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354.xml"/>
  <Override ContentType="application/vnd.openxmlformats-officedocument.presentationml.notesSlide+xml" PartName="/ppt/notesSlides/notesSlide222.xml"/>
  <Override ContentType="application/vnd.openxmlformats-officedocument.presentationml.notesSlide+xml" PartName="/ppt/notesSlides/notesSlide311.xml"/>
  <Override ContentType="application/vnd.openxmlformats-officedocument.presentationml.notesSlide+xml" PartName="/ppt/notesSlides/notesSlide257.xml"/>
  <Override ContentType="application/vnd.openxmlformats-officedocument.presentationml.notesSlide+xml" PartName="/ppt/notesSlides/notesSlide265.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249.xml"/>
  <Override ContentType="application/vnd.openxmlformats-officedocument.presentationml.notesSlide+xml" PartName="/ppt/notesSlides/notesSlide273.xml"/>
  <Override ContentType="application/vnd.openxmlformats-officedocument.presentationml.notesSlide+xml" PartName="/ppt/notesSlides/notesSlide206.xml"/>
  <Override ContentType="application/vnd.openxmlformats-officedocument.presentationml.notesSlide+xml" PartName="/ppt/notesSlides/notesSlide230.xml"/>
  <Override ContentType="application/vnd.openxmlformats-officedocument.presentationml.notesSlide+xml" PartName="/ppt/notesSlides/notesSlide338.xml"/>
  <Override ContentType="application/vnd.openxmlformats-officedocument.presentationml.notesSlide+xml" PartName="/ppt/notesSlides/notesSlide362.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76.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16.xml"/>
  <Override ContentType="application/vnd.openxmlformats-officedocument.presentationml.notesSlide+xml" PartName="/ppt/notesSlides/notesSlide303.xml"/>
  <Override ContentType="application/vnd.openxmlformats-officedocument.presentationml.notesSlide+xml" PartName="/ppt/notesSlides/notesSlide346.xml"/>
  <Override ContentType="application/vnd.openxmlformats-officedocument.presentationml.notesSlide+xml" PartName="/ppt/notesSlides/notesSlide214.xml"/>
  <Override ContentType="application/vnd.openxmlformats-officedocument.presentationml.notesSlide+xml" PartName="/ppt/notesSlides/notesSlide1.xml"/>
  <Override ContentType="application/vnd.openxmlformats-officedocument.presentationml.notesSlide+xml" PartName="/ppt/notesSlides/notesSlide196.xml"/>
  <Override ContentType="application/vnd.openxmlformats-officedocument.presentationml.notesSlide+xml" PartName="/ppt/notesSlides/notesSlide369.xml"/>
  <Override ContentType="application/vnd.openxmlformats-officedocument.presentationml.notesSlide+xml" PartName="/ppt/notesSlides/notesSlide250.xml"/>
  <Override ContentType="application/vnd.openxmlformats-officedocument.presentationml.notesSlide+xml" PartName="/ppt/notesSlides/notesSlide105.xml"/>
  <Override ContentType="application/vnd.openxmlformats-officedocument.presentationml.notesSlide+xml" PartName="/ppt/notesSlides/notesSlide148.xml"/>
  <Override ContentType="application/vnd.openxmlformats-officedocument.presentationml.notesSlide+xml" PartName="/ppt/notesSlides/notesSlide202.xml"/>
  <Override ContentType="application/vnd.openxmlformats-officedocument.presentationml.notesSlide+xml" PartName="/ppt/notesSlides/notesSlide39.xml"/>
  <Override ContentType="application/vnd.openxmlformats-officedocument.presentationml.notesSlide+xml" PartName="/ppt/notesSlides/notesSlide293.xml"/>
  <Override ContentType="application/vnd.openxmlformats-officedocument.presentationml.notesSlide+xml" PartName="/ppt/notesSlides/notesSlide137.xml"/>
  <Override ContentType="application/vnd.openxmlformats-officedocument.presentationml.notesSlide+xml" PartName="/ppt/notesSlides/notesSlide277.xml"/>
  <Override ContentType="application/vnd.openxmlformats-officedocument.presentationml.notesSlide+xml" PartName="/ppt/notesSlides/notesSlide87.xml"/>
  <Override ContentType="application/vnd.openxmlformats-officedocument.presentationml.notesSlide+xml" PartName="/ppt/notesSlides/notesSlide44.xml"/>
  <Override ContentType="application/vnd.openxmlformats-officedocument.presentationml.notesSlide+xml" PartName="/ppt/notesSlides/notesSlide23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326.xml"/>
  <Override ContentType="application/vnd.openxmlformats-officedocument.presentationml.notesSlide+xml" PartName="/ppt/notesSlides/notesSlide110.xml"/>
  <Override ContentType="application/vnd.openxmlformats-officedocument.presentationml.notesSlide+xml" PartName="/ppt/notesSlides/notesSlide184.xml"/>
  <Override ContentType="application/vnd.openxmlformats-officedocument.presentationml.notesSlide+xml" PartName="/ppt/notesSlides/notesSlide75.xml"/>
  <Override ContentType="application/vnd.openxmlformats-officedocument.presentationml.notesSlide+xml" PartName="/ppt/notesSlides/notesSlide374.xml"/>
  <Override ContentType="application/vnd.openxmlformats-officedocument.presentationml.notesSlide+xml" PartName="/ppt/notesSlides/notesSlide281.xml"/>
  <Override ContentType="application/vnd.openxmlformats-officedocument.presentationml.notesSlide+xml" PartName="/ppt/notesSlides/notesSlide331.xml"/>
  <Override ContentType="application/vnd.openxmlformats-officedocument.presentationml.notesSlide+xml" PartName="/ppt/notesSlides/notesSlide229.xml"/>
  <Override ContentType="application/vnd.openxmlformats-officedocument.presentationml.notesSlide+xml" PartName="/ppt/notesSlides/notesSlide180.xml"/>
  <Override ContentType="application/vnd.openxmlformats-officedocument.presentationml.notesSlide+xml" PartName="/ppt/notesSlides/notesSlide172.xml"/>
  <Override ContentType="application/vnd.openxmlformats-officedocument.presentationml.notesSlide+xml" PartName="/ppt/notesSlides/notesSlide261.xml"/>
  <Override ContentType="application/vnd.openxmlformats-officedocument.presentationml.notesSlide+xml" PartName="/ppt/notesSlides/notesSlide9.xml"/>
  <Override ContentType="application/vnd.openxmlformats-officedocument.presentationml.notesSlide+xml" PartName="/ppt/notesSlides/notesSlide63.xml"/>
  <Override ContentType="application/vnd.openxmlformats-officedocument.presentationml.notesSlide+xml" PartName="/ppt/notesSlides/notesSlide358.xml"/>
  <Override ContentType="application/vnd.openxmlformats-officedocument.presentationml.notesSlide+xml" PartName="/ppt/notesSlides/notesSlide342.xml"/>
  <Override ContentType="application/vnd.openxmlformats-officedocument.presentationml.notesSlide+xml" PartName="/ppt/notesSlides/notesSlide270.xml"/>
  <Override ContentType="application/vnd.openxmlformats-officedocument.presentationml.notesSlide+xml" PartName="/ppt/notesSlides/notesSlide20.xml"/>
  <Override ContentType="application/vnd.openxmlformats-officedocument.presentationml.notesSlide+xml" PartName="/ppt/notesSlides/notesSlide210.xml"/>
  <Override ContentType="application/vnd.openxmlformats-officedocument.presentationml.notesSlide+xml" PartName="/ppt/notesSlides/notesSlide377.xml"/>
  <Override ContentType="application/vnd.openxmlformats-officedocument.presentationml.notesSlide+xml" PartName="/ppt/notesSlides/notesSlide315.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296.xml"/>
  <Override ContentType="application/vnd.openxmlformats-officedocument.presentationml.notesSlide+xml" PartName="/ppt/notesSlides/notesSlide253.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238.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52.xml"/>
  <Override ContentType="application/vnd.openxmlformats-officedocument.presentationml.notesSlide+xml" PartName="/ppt/notesSlides/notesSlide351.xml"/>
  <Override ContentType="application/vnd.openxmlformats-officedocument.presentationml.notesSlide+xml" PartName="/ppt/notesSlides/notesSlide319.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334.xml"/>
  <Override ContentType="application/vnd.openxmlformats-officedocument.presentationml.notesSlide+xml" PartName="/ppt/notesSlides/notesSlide306.xml"/>
  <Override ContentType="application/vnd.openxmlformats-officedocument.presentationml.notesSlide+xml" PartName="/ppt/notesSlides/notesSlide349.xml"/>
  <Override ContentType="application/vnd.openxmlformats-officedocument.presentationml.notesSlide+xml" PartName="/ppt/notesSlides/notesSlide5.xml"/>
  <Override ContentType="application/vnd.openxmlformats-officedocument.presentationml.notesSlide+xml" PartName="/ppt/notesSlides/notesSlide187.xml"/>
  <Override ContentType="application/vnd.openxmlformats-officedocument.presentationml.notesSlide+xml" PartName="/ppt/notesSlides/notesSlide78.xml"/>
  <Override ContentType="application/vnd.openxmlformats-officedocument.presentationml.notesSlide+xml" PartName="/ppt/notesSlides/notesSlide366.xml"/>
  <Override ContentType="application/vnd.openxmlformats-officedocument.presentationml.notesSlide+xml" PartName="/ppt/notesSlides/notesSlide323.xml"/>
  <Override ContentType="application/vnd.openxmlformats-officedocument.presentationml.notesSlide+xml" PartName="/ppt/notesSlides/notesSlide71.xml"/>
  <Override ContentType="application/vnd.openxmlformats-officedocument.presentationml.notesSlide+xml" PartName="/ppt/notesSlides/notesSlide285.xml"/>
  <Override ContentType="application/vnd.openxmlformats-officedocument.presentationml.notesSlide+xml" PartName="/ppt/notesSlides/notesSlide370.xml"/>
  <Override ContentType="application/vnd.openxmlformats-officedocument.presentationml.notesSlide+xml" PartName="/ppt/notesSlides/notesSlide225.xml"/>
  <Override ContentType="application/vnd.openxmlformats-officedocument.presentationml.notesSlide+xml" PartName="/ppt/notesSlides/notesSlide242.xml"/>
  <Override ContentType="application/vnd.openxmlformats-officedocument.presentationml.notesSlide+xml" PartName="/ppt/notesSlides/notesSlide268.xml"/>
  <Override ContentType="application/vnd.openxmlformats-officedocument.presentationml.notesSlide+xml" PartName="/ppt/notesSlides/notesSlide329.xml"/>
  <Override ContentType="application/vnd.openxmlformats-officedocument.presentationml.notesSlide+xml" PartName="/ppt/notesSlides/notesSlide290.xml"/>
  <Override ContentType="application/vnd.openxmlformats-officedocument.presentationml.notesSlide+xml" PartName="/ppt/notesSlides/notesSlide274.xml"/>
  <Override ContentType="application/vnd.openxmlformats-officedocument.presentationml.notesSlide+xml" PartName="/ppt/notesSlides/notesSlide84.xml"/>
  <Override ContentType="application/vnd.openxmlformats-officedocument.presentationml.notesSlide+xml" PartName="/ppt/notesSlides/notesSlide302.xml"/>
  <Override ContentType="application/vnd.openxmlformats-officedocument.presentationml.notesSlide+xml" PartName="/ppt/notesSlides/notesSlide76.xml"/>
  <Override ContentType="application/vnd.openxmlformats-officedocument.presentationml.notesSlide+xml" PartName="/ppt/notesSlides/notesSlide345.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24.xml"/>
  <Override ContentType="application/vnd.openxmlformats-officedocument.presentationml.notesSlide+xml" PartName="/ppt/notesSlides/notesSlide256.xml"/>
  <Override ContentType="application/vnd.openxmlformats-officedocument.presentationml.notesSlide+xml" PartName="/ppt/notesSlides/notesSlide213.xml"/>
  <Override ContentType="application/vnd.openxmlformats-officedocument.presentationml.notesSlide+xml" PartName="/ppt/notesSlides/notesSlide223.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177.xml"/>
  <Override ContentType="application/vnd.openxmlformats-officedocument.presentationml.notesSlide+xml" PartName="/ppt/notesSlides/notesSlide231.xml"/>
  <Override ContentType="application/vnd.openxmlformats-officedocument.presentationml.notesSlide+xml" PartName="/ppt/notesSlides/notesSlide94.xml"/>
  <Override ContentType="application/vnd.openxmlformats-officedocument.presentationml.notesSlide+xml" PartName="/ppt/notesSlides/notesSlide363.xml"/>
  <Override ContentType="application/vnd.openxmlformats-officedocument.presentationml.notesSlide+xml" PartName="/ppt/notesSlides/notesSlide51.xml"/>
  <Override ContentType="application/vnd.openxmlformats-officedocument.presentationml.notesSlide+xml" PartName="/ppt/notesSlides/notesSlide266.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320.xml"/>
  <Override ContentType="application/vnd.openxmlformats-officedocument.presentationml.notesSlide+xml" PartName="/ppt/notesSlides/notesSlide4.xml"/>
  <Override ContentType="application/vnd.openxmlformats-officedocument.presentationml.notesSlide+xml" PartName="/ppt/notesSlides/notesSlide203.xml"/>
  <Override ContentType="application/vnd.openxmlformats-officedocument.presentationml.notesSlide+xml" PartName="/ppt/notesSlides/notesSlide330.xml"/>
  <Override ContentType="application/vnd.openxmlformats-officedocument.presentationml.notesSlide+xml" PartName="/ppt/notesSlides/notesSlide13.xml"/>
  <Override ContentType="application/vnd.openxmlformats-officedocument.presentationml.notesSlide+xml" PartName="/ppt/notesSlides/notesSlide24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95.xml"/>
  <Override ContentType="application/vnd.openxmlformats-officedocument.presentationml.notesSlide+xml" PartName="/ppt/notesSlides/notesSlide289.xml"/>
  <Override ContentType="application/vnd.openxmlformats-officedocument.presentationml.notesSlide+xml" PartName="/ppt/notesSlides/notesSlide280.xml"/>
  <Override ContentType="application/vnd.openxmlformats-officedocument.presentationml.notesSlide+xml" PartName="/ppt/notesSlides/notesSlide183.xml"/>
  <Override ContentType="application/vnd.openxmlformats-officedocument.presentationml.notesSlide+xml" PartName="/ppt/notesSlides/notesSlide217.xml"/>
  <Override ContentType="application/vnd.openxmlformats-officedocument.presentationml.notesSlide+xml" PartName="/ppt/notesSlides/notesSlide373.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167.xml"/>
  <Override ContentType="application/vnd.openxmlformats-officedocument.presentationml.notesSlide+xml" PartName="/ppt/notesSlides/notesSlide140.xml"/>
  <Override ContentType="application/vnd.openxmlformats-officedocument.presentationml.notesSlide+xml" PartName="/ppt/notesSlides/notesSlide314.xml"/>
  <Override ContentType="application/vnd.openxmlformats-officedocument.presentationml.notesSlide+xml" PartName="/ppt/notesSlides/notesSlide27.xml"/>
  <Override ContentType="application/vnd.openxmlformats-officedocument.presentationml.notesSlide+xml" PartName="/ppt/notesSlides/notesSlide339.xml"/>
  <Override ContentType="application/vnd.openxmlformats-officedocument.presentationml.notesSlide+xml" PartName="/ppt/notesSlides/notesSlide88.xml"/>
  <Override ContentType="application/vnd.openxmlformats-officedocument.presentationml.notesSlide+xml" PartName="/ppt/notesSlides/notesSlide357.xml"/>
  <Override ContentType="application/vnd.openxmlformats-officedocument.presentationml.notesSlide+xml" PartName="/ppt/notesSlides/notesSlide251.xml"/>
  <Override ContentType="application/vnd.openxmlformats-officedocument.presentationml.notesSlide+xml" PartName="/ppt/notesSlides/notesSlide294.xml"/>
  <Override ContentType="application/vnd.openxmlformats-officedocument.presentationml.notesSlide+xml" PartName="/ppt/notesSlides/notesSlide149.xml"/>
  <Override ContentType="application/vnd.openxmlformats-officedocument.presentationml.notesSlide+xml" PartName="/ppt/notesSlides/notesSlide252.xml"/>
  <Override ContentType="application/vnd.openxmlformats-officedocument.presentationml.notesSlide+xml" PartName="/ppt/notesSlides/notesSlide62.xml"/>
  <Override ContentType="application/vnd.openxmlformats-officedocument.presentationml.notesSlide+xml" PartName="/ppt/notesSlides/notesSlide295.xml"/>
  <Override ContentType="application/vnd.openxmlformats-officedocument.presentationml.notesSlide+xml" PartName="/ppt/notesSlides/notesSlide324.xml"/>
  <Override ContentType="application/vnd.openxmlformats-officedocument.presentationml.notesSlide+xml" PartName="/ppt/notesSlides/notesSlide235.xml"/>
  <Override ContentType="application/vnd.openxmlformats-officedocument.presentationml.notesSlide+xml" PartName="/ppt/notesSlides/notesSlide341.xml"/>
  <Override ContentType="application/vnd.openxmlformats-officedocument.presentationml.notesSlide+xml" PartName="/ppt/notesSlides/notesSlide45.xml"/>
  <Override ContentType="application/vnd.openxmlformats-officedocument.presentationml.notesSlide+xml" PartName="/ppt/notesSlides/notesSlide367.xml"/>
  <Override ContentType="application/vnd.openxmlformats-officedocument.presentationml.notesSlide+xml" PartName="/ppt/notesSlides/notesSlide28.xml"/>
  <Override ContentType="application/vnd.openxmlformats-officedocument.presentationml.notesSlide+xml" PartName="/ppt/notesSlides/notesSlide139.xml"/>
  <Override ContentType="application/vnd.openxmlformats-officedocument.presentationml.notesSlide+xml" PartName="/ppt/notesSlides/notesSlide278.xml"/>
  <Override ContentType="application/vnd.openxmlformats-officedocument.presentationml.notesSlide+xml" PartName="/ppt/notesSlides/notesSlide228.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199.xml"/>
  <Override ContentType="application/vnd.openxmlformats-officedocument.presentationml.notesSlide+xml" PartName="/ppt/notesSlides/notesSlide245.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288.xml"/>
  <Override ContentType="application/vnd.openxmlformats-officedocument.presentationml.notesSlide+xml" PartName="/ppt/notesSlides/notesSlide190.xml"/>
  <Override ContentType="application/vnd.openxmlformats-officedocument.presentationml.notesSlide+xml" PartName="/ppt/notesSlides/notesSlide218.xml"/>
  <Override ContentType="application/vnd.openxmlformats-officedocument.presentationml.notesSlide+xml" PartName="/ppt/notesSlides/notesSlide262.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173.xml"/>
  <Override ContentType="application/vnd.openxmlformats-officedocument.presentationml.notesSlide+xml" PartName="/ppt/notesSlides/notesSlide307.xml"/>
  <Override ContentType="application/vnd.openxmlformats-officedocument.presentationml.notesSlide+xml" PartName="/ppt/notesSlides/notesSlide378.xml"/>
  <Override ContentType="application/vnd.openxmlformats-officedocument.presentationml.notesSlide+xml" PartName="/ppt/notesSlides/notesSlide335.xml"/>
  <Override ContentType="application/vnd.openxmlformats-officedocument.presentationml.notesSlide+xml" PartName="/ppt/notesSlides/notesSlide318.xml"/>
  <Override ContentType="application/vnd.openxmlformats-officedocument.presentationml.notesSlide+xml" PartName="/ppt/notesSlides/notesSlide284.xml"/>
  <Override ContentType="application/vnd.openxmlformats-officedocument.presentationml.notesSlide+xml" PartName="/ppt/notesSlides/notesSlide352.xml"/>
  <Override ContentType="application/vnd.openxmlformats-officedocument.presentationml.notesSlide+xml" PartName="/ppt/notesSlides/notesSlide128.xml"/>
  <Override ContentType="application/vnd.openxmlformats-officedocument.presentationml.notesSlide+xml" PartName="/ppt/notesSlides/notesSlide267.xml"/>
  <Override ContentType="application/vnd.openxmlformats-officedocument.presentationml.notesSlide+xml" PartName="/ppt/notesSlides/notesSlide224.xml"/>
  <Override ContentType="application/vnd.openxmlformats-officedocument.presentationml.notesSlide+xml" PartName="/ppt/notesSlides/notesSlide241.xml"/>
  <Override ContentType="application/vnd.openxmlformats-officedocument.presentationml.notesSlide+xml" PartName="/ppt/notesSlides/notesSlide162.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207.xml"/>
  <Override ContentType="application/vnd.openxmlformats-officedocument.presentationml.notesSlide+xml" PartName="/ppt/notesSlides/notesSlide299.xml"/>
  <Override ContentType="application/vnd.openxmlformats-officedocument.presentationml.notesSlide+xml" PartName="/ppt/notesSlides/notesSlide102.xml"/>
  <Override ContentType="application/vnd.openxmlformats-officedocument.presentationml.notesSlide+xml" PartName="/ppt/notesSlides/notesSlide8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88.xml"/>
  <Override ContentType="application/vnd.openxmlformats-officedocument.presentationml.notesSlide+xml" PartName="/ppt/notesSlides/notesSlide3.xml"/>
  <Override ContentType="application/vnd.openxmlformats-officedocument.presentationml.notesSlide+xml" PartName="/ppt/notesSlides/notesSlide291.xml"/>
  <Override ContentType="application/vnd.openxmlformats-officedocument.presentationml.notesSlide+xml" PartName="/ppt/notesSlides/notesSlide50.xml"/>
  <Override ContentType="application/vnd.openxmlformats-officedocument.presentationml.notesSlide+xml" PartName="/ppt/notesSlides/notesSlide239.xml"/>
  <Override ContentType="application/vnd.openxmlformats-officedocument.presentationml.notesSlide+xml" PartName="/ppt/notesSlides/notesSlide240.xml"/>
  <Override ContentType="application/vnd.openxmlformats-officedocument.presentationml.notesSlide+xml" PartName="/ppt/notesSlides/notesSlide107.xml"/>
  <Override ContentType="application/vnd.openxmlformats-officedocument.presentationml.notesSlide+xml" PartName="/ppt/notesSlides/notesSlide186.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283.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232.xml"/>
  <Override ContentType="application/vnd.openxmlformats-officedocument.presentationml.notesSlide+xml" PartName="/ppt/notesSlides/notesSlide275.xml"/>
  <Override ContentType="application/vnd.openxmlformats-officedocument.presentationml.notesSlide+xml" PartName="/ppt/notesSlides/notesSlide380.xml"/>
  <Override ContentType="application/vnd.openxmlformats-officedocument.presentationml.notesSlide+xml" PartName="/ppt/notesSlides/notesSlide85.xml"/>
  <Override ContentType="application/vnd.openxmlformats-officedocument.presentationml.notesSlide+xml" PartName="/ppt/notesSlides/notesSlide194.xml"/>
  <Override ContentType="application/vnd.openxmlformats-officedocument.presentationml.notesSlide+xml" PartName="/ppt/notesSlides/notesSlide328.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372.xml"/>
  <Override ContentType="application/vnd.openxmlformats-officedocument.presentationml.notesSlide+xml" PartName="/ppt/notesSlides/notesSlide360.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263.xml"/>
  <Override ContentType="application/vnd.openxmlformats-officedocument.presentationml.notesSlide+xml" PartName="/ppt/notesSlides/notesSlide259.xml"/>
  <Override ContentType="application/vnd.openxmlformats-officedocument.presentationml.notesSlide+xml" PartName="/ppt/notesSlides/notesSlide81.xml"/>
  <Override ContentType="application/vnd.openxmlformats-officedocument.presentationml.notesSlide+xml" PartName="/ppt/notesSlides/notesSlide166.xml"/>
  <Override ContentType="application/vnd.openxmlformats-officedocument.presentationml.notesSlide+xml" PartName="/ppt/notesSlides/notesSlide182.xml"/>
  <Override ContentType="application/vnd.openxmlformats-officedocument.presentationml.notesSlide+xml" PartName="/ppt/notesSlides/notesSlide30.xml"/>
  <Override ContentType="application/vnd.openxmlformats-officedocument.presentationml.notesSlide+xml" PartName="/ppt/notesSlides/notesSlide220.xml"/>
  <Override ContentType="application/vnd.openxmlformats-officedocument.presentationml.notesSlide+xml" PartName="/ppt/notesSlides/notesSlide313.xml"/>
  <Override ContentType="application/vnd.openxmlformats-officedocument.presentationml.notesSlide+xml" PartName="/ppt/notesSlides/notesSlide69.xml"/>
  <Override ContentType="application/vnd.openxmlformats-officedocument.presentationml.notesSlide+xml" PartName="/ppt/notesSlides/notesSlide356.xml"/>
  <Override ContentType="application/vnd.openxmlformats-officedocument.presentationml.notesSlide+xml" PartName="/ppt/notesSlides/notesSlide178.xml"/>
  <Override ContentType="application/vnd.openxmlformats-officedocument.presentationml.notesSlide+xml" PartName="/ppt/notesSlides/notesSlide26.xml"/>
  <Override ContentType="application/vnd.openxmlformats-officedocument.presentationml.notesSlide+xml" PartName="/ppt/notesSlides/notesSlide135.xml"/>
  <Override ContentType="application/vnd.openxmlformats-officedocument.presentationml.notesSlide+xml" PartName="/ppt/notesSlides/notesSlide93.xml"/>
  <Override ContentType="application/vnd.openxmlformats-officedocument.presentationml.notesSlide+xml" PartName="/ppt/notesSlides/notesSlide204.xml"/>
  <Override ContentType="application/vnd.openxmlformats-officedocument.presentationml.notesSlide+xml" PartName="/ppt/notesSlides/notesSlide247.xml"/>
  <Override ContentType="application/vnd.openxmlformats-officedocument.presentationml.notesSlide+xml" PartName="/ppt/notesSlides/notesSlide301.xml"/>
  <Override ContentType="application/vnd.openxmlformats-officedocument.presentationml.notesSlide+xml" PartName="/ppt/notesSlides/notesSlide57.xml"/>
  <Override ContentType="application/vnd.openxmlformats-officedocument.presentationml.notesSlide+xml" PartName="/ppt/notesSlides/notesSlide123.xml"/>
  <Override ContentType="application/vnd.openxmlformats-officedocument.presentationml.notesSlide+xml" PartName="/ppt/notesSlides/notesSlide171.xml"/>
  <Override ContentType="application/vnd.openxmlformats-officedocument.presentationml.notesSlide+xml" PartName="/ppt/notesSlides/notesSlide344.xml"/>
  <Override ContentType="application/vnd.openxmlformats-officedocument.presentationml.notesSlide+xml" PartName="/ppt/notesSlides/notesSlide14.xml"/>
  <Override ContentType="application/vnd.openxmlformats-officedocument.presentationml.notesSlide+xml" PartName="/ppt/notesSlides/notesSlide216.xml"/>
  <Override ContentType="application/vnd.openxmlformats-officedocument.presentationml.notesSlide+xml" PartName="/ppt/notesSlides/notesSlide227.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98.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287.xml"/>
  <Override ContentType="application/vnd.openxmlformats-officedocument.presentationml.notesSlide+xml" PartName="/ppt/notesSlides/notesSlide189.xml"/>
  <Override ContentType="application/vnd.openxmlformats-officedocument.presentationml.notesSlide+xml" PartName="/ppt/notesSlides/notesSlide46.xml"/>
  <Override ContentType="application/vnd.openxmlformats-officedocument.presentationml.notesSlide+xml" PartName="/ppt/notesSlides/notesSlide375.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219.xml"/>
  <Override ContentType="application/vnd.openxmlformats-officedocument.presentationml.notesSlide+xml" PartName="/ppt/notesSlides/notesSlide11.xml"/>
  <Override ContentType="application/vnd.openxmlformats-officedocument.presentationml.notesSlide+xml" PartName="/ppt/notesSlides/notesSlide332.xml"/>
  <Override ContentType="application/vnd.openxmlformats-officedocument.presentationml.notesSlide+xml" PartName="/ppt/notesSlides/notesSlide120.xml"/>
  <Override ContentType="application/vnd.openxmlformats-officedocument.presentationml.notesSlide+xml" PartName="/ppt/notesSlides/notesSlide308.xml"/>
  <Override ContentType="application/vnd.openxmlformats-officedocument.presentationml.notesSlide+xml" PartName="/ppt/notesSlides/notesSlide325.xml"/>
  <Override ContentType="application/vnd.openxmlformats-officedocument.presentationml.notesSlide+xml" PartName="/ppt/notesSlides/notesSlide368.xml"/>
  <Override ContentType="application/vnd.openxmlformats-officedocument.presentationml.notesSlide+xml" PartName="/ppt/notesSlides/notesSlide279.xml"/>
  <Override ContentType="application/vnd.openxmlformats-officedocument.presentationml.notesSlide+xml" PartName="/ppt/notesSlides/notesSlide236.xml"/>
  <Override ContentType="application/vnd.openxmlformats-officedocument.presentationml.notesSlide+xml" PartName="/ppt/notesSlides/notesSlide244.xml"/>
  <Override ContentType="application/vnd.openxmlformats-officedocument.presentationml.notesSlide+xml" PartName="/ppt/notesSlides/notesSlide201.xml"/>
  <Override ContentType="application/vnd.openxmlformats-officedocument.presentationml.notesSlide+xml" PartName="/ppt/notesSlides/notesSlide1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91.xml"/>
  <Override ContentType="application/vnd.openxmlformats-officedocument.presentationml.notesSlide+xml" PartName="/ppt/notesSlides/notesSlide208.xml"/>
  <Override ContentType="application/vnd.openxmlformats-officedocument.presentationml.notesSlide+xml" PartName="/ppt/notesSlides/notesSlide22.xml"/>
  <Override ContentType="application/vnd.openxmlformats-officedocument.presentationml.notesSlide+xml" PartName="/ppt/notesSlides/notesSlide321.xml"/>
  <Override ContentType="application/vnd.openxmlformats-officedocument.presentationml.notesSlide+xml" PartName="/ppt/notesSlides/notesSlide364.xml"/>
  <Override ContentType="application/vnd.openxmlformats-officedocument.presentationml.notesSlide+xml" PartName="/ppt/notesSlides/notesSlide7.xml"/>
  <Override ContentType="application/vnd.openxmlformats-officedocument.presentationml.notesSlide+xml" PartName="/ppt/notesSlides/notesSlide65.xml"/>
  <Override ContentType="application/vnd.openxmlformats-officedocument.presentationml.notesSlide+xml" PartName="/ppt/notesSlides/notesSlide174.xml"/>
  <Override ContentType="application/vnd.openxmlformats-officedocument.presentationml.notesSlide+xml" PartName="/ppt/notesSlides/notesSlide347.xml"/>
  <Override ContentType="application/vnd.openxmlformats-officedocument.presentationml.notesSlide+xml" PartName="/ppt/notesSlides/notesSlide317.xml"/>
  <Override ContentType="application/vnd.openxmlformats-officedocument.presentationml.notesSlide+xml" PartName="/ppt/notesSlides/notesSlide336.xml"/>
  <Override ContentType="application/vnd.openxmlformats-officedocument.presentationml.notesSlide+xml" PartName="/ppt/notesSlides/notesSlide304.xml"/>
  <Override ContentType="application/vnd.openxmlformats-officedocument.presentationml.notesSlide+xml" PartName="/ppt/notesSlides/notesSlide272.xml"/>
  <Override ContentType="application/vnd.openxmlformats-officedocument.presentationml.notesSlide+xml" PartName="/ppt/notesSlides/notesSlide310.xml"/>
  <Override ContentType="application/vnd.openxmlformats-officedocument.presentationml.notesSlide+xml" PartName="/ppt/notesSlides/notesSlide379.xml"/>
  <Override ContentType="application/vnd.openxmlformats-officedocument.presentationml.notesSlide+xml" PartName="/ppt/notesSlides/notesSlide340.xml"/>
  <Override ContentType="application/vnd.openxmlformats-officedocument.presentationml.notesSlide+xml" PartName="/ppt/notesSlides/notesSlide353.xml"/>
  <Override ContentType="application/vnd.openxmlformats-officedocument.presentationml.notesSlide+xml" PartName="/ppt/notesSlides/notesSlide255.xml"/>
  <Override ContentType="application/vnd.openxmlformats-officedocument.presentationml.notesSlide+xml" PartName="/ppt/notesSlides/notesSlide212.xml"/>
  <Override ContentType="application/vnd.openxmlformats-officedocument.presentationml.notesSlide+xml" PartName="/ppt/notesSlides/notesSlide298.xml"/>
  <Override ContentType="application/vnd.openxmlformats-officedocument.presentationml.notesSlide+xml" PartName="/ppt/notesSlides/notesSlide92.xml"/>
  <Override ContentType="application/vnd.openxmlformats-officedocument.presentationml.notesSlide+xml" PartName="/ppt/notesSlides/notesSlide193.xml"/>
  <Override ContentType="application/vnd.openxmlformats-officedocument.presentationml.notesSlide+xml" PartName="/ppt/notesSlides/notesSlide282.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248.xml"/>
  <Override ContentType="application/vnd.openxmlformats-officedocument.presentationml.notesSlide+xml" PartName="/ppt/notesSlides/notesSlide116.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85.xml"/>
  <Override ContentType="application/vnd.openxmlformats-officedocument.presentationml.notesSlide+xml" PartName="/ppt/notesSlides/notesSlide371.xml"/>
  <Override ContentType="application/vnd.openxmlformats-officedocument.presentationml.notesSlide+xml" PartName="/ppt/notesSlides/notesSlide215.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258.xml"/>
  <Override ContentType="application/vnd.openxmlformats-officedocument.presentationml.notesSlide+xml" PartName="/ppt/notesSlides/notesSlide355.xml"/>
  <Override ContentType="application/vnd.openxmlformats-officedocument.presentationml.notesSlide+xml" PartName="/ppt/notesSlides/notesSlide312.xml"/>
  <Override ContentType="application/vnd.openxmlformats-officedocument.presentationml.notesSlide+xml" PartName="/ppt/notesSlides/notesSlide169.xml"/>
  <Override ContentType="application/vnd.openxmlformats-officedocument.presentationml.notesSlide+xml" PartName="/ppt/notesSlides/notesSlide292.xml"/>
  <Override ContentType="application/vnd.openxmlformats-officedocument.presentationml.notesSlide+xml" PartName="/ppt/notesSlides/notesSlide205.xml"/>
  <Override ContentType="application/vnd.openxmlformats-officedocument.presentationml.notesSlide+xml" PartName="/ppt/notesSlides/notesSlide337.xml"/>
  <Override ContentType="application/vnd.openxmlformats-officedocument.presentationml.notesSlide+xml" PartName="/ppt/notesSlides/notesSlide108.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276.xml"/>
  <Override ContentType="application/vnd.openxmlformats-officedocument.presentationml.notesSlide+xml" PartName="/ppt/notesSlides/notesSlide86.xml"/>
  <Override ContentType="application/vnd.openxmlformats-officedocument.presentationml.notesSlide+xml" PartName="/ppt/notesSlides/notesSlide179.xml"/>
  <Override ContentType="application/vnd.openxmlformats-officedocument.presentationml.notesSlide+xml" PartName="/ppt/notesSlides/notesSlide343.xml"/>
  <Override ContentType="application/vnd.openxmlformats-officedocument.presentationml.notesSlide+xml" PartName="/ppt/notesSlides/notesSlide233.xml"/>
  <Override ContentType="application/vnd.openxmlformats-officedocument.presentationml.notesSlide+xml" PartName="/ppt/notesSlides/notesSlide300.xml"/>
  <Override ContentType="application/vnd.openxmlformats-officedocument.presentationml.notesSlide+xml" PartName="/ppt/notesSlides/notesSlide327.xml"/>
  <Override ContentType="application/vnd.openxmlformats-officedocument.presentationml.notesSlide+xml" PartName="/ppt/notesSlides/notesSlide165.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264.xml"/>
  <Override ContentType="application/vnd.openxmlformats-officedocument.presentationml.notesSlide+xml" PartName="/ppt/notesSlides/notesSlide361.xml"/>
  <Override ContentType="application/vnd.openxmlformats-officedocument.presentationml.notesSlide+xml" PartName="/ppt/notesSlides/notesSlide74.xml"/>
  <Override ContentType="application/vnd.openxmlformats-officedocument.presentationml.notesSlide+xml" PartName="/ppt/notesSlides/notesSlide170.xml"/>
  <Override ContentType="application/vnd.openxmlformats-officedocument.presentationml.notesSlide+xml" PartName="/ppt/notesSlides/notesSlide197.xml"/>
  <Override ContentType="application/vnd.openxmlformats-officedocument.presentationml.notesSlide+xml" PartName="/ppt/notesSlides/notesSlide221.xml"/>
  <Override ContentType="application/vnd.openxmlformats-officedocument.presentationml.notesSlide+xml" PartName="/ppt/notesSlides/notesSlide58.xml"/>
  <Override ContentType="application/vnd.openxmlformats-officedocument.presentationml.notesSlide+xml" PartName="/ppt/notesSlides/notesSlide154.xml"/>
  <Override ContentType="application/vnd.openxmlformats-officedocument.presentationml.notesSlide+xml" PartName="/ppt/notesSlides/notesSlide136.xml"/>
  <Override ContentType="application/vnd.openxmlformats-officedocument.presentationml.notesSlide+xml" PartName="/ppt/notesSlides/notesSlide309.xml"/>
  <Override ContentType="application/vnd.openxmlformats-officedocument.presentationml.notesSlide+xml" PartName="/ppt/notesSlides/notesSlide2.xml"/>
  <Override ContentType="application/vnd.openxmlformats-officedocument.presentationml.notesSlide+xml" PartName="/ppt/notesSlides/notesSlide359.xml"/>
  <Override ContentType="application/vnd.openxmlformats-officedocument.presentationml.notesSlide+xml" PartName="/ppt/notesSlides/notesSlide260.xml"/>
  <Override ContentType="application/vnd.openxmlformats-officedocument.presentationml.notesSlide+xml" PartName="/ppt/notesSlides/notesSlide316.xml"/>
  <Override ContentType="application/vnd.openxmlformats-officedocument.presentationml.notesSlide+xml" PartName="/ppt/notesSlides/notesSlide70.xml"/>
  <Override ContentType="application/vnd.openxmlformats-officedocument.presentationml.notesSlide+xml" PartName="/ppt/notesSlides/notesSlide243.xml"/>
  <Override ContentType="application/vnd.openxmlformats-officedocument.presentationml.notesSlide+xml" PartName="/ppt/notesSlides/notesSlide111.xml"/>
  <Override ContentType="application/vnd.openxmlformats-officedocument.presentationml.notesSlide+xml" PartName="/ppt/notesSlides/notesSlide226.xml"/>
  <Override ContentType="application/vnd.openxmlformats-officedocument.presentationml.notesSlide+xml" PartName="/ppt/notesSlides/notesSlide269.xml"/>
  <Override ContentType="application/vnd.openxmlformats-officedocument.presentationml.notesSlide+xml" PartName="/ppt/notesSlides/notesSlide200.xml"/>
  <Override ContentType="application/vnd.openxmlformats-officedocument.presentationml.notesSlide+xml" PartName="/ppt/notesSlides/notesSlide181.xml"/>
  <Override ContentType="application/vnd.openxmlformats-officedocument.presentationml.notesSlide+xml" PartName="/ppt/notesSlides/notesSlide47.xml"/>
  <Override ContentType="application/vnd.openxmlformats-officedocument.presentationml.notesSlide+xml" PartName="/ppt/notesSlides/notesSlide350.xml"/>
  <Override ContentType="application/vnd.openxmlformats-officedocument.presentationml.notesSlide+xml" PartName="/ppt/notesSlides/notesSlide209.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376.xml"/>
  <Override ContentType="application/vnd.openxmlformats-officedocument.presentationml.notesSlide+xml" PartName="/ppt/notesSlides/notesSlide164.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333.xml"/>
  <Override ContentType="application/vnd.openxmlformats-officedocument.presentationml.notesSlide+xml" PartName="/ppt/notesSlides/notesSlide305.xml"/>
  <Override ContentType="application/vnd.openxmlformats-officedocument.presentationml.notesSlide+xml" PartName="/ppt/notesSlides/notesSlide6.xml"/>
  <Override ContentType="application/vnd.openxmlformats-officedocument.presentationml.notesSlide+xml" PartName="/ppt/notesSlides/notesSlide271.xml"/>
  <Override ContentType="application/vnd.openxmlformats-officedocument.presentationml.notesSlide+xml" PartName="/ppt/notesSlides/notesSlide365.xml"/>
  <Override ContentType="application/vnd.openxmlformats-officedocument.presentationml.notesSlide+xml" PartName="/ppt/notesSlides/notesSlide237.xml"/>
  <Override ContentType="application/vnd.openxmlformats-officedocument.presentationml.notesSlide+xml" PartName="/ppt/notesSlides/notesSlide297.xml"/>
  <Override ContentType="application/vnd.openxmlformats-officedocument.presentationml.notesSlide+xml" PartName="/ppt/notesSlides/notesSlide211.xml"/>
  <Override ContentType="application/vnd.openxmlformats-officedocument.presentationml.notesSlide+xml" PartName="/ppt/notesSlides/notesSlide254.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96.xml"/>
  <Override ContentType="application/vnd.openxmlformats-officedocument.presentationml.notesSlide+xml" PartName="/ppt/notesSlides/notesSlide192.xml"/>
  <Override ContentType="application/vnd.openxmlformats-officedocument.presentationml.notesSlide+xml" PartName="/ppt/notesSlides/notesSlide286.xml"/>
  <Override ContentType="application/vnd.openxmlformats-officedocument.presentationml.notesSlide+xml" PartName="/ppt/notesSlides/notesSlide19.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322.xml"/>
  <Override ContentType="application/vnd.openxmlformats-officedocument.presentationml.notesSlide+xml" PartName="/ppt/notesSlides/notesSlide175.xml"/>
  <Override ContentType="application/vnd.openxmlformats-officedocument.presentationml.notesSlide+xml" PartName="/ppt/notesSlides/notesSlide348.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21.xml"/>
  <Override ContentType="application/vnd.openxmlformats-officedocument.presentationml.slide+xml" PartName="/ppt/slides/slide296.xml"/>
  <Override ContentType="application/vnd.openxmlformats-officedocument.presentationml.slide+xml" PartName="/ppt/slides/slide164.xml"/>
  <Override ContentType="application/vnd.openxmlformats-officedocument.presentationml.slide+xml" PartName="/ppt/slides/slide253.xml"/>
  <Override ContentType="application/vnd.openxmlformats-officedocument.presentationml.slide+xml" PartName="/ppt/slides/slide43.xml"/>
  <Override ContentType="application/vnd.openxmlformats-officedocument.presentationml.slide+xml" PartName="/ppt/slides/slide199.xml"/>
  <Override ContentType="application/vnd.openxmlformats-officedocument.presentationml.slide+xml" PartName="/ppt/slides/slide210.xml"/>
  <Override ContentType="application/vnd.openxmlformats-officedocument.presentationml.slide+xml" PartName="/ppt/slides/slide78.xml"/>
  <Override ContentType="application/vnd.openxmlformats-officedocument.presentationml.slide+xml" PartName="/ppt/slides/slide350.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202.xml"/>
  <Override ContentType="application/vnd.openxmlformats-officedocument.presentationml.slide+xml" PartName="/ppt/slides/slide334.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72.xml"/>
  <Override ContentType="application/vnd.openxmlformats-officedocument.presentationml.slide+xml" PartName="/ppt/slides/slide19.xml"/>
  <Override ContentType="application/vnd.openxmlformats-officedocument.presentationml.slide+xml" PartName="/ppt/slides/slide326.xml"/>
  <Override ContentType="application/vnd.openxmlformats-officedocument.presentationml.slide+xml" PartName="/ppt/slides/slide5.xml"/>
  <Override ContentType="application/vnd.openxmlformats-officedocument.presentationml.slide+xml" PartName="/ppt/slides/slide237.xml"/>
  <Override ContentType="application/vnd.openxmlformats-officedocument.presentationml.slide+xml" PartName="/ppt/slides/slide369.xml"/>
  <Override ContentType="application/vnd.openxmlformats-officedocument.presentationml.slide+xml" PartName="/ppt/slides/slide261.xml"/>
  <Override ContentType="application/vnd.openxmlformats-officedocument.presentationml.slide+xml" PartName="/ppt/slides/slide51.xml"/>
  <Override ContentType="application/vnd.openxmlformats-officedocument.presentationml.slide+xml" PartName="/ppt/slides/slide377.xml"/>
  <Override ContentType="application/vnd.openxmlformats-officedocument.presentationml.slide+xml" PartName="/ppt/slides/slide245.xml"/>
  <Override ContentType="application/vnd.openxmlformats-officedocument.presentationml.slide+xml" PartName="/ppt/slides/slide113.xml"/>
  <Override ContentType="application/vnd.openxmlformats-officedocument.presentationml.slide+xml" PartName="/ppt/slides/slide288.xml"/>
  <Override ContentType="application/vnd.openxmlformats-officedocument.presentationml.slide+xml" PartName="/ppt/slides/slide342.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217.xml"/>
  <Override ContentType="application/vnd.openxmlformats-officedocument.presentationml.slide+xml" PartName="/ppt/slides/slide281.xml"/>
  <Override ContentType="application/vnd.openxmlformats-officedocument.presentationml.slide+xml" PartName="/ppt/slides/slide71.xml"/>
  <Override ContentType="application/vnd.openxmlformats-officedocument.presentationml.slide+xml" PartName="/ppt/slides/slide179.xml"/>
  <Override ContentType="application/vnd.openxmlformats-officedocument.presentationml.slide+xml" PartName="/ppt/slides/slide276.xml"/>
  <Override ContentType="application/vnd.openxmlformats-officedocument.presentationml.slide+xml" PartName="/ppt/slides/slide233.xml"/>
  <Override ContentType="application/vnd.openxmlformats-officedocument.presentationml.slide+xml" PartName="/ppt/slides/slide66.xml"/>
  <Override ContentType="application/vnd.openxmlformats-officedocument.presentationml.slide+xml" PartName="/ppt/slides/slide362.xml"/>
  <Override ContentType="application/vnd.openxmlformats-officedocument.presentationml.slide+xml" PartName="/ppt/slides/slide265.xml"/>
  <Override ContentType="application/vnd.openxmlformats-officedocument.presentationml.slide+xml" PartName="/ppt/slides/slide23.xml"/>
  <Override ContentType="application/vnd.openxmlformats-officedocument.presentationml.slide+xml" PartName="/ppt/slides/slide229.xml"/>
  <Override ContentType="application/vnd.openxmlformats-officedocument.presentationml.slide+xml" PartName="/ppt/slides/slide136.xml"/>
  <Override ContentType="application/vnd.openxmlformats-officedocument.presentationml.slide+xml" PartName="/ppt/slides/slide184.xml"/>
  <Override ContentType="application/vnd.openxmlformats-officedocument.presentationml.slide+xml" PartName="/ppt/slides/slide357.xml"/>
  <Override ContentType="application/vnd.openxmlformats-officedocument.presentationml.slide+xml" PartName="/ppt/slides/slide141.xml"/>
  <Override ContentType="application/vnd.openxmlformats-officedocument.presentationml.slide+xml" PartName="/ppt/slides/slide314.xml"/>
  <Override ContentType="application/vnd.openxmlformats-officedocument.presentationml.slide+xml" PartName="/ppt/slides/slide338.xml"/>
  <Override ContentType="application/vnd.openxmlformats-officedocument.presentationml.slide+xml" PartName="/ppt/slides/slide82.xml"/>
  <Override ContentType="application/vnd.openxmlformats-officedocument.presentationml.slide+xml" PartName="/ppt/slides/slide9.xml"/>
  <Override ContentType="application/vnd.openxmlformats-officedocument.presentationml.slide+xml" PartName="/ppt/slides/slide16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187.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257.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214.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206.xml"/>
  <Override ContentType="application/vnd.openxmlformats-officedocument.presentationml.slide+xml" PartName="/ppt/slides/slide55.xml"/>
  <Override ContentType="application/vnd.openxmlformats-officedocument.presentationml.slide+xml" PartName="/ppt/slides/slide249.xml"/>
  <Override ContentType="application/vnd.openxmlformats-officedocument.presentationml.slide+xml" PartName="/ppt/slides/slide195.xml"/>
  <Override ContentType="application/vnd.openxmlformats-officedocument.presentationml.slide+xml" PartName="/ppt/slides/slide306.xml"/>
  <Override ContentType="application/vnd.openxmlformats-officedocument.presentationml.slide+xml" PartName="/ppt/slides/slide272.xml"/>
  <Override ContentType="application/vnd.openxmlformats-officedocument.presentationml.slide+xml" PartName="/ppt/slides/slide59.xml"/>
  <Override ContentType="application/vnd.openxmlformats-officedocument.presentationml.slide+xml" PartName="/ppt/slides/slide285.xml"/>
  <Override ContentType="application/vnd.openxmlformats-officedocument.presentationml.slide+xml" PartName="/ppt/slides/slide89.xml"/>
  <Override ContentType="application/vnd.openxmlformats-officedocument.presentationml.slide+xml" PartName="/ppt/slides/slide323.xml"/>
  <Override ContentType="application/vnd.openxmlformats-officedocument.presentationml.slide+xml" PartName="/ppt/slides/slide242.xml"/>
  <Override ContentType="application/vnd.openxmlformats-officedocument.presentationml.slide+xml" PartName="/ppt/slides/slide349.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59.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176.xml"/>
  <Override ContentType="application/vnd.openxmlformats-officedocument.presentationml.slide+xml" PartName="/ppt/slides/slide268.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225.xml"/>
  <Override ContentType="application/vnd.openxmlformats-officedocument.presentationml.slide+xml" PartName="/ppt/slides/slide310.xml"/>
  <Override ContentType="application/vnd.openxmlformats-officedocument.presentationml.slide+xml" PartName="/ppt/slides/slide370.xml"/>
  <Override ContentType="application/vnd.openxmlformats-officedocument.presentationml.slide+xml" PartName="/ppt/slides/slide366.xml"/>
  <Override ContentType="application/vnd.openxmlformats-officedocument.presentationml.slide+xml" PartName="/ppt/slides/slide180.xml"/>
  <Override ContentType="application/vnd.openxmlformats-officedocument.presentationml.slide+xml" PartName="/ppt/slides/slide353.xml"/>
  <Override ContentType="application/vnd.openxmlformats-officedocument.presentationml.slide+xml" PartName="/ppt/slides/slide18.xml"/>
  <Override ContentType="application/vnd.openxmlformats-officedocument.presentationml.slide+xml" PartName="/ppt/slides/slide333.xml"/>
  <Override ContentType="application/vnd.openxmlformats-officedocument.presentationml.slide+xml" PartName="/ppt/slides/slide201.xml"/>
  <Override ContentType="application/vnd.openxmlformats-officedocument.presentationml.slide+xml" PartName="/ppt/slides/slide309.xml"/>
  <Override ContentType="application/vnd.openxmlformats-officedocument.presentationml.slide+xml" PartName="/ppt/slides/slide244.xml"/>
  <Override ContentType="application/vnd.openxmlformats-officedocument.presentationml.slide+xml" PartName="/ppt/slides/slide52.xml"/>
  <Override ContentType="application/vnd.openxmlformats-officedocument.presentationml.slide+xml" PartName="/ppt/slides/slide287.xml"/>
  <Override ContentType="application/vnd.openxmlformats-officedocument.presentationml.slide+xml" PartName="/ppt/slides/slide376.xml"/>
  <Override ContentType="application/vnd.openxmlformats-officedocument.presentationml.slide+xml" PartName="/ppt/slides/slide270.xml"/>
  <Override ContentType="application/vnd.openxmlformats-officedocument.presentationml.slide+xml" PartName="/ppt/slides/slide95.xml"/>
  <Override ContentType="application/vnd.openxmlformats-officedocument.presentationml.slide+xml" PartName="/ppt/slides/slide181.xml"/>
  <Override ContentType="application/vnd.openxmlformats-officedocument.presentationml.slide+xml" PartName="/ppt/slides/slide157.xml"/>
  <Override ContentType="application/vnd.openxmlformats-officedocument.presentationml.slide+xml" PartName="/ppt/slides/slide343.xml"/>
  <Override ContentType="application/vnd.openxmlformats-officedocument.presentationml.slide+xml" PartName="/ppt/slides/slide211.xml"/>
  <Override ContentType="application/vnd.openxmlformats-officedocument.presentationml.slide+xml" PartName="/ppt/slides/slide77.xml"/>
  <Override ContentType="application/vnd.openxmlformats-officedocument.presentationml.slide+xml" PartName="/ppt/slides/slide165.xml"/>
  <Override ContentType="application/vnd.openxmlformats-officedocument.presentationml.slide+xml" PartName="/ppt/slides/slide297.xml"/>
  <Override ContentType="application/vnd.openxmlformats-officedocument.presentationml.slide+xml" PartName="/ppt/slides/slide34.xml"/>
  <Override ContentType="application/vnd.openxmlformats-officedocument.presentationml.slide+xml" PartName="/ppt/slides/slide254.xml"/>
  <Override ContentType="application/vnd.openxmlformats-officedocument.presentationml.slide+xml" PartName="/ppt/slides/slide122.xml"/>
  <Override ContentType="application/vnd.openxmlformats-officedocument.presentationml.slide+xml" PartName="/ppt/slides/slide147.xml"/>
  <Override ContentType="application/vnd.openxmlformats-officedocument.presentationml.slide+xml" PartName="/ppt/slides/slide191.xml"/>
  <Override ContentType="application/vnd.openxmlformats-officedocument.presentationml.slide+xml" PartName="/ppt/slides/slide279.xml"/>
  <Override ContentType="application/vnd.openxmlformats-officedocument.presentationml.slide+xml" PartName="/ppt/slides/slide23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361.xml"/>
  <Override ContentType="application/vnd.openxmlformats-officedocument.presentationml.slide+xml" PartName="/ppt/slides/slide293.xml"/>
  <Override ContentType="application/vnd.openxmlformats-officedocument.presentationml.slide+xml" PartName="/ppt/slides/slide358.xml"/>
  <Override ContentType="application/vnd.openxmlformats-officedocument.presentationml.slide+xml" PartName="/ppt/slides/slide250.xml"/>
  <Override ContentType="application/vnd.openxmlformats-officedocument.presentationml.slide+xml" PartName="/ppt/slides/slide153.xml"/>
  <Override ContentType="application/vnd.openxmlformats-officedocument.presentationml.slide+xml" PartName="/ppt/slides/slide248.xml"/>
  <Override ContentType="application/vnd.openxmlformats-officedocument.presentationml.slide+xml" PartName="/ppt/slides/slide67.xml"/>
  <Override ContentType="application/vnd.openxmlformats-officedocument.presentationml.slide+xml" PartName="/ppt/slides/slide196.xml"/>
  <Override ContentType="application/vnd.openxmlformats-officedocument.presentationml.slide+xml" PartName="/ppt/slides/slide300.xml"/>
  <Override ContentType="application/vnd.openxmlformats-officedocument.presentationml.slide+xml" PartName="/ppt/slides/slide315.xml"/>
  <Override ContentType="application/vnd.openxmlformats-officedocument.presentationml.slide+xml" PartName="/ppt/slides/slide171.xml"/>
  <Override ContentType="application/vnd.openxmlformats-officedocument.presentationml.slide+xml" PartName="/ppt/slides/slide259.xml"/>
  <Override ContentType="application/vnd.openxmlformats-officedocument.presentationml.slide+xml" PartName="/ppt/slides/slide282.xml"/>
  <Override ContentType="application/vnd.openxmlformats-officedocument.presentationml.slide+xml" PartName="/ppt/slides/slide49.xml"/>
  <Override ContentType="application/vnd.openxmlformats-officedocument.presentationml.slide+xml" PartName="/ppt/slides/slide216.xml"/>
  <Override ContentType="application/vnd.openxmlformats-officedocument.presentationml.slide+xml" PartName="/ppt/slides/slide327.xml"/>
  <Override ContentType="application/vnd.openxmlformats-officedocument.presentationml.slide+xml" PartName="/ppt/slides/slide83.xml"/>
  <Override ContentType="application/vnd.openxmlformats-officedocument.presentationml.slide+xml" PartName="/ppt/slides/slide6.xml"/>
  <Override ContentType="application/vnd.openxmlformats-officedocument.presentationml.slide+xml" PartName="/ppt/slides/slide264.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221.xml"/>
  <Override ContentType="application/vnd.openxmlformats-officedocument.presentationml.slide+xml" PartName="/ppt/slides/slide73.xml"/>
  <Override ContentType="application/vnd.openxmlformats-officedocument.presentationml.slide+xml" PartName="/ppt/slides/slide169.xml"/>
  <Override ContentType="application/vnd.openxmlformats-officedocument.presentationml.slide+xml" PartName="/ppt/slides/slide258.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86.xml"/>
  <Override ContentType="application/vnd.openxmlformats-officedocument.presentationml.slide+xml" PartName="/ppt/slides/slide215.xml"/>
  <Override ContentType="application/vnd.openxmlformats-officedocument.presentationml.slide+xml" PartName="/ppt/slides/slide109.xml"/>
  <Override ContentType="application/vnd.openxmlformats-officedocument.presentationml.slide+xml" PartName="/ppt/slides/slide371.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311.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222.xml"/>
  <Override ContentType="application/vnd.openxmlformats-officedocument.presentationml.slide+xml" PartName="/ppt/slides/slide354.xml"/>
  <Override ContentType="application/vnd.openxmlformats-officedocument.presentationml.slide+xml" PartName="/ppt/slides/slide337.xml"/>
  <Override ContentType="application/vnd.openxmlformats-officedocument.presentationml.slide+xml" PartName="/ppt/slides/slide205.xml"/>
  <Override ContentType="application/vnd.openxmlformats-officedocument.presentationml.slide+xml" PartName="/ppt/slides/slide292.xml"/>
  <Override ContentType="application/vnd.openxmlformats-officedocument.presentationml.slide+xml" PartName="/ppt/slides/slide160.xml"/>
  <Override ContentType="application/vnd.openxmlformats-officedocument.presentationml.slide+xml" PartName="/ppt/slides/slide232.xml"/>
  <Override ContentType="application/vnd.openxmlformats-officedocument.presentationml.slide+xml" PartName="/ppt/slides/slide100.xml"/>
  <Override ContentType="application/vnd.openxmlformats-officedocument.presentationml.slide+xml" PartName="/ppt/slides/slide90.xml"/>
  <Override ContentType="application/vnd.openxmlformats-officedocument.presentationml.slide+xml" PartName="/ppt/slides/slide143.xml"/>
  <Override ContentType="application/vnd.openxmlformats-officedocument.presentationml.slide+xml" PartName="/ppt/slides/slide275.xml"/>
  <Override ContentType="application/vnd.openxmlformats-officedocument.presentationml.slide+xml" PartName="/ppt/slides/slide132.xml"/>
  <Override ContentType="application/vnd.openxmlformats-officedocument.presentationml.slide+xml" PartName="/ppt/slides/slide62.xml"/>
  <Override ContentType="application/vnd.openxmlformats-officedocument.presentationml.slide+xml" PartName="/ppt/slides/slide175.xml"/>
  <Override ContentType="application/vnd.openxmlformats-officedocument.presentationml.slide+xml" PartName="/ppt/slides/slide269.xml"/>
  <Override ContentType="application/vnd.openxmlformats-officedocument.presentationml.slide+xml" PartName="/ppt/slides/slide322.xml"/>
  <Override ContentType="application/vnd.openxmlformats-officedocument.presentationml.slide+xml" PartName="/ppt/slides/slide1.xml"/>
  <Override ContentType="application/vnd.openxmlformats-officedocument.presentationml.slide+xml" PartName="/ppt/slides/slide192.xml"/>
  <Override ContentType="application/vnd.openxmlformats-officedocument.presentationml.slide+xml" PartName="/ppt/slides/slide365.xml"/>
  <Override ContentType="application/vnd.openxmlformats-officedocument.presentationml.slide+xml" PartName="/ppt/slides/slide45.xml"/>
  <Override ContentType="application/vnd.openxmlformats-officedocument.presentationml.slide+xml" PartName="/ppt/slides/slide226.xml"/>
  <Override ContentType="application/vnd.openxmlformats-officedocument.presentationml.slide+xml" PartName="/ppt/slides/slide28.xml"/>
  <Override ContentType="application/vnd.openxmlformats-officedocument.presentationml.slide+xml" PartName="/ppt/slides/slide209.xml"/>
  <Override ContentType="application/vnd.openxmlformats-officedocument.presentationml.slide+xml" PartName="/ppt/slides/slide305.xml"/>
  <Override ContentType="application/vnd.openxmlformats-officedocument.presentationml.slide+xml" PartName="/ppt/slides/slide200.xml"/>
  <Override ContentType="application/vnd.openxmlformats-officedocument.presentationml.slide+xml" PartName="/ppt/slides/slide243.xml"/>
  <Override ContentType="application/vnd.openxmlformats-officedocument.presentationml.slide+xml" PartName="/ppt/slides/slide348.xml"/>
  <Override ContentType="application/vnd.openxmlformats-officedocument.presentationml.slide+xml" PartName="/ppt/slides/slide88.xml"/>
  <Override ContentType="application/vnd.openxmlformats-officedocument.presentationml.slide+xml" PartName="/ppt/slides/slide286.xml"/>
  <Override ContentType="application/vnd.openxmlformats-officedocument.presentationml.slide+xml" PartName="/ppt/slides/slide158.xml"/>
  <Override ContentType="application/vnd.openxmlformats-officedocument.presentationml.slide+xml" PartName="/ppt/slides/slide115.xml"/>
  <Override ContentType="application/vnd.openxmlformats-officedocument.presentationml.slide+xml" PartName="/ppt/slides/slide260.xml"/>
  <Override ContentType="application/vnd.openxmlformats-officedocument.presentationml.slide+xml" PartName="/ppt/slides/slide308.xml"/>
  <Override ContentType="application/vnd.openxmlformats-officedocument.presentationml.slide+xml" PartName="/ppt/slides/slide3.xml"/>
  <Override ContentType="application/vnd.openxmlformats-officedocument.presentationml.slide+xml" PartName="/ppt/slides/slide182.xml"/>
  <Override ContentType="application/vnd.openxmlformats-officedocument.presentationml.slide+xml" PartName="/ppt/slides/slide367.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71.xml"/>
  <Override ContentType="application/vnd.openxmlformats-officedocument.presentationml.slide+xml" PartName="/ppt/slides/slide324.xml"/>
  <Override ContentType="application/vnd.openxmlformats-officedocument.presentationml.slide+xml" PartName="/ppt/slides/slide25.xml"/>
  <Override ContentType="application/vnd.openxmlformats-officedocument.presentationml.slide+xml" PartName="/ppt/slides/slide174.xml"/>
  <Override ContentType="application/vnd.openxmlformats-officedocument.presentationml.slide+xml" PartName="/ppt/slides/slide190.xml"/>
  <Override ContentType="application/vnd.openxmlformats-officedocument.presentationml.slide+xml" PartName="/ppt/slides/slide227.xml"/>
  <Override ContentType="application/vnd.openxmlformats-officedocument.presentationml.slide+xml" PartName="/ppt/slides/slide360.xml"/>
  <Override ContentType="application/vnd.openxmlformats-officedocument.presentationml.slide+xml" PartName="/ppt/slides/slide33.xml"/>
  <Override ContentType="application/vnd.openxmlformats-officedocument.presentationml.slide+xml" PartName="/ppt/slides/slide219.xml"/>
  <Override ContentType="application/vnd.openxmlformats-officedocument.presentationml.slide+xml" PartName="/ppt/slides/slide359.xml"/>
  <Override ContentType="application/vnd.openxmlformats-officedocument.presentationml.slide+xml" PartName="/ppt/slides/slide316.xml"/>
  <Override ContentType="application/vnd.openxmlformats-officedocument.presentationml.slide+xml" PartName="/ppt/slides/slide68.xml"/>
  <Override ContentType="application/vnd.openxmlformats-officedocument.presentationml.slide+xml" PartName="/ppt/slides/slide170.xml"/>
  <Override ContentType="application/vnd.openxmlformats-officedocument.presentationml.slide+xml" PartName="/ppt/slides/slide204.xml"/>
  <Override ContentType="application/vnd.openxmlformats-officedocument.presentationml.slide+xml" PartName="/ppt/slides/slide247.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44.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294.xml"/>
  <Override ContentType="application/vnd.openxmlformats-officedocument.presentationml.slide+xml" PartName="/ppt/slides/slide220.xml"/>
  <Override ContentType="application/vnd.openxmlformats-officedocument.presentationml.slide+xml" PartName="/ppt/slides/slide263.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328.xml"/>
  <Override ContentType="application/vnd.openxmlformats-officedocument.presentationml.slide+xml" PartName="/ppt/slides/slide7.xml"/>
  <Override ContentType="application/vnd.openxmlformats-officedocument.presentationml.slide+xml" PartName="/ppt/slides/slide235.xml"/>
  <Override ContentType="application/vnd.openxmlformats-officedocument.presentationml.slide+xml" PartName="/ppt/slides/slide278.xml"/>
  <Override ContentType="application/vnd.openxmlformats-officedocument.presentationml.slide+xml" PartName="/ppt/slides/slide375.xml"/>
  <Override ContentType="application/vnd.openxmlformats-officedocument.presentationml.slide+xml" PartName="/ppt/slides/slide332.xml"/>
  <Override ContentType="application/vnd.openxmlformats-officedocument.presentationml.slide+xml" PartName="/ppt/slides/slide154.xml"/>
  <Override ContentType="application/vnd.openxmlformats-officedocument.presentationml.slide+xml" PartName="/ppt/slides/slide197.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25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301.xml"/>
  <Override ContentType="application/vnd.openxmlformats-officedocument.presentationml.slide+xml" PartName="/ppt/slides/slide48.xml"/>
  <Override ContentType="application/vnd.openxmlformats-officedocument.presentationml.slide+xml" PartName="/ppt/slides/slide355.xml"/>
  <Override ContentType="application/vnd.openxmlformats-officedocument.presentationml.slide+xml" PartName="/ppt/slides/slide223.xml"/>
  <Override ContentType="application/vnd.openxmlformats-officedocument.presentationml.slide+xml" PartName="/ppt/slides/slide266.xml"/>
  <Override ContentType="application/vnd.openxmlformats-officedocument.presentationml.slide+xml" PartName="/ppt/slides/slide283.xml"/>
  <Override ContentType="application/vnd.openxmlformats-officedocument.presentationml.slide+xml" PartName="/ppt/slides/slide291.xml"/>
  <Override ContentType="application/vnd.openxmlformats-officedocument.presentationml.slide+xml" PartName="/ppt/slides/slide312.xml"/>
  <Override ContentType="application/vnd.openxmlformats-officedocument.presentationml.slide+xml" PartName="/ppt/slides/slide240.xml"/>
  <Override ContentType="application/vnd.openxmlformats-officedocument.presentationml.slide+xml" PartName="/ppt/slides/slide347.xml"/>
  <Override ContentType="application/vnd.openxmlformats-officedocument.presentationml.slide+xml" PartName="/ppt/slides/slide372.xml"/>
  <Override ContentType="application/vnd.openxmlformats-officedocument.presentationml.slide+xml" PartName="/ppt/slides/slide22.xml"/>
  <Override ContentType="application/vnd.openxmlformats-officedocument.presentationml.slide+xml" PartName="/ppt/slides/slide304.xml"/>
  <Override ContentType="application/vnd.openxmlformats-officedocument.presentationml.slide+xml" PartName="/ppt/slides/slide185.xml"/>
  <Override ContentType="application/vnd.openxmlformats-officedocument.presentationml.slide+xml" PartName="/ppt/slides/slide231.xml"/>
  <Override ContentType="application/vnd.openxmlformats-officedocument.presentationml.slide+xml" PartName="/ppt/slides/slide65.xml"/>
  <Override ContentType="application/vnd.openxmlformats-officedocument.presentationml.slide+xml" PartName="/ppt/slides/slide118.xml"/>
  <Override ContentType="application/vnd.openxmlformats-officedocument.presentationml.slide+xml" PartName="/ppt/slides/slide274.xml"/>
  <Override ContentType="application/vnd.openxmlformats-officedocument.presentationml.slide+xml" PartName="/ppt/slides/slide142.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321.xml"/>
  <Override ContentType="application/vnd.openxmlformats-officedocument.presentationml.slide+xml" PartName="/ppt/slides/slide178.xml"/>
  <Override ContentType="application/vnd.openxmlformats-officedocument.presentationml.slide+xml" PartName="/ppt/slides/slide364.xml"/>
  <Override ContentType="application/vnd.openxmlformats-officedocument.presentationml.slide+xml" PartName="/ppt/slides/slide29.xml"/>
  <Override ContentType="application/vnd.openxmlformats-officedocument.presentationml.slide+xml" PartName="/ppt/slides/slide379.xml"/>
  <Override ContentType="application/vnd.openxmlformats-officedocument.presentationml.slide+xml" PartName="/ppt/slides/slide319.xml"/>
  <Override ContentType="application/vnd.openxmlformats-officedocument.presentationml.slide+xml" PartName="/ppt/slides/slide212.xml"/>
  <Override ContentType="application/vnd.openxmlformats-officedocument.presentationml.slide+xml" PartName="/ppt/slides/slide336.xml"/>
  <Override ContentType="application/vnd.openxmlformats-officedocument.presentationml.slide+xml" PartName="/ppt/slides/slide255.xml"/>
  <Override ContentType="application/vnd.openxmlformats-officedocument.presentationml.slide+xml" PartName="/ppt/slides/slide76.xml"/>
  <Override ContentType="application/vnd.openxmlformats-officedocument.presentationml.slide+xml" PartName="/ppt/slides/slide131.xml"/>
  <Override ContentType="application/vnd.openxmlformats-officedocument.presentationml.slide+xml" PartName="/ppt/slides/slide298.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89.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57.xml"/>
  <Override ContentType="application/vnd.openxmlformats-officedocument.presentationml.slide+xml" PartName="/ppt/slides/slide238.xml"/>
  <Override ContentType="application/vnd.openxmlformats-officedocument.presentationml.slide+xml" PartName="/ppt/slides/slide44.xml"/>
  <Override ContentType="application/vnd.openxmlformats-officedocument.presentationml.slide+xml" PartName="/ppt/slides/slide193.xml"/>
  <Override ContentType="application/vnd.openxmlformats-officedocument.presentationml.slide+xml" PartName="/ppt/slides/slide208.xml"/>
  <Override ContentType="application/vnd.openxmlformats-officedocument.presentationml.slide+xml" PartName="/ppt/slides/slide14.xml"/>
  <Override ContentType="application/vnd.openxmlformats-officedocument.presentationml.slide+xml" PartName="/ppt/slides/slide340.xml"/>
  <Override ContentType="application/vnd.openxmlformats-officedocument.presentationml.slide+xml" PartName="/ppt/slides/slide4.xml"/>
  <Override ContentType="application/vnd.openxmlformats-officedocument.presentationml.slide+xml" PartName="/ppt/slides/slide228.xml"/>
  <Override ContentType="application/vnd.openxmlformats-officedocument.presentationml.slide+xml" PartName="/ppt/slides/slide139.xml"/>
  <Override ContentType="application/vnd.openxmlformats-officedocument.presentationml.slide+xml" PartName="/ppt/slides/slide325.xml"/>
  <Override ContentType="application/vnd.openxmlformats-officedocument.presentationml.slide+xml" PartName="/ppt/slides/slide60.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198.xml"/>
  <Override ContentType="application/vnd.openxmlformats-officedocument.presentationml.slide+xml" PartName="/ppt/slides/slide317.xml"/>
  <Override ContentType="application/vnd.openxmlformats-officedocument.presentationml.slide+xml" PartName="/ppt/slides/slide155.xml"/>
  <Override ContentType="application/vnd.openxmlformats-officedocument.presentationml.slide+xml" PartName="/ppt/slides/slide341.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218.xml"/>
  <Override ContentType="application/vnd.openxmlformats-officedocument.presentationml.slide+xml" PartName="/ppt/slides/slide307.xml"/>
  <Override ContentType="application/vnd.openxmlformats-officedocument.presentationml.slide+xml" PartName="/ppt/slides/slide130.xml"/>
  <Override ContentType="application/vnd.openxmlformats-officedocument.presentationml.slide+xml" PartName="/ppt/slides/slide173.xml"/>
  <Override ContentType="application/vnd.openxmlformats-officedocument.presentationml.slide+xml" PartName="/ppt/slides/slide16.xml"/>
  <Override ContentType="application/vnd.openxmlformats-officedocument.presentationml.slide+xml" PartName="/ppt/slides/slide351.xml"/>
  <Override ContentType="application/vnd.openxmlformats-officedocument.presentationml.slide+xml" PartName="/ppt/slides/slide262.xml"/>
  <Override ContentType="application/vnd.openxmlformats-officedocument.presentationml.slide+xml" PartName="/ppt/slides/slide368.xml"/>
  <Override ContentType="application/vnd.openxmlformats-officedocument.presentationml.slide+xml" PartName="/ppt/slides/slide97.xml"/>
  <Override ContentType="application/vnd.openxmlformats-officedocument.presentationml.slide+xml" PartName="/ppt/slides/slide331.xml"/>
  <Override ContentType="application/vnd.openxmlformats-officedocument.presentationml.slide+xml" PartName="/ppt/slides/slide140.xml"/>
  <Override ContentType="application/vnd.openxmlformats-officedocument.presentationml.slide+xml" PartName="/ppt/slides/slide277.xml"/>
  <Override ContentType="application/vnd.openxmlformats-officedocument.presentationml.slide+xml" PartName="/ppt/slides/slide11.xml"/>
  <Override ContentType="application/vnd.openxmlformats-officedocument.presentationml.slide+xml" PartName="/ppt/slides/slide280.xml"/>
  <Override ContentType="application/vnd.openxmlformats-officedocument.presentationml.slide+xml" PartName="/ppt/slides/slide374.xml"/>
  <Override ContentType="application/vnd.openxmlformats-officedocument.presentationml.slide+xml" PartName="/ppt/slides/slide345.xml"/>
  <Override ContentType="application/vnd.openxmlformats-officedocument.presentationml.slide+xml" PartName="/ppt/slides/slide302.xml"/>
  <Override ContentType="application/vnd.openxmlformats-officedocument.presentationml.slide+xml" PartName="/ppt/slides/slide183.xml"/>
  <Override ContentType="application/vnd.openxmlformats-officedocument.presentationml.slide+xml" PartName="/ppt/slides/slide54.xml"/>
  <Override ContentType="application/vnd.openxmlformats-officedocument.presentationml.slide+xml" PartName="/ppt/slides/slide289.xml"/>
  <Override ContentType="application/vnd.openxmlformats-officedocument.presentationml.slide+xml" PartName="/ppt/slides/slide36.xml"/>
  <Override ContentType="application/vnd.openxmlformats-officedocument.presentationml.slide+xml" PartName="/ppt/slides/slide313.xml"/>
  <Override ContentType="application/vnd.openxmlformats-officedocument.presentationml.slide+xml" PartName="/ppt/slides/slide79.xml"/>
  <Override ContentType="application/vnd.openxmlformats-officedocument.presentationml.slide+xml" PartName="/ppt/slides/slide246.xml"/>
  <Override ContentType="application/vnd.openxmlformats-officedocument.presentationml.slide+xml" PartName="/ppt/slides/slide149.xml"/>
  <Override ContentType="application/vnd.openxmlformats-officedocument.presentationml.slide+xml" PartName="/ppt/slides/slide203.xml"/>
  <Override ContentType="application/vnd.openxmlformats-officedocument.presentationml.slide+xml" PartName="/ppt/slides/slide252.xml"/>
  <Override ContentType="application/vnd.openxmlformats-officedocument.presentationml.slide+xml" PartName="/ppt/slides/slide295.xml"/>
  <Override ContentType="application/vnd.openxmlformats-officedocument.presentationml.slide+xml" PartName="/ppt/slides/slide124.xml"/>
  <Override ContentType="application/vnd.openxmlformats-officedocument.presentationml.slide+xml" PartName="/ppt/slides/slide106.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234.xml"/>
  <Override ContentType="application/vnd.openxmlformats-officedocument.presentationml.slide+xml" PartName="/ppt/slides/slide194.xml"/>
  <Override ContentType="application/vnd.openxmlformats-officedocument.presentationml.slide+xml" PartName="/ppt/slides/slide380.xml"/>
  <Override ContentType="application/vnd.openxmlformats-officedocument.presentationml.slide+xml" PartName="/ppt/slides/slide151.xml"/>
  <Override ContentType="application/vnd.openxmlformats-officedocument.presentationml.slide+xml" PartName="/ppt/slides/slide177.xml"/>
  <Override ContentType="application/vnd.openxmlformats-officedocument.presentationml.slide+xml" PartName="/ppt/slides/slide363.xml"/>
  <Override ContentType="application/vnd.openxmlformats-officedocument.presentationml.slide+xml" PartName="/ppt/slides/slide134.xml"/>
  <Override ContentType="application/vnd.openxmlformats-officedocument.presentationml.slide+xml" PartName="/ppt/slides/slide320.xml"/>
  <Override ContentType="application/vnd.openxmlformats-officedocument.presentationml.slide+xml" PartName="/ppt/slides/slide207.xml"/>
  <Override ContentType="application/vnd.openxmlformats-officedocument.presentationml.slide+xml" PartName="/ppt/slides/slide339.xml"/>
  <Override ContentType="application/vnd.openxmlformats-officedocument.presentationml.slide+xml" PartName="/ppt/slides/slide224.xml"/>
  <Override ContentType="application/vnd.openxmlformats-officedocument.presentationml.slide+xml" PartName="/ppt/slides/slide356.xml"/>
  <Override ContentType="application/vnd.openxmlformats-officedocument.presentationml.slide+xml" PartName="/ppt/slides/slide284.xml"/>
  <Override ContentType="application/vnd.openxmlformats-officedocument.presentationml.slide+xml" PartName="/ppt/slides/slide330.xml"/>
  <Override ContentType="application/vnd.openxmlformats-officedocument.presentationml.slide+xml" PartName="/ppt/slides/slide47.xml"/>
  <Override ContentType="application/vnd.openxmlformats-officedocument.presentationml.slide+xml" PartName="/ppt/slides/slide267.xml"/>
  <Override ContentType="application/vnd.openxmlformats-officedocument.presentationml.slide+xml" PartName="/ppt/slides/slide373.xml"/>
  <Override ContentType="application/vnd.openxmlformats-officedocument.presentationml.slide+xml" PartName="/ppt/slides/slide241.xml"/>
  <Override ContentType="application/vnd.openxmlformats-officedocument.presentationml.slide+xml" PartName="/ppt/slides/slide21.xml"/>
  <Override ContentType="application/vnd.openxmlformats-officedocument.presentationml.slide+xml" PartName="/ppt/slides/slide346.xml"/>
  <Override ContentType="application/vnd.openxmlformats-officedocument.presentationml.slide+xml" PartName="/ppt/slides/slide303.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329.xml"/>
  <Override ContentType="application/vnd.openxmlformats-officedocument.presentationml.slide+xml" PartName="/ppt/slides/slide145.xml"/>
  <Override ContentType="application/vnd.openxmlformats-officedocument.presentationml.slide+xml" PartName="/ppt/slides/slide188.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75.xml"/>
  <Override ContentType="application/vnd.openxmlformats-officedocument.presentationml.slide+xml" PartName="/ppt/slides/slide213.xml"/>
  <Override ContentType="application/vnd.openxmlformats-officedocument.presentationml.slide+xml" PartName="/ppt/slides/slide352.xml"/>
  <Override ContentType="application/vnd.openxmlformats-officedocument.presentationml.slide+xml" PartName="/ppt/slides/slide58.xml"/>
  <Override ContentType="application/vnd.openxmlformats-officedocument.presentationml.slide+xml" PartName="/ppt/slides/slide239.xml"/>
  <Override ContentType="application/vnd.openxmlformats-officedocument.presentationml.slide+xml" PartName="/ppt/slides/slide15.xml"/>
  <Override ContentType="application/vnd.openxmlformats-officedocument.presentationml.slide+xml" PartName="/ppt/slides/slide318.xml"/>
  <Override ContentType="application/vnd.openxmlformats-officedocument.presentationml.slide+xml" PartName="/ppt/slides/slide230.xml"/>
  <Override ContentType="application/vnd.openxmlformats-officedocument.presentationml.slide+xml" PartName="/ppt/slides/slide290.xml"/>
  <Override ContentType="application/vnd.openxmlformats-officedocument.presentationml.slide+xml" PartName="/ppt/slides/slide378.xml"/>
  <Override ContentType="application/vnd.openxmlformats-officedocument.presentationml.slide+xml" PartName="/ppt/slides/slide335.xml"/>
  <Override ContentType="application/vnd.openxmlformats-officedocument.presentationml.slide+xml" PartName="/ppt/slides/slide256.xml"/>
  <Override ContentType="application/vnd.openxmlformats-officedocument.presentationml.slide+xml" PartName="/ppt/slides/slide299.xml"/>
  <Override ContentType="application/vnd.openxmlformats-officedocument.presentationml.slide+xml" PartName="/ppt/slides/slide128.xml"/>
  <Override ContentType="application/vnd.openxmlformats-officedocument.presentationml.slide+xml" PartName="/ppt/slides/slide273.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 id="377" r:id="rId127"/>
    <p:sldId id="378" r:id="rId128"/>
    <p:sldId id="379" r:id="rId129"/>
    <p:sldId id="380" r:id="rId130"/>
    <p:sldId id="381" r:id="rId131"/>
    <p:sldId id="382" r:id="rId132"/>
    <p:sldId id="383" r:id="rId133"/>
    <p:sldId id="384" r:id="rId134"/>
    <p:sldId id="385" r:id="rId135"/>
    <p:sldId id="386" r:id="rId136"/>
    <p:sldId id="387" r:id="rId137"/>
    <p:sldId id="388" r:id="rId138"/>
    <p:sldId id="389" r:id="rId139"/>
    <p:sldId id="390" r:id="rId140"/>
    <p:sldId id="391" r:id="rId141"/>
    <p:sldId id="392" r:id="rId142"/>
    <p:sldId id="393" r:id="rId143"/>
    <p:sldId id="394" r:id="rId144"/>
    <p:sldId id="395" r:id="rId145"/>
    <p:sldId id="396" r:id="rId146"/>
    <p:sldId id="397" r:id="rId147"/>
    <p:sldId id="398" r:id="rId148"/>
    <p:sldId id="399" r:id="rId149"/>
    <p:sldId id="400" r:id="rId150"/>
    <p:sldId id="401" r:id="rId151"/>
    <p:sldId id="402" r:id="rId152"/>
    <p:sldId id="403" r:id="rId153"/>
    <p:sldId id="404" r:id="rId154"/>
    <p:sldId id="405" r:id="rId155"/>
    <p:sldId id="406" r:id="rId156"/>
    <p:sldId id="407" r:id="rId157"/>
    <p:sldId id="408" r:id="rId158"/>
    <p:sldId id="409" r:id="rId159"/>
    <p:sldId id="410" r:id="rId160"/>
    <p:sldId id="411" r:id="rId161"/>
    <p:sldId id="412" r:id="rId162"/>
    <p:sldId id="413" r:id="rId163"/>
    <p:sldId id="414" r:id="rId164"/>
    <p:sldId id="415" r:id="rId165"/>
    <p:sldId id="416" r:id="rId166"/>
    <p:sldId id="417" r:id="rId167"/>
    <p:sldId id="418" r:id="rId168"/>
    <p:sldId id="419" r:id="rId169"/>
    <p:sldId id="420" r:id="rId170"/>
    <p:sldId id="421" r:id="rId171"/>
    <p:sldId id="422" r:id="rId172"/>
    <p:sldId id="423" r:id="rId173"/>
    <p:sldId id="424" r:id="rId174"/>
    <p:sldId id="425" r:id="rId175"/>
    <p:sldId id="426" r:id="rId176"/>
    <p:sldId id="427" r:id="rId177"/>
    <p:sldId id="428" r:id="rId178"/>
    <p:sldId id="429" r:id="rId179"/>
    <p:sldId id="430" r:id="rId180"/>
    <p:sldId id="431" r:id="rId181"/>
    <p:sldId id="432" r:id="rId182"/>
    <p:sldId id="433" r:id="rId183"/>
    <p:sldId id="434" r:id="rId184"/>
    <p:sldId id="435" r:id="rId185"/>
    <p:sldId id="436" r:id="rId186"/>
    <p:sldId id="437" r:id="rId187"/>
    <p:sldId id="438" r:id="rId188"/>
    <p:sldId id="439" r:id="rId189"/>
    <p:sldId id="440" r:id="rId190"/>
    <p:sldId id="441" r:id="rId191"/>
    <p:sldId id="442" r:id="rId192"/>
    <p:sldId id="443" r:id="rId193"/>
    <p:sldId id="444" r:id="rId194"/>
    <p:sldId id="445" r:id="rId195"/>
    <p:sldId id="446" r:id="rId196"/>
    <p:sldId id="447" r:id="rId197"/>
    <p:sldId id="448" r:id="rId198"/>
    <p:sldId id="449" r:id="rId199"/>
    <p:sldId id="450" r:id="rId200"/>
    <p:sldId id="451" r:id="rId201"/>
    <p:sldId id="452" r:id="rId202"/>
    <p:sldId id="453" r:id="rId203"/>
    <p:sldId id="454" r:id="rId204"/>
    <p:sldId id="455" r:id="rId205"/>
    <p:sldId id="456" r:id="rId206"/>
    <p:sldId id="457" r:id="rId207"/>
    <p:sldId id="458" r:id="rId208"/>
    <p:sldId id="459" r:id="rId209"/>
    <p:sldId id="460" r:id="rId210"/>
    <p:sldId id="461" r:id="rId211"/>
    <p:sldId id="462" r:id="rId212"/>
    <p:sldId id="463" r:id="rId213"/>
    <p:sldId id="464" r:id="rId214"/>
    <p:sldId id="465" r:id="rId215"/>
    <p:sldId id="466" r:id="rId216"/>
    <p:sldId id="467" r:id="rId217"/>
    <p:sldId id="468" r:id="rId218"/>
    <p:sldId id="469" r:id="rId219"/>
    <p:sldId id="470" r:id="rId220"/>
    <p:sldId id="471" r:id="rId221"/>
    <p:sldId id="472" r:id="rId222"/>
    <p:sldId id="473" r:id="rId223"/>
    <p:sldId id="474" r:id="rId224"/>
    <p:sldId id="475" r:id="rId225"/>
    <p:sldId id="476" r:id="rId226"/>
    <p:sldId id="477" r:id="rId227"/>
    <p:sldId id="478" r:id="rId228"/>
    <p:sldId id="479" r:id="rId229"/>
    <p:sldId id="480" r:id="rId230"/>
    <p:sldId id="481" r:id="rId231"/>
    <p:sldId id="482" r:id="rId232"/>
    <p:sldId id="483" r:id="rId233"/>
    <p:sldId id="484" r:id="rId234"/>
    <p:sldId id="485" r:id="rId235"/>
    <p:sldId id="486" r:id="rId236"/>
    <p:sldId id="487" r:id="rId237"/>
    <p:sldId id="488" r:id="rId238"/>
    <p:sldId id="489" r:id="rId239"/>
    <p:sldId id="490" r:id="rId240"/>
    <p:sldId id="491" r:id="rId241"/>
    <p:sldId id="492" r:id="rId242"/>
    <p:sldId id="493" r:id="rId243"/>
    <p:sldId id="494" r:id="rId244"/>
    <p:sldId id="495" r:id="rId245"/>
    <p:sldId id="496" r:id="rId246"/>
    <p:sldId id="497" r:id="rId247"/>
    <p:sldId id="498" r:id="rId248"/>
    <p:sldId id="499" r:id="rId249"/>
    <p:sldId id="500" r:id="rId250"/>
    <p:sldId id="501" r:id="rId251"/>
    <p:sldId id="502" r:id="rId252"/>
    <p:sldId id="503" r:id="rId253"/>
    <p:sldId id="504" r:id="rId254"/>
    <p:sldId id="505" r:id="rId255"/>
    <p:sldId id="506" r:id="rId256"/>
    <p:sldId id="507" r:id="rId257"/>
    <p:sldId id="508" r:id="rId258"/>
    <p:sldId id="509" r:id="rId259"/>
    <p:sldId id="510" r:id="rId260"/>
    <p:sldId id="511" r:id="rId261"/>
    <p:sldId id="512" r:id="rId262"/>
    <p:sldId id="513" r:id="rId263"/>
    <p:sldId id="514" r:id="rId264"/>
    <p:sldId id="515" r:id="rId265"/>
    <p:sldId id="516" r:id="rId266"/>
    <p:sldId id="517" r:id="rId267"/>
    <p:sldId id="518" r:id="rId268"/>
    <p:sldId id="519" r:id="rId269"/>
    <p:sldId id="520" r:id="rId270"/>
    <p:sldId id="521" r:id="rId271"/>
    <p:sldId id="522" r:id="rId272"/>
    <p:sldId id="523" r:id="rId273"/>
    <p:sldId id="524" r:id="rId274"/>
    <p:sldId id="525" r:id="rId275"/>
    <p:sldId id="526" r:id="rId276"/>
    <p:sldId id="527" r:id="rId277"/>
    <p:sldId id="528" r:id="rId278"/>
    <p:sldId id="529" r:id="rId279"/>
    <p:sldId id="530" r:id="rId280"/>
    <p:sldId id="531" r:id="rId281"/>
    <p:sldId id="532" r:id="rId282"/>
    <p:sldId id="533" r:id="rId283"/>
    <p:sldId id="534" r:id="rId284"/>
    <p:sldId id="535" r:id="rId285"/>
    <p:sldId id="536" r:id="rId286"/>
    <p:sldId id="537" r:id="rId287"/>
    <p:sldId id="538" r:id="rId288"/>
    <p:sldId id="539" r:id="rId289"/>
    <p:sldId id="540" r:id="rId290"/>
    <p:sldId id="541" r:id="rId291"/>
    <p:sldId id="542" r:id="rId292"/>
    <p:sldId id="543" r:id="rId293"/>
    <p:sldId id="544" r:id="rId294"/>
    <p:sldId id="545" r:id="rId295"/>
    <p:sldId id="546" r:id="rId296"/>
    <p:sldId id="547" r:id="rId297"/>
    <p:sldId id="548" r:id="rId298"/>
    <p:sldId id="549" r:id="rId299"/>
    <p:sldId id="550" r:id="rId300"/>
    <p:sldId id="551" r:id="rId301"/>
    <p:sldId id="552" r:id="rId302"/>
    <p:sldId id="553" r:id="rId303"/>
    <p:sldId id="554" r:id="rId304"/>
    <p:sldId id="555" r:id="rId305"/>
    <p:sldId id="556" r:id="rId306"/>
    <p:sldId id="557" r:id="rId307"/>
    <p:sldId id="558" r:id="rId308"/>
    <p:sldId id="559" r:id="rId309"/>
    <p:sldId id="560" r:id="rId310"/>
    <p:sldId id="561" r:id="rId311"/>
    <p:sldId id="562" r:id="rId312"/>
    <p:sldId id="563" r:id="rId313"/>
    <p:sldId id="564" r:id="rId314"/>
    <p:sldId id="565" r:id="rId315"/>
    <p:sldId id="566" r:id="rId316"/>
    <p:sldId id="567" r:id="rId317"/>
    <p:sldId id="568" r:id="rId318"/>
    <p:sldId id="569" r:id="rId319"/>
    <p:sldId id="570" r:id="rId320"/>
    <p:sldId id="571" r:id="rId321"/>
    <p:sldId id="572" r:id="rId322"/>
    <p:sldId id="573" r:id="rId323"/>
    <p:sldId id="574" r:id="rId324"/>
    <p:sldId id="575" r:id="rId325"/>
    <p:sldId id="576" r:id="rId326"/>
    <p:sldId id="577" r:id="rId327"/>
    <p:sldId id="578" r:id="rId328"/>
    <p:sldId id="579" r:id="rId329"/>
    <p:sldId id="580" r:id="rId330"/>
    <p:sldId id="581" r:id="rId331"/>
    <p:sldId id="582" r:id="rId332"/>
    <p:sldId id="583" r:id="rId333"/>
    <p:sldId id="584" r:id="rId334"/>
    <p:sldId id="585" r:id="rId335"/>
    <p:sldId id="586" r:id="rId336"/>
    <p:sldId id="587" r:id="rId337"/>
    <p:sldId id="588" r:id="rId338"/>
    <p:sldId id="589" r:id="rId339"/>
    <p:sldId id="590" r:id="rId340"/>
    <p:sldId id="591" r:id="rId341"/>
    <p:sldId id="592" r:id="rId342"/>
    <p:sldId id="593" r:id="rId343"/>
    <p:sldId id="594" r:id="rId344"/>
    <p:sldId id="595" r:id="rId345"/>
    <p:sldId id="596" r:id="rId346"/>
    <p:sldId id="597" r:id="rId347"/>
    <p:sldId id="598" r:id="rId348"/>
    <p:sldId id="599" r:id="rId349"/>
    <p:sldId id="600" r:id="rId350"/>
    <p:sldId id="601" r:id="rId351"/>
    <p:sldId id="602" r:id="rId352"/>
    <p:sldId id="603" r:id="rId353"/>
    <p:sldId id="604" r:id="rId354"/>
    <p:sldId id="605" r:id="rId355"/>
    <p:sldId id="606" r:id="rId356"/>
    <p:sldId id="607" r:id="rId357"/>
    <p:sldId id="608" r:id="rId358"/>
    <p:sldId id="609" r:id="rId359"/>
    <p:sldId id="610" r:id="rId360"/>
    <p:sldId id="611" r:id="rId361"/>
    <p:sldId id="612" r:id="rId362"/>
    <p:sldId id="613" r:id="rId363"/>
    <p:sldId id="614" r:id="rId364"/>
    <p:sldId id="615" r:id="rId365"/>
    <p:sldId id="616" r:id="rId366"/>
    <p:sldId id="617" r:id="rId367"/>
    <p:sldId id="618" r:id="rId368"/>
    <p:sldId id="619" r:id="rId369"/>
    <p:sldId id="620" r:id="rId370"/>
    <p:sldId id="621" r:id="rId371"/>
    <p:sldId id="622" r:id="rId372"/>
    <p:sldId id="623" r:id="rId373"/>
    <p:sldId id="624" r:id="rId374"/>
    <p:sldId id="625" r:id="rId375"/>
    <p:sldId id="626" r:id="rId376"/>
    <p:sldId id="627" r:id="rId377"/>
    <p:sldId id="628" r:id="rId378"/>
    <p:sldId id="629" r:id="rId379"/>
    <p:sldId id="630" r:id="rId380"/>
    <p:sldId id="631" r:id="rId381"/>
    <p:sldId id="632" r:id="rId382"/>
    <p:sldId id="633" r:id="rId383"/>
    <p:sldId id="634" r:id="rId384"/>
    <p:sldId id="635" r:id="rId385"/>
  </p:sldIdLst>
  <p:sldSz cy="5143500" cx="9144000"/>
  <p:notesSz cx="6858000" cy="9144000"/>
  <p:embeddedFontLst>
    <p:embeddedFont>
      <p:font typeface="Rubik Light"/>
      <p:regular r:id="rId386"/>
      <p:bold r:id="rId387"/>
      <p:italic r:id="rId388"/>
      <p:boldItalic r:id="rId389"/>
    </p:embeddedFont>
    <p:embeddedFont>
      <p:font typeface="Roboto Condensed"/>
      <p:regular r:id="rId390"/>
      <p:bold r:id="rId391"/>
      <p:italic r:id="rId392"/>
      <p:boldItalic r:id="rId393"/>
    </p:embeddedFont>
    <p:embeddedFont>
      <p:font typeface="Roboto Condensed Light"/>
      <p:regular r:id="rId394"/>
      <p:bold r:id="rId395"/>
      <p:italic r:id="rId396"/>
      <p:boldItalic r:id="rId397"/>
    </p:embeddedFont>
    <p:embeddedFont>
      <p:font typeface="Roboto Light"/>
      <p:regular r:id="rId398"/>
      <p:bold r:id="rId399"/>
      <p:italic r:id="rId400"/>
      <p:boldItalic r:id="rId401"/>
    </p:embeddedFont>
    <p:embeddedFont>
      <p:font typeface="Rubik"/>
      <p:regular r:id="rId402"/>
      <p:bold r:id="rId403"/>
      <p:italic r:id="rId404"/>
      <p:boldItalic r:id="rId405"/>
    </p:embeddedFont>
    <p:embeddedFont>
      <p:font typeface="Rajdhani"/>
      <p:regular r:id="rId406"/>
      <p:bold r:id="rId40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08" roundtripDataSignature="AMtx7mjXak/R7skb+ywWl/noeJPoMK/uR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ECF1C37-3C69-4171-B057-BDB01486AFB6}">
  <a:tblStyle styleId="{EECF1C37-3C69-4171-B057-BDB01486AFB6}"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9EFE7"/>
          </a:solidFill>
        </a:fill>
      </a:tcStyle>
    </a:wholeTbl>
    <a:band1H>
      <a:tcTxStyle/>
      <a:tcStyle>
        <a:fill>
          <a:solidFill>
            <a:srgbClr val="CFDECC"/>
          </a:solidFill>
        </a:fill>
      </a:tcStyle>
    </a:band1H>
    <a:band2H>
      <a:tcTxStyle/>
    </a:band2H>
    <a:band1V>
      <a:tcTxStyle/>
      <a:tcStyle>
        <a:fill>
          <a:solidFill>
            <a:srgbClr val="CFDECC"/>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190" Type="http://schemas.openxmlformats.org/officeDocument/2006/relationships/slide" Target="slides/slide185.xml"/><Relationship Id="rId194" Type="http://schemas.openxmlformats.org/officeDocument/2006/relationships/slide" Target="slides/slide189.xml"/><Relationship Id="rId193" Type="http://schemas.openxmlformats.org/officeDocument/2006/relationships/slide" Target="slides/slide188.xml"/><Relationship Id="rId192" Type="http://schemas.openxmlformats.org/officeDocument/2006/relationships/slide" Target="slides/slide187.xml"/><Relationship Id="rId191" Type="http://schemas.openxmlformats.org/officeDocument/2006/relationships/slide" Target="slides/slide186.xml"/><Relationship Id="rId187" Type="http://schemas.openxmlformats.org/officeDocument/2006/relationships/slide" Target="slides/slide182.xml"/><Relationship Id="rId186" Type="http://schemas.openxmlformats.org/officeDocument/2006/relationships/slide" Target="slides/slide181.xml"/><Relationship Id="rId185" Type="http://schemas.openxmlformats.org/officeDocument/2006/relationships/slide" Target="slides/slide180.xml"/><Relationship Id="rId184" Type="http://schemas.openxmlformats.org/officeDocument/2006/relationships/slide" Target="slides/slide179.xml"/><Relationship Id="rId189" Type="http://schemas.openxmlformats.org/officeDocument/2006/relationships/slide" Target="slides/slide184.xml"/><Relationship Id="rId188" Type="http://schemas.openxmlformats.org/officeDocument/2006/relationships/slide" Target="slides/slide183.xml"/><Relationship Id="rId183" Type="http://schemas.openxmlformats.org/officeDocument/2006/relationships/slide" Target="slides/slide178.xml"/><Relationship Id="rId182" Type="http://schemas.openxmlformats.org/officeDocument/2006/relationships/slide" Target="slides/slide177.xml"/><Relationship Id="rId181" Type="http://schemas.openxmlformats.org/officeDocument/2006/relationships/slide" Target="slides/slide176.xml"/><Relationship Id="rId180" Type="http://schemas.openxmlformats.org/officeDocument/2006/relationships/slide" Target="slides/slide175.xml"/><Relationship Id="rId176" Type="http://schemas.openxmlformats.org/officeDocument/2006/relationships/slide" Target="slides/slide171.xml"/><Relationship Id="rId297" Type="http://schemas.openxmlformats.org/officeDocument/2006/relationships/slide" Target="slides/slide292.xml"/><Relationship Id="rId175" Type="http://schemas.openxmlformats.org/officeDocument/2006/relationships/slide" Target="slides/slide170.xml"/><Relationship Id="rId296" Type="http://schemas.openxmlformats.org/officeDocument/2006/relationships/slide" Target="slides/slide291.xml"/><Relationship Id="rId174" Type="http://schemas.openxmlformats.org/officeDocument/2006/relationships/slide" Target="slides/slide169.xml"/><Relationship Id="rId295" Type="http://schemas.openxmlformats.org/officeDocument/2006/relationships/slide" Target="slides/slide290.xml"/><Relationship Id="rId173" Type="http://schemas.openxmlformats.org/officeDocument/2006/relationships/slide" Target="slides/slide168.xml"/><Relationship Id="rId294" Type="http://schemas.openxmlformats.org/officeDocument/2006/relationships/slide" Target="slides/slide289.xml"/><Relationship Id="rId179" Type="http://schemas.openxmlformats.org/officeDocument/2006/relationships/slide" Target="slides/slide174.xml"/><Relationship Id="rId178" Type="http://schemas.openxmlformats.org/officeDocument/2006/relationships/slide" Target="slides/slide173.xml"/><Relationship Id="rId299" Type="http://schemas.openxmlformats.org/officeDocument/2006/relationships/slide" Target="slides/slide294.xml"/><Relationship Id="rId177" Type="http://schemas.openxmlformats.org/officeDocument/2006/relationships/slide" Target="slides/slide172.xml"/><Relationship Id="rId298" Type="http://schemas.openxmlformats.org/officeDocument/2006/relationships/slide" Target="slides/slide293.xml"/><Relationship Id="rId198" Type="http://schemas.openxmlformats.org/officeDocument/2006/relationships/slide" Target="slides/slide193.xml"/><Relationship Id="rId197" Type="http://schemas.openxmlformats.org/officeDocument/2006/relationships/slide" Target="slides/slide192.xml"/><Relationship Id="rId196" Type="http://schemas.openxmlformats.org/officeDocument/2006/relationships/slide" Target="slides/slide191.xml"/><Relationship Id="rId195" Type="http://schemas.openxmlformats.org/officeDocument/2006/relationships/slide" Target="slides/slide190.xml"/><Relationship Id="rId199" Type="http://schemas.openxmlformats.org/officeDocument/2006/relationships/slide" Target="slides/slide194.xml"/><Relationship Id="rId150" Type="http://schemas.openxmlformats.org/officeDocument/2006/relationships/slide" Target="slides/slide145.xml"/><Relationship Id="rId271" Type="http://schemas.openxmlformats.org/officeDocument/2006/relationships/slide" Target="slides/slide266.xml"/><Relationship Id="rId392" Type="http://schemas.openxmlformats.org/officeDocument/2006/relationships/font" Target="fonts/RobotoCondensed-italic.fntdata"/><Relationship Id="rId270" Type="http://schemas.openxmlformats.org/officeDocument/2006/relationships/slide" Target="slides/slide265.xml"/><Relationship Id="rId391" Type="http://schemas.openxmlformats.org/officeDocument/2006/relationships/font" Target="fonts/RobotoCondensed-bold.fntdata"/><Relationship Id="rId390" Type="http://schemas.openxmlformats.org/officeDocument/2006/relationships/font" Target="fonts/RobotoCondensed-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149" Type="http://schemas.openxmlformats.org/officeDocument/2006/relationships/slide" Target="slides/slide144.xml"/><Relationship Id="rId4" Type="http://schemas.openxmlformats.org/officeDocument/2006/relationships/slideMaster" Target="slideMasters/slideMaster1.xml"/><Relationship Id="rId148" Type="http://schemas.openxmlformats.org/officeDocument/2006/relationships/slide" Target="slides/slide143.xml"/><Relationship Id="rId269" Type="http://schemas.openxmlformats.org/officeDocument/2006/relationships/slide" Target="slides/slide264.xml"/><Relationship Id="rId9" Type="http://schemas.openxmlformats.org/officeDocument/2006/relationships/slide" Target="slides/slide4.xml"/><Relationship Id="rId143" Type="http://schemas.openxmlformats.org/officeDocument/2006/relationships/slide" Target="slides/slide138.xml"/><Relationship Id="rId264" Type="http://schemas.openxmlformats.org/officeDocument/2006/relationships/slide" Target="slides/slide259.xml"/><Relationship Id="rId385" Type="http://schemas.openxmlformats.org/officeDocument/2006/relationships/slide" Target="slides/slide380.xml"/><Relationship Id="rId142" Type="http://schemas.openxmlformats.org/officeDocument/2006/relationships/slide" Target="slides/slide137.xml"/><Relationship Id="rId263" Type="http://schemas.openxmlformats.org/officeDocument/2006/relationships/slide" Target="slides/slide258.xml"/><Relationship Id="rId384" Type="http://schemas.openxmlformats.org/officeDocument/2006/relationships/slide" Target="slides/slide379.xml"/><Relationship Id="rId141" Type="http://schemas.openxmlformats.org/officeDocument/2006/relationships/slide" Target="slides/slide136.xml"/><Relationship Id="rId262" Type="http://schemas.openxmlformats.org/officeDocument/2006/relationships/slide" Target="slides/slide257.xml"/><Relationship Id="rId383" Type="http://schemas.openxmlformats.org/officeDocument/2006/relationships/slide" Target="slides/slide378.xml"/><Relationship Id="rId140" Type="http://schemas.openxmlformats.org/officeDocument/2006/relationships/slide" Target="slides/slide135.xml"/><Relationship Id="rId261" Type="http://schemas.openxmlformats.org/officeDocument/2006/relationships/slide" Target="slides/slide256.xml"/><Relationship Id="rId382" Type="http://schemas.openxmlformats.org/officeDocument/2006/relationships/slide" Target="slides/slide377.xml"/><Relationship Id="rId5" Type="http://schemas.openxmlformats.org/officeDocument/2006/relationships/notesMaster" Target="notesMasters/notesMaster1.xml"/><Relationship Id="rId147" Type="http://schemas.openxmlformats.org/officeDocument/2006/relationships/slide" Target="slides/slide142.xml"/><Relationship Id="rId268" Type="http://schemas.openxmlformats.org/officeDocument/2006/relationships/slide" Target="slides/slide263.xml"/><Relationship Id="rId389" Type="http://schemas.openxmlformats.org/officeDocument/2006/relationships/font" Target="fonts/RubikLight-boldItalic.fntdata"/><Relationship Id="rId6" Type="http://schemas.openxmlformats.org/officeDocument/2006/relationships/slide" Target="slides/slide1.xml"/><Relationship Id="rId146" Type="http://schemas.openxmlformats.org/officeDocument/2006/relationships/slide" Target="slides/slide141.xml"/><Relationship Id="rId267" Type="http://schemas.openxmlformats.org/officeDocument/2006/relationships/slide" Target="slides/slide262.xml"/><Relationship Id="rId388" Type="http://schemas.openxmlformats.org/officeDocument/2006/relationships/font" Target="fonts/RubikLight-italic.fntdata"/><Relationship Id="rId7" Type="http://schemas.openxmlformats.org/officeDocument/2006/relationships/slide" Target="slides/slide2.xml"/><Relationship Id="rId145" Type="http://schemas.openxmlformats.org/officeDocument/2006/relationships/slide" Target="slides/slide140.xml"/><Relationship Id="rId266" Type="http://schemas.openxmlformats.org/officeDocument/2006/relationships/slide" Target="slides/slide261.xml"/><Relationship Id="rId387" Type="http://schemas.openxmlformats.org/officeDocument/2006/relationships/font" Target="fonts/RubikLight-bold.fntdata"/><Relationship Id="rId8" Type="http://schemas.openxmlformats.org/officeDocument/2006/relationships/slide" Target="slides/slide3.xml"/><Relationship Id="rId144" Type="http://schemas.openxmlformats.org/officeDocument/2006/relationships/slide" Target="slides/slide139.xml"/><Relationship Id="rId265" Type="http://schemas.openxmlformats.org/officeDocument/2006/relationships/slide" Target="slides/slide260.xml"/><Relationship Id="rId386" Type="http://schemas.openxmlformats.org/officeDocument/2006/relationships/font" Target="fonts/RubikLight-regular.fntdata"/><Relationship Id="rId260" Type="http://schemas.openxmlformats.org/officeDocument/2006/relationships/slide" Target="slides/slide255.xml"/><Relationship Id="rId381" Type="http://schemas.openxmlformats.org/officeDocument/2006/relationships/slide" Target="slides/slide376.xml"/><Relationship Id="rId380" Type="http://schemas.openxmlformats.org/officeDocument/2006/relationships/slide" Target="slides/slide375.xml"/><Relationship Id="rId139" Type="http://schemas.openxmlformats.org/officeDocument/2006/relationships/slide" Target="slides/slide134.xml"/><Relationship Id="rId138" Type="http://schemas.openxmlformats.org/officeDocument/2006/relationships/slide" Target="slides/slide133.xml"/><Relationship Id="rId259" Type="http://schemas.openxmlformats.org/officeDocument/2006/relationships/slide" Target="slides/slide254.xml"/><Relationship Id="rId137" Type="http://schemas.openxmlformats.org/officeDocument/2006/relationships/slide" Target="slides/slide132.xml"/><Relationship Id="rId258" Type="http://schemas.openxmlformats.org/officeDocument/2006/relationships/slide" Target="slides/slide253.xml"/><Relationship Id="rId379" Type="http://schemas.openxmlformats.org/officeDocument/2006/relationships/slide" Target="slides/slide374.xml"/><Relationship Id="rId132" Type="http://schemas.openxmlformats.org/officeDocument/2006/relationships/slide" Target="slides/slide127.xml"/><Relationship Id="rId253" Type="http://schemas.openxmlformats.org/officeDocument/2006/relationships/slide" Target="slides/slide248.xml"/><Relationship Id="rId374" Type="http://schemas.openxmlformats.org/officeDocument/2006/relationships/slide" Target="slides/slide369.xml"/><Relationship Id="rId131" Type="http://schemas.openxmlformats.org/officeDocument/2006/relationships/slide" Target="slides/slide126.xml"/><Relationship Id="rId252" Type="http://schemas.openxmlformats.org/officeDocument/2006/relationships/slide" Target="slides/slide247.xml"/><Relationship Id="rId373" Type="http://schemas.openxmlformats.org/officeDocument/2006/relationships/slide" Target="slides/slide368.xml"/><Relationship Id="rId130" Type="http://schemas.openxmlformats.org/officeDocument/2006/relationships/slide" Target="slides/slide125.xml"/><Relationship Id="rId251" Type="http://schemas.openxmlformats.org/officeDocument/2006/relationships/slide" Target="slides/slide246.xml"/><Relationship Id="rId372" Type="http://schemas.openxmlformats.org/officeDocument/2006/relationships/slide" Target="slides/slide367.xml"/><Relationship Id="rId250" Type="http://schemas.openxmlformats.org/officeDocument/2006/relationships/slide" Target="slides/slide245.xml"/><Relationship Id="rId371" Type="http://schemas.openxmlformats.org/officeDocument/2006/relationships/slide" Target="slides/slide366.xml"/><Relationship Id="rId136" Type="http://schemas.openxmlformats.org/officeDocument/2006/relationships/slide" Target="slides/slide131.xml"/><Relationship Id="rId257" Type="http://schemas.openxmlformats.org/officeDocument/2006/relationships/slide" Target="slides/slide252.xml"/><Relationship Id="rId378" Type="http://schemas.openxmlformats.org/officeDocument/2006/relationships/slide" Target="slides/slide373.xml"/><Relationship Id="rId135" Type="http://schemas.openxmlformats.org/officeDocument/2006/relationships/slide" Target="slides/slide130.xml"/><Relationship Id="rId256" Type="http://schemas.openxmlformats.org/officeDocument/2006/relationships/slide" Target="slides/slide251.xml"/><Relationship Id="rId377" Type="http://schemas.openxmlformats.org/officeDocument/2006/relationships/slide" Target="slides/slide372.xml"/><Relationship Id="rId134" Type="http://schemas.openxmlformats.org/officeDocument/2006/relationships/slide" Target="slides/slide129.xml"/><Relationship Id="rId255" Type="http://schemas.openxmlformats.org/officeDocument/2006/relationships/slide" Target="slides/slide250.xml"/><Relationship Id="rId376" Type="http://schemas.openxmlformats.org/officeDocument/2006/relationships/slide" Target="slides/slide371.xml"/><Relationship Id="rId133" Type="http://schemas.openxmlformats.org/officeDocument/2006/relationships/slide" Target="slides/slide128.xml"/><Relationship Id="rId254" Type="http://schemas.openxmlformats.org/officeDocument/2006/relationships/slide" Target="slides/slide249.xml"/><Relationship Id="rId375" Type="http://schemas.openxmlformats.org/officeDocument/2006/relationships/slide" Target="slides/slide370.xml"/><Relationship Id="rId172" Type="http://schemas.openxmlformats.org/officeDocument/2006/relationships/slide" Target="slides/slide167.xml"/><Relationship Id="rId293" Type="http://schemas.openxmlformats.org/officeDocument/2006/relationships/slide" Target="slides/slide288.xml"/><Relationship Id="rId171" Type="http://schemas.openxmlformats.org/officeDocument/2006/relationships/slide" Target="slides/slide166.xml"/><Relationship Id="rId292" Type="http://schemas.openxmlformats.org/officeDocument/2006/relationships/slide" Target="slides/slide287.xml"/><Relationship Id="rId170" Type="http://schemas.openxmlformats.org/officeDocument/2006/relationships/slide" Target="slides/slide165.xml"/><Relationship Id="rId291" Type="http://schemas.openxmlformats.org/officeDocument/2006/relationships/slide" Target="slides/slide286.xml"/><Relationship Id="rId290" Type="http://schemas.openxmlformats.org/officeDocument/2006/relationships/slide" Target="slides/slide285.xml"/><Relationship Id="rId165" Type="http://schemas.openxmlformats.org/officeDocument/2006/relationships/slide" Target="slides/slide160.xml"/><Relationship Id="rId286" Type="http://schemas.openxmlformats.org/officeDocument/2006/relationships/slide" Target="slides/slide281.xml"/><Relationship Id="rId164" Type="http://schemas.openxmlformats.org/officeDocument/2006/relationships/slide" Target="slides/slide159.xml"/><Relationship Id="rId285" Type="http://schemas.openxmlformats.org/officeDocument/2006/relationships/slide" Target="slides/slide280.xml"/><Relationship Id="rId163" Type="http://schemas.openxmlformats.org/officeDocument/2006/relationships/slide" Target="slides/slide158.xml"/><Relationship Id="rId284" Type="http://schemas.openxmlformats.org/officeDocument/2006/relationships/slide" Target="slides/slide279.xml"/><Relationship Id="rId162" Type="http://schemas.openxmlformats.org/officeDocument/2006/relationships/slide" Target="slides/slide157.xml"/><Relationship Id="rId283" Type="http://schemas.openxmlformats.org/officeDocument/2006/relationships/slide" Target="slides/slide278.xml"/><Relationship Id="rId169" Type="http://schemas.openxmlformats.org/officeDocument/2006/relationships/slide" Target="slides/slide164.xml"/><Relationship Id="rId168" Type="http://schemas.openxmlformats.org/officeDocument/2006/relationships/slide" Target="slides/slide163.xml"/><Relationship Id="rId289" Type="http://schemas.openxmlformats.org/officeDocument/2006/relationships/slide" Target="slides/slide284.xml"/><Relationship Id="rId167" Type="http://schemas.openxmlformats.org/officeDocument/2006/relationships/slide" Target="slides/slide162.xml"/><Relationship Id="rId288" Type="http://schemas.openxmlformats.org/officeDocument/2006/relationships/slide" Target="slides/slide283.xml"/><Relationship Id="rId166" Type="http://schemas.openxmlformats.org/officeDocument/2006/relationships/slide" Target="slides/slide161.xml"/><Relationship Id="rId287" Type="http://schemas.openxmlformats.org/officeDocument/2006/relationships/slide" Target="slides/slide282.xml"/><Relationship Id="rId161" Type="http://schemas.openxmlformats.org/officeDocument/2006/relationships/slide" Target="slides/slide156.xml"/><Relationship Id="rId282" Type="http://schemas.openxmlformats.org/officeDocument/2006/relationships/slide" Target="slides/slide277.xml"/><Relationship Id="rId160" Type="http://schemas.openxmlformats.org/officeDocument/2006/relationships/slide" Target="slides/slide155.xml"/><Relationship Id="rId281" Type="http://schemas.openxmlformats.org/officeDocument/2006/relationships/slide" Target="slides/slide276.xml"/><Relationship Id="rId280" Type="http://schemas.openxmlformats.org/officeDocument/2006/relationships/slide" Target="slides/slide275.xml"/><Relationship Id="rId159" Type="http://schemas.openxmlformats.org/officeDocument/2006/relationships/slide" Target="slides/slide154.xml"/><Relationship Id="rId154" Type="http://schemas.openxmlformats.org/officeDocument/2006/relationships/slide" Target="slides/slide149.xml"/><Relationship Id="rId275" Type="http://schemas.openxmlformats.org/officeDocument/2006/relationships/slide" Target="slides/slide270.xml"/><Relationship Id="rId396" Type="http://schemas.openxmlformats.org/officeDocument/2006/relationships/font" Target="fonts/RobotoCondensedLight-italic.fntdata"/><Relationship Id="rId153" Type="http://schemas.openxmlformats.org/officeDocument/2006/relationships/slide" Target="slides/slide148.xml"/><Relationship Id="rId274" Type="http://schemas.openxmlformats.org/officeDocument/2006/relationships/slide" Target="slides/slide269.xml"/><Relationship Id="rId395" Type="http://schemas.openxmlformats.org/officeDocument/2006/relationships/font" Target="fonts/RobotoCondensedLight-bold.fntdata"/><Relationship Id="rId152" Type="http://schemas.openxmlformats.org/officeDocument/2006/relationships/slide" Target="slides/slide147.xml"/><Relationship Id="rId273" Type="http://schemas.openxmlformats.org/officeDocument/2006/relationships/slide" Target="slides/slide268.xml"/><Relationship Id="rId394" Type="http://schemas.openxmlformats.org/officeDocument/2006/relationships/font" Target="fonts/RobotoCondensedLight-regular.fntdata"/><Relationship Id="rId151" Type="http://schemas.openxmlformats.org/officeDocument/2006/relationships/slide" Target="slides/slide146.xml"/><Relationship Id="rId272" Type="http://schemas.openxmlformats.org/officeDocument/2006/relationships/slide" Target="slides/slide267.xml"/><Relationship Id="rId393" Type="http://schemas.openxmlformats.org/officeDocument/2006/relationships/font" Target="fonts/RobotoCondensed-boldItalic.fntdata"/><Relationship Id="rId158" Type="http://schemas.openxmlformats.org/officeDocument/2006/relationships/slide" Target="slides/slide153.xml"/><Relationship Id="rId279" Type="http://schemas.openxmlformats.org/officeDocument/2006/relationships/slide" Target="slides/slide274.xml"/><Relationship Id="rId157" Type="http://schemas.openxmlformats.org/officeDocument/2006/relationships/slide" Target="slides/slide152.xml"/><Relationship Id="rId278" Type="http://schemas.openxmlformats.org/officeDocument/2006/relationships/slide" Target="slides/slide273.xml"/><Relationship Id="rId399" Type="http://schemas.openxmlformats.org/officeDocument/2006/relationships/font" Target="fonts/RobotoLight-bold.fntdata"/><Relationship Id="rId156" Type="http://schemas.openxmlformats.org/officeDocument/2006/relationships/slide" Target="slides/slide151.xml"/><Relationship Id="rId277" Type="http://schemas.openxmlformats.org/officeDocument/2006/relationships/slide" Target="slides/slide272.xml"/><Relationship Id="rId398" Type="http://schemas.openxmlformats.org/officeDocument/2006/relationships/font" Target="fonts/RobotoLight-regular.fntdata"/><Relationship Id="rId155" Type="http://schemas.openxmlformats.org/officeDocument/2006/relationships/slide" Target="slides/slide150.xml"/><Relationship Id="rId276" Type="http://schemas.openxmlformats.org/officeDocument/2006/relationships/slide" Target="slides/slide271.xml"/><Relationship Id="rId397" Type="http://schemas.openxmlformats.org/officeDocument/2006/relationships/font" Target="fonts/RobotoCondensedLight-boldItalic.fntdata"/><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404" Type="http://schemas.openxmlformats.org/officeDocument/2006/relationships/font" Target="fonts/Rubik-italic.fntdata"/><Relationship Id="rId403" Type="http://schemas.openxmlformats.org/officeDocument/2006/relationships/font" Target="fonts/Rubik-bold.fntdata"/><Relationship Id="rId402" Type="http://schemas.openxmlformats.org/officeDocument/2006/relationships/font" Target="fonts/Rubik-regular.fntdata"/><Relationship Id="rId401" Type="http://schemas.openxmlformats.org/officeDocument/2006/relationships/font" Target="fonts/RobotoLight-boldItalic.fntdata"/><Relationship Id="rId408" Type="http://customschemas.google.com/relationships/presentationmetadata" Target="metadata"/><Relationship Id="rId407" Type="http://schemas.openxmlformats.org/officeDocument/2006/relationships/font" Target="fonts/Rajdhani-bold.fntdata"/><Relationship Id="rId406" Type="http://schemas.openxmlformats.org/officeDocument/2006/relationships/font" Target="fonts/Rajdhani-regular.fntdata"/><Relationship Id="rId405" Type="http://schemas.openxmlformats.org/officeDocument/2006/relationships/font" Target="fonts/Rubik-boldItalic.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400" Type="http://schemas.openxmlformats.org/officeDocument/2006/relationships/font" Target="fonts/RobotoLight-italic.fntdata"/><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 Id="rId107" Type="http://schemas.openxmlformats.org/officeDocument/2006/relationships/slide" Target="slides/slide102.xml"/><Relationship Id="rId228" Type="http://schemas.openxmlformats.org/officeDocument/2006/relationships/slide" Target="slides/slide223.xml"/><Relationship Id="rId349" Type="http://schemas.openxmlformats.org/officeDocument/2006/relationships/slide" Target="slides/slide344.xml"/><Relationship Id="rId106" Type="http://schemas.openxmlformats.org/officeDocument/2006/relationships/slide" Target="slides/slide101.xml"/><Relationship Id="rId227" Type="http://schemas.openxmlformats.org/officeDocument/2006/relationships/slide" Target="slides/slide222.xml"/><Relationship Id="rId348" Type="http://schemas.openxmlformats.org/officeDocument/2006/relationships/slide" Target="slides/slide343.xml"/><Relationship Id="rId105" Type="http://schemas.openxmlformats.org/officeDocument/2006/relationships/slide" Target="slides/slide100.xml"/><Relationship Id="rId226" Type="http://schemas.openxmlformats.org/officeDocument/2006/relationships/slide" Target="slides/slide221.xml"/><Relationship Id="rId347" Type="http://schemas.openxmlformats.org/officeDocument/2006/relationships/slide" Target="slides/slide342.xml"/><Relationship Id="rId104" Type="http://schemas.openxmlformats.org/officeDocument/2006/relationships/slide" Target="slides/slide99.xml"/><Relationship Id="rId225" Type="http://schemas.openxmlformats.org/officeDocument/2006/relationships/slide" Target="slides/slide220.xml"/><Relationship Id="rId346" Type="http://schemas.openxmlformats.org/officeDocument/2006/relationships/slide" Target="slides/slide341.xml"/><Relationship Id="rId109" Type="http://schemas.openxmlformats.org/officeDocument/2006/relationships/slide" Target="slides/slide104.xml"/><Relationship Id="rId108" Type="http://schemas.openxmlformats.org/officeDocument/2006/relationships/slide" Target="slides/slide103.xml"/><Relationship Id="rId229" Type="http://schemas.openxmlformats.org/officeDocument/2006/relationships/slide" Target="slides/slide224.xml"/><Relationship Id="rId220" Type="http://schemas.openxmlformats.org/officeDocument/2006/relationships/slide" Target="slides/slide215.xml"/><Relationship Id="rId341" Type="http://schemas.openxmlformats.org/officeDocument/2006/relationships/slide" Target="slides/slide336.xml"/><Relationship Id="rId340" Type="http://schemas.openxmlformats.org/officeDocument/2006/relationships/slide" Target="slides/slide335.xml"/><Relationship Id="rId103" Type="http://schemas.openxmlformats.org/officeDocument/2006/relationships/slide" Target="slides/slide98.xml"/><Relationship Id="rId224" Type="http://schemas.openxmlformats.org/officeDocument/2006/relationships/slide" Target="slides/slide219.xml"/><Relationship Id="rId345" Type="http://schemas.openxmlformats.org/officeDocument/2006/relationships/slide" Target="slides/slide340.xml"/><Relationship Id="rId102" Type="http://schemas.openxmlformats.org/officeDocument/2006/relationships/slide" Target="slides/slide97.xml"/><Relationship Id="rId223" Type="http://schemas.openxmlformats.org/officeDocument/2006/relationships/slide" Target="slides/slide218.xml"/><Relationship Id="rId344" Type="http://schemas.openxmlformats.org/officeDocument/2006/relationships/slide" Target="slides/slide339.xml"/><Relationship Id="rId101" Type="http://schemas.openxmlformats.org/officeDocument/2006/relationships/slide" Target="slides/slide96.xml"/><Relationship Id="rId222" Type="http://schemas.openxmlformats.org/officeDocument/2006/relationships/slide" Target="slides/slide217.xml"/><Relationship Id="rId343" Type="http://schemas.openxmlformats.org/officeDocument/2006/relationships/slide" Target="slides/slide338.xml"/><Relationship Id="rId100" Type="http://schemas.openxmlformats.org/officeDocument/2006/relationships/slide" Target="slides/slide95.xml"/><Relationship Id="rId221" Type="http://schemas.openxmlformats.org/officeDocument/2006/relationships/slide" Target="slides/slide216.xml"/><Relationship Id="rId342" Type="http://schemas.openxmlformats.org/officeDocument/2006/relationships/slide" Target="slides/slide337.xml"/><Relationship Id="rId217" Type="http://schemas.openxmlformats.org/officeDocument/2006/relationships/slide" Target="slides/slide212.xml"/><Relationship Id="rId338" Type="http://schemas.openxmlformats.org/officeDocument/2006/relationships/slide" Target="slides/slide333.xml"/><Relationship Id="rId216" Type="http://schemas.openxmlformats.org/officeDocument/2006/relationships/slide" Target="slides/slide211.xml"/><Relationship Id="rId337" Type="http://schemas.openxmlformats.org/officeDocument/2006/relationships/slide" Target="slides/slide332.xml"/><Relationship Id="rId215" Type="http://schemas.openxmlformats.org/officeDocument/2006/relationships/slide" Target="slides/slide210.xml"/><Relationship Id="rId336" Type="http://schemas.openxmlformats.org/officeDocument/2006/relationships/slide" Target="slides/slide331.xml"/><Relationship Id="rId214" Type="http://schemas.openxmlformats.org/officeDocument/2006/relationships/slide" Target="slides/slide209.xml"/><Relationship Id="rId335" Type="http://schemas.openxmlformats.org/officeDocument/2006/relationships/slide" Target="slides/slide330.xml"/><Relationship Id="rId219" Type="http://schemas.openxmlformats.org/officeDocument/2006/relationships/slide" Target="slides/slide214.xml"/><Relationship Id="rId218" Type="http://schemas.openxmlformats.org/officeDocument/2006/relationships/slide" Target="slides/slide213.xml"/><Relationship Id="rId339" Type="http://schemas.openxmlformats.org/officeDocument/2006/relationships/slide" Target="slides/slide334.xml"/><Relationship Id="rId330" Type="http://schemas.openxmlformats.org/officeDocument/2006/relationships/slide" Target="slides/slide325.xml"/><Relationship Id="rId213" Type="http://schemas.openxmlformats.org/officeDocument/2006/relationships/slide" Target="slides/slide208.xml"/><Relationship Id="rId334" Type="http://schemas.openxmlformats.org/officeDocument/2006/relationships/slide" Target="slides/slide329.xml"/><Relationship Id="rId212" Type="http://schemas.openxmlformats.org/officeDocument/2006/relationships/slide" Target="slides/slide207.xml"/><Relationship Id="rId333" Type="http://schemas.openxmlformats.org/officeDocument/2006/relationships/slide" Target="slides/slide328.xml"/><Relationship Id="rId211" Type="http://schemas.openxmlformats.org/officeDocument/2006/relationships/slide" Target="slides/slide206.xml"/><Relationship Id="rId332" Type="http://schemas.openxmlformats.org/officeDocument/2006/relationships/slide" Target="slides/slide327.xml"/><Relationship Id="rId210" Type="http://schemas.openxmlformats.org/officeDocument/2006/relationships/slide" Target="slides/slide205.xml"/><Relationship Id="rId331" Type="http://schemas.openxmlformats.org/officeDocument/2006/relationships/slide" Target="slides/slide326.xml"/><Relationship Id="rId370" Type="http://schemas.openxmlformats.org/officeDocument/2006/relationships/slide" Target="slides/slide365.xml"/><Relationship Id="rId129" Type="http://schemas.openxmlformats.org/officeDocument/2006/relationships/slide" Target="slides/slide124.xml"/><Relationship Id="rId128" Type="http://schemas.openxmlformats.org/officeDocument/2006/relationships/slide" Target="slides/slide123.xml"/><Relationship Id="rId249" Type="http://schemas.openxmlformats.org/officeDocument/2006/relationships/slide" Target="slides/slide244.xml"/><Relationship Id="rId127" Type="http://schemas.openxmlformats.org/officeDocument/2006/relationships/slide" Target="slides/slide122.xml"/><Relationship Id="rId248" Type="http://schemas.openxmlformats.org/officeDocument/2006/relationships/slide" Target="slides/slide243.xml"/><Relationship Id="rId369" Type="http://schemas.openxmlformats.org/officeDocument/2006/relationships/slide" Target="slides/slide364.xml"/><Relationship Id="rId126" Type="http://schemas.openxmlformats.org/officeDocument/2006/relationships/slide" Target="slides/slide121.xml"/><Relationship Id="rId247" Type="http://schemas.openxmlformats.org/officeDocument/2006/relationships/slide" Target="slides/slide242.xml"/><Relationship Id="rId368" Type="http://schemas.openxmlformats.org/officeDocument/2006/relationships/slide" Target="slides/slide363.xml"/><Relationship Id="rId121" Type="http://schemas.openxmlformats.org/officeDocument/2006/relationships/slide" Target="slides/slide116.xml"/><Relationship Id="rId242" Type="http://schemas.openxmlformats.org/officeDocument/2006/relationships/slide" Target="slides/slide237.xml"/><Relationship Id="rId363" Type="http://schemas.openxmlformats.org/officeDocument/2006/relationships/slide" Target="slides/slide358.xml"/><Relationship Id="rId120" Type="http://schemas.openxmlformats.org/officeDocument/2006/relationships/slide" Target="slides/slide115.xml"/><Relationship Id="rId241" Type="http://schemas.openxmlformats.org/officeDocument/2006/relationships/slide" Target="slides/slide236.xml"/><Relationship Id="rId362" Type="http://schemas.openxmlformats.org/officeDocument/2006/relationships/slide" Target="slides/slide357.xml"/><Relationship Id="rId240" Type="http://schemas.openxmlformats.org/officeDocument/2006/relationships/slide" Target="slides/slide235.xml"/><Relationship Id="rId361" Type="http://schemas.openxmlformats.org/officeDocument/2006/relationships/slide" Target="slides/slide356.xml"/><Relationship Id="rId360" Type="http://schemas.openxmlformats.org/officeDocument/2006/relationships/slide" Target="slides/slide355.xml"/><Relationship Id="rId125" Type="http://schemas.openxmlformats.org/officeDocument/2006/relationships/slide" Target="slides/slide120.xml"/><Relationship Id="rId246" Type="http://schemas.openxmlformats.org/officeDocument/2006/relationships/slide" Target="slides/slide241.xml"/><Relationship Id="rId367" Type="http://schemas.openxmlformats.org/officeDocument/2006/relationships/slide" Target="slides/slide362.xml"/><Relationship Id="rId124" Type="http://schemas.openxmlformats.org/officeDocument/2006/relationships/slide" Target="slides/slide119.xml"/><Relationship Id="rId245" Type="http://schemas.openxmlformats.org/officeDocument/2006/relationships/slide" Target="slides/slide240.xml"/><Relationship Id="rId366" Type="http://schemas.openxmlformats.org/officeDocument/2006/relationships/slide" Target="slides/slide361.xml"/><Relationship Id="rId123" Type="http://schemas.openxmlformats.org/officeDocument/2006/relationships/slide" Target="slides/slide118.xml"/><Relationship Id="rId244" Type="http://schemas.openxmlformats.org/officeDocument/2006/relationships/slide" Target="slides/slide239.xml"/><Relationship Id="rId365" Type="http://schemas.openxmlformats.org/officeDocument/2006/relationships/slide" Target="slides/slide360.xml"/><Relationship Id="rId122" Type="http://schemas.openxmlformats.org/officeDocument/2006/relationships/slide" Target="slides/slide117.xml"/><Relationship Id="rId243" Type="http://schemas.openxmlformats.org/officeDocument/2006/relationships/slide" Target="slides/slide238.xml"/><Relationship Id="rId364" Type="http://schemas.openxmlformats.org/officeDocument/2006/relationships/slide" Target="slides/slide359.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99" Type="http://schemas.openxmlformats.org/officeDocument/2006/relationships/slide" Target="slides/slide94.xml"/><Relationship Id="rId98" Type="http://schemas.openxmlformats.org/officeDocument/2006/relationships/slide" Target="slides/slide93.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8" Type="http://schemas.openxmlformats.org/officeDocument/2006/relationships/slide" Target="slides/slide113.xml"/><Relationship Id="rId239" Type="http://schemas.openxmlformats.org/officeDocument/2006/relationships/slide" Target="slides/slide234.xml"/><Relationship Id="rId117" Type="http://schemas.openxmlformats.org/officeDocument/2006/relationships/slide" Target="slides/slide112.xml"/><Relationship Id="rId238" Type="http://schemas.openxmlformats.org/officeDocument/2006/relationships/slide" Target="slides/slide233.xml"/><Relationship Id="rId359" Type="http://schemas.openxmlformats.org/officeDocument/2006/relationships/slide" Target="slides/slide354.xml"/><Relationship Id="rId116" Type="http://schemas.openxmlformats.org/officeDocument/2006/relationships/slide" Target="slides/slide111.xml"/><Relationship Id="rId237" Type="http://schemas.openxmlformats.org/officeDocument/2006/relationships/slide" Target="slides/slide232.xml"/><Relationship Id="rId358" Type="http://schemas.openxmlformats.org/officeDocument/2006/relationships/slide" Target="slides/slide353.xml"/><Relationship Id="rId115" Type="http://schemas.openxmlformats.org/officeDocument/2006/relationships/slide" Target="slides/slide110.xml"/><Relationship Id="rId236" Type="http://schemas.openxmlformats.org/officeDocument/2006/relationships/slide" Target="slides/slide231.xml"/><Relationship Id="rId357" Type="http://schemas.openxmlformats.org/officeDocument/2006/relationships/slide" Target="slides/slide352.xml"/><Relationship Id="rId119" Type="http://schemas.openxmlformats.org/officeDocument/2006/relationships/slide" Target="slides/slide114.xml"/><Relationship Id="rId110" Type="http://schemas.openxmlformats.org/officeDocument/2006/relationships/slide" Target="slides/slide105.xml"/><Relationship Id="rId231" Type="http://schemas.openxmlformats.org/officeDocument/2006/relationships/slide" Target="slides/slide226.xml"/><Relationship Id="rId352" Type="http://schemas.openxmlformats.org/officeDocument/2006/relationships/slide" Target="slides/slide347.xml"/><Relationship Id="rId230" Type="http://schemas.openxmlformats.org/officeDocument/2006/relationships/slide" Target="slides/slide225.xml"/><Relationship Id="rId351" Type="http://schemas.openxmlformats.org/officeDocument/2006/relationships/slide" Target="slides/slide346.xml"/><Relationship Id="rId350" Type="http://schemas.openxmlformats.org/officeDocument/2006/relationships/slide" Target="slides/slide345.xml"/><Relationship Id="rId114" Type="http://schemas.openxmlformats.org/officeDocument/2006/relationships/slide" Target="slides/slide109.xml"/><Relationship Id="rId235" Type="http://schemas.openxmlformats.org/officeDocument/2006/relationships/slide" Target="slides/slide230.xml"/><Relationship Id="rId356" Type="http://schemas.openxmlformats.org/officeDocument/2006/relationships/slide" Target="slides/slide351.xml"/><Relationship Id="rId113" Type="http://schemas.openxmlformats.org/officeDocument/2006/relationships/slide" Target="slides/slide108.xml"/><Relationship Id="rId234" Type="http://schemas.openxmlformats.org/officeDocument/2006/relationships/slide" Target="slides/slide229.xml"/><Relationship Id="rId355" Type="http://schemas.openxmlformats.org/officeDocument/2006/relationships/slide" Target="slides/slide350.xml"/><Relationship Id="rId112" Type="http://schemas.openxmlformats.org/officeDocument/2006/relationships/slide" Target="slides/slide107.xml"/><Relationship Id="rId233" Type="http://schemas.openxmlformats.org/officeDocument/2006/relationships/slide" Target="slides/slide228.xml"/><Relationship Id="rId354" Type="http://schemas.openxmlformats.org/officeDocument/2006/relationships/slide" Target="slides/slide349.xml"/><Relationship Id="rId111" Type="http://schemas.openxmlformats.org/officeDocument/2006/relationships/slide" Target="slides/slide106.xml"/><Relationship Id="rId232" Type="http://schemas.openxmlformats.org/officeDocument/2006/relationships/slide" Target="slides/slide227.xml"/><Relationship Id="rId353" Type="http://schemas.openxmlformats.org/officeDocument/2006/relationships/slide" Target="slides/slide348.xml"/><Relationship Id="rId305" Type="http://schemas.openxmlformats.org/officeDocument/2006/relationships/slide" Target="slides/slide300.xml"/><Relationship Id="rId304" Type="http://schemas.openxmlformats.org/officeDocument/2006/relationships/slide" Target="slides/slide299.xml"/><Relationship Id="rId303" Type="http://schemas.openxmlformats.org/officeDocument/2006/relationships/slide" Target="slides/slide298.xml"/><Relationship Id="rId302" Type="http://schemas.openxmlformats.org/officeDocument/2006/relationships/slide" Target="slides/slide297.xml"/><Relationship Id="rId309" Type="http://schemas.openxmlformats.org/officeDocument/2006/relationships/slide" Target="slides/slide304.xml"/><Relationship Id="rId308" Type="http://schemas.openxmlformats.org/officeDocument/2006/relationships/slide" Target="slides/slide303.xml"/><Relationship Id="rId307" Type="http://schemas.openxmlformats.org/officeDocument/2006/relationships/slide" Target="slides/slide302.xml"/><Relationship Id="rId306" Type="http://schemas.openxmlformats.org/officeDocument/2006/relationships/slide" Target="slides/slide301.xml"/><Relationship Id="rId301" Type="http://schemas.openxmlformats.org/officeDocument/2006/relationships/slide" Target="slides/slide296.xml"/><Relationship Id="rId300" Type="http://schemas.openxmlformats.org/officeDocument/2006/relationships/slide" Target="slides/slide295.xml"/><Relationship Id="rId206" Type="http://schemas.openxmlformats.org/officeDocument/2006/relationships/slide" Target="slides/slide201.xml"/><Relationship Id="rId327" Type="http://schemas.openxmlformats.org/officeDocument/2006/relationships/slide" Target="slides/slide322.xml"/><Relationship Id="rId205" Type="http://schemas.openxmlformats.org/officeDocument/2006/relationships/slide" Target="slides/slide200.xml"/><Relationship Id="rId326" Type="http://schemas.openxmlformats.org/officeDocument/2006/relationships/slide" Target="slides/slide321.xml"/><Relationship Id="rId204" Type="http://schemas.openxmlformats.org/officeDocument/2006/relationships/slide" Target="slides/slide199.xml"/><Relationship Id="rId325" Type="http://schemas.openxmlformats.org/officeDocument/2006/relationships/slide" Target="slides/slide320.xml"/><Relationship Id="rId203" Type="http://schemas.openxmlformats.org/officeDocument/2006/relationships/slide" Target="slides/slide198.xml"/><Relationship Id="rId324" Type="http://schemas.openxmlformats.org/officeDocument/2006/relationships/slide" Target="slides/slide319.xml"/><Relationship Id="rId209" Type="http://schemas.openxmlformats.org/officeDocument/2006/relationships/slide" Target="slides/slide204.xml"/><Relationship Id="rId208" Type="http://schemas.openxmlformats.org/officeDocument/2006/relationships/slide" Target="slides/slide203.xml"/><Relationship Id="rId329" Type="http://schemas.openxmlformats.org/officeDocument/2006/relationships/slide" Target="slides/slide324.xml"/><Relationship Id="rId207" Type="http://schemas.openxmlformats.org/officeDocument/2006/relationships/slide" Target="slides/slide202.xml"/><Relationship Id="rId328" Type="http://schemas.openxmlformats.org/officeDocument/2006/relationships/slide" Target="slides/slide323.xml"/><Relationship Id="rId202" Type="http://schemas.openxmlformats.org/officeDocument/2006/relationships/slide" Target="slides/slide197.xml"/><Relationship Id="rId323" Type="http://schemas.openxmlformats.org/officeDocument/2006/relationships/slide" Target="slides/slide318.xml"/><Relationship Id="rId201" Type="http://schemas.openxmlformats.org/officeDocument/2006/relationships/slide" Target="slides/slide196.xml"/><Relationship Id="rId322" Type="http://schemas.openxmlformats.org/officeDocument/2006/relationships/slide" Target="slides/slide317.xml"/><Relationship Id="rId200" Type="http://schemas.openxmlformats.org/officeDocument/2006/relationships/slide" Target="slides/slide195.xml"/><Relationship Id="rId321" Type="http://schemas.openxmlformats.org/officeDocument/2006/relationships/slide" Target="slides/slide316.xml"/><Relationship Id="rId320" Type="http://schemas.openxmlformats.org/officeDocument/2006/relationships/slide" Target="slides/slide315.xml"/><Relationship Id="rId316" Type="http://schemas.openxmlformats.org/officeDocument/2006/relationships/slide" Target="slides/slide311.xml"/><Relationship Id="rId315" Type="http://schemas.openxmlformats.org/officeDocument/2006/relationships/slide" Target="slides/slide310.xml"/><Relationship Id="rId314" Type="http://schemas.openxmlformats.org/officeDocument/2006/relationships/slide" Target="slides/slide309.xml"/><Relationship Id="rId313" Type="http://schemas.openxmlformats.org/officeDocument/2006/relationships/slide" Target="slides/slide308.xml"/><Relationship Id="rId319" Type="http://schemas.openxmlformats.org/officeDocument/2006/relationships/slide" Target="slides/slide314.xml"/><Relationship Id="rId318" Type="http://schemas.openxmlformats.org/officeDocument/2006/relationships/slide" Target="slides/slide313.xml"/><Relationship Id="rId317" Type="http://schemas.openxmlformats.org/officeDocument/2006/relationships/slide" Target="slides/slide312.xml"/><Relationship Id="rId312" Type="http://schemas.openxmlformats.org/officeDocument/2006/relationships/slide" Target="slides/slide307.xml"/><Relationship Id="rId311" Type="http://schemas.openxmlformats.org/officeDocument/2006/relationships/slide" Target="slides/slide306.xml"/><Relationship Id="rId310" Type="http://schemas.openxmlformats.org/officeDocument/2006/relationships/slide" Target="slides/slide3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 name="Google Shape;12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1" name="Google Shape;341;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5" name="Shape 1345"/>
        <p:cNvGrpSpPr/>
        <p:nvPr/>
      </p:nvGrpSpPr>
      <p:grpSpPr>
        <a:xfrm>
          <a:off x="0" y="0"/>
          <a:ext cx="0" cy="0"/>
          <a:chOff x="0" y="0"/>
          <a:chExt cx="0" cy="0"/>
        </a:xfrm>
      </p:grpSpPr>
      <p:sp>
        <p:nvSpPr>
          <p:cNvPr id="1346" name="Google Shape;1346;g2b4aaa32f61_0_2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7" name="Google Shape;1347;g2b4aaa32f61_0_2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2" name="Shape 1352"/>
        <p:cNvGrpSpPr/>
        <p:nvPr/>
      </p:nvGrpSpPr>
      <p:grpSpPr>
        <a:xfrm>
          <a:off x="0" y="0"/>
          <a:ext cx="0" cy="0"/>
          <a:chOff x="0" y="0"/>
          <a:chExt cx="0" cy="0"/>
        </a:xfrm>
      </p:grpSpPr>
      <p:sp>
        <p:nvSpPr>
          <p:cNvPr id="1353" name="Google Shape;1353;g2b4aaa32f61_0_2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54" name="Google Shape;1354;g2b4aaa32f61_0_2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8" name="Shape 1358"/>
        <p:cNvGrpSpPr/>
        <p:nvPr/>
      </p:nvGrpSpPr>
      <p:grpSpPr>
        <a:xfrm>
          <a:off x="0" y="0"/>
          <a:ext cx="0" cy="0"/>
          <a:chOff x="0" y="0"/>
          <a:chExt cx="0" cy="0"/>
        </a:xfrm>
      </p:grpSpPr>
      <p:sp>
        <p:nvSpPr>
          <p:cNvPr id="1359" name="Google Shape;1359;g2b4aaa32f61_0_2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60" name="Google Shape;1360;g2b4aaa32f61_0_2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5" name="Shape 1365"/>
        <p:cNvGrpSpPr/>
        <p:nvPr/>
      </p:nvGrpSpPr>
      <p:grpSpPr>
        <a:xfrm>
          <a:off x="0" y="0"/>
          <a:ext cx="0" cy="0"/>
          <a:chOff x="0" y="0"/>
          <a:chExt cx="0" cy="0"/>
        </a:xfrm>
      </p:grpSpPr>
      <p:sp>
        <p:nvSpPr>
          <p:cNvPr id="1366" name="Google Shape;1366;g2b1a1e75e5a_1_2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67" name="Google Shape;1367;g2b1a1e75e5a_1_2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1" name="Shape 1421"/>
        <p:cNvGrpSpPr/>
        <p:nvPr/>
      </p:nvGrpSpPr>
      <p:grpSpPr>
        <a:xfrm>
          <a:off x="0" y="0"/>
          <a:ext cx="0" cy="0"/>
          <a:chOff x="0" y="0"/>
          <a:chExt cx="0" cy="0"/>
        </a:xfrm>
      </p:grpSpPr>
      <p:sp>
        <p:nvSpPr>
          <p:cNvPr id="1422" name="Google Shape;1422;g2b2ea1b5f1d_0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23" name="Google Shape;1423;g2b2ea1b5f1d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9" name="Shape 1429"/>
        <p:cNvGrpSpPr/>
        <p:nvPr/>
      </p:nvGrpSpPr>
      <p:grpSpPr>
        <a:xfrm>
          <a:off x="0" y="0"/>
          <a:ext cx="0" cy="0"/>
          <a:chOff x="0" y="0"/>
          <a:chExt cx="0" cy="0"/>
        </a:xfrm>
      </p:grpSpPr>
      <p:sp>
        <p:nvSpPr>
          <p:cNvPr id="1430" name="Google Shape;1430;g2b2ea1b5f1d_0_20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31" name="Google Shape;1431;g2b2ea1b5f1d_0_2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7" name="Shape 1437"/>
        <p:cNvGrpSpPr/>
        <p:nvPr/>
      </p:nvGrpSpPr>
      <p:grpSpPr>
        <a:xfrm>
          <a:off x="0" y="0"/>
          <a:ext cx="0" cy="0"/>
          <a:chOff x="0" y="0"/>
          <a:chExt cx="0" cy="0"/>
        </a:xfrm>
      </p:grpSpPr>
      <p:sp>
        <p:nvSpPr>
          <p:cNvPr id="1438" name="Google Shape;1438;g2b2ea1b5f1d_0_2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39" name="Google Shape;1439;g2b2ea1b5f1d_0_2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6" name="Shape 1446"/>
        <p:cNvGrpSpPr/>
        <p:nvPr/>
      </p:nvGrpSpPr>
      <p:grpSpPr>
        <a:xfrm>
          <a:off x="0" y="0"/>
          <a:ext cx="0" cy="0"/>
          <a:chOff x="0" y="0"/>
          <a:chExt cx="0" cy="0"/>
        </a:xfrm>
      </p:grpSpPr>
      <p:sp>
        <p:nvSpPr>
          <p:cNvPr id="1447" name="Google Shape;1447;g2b2ea1b5f1d_0_2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48" name="Google Shape;1448;g2b2ea1b5f1d_0_2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3" name="Shape 1453"/>
        <p:cNvGrpSpPr/>
        <p:nvPr/>
      </p:nvGrpSpPr>
      <p:grpSpPr>
        <a:xfrm>
          <a:off x="0" y="0"/>
          <a:ext cx="0" cy="0"/>
          <a:chOff x="0" y="0"/>
          <a:chExt cx="0" cy="0"/>
        </a:xfrm>
      </p:grpSpPr>
      <p:sp>
        <p:nvSpPr>
          <p:cNvPr id="1454" name="Google Shape;1454;g2b2ea1b5f1d_0_2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5" name="Google Shape;1455;g2b2ea1b5f1d_0_2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9" name="Shape 1459"/>
        <p:cNvGrpSpPr/>
        <p:nvPr/>
      </p:nvGrpSpPr>
      <p:grpSpPr>
        <a:xfrm>
          <a:off x="0" y="0"/>
          <a:ext cx="0" cy="0"/>
          <a:chOff x="0" y="0"/>
          <a:chExt cx="0" cy="0"/>
        </a:xfrm>
      </p:grpSpPr>
      <p:sp>
        <p:nvSpPr>
          <p:cNvPr id="1460" name="Google Shape;1460;g2b2ea1b5f1d_0_2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61" name="Google Shape;1461;g2b2ea1b5f1d_0_2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8" name="Google Shape;348;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7" name="Shape 1467"/>
        <p:cNvGrpSpPr/>
        <p:nvPr/>
      </p:nvGrpSpPr>
      <p:grpSpPr>
        <a:xfrm>
          <a:off x="0" y="0"/>
          <a:ext cx="0" cy="0"/>
          <a:chOff x="0" y="0"/>
          <a:chExt cx="0" cy="0"/>
        </a:xfrm>
      </p:grpSpPr>
      <p:sp>
        <p:nvSpPr>
          <p:cNvPr id="1468" name="Google Shape;1468;g2b2ea1b5f1d_0_2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69" name="Google Shape;1469;g2b2ea1b5f1d_0_2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3" name="Shape 1473"/>
        <p:cNvGrpSpPr/>
        <p:nvPr/>
      </p:nvGrpSpPr>
      <p:grpSpPr>
        <a:xfrm>
          <a:off x="0" y="0"/>
          <a:ext cx="0" cy="0"/>
          <a:chOff x="0" y="0"/>
          <a:chExt cx="0" cy="0"/>
        </a:xfrm>
      </p:grpSpPr>
      <p:sp>
        <p:nvSpPr>
          <p:cNvPr id="1474" name="Google Shape;1474;g2b2ea1b5f1d_0_2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75" name="Google Shape;1475;g2b2ea1b5f1d_0_2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9" name="Shape 1479"/>
        <p:cNvGrpSpPr/>
        <p:nvPr/>
      </p:nvGrpSpPr>
      <p:grpSpPr>
        <a:xfrm>
          <a:off x="0" y="0"/>
          <a:ext cx="0" cy="0"/>
          <a:chOff x="0" y="0"/>
          <a:chExt cx="0" cy="0"/>
        </a:xfrm>
      </p:grpSpPr>
      <p:sp>
        <p:nvSpPr>
          <p:cNvPr id="1480" name="Google Shape;1480;g2b2ea1b5f1d_0_2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81" name="Google Shape;1481;g2b2ea1b5f1d_0_2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6" name="Shape 1486"/>
        <p:cNvGrpSpPr/>
        <p:nvPr/>
      </p:nvGrpSpPr>
      <p:grpSpPr>
        <a:xfrm>
          <a:off x="0" y="0"/>
          <a:ext cx="0" cy="0"/>
          <a:chOff x="0" y="0"/>
          <a:chExt cx="0" cy="0"/>
        </a:xfrm>
      </p:grpSpPr>
      <p:sp>
        <p:nvSpPr>
          <p:cNvPr id="1487" name="Google Shape;1487;g2b2ea1b5f1d_0_2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88" name="Google Shape;1488;g2b2ea1b5f1d_0_2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3" name="Shape 1493"/>
        <p:cNvGrpSpPr/>
        <p:nvPr/>
      </p:nvGrpSpPr>
      <p:grpSpPr>
        <a:xfrm>
          <a:off x="0" y="0"/>
          <a:ext cx="0" cy="0"/>
          <a:chOff x="0" y="0"/>
          <a:chExt cx="0" cy="0"/>
        </a:xfrm>
      </p:grpSpPr>
      <p:sp>
        <p:nvSpPr>
          <p:cNvPr id="1494" name="Google Shape;1494;p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95" name="Google Shape;1495;p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9" name="Shape 1499"/>
        <p:cNvGrpSpPr/>
        <p:nvPr/>
      </p:nvGrpSpPr>
      <p:grpSpPr>
        <a:xfrm>
          <a:off x="0" y="0"/>
          <a:ext cx="0" cy="0"/>
          <a:chOff x="0" y="0"/>
          <a:chExt cx="0" cy="0"/>
        </a:xfrm>
      </p:grpSpPr>
      <p:sp>
        <p:nvSpPr>
          <p:cNvPr id="1500" name="Google Shape;1500;g2b2ea1b5f1d_0_2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01" name="Google Shape;1501;g2b2ea1b5f1d_0_2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5" name="Shape 1555"/>
        <p:cNvGrpSpPr/>
        <p:nvPr/>
      </p:nvGrpSpPr>
      <p:grpSpPr>
        <a:xfrm>
          <a:off x="0" y="0"/>
          <a:ext cx="0" cy="0"/>
          <a:chOff x="0" y="0"/>
          <a:chExt cx="0" cy="0"/>
        </a:xfrm>
      </p:grpSpPr>
      <p:sp>
        <p:nvSpPr>
          <p:cNvPr id="1556" name="Google Shape;1556;g2b2ea1b5f1d_0_3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57" name="Google Shape;1557;g2b2ea1b5f1d_0_3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1" name="Shape 1561"/>
        <p:cNvGrpSpPr/>
        <p:nvPr/>
      </p:nvGrpSpPr>
      <p:grpSpPr>
        <a:xfrm>
          <a:off x="0" y="0"/>
          <a:ext cx="0" cy="0"/>
          <a:chOff x="0" y="0"/>
          <a:chExt cx="0" cy="0"/>
        </a:xfrm>
      </p:grpSpPr>
      <p:sp>
        <p:nvSpPr>
          <p:cNvPr id="1562" name="Google Shape;1562;g2b2ea1b5f1d_0_3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63" name="Google Shape;1563;g2b2ea1b5f1d_0_3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0" name="Shape 1570"/>
        <p:cNvGrpSpPr/>
        <p:nvPr/>
      </p:nvGrpSpPr>
      <p:grpSpPr>
        <a:xfrm>
          <a:off x="0" y="0"/>
          <a:ext cx="0" cy="0"/>
          <a:chOff x="0" y="0"/>
          <a:chExt cx="0" cy="0"/>
        </a:xfrm>
      </p:grpSpPr>
      <p:sp>
        <p:nvSpPr>
          <p:cNvPr id="1571" name="Google Shape;1571;g2b2ea1b5f1d_0_3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2" name="Google Shape;1572;g2b2ea1b5f1d_0_3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8" name="Shape 1578"/>
        <p:cNvGrpSpPr/>
        <p:nvPr/>
      </p:nvGrpSpPr>
      <p:grpSpPr>
        <a:xfrm>
          <a:off x="0" y="0"/>
          <a:ext cx="0" cy="0"/>
          <a:chOff x="0" y="0"/>
          <a:chExt cx="0" cy="0"/>
        </a:xfrm>
      </p:grpSpPr>
      <p:sp>
        <p:nvSpPr>
          <p:cNvPr id="1579" name="Google Shape;1579;g2b2ea1b5f1d_0_3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0" name="Google Shape;1580;g2b2ea1b5f1d_0_3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5" name="Google Shape;355;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5" name="Shape 1585"/>
        <p:cNvGrpSpPr/>
        <p:nvPr/>
      </p:nvGrpSpPr>
      <p:grpSpPr>
        <a:xfrm>
          <a:off x="0" y="0"/>
          <a:ext cx="0" cy="0"/>
          <a:chOff x="0" y="0"/>
          <a:chExt cx="0" cy="0"/>
        </a:xfrm>
      </p:grpSpPr>
      <p:sp>
        <p:nvSpPr>
          <p:cNvPr id="1586" name="Google Shape;1586;g2b2ea1b5f1d_0_4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7" name="Google Shape;1587;g2b2ea1b5f1d_0_4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3" name="Shape 1593"/>
        <p:cNvGrpSpPr/>
        <p:nvPr/>
      </p:nvGrpSpPr>
      <p:grpSpPr>
        <a:xfrm>
          <a:off x="0" y="0"/>
          <a:ext cx="0" cy="0"/>
          <a:chOff x="0" y="0"/>
          <a:chExt cx="0" cy="0"/>
        </a:xfrm>
      </p:grpSpPr>
      <p:sp>
        <p:nvSpPr>
          <p:cNvPr id="1594" name="Google Shape;1594;g2b2ea1b5f1d_0_4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95" name="Google Shape;1595;g2b2ea1b5f1d_0_4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0" name="Shape 1600"/>
        <p:cNvGrpSpPr/>
        <p:nvPr/>
      </p:nvGrpSpPr>
      <p:grpSpPr>
        <a:xfrm>
          <a:off x="0" y="0"/>
          <a:ext cx="0" cy="0"/>
          <a:chOff x="0" y="0"/>
          <a:chExt cx="0" cy="0"/>
        </a:xfrm>
      </p:grpSpPr>
      <p:sp>
        <p:nvSpPr>
          <p:cNvPr id="1601" name="Google Shape;1601;g2b2ea1b5f1d_0_4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02" name="Google Shape;1602;g2b2ea1b5f1d_0_4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8" name="Shape 1608"/>
        <p:cNvGrpSpPr/>
        <p:nvPr/>
      </p:nvGrpSpPr>
      <p:grpSpPr>
        <a:xfrm>
          <a:off x="0" y="0"/>
          <a:ext cx="0" cy="0"/>
          <a:chOff x="0" y="0"/>
          <a:chExt cx="0" cy="0"/>
        </a:xfrm>
      </p:grpSpPr>
      <p:sp>
        <p:nvSpPr>
          <p:cNvPr id="1609" name="Google Shape;1609;g2b2ea1b5f1d_0_4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10" name="Google Shape;1610;g2b2ea1b5f1d_0_4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4" name="Shape 1614"/>
        <p:cNvGrpSpPr/>
        <p:nvPr/>
      </p:nvGrpSpPr>
      <p:grpSpPr>
        <a:xfrm>
          <a:off x="0" y="0"/>
          <a:ext cx="0" cy="0"/>
          <a:chOff x="0" y="0"/>
          <a:chExt cx="0" cy="0"/>
        </a:xfrm>
      </p:grpSpPr>
      <p:sp>
        <p:nvSpPr>
          <p:cNvPr id="1615" name="Google Shape;1615;g2b2ea1b5f1d_0_4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16" name="Google Shape;1616;g2b2ea1b5f1d_0_4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1" name="Shape 1621"/>
        <p:cNvGrpSpPr/>
        <p:nvPr/>
      </p:nvGrpSpPr>
      <p:grpSpPr>
        <a:xfrm>
          <a:off x="0" y="0"/>
          <a:ext cx="0" cy="0"/>
          <a:chOff x="0" y="0"/>
          <a:chExt cx="0" cy="0"/>
        </a:xfrm>
      </p:grpSpPr>
      <p:sp>
        <p:nvSpPr>
          <p:cNvPr id="1622" name="Google Shape;1622;g2b2ea1b5f1d_0_4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23" name="Google Shape;1623;g2b2ea1b5f1d_0_4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7" name="Shape 1627"/>
        <p:cNvGrpSpPr/>
        <p:nvPr/>
      </p:nvGrpSpPr>
      <p:grpSpPr>
        <a:xfrm>
          <a:off x="0" y="0"/>
          <a:ext cx="0" cy="0"/>
          <a:chOff x="0" y="0"/>
          <a:chExt cx="0" cy="0"/>
        </a:xfrm>
      </p:grpSpPr>
      <p:sp>
        <p:nvSpPr>
          <p:cNvPr id="1628" name="Google Shape;1628;g2b2ea1b5f1d_0_4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29" name="Google Shape;1629;g2b2ea1b5f1d_0_4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3" name="Shape 1633"/>
        <p:cNvGrpSpPr/>
        <p:nvPr/>
      </p:nvGrpSpPr>
      <p:grpSpPr>
        <a:xfrm>
          <a:off x="0" y="0"/>
          <a:ext cx="0" cy="0"/>
          <a:chOff x="0" y="0"/>
          <a:chExt cx="0" cy="0"/>
        </a:xfrm>
      </p:grpSpPr>
      <p:sp>
        <p:nvSpPr>
          <p:cNvPr id="1634" name="Google Shape;1634;g2b2ea1b5f1d_0_4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35" name="Google Shape;1635;g2b2ea1b5f1d_0_4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0" name="Shape 1640"/>
        <p:cNvGrpSpPr/>
        <p:nvPr/>
      </p:nvGrpSpPr>
      <p:grpSpPr>
        <a:xfrm>
          <a:off x="0" y="0"/>
          <a:ext cx="0" cy="0"/>
          <a:chOff x="0" y="0"/>
          <a:chExt cx="0" cy="0"/>
        </a:xfrm>
      </p:grpSpPr>
      <p:sp>
        <p:nvSpPr>
          <p:cNvPr id="1641" name="Google Shape;1641;g2b2ea1b5f1d_0_4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2" name="Google Shape;1642;g2b2ea1b5f1d_0_4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7" name="Shape 1647"/>
        <p:cNvGrpSpPr/>
        <p:nvPr/>
      </p:nvGrpSpPr>
      <p:grpSpPr>
        <a:xfrm>
          <a:off x="0" y="0"/>
          <a:ext cx="0" cy="0"/>
          <a:chOff x="0" y="0"/>
          <a:chExt cx="0" cy="0"/>
        </a:xfrm>
      </p:grpSpPr>
      <p:sp>
        <p:nvSpPr>
          <p:cNvPr id="1648" name="Google Shape;1648;g2b9a5c43d4a_0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9" name="Google Shape;1649;g2b9a5c43d4a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2" name="Google Shape;362;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4" name="Shape 1654"/>
        <p:cNvGrpSpPr/>
        <p:nvPr/>
      </p:nvGrpSpPr>
      <p:grpSpPr>
        <a:xfrm>
          <a:off x="0" y="0"/>
          <a:ext cx="0" cy="0"/>
          <a:chOff x="0" y="0"/>
          <a:chExt cx="0" cy="0"/>
        </a:xfrm>
      </p:grpSpPr>
      <p:sp>
        <p:nvSpPr>
          <p:cNvPr id="1655" name="Google Shape;1655;g2b2ea1b5f1d_0_4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56" name="Google Shape;1656;g2b2ea1b5f1d_0_4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0" name="Shape 1710"/>
        <p:cNvGrpSpPr/>
        <p:nvPr/>
      </p:nvGrpSpPr>
      <p:grpSpPr>
        <a:xfrm>
          <a:off x="0" y="0"/>
          <a:ext cx="0" cy="0"/>
          <a:chOff x="0" y="0"/>
          <a:chExt cx="0" cy="0"/>
        </a:xfrm>
      </p:grpSpPr>
      <p:sp>
        <p:nvSpPr>
          <p:cNvPr id="1711" name="Google Shape;1711;g2b2ea1b5f1d_0_5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2" name="Google Shape;1712;g2b2ea1b5f1d_0_5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6" name="Shape 1716"/>
        <p:cNvGrpSpPr/>
        <p:nvPr/>
      </p:nvGrpSpPr>
      <p:grpSpPr>
        <a:xfrm>
          <a:off x="0" y="0"/>
          <a:ext cx="0" cy="0"/>
          <a:chOff x="0" y="0"/>
          <a:chExt cx="0" cy="0"/>
        </a:xfrm>
      </p:grpSpPr>
      <p:sp>
        <p:nvSpPr>
          <p:cNvPr id="1717" name="Google Shape;1717;g2b2ea1b5f1d_0_5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8" name="Google Shape;1718;g2b2ea1b5f1d_0_5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4" name="Shape 1724"/>
        <p:cNvGrpSpPr/>
        <p:nvPr/>
      </p:nvGrpSpPr>
      <p:grpSpPr>
        <a:xfrm>
          <a:off x="0" y="0"/>
          <a:ext cx="0" cy="0"/>
          <a:chOff x="0" y="0"/>
          <a:chExt cx="0" cy="0"/>
        </a:xfrm>
      </p:grpSpPr>
      <p:sp>
        <p:nvSpPr>
          <p:cNvPr id="1725" name="Google Shape;1725;g2b2ea1b5f1d_0_5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26" name="Google Shape;1726;g2b2ea1b5f1d_0_5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0" name="Shape 1730"/>
        <p:cNvGrpSpPr/>
        <p:nvPr/>
      </p:nvGrpSpPr>
      <p:grpSpPr>
        <a:xfrm>
          <a:off x="0" y="0"/>
          <a:ext cx="0" cy="0"/>
          <a:chOff x="0" y="0"/>
          <a:chExt cx="0" cy="0"/>
        </a:xfrm>
      </p:grpSpPr>
      <p:sp>
        <p:nvSpPr>
          <p:cNvPr id="1731" name="Google Shape;1731;g2b2ea1b5f1d_0_5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32" name="Google Shape;1732;g2b2ea1b5f1d_0_5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8" name="Shape 1738"/>
        <p:cNvGrpSpPr/>
        <p:nvPr/>
      </p:nvGrpSpPr>
      <p:grpSpPr>
        <a:xfrm>
          <a:off x="0" y="0"/>
          <a:ext cx="0" cy="0"/>
          <a:chOff x="0" y="0"/>
          <a:chExt cx="0" cy="0"/>
        </a:xfrm>
      </p:grpSpPr>
      <p:sp>
        <p:nvSpPr>
          <p:cNvPr id="1739" name="Google Shape;1739;g2b2ea1b5f1d_0_5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40" name="Google Shape;1740;g2b2ea1b5f1d_0_5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4" name="Shape 1744"/>
        <p:cNvGrpSpPr/>
        <p:nvPr/>
      </p:nvGrpSpPr>
      <p:grpSpPr>
        <a:xfrm>
          <a:off x="0" y="0"/>
          <a:ext cx="0" cy="0"/>
          <a:chOff x="0" y="0"/>
          <a:chExt cx="0" cy="0"/>
        </a:xfrm>
      </p:grpSpPr>
      <p:sp>
        <p:nvSpPr>
          <p:cNvPr id="1745" name="Google Shape;1745;g2b2ea1b5f1d_0_5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46" name="Google Shape;1746;g2b2ea1b5f1d_0_5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2" name="Shape 1752"/>
        <p:cNvGrpSpPr/>
        <p:nvPr/>
      </p:nvGrpSpPr>
      <p:grpSpPr>
        <a:xfrm>
          <a:off x="0" y="0"/>
          <a:ext cx="0" cy="0"/>
          <a:chOff x="0" y="0"/>
          <a:chExt cx="0" cy="0"/>
        </a:xfrm>
      </p:grpSpPr>
      <p:sp>
        <p:nvSpPr>
          <p:cNvPr id="1753" name="Google Shape;1753;g2b2ea1b5f1d_0_6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54" name="Google Shape;1754;g2b2ea1b5f1d_0_6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9" name="Shape 1759"/>
        <p:cNvGrpSpPr/>
        <p:nvPr/>
      </p:nvGrpSpPr>
      <p:grpSpPr>
        <a:xfrm>
          <a:off x="0" y="0"/>
          <a:ext cx="0" cy="0"/>
          <a:chOff x="0" y="0"/>
          <a:chExt cx="0" cy="0"/>
        </a:xfrm>
      </p:grpSpPr>
      <p:sp>
        <p:nvSpPr>
          <p:cNvPr id="1760" name="Google Shape;1760;g2b2ea1b5f1d_0_6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61" name="Google Shape;1761;g2b2ea1b5f1d_0_6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5" name="Shape 1765"/>
        <p:cNvGrpSpPr/>
        <p:nvPr/>
      </p:nvGrpSpPr>
      <p:grpSpPr>
        <a:xfrm>
          <a:off x="0" y="0"/>
          <a:ext cx="0" cy="0"/>
          <a:chOff x="0" y="0"/>
          <a:chExt cx="0" cy="0"/>
        </a:xfrm>
      </p:grpSpPr>
      <p:sp>
        <p:nvSpPr>
          <p:cNvPr id="1766" name="Google Shape;1766;g2b2ea1b5f1d_0_6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67" name="Google Shape;1767;g2b2ea1b5f1d_0_6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0" name="Google Shape;370;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3" name="Shape 1773"/>
        <p:cNvGrpSpPr/>
        <p:nvPr/>
      </p:nvGrpSpPr>
      <p:grpSpPr>
        <a:xfrm>
          <a:off x="0" y="0"/>
          <a:ext cx="0" cy="0"/>
          <a:chOff x="0" y="0"/>
          <a:chExt cx="0" cy="0"/>
        </a:xfrm>
      </p:grpSpPr>
      <p:sp>
        <p:nvSpPr>
          <p:cNvPr id="1774" name="Google Shape;1774;g2b2ea1b5f1d_0_6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75" name="Google Shape;1775;g2b2ea1b5f1d_0_6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9" name="Shape 1779"/>
        <p:cNvGrpSpPr/>
        <p:nvPr/>
      </p:nvGrpSpPr>
      <p:grpSpPr>
        <a:xfrm>
          <a:off x="0" y="0"/>
          <a:ext cx="0" cy="0"/>
          <a:chOff x="0" y="0"/>
          <a:chExt cx="0" cy="0"/>
        </a:xfrm>
      </p:grpSpPr>
      <p:sp>
        <p:nvSpPr>
          <p:cNvPr id="1780" name="Google Shape;1780;g2b2ea1b5f1d_0_6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1" name="Google Shape;1781;g2b2ea1b5f1d_0_6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6" name="Shape 1786"/>
        <p:cNvGrpSpPr/>
        <p:nvPr/>
      </p:nvGrpSpPr>
      <p:grpSpPr>
        <a:xfrm>
          <a:off x="0" y="0"/>
          <a:ext cx="0" cy="0"/>
          <a:chOff x="0" y="0"/>
          <a:chExt cx="0" cy="0"/>
        </a:xfrm>
      </p:grpSpPr>
      <p:sp>
        <p:nvSpPr>
          <p:cNvPr id="1787" name="Google Shape;1787;g2b2ea1b5f1d_0_6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8" name="Google Shape;1788;g2b2ea1b5f1d_0_6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3" name="Shape 1793"/>
        <p:cNvGrpSpPr/>
        <p:nvPr/>
      </p:nvGrpSpPr>
      <p:grpSpPr>
        <a:xfrm>
          <a:off x="0" y="0"/>
          <a:ext cx="0" cy="0"/>
          <a:chOff x="0" y="0"/>
          <a:chExt cx="0" cy="0"/>
        </a:xfrm>
      </p:grpSpPr>
      <p:sp>
        <p:nvSpPr>
          <p:cNvPr id="1794" name="Google Shape;1794;g2b2ea1b5f1d_0_6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95" name="Google Shape;1795;g2b2ea1b5f1d_0_6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0" name="Shape 1800"/>
        <p:cNvGrpSpPr/>
        <p:nvPr/>
      </p:nvGrpSpPr>
      <p:grpSpPr>
        <a:xfrm>
          <a:off x="0" y="0"/>
          <a:ext cx="0" cy="0"/>
          <a:chOff x="0" y="0"/>
          <a:chExt cx="0" cy="0"/>
        </a:xfrm>
      </p:grpSpPr>
      <p:sp>
        <p:nvSpPr>
          <p:cNvPr id="1801" name="Google Shape;1801;g2b2ea1b5f1d_0_6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2" name="Google Shape;1802;g2b2ea1b5f1d_0_6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6" name="Shape 1806"/>
        <p:cNvGrpSpPr/>
        <p:nvPr/>
      </p:nvGrpSpPr>
      <p:grpSpPr>
        <a:xfrm>
          <a:off x="0" y="0"/>
          <a:ext cx="0" cy="0"/>
          <a:chOff x="0" y="0"/>
          <a:chExt cx="0" cy="0"/>
        </a:xfrm>
      </p:grpSpPr>
      <p:sp>
        <p:nvSpPr>
          <p:cNvPr id="1807" name="Google Shape;1807;g2b2ea1b5f1d_0_6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8" name="Google Shape;1808;g2b2ea1b5f1d_0_6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2" name="Shape 1862"/>
        <p:cNvGrpSpPr/>
        <p:nvPr/>
      </p:nvGrpSpPr>
      <p:grpSpPr>
        <a:xfrm>
          <a:off x="0" y="0"/>
          <a:ext cx="0" cy="0"/>
          <a:chOff x="0" y="0"/>
          <a:chExt cx="0" cy="0"/>
        </a:xfrm>
      </p:grpSpPr>
      <p:sp>
        <p:nvSpPr>
          <p:cNvPr id="1863" name="Google Shape;1863;g2b2ea1b5f1d_0_8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64" name="Google Shape;1864;g2b2ea1b5f1d_0_8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9" name="Shape 1869"/>
        <p:cNvGrpSpPr/>
        <p:nvPr/>
      </p:nvGrpSpPr>
      <p:grpSpPr>
        <a:xfrm>
          <a:off x="0" y="0"/>
          <a:ext cx="0" cy="0"/>
          <a:chOff x="0" y="0"/>
          <a:chExt cx="0" cy="0"/>
        </a:xfrm>
      </p:grpSpPr>
      <p:sp>
        <p:nvSpPr>
          <p:cNvPr id="1870" name="Google Shape;1870;g2b3dd97f320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1" name="Google Shape;1871;g2b3dd97f320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5" name="Shape 1875"/>
        <p:cNvGrpSpPr/>
        <p:nvPr/>
      </p:nvGrpSpPr>
      <p:grpSpPr>
        <a:xfrm>
          <a:off x="0" y="0"/>
          <a:ext cx="0" cy="0"/>
          <a:chOff x="0" y="0"/>
          <a:chExt cx="0" cy="0"/>
        </a:xfrm>
      </p:grpSpPr>
      <p:sp>
        <p:nvSpPr>
          <p:cNvPr id="1876" name="Google Shape;1876;g2b3dd97f320_0_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7" name="Google Shape;1877;g2b3dd97f320_0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2" name="Shape 1882"/>
        <p:cNvGrpSpPr/>
        <p:nvPr/>
      </p:nvGrpSpPr>
      <p:grpSpPr>
        <a:xfrm>
          <a:off x="0" y="0"/>
          <a:ext cx="0" cy="0"/>
          <a:chOff x="0" y="0"/>
          <a:chExt cx="0" cy="0"/>
        </a:xfrm>
      </p:grpSpPr>
      <p:sp>
        <p:nvSpPr>
          <p:cNvPr id="1883" name="Google Shape;1883;g2b3dd97f320_0_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84" name="Google Shape;1884;g2b3dd97f320_0_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7" name="Google Shape;377;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8" name="Shape 1888"/>
        <p:cNvGrpSpPr/>
        <p:nvPr/>
      </p:nvGrpSpPr>
      <p:grpSpPr>
        <a:xfrm>
          <a:off x="0" y="0"/>
          <a:ext cx="0" cy="0"/>
          <a:chOff x="0" y="0"/>
          <a:chExt cx="0" cy="0"/>
        </a:xfrm>
      </p:grpSpPr>
      <p:sp>
        <p:nvSpPr>
          <p:cNvPr id="1889" name="Google Shape;1889;g2b3dd97f320_0_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90" name="Google Shape;1890;g2b3dd97f320_0_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4" name="Shape 1894"/>
        <p:cNvGrpSpPr/>
        <p:nvPr/>
      </p:nvGrpSpPr>
      <p:grpSpPr>
        <a:xfrm>
          <a:off x="0" y="0"/>
          <a:ext cx="0" cy="0"/>
          <a:chOff x="0" y="0"/>
          <a:chExt cx="0" cy="0"/>
        </a:xfrm>
      </p:grpSpPr>
      <p:sp>
        <p:nvSpPr>
          <p:cNvPr id="1895" name="Google Shape;1895;g2b3dd97f320_0_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96" name="Google Shape;1896;g2b3dd97f320_0_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0" name="Shape 1900"/>
        <p:cNvGrpSpPr/>
        <p:nvPr/>
      </p:nvGrpSpPr>
      <p:grpSpPr>
        <a:xfrm>
          <a:off x="0" y="0"/>
          <a:ext cx="0" cy="0"/>
          <a:chOff x="0" y="0"/>
          <a:chExt cx="0" cy="0"/>
        </a:xfrm>
      </p:grpSpPr>
      <p:sp>
        <p:nvSpPr>
          <p:cNvPr id="1901" name="Google Shape;1901;g2b3dd97f320_0_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02" name="Google Shape;1902;g2b3dd97f320_0_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6" name="Shape 1906"/>
        <p:cNvGrpSpPr/>
        <p:nvPr/>
      </p:nvGrpSpPr>
      <p:grpSpPr>
        <a:xfrm>
          <a:off x="0" y="0"/>
          <a:ext cx="0" cy="0"/>
          <a:chOff x="0" y="0"/>
          <a:chExt cx="0" cy="0"/>
        </a:xfrm>
      </p:grpSpPr>
      <p:sp>
        <p:nvSpPr>
          <p:cNvPr id="1907" name="Google Shape;1907;g2b3dd97f320_0_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08" name="Google Shape;1908;g2b3dd97f320_0_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2" name="Shape 1912"/>
        <p:cNvGrpSpPr/>
        <p:nvPr/>
      </p:nvGrpSpPr>
      <p:grpSpPr>
        <a:xfrm>
          <a:off x="0" y="0"/>
          <a:ext cx="0" cy="0"/>
          <a:chOff x="0" y="0"/>
          <a:chExt cx="0" cy="0"/>
        </a:xfrm>
      </p:grpSpPr>
      <p:sp>
        <p:nvSpPr>
          <p:cNvPr id="1913" name="Google Shape;1913;g2b3dd97f320_0_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14" name="Google Shape;1914;g2b3dd97f320_0_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9" name="Shape 1919"/>
        <p:cNvGrpSpPr/>
        <p:nvPr/>
      </p:nvGrpSpPr>
      <p:grpSpPr>
        <a:xfrm>
          <a:off x="0" y="0"/>
          <a:ext cx="0" cy="0"/>
          <a:chOff x="0" y="0"/>
          <a:chExt cx="0" cy="0"/>
        </a:xfrm>
      </p:grpSpPr>
      <p:sp>
        <p:nvSpPr>
          <p:cNvPr id="1920" name="Google Shape;1920;p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21" name="Google Shape;1921;p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5" name="Shape 1925"/>
        <p:cNvGrpSpPr/>
        <p:nvPr/>
      </p:nvGrpSpPr>
      <p:grpSpPr>
        <a:xfrm>
          <a:off x="0" y="0"/>
          <a:ext cx="0" cy="0"/>
          <a:chOff x="0" y="0"/>
          <a:chExt cx="0" cy="0"/>
        </a:xfrm>
      </p:grpSpPr>
      <p:sp>
        <p:nvSpPr>
          <p:cNvPr id="1926" name="Google Shape;1926;g2b3dd97f320_0_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27" name="Google Shape;1927;g2b3dd97f320_0_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1" name="Shape 1981"/>
        <p:cNvGrpSpPr/>
        <p:nvPr/>
      </p:nvGrpSpPr>
      <p:grpSpPr>
        <a:xfrm>
          <a:off x="0" y="0"/>
          <a:ext cx="0" cy="0"/>
          <a:chOff x="0" y="0"/>
          <a:chExt cx="0" cy="0"/>
        </a:xfrm>
      </p:grpSpPr>
      <p:sp>
        <p:nvSpPr>
          <p:cNvPr id="1982" name="Google Shape;1982;g2b4aaa32f61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83" name="Google Shape;1983;g2b4aaa32f61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8" name="Shape 1988"/>
        <p:cNvGrpSpPr/>
        <p:nvPr/>
      </p:nvGrpSpPr>
      <p:grpSpPr>
        <a:xfrm>
          <a:off x="0" y="0"/>
          <a:ext cx="0" cy="0"/>
          <a:chOff x="0" y="0"/>
          <a:chExt cx="0" cy="0"/>
        </a:xfrm>
      </p:grpSpPr>
      <p:sp>
        <p:nvSpPr>
          <p:cNvPr id="1989" name="Google Shape;1989;g2b4aaa32f61_0_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90" name="Google Shape;1990;g2b4aaa32f61_0_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4" name="Shape 1994"/>
        <p:cNvGrpSpPr/>
        <p:nvPr/>
      </p:nvGrpSpPr>
      <p:grpSpPr>
        <a:xfrm>
          <a:off x="0" y="0"/>
          <a:ext cx="0" cy="0"/>
          <a:chOff x="0" y="0"/>
          <a:chExt cx="0" cy="0"/>
        </a:xfrm>
      </p:grpSpPr>
      <p:sp>
        <p:nvSpPr>
          <p:cNvPr id="1995" name="Google Shape;1995;g2b4aaa32f61_0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96" name="Google Shape;1996;g2b4aaa32f61_0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4" name="Google Shape;384;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1" name="Shape 2001"/>
        <p:cNvGrpSpPr/>
        <p:nvPr/>
      </p:nvGrpSpPr>
      <p:grpSpPr>
        <a:xfrm>
          <a:off x="0" y="0"/>
          <a:ext cx="0" cy="0"/>
          <a:chOff x="0" y="0"/>
          <a:chExt cx="0" cy="0"/>
        </a:xfrm>
      </p:grpSpPr>
      <p:sp>
        <p:nvSpPr>
          <p:cNvPr id="2002" name="Google Shape;2002;g2b4aaa32f61_0_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03" name="Google Shape;2003;g2b4aaa32f61_0_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0" name="Shape 2010"/>
        <p:cNvGrpSpPr/>
        <p:nvPr/>
      </p:nvGrpSpPr>
      <p:grpSpPr>
        <a:xfrm>
          <a:off x="0" y="0"/>
          <a:ext cx="0" cy="0"/>
          <a:chOff x="0" y="0"/>
          <a:chExt cx="0" cy="0"/>
        </a:xfrm>
      </p:grpSpPr>
      <p:sp>
        <p:nvSpPr>
          <p:cNvPr id="2011" name="Google Shape;2011;g2b4aaa32f61_0_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12" name="Google Shape;2012;g2b4aaa32f61_0_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6" name="Shape 2016"/>
        <p:cNvGrpSpPr/>
        <p:nvPr/>
      </p:nvGrpSpPr>
      <p:grpSpPr>
        <a:xfrm>
          <a:off x="0" y="0"/>
          <a:ext cx="0" cy="0"/>
          <a:chOff x="0" y="0"/>
          <a:chExt cx="0" cy="0"/>
        </a:xfrm>
      </p:grpSpPr>
      <p:sp>
        <p:nvSpPr>
          <p:cNvPr id="2017" name="Google Shape;2017;g2b4aaa32f61_0_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18" name="Google Shape;2018;g2b4aaa32f61_0_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5" name="Shape 2025"/>
        <p:cNvGrpSpPr/>
        <p:nvPr/>
      </p:nvGrpSpPr>
      <p:grpSpPr>
        <a:xfrm>
          <a:off x="0" y="0"/>
          <a:ext cx="0" cy="0"/>
          <a:chOff x="0" y="0"/>
          <a:chExt cx="0" cy="0"/>
        </a:xfrm>
      </p:grpSpPr>
      <p:sp>
        <p:nvSpPr>
          <p:cNvPr id="2026" name="Google Shape;2026;g2b4aaa32f61_0_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27" name="Google Shape;2027;g2b4aaa32f61_0_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2" name="Shape 2032"/>
        <p:cNvGrpSpPr/>
        <p:nvPr/>
      </p:nvGrpSpPr>
      <p:grpSpPr>
        <a:xfrm>
          <a:off x="0" y="0"/>
          <a:ext cx="0" cy="0"/>
          <a:chOff x="0" y="0"/>
          <a:chExt cx="0" cy="0"/>
        </a:xfrm>
      </p:grpSpPr>
      <p:sp>
        <p:nvSpPr>
          <p:cNvPr id="2033" name="Google Shape;2033;g2b4aaa32f61_0_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4" name="Google Shape;2034;g2b4aaa32f61_0_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9" name="Shape 2039"/>
        <p:cNvGrpSpPr/>
        <p:nvPr/>
      </p:nvGrpSpPr>
      <p:grpSpPr>
        <a:xfrm>
          <a:off x="0" y="0"/>
          <a:ext cx="0" cy="0"/>
          <a:chOff x="0" y="0"/>
          <a:chExt cx="0" cy="0"/>
        </a:xfrm>
      </p:grpSpPr>
      <p:sp>
        <p:nvSpPr>
          <p:cNvPr id="2040" name="Google Shape;2040;g2b625c1c865_0_1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41" name="Google Shape;2041;g2b625c1c865_0_1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6" name="Shape 2046"/>
        <p:cNvGrpSpPr/>
        <p:nvPr/>
      </p:nvGrpSpPr>
      <p:grpSpPr>
        <a:xfrm>
          <a:off x="0" y="0"/>
          <a:ext cx="0" cy="0"/>
          <a:chOff x="0" y="0"/>
          <a:chExt cx="0" cy="0"/>
        </a:xfrm>
      </p:grpSpPr>
      <p:sp>
        <p:nvSpPr>
          <p:cNvPr id="2047" name="Google Shape;2047;g2b625c1c865_0_1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48" name="Google Shape;2048;g2b625c1c865_0_1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3" name="Shape 2053"/>
        <p:cNvGrpSpPr/>
        <p:nvPr/>
      </p:nvGrpSpPr>
      <p:grpSpPr>
        <a:xfrm>
          <a:off x="0" y="0"/>
          <a:ext cx="0" cy="0"/>
          <a:chOff x="0" y="0"/>
          <a:chExt cx="0" cy="0"/>
        </a:xfrm>
      </p:grpSpPr>
      <p:sp>
        <p:nvSpPr>
          <p:cNvPr id="2054" name="Google Shape;2054;p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5" name="Google Shape;2055;p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9" name="Shape 2059"/>
        <p:cNvGrpSpPr/>
        <p:nvPr/>
      </p:nvGrpSpPr>
      <p:grpSpPr>
        <a:xfrm>
          <a:off x="0" y="0"/>
          <a:ext cx="0" cy="0"/>
          <a:chOff x="0" y="0"/>
          <a:chExt cx="0" cy="0"/>
        </a:xfrm>
      </p:grpSpPr>
      <p:sp>
        <p:nvSpPr>
          <p:cNvPr id="2060" name="Google Shape;2060;g2b4aaa32f61_0_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61" name="Google Shape;2061;g2b4aaa32f61_0_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5" name="Shape 2115"/>
        <p:cNvGrpSpPr/>
        <p:nvPr/>
      </p:nvGrpSpPr>
      <p:grpSpPr>
        <a:xfrm>
          <a:off x="0" y="0"/>
          <a:ext cx="0" cy="0"/>
          <a:chOff x="0" y="0"/>
          <a:chExt cx="0" cy="0"/>
        </a:xfrm>
      </p:grpSpPr>
      <p:sp>
        <p:nvSpPr>
          <p:cNvPr id="2116" name="Google Shape;2116;g2b4aaa32f61_0_2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17" name="Google Shape;2117;g2b4aaa32f61_0_2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0" name="Google Shape;440;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1" name="Shape 2121"/>
        <p:cNvGrpSpPr/>
        <p:nvPr/>
      </p:nvGrpSpPr>
      <p:grpSpPr>
        <a:xfrm>
          <a:off x="0" y="0"/>
          <a:ext cx="0" cy="0"/>
          <a:chOff x="0" y="0"/>
          <a:chExt cx="0" cy="0"/>
        </a:xfrm>
      </p:grpSpPr>
      <p:sp>
        <p:nvSpPr>
          <p:cNvPr id="2122" name="Google Shape;2122;g2b4aaa32f61_0_2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23" name="Google Shape;2123;g2b4aaa32f61_0_2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8" name="Shape 2128"/>
        <p:cNvGrpSpPr/>
        <p:nvPr/>
      </p:nvGrpSpPr>
      <p:grpSpPr>
        <a:xfrm>
          <a:off x="0" y="0"/>
          <a:ext cx="0" cy="0"/>
          <a:chOff x="0" y="0"/>
          <a:chExt cx="0" cy="0"/>
        </a:xfrm>
      </p:grpSpPr>
      <p:sp>
        <p:nvSpPr>
          <p:cNvPr id="2129" name="Google Shape;2129;g2b4aaa32f61_0_2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30" name="Google Shape;2130;g2b4aaa32f61_0_2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5" name="Shape 2135"/>
        <p:cNvGrpSpPr/>
        <p:nvPr/>
      </p:nvGrpSpPr>
      <p:grpSpPr>
        <a:xfrm>
          <a:off x="0" y="0"/>
          <a:ext cx="0" cy="0"/>
          <a:chOff x="0" y="0"/>
          <a:chExt cx="0" cy="0"/>
        </a:xfrm>
      </p:grpSpPr>
      <p:sp>
        <p:nvSpPr>
          <p:cNvPr id="2136" name="Google Shape;2136;g2b4aaa32f61_0_3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37" name="Google Shape;2137;g2b4aaa32f61_0_3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1" name="Shape 2141"/>
        <p:cNvGrpSpPr/>
        <p:nvPr/>
      </p:nvGrpSpPr>
      <p:grpSpPr>
        <a:xfrm>
          <a:off x="0" y="0"/>
          <a:ext cx="0" cy="0"/>
          <a:chOff x="0" y="0"/>
          <a:chExt cx="0" cy="0"/>
        </a:xfrm>
      </p:grpSpPr>
      <p:sp>
        <p:nvSpPr>
          <p:cNvPr id="2142" name="Google Shape;2142;g2b4aaa32f61_0_3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43" name="Google Shape;2143;g2b4aaa32f61_0_3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7" name="Shape 2197"/>
        <p:cNvGrpSpPr/>
        <p:nvPr/>
      </p:nvGrpSpPr>
      <p:grpSpPr>
        <a:xfrm>
          <a:off x="0" y="0"/>
          <a:ext cx="0" cy="0"/>
          <a:chOff x="0" y="0"/>
          <a:chExt cx="0" cy="0"/>
        </a:xfrm>
      </p:grpSpPr>
      <p:sp>
        <p:nvSpPr>
          <p:cNvPr id="2198" name="Google Shape;2198;g2b4aaa32f61_0_3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99" name="Google Shape;2199;g2b4aaa32f61_0_3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3" name="Shape 2203"/>
        <p:cNvGrpSpPr/>
        <p:nvPr/>
      </p:nvGrpSpPr>
      <p:grpSpPr>
        <a:xfrm>
          <a:off x="0" y="0"/>
          <a:ext cx="0" cy="0"/>
          <a:chOff x="0" y="0"/>
          <a:chExt cx="0" cy="0"/>
        </a:xfrm>
      </p:grpSpPr>
      <p:sp>
        <p:nvSpPr>
          <p:cNvPr id="2204" name="Google Shape;2204;g2b4aaa32f61_0_3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05" name="Google Shape;2205;g2b4aaa32f61_0_3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9" name="Shape 2209"/>
        <p:cNvGrpSpPr/>
        <p:nvPr/>
      </p:nvGrpSpPr>
      <p:grpSpPr>
        <a:xfrm>
          <a:off x="0" y="0"/>
          <a:ext cx="0" cy="0"/>
          <a:chOff x="0" y="0"/>
          <a:chExt cx="0" cy="0"/>
        </a:xfrm>
      </p:grpSpPr>
      <p:sp>
        <p:nvSpPr>
          <p:cNvPr id="2210" name="Google Shape;2210;g2b4aaa32f61_0_3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11" name="Google Shape;2211;g2b4aaa32f61_0_3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6" name="Shape 2216"/>
        <p:cNvGrpSpPr/>
        <p:nvPr/>
      </p:nvGrpSpPr>
      <p:grpSpPr>
        <a:xfrm>
          <a:off x="0" y="0"/>
          <a:ext cx="0" cy="0"/>
          <a:chOff x="0" y="0"/>
          <a:chExt cx="0" cy="0"/>
        </a:xfrm>
      </p:grpSpPr>
      <p:sp>
        <p:nvSpPr>
          <p:cNvPr id="2217" name="Google Shape;2217;g2b4aaa32f61_0_3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18" name="Google Shape;2218;g2b4aaa32f61_0_3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2" name="Shape 2222"/>
        <p:cNvGrpSpPr/>
        <p:nvPr/>
      </p:nvGrpSpPr>
      <p:grpSpPr>
        <a:xfrm>
          <a:off x="0" y="0"/>
          <a:ext cx="0" cy="0"/>
          <a:chOff x="0" y="0"/>
          <a:chExt cx="0" cy="0"/>
        </a:xfrm>
      </p:grpSpPr>
      <p:sp>
        <p:nvSpPr>
          <p:cNvPr id="2223" name="Google Shape;2223;g2b4aaa32f61_0_3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24" name="Google Shape;2224;g2b4aaa32f61_0_3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8" name="Shape 2228"/>
        <p:cNvGrpSpPr/>
        <p:nvPr/>
      </p:nvGrpSpPr>
      <p:grpSpPr>
        <a:xfrm>
          <a:off x="0" y="0"/>
          <a:ext cx="0" cy="0"/>
          <a:chOff x="0" y="0"/>
          <a:chExt cx="0" cy="0"/>
        </a:xfrm>
      </p:grpSpPr>
      <p:sp>
        <p:nvSpPr>
          <p:cNvPr id="2229" name="Google Shape;2229;g2b4aaa32f61_0_4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30" name="Google Shape;2230;g2b4aaa32f61_0_4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7" name="Google Shape;447;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4" name="Shape 2234"/>
        <p:cNvGrpSpPr/>
        <p:nvPr/>
      </p:nvGrpSpPr>
      <p:grpSpPr>
        <a:xfrm>
          <a:off x="0" y="0"/>
          <a:ext cx="0" cy="0"/>
          <a:chOff x="0" y="0"/>
          <a:chExt cx="0" cy="0"/>
        </a:xfrm>
      </p:grpSpPr>
      <p:sp>
        <p:nvSpPr>
          <p:cNvPr id="2235" name="Google Shape;2235;g2b4aaa32f61_0_4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36" name="Google Shape;2236;g2b4aaa32f61_0_4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1" name="Shape 2241"/>
        <p:cNvGrpSpPr/>
        <p:nvPr/>
      </p:nvGrpSpPr>
      <p:grpSpPr>
        <a:xfrm>
          <a:off x="0" y="0"/>
          <a:ext cx="0" cy="0"/>
          <a:chOff x="0" y="0"/>
          <a:chExt cx="0" cy="0"/>
        </a:xfrm>
      </p:grpSpPr>
      <p:sp>
        <p:nvSpPr>
          <p:cNvPr id="2242" name="Google Shape;2242;g2b625c1c865_0_1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43" name="Google Shape;2243;g2b625c1c865_0_1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7" name="Shape 2247"/>
        <p:cNvGrpSpPr/>
        <p:nvPr/>
      </p:nvGrpSpPr>
      <p:grpSpPr>
        <a:xfrm>
          <a:off x="0" y="0"/>
          <a:ext cx="0" cy="0"/>
          <a:chOff x="0" y="0"/>
          <a:chExt cx="0" cy="0"/>
        </a:xfrm>
      </p:grpSpPr>
      <p:sp>
        <p:nvSpPr>
          <p:cNvPr id="2248" name="Google Shape;2248;g2b4aaa32f61_0_4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49" name="Google Shape;2249;g2b4aaa32f61_0_4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3" name="Shape 2303"/>
        <p:cNvGrpSpPr/>
        <p:nvPr/>
      </p:nvGrpSpPr>
      <p:grpSpPr>
        <a:xfrm>
          <a:off x="0" y="0"/>
          <a:ext cx="0" cy="0"/>
          <a:chOff x="0" y="0"/>
          <a:chExt cx="0" cy="0"/>
        </a:xfrm>
      </p:grpSpPr>
      <p:sp>
        <p:nvSpPr>
          <p:cNvPr id="2304" name="Google Shape;2304;g2b4aaa32f61_0_4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05" name="Google Shape;2305;g2b4aaa32f61_0_4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0" name="Shape 2310"/>
        <p:cNvGrpSpPr/>
        <p:nvPr/>
      </p:nvGrpSpPr>
      <p:grpSpPr>
        <a:xfrm>
          <a:off x="0" y="0"/>
          <a:ext cx="0" cy="0"/>
          <a:chOff x="0" y="0"/>
          <a:chExt cx="0" cy="0"/>
        </a:xfrm>
      </p:grpSpPr>
      <p:sp>
        <p:nvSpPr>
          <p:cNvPr id="2311" name="Google Shape;2311;g2b4aaa32f61_0_4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12" name="Google Shape;2312;g2b4aaa32f61_0_4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6" name="Shape 2316"/>
        <p:cNvGrpSpPr/>
        <p:nvPr/>
      </p:nvGrpSpPr>
      <p:grpSpPr>
        <a:xfrm>
          <a:off x="0" y="0"/>
          <a:ext cx="0" cy="0"/>
          <a:chOff x="0" y="0"/>
          <a:chExt cx="0" cy="0"/>
        </a:xfrm>
      </p:grpSpPr>
      <p:sp>
        <p:nvSpPr>
          <p:cNvPr id="2317" name="Google Shape;2317;g2b4aaa32f61_0_4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18" name="Google Shape;2318;g2b4aaa32f61_0_4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3" name="Shape 2323"/>
        <p:cNvGrpSpPr/>
        <p:nvPr/>
      </p:nvGrpSpPr>
      <p:grpSpPr>
        <a:xfrm>
          <a:off x="0" y="0"/>
          <a:ext cx="0" cy="0"/>
          <a:chOff x="0" y="0"/>
          <a:chExt cx="0" cy="0"/>
        </a:xfrm>
      </p:grpSpPr>
      <p:sp>
        <p:nvSpPr>
          <p:cNvPr id="2324" name="Google Shape;2324;g2b4aaa32f61_0_4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25" name="Google Shape;2325;g2b4aaa32f61_0_4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0" name="Shape 2330"/>
        <p:cNvGrpSpPr/>
        <p:nvPr/>
      </p:nvGrpSpPr>
      <p:grpSpPr>
        <a:xfrm>
          <a:off x="0" y="0"/>
          <a:ext cx="0" cy="0"/>
          <a:chOff x="0" y="0"/>
          <a:chExt cx="0" cy="0"/>
        </a:xfrm>
      </p:grpSpPr>
      <p:sp>
        <p:nvSpPr>
          <p:cNvPr id="2331" name="Google Shape;2331;g2b4aaa32f61_0_5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32" name="Google Shape;2332;g2b4aaa32f61_0_5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7" name="Shape 2337"/>
        <p:cNvGrpSpPr/>
        <p:nvPr/>
      </p:nvGrpSpPr>
      <p:grpSpPr>
        <a:xfrm>
          <a:off x="0" y="0"/>
          <a:ext cx="0" cy="0"/>
          <a:chOff x="0" y="0"/>
          <a:chExt cx="0" cy="0"/>
        </a:xfrm>
      </p:grpSpPr>
      <p:sp>
        <p:nvSpPr>
          <p:cNvPr id="2338" name="Google Shape;2338;g2b4aaa32f61_0_5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39" name="Google Shape;2339;g2b4aaa32f61_0_5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2" name="Shape 2342"/>
        <p:cNvGrpSpPr/>
        <p:nvPr/>
      </p:nvGrpSpPr>
      <p:grpSpPr>
        <a:xfrm>
          <a:off x="0" y="0"/>
          <a:ext cx="0" cy="0"/>
          <a:chOff x="0" y="0"/>
          <a:chExt cx="0" cy="0"/>
        </a:xfrm>
      </p:grpSpPr>
      <p:sp>
        <p:nvSpPr>
          <p:cNvPr id="2343" name="Google Shape;2343;g2b4aaa32f61_0_5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44" name="Google Shape;2344;g2b4aaa32f61_0_5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57" name="Google Shape;457;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9" name="Shape 2349"/>
        <p:cNvGrpSpPr/>
        <p:nvPr/>
      </p:nvGrpSpPr>
      <p:grpSpPr>
        <a:xfrm>
          <a:off x="0" y="0"/>
          <a:ext cx="0" cy="0"/>
          <a:chOff x="0" y="0"/>
          <a:chExt cx="0" cy="0"/>
        </a:xfrm>
      </p:grpSpPr>
      <p:sp>
        <p:nvSpPr>
          <p:cNvPr id="2350" name="Google Shape;2350;g2b4aaa32f61_0_5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51" name="Google Shape;2351;g2b4aaa32f61_0_5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6" name="Shape 2356"/>
        <p:cNvGrpSpPr/>
        <p:nvPr/>
      </p:nvGrpSpPr>
      <p:grpSpPr>
        <a:xfrm>
          <a:off x="0" y="0"/>
          <a:ext cx="0" cy="0"/>
          <a:chOff x="0" y="0"/>
          <a:chExt cx="0" cy="0"/>
        </a:xfrm>
      </p:grpSpPr>
      <p:sp>
        <p:nvSpPr>
          <p:cNvPr id="2357" name="Google Shape;2357;g2b4aaa32f61_0_5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58" name="Google Shape;2358;g2b4aaa32f61_0_5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3" name="Shape 2363"/>
        <p:cNvGrpSpPr/>
        <p:nvPr/>
      </p:nvGrpSpPr>
      <p:grpSpPr>
        <a:xfrm>
          <a:off x="0" y="0"/>
          <a:ext cx="0" cy="0"/>
          <a:chOff x="0" y="0"/>
          <a:chExt cx="0" cy="0"/>
        </a:xfrm>
      </p:grpSpPr>
      <p:sp>
        <p:nvSpPr>
          <p:cNvPr id="2364" name="Google Shape;2364;g2b4aaa32f61_0_5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65" name="Google Shape;2365;g2b4aaa32f61_0_5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0" name="Shape 2370"/>
        <p:cNvGrpSpPr/>
        <p:nvPr/>
      </p:nvGrpSpPr>
      <p:grpSpPr>
        <a:xfrm>
          <a:off x="0" y="0"/>
          <a:ext cx="0" cy="0"/>
          <a:chOff x="0" y="0"/>
          <a:chExt cx="0" cy="0"/>
        </a:xfrm>
      </p:grpSpPr>
      <p:sp>
        <p:nvSpPr>
          <p:cNvPr id="2371" name="Google Shape;2371;g2b4aaa32f61_0_5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72" name="Google Shape;2372;g2b4aaa32f61_0_5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7" name="Shape 2377"/>
        <p:cNvGrpSpPr/>
        <p:nvPr/>
      </p:nvGrpSpPr>
      <p:grpSpPr>
        <a:xfrm>
          <a:off x="0" y="0"/>
          <a:ext cx="0" cy="0"/>
          <a:chOff x="0" y="0"/>
          <a:chExt cx="0" cy="0"/>
        </a:xfrm>
      </p:grpSpPr>
      <p:sp>
        <p:nvSpPr>
          <p:cNvPr id="2378" name="Google Shape;2378;g2b4aaa32f61_0_5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79" name="Google Shape;2379;g2b4aaa32f61_0_5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4" name="Shape 2384"/>
        <p:cNvGrpSpPr/>
        <p:nvPr/>
      </p:nvGrpSpPr>
      <p:grpSpPr>
        <a:xfrm>
          <a:off x="0" y="0"/>
          <a:ext cx="0" cy="0"/>
          <a:chOff x="0" y="0"/>
          <a:chExt cx="0" cy="0"/>
        </a:xfrm>
      </p:grpSpPr>
      <p:sp>
        <p:nvSpPr>
          <p:cNvPr id="2385" name="Google Shape;2385;g2b4aaa32f61_0_5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86" name="Google Shape;2386;g2b4aaa32f61_0_5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1" name="Shape 2391"/>
        <p:cNvGrpSpPr/>
        <p:nvPr/>
      </p:nvGrpSpPr>
      <p:grpSpPr>
        <a:xfrm>
          <a:off x="0" y="0"/>
          <a:ext cx="0" cy="0"/>
          <a:chOff x="0" y="0"/>
          <a:chExt cx="0" cy="0"/>
        </a:xfrm>
      </p:grpSpPr>
      <p:sp>
        <p:nvSpPr>
          <p:cNvPr id="2392" name="Google Shape;2392;g2b4aaa32f61_0_5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93" name="Google Shape;2393;g2b4aaa32f61_0_5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7" name="Shape 2397"/>
        <p:cNvGrpSpPr/>
        <p:nvPr/>
      </p:nvGrpSpPr>
      <p:grpSpPr>
        <a:xfrm>
          <a:off x="0" y="0"/>
          <a:ext cx="0" cy="0"/>
          <a:chOff x="0" y="0"/>
          <a:chExt cx="0" cy="0"/>
        </a:xfrm>
      </p:grpSpPr>
      <p:sp>
        <p:nvSpPr>
          <p:cNvPr id="2398" name="Google Shape;2398;g2b4aaa32f61_0_5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99" name="Google Shape;2399;g2b4aaa32f61_0_5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3" name="Shape 2403"/>
        <p:cNvGrpSpPr/>
        <p:nvPr/>
      </p:nvGrpSpPr>
      <p:grpSpPr>
        <a:xfrm>
          <a:off x="0" y="0"/>
          <a:ext cx="0" cy="0"/>
          <a:chOff x="0" y="0"/>
          <a:chExt cx="0" cy="0"/>
        </a:xfrm>
      </p:grpSpPr>
      <p:sp>
        <p:nvSpPr>
          <p:cNvPr id="2404" name="Google Shape;2404;g2b4aaa32f61_0_5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05" name="Google Shape;2405;g2b4aaa32f61_0_5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0" name="Shape 2410"/>
        <p:cNvGrpSpPr/>
        <p:nvPr/>
      </p:nvGrpSpPr>
      <p:grpSpPr>
        <a:xfrm>
          <a:off x="0" y="0"/>
          <a:ext cx="0" cy="0"/>
          <a:chOff x="0" y="0"/>
          <a:chExt cx="0" cy="0"/>
        </a:xfrm>
      </p:grpSpPr>
      <p:sp>
        <p:nvSpPr>
          <p:cNvPr id="2411" name="Google Shape;2411;g2b625c1c865_0_1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12" name="Google Shape;2412;g2b625c1c865_0_1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9" name="Google Shape;199;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5" name="Google Shape;465;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7" name="Shape 2417"/>
        <p:cNvGrpSpPr/>
        <p:nvPr/>
      </p:nvGrpSpPr>
      <p:grpSpPr>
        <a:xfrm>
          <a:off x="0" y="0"/>
          <a:ext cx="0" cy="0"/>
          <a:chOff x="0" y="0"/>
          <a:chExt cx="0" cy="0"/>
        </a:xfrm>
      </p:grpSpPr>
      <p:sp>
        <p:nvSpPr>
          <p:cNvPr id="2418" name="Google Shape;2418;g2b9a5c43d4a_0_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19" name="Google Shape;2419;g2b9a5c43d4a_0_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4" name="Shape 2424"/>
        <p:cNvGrpSpPr/>
        <p:nvPr/>
      </p:nvGrpSpPr>
      <p:grpSpPr>
        <a:xfrm>
          <a:off x="0" y="0"/>
          <a:ext cx="0" cy="0"/>
          <a:chOff x="0" y="0"/>
          <a:chExt cx="0" cy="0"/>
        </a:xfrm>
      </p:grpSpPr>
      <p:sp>
        <p:nvSpPr>
          <p:cNvPr id="2425" name="Google Shape;2425;g2b4aaa32f61_0_5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26" name="Google Shape;2426;g2b4aaa32f61_0_5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0" name="Shape 2480"/>
        <p:cNvGrpSpPr/>
        <p:nvPr/>
      </p:nvGrpSpPr>
      <p:grpSpPr>
        <a:xfrm>
          <a:off x="0" y="0"/>
          <a:ext cx="0" cy="0"/>
          <a:chOff x="0" y="0"/>
          <a:chExt cx="0" cy="0"/>
        </a:xfrm>
      </p:grpSpPr>
      <p:sp>
        <p:nvSpPr>
          <p:cNvPr id="2481" name="Google Shape;2481;g2b4aaa32f61_0_6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82" name="Google Shape;2482;g2b4aaa32f61_0_6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6" name="Shape 2486"/>
        <p:cNvGrpSpPr/>
        <p:nvPr/>
      </p:nvGrpSpPr>
      <p:grpSpPr>
        <a:xfrm>
          <a:off x="0" y="0"/>
          <a:ext cx="0" cy="0"/>
          <a:chOff x="0" y="0"/>
          <a:chExt cx="0" cy="0"/>
        </a:xfrm>
      </p:grpSpPr>
      <p:sp>
        <p:nvSpPr>
          <p:cNvPr id="2487" name="Google Shape;2487;g2b4aaa32f61_0_6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88" name="Google Shape;2488;g2b4aaa32f61_0_6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4" name="Shape 2494"/>
        <p:cNvGrpSpPr/>
        <p:nvPr/>
      </p:nvGrpSpPr>
      <p:grpSpPr>
        <a:xfrm>
          <a:off x="0" y="0"/>
          <a:ext cx="0" cy="0"/>
          <a:chOff x="0" y="0"/>
          <a:chExt cx="0" cy="0"/>
        </a:xfrm>
      </p:grpSpPr>
      <p:sp>
        <p:nvSpPr>
          <p:cNvPr id="2495" name="Google Shape;2495;g2e18bb8041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6" name="Google Shape;2496;g2e18bb8041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0" name="Shape 2500"/>
        <p:cNvGrpSpPr/>
        <p:nvPr/>
      </p:nvGrpSpPr>
      <p:grpSpPr>
        <a:xfrm>
          <a:off x="0" y="0"/>
          <a:ext cx="0" cy="0"/>
          <a:chOff x="0" y="0"/>
          <a:chExt cx="0" cy="0"/>
        </a:xfrm>
      </p:grpSpPr>
      <p:sp>
        <p:nvSpPr>
          <p:cNvPr id="2501" name="Google Shape;2501;g2b4aaa32f61_0_6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02" name="Google Shape;2502;g2b4aaa32f61_0_6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7" name="Shape 2507"/>
        <p:cNvGrpSpPr/>
        <p:nvPr/>
      </p:nvGrpSpPr>
      <p:grpSpPr>
        <a:xfrm>
          <a:off x="0" y="0"/>
          <a:ext cx="0" cy="0"/>
          <a:chOff x="0" y="0"/>
          <a:chExt cx="0" cy="0"/>
        </a:xfrm>
      </p:grpSpPr>
      <p:sp>
        <p:nvSpPr>
          <p:cNvPr id="2508" name="Google Shape;2508;g2b4aaa32f61_0_6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09" name="Google Shape;2509;g2b4aaa32f61_0_6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3" name="Shape 2513"/>
        <p:cNvGrpSpPr/>
        <p:nvPr/>
      </p:nvGrpSpPr>
      <p:grpSpPr>
        <a:xfrm>
          <a:off x="0" y="0"/>
          <a:ext cx="0" cy="0"/>
          <a:chOff x="0" y="0"/>
          <a:chExt cx="0" cy="0"/>
        </a:xfrm>
      </p:grpSpPr>
      <p:sp>
        <p:nvSpPr>
          <p:cNvPr id="2514" name="Google Shape;2514;g2b4aaa32f61_0_6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15" name="Google Shape;2515;g2b4aaa32f61_0_6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9" name="Shape 2519"/>
        <p:cNvGrpSpPr/>
        <p:nvPr/>
      </p:nvGrpSpPr>
      <p:grpSpPr>
        <a:xfrm>
          <a:off x="0" y="0"/>
          <a:ext cx="0" cy="0"/>
          <a:chOff x="0" y="0"/>
          <a:chExt cx="0" cy="0"/>
        </a:xfrm>
      </p:grpSpPr>
      <p:sp>
        <p:nvSpPr>
          <p:cNvPr id="2520" name="Google Shape;2520;g2b4aaa32f61_0_6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21" name="Google Shape;2521;g2b4aaa32f61_0_6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6" name="Shape 2526"/>
        <p:cNvGrpSpPr/>
        <p:nvPr/>
      </p:nvGrpSpPr>
      <p:grpSpPr>
        <a:xfrm>
          <a:off x="0" y="0"/>
          <a:ext cx="0" cy="0"/>
          <a:chOff x="0" y="0"/>
          <a:chExt cx="0" cy="0"/>
        </a:xfrm>
      </p:grpSpPr>
      <p:sp>
        <p:nvSpPr>
          <p:cNvPr id="2527" name="Google Shape;2527;g2b4aaa32f61_0_6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28" name="Google Shape;2528;g2b4aaa32f61_0_6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1" name="Google Shape;471;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5" name="Shape 2535"/>
        <p:cNvGrpSpPr/>
        <p:nvPr/>
      </p:nvGrpSpPr>
      <p:grpSpPr>
        <a:xfrm>
          <a:off x="0" y="0"/>
          <a:ext cx="0" cy="0"/>
          <a:chOff x="0" y="0"/>
          <a:chExt cx="0" cy="0"/>
        </a:xfrm>
      </p:grpSpPr>
      <p:sp>
        <p:nvSpPr>
          <p:cNvPr id="2536" name="Google Shape;2536;g2b4aaa32f61_0_7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37" name="Google Shape;2537;g2b4aaa32f61_0_7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2" name="Shape 2542"/>
        <p:cNvGrpSpPr/>
        <p:nvPr/>
      </p:nvGrpSpPr>
      <p:grpSpPr>
        <a:xfrm>
          <a:off x="0" y="0"/>
          <a:ext cx="0" cy="0"/>
          <a:chOff x="0" y="0"/>
          <a:chExt cx="0" cy="0"/>
        </a:xfrm>
      </p:grpSpPr>
      <p:sp>
        <p:nvSpPr>
          <p:cNvPr id="2543" name="Google Shape;2543;g2b625c1c865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44" name="Google Shape;2544;g2b625c1c865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8" name="Shape 2548"/>
        <p:cNvGrpSpPr/>
        <p:nvPr/>
      </p:nvGrpSpPr>
      <p:grpSpPr>
        <a:xfrm>
          <a:off x="0" y="0"/>
          <a:ext cx="0" cy="0"/>
          <a:chOff x="0" y="0"/>
          <a:chExt cx="0" cy="0"/>
        </a:xfrm>
      </p:grpSpPr>
      <p:sp>
        <p:nvSpPr>
          <p:cNvPr id="2549" name="Google Shape;2549;g2b625c1c865_0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50" name="Google Shape;2550;g2b625c1c865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4" name="Shape 2554"/>
        <p:cNvGrpSpPr/>
        <p:nvPr/>
      </p:nvGrpSpPr>
      <p:grpSpPr>
        <a:xfrm>
          <a:off x="0" y="0"/>
          <a:ext cx="0" cy="0"/>
          <a:chOff x="0" y="0"/>
          <a:chExt cx="0" cy="0"/>
        </a:xfrm>
      </p:grpSpPr>
      <p:sp>
        <p:nvSpPr>
          <p:cNvPr id="2555" name="Google Shape;2555;g2b625c1c865_0_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56" name="Google Shape;2556;g2b625c1c865_0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4" name="Shape 2564"/>
        <p:cNvGrpSpPr/>
        <p:nvPr/>
      </p:nvGrpSpPr>
      <p:grpSpPr>
        <a:xfrm>
          <a:off x="0" y="0"/>
          <a:ext cx="0" cy="0"/>
          <a:chOff x="0" y="0"/>
          <a:chExt cx="0" cy="0"/>
        </a:xfrm>
      </p:grpSpPr>
      <p:sp>
        <p:nvSpPr>
          <p:cNvPr id="2565" name="Google Shape;2565;g2b625c1c865_0_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66" name="Google Shape;2566;g2b625c1c865_0_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1" name="Shape 2571"/>
        <p:cNvGrpSpPr/>
        <p:nvPr/>
      </p:nvGrpSpPr>
      <p:grpSpPr>
        <a:xfrm>
          <a:off x="0" y="0"/>
          <a:ext cx="0" cy="0"/>
          <a:chOff x="0" y="0"/>
          <a:chExt cx="0" cy="0"/>
        </a:xfrm>
      </p:grpSpPr>
      <p:sp>
        <p:nvSpPr>
          <p:cNvPr id="2572" name="Google Shape;2572;g2b625c1c865_0_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73" name="Google Shape;2573;g2b625c1c865_0_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8" name="Shape 2578"/>
        <p:cNvGrpSpPr/>
        <p:nvPr/>
      </p:nvGrpSpPr>
      <p:grpSpPr>
        <a:xfrm>
          <a:off x="0" y="0"/>
          <a:ext cx="0" cy="0"/>
          <a:chOff x="0" y="0"/>
          <a:chExt cx="0" cy="0"/>
        </a:xfrm>
      </p:grpSpPr>
      <p:sp>
        <p:nvSpPr>
          <p:cNvPr id="2579" name="Google Shape;2579;g2b625c1c865_0_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80" name="Google Shape;2580;g2b625c1c865_0_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4" name="Shape 2584"/>
        <p:cNvGrpSpPr/>
        <p:nvPr/>
      </p:nvGrpSpPr>
      <p:grpSpPr>
        <a:xfrm>
          <a:off x="0" y="0"/>
          <a:ext cx="0" cy="0"/>
          <a:chOff x="0" y="0"/>
          <a:chExt cx="0" cy="0"/>
        </a:xfrm>
      </p:grpSpPr>
      <p:sp>
        <p:nvSpPr>
          <p:cNvPr id="2585" name="Google Shape;2585;g2b625c1c865_0_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86" name="Google Shape;2586;g2b625c1c865_0_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9" name="Shape 2589"/>
        <p:cNvGrpSpPr/>
        <p:nvPr/>
      </p:nvGrpSpPr>
      <p:grpSpPr>
        <a:xfrm>
          <a:off x="0" y="0"/>
          <a:ext cx="0" cy="0"/>
          <a:chOff x="0" y="0"/>
          <a:chExt cx="0" cy="0"/>
        </a:xfrm>
      </p:grpSpPr>
      <p:sp>
        <p:nvSpPr>
          <p:cNvPr id="2590" name="Google Shape;2590;g2e18bb8041e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1" name="Google Shape;2591;g2e18bb8041e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6" name="Shape 2596"/>
        <p:cNvGrpSpPr/>
        <p:nvPr/>
      </p:nvGrpSpPr>
      <p:grpSpPr>
        <a:xfrm>
          <a:off x="0" y="0"/>
          <a:ext cx="0" cy="0"/>
          <a:chOff x="0" y="0"/>
          <a:chExt cx="0" cy="0"/>
        </a:xfrm>
      </p:grpSpPr>
      <p:sp>
        <p:nvSpPr>
          <p:cNvPr id="2597" name="Google Shape;2597;g2b625c1c865_0_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98" name="Google Shape;2598;g2b625c1c865_0_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78" name="Google Shape;478;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2" name="Shape 2602"/>
        <p:cNvGrpSpPr/>
        <p:nvPr/>
      </p:nvGrpSpPr>
      <p:grpSpPr>
        <a:xfrm>
          <a:off x="0" y="0"/>
          <a:ext cx="0" cy="0"/>
          <a:chOff x="0" y="0"/>
          <a:chExt cx="0" cy="0"/>
        </a:xfrm>
      </p:grpSpPr>
      <p:sp>
        <p:nvSpPr>
          <p:cNvPr id="2603" name="Google Shape;2603;g2b625c1c865_0_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04" name="Google Shape;2604;g2b625c1c865_0_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9" name="Shape 2609"/>
        <p:cNvGrpSpPr/>
        <p:nvPr/>
      </p:nvGrpSpPr>
      <p:grpSpPr>
        <a:xfrm>
          <a:off x="0" y="0"/>
          <a:ext cx="0" cy="0"/>
          <a:chOff x="0" y="0"/>
          <a:chExt cx="0" cy="0"/>
        </a:xfrm>
      </p:grpSpPr>
      <p:sp>
        <p:nvSpPr>
          <p:cNvPr id="2610" name="Google Shape;2610;g2b625c1c865_0_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11" name="Google Shape;2611;g2b625c1c865_0_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6" name="Shape 2616"/>
        <p:cNvGrpSpPr/>
        <p:nvPr/>
      </p:nvGrpSpPr>
      <p:grpSpPr>
        <a:xfrm>
          <a:off x="0" y="0"/>
          <a:ext cx="0" cy="0"/>
          <a:chOff x="0" y="0"/>
          <a:chExt cx="0" cy="0"/>
        </a:xfrm>
      </p:grpSpPr>
      <p:sp>
        <p:nvSpPr>
          <p:cNvPr id="2617" name="Google Shape;2617;g2b625c1c865_0_1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18" name="Google Shape;2618;g2b625c1c865_0_1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3" name="Shape 2623"/>
        <p:cNvGrpSpPr/>
        <p:nvPr/>
      </p:nvGrpSpPr>
      <p:grpSpPr>
        <a:xfrm>
          <a:off x="0" y="0"/>
          <a:ext cx="0" cy="0"/>
          <a:chOff x="0" y="0"/>
          <a:chExt cx="0" cy="0"/>
        </a:xfrm>
      </p:grpSpPr>
      <p:sp>
        <p:nvSpPr>
          <p:cNvPr id="2624" name="Google Shape;2624;g2b9a5c43d4a_0_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25" name="Google Shape;2625;g2b9a5c43d4a_0_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1" name="Shape 2631"/>
        <p:cNvGrpSpPr/>
        <p:nvPr/>
      </p:nvGrpSpPr>
      <p:grpSpPr>
        <a:xfrm>
          <a:off x="0" y="0"/>
          <a:ext cx="0" cy="0"/>
          <a:chOff x="0" y="0"/>
          <a:chExt cx="0" cy="0"/>
        </a:xfrm>
      </p:grpSpPr>
      <p:sp>
        <p:nvSpPr>
          <p:cNvPr id="2632" name="Google Shape;2632;g2b64a795e42_0_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33" name="Google Shape;2633;g2b64a795e42_0_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7" name="Shape 2687"/>
        <p:cNvGrpSpPr/>
        <p:nvPr/>
      </p:nvGrpSpPr>
      <p:grpSpPr>
        <a:xfrm>
          <a:off x="0" y="0"/>
          <a:ext cx="0" cy="0"/>
          <a:chOff x="0" y="0"/>
          <a:chExt cx="0" cy="0"/>
        </a:xfrm>
      </p:grpSpPr>
      <p:sp>
        <p:nvSpPr>
          <p:cNvPr id="2688" name="Google Shape;2688;p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9" name="Google Shape;2689;p7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3" name="Shape 2693"/>
        <p:cNvGrpSpPr/>
        <p:nvPr/>
      </p:nvGrpSpPr>
      <p:grpSpPr>
        <a:xfrm>
          <a:off x="0" y="0"/>
          <a:ext cx="0" cy="0"/>
          <a:chOff x="0" y="0"/>
          <a:chExt cx="0" cy="0"/>
        </a:xfrm>
      </p:grpSpPr>
      <p:sp>
        <p:nvSpPr>
          <p:cNvPr id="2694" name="Google Shape;2694;p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95" name="Google Shape;2695;p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0" name="Shape 2700"/>
        <p:cNvGrpSpPr/>
        <p:nvPr/>
      </p:nvGrpSpPr>
      <p:grpSpPr>
        <a:xfrm>
          <a:off x="0" y="0"/>
          <a:ext cx="0" cy="0"/>
          <a:chOff x="0" y="0"/>
          <a:chExt cx="0" cy="0"/>
        </a:xfrm>
      </p:grpSpPr>
      <p:sp>
        <p:nvSpPr>
          <p:cNvPr id="2701" name="Google Shape;2701;p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02" name="Google Shape;2702;p7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7" name="Shape 2707"/>
        <p:cNvGrpSpPr/>
        <p:nvPr/>
      </p:nvGrpSpPr>
      <p:grpSpPr>
        <a:xfrm>
          <a:off x="0" y="0"/>
          <a:ext cx="0" cy="0"/>
          <a:chOff x="0" y="0"/>
          <a:chExt cx="0" cy="0"/>
        </a:xfrm>
      </p:grpSpPr>
      <p:sp>
        <p:nvSpPr>
          <p:cNvPr id="2708" name="Google Shape;2708;p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09" name="Google Shape;2709;p7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4" name="Shape 2714"/>
        <p:cNvGrpSpPr/>
        <p:nvPr/>
      </p:nvGrpSpPr>
      <p:grpSpPr>
        <a:xfrm>
          <a:off x="0" y="0"/>
          <a:ext cx="0" cy="0"/>
          <a:chOff x="0" y="0"/>
          <a:chExt cx="0" cy="0"/>
        </a:xfrm>
      </p:grpSpPr>
      <p:sp>
        <p:nvSpPr>
          <p:cNvPr id="2715" name="Google Shape;2715;g2b64a795e42_0_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16" name="Google Shape;2716;g2b64a795e42_0_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7" name="Google Shape;487;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1" name="Shape 2721"/>
        <p:cNvGrpSpPr/>
        <p:nvPr/>
      </p:nvGrpSpPr>
      <p:grpSpPr>
        <a:xfrm>
          <a:off x="0" y="0"/>
          <a:ext cx="0" cy="0"/>
          <a:chOff x="0" y="0"/>
          <a:chExt cx="0" cy="0"/>
        </a:xfrm>
      </p:grpSpPr>
      <p:sp>
        <p:nvSpPr>
          <p:cNvPr id="2722" name="Google Shape;2722;g2b64a795e42_0_1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23" name="Google Shape;2723;g2b64a795e42_0_1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8" name="Shape 2728"/>
        <p:cNvGrpSpPr/>
        <p:nvPr/>
      </p:nvGrpSpPr>
      <p:grpSpPr>
        <a:xfrm>
          <a:off x="0" y="0"/>
          <a:ext cx="0" cy="0"/>
          <a:chOff x="0" y="0"/>
          <a:chExt cx="0" cy="0"/>
        </a:xfrm>
      </p:grpSpPr>
      <p:sp>
        <p:nvSpPr>
          <p:cNvPr id="2729" name="Google Shape;2729;g2b64a795e42_0_1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30" name="Google Shape;2730;g2b64a795e42_0_1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3" name="Shape 2783"/>
        <p:cNvGrpSpPr/>
        <p:nvPr/>
      </p:nvGrpSpPr>
      <p:grpSpPr>
        <a:xfrm>
          <a:off x="0" y="0"/>
          <a:ext cx="0" cy="0"/>
          <a:chOff x="0" y="0"/>
          <a:chExt cx="0" cy="0"/>
        </a:xfrm>
      </p:grpSpPr>
      <p:sp>
        <p:nvSpPr>
          <p:cNvPr id="2784" name="Google Shape;2784;p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85" name="Google Shape;2785;p7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0" name="Shape 2790"/>
        <p:cNvGrpSpPr/>
        <p:nvPr/>
      </p:nvGrpSpPr>
      <p:grpSpPr>
        <a:xfrm>
          <a:off x="0" y="0"/>
          <a:ext cx="0" cy="0"/>
          <a:chOff x="0" y="0"/>
          <a:chExt cx="0" cy="0"/>
        </a:xfrm>
      </p:grpSpPr>
      <p:sp>
        <p:nvSpPr>
          <p:cNvPr id="2791" name="Google Shape;2791;p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92" name="Google Shape;2792;p7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8" name="Shape 2798"/>
        <p:cNvGrpSpPr/>
        <p:nvPr/>
      </p:nvGrpSpPr>
      <p:grpSpPr>
        <a:xfrm>
          <a:off x="0" y="0"/>
          <a:ext cx="0" cy="0"/>
          <a:chOff x="0" y="0"/>
          <a:chExt cx="0" cy="0"/>
        </a:xfrm>
      </p:grpSpPr>
      <p:sp>
        <p:nvSpPr>
          <p:cNvPr id="2799" name="Google Shape;2799;p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00" name="Google Shape;2800;p7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6" name="Shape 2806"/>
        <p:cNvGrpSpPr/>
        <p:nvPr/>
      </p:nvGrpSpPr>
      <p:grpSpPr>
        <a:xfrm>
          <a:off x="0" y="0"/>
          <a:ext cx="0" cy="0"/>
          <a:chOff x="0" y="0"/>
          <a:chExt cx="0" cy="0"/>
        </a:xfrm>
      </p:grpSpPr>
      <p:sp>
        <p:nvSpPr>
          <p:cNvPr id="2807" name="Google Shape;2807;p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08" name="Google Shape;2808;p7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3" name="Shape 2813"/>
        <p:cNvGrpSpPr/>
        <p:nvPr/>
      </p:nvGrpSpPr>
      <p:grpSpPr>
        <a:xfrm>
          <a:off x="0" y="0"/>
          <a:ext cx="0" cy="0"/>
          <a:chOff x="0" y="0"/>
          <a:chExt cx="0" cy="0"/>
        </a:xfrm>
      </p:grpSpPr>
      <p:sp>
        <p:nvSpPr>
          <p:cNvPr id="2814" name="Google Shape;2814;p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15" name="Google Shape;2815;p7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1" name="Shape 2821"/>
        <p:cNvGrpSpPr/>
        <p:nvPr/>
      </p:nvGrpSpPr>
      <p:grpSpPr>
        <a:xfrm>
          <a:off x="0" y="0"/>
          <a:ext cx="0" cy="0"/>
          <a:chOff x="0" y="0"/>
          <a:chExt cx="0" cy="0"/>
        </a:xfrm>
      </p:grpSpPr>
      <p:sp>
        <p:nvSpPr>
          <p:cNvPr id="2822" name="Google Shape;2822;g2b64a795e42_0_2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23" name="Google Shape;2823;g2b64a795e42_0_2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8" name="Shape 2828"/>
        <p:cNvGrpSpPr/>
        <p:nvPr/>
      </p:nvGrpSpPr>
      <p:grpSpPr>
        <a:xfrm>
          <a:off x="0" y="0"/>
          <a:ext cx="0" cy="0"/>
          <a:chOff x="0" y="0"/>
          <a:chExt cx="0" cy="0"/>
        </a:xfrm>
      </p:grpSpPr>
      <p:sp>
        <p:nvSpPr>
          <p:cNvPr id="2829" name="Google Shape;2829;g2b64a795e42_0_2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30" name="Google Shape;2830;g2b64a795e42_0_2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3" name="Shape 2883"/>
        <p:cNvGrpSpPr/>
        <p:nvPr/>
      </p:nvGrpSpPr>
      <p:grpSpPr>
        <a:xfrm>
          <a:off x="0" y="0"/>
          <a:ext cx="0" cy="0"/>
          <a:chOff x="0" y="0"/>
          <a:chExt cx="0" cy="0"/>
        </a:xfrm>
      </p:grpSpPr>
      <p:sp>
        <p:nvSpPr>
          <p:cNvPr id="2884" name="Google Shape;2884;p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85" name="Google Shape;2885;p8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94" name="Google Shape;494;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9" name="Shape 2889"/>
        <p:cNvGrpSpPr/>
        <p:nvPr/>
      </p:nvGrpSpPr>
      <p:grpSpPr>
        <a:xfrm>
          <a:off x="0" y="0"/>
          <a:ext cx="0" cy="0"/>
          <a:chOff x="0" y="0"/>
          <a:chExt cx="0" cy="0"/>
        </a:xfrm>
      </p:grpSpPr>
      <p:sp>
        <p:nvSpPr>
          <p:cNvPr id="2890" name="Google Shape;2890;p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91" name="Google Shape;2891;p8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7" name="Shape 2897"/>
        <p:cNvGrpSpPr/>
        <p:nvPr/>
      </p:nvGrpSpPr>
      <p:grpSpPr>
        <a:xfrm>
          <a:off x="0" y="0"/>
          <a:ext cx="0" cy="0"/>
          <a:chOff x="0" y="0"/>
          <a:chExt cx="0" cy="0"/>
        </a:xfrm>
      </p:grpSpPr>
      <p:sp>
        <p:nvSpPr>
          <p:cNvPr id="2898" name="Google Shape;2898;p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99" name="Google Shape;2899;p8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6" name="Shape 2906"/>
        <p:cNvGrpSpPr/>
        <p:nvPr/>
      </p:nvGrpSpPr>
      <p:grpSpPr>
        <a:xfrm>
          <a:off x="0" y="0"/>
          <a:ext cx="0" cy="0"/>
          <a:chOff x="0" y="0"/>
          <a:chExt cx="0" cy="0"/>
        </a:xfrm>
      </p:grpSpPr>
      <p:sp>
        <p:nvSpPr>
          <p:cNvPr id="2907" name="Google Shape;2907;p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08" name="Google Shape;2908;p8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4" name="Shape 2914"/>
        <p:cNvGrpSpPr/>
        <p:nvPr/>
      </p:nvGrpSpPr>
      <p:grpSpPr>
        <a:xfrm>
          <a:off x="0" y="0"/>
          <a:ext cx="0" cy="0"/>
          <a:chOff x="0" y="0"/>
          <a:chExt cx="0" cy="0"/>
        </a:xfrm>
      </p:grpSpPr>
      <p:sp>
        <p:nvSpPr>
          <p:cNvPr id="2915" name="Google Shape;2915;p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16" name="Google Shape;2916;p8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2" name="Shape 2922"/>
        <p:cNvGrpSpPr/>
        <p:nvPr/>
      </p:nvGrpSpPr>
      <p:grpSpPr>
        <a:xfrm>
          <a:off x="0" y="0"/>
          <a:ext cx="0" cy="0"/>
          <a:chOff x="0" y="0"/>
          <a:chExt cx="0" cy="0"/>
        </a:xfrm>
      </p:grpSpPr>
      <p:sp>
        <p:nvSpPr>
          <p:cNvPr id="2923" name="Google Shape;2923;g2b64a795e42_0_3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24" name="Google Shape;2924;g2b64a795e42_0_3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9" name="Shape 2929"/>
        <p:cNvGrpSpPr/>
        <p:nvPr/>
      </p:nvGrpSpPr>
      <p:grpSpPr>
        <a:xfrm>
          <a:off x="0" y="0"/>
          <a:ext cx="0" cy="0"/>
          <a:chOff x="0" y="0"/>
          <a:chExt cx="0" cy="0"/>
        </a:xfrm>
      </p:grpSpPr>
      <p:sp>
        <p:nvSpPr>
          <p:cNvPr id="2930" name="Google Shape;2930;g2b64a795e42_0_3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31" name="Google Shape;2931;g2b64a795e42_0_3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5" name="Shape 2935"/>
        <p:cNvGrpSpPr/>
        <p:nvPr/>
      </p:nvGrpSpPr>
      <p:grpSpPr>
        <a:xfrm>
          <a:off x="0" y="0"/>
          <a:ext cx="0" cy="0"/>
          <a:chOff x="0" y="0"/>
          <a:chExt cx="0" cy="0"/>
        </a:xfrm>
      </p:grpSpPr>
      <p:sp>
        <p:nvSpPr>
          <p:cNvPr id="2936" name="Google Shape;2936;g2b64a795e42_0_3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37" name="Google Shape;2937;g2b64a795e42_0_3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1" name="Shape 2991"/>
        <p:cNvGrpSpPr/>
        <p:nvPr/>
      </p:nvGrpSpPr>
      <p:grpSpPr>
        <a:xfrm>
          <a:off x="0" y="0"/>
          <a:ext cx="0" cy="0"/>
          <a:chOff x="0" y="0"/>
          <a:chExt cx="0" cy="0"/>
        </a:xfrm>
      </p:grpSpPr>
      <p:sp>
        <p:nvSpPr>
          <p:cNvPr id="2992" name="Google Shape;2992;p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93" name="Google Shape;2993;p8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7" name="Shape 2997"/>
        <p:cNvGrpSpPr/>
        <p:nvPr/>
      </p:nvGrpSpPr>
      <p:grpSpPr>
        <a:xfrm>
          <a:off x="0" y="0"/>
          <a:ext cx="0" cy="0"/>
          <a:chOff x="0" y="0"/>
          <a:chExt cx="0" cy="0"/>
        </a:xfrm>
      </p:grpSpPr>
      <p:sp>
        <p:nvSpPr>
          <p:cNvPr id="2998" name="Google Shape;2998;p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99" name="Google Shape;2999;p8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5" name="Shape 3005"/>
        <p:cNvGrpSpPr/>
        <p:nvPr/>
      </p:nvGrpSpPr>
      <p:grpSpPr>
        <a:xfrm>
          <a:off x="0" y="0"/>
          <a:ext cx="0" cy="0"/>
          <a:chOff x="0" y="0"/>
          <a:chExt cx="0" cy="0"/>
        </a:xfrm>
      </p:grpSpPr>
      <p:sp>
        <p:nvSpPr>
          <p:cNvPr id="3006" name="Google Shape;3006;p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07" name="Google Shape;3007;p8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02" name="Google Shape;502;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3" name="Shape 3013"/>
        <p:cNvGrpSpPr/>
        <p:nvPr/>
      </p:nvGrpSpPr>
      <p:grpSpPr>
        <a:xfrm>
          <a:off x="0" y="0"/>
          <a:ext cx="0" cy="0"/>
          <a:chOff x="0" y="0"/>
          <a:chExt cx="0" cy="0"/>
        </a:xfrm>
      </p:grpSpPr>
      <p:sp>
        <p:nvSpPr>
          <p:cNvPr id="3014" name="Google Shape;3014;g2b64a795e42_0_4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15" name="Google Shape;3015;g2b64a795e42_0_4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0" name="Shape 3020"/>
        <p:cNvGrpSpPr/>
        <p:nvPr/>
      </p:nvGrpSpPr>
      <p:grpSpPr>
        <a:xfrm>
          <a:off x="0" y="0"/>
          <a:ext cx="0" cy="0"/>
          <a:chOff x="0" y="0"/>
          <a:chExt cx="0" cy="0"/>
        </a:xfrm>
      </p:grpSpPr>
      <p:sp>
        <p:nvSpPr>
          <p:cNvPr id="3021" name="Google Shape;3021;g2b64a795e42_0_4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22" name="Google Shape;3022;g2b64a795e42_0_4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7" name="Shape 3027"/>
        <p:cNvGrpSpPr/>
        <p:nvPr/>
      </p:nvGrpSpPr>
      <p:grpSpPr>
        <a:xfrm>
          <a:off x="0" y="0"/>
          <a:ext cx="0" cy="0"/>
          <a:chOff x="0" y="0"/>
          <a:chExt cx="0" cy="0"/>
        </a:xfrm>
      </p:grpSpPr>
      <p:sp>
        <p:nvSpPr>
          <p:cNvPr id="3028" name="Google Shape;3028;g2b64a795e42_0_4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29" name="Google Shape;3029;g2b64a795e42_0_4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3" name="Shape 3083"/>
        <p:cNvGrpSpPr/>
        <p:nvPr/>
      </p:nvGrpSpPr>
      <p:grpSpPr>
        <a:xfrm>
          <a:off x="0" y="0"/>
          <a:ext cx="0" cy="0"/>
          <a:chOff x="0" y="0"/>
          <a:chExt cx="0" cy="0"/>
        </a:xfrm>
      </p:grpSpPr>
      <p:sp>
        <p:nvSpPr>
          <p:cNvPr id="3084" name="Google Shape;3084;p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85" name="Google Shape;3085;p8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9" name="Shape 3089"/>
        <p:cNvGrpSpPr/>
        <p:nvPr/>
      </p:nvGrpSpPr>
      <p:grpSpPr>
        <a:xfrm>
          <a:off x="0" y="0"/>
          <a:ext cx="0" cy="0"/>
          <a:chOff x="0" y="0"/>
          <a:chExt cx="0" cy="0"/>
        </a:xfrm>
      </p:grpSpPr>
      <p:sp>
        <p:nvSpPr>
          <p:cNvPr id="3090" name="Google Shape;3090;p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91" name="Google Shape;3091;p8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7" name="Shape 3097"/>
        <p:cNvGrpSpPr/>
        <p:nvPr/>
      </p:nvGrpSpPr>
      <p:grpSpPr>
        <a:xfrm>
          <a:off x="0" y="0"/>
          <a:ext cx="0" cy="0"/>
          <a:chOff x="0" y="0"/>
          <a:chExt cx="0" cy="0"/>
        </a:xfrm>
      </p:grpSpPr>
      <p:sp>
        <p:nvSpPr>
          <p:cNvPr id="3098" name="Google Shape;3098;p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99" name="Google Shape;3099;p9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5" name="Shape 3105"/>
        <p:cNvGrpSpPr/>
        <p:nvPr/>
      </p:nvGrpSpPr>
      <p:grpSpPr>
        <a:xfrm>
          <a:off x="0" y="0"/>
          <a:ext cx="0" cy="0"/>
          <a:chOff x="0" y="0"/>
          <a:chExt cx="0" cy="0"/>
        </a:xfrm>
      </p:grpSpPr>
      <p:sp>
        <p:nvSpPr>
          <p:cNvPr id="3106" name="Google Shape;3106;p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07" name="Google Shape;3107;p9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3" name="Shape 3113"/>
        <p:cNvGrpSpPr/>
        <p:nvPr/>
      </p:nvGrpSpPr>
      <p:grpSpPr>
        <a:xfrm>
          <a:off x="0" y="0"/>
          <a:ext cx="0" cy="0"/>
          <a:chOff x="0" y="0"/>
          <a:chExt cx="0" cy="0"/>
        </a:xfrm>
      </p:grpSpPr>
      <p:sp>
        <p:nvSpPr>
          <p:cNvPr id="3114" name="Google Shape;3114;p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15" name="Google Shape;3115;p9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0" name="Shape 3120"/>
        <p:cNvGrpSpPr/>
        <p:nvPr/>
      </p:nvGrpSpPr>
      <p:grpSpPr>
        <a:xfrm>
          <a:off x="0" y="0"/>
          <a:ext cx="0" cy="0"/>
          <a:chOff x="0" y="0"/>
          <a:chExt cx="0" cy="0"/>
        </a:xfrm>
      </p:grpSpPr>
      <p:sp>
        <p:nvSpPr>
          <p:cNvPr id="3121" name="Google Shape;3121;p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22" name="Google Shape;3122;p9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8" name="Shape 3128"/>
        <p:cNvGrpSpPr/>
        <p:nvPr/>
      </p:nvGrpSpPr>
      <p:grpSpPr>
        <a:xfrm>
          <a:off x="0" y="0"/>
          <a:ext cx="0" cy="0"/>
          <a:chOff x="0" y="0"/>
          <a:chExt cx="0" cy="0"/>
        </a:xfrm>
      </p:grpSpPr>
      <p:sp>
        <p:nvSpPr>
          <p:cNvPr id="3129" name="Google Shape;3129;g2b64a795e42_0_4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30" name="Google Shape;3130;g2b64a795e42_0_4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12" name="Google Shape;512;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5" name="Shape 3135"/>
        <p:cNvGrpSpPr/>
        <p:nvPr/>
      </p:nvGrpSpPr>
      <p:grpSpPr>
        <a:xfrm>
          <a:off x="0" y="0"/>
          <a:ext cx="0" cy="0"/>
          <a:chOff x="0" y="0"/>
          <a:chExt cx="0" cy="0"/>
        </a:xfrm>
      </p:grpSpPr>
      <p:sp>
        <p:nvSpPr>
          <p:cNvPr id="3136" name="Google Shape;3136;g2b64a795e42_0_5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37" name="Google Shape;3137;g2b64a795e42_0_5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1" name="Shape 3191"/>
        <p:cNvGrpSpPr/>
        <p:nvPr/>
      </p:nvGrpSpPr>
      <p:grpSpPr>
        <a:xfrm>
          <a:off x="0" y="0"/>
          <a:ext cx="0" cy="0"/>
          <a:chOff x="0" y="0"/>
          <a:chExt cx="0" cy="0"/>
        </a:xfrm>
      </p:grpSpPr>
      <p:sp>
        <p:nvSpPr>
          <p:cNvPr id="3192" name="Google Shape;3192;p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93" name="Google Shape;3193;p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2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8" name="Shape 3198"/>
        <p:cNvGrpSpPr/>
        <p:nvPr/>
      </p:nvGrpSpPr>
      <p:grpSpPr>
        <a:xfrm>
          <a:off x="0" y="0"/>
          <a:ext cx="0" cy="0"/>
          <a:chOff x="0" y="0"/>
          <a:chExt cx="0" cy="0"/>
        </a:xfrm>
      </p:grpSpPr>
      <p:sp>
        <p:nvSpPr>
          <p:cNvPr id="3199" name="Google Shape;3199;p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00" name="Google Shape;3200;p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2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4" name="Shape 3204"/>
        <p:cNvGrpSpPr/>
        <p:nvPr/>
      </p:nvGrpSpPr>
      <p:grpSpPr>
        <a:xfrm>
          <a:off x="0" y="0"/>
          <a:ext cx="0" cy="0"/>
          <a:chOff x="0" y="0"/>
          <a:chExt cx="0" cy="0"/>
        </a:xfrm>
      </p:grpSpPr>
      <p:sp>
        <p:nvSpPr>
          <p:cNvPr id="3205" name="Google Shape;3205;p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06" name="Google Shape;3206;p9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2" name="Shape 3212"/>
        <p:cNvGrpSpPr/>
        <p:nvPr/>
      </p:nvGrpSpPr>
      <p:grpSpPr>
        <a:xfrm>
          <a:off x="0" y="0"/>
          <a:ext cx="0" cy="0"/>
          <a:chOff x="0" y="0"/>
          <a:chExt cx="0" cy="0"/>
        </a:xfrm>
      </p:grpSpPr>
      <p:sp>
        <p:nvSpPr>
          <p:cNvPr id="3213" name="Google Shape;3213;p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4" name="Google Shape;3214;p9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8" name="Shape 3218"/>
        <p:cNvGrpSpPr/>
        <p:nvPr/>
      </p:nvGrpSpPr>
      <p:grpSpPr>
        <a:xfrm>
          <a:off x="0" y="0"/>
          <a:ext cx="0" cy="0"/>
          <a:chOff x="0" y="0"/>
          <a:chExt cx="0" cy="0"/>
        </a:xfrm>
      </p:grpSpPr>
      <p:sp>
        <p:nvSpPr>
          <p:cNvPr id="3219" name="Google Shape;3219;p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20" name="Google Shape;3220;p9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4" name="Shape 3224"/>
        <p:cNvGrpSpPr/>
        <p:nvPr/>
      </p:nvGrpSpPr>
      <p:grpSpPr>
        <a:xfrm>
          <a:off x="0" y="0"/>
          <a:ext cx="0" cy="0"/>
          <a:chOff x="0" y="0"/>
          <a:chExt cx="0" cy="0"/>
        </a:xfrm>
      </p:grpSpPr>
      <p:sp>
        <p:nvSpPr>
          <p:cNvPr id="3225" name="Google Shape;3225;p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26" name="Google Shape;3226;p9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9" name="Shape 3229"/>
        <p:cNvGrpSpPr/>
        <p:nvPr/>
      </p:nvGrpSpPr>
      <p:grpSpPr>
        <a:xfrm>
          <a:off x="0" y="0"/>
          <a:ext cx="0" cy="0"/>
          <a:chOff x="0" y="0"/>
          <a:chExt cx="0" cy="0"/>
        </a:xfrm>
      </p:grpSpPr>
      <p:sp>
        <p:nvSpPr>
          <p:cNvPr id="3230" name="Google Shape;3230;p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31" name="Google Shape;3231;p10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5" name="Shape 3235"/>
        <p:cNvGrpSpPr/>
        <p:nvPr/>
      </p:nvGrpSpPr>
      <p:grpSpPr>
        <a:xfrm>
          <a:off x="0" y="0"/>
          <a:ext cx="0" cy="0"/>
          <a:chOff x="0" y="0"/>
          <a:chExt cx="0" cy="0"/>
        </a:xfrm>
      </p:grpSpPr>
      <p:sp>
        <p:nvSpPr>
          <p:cNvPr id="3236" name="Google Shape;3236;p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37" name="Google Shape;3237;p10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0" name="Shape 3240"/>
        <p:cNvGrpSpPr/>
        <p:nvPr/>
      </p:nvGrpSpPr>
      <p:grpSpPr>
        <a:xfrm>
          <a:off x="0" y="0"/>
          <a:ext cx="0" cy="0"/>
          <a:chOff x="0" y="0"/>
          <a:chExt cx="0" cy="0"/>
        </a:xfrm>
      </p:grpSpPr>
      <p:sp>
        <p:nvSpPr>
          <p:cNvPr id="3241" name="Google Shape;3241;p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42" name="Google Shape;3242;p10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19" name="Google Shape;519;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8" name="Shape 3248"/>
        <p:cNvGrpSpPr/>
        <p:nvPr/>
      </p:nvGrpSpPr>
      <p:grpSpPr>
        <a:xfrm>
          <a:off x="0" y="0"/>
          <a:ext cx="0" cy="0"/>
          <a:chOff x="0" y="0"/>
          <a:chExt cx="0" cy="0"/>
        </a:xfrm>
      </p:grpSpPr>
      <p:sp>
        <p:nvSpPr>
          <p:cNvPr id="3249" name="Google Shape;3249;p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50" name="Google Shape;3250;p10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6" name="Shape 3256"/>
        <p:cNvGrpSpPr/>
        <p:nvPr/>
      </p:nvGrpSpPr>
      <p:grpSpPr>
        <a:xfrm>
          <a:off x="0" y="0"/>
          <a:ext cx="0" cy="0"/>
          <a:chOff x="0" y="0"/>
          <a:chExt cx="0" cy="0"/>
        </a:xfrm>
      </p:grpSpPr>
      <p:sp>
        <p:nvSpPr>
          <p:cNvPr id="3257" name="Google Shape;3257;p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58" name="Google Shape;3258;p10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3" name="Shape 3263"/>
        <p:cNvGrpSpPr/>
        <p:nvPr/>
      </p:nvGrpSpPr>
      <p:grpSpPr>
        <a:xfrm>
          <a:off x="0" y="0"/>
          <a:ext cx="0" cy="0"/>
          <a:chOff x="0" y="0"/>
          <a:chExt cx="0" cy="0"/>
        </a:xfrm>
      </p:grpSpPr>
      <p:sp>
        <p:nvSpPr>
          <p:cNvPr id="3264" name="Google Shape;3264;g2b64a795e42_0_5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65" name="Google Shape;3265;g2b64a795e42_0_5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0" name="Shape 3270"/>
        <p:cNvGrpSpPr/>
        <p:nvPr/>
      </p:nvGrpSpPr>
      <p:grpSpPr>
        <a:xfrm>
          <a:off x="0" y="0"/>
          <a:ext cx="0" cy="0"/>
          <a:chOff x="0" y="0"/>
          <a:chExt cx="0" cy="0"/>
        </a:xfrm>
      </p:grpSpPr>
      <p:sp>
        <p:nvSpPr>
          <p:cNvPr id="3271" name="Google Shape;3271;g2b64a795e42_0_5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72" name="Google Shape;3272;g2b64a795e42_0_5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7" name="Shape 3277"/>
        <p:cNvGrpSpPr/>
        <p:nvPr/>
      </p:nvGrpSpPr>
      <p:grpSpPr>
        <a:xfrm>
          <a:off x="0" y="0"/>
          <a:ext cx="0" cy="0"/>
          <a:chOff x="0" y="0"/>
          <a:chExt cx="0" cy="0"/>
        </a:xfrm>
      </p:grpSpPr>
      <p:sp>
        <p:nvSpPr>
          <p:cNvPr id="3278" name="Google Shape;3278;g2b64a795e42_0_5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79" name="Google Shape;3279;g2b64a795e42_0_5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3" name="Shape 3333"/>
        <p:cNvGrpSpPr/>
        <p:nvPr/>
      </p:nvGrpSpPr>
      <p:grpSpPr>
        <a:xfrm>
          <a:off x="0" y="0"/>
          <a:ext cx="0" cy="0"/>
          <a:chOff x="0" y="0"/>
          <a:chExt cx="0" cy="0"/>
        </a:xfrm>
      </p:grpSpPr>
      <p:sp>
        <p:nvSpPr>
          <p:cNvPr id="3334" name="Google Shape;3334;p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35" name="Google Shape;3335;p10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2" name="Shape 3342"/>
        <p:cNvGrpSpPr/>
        <p:nvPr/>
      </p:nvGrpSpPr>
      <p:grpSpPr>
        <a:xfrm>
          <a:off x="0" y="0"/>
          <a:ext cx="0" cy="0"/>
          <a:chOff x="0" y="0"/>
          <a:chExt cx="0" cy="0"/>
        </a:xfrm>
      </p:grpSpPr>
      <p:sp>
        <p:nvSpPr>
          <p:cNvPr id="3343" name="Google Shape;3343;p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44" name="Google Shape;3344;p10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8" name="Shape 3348"/>
        <p:cNvGrpSpPr/>
        <p:nvPr/>
      </p:nvGrpSpPr>
      <p:grpSpPr>
        <a:xfrm>
          <a:off x="0" y="0"/>
          <a:ext cx="0" cy="0"/>
          <a:chOff x="0" y="0"/>
          <a:chExt cx="0" cy="0"/>
        </a:xfrm>
      </p:grpSpPr>
      <p:sp>
        <p:nvSpPr>
          <p:cNvPr id="3349" name="Google Shape;3349;p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50" name="Google Shape;3350;p10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7" name="Shape 3357"/>
        <p:cNvGrpSpPr/>
        <p:nvPr/>
      </p:nvGrpSpPr>
      <p:grpSpPr>
        <a:xfrm>
          <a:off x="0" y="0"/>
          <a:ext cx="0" cy="0"/>
          <a:chOff x="0" y="0"/>
          <a:chExt cx="0" cy="0"/>
        </a:xfrm>
      </p:grpSpPr>
      <p:sp>
        <p:nvSpPr>
          <p:cNvPr id="3358" name="Google Shape;3358;p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59" name="Google Shape;3359;p10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7" name="Shape 3367"/>
        <p:cNvGrpSpPr/>
        <p:nvPr/>
      </p:nvGrpSpPr>
      <p:grpSpPr>
        <a:xfrm>
          <a:off x="0" y="0"/>
          <a:ext cx="0" cy="0"/>
          <a:chOff x="0" y="0"/>
          <a:chExt cx="0" cy="0"/>
        </a:xfrm>
      </p:grpSpPr>
      <p:sp>
        <p:nvSpPr>
          <p:cNvPr id="3368" name="Google Shape;3368;g2b64a795e42_0_6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69" name="Google Shape;3369;g2b64a795e42_0_6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6" name="Google Shape;526;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2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4" name="Shape 3374"/>
        <p:cNvGrpSpPr/>
        <p:nvPr/>
      </p:nvGrpSpPr>
      <p:grpSpPr>
        <a:xfrm>
          <a:off x="0" y="0"/>
          <a:ext cx="0" cy="0"/>
          <a:chOff x="0" y="0"/>
          <a:chExt cx="0" cy="0"/>
        </a:xfrm>
      </p:grpSpPr>
      <p:sp>
        <p:nvSpPr>
          <p:cNvPr id="3375" name="Google Shape;3375;g2b9a5c43d4a_0_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76" name="Google Shape;3376;g2b9a5c43d4a_0_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1" name="Shape 3381"/>
        <p:cNvGrpSpPr/>
        <p:nvPr/>
      </p:nvGrpSpPr>
      <p:grpSpPr>
        <a:xfrm>
          <a:off x="0" y="0"/>
          <a:ext cx="0" cy="0"/>
          <a:chOff x="0" y="0"/>
          <a:chExt cx="0" cy="0"/>
        </a:xfrm>
      </p:grpSpPr>
      <p:sp>
        <p:nvSpPr>
          <p:cNvPr id="3382" name="Google Shape;3382;g2b64a795e42_0_6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83" name="Google Shape;3383;g2b64a795e42_0_6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7" name="Shape 3437"/>
        <p:cNvGrpSpPr/>
        <p:nvPr/>
      </p:nvGrpSpPr>
      <p:grpSpPr>
        <a:xfrm>
          <a:off x="0" y="0"/>
          <a:ext cx="0" cy="0"/>
          <a:chOff x="0" y="0"/>
          <a:chExt cx="0" cy="0"/>
        </a:xfrm>
      </p:grpSpPr>
      <p:sp>
        <p:nvSpPr>
          <p:cNvPr id="3438" name="Google Shape;3438;p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39" name="Google Shape;3439;p10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3" name="Shape 3443"/>
        <p:cNvGrpSpPr/>
        <p:nvPr/>
      </p:nvGrpSpPr>
      <p:grpSpPr>
        <a:xfrm>
          <a:off x="0" y="0"/>
          <a:ext cx="0" cy="0"/>
          <a:chOff x="0" y="0"/>
          <a:chExt cx="0" cy="0"/>
        </a:xfrm>
      </p:grpSpPr>
      <p:sp>
        <p:nvSpPr>
          <p:cNvPr id="3444" name="Google Shape;3444;p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45" name="Google Shape;3445;p11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9" name="Shape 3449"/>
        <p:cNvGrpSpPr/>
        <p:nvPr/>
      </p:nvGrpSpPr>
      <p:grpSpPr>
        <a:xfrm>
          <a:off x="0" y="0"/>
          <a:ext cx="0" cy="0"/>
          <a:chOff x="0" y="0"/>
          <a:chExt cx="0" cy="0"/>
        </a:xfrm>
      </p:grpSpPr>
      <p:sp>
        <p:nvSpPr>
          <p:cNvPr id="3450" name="Google Shape;3450;p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51" name="Google Shape;3451;p11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6" name="Shape 3456"/>
        <p:cNvGrpSpPr/>
        <p:nvPr/>
      </p:nvGrpSpPr>
      <p:grpSpPr>
        <a:xfrm>
          <a:off x="0" y="0"/>
          <a:ext cx="0" cy="0"/>
          <a:chOff x="0" y="0"/>
          <a:chExt cx="0" cy="0"/>
        </a:xfrm>
      </p:grpSpPr>
      <p:sp>
        <p:nvSpPr>
          <p:cNvPr id="3457" name="Google Shape;3457;p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58" name="Google Shape;3458;p11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2" name="Shape 3462"/>
        <p:cNvGrpSpPr/>
        <p:nvPr/>
      </p:nvGrpSpPr>
      <p:grpSpPr>
        <a:xfrm>
          <a:off x="0" y="0"/>
          <a:ext cx="0" cy="0"/>
          <a:chOff x="0" y="0"/>
          <a:chExt cx="0" cy="0"/>
        </a:xfrm>
      </p:grpSpPr>
      <p:sp>
        <p:nvSpPr>
          <p:cNvPr id="3463" name="Google Shape;3463;p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64" name="Google Shape;3464;p11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0" name="Shape 3470"/>
        <p:cNvGrpSpPr/>
        <p:nvPr/>
      </p:nvGrpSpPr>
      <p:grpSpPr>
        <a:xfrm>
          <a:off x="0" y="0"/>
          <a:ext cx="0" cy="0"/>
          <a:chOff x="0" y="0"/>
          <a:chExt cx="0" cy="0"/>
        </a:xfrm>
      </p:grpSpPr>
      <p:sp>
        <p:nvSpPr>
          <p:cNvPr id="3471" name="Google Shape;3471;p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72" name="Google Shape;3472;p11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6" name="Shape 3476"/>
        <p:cNvGrpSpPr/>
        <p:nvPr/>
      </p:nvGrpSpPr>
      <p:grpSpPr>
        <a:xfrm>
          <a:off x="0" y="0"/>
          <a:ext cx="0" cy="0"/>
          <a:chOff x="0" y="0"/>
          <a:chExt cx="0" cy="0"/>
        </a:xfrm>
      </p:grpSpPr>
      <p:sp>
        <p:nvSpPr>
          <p:cNvPr id="3477" name="Google Shape;3477;p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78" name="Google Shape;3478;p11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4" name="Shape 3484"/>
        <p:cNvGrpSpPr/>
        <p:nvPr/>
      </p:nvGrpSpPr>
      <p:grpSpPr>
        <a:xfrm>
          <a:off x="0" y="0"/>
          <a:ext cx="0" cy="0"/>
          <a:chOff x="0" y="0"/>
          <a:chExt cx="0" cy="0"/>
        </a:xfrm>
      </p:grpSpPr>
      <p:sp>
        <p:nvSpPr>
          <p:cNvPr id="3485" name="Google Shape;3485;g2b64a795e42_0_7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86" name="Google Shape;3486;g2b64a795e42_0_7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35" name="Google Shape;535;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1" name="Shape 3491"/>
        <p:cNvGrpSpPr/>
        <p:nvPr/>
      </p:nvGrpSpPr>
      <p:grpSpPr>
        <a:xfrm>
          <a:off x="0" y="0"/>
          <a:ext cx="0" cy="0"/>
          <a:chOff x="0" y="0"/>
          <a:chExt cx="0" cy="0"/>
        </a:xfrm>
      </p:grpSpPr>
      <p:sp>
        <p:nvSpPr>
          <p:cNvPr id="3492" name="Google Shape;3492;g2b64a795e42_0_7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93" name="Google Shape;3493;g2b64a795e42_0_7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8" name="Shape 3498"/>
        <p:cNvGrpSpPr/>
        <p:nvPr/>
      </p:nvGrpSpPr>
      <p:grpSpPr>
        <a:xfrm>
          <a:off x="0" y="0"/>
          <a:ext cx="0" cy="0"/>
          <a:chOff x="0" y="0"/>
          <a:chExt cx="0" cy="0"/>
        </a:xfrm>
      </p:grpSpPr>
      <p:sp>
        <p:nvSpPr>
          <p:cNvPr id="3499" name="Google Shape;3499;g2b64a795e42_0_7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00" name="Google Shape;3500;g2b64a795e42_0_7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4" name="Shape 3504"/>
        <p:cNvGrpSpPr/>
        <p:nvPr/>
      </p:nvGrpSpPr>
      <p:grpSpPr>
        <a:xfrm>
          <a:off x="0" y="0"/>
          <a:ext cx="0" cy="0"/>
          <a:chOff x="0" y="0"/>
          <a:chExt cx="0" cy="0"/>
        </a:xfrm>
      </p:grpSpPr>
      <p:sp>
        <p:nvSpPr>
          <p:cNvPr id="3505" name="Google Shape;3505;g2b64a795e42_0_7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06" name="Google Shape;3506;g2b64a795e42_0_7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0" name="Shape 3560"/>
        <p:cNvGrpSpPr/>
        <p:nvPr/>
      </p:nvGrpSpPr>
      <p:grpSpPr>
        <a:xfrm>
          <a:off x="0" y="0"/>
          <a:ext cx="0" cy="0"/>
          <a:chOff x="0" y="0"/>
          <a:chExt cx="0" cy="0"/>
        </a:xfrm>
      </p:grpSpPr>
      <p:sp>
        <p:nvSpPr>
          <p:cNvPr id="3561" name="Google Shape;3561;p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62" name="Google Shape;3562;p11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6" name="Shape 3566"/>
        <p:cNvGrpSpPr/>
        <p:nvPr/>
      </p:nvGrpSpPr>
      <p:grpSpPr>
        <a:xfrm>
          <a:off x="0" y="0"/>
          <a:ext cx="0" cy="0"/>
          <a:chOff x="0" y="0"/>
          <a:chExt cx="0" cy="0"/>
        </a:xfrm>
      </p:grpSpPr>
      <p:sp>
        <p:nvSpPr>
          <p:cNvPr id="3567" name="Google Shape;3567;p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68" name="Google Shape;3568;p11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4" name="Shape 3574"/>
        <p:cNvGrpSpPr/>
        <p:nvPr/>
      </p:nvGrpSpPr>
      <p:grpSpPr>
        <a:xfrm>
          <a:off x="0" y="0"/>
          <a:ext cx="0" cy="0"/>
          <a:chOff x="0" y="0"/>
          <a:chExt cx="0" cy="0"/>
        </a:xfrm>
      </p:grpSpPr>
      <p:sp>
        <p:nvSpPr>
          <p:cNvPr id="3575" name="Google Shape;3575;p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76" name="Google Shape;3576;p11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0" name="Shape 3580"/>
        <p:cNvGrpSpPr/>
        <p:nvPr/>
      </p:nvGrpSpPr>
      <p:grpSpPr>
        <a:xfrm>
          <a:off x="0" y="0"/>
          <a:ext cx="0" cy="0"/>
          <a:chOff x="0" y="0"/>
          <a:chExt cx="0" cy="0"/>
        </a:xfrm>
      </p:grpSpPr>
      <p:sp>
        <p:nvSpPr>
          <p:cNvPr id="3581" name="Google Shape;3581;p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82" name="Google Shape;3582;p11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8" name="Shape 3588"/>
        <p:cNvGrpSpPr/>
        <p:nvPr/>
      </p:nvGrpSpPr>
      <p:grpSpPr>
        <a:xfrm>
          <a:off x="0" y="0"/>
          <a:ext cx="0" cy="0"/>
          <a:chOff x="0" y="0"/>
          <a:chExt cx="0" cy="0"/>
        </a:xfrm>
      </p:grpSpPr>
      <p:sp>
        <p:nvSpPr>
          <p:cNvPr id="3589" name="Google Shape;3589;p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90" name="Google Shape;3590;p12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4" name="Shape 3594"/>
        <p:cNvGrpSpPr/>
        <p:nvPr/>
      </p:nvGrpSpPr>
      <p:grpSpPr>
        <a:xfrm>
          <a:off x="0" y="0"/>
          <a:ext cx="0" cy="0"/>
          <a:chOff x="0" y="0"/>
          <a:chExt cx="0" cy="0"/>
        </a:xfrm>
      </p:grpSpPr>
      <p:sp>
        <p:nvSpPr>
          <p:cNvPr id="3595" name="Google Shape;3595;p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96" name="Google Shape;3596;p12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2" name="Shape 3602"/>
        <p:cNvGrpSpPr/>
        <p:nvPr/>
      </p:nvGrpSpPr>
      <p:grpSpPr>
        <a:xfrm>
          <a:off x="0" y="0"/>
          <a:ext cx="0" cy="0"/>
          <a:chOff x="0" y="0"/>
          <a:chExt cx="0" cy="0"/>
        </a:xfrm>
      </p:grpSpPr>
      <p:sp>
        <p:nvSpPr>
          <p:cNvPr id="3603" name="Google Shape;3603;p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04" name="Google Shape;3604;p12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0" name="Google Shape;240;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42" name="Google Shape;542;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0" name="Shape 3610"/>
        <p:cNvGrpSpPr/>
        <p:nvPr/>
      </p:nvGrpSpPr>
      <p:grpSpPr>
        <a:xfrm>
          <a:off x="0" y="0"/>
          <a:ext cx="0" cy="0"/>
          <a:chOff x="0" y="0"/>
          <a:chExt cx="0" cy="0"/>
        </a:xfrm>
      </p:grpSpPr>
      <p:sp>
        <p:nvSpPr>
          <p:cNvPr id="3611" name="Google Shape;3611;p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12" name="Google Shape;3612;p12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6" name="Shape 3616"/>
        <p:cNvGrpSpPr/>
        <p:nvPr/>
      </p:nvGrpSpPr>
      <p:grpSpPr>
        <a:xfrm>
          <a:off x="0" y="0"/>
          <a:ext cx="0" cy="0"/>
          <a:chOff x="0" y="0"/>
          <a:chExt cx="0" cy="0"/>
        </a:xfrm>
      </p:grpSpPr>
      <p:sp>
        <p:nvSpPr>
          <p:cNvPr id="3617" name="Google Shape;3617;p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18" name="Google Shape;3618;p12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2" name="Shape 3622"/>
        <p:cNvGrpSpPr/>
        <p:nvPr/>
      </p:nvGrpSpPr>
      <p:grpSpPr>
        <a:xfrm>
          <a:off x="0" y="0"/>
          <a:ext cx="0" cy="0"/>
          <a:chOff x="0" y="0"/>
          <a:chExt cx="0" cy="0"/>
        </a:xfrm>
      </p:grpSpPr>
      <p:sp>
        <p:nvSpPr>
          <p:cNvPr id="3623" name="Google Shape;3623;p1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24" name="Google Shape;3624;p1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3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0" name="Shape 3630"/>
        <p:cNvGrpSpPr/>
        <p:nvPr/>
      </p:nvGrpSpPr>
      <p:grpSpPr>
        <a:xfrm>
          <a:off x="0" y="0"/>
          <a:ext cx="0" cy="0"/>
          <a:chOff x="0" y="0"/>
          <a:chExt cx="0" cy="0"/>
        </a:xfrm>
      </p:grpSpPr>
      <p:sp>
        <p:nvSpPr>
          <p:cNvPr id="3631" name="Google Shape;3631;p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32" name="Google Shape;3632;p12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6" name="Shape 3636"/>
        <p:cNvGrpSpPr/>
        <p:nvPr/>
      </p:nvGrpSpPr>
      <p:grpSpPr>
        <a:xfrm>
          <a:off x="0" y="0"/>
          <a:ext cx="0" cy="0"/>
          <a:chOff x="0" y="0"/>
          <a:chExt cx="0" cy="0"/>
        </a:xfrm>
      </p:grpSpPr>
      <p:sp>
        <p:nvSpPr>
          <p:cNvPr id="3637" name="Google Shape;3637;p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38" name="Google Shape;3638;p12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2" name="Shape 3642"/>
        <p:cNvGrpSpPr/>
        <p:nvPr/>
      </p:nvGrpSpPr>
      <p:grpSpPr>
        <a:xfrm>
          <a:off x="0" y="0"/>
          <a:ext cx="0" cy="0"/>
          <a:chOff x="0" y="0"/>
          <a:chExt cx="0" cy="0"/>
        </a:xfrm>
      </p:grpSpPr>
      <p:sp>
        <p:nvSpPr>
          <p:cNvPr id="3643" name="Google Shape;3643;p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44" name="Google Shape;3644;p12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8" name="Shape 3648"/>
        <p:cNvGrpSpPr/>
        <p:nvPr/>
      </p:nvGrpSpPr>
      <p:grpSpPr>
        <a:xfrm>
          <a:off x="0" y="0"/>
          <a:ext cx="0" cy="0"/>
          <a:chOff x="0" y="0"/>
          <a:chExt cx="0" cy="0"/>
        </a:xfrm>
      </p:grpSpPr>
      <p:sp>
        <p:nvSpPr>
          <p:cNvPr id="3649" name="Google Shape;3649;p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50" name="Google Shape;3650;p12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4" name="Shape 3654"/>
        <p:cNvGrpSpPr/>
        <p:nvPr/>
      </p:nvGrpSpPr>
      <p:grpSpPr>
        <a:xfrm>
          <a:off x="0" y="0"/>
          <a:ext cx="0" cy="0"/>
          <a:chOff x="0" y="0"/>
          <a:chExt cx="0" cy="0"/>
        </a:xfrm>
      </p:grpSpPr>
      <p:sp>
        <p:nvSpPr>
          <p:cNvPr id="3655" name="Google Shape;3655;p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56" name="Google Shape;3656;p13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0" name="Shape 3660"/>
        <p:cNvGrpSpPr/>
        <p:nvPr/>
      </p:nvGrpSpPr>
      <p:grpSpPr>
        <a:xfrm>
          <a:off x="0" y="0"/>
          <a:ext cx="0" cy="0"/>
          <a:chOff x="0" y="0"/>
          <a:chExt cx="0" cy="0"/>
        </a:xfrm>
      </p:grpSpPr>
      <p:sp>
        <p:nvSpPr>
          <p:cNvPr id="3661" name="Google Shape;3661;p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62" name="Google Shape;3662;p13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6" name="Shape 3666"/>
        <p:cNvGrpSpPr/>
        <p:nvPr/>
      </p:nvGrpSpPr>
      <p:grpSpPr>
        <a:xfrm>
          <a:off x="0" y="0"/>
          <a:ext cx="0" cy="0"/>
          <a:chOff x="0" y="0"/>
          <a:chExt cx="0" cy="0"/>
        </a:xfrm>
      </p:grpSpPr>
      <p:sp>
        <p:nvSpPr>
          <p:cNvPr id="3667" name="Google Shape;3667;g2b64a795e42_0_8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68" name="Google Shape;3668;g2b64a795e42_0_8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48" name="Google Shape;548;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3" name="Shape 3673"/>
        <p:cNvGrpSpPr/>
        <p:nvPr/>
      </p:nvGrpSpPr>
      <p:grpSpPr>
        <a:xfrm>
          <a:off x="0" y="0"/>
          <a:ext cx="0" cy="0"/>
          <a:chOff x="0" y="0"/>
          <a:chExt cx="0" cy="0"/>
        </a:xfrm>
      </p:grpSpPr>
      <p:sp>
        <p:nvSpPr>
          <p:cNvPr id="3674" name="Google Shape;3674;g2b64a795e42_0_8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75" name="Google Shape;3675;g2b64a795e42_0_8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0" name="Shape 3680"/>
        <p:cNvGrpSpPr/>
        <p:nvPr/>
      </p:nvGrpSpPr>
      <p:grpSpPr>
        <a:xfrm>
          <a:off x="0" y="0"/>
          <a:ext cx="0" cy="0"/>
          <a:chOff x="0" y="0"/>
          <a:chExt cx="0" cy="0"/>
        </a:xfrm>
      </p:grpSpPr>
      <p:sp>
        <p:nvSpPr>
          <p:cNvPr id="3681" name="Google Shape;3681;g2b9a5c43d4a_0_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82" name="Google Shape;3682;g2b9a5c43d4a_0_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7" name="Shape 3687"/>
        <p:cNvGrpSpPr/>
        <p:nvPr/>
      </p:nvGrpSpPr>
      <p:grpSpPr>
        <a:xfrm>
          <a:off x="0" y="0"/>
          <a:ext cx="0" cy="0"/>
          <a:chOff x="0" y="0"/>
          <a:chExt cx="0" cy="0"/>
        </a:xfrm>
      </p:grpSpPr>
      <p:sp>
        <p:nvSpPr>
          <p:cNvPr id="3688" name="Google Shape;3688;g2b64a795e42_0_8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89" name="Google Shape;3689;g2b64a795e42_0_8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3" name="Shape 3743"/>
        <p:cNvGrpSpPr/>
        <p:nvPr/>
      </p:nvGrpSpPr>
      <p:grpSpPr>
        <a:xfrm>
          <a:off x="0" y="0"/>
          <a:ext cx="0" cy="0"/>
          <a:chOff x="0" y="0"/>
          <a:chExt cx="0" cy="0"/>
        </a:xfrm>
      </p:grpSpPr>
      <p:sp>
        <p:nvSpPr>
          <p:cNvPr id="3744" name="Google Shape;3744;p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45" name="Google Shape;3745;p13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0" name="Shape 3750"/>
        <p:cNvGrpSpPr/>
        <p:nvPr/>
      </p:nvGrpSpPr>
      <p:grpSpPr>
        <a:xfrm>
          <a:off x="0" y="0"/>
          <a:ext cx="0" cy="0"/>
          <a:chOff x="0" y="0"/>
          <a:chExt cx="0" cy="0"/>
        </a:xfrm>
      </p:grpSpPr>
      <p:sp>
        <p:nvSpPr>
          <p:cNvPr id="3751" name="Google Shape;3751;p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52" name="Google Shape;3752;p13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6" name="Shape 3756"/>
        <p:cNvGrpSpPr/>
        <p:nvPr/>
      </p:nvGrpSpPr>
      <p:grpSpPr>
        <a:xfrm>
          <a:off x="0" y="0"/>
          <a:ext cx="0" cy="0"/>
          <a:chOff x="0" y="0"/>
          <a:chExt cx="0" cy="0"/>
        </a:xfrm>
      </p:grpSpPr>
      <p:sp>
        <p:nvSpPr>
          <p:cNvPr id="3757" name="Google Shape;3757;p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58" name="Google Shape;3758;p13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2" name="Shape 3762"/>
        <p:cNvGrpSpPr/>
        <p:nvPr/>
      </p:nvGrpSpPr>
      <p:grpSpPr>
        <a:xfrm>
          <a:off x="0" y="0"/>
          <a:ext cx="0" cy="0"/>
          <a:chOff x="0" y="0"/>
          <a:chExt cx="0" cy="0"/>
        </a:xfrm>
      </p:grpSpPr>
      <p:sp>
        <p:nvSpPr>
          <p:cNvPr id="3763" name="Google Shape;3763;p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64" name="Google Shape;3764;p13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8" name="Shape 3768"/>
        <p:cNvGrpSpPr/>
        <p:nvPr/>
      </p:nvGrpSpPr>
      <p:grpSpPr>
        <a:xfrm>
          <a:off x="0" y="0"/>
          <a:ext cx="0" cy="0"/>
          <a:chOff x="0" y="0"/>
          <a:chExt cx="0" cy="0"/>
        </a:xfrm>
      </p:grpSpPr>
      <p:sp>
        <p:nvSpPr>
          <p:cNvPr id="3769" name="Google Shape;3769;p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70" name="Google Shape;3770;p13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4" name="Shape 3774"/>
        <p:cNvGrpSpPr/>
        <p:nvPr/>
      </p:nvGrpSpPr>
      <p:grpSpPr>
        <a:xfrm>
          <a:off x="0" y="0"/>
          <a:ext cx="0" cy="0"/>
          <a:chOff x="0" y="0"/>
          <a:chExt cx="0" cy="0"/>
        </a:xfrm>
      </p:grpSpPr>
      <p:sp>
        <p:nvSpPr>
          <p:cNvPr id="3775" name="Google Shape;3775;p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76" name="Google Shape;3776;p13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0" name="Shape 3780"/>
        <p:cNvGrpSpPr/>
        <p:nvPr/>
      </p:nvGrpSpPr>
      <p:grpSpPr>
        <a:xfrm>
          <a:off x="0" y="0"/>
          <a:ext cx="0" cy="0"/>
          <a:chOff x="0" y="0"/>
          <a:chExt cx="0" cy="0"/>
        </a:xfrm>
      </p:grpSpPr>
      <p:sp>
        <p:nvSpPr>
          <p:cNvPr id="3781" name="Google Shape;3781;p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82" name="Google Shape;3782;p13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54" name="Google Shape;554;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6" name="Shape 3786"/>
        <p:cNvGrpSpPr/>
        <p:nvPr/>
      </p:nvGrpSpPr>
      <p:grpSpPr>
        <a:xfrm>
          <a:off x="0" y="0"/>
          <a:ext cx="0" cy="0"/>
          <a:chOff x="0" y="0"/>
          <a:chExt cx="0" cy="0"/>
        </a:xfrm>
      </p:grpSpPr>
      <p:sp>
        <p:nvSpPr>
          <p:cNvPr id="3787" name="Google Shape;3787;p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88" name="Google Shape;3788;p13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2" name="Shape 3792"/>
        <p:cNvGrpSpPr/>
        <p:nvPr/>
      </p:nvGrpSpPr>
      <p:grpSpPr>
        <a:xfrm>
          <a:off x="0" y="0"/>
          <a:ext cx="0" cy="0"/>
          <a:chOff x="0" y="0"/>
          <a:chExt cx="0" cy="0"/>
        </a:xfrm>
      </p:grpSpPr>
      <p:sp>
        <p:nvSpPr>
          <p:cNvPr id="3793" name="Google Shape;3793;p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94" name="Google Shape;3794;p14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8" name="Shape 3798"/>
        <p:cNvGrpSpPr/>
        <p:nvPr/>
      </p:nvGrpSpPr>
      <p:grpSpPr>
        <a:xfrm>
          <a:off x="0" y="0"/>
          <a:ext cx="0" cy="0"/>
          <a:chOff x="0" y="0"/>
          <a:chExt cx="0" cy="0"/>
        </a:xfrm>
      </p:grpSpPr>
      <p:sp>
        <p:nvSpPr>
          <p:cNvPr id="3799" name="Google Shape;3799;g2b64a795e42_0_8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00" name="Google Shape;3800;g2b64a795e42_0_8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5" name="Shape 3805"/>
        <p:cNvGrpSpPr/>
        <p:nvPr/>
      </p:nvGrpSpPr>
      <p:grpSpPr>
        <a:xfrm>
          <a:off x="0" y="0"/>
          <a:ext cx="0" cy="0"/>
          <a:chOff x="0" y="0"/>
          <a:chExt cx="0" cy="0"/>
        </a:xfrm>
      </p:grpSpPr>
      <p:sp>
        <p:nvSpPr>
          <p:cNvPr id="3806" name="Google Shape;3806;g2b9a5c43d4a_0_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07" name="Google Shape;3807;g2b9a5c43d4a_0_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2" name="Shape 3812"/>
        <p:cNvGrpSpPr/>
        <p:nvPr/>
      </p:nvGrpSpPr>
      <p:grpSpPr>
        <a:xfrm>
          <a:off x="0" y="0"/>
          <a:ext cx="0" cy="0"/>
          <a:chOff x="0" y="0"/>
          <a:chExt cx="0" cy="0"/>
        </a:xfrm>
      </p:grpSpPr>
      <p:sp>
        <p:nvSpPr>
          <p:cNvPr id="3813" name="Google Shape;3813;g2b64a795e42_0_9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14" name="Google Shape;3814;g2b64a795e42_0_9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8" name="Shape 3868"/>
        <p:cNvGrpSpPr/>
        <p:nvPr/>
      </p:nvGrpSpPr>
      <p:grpSpPr>
        <a:xfrm>
          <a:off x="0" y="0"/>
          <a:ext cx="0" cy="0"/>
          <a:chOff x="0" y="0"/>
          <a:chExt cx="0" cy="0"/>
        </a:xfrm>
      </p:grpSpPr>
      <p:sp>
        <p:nvSpPr>
          <p:cNvPr id="3869" name="Google Shape;3869;p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70" name="Google Shape;3870;p14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4" name="Shape 3874"/>
        <p:cNvGrpSpPr/>
        <p:nvPr/>
      </p:nvGrpSpPr>
      <p:grpSpPr>
        <a:xfrm>
          <a:off x="0" y="0"/>
          <a:ext cx="0" cy="0"/>
          <a:chOff x="0" y="0"/>
          <a:chExt cx="0" cy="0"/>
        </a:xfrm>
      </p:grpSpPr>
      <p:sp>
        <p:nvSpPr>
          <p:cNvPr id="3875" name="Google Shape;3875;p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76" name="Google Shape;3876;p14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0" name="Shape 3880"/>
        <p:cNvGrpSpPr/>
        <p:nvPr/>
      </p:nvGrpSpPr>
      <p:grpSpPr>
        <a:xfrm>
          <a:off x="0" y="0"/>
          <a:ext cx="0" cy="0"/>
          <a:chOff x="0" y="0"/>
          <a:chExt cx="0" cy="0"/>
        </a:xfrm>
      </p:grpSpPr>
      <p:sp>
        <p:nvSpPr>
          <p:cNvPr id="3881" name="Google Shape;3881;p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82" name="Google Shape;3882;p14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6" name="Shape 3886"/>
        <p:cNvGrpSpPr/>
        <p:nvPr/>
      </p:nvGrpSpPr>
      <p:grpSpPr>
        <a:xfrm>
          <a:off x="0" y="0"/>
          <a:ext cx="0" cy="0"/>
          <a:chOff x="0" y="0"/>
          <a:chExt cx="0" cy="0"/>
        </a:xfrm>
      </p:grpSpPr>
      <p:sp>
        <p:nvSpPr>
          <p:cNvPr id="3887" name="Google Shape;3887;p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88" name="Google Shape;3888;p14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2" name="Shape 3892"/>
        <p:cNvGrpSpPr/>
        <p:nvPr/>
      </p:nvGrpSpPr>
      <p:grpSpPr>
        <a:xfrm>
          <a:off x="0" y="0"/>
          <a:ext cx="0" cy="0"/>
          <a:chOff x="0" y="0"/>
          <a:chExt cx="0" cy="0"/>
        </a:xfrm>
      </p:grpSpPr>
      <p:sp>
        <p:nvSpPr>
          <p:cNvPr id="3893" name="Google Shape;3893;p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94" name="Google Shape;3894;p14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1" name="Google Shape;561;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9" name="Shape 3899"/>
        <p:cNvGrpSpPr/>
        <p:nvPr/>
      </p:nvGrpSpPr>
      <p:grpSpPr>
        <a:xfrm>
          <a:off x="0" y="0"/>
          <a:ext cx="0" cy="0"/>
          <a:chOff x="0" y="0"/>
          <a:chExt cx="0" cy="0"/>
        </a:xfrm>
      </p:grpSpPr>
      <p:sp>
        <p:nvSpPr>
          <p:cNvPr id="3900" name="Google Shape;3900;p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01" name="Google Shape;3901;p14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5" name="Shape 3905"/>
        <p:cNvGrpSpPr/>
        <p:nvPr/>
      </p:nvGrpSpPr>
      <p:grpSpPr>
        <a:xfrm>
          <a:off x="0" y="0"/>
          <a:ext cx="0" cy="0"/>
          <a:chOff x="0" y="0"/>
          <a:chExt cx="0" cy="0"/>
        </a:xfrm>
      </p:grpSpPr>
      <p:sp>
        <p:nvSpPr>
          <p:cNvPr id="3906" name="Google Shape;3906;g2b64a795e42_0_9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07" name="Google Shape;3907;g2b64a795e42_0_9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2" name="Shape 3912"/>
        <p:cNvGrpSpPr/>
        <p:nvPr/>
      </p:nvGrpSpPr>
      <p:grpSpPr>
        <a:xfrm>
          <a:off x="0" y="0"/>
          <a:ext cx="0" cy="0"/>
          <a:chOff x="0" y="0"/>
          <a:chExt cx="0" cy="0"/>
        </a:xfrm>
      </p:grpSpPr>
      <p:sp>
        <p:nvSpPr>
          <p:cNvPr id="3913" name="Google Shape;3913;p1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14" name="Google Shape;3914;p1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9" name="Shape 3919"/>
        <p:cNvGrpSpPr/>
        <p:nvPr/>
      </p:nvGrpSpPr>
      <p:grpSpPr>
        <a:xfrm>
          <a:off x="0" y="0"/>
          <a:ext cx="0" cy="0"/>
          <a:chOff x="0" y="0"/>
          <a:chExt cx="0" cy="0"/>
        </a:xfrm>
      </p:grpSpPr>
      <p:sp>
        <p:nvSpPr>
          <p:cNvPr id="3920" name="Google Shape;3920;g2b64a795e42_0_9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21" name="Google Shape;3921;g2b64a795e42_0_9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5" name="Shape 3975"/>
        <p:cNvGrpSpPr/>
        <p:nvPr/>
      </p:nvGrpSpPr>
      <p:grpSpPr>
        <a:xfrm>
          <a:off x="0" y="0"/>
          <a:ext cx="0" cy="0"/>
          <a:chOff x="0" y="0"/>
          <a:chExt cx="0" cy="0"/>
        </a:xfrm>
      </p:grpSpPr>
      <p:sp>
        <p:nvSpPr>
          <p:cNvPr id="3976" name="Google Shape;3976;p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77" name="Google Shape;3977;p14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1" name="Shape 3981"/>
        <p:cNvGrpSpPr/>
        <p:nvPr/>
      </p:nvGrpSpPr>
      <p:grpSpPr>
        <a:xfrm>
          <a:off x="0" y="0"/>
          <a:ext cx="0" cy="0"/>
          <a:chOff x="0" y="0"/>
          <a:chExt cx="0" cy="0"/>
        </a:xfrm>
      </p:grpSpPr>
      <p:sp>
        <p:nvSpPr>
          <p:cNvPr id="3982" name="Google Shape;3982;p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83" name="Google Shape;3983;p14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9" name="Shape 3989"/>
        <p:cNvGrpSpPr/>
        <p:nvPr/>
      </p:nvGrpSpPr>
      <p:grpSpPr>
        <a:xfrm>
          <a:off x="0" y="0"/>
          <a:ext cx="0" cy="0"/>
          <a:chOff x="0" y="0"/>
          <a:chExt cx="0" cy="0"/>
        </a:xfrm>
      </p:grpSpPr>
      <p:sp>
        <p:nvSpPr>
          <p:cNvPr id="3990" name="Google Shape;3990;p1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91" name="Google Shape;3991;p1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3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6" name="Shape 3996"/>
        <p:cNvGrpSpPr/>
        <p:nvPr/>
      </p:nvGrpSpPr>
      <p:grpSpPr>
        <a:xfrm>
          <a:off x="0" y="0"/>
          <a:ext cx="0" cy="0"/>
          <a:chOff x="0" y="0"/>
          <a:chExt cx="0" cy="0"/>
        </a:xfrm>
      </p:grpSpPr>
      <p:sp>
        <p:nvSpPr>
          <p:cNvPr id="3997" name="Google Shape;3997;p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98" name="Google Shape;3998;p15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2" name="Shape 4002"/>
        <p:cNvGrpSpPr/>
        <p:nvPr/>
      </p:nvGrpSpPr>
      <p:grpSpPr>
        <a:xfrm>
          <a:off x="0" y="0"/>
          <a:ext cx="0" cy="0"/>
          <a:chOff x="0" y="0"/>
          <a:chExt cx="0" cy="0"/>
        </a:xfrm>
      </p:grpSpPr>
      <p:sp>
        <p:nvSpPr>
          <p:cNvPr id="4003" name="Google Shape;4003;p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04" name="Google Shape;4004;p15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8" name="Shape 4008"/>
        <p:cNvGrpSpPr/>
        <p:nvPr/>
      </p:nvGrpSpPr>
      <p:grpSpPr>
        <a:xfrm>
          <a:off x="0" y="0"/>
          <a:ext cx="0" cy="0"/>
          <a:chOff x="0" y="0"/>
          <a:chExt cx="0" cy="0"/>
        </a:xfrm>
      </p:grpSpPr>
      <p:sp>
        <p:nvSpPr>
          <p:cNvPr id="4009" name="Google Shape;4009;p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10" name="Google Shape;4010;p15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8" name="Google Shape;568;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5" name="Shape 4015"/>
        <p:cNvGrpSpPr/>
        <p:nvPr/>
      </p:nvGrpSpPr>
      <p:grpSpPr>
        <a:xfrm>
          <a:off x="0" y="0"/>
          <a:ext cx="0" cy="0"/>
          <a:chOff x="0" y="0"/>
          <a:chExt cx="0" cy="0"/>
        </a:xfrm>
      </p:grpSpPr>
      <p:sp>
        <p:nvSpPr>
          <p:cNvPr id="4016" name="Google Shape;4016;p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17" name="Google Shape;4017;p15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2" name="Shape 4022"/>
        <p:cNvGrpSpPr/>
        <p:nvPr/>
      </p:nvGrpSpPr>
      <p:grpSpPr>
        <a:xfrm>
          <a:off x="0" y="0"/>
          <a:ext cx="0" cy="0"/>
          <a:chOff x="0" y="0"/>
          <a:chExt cx="0" cy="0"/>
        </a:xfrm>
      </p:grpSpPr>
      <p:sp>
        <p:nvSpPr>
          <p:cNvPr id="4023" name="Google Shape;4023;p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24" name="Google Shape;4024;p15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9" name="Shape 4029"/>
        <p:cNvGrpSpPr/>
        <p:nvPr/>
      </p:nvGrpSpPr>
      <p:grpSpPr>
        <a:xfrm>
          <a:off x="0" y="0"/>
          <a:ext cx="0" cy="0"/>
          <a:chOff x="0" y="0"/>
          <a:chExt cx="0" cy="0"/>
        </a:xfrm>
      </p:grpSpPr>
      <p:sp>
        <p:nvSpPr>
          <p:cNvPr id="4030" name="Google Shape;4030;p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31" name="Google Shape;4031;p15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5" name="Shape 4035"/>
        <p:cNvGrpSpPr/>
        <p:nvPr/>
      </p:nvGrpSpPr>
      <p:grpSpPr>
        <a:xfrm>
          <a:off x="0" y="0"/>
          <a:ext cx="0" cy="0"/>
          <a:chOff x="0" y="0"/>
          <a:chExt cx="0" cy="0"/>
        </a:xfrm>
      </p:grpSpPr>
      <p:sp>
        <p:nvSpPr>
          <p:cNvPr id="4036" name="Google Shape;4036;g2b64a795e42_0_10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37" name="Google Shape;4037;g2b64a795e42_0_10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2" name="Shape 4042"/>
        <p:cNvGrpSpPr/>
        <p:nvPr/>
      </p:nvGrpSpPr>
      <p:grpSpPr>
        <a:xfrm>
          <a:off x="0" y="0"/>
          <a:ext cx="0" cy="0"/>
          <a:chOff x="0" y="0"/>
          <a:chExt cx="0" cy="0"/>
        </a:xfrm>
      </p:grpSpPr>
      <p:sp>
        <p:nvSpPr>
          <p:cNvPr id="4043" name="Google Shape;4043;g2b64a795e42_0_10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44" name="Google Shape;4044;g2b64a795e42_0_10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9" name="Shape 4049"/>
        <p:cNvGrpSpPr/>
        <p:nvPr/>
      </p:nvGrpSpPr>
      <p:grpSpPr>
        <a:xfrm>
          <a:off x="0" y="0"/>
          <a:ext cx="0" cy="0"/>
          <a:chOff x="0" y="0"/>
          <a:chExt cx="0" cy="0"/>
        </a:xfrm>
      </p:grpSpPr>
      <p:sp>
        <p:nvSpPr>
          <p:cNvPr id="4050" name="Google Shape;4050;g2b64a795e42_0_10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51" name="Google Shape;4051;g2b64a795e42_0_10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6" name="Shape 4056"/>
        <p:cNvGrpSpPr/>
        <p:nvPr/>
      </p:nvGrpSpPr>
      <p:grpSpPr>
        <a:xfrm>
          <a:off x="0" y="0"/>
          <a:ext cx="0" cy="0"/>
          <a:chOff x="0" y="0"/>
          <a:chExt cx="0" cy="0"/>
        </a:xfrm>
      </p:grpSpPr>
      <p:sp>
        <p:nvSpPr>
          <p:cNvPr id="4057" name="Google Shape;4057;g2b64a795e42_0_10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58" name="Google Shape;4058;g2b64a795e42_0_10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3" name="Shape 4063"/>
        <p:cNvGrpSpPr/>
        <p:nvPr/>
      </p:nvGrpSpPr>
      <p:grpSpPr>
        <a:xfrm>
          <a:off x="0" y="0"/>
          <a:ext cx="0" cy="0"/>
          <a:chOff x="0" y="0"/>
          <a:chExt cx="0" cy="0"/>
        </a:xfrm>
      </p:grpSpPr>
      <p:sp>
        <p:nvSpPr>
          <p:cNvPr id="4064" name="Google Shape;4064;p1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65" name="Google Shape;4065;p1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9" name="Shape 4069"/>
        <p:cNvGrpSpPr/>
        <p:nvPr/>
      </p:nvGrpSpPr>
      <p:grpSpPr>
        <a:xfrm>
          <a:off x="0" y="0"/>
          <a:ext cx="0" cy="0"/>
          <a:chOff x="0" y="0"/>
          <a:chExt cx="0" cy="0"/>
        </a:xfrm>
      </p:grpSpPr>
      <p:sp>
        <p:nvSpPr>
          <p:cNvPr id="4070" name="Google Shape;4070;g2b64a795e42_0_10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71" name="Google Shape;4071;g2b64a795e42_0_10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5" name="Shape 4125"/>
        <p:cNvGrpSpPr/>
        <p:nvPr/>
      </p:nvGrpSpPr>
      <p:grpSpPr>
        <a:xfrm>
          <a:off x="0" y="0"/>
          <a:ext cx="0" cy="0"/>
          <a:chOff x="0" y="0"/>
          <a:chExt cx="0" cy="0"/>
        </a:xfrm>
      </p:grpSpPr>
      <p:sp>
        <p:nvSpPr>
          <p:cNvPr id="4126" name="Google Shape;4126;p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27" name="Google Shape;4127;p15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75" name="Google Shape;575;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1" name="Shape 4131"/>
        <p:cNvGrpSpPr/>
        <p:nvPr/>
      </p:nvGrpSpPr>
      <p:grpSpPr>
        <a:xfrm>
          <a:off x="0" y="0"/>
          <a:ext cx="0" cy="0"/>
          <a:chOff x="0" y="0"/>
          <a:chExt cx="0" cy="0"/>
        </a:xfrm>
      </p:grpSpPr>
      <p:sp>
        <p:nvSpPr>
          <p:cNvPr id="4132" name="Google Shape;4132;p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33" name="Google Shape;4133;p15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9" name="Shape 4139"/>
        <p:cNvGrpSpPr/>
        <p:nvPr/>
      </p:nvGrpSpPr>
      <p:grpSpPr>
        <a:xfrm>
          <a:off x="0" y="0"/>
          <a:ext cx="0" cy="0"/>
          <a:chOff x="0" y="0"/>
          <a:chExt cx="0" cy="0"/>
        </a:xfrm>
      </p:grpSpPr>
      <p:sp>
        <p:nvSpPr>
          <p:cNvPr id="4140" name="Google Shape;4140;p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41" name="Google Shape;4141;p16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5" name="Shape 4145"/>
        <p:cNvGrpSpPr/>
        <p:nvPr/>
      </p:nvGrpSpPr>
      <p:grpSpPr>
        <a:xfrm>
          <a:off x="0" y="0"/>
          <a:ext cx="0" cy="0"/>
          <a:chOff x="0" y="0"/>
          <a:chExt cx="0" cy="0"/>
        </a:xfrm>
      </p:grpSpPr>
      <p:sp>
        <p:nvSpPr>
          <p:cNvPr id="4146" name="Google Shape;4146;p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47" name="Google Shape;4147;p16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1" name="Shape 4151"/>
        <p:cNvGrpSpPr/>
        <p:nvPr/>
      </p:nvGrpSpPr>
      <p:grpSpPr>
        <a:xfrm>
          <a:off x="0" y="0"/>
          <a:ext cx="0" cy="0"/>
          <a:chOff x="0" y="0"/>
          <a:chExt cx="0" cy="0"/>
        </a:xfrm>
      </p:grpSpPr>
      <p:sp>
        <p:nvSpPr>
          <p:cNvPr id="4152" name="Google Shape;4152;p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53" name="Google Shape;4153;p16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6" name="Shape 4156"/>
        <p:cNvGrpSpPr/>
        <p:nvPr/>
      </p:nvGrpSpPr>
      <p:grpSpPr>
        <a:xfrm>
          <a:off x="0" y="0"/>
          <a:ext cx="0" cy="0"/>
          <a:chOff x="0" y="0"/>
          <a:chExt cx="0" cy="0"/>
        </a:xfrm>
      </p:grpSpPr>
      <p:sp>
        <p:nvSpPr>
          <p:cNvPr id="4157" name="Google Shape;4157;p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58" name="Google Shape;4158;p16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7" name="Shape 4167"/>
        <p:cNvGrpSpPr/>
        <p:nvPr/>
      </p:nvGrpSpPr>
      <p:grpSpPr>
        <a:xfrm>
          <a:off x="0" y="0"/>
          <a:ext cx="0" cy="0"/>
          <a:chOff x="0" y="0"/>
          <a:chExt cx="0" cy="0"/>
        </a:xfrm>
      </p:grpSpPr>
      <p:sp>
        <p:nvSpPr>
          <p:cNvPr id="4168" name="Google Shape;4168;p1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69" name="Google Shape;4169;p1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4" name="Shape 4174"/>
        <p:cNvGrpSpPr/>
        <p:nvPr/>
      </p:nvGrpSpPr>
      <p:grpSpPr>
        <a:xfrm>
          <a:off x="0" y="0"/>
          <a:ext cx="0" cy="0"/>
          <a:chOff x="0" y="0"/>
          <a:chExt cx="0" cy="0"/>
        </a:xfrm>
      </p:grpSpPr>
      <p:sp>
        <p:nvSpPr>
          <p:cNvPr id="4175" name="Google Shape;4175;g2b64a795e42_0_11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76" name="Google Shape;4176;g2b64a795e42_0_11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1" name="Shape 4181"/>
        <p:cNvGrpSpPr/>
        <p:nvPr/>
      </p:nvGrpSpPr>
      <p:grpSpPr>
        <a:xfrm>
          <a:off x="0" y="0"/>
          <a:ext cx="0" cy="0"/>
          <a:chOff x="0" y="0"/>
          <a:chExt cx="0" cy="0"/>
        </a:xfrm>
      </p:grpSpPr>
      <p:sp>
        <p:nvSpPr>
          <p:cNvPr id="4182" name="Google Shape;4182;g2b64a795e42_0_11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83" name="Google Shape;4183;g2b64a795e42_0_11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7" name="Shape 4237"/>
        <p:cNvGrpSpPr/>
        <p:nvPr/>
      </p:nvGrpSpPr>
      <p:grpSpPr>
        <a:xfrm>
          <a:off x="0" y="0"/>
          <a:ext cx="0" cy="0"/>
          <a:chOff x="0" y="0"/>
          <a:chExt cx="0" cy="0"/>
        </a:xfrm>
      </p:grpSpPr>
      <p:sp>
        <p:nvSpPr>
          <p:cNvPr id="4238" name="Google Shape;4238;p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39" name="Google Shape;4239;p16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3" name="Shape 4243"/>
        <p:cNvGrpSpPr/>
        <p:nvPr/>
      </p:nvGrpSpPr>
      <p:grpSpPr>
        <a:xfrm>
          <a:off x="0" y="0"/>
          <a:ext cx="0" cy="0"/>
          <a:chOff x="0" y="0"/>
          <a:chExt cx="0" cy="0"/>
        </a:xfrm>
      </p:grpSpPr>
      <p:sp>
        <p:nvSpPr>
          <p:cNvPr id="4244" name="Google Shape;4244;p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45" name="Google Shape;4245;p16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82" name="Google Shape;582;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0" name="Shape 4250"/>
        <p:cNvGrpSpPr/>
        <p:nvPr/>
      </p:nvGrpSpPr>
      <p:grpSpPr>
        <a:xfrm>
          <a:off x="0" y="0"/>
          <a:ext cx="0" cy="0"/>
          <a:chOff x="0" y="0"/>
          <a:chExt cx="0" cy="0"/>
        </a:xfrm>
      </p:grpSpPr>
      <p:sp>
        <p:nvSpPr>
          <p:cNvPr id="4251" name="Google Shape;4251;p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52" name="Google Shape;4252;p16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7" name="Shape 4257"/>
        <p:cNvGrpSpPr/>
        <p:nvPr/>
      </p:nvGrpSpPr>
      <p:grpSpPr>
        <a:xfrm>
          <a:off x="0" y="0"/>
          <a:ext cx="0" cy="0"/>
          <a:chOff x="0" y="0"/>
          <a:chExt cx="0" cy="0"/>
        </a:xfrm>
      </p:grpSpPr>
      <p:sp>
        <p:nvSpPr>
          <p:cNvPr id="4258" name="Google Shape;4258;p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59" name="Google Shape;4259;p16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2" name="Shape 4262"/>
        <p:cNvGrpSpPr/>
        <p:nvPr/>
      </p:nvGrpSpPr>
      <p:grpSpPr>
        <a:xfrm>
          <a:off x="0" y="0"/>
          <a:ext cx="0" cy="0"/>
          <a:chOff x="0" y="0"/>
          <a:chExt cx="0" cy="0"/>
        </a:xfrm>
      </p:grpSpPr>
      <p:sp>
        <p:nvSpPr>
          <p:cNvPr id="4263" name="Google Shape;4263;p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64" name="Google Shape;4264;p16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0" name="Shape 4270"/>
        <p:cNvGrpSpPr/>
        <p:nvPr/>
      </p:nvGrpSpPr>
      <p:grpSpPr>
        <a:xfrm>
          <a:off x="0" y="0"/>
          <a:ext cx="0" cy="0"/>
          <a:chOff x="0" y="0"/>
          <a:chExt cx="0" cy="0"/>
        </a:xfrm>
      </p:grpSpPr>
      <p:sp>
        <p:nvSpPr>
          <p:cNvPr id="4271" name="Google Shape;4271;p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72" name="Google Shape;4272;p17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0" name="Shape 4280"/>
        <p:cNvGrpSpPr/>
        <p:nvPr/>
      </p:nvGrpSpPr>
      <p:grpSpPr>
        <a:xfrm>
          <a:off x="0" y="0"/>
          <a:ext cx="0" cy="0"/>
          <a:chOff x="0" y="0"/>
          <a:chExt cx="0" cy="0"/>
        </a:xfrm>
      </p:grpSpPr>
      <p:sp>
        <p:nvSpPr>
          <p:cNvPr id="4281" name="Google Shape;4281;p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82" name="Google Shape;4282;p17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8" name="Shape 4288"/>
        <p:cNvGrpSpPr/>
        <p:nvPr/>
      </p:nvGrpSpPr>
      <p:grpSpPr>
        <a:xfrm>
          <a:off x="0" y="0"/>
          <a:ext cx="0" cy="0"/>
          <a:chOff x="0" y="0"/>
          <a:chExt cx="0" cy="0"/>
        </a:xfrm>
      </p:grpSpPr>
      <p:sp>
        <p:nvSpPr>
          <p:cNvPr id="4289" name="Google Shape;4289;p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90" name="Google Shape;4290;p17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6" name="Shape 4296"/>
        <p:cNvGrpSpPr/>
        <p:nvPr/>
      </p:nvGrpSpPr>
      <p:grpSpPr>
        <a:xfrm>
          <a:off x="0" y="0"/>
          <a:ext cx="0" cy="0"/>
          <a:chOff x="0" y="0"/>
          <a:chExt cx="0" cy="0"/>
        </a:xfrm>
      </p:grpSpPr>
      <p:sp>
        <p:nvSpPr>
          <p:cNvPr id="4297" name="Google Shape;4297;g2b64a795e42_0_12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98" name="Google Shape;4298;g2b64a795e42_0_12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3" name="Shape 4303"/>
        <p:cNvGrpSpPr/>
        <p:nvPr/>
      </p:nvGrpSpPr>
      <p:grpSpPr>
        <a:xfrm>
          <a:off x="0" y="0"/>
          <a:ext cx="0" cy="0"/>
          <a:chOff x="0" y="0"/>
          <a:chExt cx="0" cy="0"/>
        </a:xfrm>
      </p:grpSpPr>
      <p:sp>
        <p:nvSpPr>
          <p:cNvPr id="4304" name="Google Shape;4304;g2b64a795e42_0_12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05" name="Google Shape;4305;g2b64a795e42_0_12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1" name="Shape 4311"/>
        <p:cNvGrpSpPr/>
        <p:nvPr/>
      </p:nvGrpSpPr>
      <p:grpSpPr>
        <a:xfrm>
          <a:off x="0" y="0"/>
          <a:ext cx="0" cy="0"/>
          <a:chOff x="0" y="0"/>
          <a:chExt cx="0" cy="0"/>
        </a:xfrm>
      </p:grpSpPr>
      <p:sp>
        <p:nvSpPr>
          <p:cNvPr id="4312" name="Google Shape;4312;g2b64a795e42_0_12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13" name="Google Shape;4313;g2b64a795e42_0_12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7" name="Shape 4367"/>
        <p:cNvGrpSpPr/>
        <p:nvPr/>
      </p:nvGrpSpPr>
      <p:grpSpPr>
        <a:xfrm>
          <a:off x="0" y="0"/>
          <a:ext cx="0" cy="0"/>
          <a:chOff x="0" y="0"/>
          <a:chExt cx="0" cy="0"/>
        </a:xfrm>
      </p:grpSpPr>
      <p:sp>
        <p:nvSpPr>
          <p:cNvPr id="4368" name="Google Shape;4368;p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69" name="Google Shape;4369;p17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8" name="Google Shape;588;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2" name="Shape 4372"/>
        <p:cNvGrpSpPr/>
        <p:nvPr/>
      </p:nvGrpSpPr>
      <p:grpSpPr>
        <a:xfrm>
          <a:off x="0" y="0"/>
          <a:ext cx="0" cy="0"/>
          <a:chOff x="0" y="0"/>
          <a:chExt cx="0" cy="0"/>
        </a:xfrm>
      </p:grpSpPr>
      <p:sp>
        <p:nvSpPr>
          <p:cNvPr id="4373" name="Google Shape;4373;p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74" name="Google Shape;4374;p17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8" name="Shape 4378"/>
        <p:cNvGrpSpPr/>
        <p:nvPr/>
      </p:nvGrpSpPr>
      <p:grpSpPr>
        <a:xfrm>
          <a:off x="0" y="0"/>
          <a:ext cx="0" cy="0"/>
          <a:chOff x="0" y="0"/>
          <a:chExt cx="0" cy="0"/>
        </a:xfrm>
      </p:grpSpPr>
      <p:sp>
        <p:nvSpPr>
          <p:cNvPr id="4379" name="Google Shape;4379;p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80" name="Google Shape;4380;p17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5" name="Shape 4385"/>
        <p:cNvGrpSpPr/>
        <p:nvPr/>
      </p:nvGrpSpPr>
      <p:grpSpPr>
        <a:xfrm>
          <a:off x="0" y="0"/>
          <a:ext cx="0" cy="0"/>
          <a:chOff x="0" y="0"/>
          <a:chExt cx="0" cy="0"/>
        </a:xfrm>
      </p:grpSpPr>
      <p:sp>
        <p:nvSpPr>
          <p:cNvPr id="4386" name="Google Shape;4386;p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87" name="Google Shape;4387;p17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0" name="Shape 4390"/>
        <p:cNvGrpSpPr/>
        <p:nvPr/>
      </p:nvGrpSpPr>
      <p:grpSpPr>
        <a:xfrm>
          <a:off x="0" y="0"/>
          <a:ext cx="0" cy="0"/>
          <a:chOff x="0" y="0"/>
          <a:chExt cx="0" cy="0"/>
        </a:xfrm>
      </p:grpSpPr>
      <p:sp>
        <p:nvSpPr>
          <p:cNvPr id="4391" name="Google Shape;4391;p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92" name="Google Shape;4392;p17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7" name="Shape 4397"/>
        <p:cNvGrpSpPr/>
        <p:nvPr/>
      </p:nvGrpSpPr>
      <p:grpSpPr>
        <a:xfrm>
          <a:off x="0" y="0"/>
          <a:ext cx="0" cy="0"/>
          <a:chOff x="0" y="0"/>
          <a:chExt cx="0" cy="0"/>
        </a:xfrm>
      </p:grpSpPr>
      <p:sp>
        <p:nvSpPr>
          <p:cNvPr id="4398" name="Google Shape;4398;p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99" name="Google Shape;4399;p17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3" name="Shape 4403"/>
        <p:cNvGrpSpPr/>
        <p:nvPr/>
      </p:nvGrpSpPr>
      <p:grpSpPr>
        <a:xfrm>
          <a:off x="0" y="0"/>
          <a:ext cx="0" cy="0"/>
          <a:chOff x="0" y="0"/>
          <a:chExt cx="0" cy="0"/>
        </a:xfrm>
      </p:grpSpPr>
      <p:sp>
        <p:nvSpPr>
          <p:cNvPr id="4404" name="Google Shape;4404;p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05" name="Google Shape;4405;p17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9" name="Shape 4409"/>
        <p:cNvGrpSpPr/>
        <p:nvPr/>
      </p:nvGrpSpPr>
      <p:grpSpPr>
        <a:xfrm>
          <a:off x="0" y="0"/>
          <a:ext cx="0" cy="0"/>
          <a:chOff x="0" y="0"/>
          <a:chExt cx="0" cy="0"/>
        </a:xfrm>
      </p:grpSpPr>
      <p:sp>
        <p:nvSpPr>
          <p:cNvPr id="4410" name="Google Shape;4410;p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11" name="Google Shape;4411;p18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6" name="Shape 4416"/>
        <p:cNvGrpSpPr/>
        <p:nvPr/>
      </p:nvGrpSpPr>
      <p:grpSpPr>
        <a:xfrm>
          <a:off x="0" y="0"/>
          <a:ext cx="0" cy="0"/>
          <a:chOff x="0" y="0"/>
          <a:chExt cx="0" cy="0"/>
        </a:xfrm>
      </p:grpSpPr>
      <p:sp>
        <p:nvSpPr>
          <p:cNvPr id="4417" name="Google Shape;4417;p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18" name="Google Shape;4418;p18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3" name="Shape 4423"/>
        <p:cNvGrpSpPr/>
        <p:nvPr/>
      </p:nvGrpSpPr>
      <p:grpSpPr>
        <a:xfrm>
          <a:off x="0" y="0"/>
          <a:ext cx="0" cy="0"/>
          <a:chOff x="0" y="0"/>
          <a:chExt cx="0" cy="0"/>
        </a:xfrm>
      </p:grpSpPr>
      <p:sp>
        <p:nvSpPr>
          <p:cNvPr id="4424" name="Google Shape;4424;p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25" name="Google Shape;4425;p18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2" name="Shape 4432"/>
        <p:cNvGrpSpPr/>
        <p:nvPr/>
      </p:nvGrpSpPr>
      <p:grpSpPr>
        <a:xfrm>
          <a:off x="0" y="0"/>
          <a:ext cx="0" cy="0"/>
          <a:chOff x="0" y="0"/>
          <a:chExt cx="0" cy="0"/>
        </a:xfrm>
      </p:grpSpPr>
      <p:sp>
        <p:nvSpPr>
          <p:cNvPr id="4433" name="Google Shape;4433;g2b64a795e42_0_12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34" name="Google Shape;4434;g2b64a795e42_0_12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16" name="Google Shape;716;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9" name="Shape 4439"/>
        <p:cNvGrpSpPr/>
        <p:nvPr/>
      </p:nvGrpSpPr>
      <p:grpSpPr>
        <a:xfrm>
          <a:off x="0" y="0"/>
          <a:ext cx="0" cy="0"/>
          <a:chOff x="0" y="0"/>
          <a:chExt cx="0" cy="0"/>
        </a:xfrm>
      </p:grpSpPr>
      <p:sp>
        <p:nvSpPr>
          <p:cNvPr id="4440" name="Google Shape;4440;g2b64a795e42_0_13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41" name="Google Shape;4441;g2b64a795e42_0_13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25" name="Google Shape;725;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6" name="Google Shape;296;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33" name="Google Shape;733;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39" name="Google Shape;739;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46" name="Google Shape;746;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53" name="Google Shape;753;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59" name="Google Shape;759;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65" name="Google Shape;765;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2" name="Google Shape;772;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8" name="Google Shape;828;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35" name="Google Shape;835;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41" name="Google Shape;841;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3" name="Google Shape;303;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g2b08e39b9f0_4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9" name="Google Shape;849;g2b08e39b9f0_4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g2b163bd5540_0_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5" name="Google Shape;855;g2b163bd5540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g2b163bd5540_0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1" name="Google Shape;861;g2b163bd5540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g2b163bd5540_0_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7" name="Google Shape;867;g2b163bd5540_0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g2b163bd5540_0_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3" name="Google Shape;873;g2b163bd5540_0_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g2b163bd5540_0_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0" name="Google Shape;880;g2b163bd5540_0_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g2b163bd5540_0_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7" name="Google Shape;887;g2b163bd5540_0_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g2b163bd5540_0_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3" name="Google Shape;893;g2b163bd5540_0_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g2b1a1e75e5a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0" name="Google Shape;900;g2b1a1e75e5a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p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5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9" name="Google Shape;309;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9" name="Shape 959"/>
        <p:cNvGrpSpPr/>
        <p:nvPr/>
      </p:nvGrpSpPr>
      <p:grpSpPr>
        <a:xfrm>
          <a:off x="0" y="0"/>
          <a:ext cx="0" cy="0"/>
          <a:chOff x="0" y="0"/>
          <a:chExt cx="0" cy="0"/>
        </a:xfrm>
      </p:grpSpPr>
      <p:sp>
        <p:nvSpPr>
          <p:cNvPr id="960" name="Google Shape;960;p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6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6" name="Shape 966"/>
        <p:cNvGrpSpPr/>
        <p:nvPr/>
      </p:nvGrpSpPr>
      <p:grpSpPr>
        <a:xfrm>
          <a:off x="0" y="0"/>
          <a:ext cx="0" cy="0"/>
          <a:chOff x="0" y="0"/>
          <a:chExt cx="0" cy="0"/>
        </a:xfrm>
      </p:grpSpPr>
      <p:sp>
        <p:nvSpPr>
          <p:cNvPr id="967" name="Google Shape;967;p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6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p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6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p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6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6" name="Shape 986"/>
        <p:cNvGrpSpPr/>
        <p:nvPr/>
      </p:nvGrpSpPr>
      <p:grpSpPr>
        <a:xfrm>
          <a:off x="0" y="0"/>
          <a:ext cx="0" cy="0"/>
          <a:chOff x="0" y="0"/>
          <a:chExt cx="0" cy="0"/>
        </a:xfrm>
      </p:grpSpPr>
      <p:sp>
        <p:nvSpPr>
          <p:cNvPr id="987" name="Google Shape;987;p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6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5" name="Shape 995"/>
        <p:cNvGrpSpPr/>
        <p:nvPr/>
      </p:nvGrpSpPr>
      <p:grpSpPr>
        <a:xfrm>
          <a:off x="0" y="0"/>
          <a:ext cx="0" cy="0"/>
          <a:chOff x="0" y="0"/>
          <a:chExt cx="0" cy="0"/>
        </a:xfrm>
      </p:grpSpPr>
      <p:sp>
        <p:nvSpPr>
          <p:cNvPr id="996" name="Google Shape;996;g2b64a795e42_0_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7" name="Google Shape;997;g2b64a795e42_0_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1" name="Shape 1001"/>
        <p:cNvGrpSpPr/>
        <p:nvPr/>
      </p:nvGrpSpPr>
      <p:grpSpPr>
        <a:xfrm>
          <a:off x="0" y="0"/>
          <a:ext cx="0" cy="0"/>
          <a:chOff x="0" y="0"/>
          <a:chExt cx="0" cy="0"/>
        </a:xfrm>
      </p:grpSpPr>
      <p:sp>
        <p:nvSpPr>
          <p:cNvPr id="1002" name="Google Shape;1002;g2b64a795e42_0_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3" name="Google Shape;1003;g2b64a795e42_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7" name="Shape 1057"/>
        <p:cNvGrpSpPr/>
        <p:nvPr/>
      </p:nvGrpSpPr>
      <p:grpSpPr>
        <a:xfrm>
          <a:off x="0" y="0"/>
          <a:ext cx="0" cy="0"/>
          <a:chOff x="0" y="0"/>
          <a:chExt cx="0" cy="0"/>
        </a:xfrm>
      </p:grpSpPr>
      <p:sp>
        <p:nvSpPr>
          <p:cNvPr id="1058" name="Google Shape;1058;g2b1a1e75e5a_1_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9" name="Google Shape;1059;g2b1a1e75e5a_1_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4" name="Shape 1064"/>
        <p:cNvGrpSpPr/>
        <p:nvPr/>
      </p:nvGrpSpPr>
      <p:grpSpPr>
        <a:xfrm>
          <a:off x="0" y="0"/>
          <a:ext cx="0" cy="0"/>
          <a:chOff x="0" y="0"/>
          <a:chExt cx="0" cy="0"/>
        </a:xfrm>
      </p:grpSpPr>
      <p:sp>
        <p:nvSpPr>
          <p:cNvPr id="1065" name="Google Shape;1065;g2b1a1e75e5a_1_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6" name="Google Shape;1066;g2b1a1e75e5a_1_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2" name="Shape 1072"/>
        <p:cNvGrpSpPr/>
        <p:nvPr/>
      </p:nvGrpSpPr>
      <p:grpSpPr>
        <a:xfrm>
          <a:off x="0" y="0"/>
          <a:ext cx="0" cy="0"/>
          <a:chOff x="0" y="0"/>
          <a:chExt cx="0" cy="0"/>
        </a:xfrm>
      </p:grpSpPr>
      <p:sp>
        <p:nvSpPr>
          <p:cNvPr id="1073" name="Google Shape;1073;g2b1a1e75e5a_1_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4" name="Google Shape;1074;g2b1a1e75e5a_1_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7" name="Google Shape;317;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8" name="Shape 1078"/>
        <p:cNvGrpSpPr/>
        <p:nvPr/>
      </p:nvGrpSpPr>
      <p:grpSpPr>
        <a:xfrm>
          <a:off x="0" y="0"/>
          <a:ext cx="0" cy="0"/>
          <a:chOff x="0" y="0"/>
          <a:chExt cx="0" cy="0"/>
        </a:xfrm>
      </p:grpSpPr>
      <p:sp>
        <p:nvSpPr>
          <p:cNvPr id="1079" name="Google Shape;1079;g2b1a1e75e5a_1_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0" name="Google Shape;1080;g2b1a1e75e5a_1_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4" name="Shape 1084"/>
        <p:cNvGrpSpPr/>
        <p:nvPr/>
      </p:nvGrpSpPr>
      <p:grpSpPr>
        <a:xfrm>
          <a:off x="0" y="0"/>
          <a:ext cx="0" cy="0"/>
          <a:chOff x="0" y="0"/>
          <a:chExt cx="0" cy="0"/>
        </a:xfrm>
      </p:grpSpPr>
      <p:sp>
        <p:nvSpPr>
          <p:cNvPr id="1085" name="Google Shape;1085;g2b1a1e75e5a_1_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6" name="Google Shape;1086;g2b1a1e75e5a_1_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1" name="Shape 1091"/>
        <p:cNvGrpSpPr/>
        <p:nvPr/>
      </p:nvGrpSpPr>
      <p:grpSpPr>
        <a:xfrm>
          <a:off x="0" y="0"/>
          <a:ext cx="0" cy="0"/>
          <a:chOff x="0" y="0"/>
          <a:chExt cx="0" cy="0"/>
        </a:xfrm>
      </p:grpSpPr>
      <p:sp>
        <p:nvSpPr>
          <p:cNvPr id="1092" name="Google Shape;1092;g2b1a1e75e5a_1_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3" name="Google Shape;1093;g2b1a1e75e5a_1_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1" name="Shape 1101"/>
        <p:cNvGrpSpPr/>
        <p:nvPr/>
      </p:nvGrpSpPr>
      <p:grpSpPr>
        <a:xfrm>
          <a:off x="0" y="0"/>
          <a:ext cx="0" cy="0"/>
          <a:chOff x="0" y="0"/>
          <a:chExt cx="0" cy="0"/>
        </a:xfrm>
      </p:grpSpPr>
      <p:sp>
        <p:nvSpPr>
          <p:cNvPr id="1102" name="Google Shape;1102;g2b1a1e75e5a_1_1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3" name="Google Shape;1103;g2b1a1e75e5a_1_1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2" name="Shape 1112"/>
        <p:cNvGrpSpPr/>
        <p:nvPr/>
      </p:nvGrpSpPr>
      <p:grpSpPr>
        <a:xfrm>
          <a:off x="0" y="0"/>
          <a:ext cx="0" cy="0"/>
          <a:chOff x="0" y="0"/>
          <a:chExt cx="0" cy="0"/>
        </a:xfrm>
      </p:grpSpPr>
      <p:sp>
        <p:nvSpPr>
          <p:cNvPr id="1113" name="Google Shape;1113;g2b1a1e75e5a_1_1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14" name="Google Shape;1114;g2b1a1e75e5a_1_1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8" name="Shape 1118"/>
        <p:cNvGrpSpPr/>
        <p:nvPr/>
      </p:nvGrpSpPr>
      <p:grpSpPr>
        <a:xfrm>
          <a:off x="0" y="0"/>
          <a:ext cx="0" cy="0"/>
          <a:chOff x="0" y="0"/>
          <a:chExt cx="0" cy="0"/>
        </a:xfrm>
      </p:grpSpPr>
      <p:sp>
        <p:nvSpPr>
          <p:cNvPr id="1119" name="Google Shape;1119;g2b1a1e75e5a_1_1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0" name="Google Shape;1120;g2b1a1e75e5a_1_1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5" name="Shape 1125"/>
        <p:cNvGrpSpPr/>
        <p:nvPr/>
      </p:nvGrpSpPr>
      <p:grpSpPr>
        <a:xfrm>
          <a:off x="0" y="0"/>
          <a:ext cx="0" cy="0"/>
          <a:chOff x="0" y="0"/>
          <a:chExt cx="0" cy="0"/>
        </a:xfrm>
      </p:grpSpPr>
      <p:sp>
        <p:nvSpPr>
          <p:cNvPr id="1126" name="Google Shape;1126;g2b1a1e75e5a_1_1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7" name="Google Shape;1127;g2b1a1e75e5a_1_1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1" name="Shape 1131"/>
        <p:cNvGrpSpPr/>
        <p:nvPr/>
      </p:nvGrpSpPr>
      <p:grpSpPr>
        <a:xfrm>
          <a:off x="0" y="0"/>
          <a:ext cx="0" cy="0"/>
          <a:chOff x="0" y="0"/>
          <a:chExt cx="0" cy="0"/>
        </a:xfrm>
      </p:grpSpPr>
      <p:sp>
        <p:nvSpPr>
          <p:cNvPr id="1132" name="Google Shape;1132;g2b1a1e75e5a_1_1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3" name="Google Shape;1133;g2b1a1e75e5a_1_1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8" name="Shape 1138"/>
        <p:cNvGrpSpPr/>
        <p:nvPr/>
      </p:nvGrpSpPr>
      <p:grpSpPr>
        <a:xfrm>
          <a:off x="0" y="0"/>
          <a:ext cx="0" cy="0"/>
          <a:chOff x="0" y="0"/>
          <a:chExt cx="0" cy="0"/>
        </a:xfrm>
      </p:grpSpPr>
      <p:sp>
        <p:nvSpPr>
          <p:cNvPr id="1139" name="Google Shape;1139;g2b1a1e75e5a_1_1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0" name="Google Shape;1140;g2b1a1e75e5a_1_1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6" name="Shape 1146"/>
        <p:cNvGrpSpPr/>
        <p:nvPr/>
      </p:nvGrpSpPr>
      <p:grpSpPr>
        <a:xfrm>
          <a:off x="0" y="0"/>
          <a:ext cx="0" cy="0"/>
          <a:chOff x="0" y="0"/>
          <a:chExt cx="0" cy="0"/>
        </a:xfrm>
      </p:grpSpPr>
      <p:sp>
        <p:nvSpPr>
          <p:cNvPr id="1147" name="Google Shape;1147;g2b1a1e75e5a_1_1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8" name="Google Shape;1148;g2b1a1e75e5a_1_1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6" name="Google Shape;326;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3" name="Shape 1153"/>
        <p:cNvGrpSpPr/>
        <p:nvPr/>
      </p:nvGrpSpPr>
      <p:grpSpPr>
        <a:xfrm>
          <a:off x="0" y="0"/>
          <a:ext cx="0" cy="0"/>
          <a:chOff x="0" y="0"/>
          <a:chExt cx="0" cy="0"/>
        </a:xfrm>
      </p:grpSpPr>
      <p:sp>
        <p:nvSpPr>
          <p:cNvPr id="1154" name="Google Shape;1154;g2b1a1e75e5a_1_1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5" name="Google Shape;1155;g2b1a1e75e5a_1_1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1" name="Shape 1161"/>
        <p:cNvGrpSpPr/>
        <p:nvPr/>
      </p:nvGrpSpPr>
      <p:grpSpPr>
        <a:xfrm>
          <a:off x="0" y="0"/>
          <a:ext cx="0" cy="0"/>
          <a:chOff x="0" y="0"/>
          <a:chExt cx="0" cy="0"/>
        </a:xfrm>
      </p:grpSpPr>
      <p:sp>
        <p:nvSpPr>
          <p:cNvPr id="1162" name="Google Shape;1162;g2b1a1e75e5a_1_1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3" name="Google Shape;1163;g2b1a1e75e5a_1_1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9" name="Shape 1169"/>
        <p:cNvGrpSpPr/>
        <p:nvPr/>
      </p:nvGrpSpPr>
      <p:grpSpPr>
        <a:xfrm>
          <a:off x="0" y="0"/>
          <a:ext cx="0" cy="0"/>
          <a:chOff x="0" y="0"/>
          <a:chExt cx="0" cy="0"/>
        </a:xfrm>
      </p:grpSpPr>
      <p:sp>
        <p:nvSpPr>
          <p:cNvPr id="1170" name="Google Shape;1170;g2b1a1e75e5a_1_1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1" name="Google Shape;1171;g2b1a1e75e5a_1_1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6" name="Shape 1176"/>
        <p:cNvGrpSpPr/>
        <p:nvPr/>
      </p:nvGrpSpPr>
      <p:grpSpPr>
        <a:xfrm>
          <a:off x="0" y="0"/>
          <a:ext cx="0" cy="0"/>
          <a:chOff x="0" y="0"/>
          <a:chExt cx="0" cy="0"/>
        </a:xfrm>
      </p:grpSpPr>
      <p:sp>
        <p:nvSpPr>
          <p:cNvPr id="1177" name="Google Shape;1177;g2b1a1e75e5a_1_1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8" name="Google Shape;1178;g2b1a1e75e5a_1_1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2" name="Shape 1182"/>
        <p:cNvGrpSpPr/>
        <p:nvPr/>
      </p:nvGrpSpPr>
      <p:grpSpPr>
        <a:xfrm>
          <a:off x="0" y="0"/>
          <a:ext cx="0" cy="0"/>
          <a:chOff x="0" y="0"/>
          <a:chExt cx="0" cy="0"/>
        </a:xfrm>
      </p:grpSpPr>
      <p:sp>
        <p:nvSpPr>
          <p:cNvPr id="1183" name="Google Shape;1183;g2b1a1e75e5a_1_1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84" name="Google Shape;1184;g2b1a1e75e5a_1_1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1" name="Shape 1191"/>
        <p:cNvGrpSpPr/>
        <p:nvPr/>
      </p:nvGrpSpPr>
      <p:grpSpPr>
        <a:xfrm>
          <a:off x="0" y="0"/>
          <a:ext cx="0" cy="0"/>
          <a:chOff x="0" y="0"/>
          <a:chExt cx="0" cy="0"/>
        </a:xfrm>
      </p:grpSpPr>
      <p:sp>
        <p:nvSpPr>
          <p:cNvPr id="1192" name="Google Shape;1192;g2b1a1e75e5a_1_2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93" name="Google Shape;1193;g2b1a1e75e5a_1_2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7" name="Shape 1197"/>
        <p:cNvGrpSpPr/>
        <p:nvPr/>
      </p:nvGrpSpPr>
      <p:grpSpPr>
        <a:xfrm>
          <a:off x="0" y="0"/>
          <a:ext cx="0" cy="0"/>
          <a:chOff x="0" y="0"/>
          <a:chExt cx="0" cy="0"/>
        </a:xfrm>
      </p:grpSpPr>
      <p:sp>
        <p:nvSpPr>
          <p:cNvPr id="1198" name="Google Shape;1198;g2b1a1e75e5a_1_2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99" name="Google Shape;1199;g2b1a1e75e5a_1_2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4" name="Shape 1204"/>
        <p:cNvGrpSpPr/>
        <p:nvPr/>
      </p:nvGrpSpPr>
      <p:grpSpPr>
        <a:xfrm>
          <a:off x="0" y="0"/>
          <a:ext cx="0" cy="0"/>
          <a:chOff x="0" y="0"/>
          <a:chExt cx="0" cy="0"/>
        </a:xfrm>
      </p:grpSpPr>
      <p:sp>
        <p:nvSpPr>
          <p:cNvPr id="1205" name="Google Shape;1205;g2b1a1e75e5a_1_2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06" name="Google Shape;1206;g2b1a1e75e5a_1_2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1" name="Shape 1211"/>
        <p:cNvGrpSpPr/>
        <p:nvPr/>
      </p:nvGrpSpPr>
      <p:grpSpPr>
        <a:xfrm>
          <a:off x="0" y="0"/>
          <a:ext cx="0" cy="0"/>
          <a:chOff x="0" y="0"/>
          <a:chExt cx="0" cy="0"/>
        </a:xfrm>
      </p:grpSpPr>
      <p:sp>
        <p:nvSpPr>
          <p:cNvPr id="1212" name="Google Shape;1212;g2b1a1e75e5a_1_2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3" name="Google Shape;1213;g2b1a1e75e5a_1_2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8" name="Shape 1218"/>
        <p:cNvGrpSpPr/>
        <p:nvPr/>
      </p:nvGrpSpPr>
      <p:grpSpPr>
        <a:xfrm>
          <a:off x="0" y="0"/>
          <a:ext cx="0" cy="0"/>
          <a:chOff x="0" y="0"/>
          <a:chExt cx="0" cy="0"/>
        </a:xfrm>
      </p:grpSpPr>
      <p:sp>
        <p:nvSpPr>
          <p:cNvPr id="1219" name="Google Shape;1219;g2b1a1e75e5a_1_2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0" name="Google Shape;1220;g2b1a1e75e5a_1_2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5" name="Google Shape;335;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5" name="Shape 1225"/>
        <p:cNvGrpSpPr/>
        <p:nvPr/>
      </p:nvGrpSpPr>
      <p:grpSpPr>
        <a:xfrm>
          <a:off x="0" y="0"/>
          <a:ext cx="0" cy="0"/>
          <a:chOff x="0" y="0"/>
          <a:chExt cx="0" cy="0"/>
        </a:xfrm>
      </p:grpSpPr>
      <p:sp>
        <p:nvSpPr>
          <p:cNvPr id="1226" name="Google Shape;1226;g2b9a5c43d4a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7" name="Google Shape;1227;g2b9a5c43d4a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2" name="Shape 1232"/>
        <p:cNvGrpSpPr/>
        <p:nvPr/>
      </p:nvGrpSpPr>
      <p:grpSpPr>
        <a:xfrm>
          <a:off x="0" y="0"/>
          <a:ext cx="0" cy="0"/>
          <a:chOff x="0" y="0"/>
          <a:chExt cx="0" cy="0"/>
        </a:xfrm>
      </p:grpSpPr>
      <p:sp>
        <p:nvSpPr>
          <p:cNvPr id="1233" name="Google Shape;1233;g2b4aaa32f61_0_1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4" name="Google Shape;1234;g2b4aaa32f61_0_1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8" name="Shape 1288"/>
        <p:cNvGrpSpPr/>
        <p:nvPr/>
      </p:nvGrpSpPr>
      <p:grpSpPr>
        <a:xfrm>
          <a:off x="0" y="0"/>
          <a:ext cx="0" cy="0"/>
          <a:chOff x="0" y="0"/>
          <a:chExt cx="0" cy="0"/>
        </a:xfrm>
      </p:grpSpPr>
      <p:sp>
        <p:nvSpPr>
          <p:cNvPr id="1289" name="Google Shape;1289;g2b4aaa32f61_0_1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0" name="Google Shape;1290;g2b4aaa32f61_0_1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6" name="Shape 1296"/>
        <p:cNvGrpSpPr/>
        <p:nvPr/>
      </p:nvGrpSpPr>
      <p:grpSpPr>
        <a:xfrm>
          <a:off x="0" y="0"/>
          <a:ext cx="0" cy="0"/>
          <a:chOff x="0" y="0"/>
          <a:chExt cx="0" cy="0"/>
        </a:xfrm>
      </p:grpSpPr>
      <p:sp>
        <p:nvSpPr>
          <p:cNvPr id="1297" name="Google Shape;1297;g2b4aaa32f61_0_20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8" name="Google Shape;1298;g2b4aaa32f61_0_2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4" name="Shape 1304"/>
        <p:cNvGrpSpPr/>
        <p:nvPr/>
      </p:nvGrpSpPr>
      <p:grpSpPr>
        <a:xfrm>
          <a:off x="0" y="0"/>
          <a:ext cx="0" cy="0"/>
          <a:chOff x="0" y="0"/>
          <a:chExt cx="0" cy="0"/>
        </a:xfrm>
      </p:grpSpPr>
      <p:sp>
        <p:nvSpPr>
          <p:cNvPr id="1305" name="Google Shape;1305;g2b4aaa32f61_0_2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06" name="Google Shape;1306;g2b4aaa32f61_0_2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1" name="Shape 1311"/>
        <p:cNvGrpSpPr/>
        <p:nvPr/>
      </p:nvGrpSpPr>
      <p:grpSpPr>
        <a:xfrm>
          <a:off x="0" y="0"/>
          <a:ext cx="0" cy="0"/>
          <a:chOff x="0" y="0"/>
          <a:chExt cx="0" cy="0"/>
        </a:xfrm>
      </p:grpSpPr>
      <p:sp>
        <p:nvSpPr>
          <p:cNvPr id="1312" name="Google Shape;1312;g2b4aaa32f61_0_2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13" name="Google Shape;1313;g2b4aaa32f61_0_2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8" name="Shape 1318"/>
        <p:cNvGrpSpPr/>
        <p:nvPr/>
      </p:nvGrpSpPr>
      <p:grpSpPr>
        <a:xfrm>
          <a:off x="0" y="0"/>
          <a:ext cx="0" cy="0"/>
          <a:chOff x="0" y="0"/>
          <a:chExt cx="0" cy="0"/>
        </a:xfrm>
      </p:grpSpPr>
      <p:sp>
        <p:nvSpPr>
          <p:cNvPr id="1319" name="Google Shape;1319;g2b4aaa32f61_0_2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20" name="Google Shape;1320;g2b4aaa32f61_0_2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4" name="Shape 1324"/>
        <p:cNvGrpSpPr/>
        <p:nvPr/>
      </p:nvGrpSpPr>
      <p:grpSpPr>
        <a:xfrm>
          <a:off x="0" y="0"/>
          <a:ext cx="0" cy="0"/>
          <a:chOff x="0" y="0"/>
          <a:chExt cx="0" cy="0"/>
        </a:xfrm>
      </p:grpSpPr>
      <p:sp>
        <p:nvSpPr>
          <p:cNvPr id="1325" name="Google Shape;1325;g2b4aaa32f61_0_2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26" name="Google Shape;1326;g2b4aaa32f61_0_2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3" name="Shape 1333"/>
        <p:cNvGrpSpPr/>
        <p:nvPr/>
      </p:nvGrpSpPr>
      <p:grpSpPr>
        <a:xfrm>
          <a:off x="0" y="0"/>
          <a:ext cx="0" cy="0"/>
          <a:chOff x="0" y="0"/>
          <a:chExt cx="0" cy="0"/>
        </a:xfrm>
      </p:grpSpPr>
      <p:sp>
        <p:nvSpPr>
          <p:cNvPr id="1334" name="Google Shape;1334;g2b4aaa32f61_0_2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5" name="Google Shape;1335;g2b4aaa32f61_0_2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9" name="Shape 1339"/>
        <p:cNvGrpSpPr/>
        <p:nvPr/>
      </p:nvGrpSpPr>
      <p:grpSpPr>
        <a:xfrm>
          <a:off x="0" y="0"/>
          <a:ext cx="0" cy="0"/>
          <a:chOff x="0" y="0"/>
          <a:chExt cx="0" cy="0"/>
        </a:xfrm>
      </p:grpSpPr>
      <p:sp>
        <p:nvSpPr>
          <p:cNvPr id="1340" name="Google Shape;1340;g2b4aaa32f61_0_2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1" name="Google Shape;1341;g2b4aaa32f61_0_2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52"/>
          <p:cNvSpPr/>
          <p:nvPr/>
        </p:nvSpPr>
        <p:spPr>
          <a:xfrm>
            <a:off x="8" y="-8897"/>
            <a:ext cx="9141908" cy="3984374"/>
          </a:xfrm>
          <a:custGeom>
            <a:rect b="b" l="l" r="r" t="t"/>
            <a:pathLst>
              <a:path extrusionOk="0" h="35019" w="80349">
                <a:moveTo>
                  <a:pt x="0" y="1"/>
                </a:moveTo>
                <a:lnTo>
                  <a:pt x="0" y="32369"/>
                </a:lnTo>
                <a:cubicBezTo>
                  <a:pt x="1736" y="34035"/>
                  <a:pt x="4126" y="35018"/>
                  <a:pt x="6516" y="35018"/>
                </a:cubicBezTo>
                <a:cubicBezTo>
                  <a:pt x="6656" y="35018"/>
                  <a:pt x="6796" y="35015"/>
                  <a:pt x="6936" y="35008"/>
                </a:cubicBezTo>
                <a:cubicBezTo>
                  <a:pt x="10605" y="34829"/>
                  <a:pt x="14033" y="32437"/>
                  <a:pt x="15827" y="29126"/>
                </a:cubicBezTo>
                <a:cubicBezTo>
                  <a:pt x="17615" y="25815"/>
                  <a:pt x="17824" y="21715"/>
                  <a:pt x="16678" y="18115"/>
                </a:cubicBezTo>
                <a:cubicBezTo>
                  <a:pt x="20847" y="16332"/>
                  <a:pt x="25360" y="15420"/>
                  <a:pt x="29873" y="15420"/>
                </a:cubicBezTo>
                <a:cubicBezTo>
                  <a:pt x="31400" y="15420"/>
                  <a:pt x="32927" y="15524"/>
                  <a:pt x="34440" y="15735"/>
                </a:cubicBezTo>
                <a:cubicBezTo>
                  <a:pt x="35927" y="15941"/>
                  <a:pt x="37540" y="16381"/>
                  <a:pt x="39078" y="16381"/>
                </a:cubicBezTo>
                <a:cubicBezTo>
                  <a:pt x="39377" y="16381"/>
                  <a:pt x="39673" y="16365"/>
                  <a:pt x="39965" y="16327"/>
                </a:cubicBezTo>
                <a:cubicBezTo>
                  <a:pt x="41629" y="16111"/>
                  <a:pt x="43362" y="15291"/>
                  <a:pt x="44700" y="14274"/>
                </a:cubicBezTo>
                <a:cubicBezTo>
                  <a:pt x="45347" y="13786"/>
                  <a:pt x="45982" y="13145"/>
                  <a:pt x="46081" y="12325"/>
                </a:cubicBezTo>
                <a:cubicBezTo>
                  <a:pt x="46173" y="11598"/>
                  <a:pt x="45828" y="10889"/>
                  <a:pt x="45421" y="10285"/>
                </a:cubicBezTo>
                <a:cubicBezTo>
                  <a:pt x="44052" y="8231"/>
                  <a:pt x="41851" y="6795"/>
                  <a:pt x="39471" y="6382"/>
                </a:cubicBezTo>
                <a:cubicBezTo>
                  <a:pt x="44300" y="3415"/>
                  <a:pt x="49921" y="1862"/>
                  <a:pt x="55539" y="1862"/>
                </a:cubicBezTo>
                <a:cubicBezTo>
                  <a:pt x="57532" y="1862"/>
                  <a:pt x="59525" y="2057"/>
                  <a:pt x="61482" y="2454"/>
                </a:cubicBezTo>
                <a:cubicBezTo>
                  <a:pt x="60138" y="3126"/>
                  <a:pt x="55082" y="5852"/>
                  <a:pt x="57289" y="7954"/>
                </a:cubicBezTo>
                <a:cubicBezTo>
                  <a:pt x="58393" y="9008"/>
                  <a:pt x="60076" y="9631"/>
                  <a:pt x="61513" y="9989"/>
                </a:cubicBezTo>
                <a:cubicBezTo>
                  <a:pt x="63541" y="10494"/>
                  <a:pt x="65656" y="10525"/>
                  <a:pt x="67746" y="10550"/>
                </a:cubicBezTo>
                <a:cubicBezTo>
                  <a:pt x="68255" y="10554"/>
                  <a:pt x="68764" y="10557"/>
                  <a:pt x="69274" y="10557"/>
                </a:cubicBezTo>
                <a:cubicBezTo>
                  <a:pt x="71704" y="10557"/>
                  <a:pt x="74140" y="10477"/>
                  <a:pt x="76526" y="10013"/>
                </a:cubicBezTo>
                <a:cubicBezTo>
                  <a:pt x="77827" y="9767"/>
                  <a:pt x="79121" y="9397"/>
                  <a:pt x="80348" y="8879"/>
                </a:cubicBezTo>
                <a:lnTo>
                  <a:pt x="80348"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 name="Google Shape;10;p52"/>
          <p:cNvSpPr txBox="1"/>
          <p:nvPr>
            <p:ph type="ctrTitle"/>
          </p:nvPr>
        </p:nvSpPr>
        <p:spPr>
          <a:xfrm>
            <a:off x="4388725" y="1193650"/>
            <a:ext cx="4042200" cy="2378100"/>
          </a:xfrm>
          <a:prstGeom prst="rect">
            <a:avLst/>
          </a:prstGeom>
          <a:noFill/>
          <a:ln>
            <a:noFill/>
          </a:ln>
        </p:spPr>
        <p:txBody>
          <a:bodyPr anchorCtr="0" anchor="b" bIns="91425" lIns="91425" spcFirstLastPara="1" rIns="91425" wrap="square" tIns="91425">
            <a:noAutofit/>
          </a:bodyPr>
          <a:lstStyle>
            <a:lvl1pPr lvl="0" algn="l">
              <a:lnSpc>
                <a:spcPct val="80000"/>
              </a:lnSpc>
              <a:spcBef>
                <a:spcPts val="0"/>
              </a:spcBef>
              <a:spcAft>
                <a:spcPts val="0"/>
              </a:spcAft>
              <a:buClr>
                <a:srgbClr val="191919"/>
              </a:buClr>
              <a:buSzPts val="5200"/>
              <a:buNone/>
              <a:defRPr sz="6000">
                <a:solidFill>
                  <a:schemeClr val="dk2"/>
                </a:solidFill>
              </a:defRPr>
            </a:lvl1pPr>
            <a:lvl2pPr lvl="1" algn="ctr">
              <a:lnSpc>
                <a:spcPct val="100000"/>
              </a:lnSpc>
              <a:spcBef>
                <a:spcPts val="0"/>
              </a:spcBef>
              <a:spcAft>
                <a:spcPts val="0"/>
              </a:spcAft>
              <a:buClr>
                <a:srgbClr val="191919"/>
              </a:buClr>
              <a:buSzPts val="5200"/>
              <a:buNone/>
              <a:defRPr sz="5200">
                <a:solidFill>
                  <a:srgbClr val="191919"/>
                </a:solidFill>
              </a:defRPr>
            </a:lvl2pPr>
            <a:lvl3pPr lvl="2" algn="ctr">
              <a:lnSpc>
                <a:spcPct val="100000"/>
              </a:lnSpc>
              <a:spcBef>
                <a:spcPts val="0"/>
              </a:spcBef>
              <a:spcAft>
                <a:spcPts val="0"/>
              </a:spcAft>
              <a:buClr>
                <a:srgbClr val="191919"/>
              </a:buClr>
              <a:buSzPts val="5200"/>
              <a:buNone/>
              <a:defRPr sz="5200">
                <a:solidFill>
                  <a:srgbClr val="191919"/>
                </a:solidFill>
              </a:defRPr>
            </a:lvl3pPr>
            <a:lvl4pPr lvl="3" algn="ctr">
              <a:lnSpc>
                <a:spcPct val="100000"/>
              </a:lnSpc>
              <a:spcBef>
                <a:spcPts val="0"/>
              </a:spcBef>
              <a:spcAft>
                <a:spcPts val="0"/>
              </a:spcAft>
              <a:buClr>
                <a:srgbClr val="191919"/>
              </a:buClr>
              <a:buSzPts val="5200"/>
              <a:buNone/>
              <a:defRPr sz="5200">
                <a:solidFill>
                  <a:srgbClr val="191919"/>
                </a:solidFill>
              </a:defRPr>
            </a:lvl4pPr>
            <a:lvl5pPr lvl="4" algn="ctr">
              <a:lnSpc>
                <a:spcPct val="100000"/>
              </a:lnSpc>
              <a:spcBef>
                <a:spcPts val="0"/>
              </a:spcBef>
              <a:spcAft>
                <a:spcPts val="0"/>
              </a:spcAft>
              <a:buClr>
                <a:srgbClr val="191919"/>
              </a:buClr>
              <a:buSzPts val="5200"/>
              <a:buNone/>
              <a:defRPr sz="5200">
                <a:solidFill>
                  <a:srgbClr val="191919"/>
                </a:solidFill>
              </a:defRPr>
            </a:lvl5pPr>
            <a:lvl6pPr lvl="5" algn="ctr">
              <a:lnSpc>
                <a:spcPct val="100000"/>
              </a:lnSpc>
              <a:spcBef>
                <a:spcPts val="0"/>
              </a:spcBef>
              <a:spcAft>
                <a:spcPts val="0"/>
              </a:spcAft>
              <a:buClr>
                <a:srgbClr val="191919"/>
              </a:buClr>
              <a:buSzPts val="5200"/>
              <a:buNone/>
              <a:defRPr sz="5200">
                <a:solidFill>
                  <a:srgbClr val="191919"/>
                </a:solidFill>
              </a:defRPr>
            </a:lvl6pPr>
            <a:lvl7pPr lvl="6" algn="ctr">
              <a:lnSpc>
                <a:spcPct val="100000"/>
              </a:lnSpc>
              <a:spcBef>
                <a:spcPts val="0"/>
              </a:spcBef>
              <a:spcAft>
                <a:spcPts val="0"/>
              </a:spcAft>
              <a:buClr>
                <a:srgbClr val="191919"/>
              </a:buClr>
              <a:buSzPts val="5200"/>
              <a:buNone/>
              <a:defRPr sz="5200">
                <a:solidFill>
                  <a:srgbClr val="191919"/>
                </a:solidFill>
              </a:defRPr>
            </a:lvl7pPr>
            <a:lvl8pPr lvl="7" algn="ctr">
              <a:lnSpc>
                <a:spcPct val="100000"/>
              </a:lnSpc>
              <a:spcBef>
                <a:spcPts val="0"/>
              </a:spcBef>
              <a:spcAft>
                <a:spcPts val="0"/>
              </a:spcAft>
              <a:buClr>
                <a:srgbClr val="191919"/>
              </a:buClr>
              <a:buSzPts val="5200"/>
              <a:buNone/>
              <a:defRPr sz="5200">
                <a:solidFill>
                  <a:srgbClr val="191919"/>
                </a:solidFill>
              </a:defRPr>
            </a:lvl8pPr>
            <a:lvl9pPr lvl="8" algn="ctr">
              <a:lnSpc>
                <a:spcPct val="100000"/>
              </a:lnSpc>
              <a:spcBef>
                <a:spcPts val="0"/>
              </a:spcBef>
              <a:spcAft>
                <a:spcPts val="0"/>
              </a:spcAft>
              <a:buClr>
                <a:srgbClr val="191919"/>
              </a:buClr>
              <a:buSzPts val="5200"/>
              <a:buNone/>
              <a:defRPr sz="5200">
                <a:solidFill>
                  <a:srgbClr val="191919"/>
                </a:solidFill>
              </a:defRPr>
            </a:lvl9pPr>
          </a:lstStyle>
          <a:p/>
        </p:txBody>
      </p:sp>
      <p:sp>
        <p:nvSpPr>
          <p:cNvPr id="11" name="Google Shape;11;p52"/>
          <p:cNvSpPr txBox="1"/>
          <p:nvPr>
            <p:ph idx="1" type="subTitle"/>
          </p:nvPr>
        </p:nvSpPr>
        <p:spPr>
          <a:xfrm>
            <a:off x="4388751" y="3571675"/>
            <a:ext cx="4042200" cy="475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spTree>
      <p:nvGrpSpPr>
        <p:cNvPr id="104" name="Shape 104"/>
        <p:cNvGrpSpPr/>
        <p:nvPr/>
      </p:nvGrpSpPr>
      <p:grpSpPr>
        <a:xfrm>
          <a:off x="0" y="0"/>
          <a:ext cx="0" cy="0"/>
          <a:chOff x="0" y="0"/>
          <a:chExt cx="0" cy="0"/>
        </a:xfrm>
      </p:grpSpPr>
      <p:sp>
        <p:nvSpPr>
          <p:cNvPr id="105" name="Google Shape;105;p59"/>
          <p:cNvSpPr/>
          <p:nvPr/>
        </p:nvSpPr>
        <p:spPr>
          <a:xfrm>
            <a:off x="-69764" y="1028830"/>
            <a:ext cx="736262" cy="469053"/>
          </a:xfrm>
          <a:custGeom>
            <a:rect b="b" l="l" r="r" t="t"/>
            <a:pathLst>
              <a:path extrusionOk="0" h="4006" w="6288">
                <a:moveTo>
                  <a:pt x="1968" y="0"/>
                </a:moveTo>
                <a:cubicBezTo>
                  <a:pt x="1034" y="0"/>
                  <a:pt x="15" y="202"/>
                  <a:pt x="11" y="1161"/>
                </a:cubicBezTo>
                <a:cubicBezTo>
                  <a:pt x="1" y="2649"/>
                  <a:pt x="2559" y="4006"/>
                  <a:pt x="4330" y="4006"/>
                </a:cubicBezTo>
                <a:cubicBezTo>
                  <a:pt x="4797" y="4006"/>
                  <a:pt x="5208" y="3912"/>
                  <a:pt x="5504" y="3701"/>
                </a:cubicBezTo>
                <a:cubicBezTo>
                  <a:pt x="5991" y="3349"/>
                  <a:pt x="6096" y="2684"/>
                  <a:pt x="6164" y="2086"/>
                </a:cubicBezTo>
                <a:cubicBezTo>
                  <a:pt x="6287" y="1000"/>
                  <a:pt x="5708" y="550"/>
                  <a:pt x="4918" y="335"/>
                </a:cubicBezTo>
                <a:cubicBezTo>
                  <a:pt x="4364" y="187"/>
                  <a:pt x="3704" y="143"/>
                  <a:pt x="3106" y="76"/>
                </a:cubicBezTo>
                <a:cubicBezTo>
                  <a:pt x="2820" y="44"/>
                  <a:pt x="2403" y="0"/>
                  <a:pt x="1968" y="0"/>
                </a:cubicBezTo>
                <a:close/>
              </a:path>
            </a:pathLst>
          </a:custGeom>
          <a:solidFill>
            <a:schemeClr val="accent3">
              <a:alpha val="4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59"/>
          <p:cNvSpPr/>
          <p:nvPr/>
        </p:nvSpPr>
        <p:spPr>
          <a:xfrm rot="7625110">
            <a:off x="-689675" y="-800128"/>
            <a:ext cx="1868926" cy="2035728"/>
          </a:xfrm>
          <a:custGeom>
            <a:rect b="b" l="l" r="r" t="t"/>
            <a:pathLst>
              <a:path extrusionOk="0" h="3020" w="2757">
                <a:moveTo>
                  <a:pt x="1727" y="1"/>
                </a:moveTo>
                <a:cubicBezTo>
                  <a:pt x="815" y="1"/>
                  <a:pt x="275" y="1495"/>
                  <a:pt x="93" y="2170"/>
                </a:cubicBezTo>
                <a:cubicBezTo>
                  <a:pt x="43" y="2361"/>
                  <a:pt x="0" y="2571"/>
                  <a:pt x="93" y="2750"/>
                </a:cubicBezTo>
                <a:cubicBezTo>
                  <a:pt x="196" y="2948"/>
                  <a:pt x="423" y="3020"/>
                  <a:pt x="655" y="3020"/>
                </a:cubicBezTo>
                <a:cubicBezTo>
                  <a:pt x="756" y="3020"/>
                  <a:pt x="857" y="3006"/>
                  <a:pt x="950" y="2984"/>
                </a:cubicBezTo>
                <a:cubicBezTo>
                  <a:pt x="1418" y="2879"/>
                  <a:pt x="1850" y="2639"/>
                  <a:pt x="2183" y="2293"/>
                </a:cubicBezTo>
                <a:cubicBezTo>
                  <a:pt x="2479" y="1991"/>
                  <a:pt x="2707" y="1597"/>
                  <a:pt x="2731" y="1171"/>
                </a:cubicBezTo>
                <a:cubicBezTo>
                  <a:pt x="2756" y="746"/>
                  <a:pt x="2540" y="296"/>
                  <a:pt x="2164" y="111"/>
                </a:cubicBezTo>
                <a:cubicBezTo>
                  <a:pt x="2010" y="35"/>
                  <a:pt x="1864" y="1"/>
                  <a:pt x="1727"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59"/>
          <p:cNvSpPr/>
          <p:nvPr/>
        </p:nvSpPr>
        <p:spPr>
          <a:xfrm>
            <a:off x="7796601" y="591228"/>
            <a:ext cx="648912" cy="469060"/>
          </a:xfrm>
          <a:custGeom>
            <a:rect b="b" l="l" r="r" t="t"/>
            <a:pathLst>
              <a:path extrusionOk="0" h="5915" w="8183">
                <a:moveTo>
                  <a:pt x="4239" y="0"/>
                </a:moveTo>
                <a:cubicBezTo>
                  <a:pt x="4180" y="0"/>
                  <a:pt x="4122" y="2"/>
                  <a:pt x="4064" y="6"/>
                </a:cubicBezTo>
                <a:cubicBezTo>
                  <a:pt x="2769" y="99"/>
                  <a:pt x="1240" y="2207"/>
                  <a:pt x="500" y="3299"/>
                </a:cubicBezTo>
                <a:cubicBezTo>
                  <a:pt x="247" y="3662"/>
                  <a:pt x="1" y="4094"/>
                  <a:pt x="38" y="4538"/>
                </a:cubicBezTo>
                <a:cubicBezTo>
                  <a:pt x="62" y="4797"/>
                  <a:pt x="186" y="5031"/>
                  <a:pt x="358" y="5204"/>
                </a:cubicBezTo>
                <a:cubicBezTo>
                  <a:pt x="432" y="5284"/>
                  <a:pt x="525" y="5352"/>
                  <a:pt x="617" y="5407"/>
                </a:cubicBezTo>
                <a:cubicBezTo>
                  <a:pt x="919" y="5586"/>
                  <a:pt x="1264" y="5648"/>
                  <a:pt x="1604" y="5697"/>
                </a:cubicBezTo>
                <a:cubicBezTo>
                  <a:pt x="2364" y="5820"/>
                  <a:pt x="3149" y="5914"/>
                  <a:pt x="3930" y="5914"/>
                </a:cubicBezTo>
                <a:cubicBezTo>
                  <a:pt x="4999" y="5914"/>
                  <a:pt x="6061" y="5737"/>
                  <a:pt x="7048" y="5210"/>
                </a:cubicBezTo>
                <a:cubicBezTo>
                  <a:pt x="7492" y="4970"/>
                  <a:pt x="7942" y="4618"/>
                  <a:pt x="8077" y="4094"/>
                </a:cubicBezTo>
                <a:cubicBezTo>
                  <a:pt x="8182" y="3687"/>
                  <a:pt x="8071" y="3268"/>
                  <a:pt x="7923" y="2898"/>
                </a:cubicBezTo>
                <a:cubicBezTo>
                  <a:pt x="7868" y="2762"/>
                  <a:pt x="7806" y="2627"/>
                  <a:pt x="7732" y="2491"/>
                </a:cubicBezTo>
                <a:cubicBezTo>
                  <a:pt x="7045" y="1189"/>
                  <a:pt x="5643" y="0"/>
                  <a:pt x="423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59"/>
          <p:cNvSpPr/>
          <p:nvPr/>
        </p:nvSpPr>
        <p:spPr>
          <a:xfrm>
            <a:off x="8131676" y="-370325"/>
            <a:ext cx="2246512" cy="2392162"/>
          </a:xfrm>
          <a:custGeom>
            <a:rect b="b" l="l" r="r" t="t"/>
            <a:pathLst>
              <a:path extrusionOk="0" h="12553" w="11789">
                <a:moveTo>
                  <a:pt x="8224" y="1"/>
                </a:moveTo>
                <a:cubicBezTo>
                  <a:pt x="6188" y="1"/>
                  <a:pt x="3792" y="774"/>
                  <a:pt x="2646" y="1180"/>
                </a:cubicBezTo>
                <a:cubicBezTo>
                  <a:pt x="2621" y="1192"/>
                  <a:pt x="2590" y="1198"/>
                  <a:pt x="2559" y="1211"/>
                </a:cubicBezTo>
                <a:cubicBezTo>
                  <a:pt x="1782" y="1494"/>
                  <a:pt x="981" y="1901"/>
                  <a:pt x="574" y="2709"/>
                </a:cubicBezTo>
                <a:cubicBezTo>
                  <a:pt x="1" y="3868"/>
                  <a:pt x="469" y="5335"/>
                  <a:pt x="1073" y="6476"/>
                </a:cubicBezTo>
                <a:cubicBezTo>
                  <a:pt x="2276" y="8732"/>
                  <a:pt x="4002" y="10625"/>
                  <a:pt x="6018" y="11902"/>
                </a:cubicBezTo>
                <a:cubicBezTo>
                  <a:pt x="6265" y="12056"/>
                  <a:pt x="6530" y="12210"/>
                  <a:pt x="6807" y="12321"/>
                </a:cubicBezTo>
                <a:cubicBezTo>
                  <a:pt x="7135" y="12462"/>
                  <a:pt x="7471" y="12552"/>
                  <a:pt x="7801" y="12552"/>
                </a:cubicBezTo>
                <a:cubicBezTo>
                  <a:pt x="8048" y="12552"/>
                  <a:pt x="8292" y="12501"/>
                  <a:pt x="8527" y="12382"/>
                </a:cubicBezTo>
                <a:cubicBezTo>
                  <a:pt x="9095" y="12099"/>
                  <a:pt x="9465" y="11470"/>
                  <a:pt x="9773" y="10853"/>
                </a:cubicBezTo>
                <a:cubicBezTo>
                  <a:pt x="10772" y="8843"/>
                  <a:pt x="11419" y="6605"/>
                  <a:pt x="11666" y="4312"/>
                </a:cubicBezTo>
                <a:cubicBezTo>
                  <a:pt x="11752" y="3461"/>
                  <a:pt x="11789" y="2567"/>
                  <a:pt x="11518" y="1772"/>
                </a:cubicBezTo>
                <a:cubicBezTo>
                  <a:pt x="11067" y="432"/>
                  <a:pt x="9746" y="1"/>
                  <a:pt x="8224" y="1"/>
                </a:cubicBezTo>
                <a:close/>
              </a:path>
            </a:pathLst>
          </a:custGeom>
          <a:solidFill>
            <a:schemeClr val="accent3">
              <a:alpha val="4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p59"/>
          <p:cNvSpPr txBox="1"/>
          <p:nvPr>
            <p:ph type="title"/>
          </p:nvPr>
        </p:nvSpPr>
        <p:spPr>
          <a:xfrm>
            <a:off x="720075" y="539400"/>
            <a:ext cx="77040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40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p:txBody>
      </p:sp>
      <p:sp>
        <p:nvSpPr>
          <p:cNvPr id="110" name="Google Shape;110;p59"/>
          <p:cNvSpPr txBox="1"/>
          <p:nvPr>
            <p:ph idx="2" type="title"/>
          </p:nvPr>
        </p:nvSpPr>
        <p:spPr>
          <a:xfrm>
            <a:off x="1253925" y="2702750"/>
            <a:ext cx="1542900" cy="527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500"/>
              <a:buNone/>
              <a:defRPr b="1" sz="25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111" name="Google Shape;111;p59"/>
          <p:cNvSpPr txBox="1"/>
          <p:nvPr>
            <p:ph idx="1" type="subTitle"/>
          </p:nvPr>
        </p:nvSpPr>
        <p:spPr>
          <a:xfrm>
            <a:off x="854088" y="3317400"/>
            <a:ext cx="2342400" cy="869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112" name="Google Shape;112;p59"/>
          <p:cNvSpPr txBox="1"/>
          <p:nvPr>
            <p:ph idx="3" type="title"/>
          </p:nvPr>
        </p:nvSpPr>
        <p:spPr>
          <a:xfrm>
            <a:off x="3800623" y="2702750"/>
            <a:ext cx="1542900" cy="527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500"/>
              <a:buNone/>
              <a:defRPr b="1" sz="25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113" name="Google Shape;113;p59"/>
          <p:cNvSpPr txBox="1"/>
          <p:nvPr>
            <p:ph idx="4" type="subTitle"/>
          </p:nvPr>
        </p:nvSpPr>
        <p:spPr>
          <a:xfrm>
            <a:off x="3400825" y="3317400"/>
            <a:ext cx="2342400" cy="869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114" name="Google Shape;114;p59"/>
          <p:cNvSpPr txBox="1"/>
          <p:nvPr>
            <p:ph idx="5" type="title"/>
          </p:nvPr>
        </p:nvSpPr>
        <p:spPr>
          <a:xfrm>
            <a:off x="6347349" y="2702750"/>
            <a:ext cx="1542900" cy="527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500"/>
              <a:buNone/>
              <a:defRPr b="1" sz="25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115" name="Google Shape;115;p59"/>
          <p:cNvSpPr txBox="1"/>
          <p:nvPr>
            <p:ph idx="6" type="subTitle"/>
          </p:nvPr>
        </p:nvSpPr>
        <p:spPr>
          <a:xfrm>
            <a:off x="5947512" y="3317400"/>
            <a:ext cx="2342400" cy="869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CUSTOM_9_3">
    <p:spTree>
      <p:nvGrpSpPr>
        <p:cNvPr id="116" name="Shape 116"/>
        <p:cNvGrpSpPr/>
        <p:nvPr/>
      </p:nvGrpSpPr>
      <p:grpSpPr>
        <a:xfrm>
          <a:off x="0" y="0"/>
          <a:ext cx="0" cy="0"/>
          <a:chOff x="0" y="0"/>
          <a:chExt cx="0" cy="0"/>
        </a:xfrm>
      </p:grpSpPr>
      <p:sp>
        <p:nvSpPr>
          <p:cNvPr id="117" name="Google Shape;117;p62"/>
          <p:cNvSpPr/>
          <p:nvPr/>
        </p:nvSpPr>
        <p:spPr>
          <a:xfrm>
            <a:off x="7799476" y="-876750"/>
            <a:ext cx="2246512" cy="2392162"/>
          </a:xfrm>
          <a:custGeom>
            <a:rect b="b" l="l" r="r" t="t"/>
            <a:pathLst>
              <a:path extrusionOk="0" h="12553" w="11789">
                <a:moveTo>
                  <a:pt x="8224" y="1"/>
                </a:moveTo>
                <a:cubicBezTo>
                  <a:pt x="6188" y="1"/>
                  <a:pt x="3792" y="774"/>
                  <a:pt x="2646" y="1180"/>
                </a:cubicBezTo>
                <a:cubicBezTo>
                  <a:pt x="2621" y="1192"/>
                  <a:pt x="2590" y="1198"/>
                  <a:pt x="2559" y="1211"/>
                </a:cubicBezTo>
                <a:cubicBezTo>
                  <a:pt x="1782" y="1494"/>
                  <a:pt x="981" y="1901"/>
                  <a:pt x="574" y="2709"/>
                </a:cubicBezTo>
                <a:cubicBezTo>
                  <a:pt x="1" y="3868"/>
                  <a:pt x="469" y="5335"/>
                  <a:pt x="1073" y="6476"/>
                </a:cubicBezTo>
                <a:cubicBezTo>
                  <a:pt x="2276" y="8732"/>
                  <a:pt x="4002" y="10625"/>
                  <a:pt x="6018" y="11902"/>
                </a:cubicBezTo>
                <a:cubicBezTo>
                  <a:pt x="6265" y="12056"/>
                  <a:pt x="6530" y="12210"/>
                  <a:pt x="6807" y="12321"/>
                </a:cubicBezTo>
                <a:cubicBezTo>
                  <a:pt x="7135" y="12462"/>
                  <a:pt x="7471" y="12552"/>
                  <a:pt x="7801" y="12552"/>
                </a:cubicBezTo>
                <a:cubicBezTo>
                  <a:pt x="8048" y="12552"/>
                  <a:pt x="8292" y="12501"/>
                  <a:pt x="8527" y="12382"/>
                </a:cubicBezTo>
                <a:cubicBezTo>
                  <a:pt x="9095" y="12099"/>
                  <a:pt x="9465" y="11470"/>
                  <a:pt x="9773" y="10853"/>
                </a:cubicBezTo>
                <a:cubicBezTo>
                  <a:pt x="10772" y="8843"/>
                  <a:pt x="11419" y="6605"/>
                  <a:pt x="11666" y="4312"/>
                </a:cubicBezTo>
                <a:cubicBezTo>
                  <a:pt x="11752" y="3461"/>
                  <a:pt x="11789" y="2567"/>
                  <a:pt x="11518" y="1772"/>
                </a:cubicBezTo>
                <a:cubicBezTo>
                  <a:pt x="11067" y="432"/>
                  <a:pt x="9746" y="1"/>
                  <a:pt x="8224" y="1"/>
                </a:cubicBezTo>
                <a:close/>
              </a:path>
            </a:pathLst>
          </a:custGeom>
          <a:solidFill>
            <a:schemeClr val="accent3">
              <a:alpha val="4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p62"/>
          <p:cNvSpPr/>
          <p:nvPr/>
        </p:nvSpPr>
        <p:spPr>
          <a:xfrm>
            <a:off x="7627796" y="-34091"/>
            <a:ext cx="986218" cy="706818"/>
          </a:xfrm>
          <a:custGeom>
            <a:rect b="b" l="l" r="r" t="t"/>
            <a:pathLst>
              <a:path extrusionOk="0" h="5692" w="7942">
                <a:moveTo>
                  <a:pt x="3056" y="1"/>
                </a:moveTo>
                <a:cubicBezTo>
                  <a:pt x="2499" y="1"/>
                  <a:pt x="1942" y="26"/>
                  <a:pt x="1393" y="99"/>
                </a:cubicBezTo>
                <a:cubicBezTo>
                  <a:pt x="912" y="166"/>
                  <a:pt x="370" y="314"/>
                  <a:pt x="154" y="808"/>
                </a:cubicBezTo>
                <a:cubicBezTo>
                  <a:pt x="31" y="1079"/>
                  <a:pt x="0" y="1393"/>
                  <a:pt x="25" y="1714"/>
                </a:cubicBezTo>
                <a:cubicBezTo>
                  <a:pt x="68" y="2312"/>
                  <a:pt x="296" y="2966"/>
                  <a:pt x="536" y="3520"/>
                </a:cubicBezTo>
                <a:cubicBezTo>
                  <a:pt x="666" y="3816"/>
                  <a:pt x="789" y="4088"/>
                  <a:pt x="894" y="4310"/>
                </a:cubicBezTo>
                <a:cubicBezTo>
                  <a:pt x="1178" y="4932"/>
                  <a:pt x="1615" y="5537"/>
                  <a:pt x="2220" y="5666"/>
                </a:cubicBezTo>
                <a:cubicBezTo>
                  <a:pt x="2302" y="5684"/>
                  <a:pt x="2385" y="5691"/>
                  <a:pt x="2468" y="5691"/>
                </a:cubicBezTo>
                <a:cubicBezTo>
                  <a:pt x="2824" y="5691"/>
                  <a:pt x="3180" y="5547"/>
                  <a:pt x="3520" y="5407"/>
                </a:cubicBezTo>
                <a:cubicBezTo>
                  <a:pt x="4384" y="5050"/>
                  <a:pt x="5265" y="4680"/>
                  <a:pt x="5993" y="4038"/>
                </a:cubicBezTo>
                <a:cubicBezTo>
                  <a:pt x="7084" y="3077"/>
                  <a:pt x="7941" y="1030"/>
                  <a:pt x="6196" y="277"/>
                </a:cubicBezTo>
                <a:cubicBezTo>
                  <a:pt x="5796" y="105"/>
                  <a:pt x="5364" y="80"/>
                  <a:pt x="4939" y="62"/>
                </a:cubicBezTo>
                <a:cubicBezTo>
                  <a:pt x="4655" y="49"/>
                  <a:pt x="4371" y="37"/>
                  <a:pt x="4088" y="25"/>
                </a:cubicBezTo>
                <a:cubicBezTo>
                  <a:pt x="3744" y="11"/>
                  <a:pt x="3400" y="1"/>
                  <a:pt x="3056"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p62"/>
          <p:cNvSpPr/>
          <p:nvPr/>
        </p:nvSpPr>
        <p:spPr>
          <a:xfrm>
            <a:off x="-1953874" y="-1363525"/>
            <a:ext cx="4463646" cy="3636677"/>
          </a:xfrm>
          <a:custGeom>
            <a:rect b="b" l="l" r="r" t="t"/>
            <a:pathLst>
              <a:path extrusionOk="0" h="8997" w="9952">
                <a:moveTo>
                  <a:pt x="3764" y="1"/>
                </a:moveTo>
                <a:cubicBezTo>
                  <a:pt x="3566" y="1"/>
                  <a:pt x="3368" y="7"/>
                  <a:pt x="3169" y="18"/>
                </a:cubicBezTo>
                <a:cubicBezTo>
                  <a:pt x="2806" y="37"/>
                  <a:pt x="2442" y="74"/>
                  <a:pt x="2078" y="135"/>
                </a:cubicBezTo>
                <a:cubicBezTo>
                  <a:pt x="1277" y="265"/>
                  <a:pt x="716" y="431"/>
                  <a:pt x="376" y="875"/>
                </a:cubicBezTo>
                <a:cubicBezTo>
                  <a:pt x="210" y="1091"/>
                  <a:pt x="99" y="1381"/>
                  <a:pt x="44" y="1769"/>
                </a:cubicBezTo>
                <a:cubicBezTo>
                  <a:pt x="13" y="1972"/>
                  <a:pt x="0" y="2201"/>
                  <a:pt x="0" y="2460"/>
                </a:cubicBezTo>
                <a:cubicBezTo>
                  <a:pt x="7" y="4661"/>
                  <a:pt x="1344" y="7552"/>
                  <a:pt x="3120" y="8514"/>
                </a:cubicBezTo>
                <a:cubicBezTo>
                  <a:pt x="3729" y="8843"/>
                  <a:pt x="4377" y="8996"/>
                  <a:pt x="5022" y="8996"/>
                </a:cubicBezTo>
                <a:cubicBezTo>
                  <a:pt x="6790" y="8996"/>
                  <a:pt x="8533" y="7844"/>
                  <a:pt x="9378" y="6023"/>
                </a:cubicBezTo>
                <a:cubicBezTo>
                  <a:pt x="9440" y="5894"/>
                  <a:pt x="9495" y="5764"/>
                  <a:pt x="9545" y="5629"/>
                </a:cubicBezTo>
                <a:cubicBezTo>
                  <a:pt x="9828" y="4864"/>
                  <a:pt x="9951" y="3989"/>
                  <a:pt x="9791" y="3187"/>
                </a:cubicBezTo>
                <a:cubicBezTo>
                  <a:pt x="9748" y="2965"/>
                  <a:pt x="9680" y="2749"/>
                  <a:pt x="9594" y="2546"/>
                </a:cubicBezTo>
                <a:cubicBezTo>
                  <a:pt x="9101" y="1442"/>
                  <a:pt x="8028" y="857"/>
                  <a:pt x="6992" y="517"/>
                </a:cubicBezTo>
                <a:cubicBezTo>
                  <a:pt x="5943" y="173"/>
                  <a:pt x="4855" y="1"/>
                  <a:pt x="3764"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 name="Google Shape;120;p62"/>
          <p:cNvSpPr/>
          <p:nvPr/>
        </p:nvSpPr>
        <p:spPr>
          <a:xfrm rot="10448147">
            <a:off x="-60239" y="972602"/>
            <a:ext cx="1029231" cy="2392159"/>
          </a:xfrm>
          <a:custGeom>
            <a:rect b="b" l="l" r="r" t="t"/>
            <a:pathLst>
              <a:path extrusionOk="0" h="12553" w="11789">
                <a:moveTo>
                  <a:pt x="8224" y="1"/>
                </a:moveTo>
                <a:cubicBezTo>
                  <a:pt x="6188" y="1"/>
                  <a:pt x="3792" y="774"/>
                  <a:pt x="2646" y="1180"/>
                </a:cubicBezTo>
                <a:cubicBezTo>
                  <a:pt x="2621" y="1192"/>
                  <a:pt x="2590" y="1198"/>
                  <a:pt x="2559" y="1211"/>
                </a:cubicBezTo>
                <a:cubicBezTo>
                  <a:pt x="1782" y="1494"/>
                  <a:pt x="981" y="1901"/>
                  <a:pt x="574" y="2709"/>
                </a:cubicBezTo>
                <a:cubicBezTo>
                  <a:pt x="1" y="3868"/>
                  <a:pt x="469" y="5335"/>
                  <a:pt x="1073" y="6476"/>
                </a:cubicBezTo>
                <a:cubicBezTo>
                  <a:pt x="2276" y="8732"/>
                  <a:pt x="4002" y="10625"/>
                  <a:pt x="6018" y="11902"/>
                </a:cubicBezTo>
                <a:cubicBezTo>
                  <a:pt x="6265" y="12056"/>
                  <a:pt x="6530" y="12210"/>
                  <a:pt x="6807" y="12321"/>
                </a:cubicBezTo>
                <a:cubicBezTo>
                  <a:pt x="7135" y="12462"/>
                  <a:pt x="7471" y="12552"/>
                  <a:pt x="7801" y="12552"/>
                </a:cubicBezTo>
                <a:cubicBezTo>
                  <a:pt x="8048" y="12552"/>
                  <a:pt x="8292" y="12501"/>
                  <a:pt x="8527" y="12382"/>
                </a:cubicBezTo>
                <a:cubicBezTo>
                  <a:pt x="9095" y="12099"/>
                  <a:pt x="9465" y="11470"/>
                  <a:pt x="9773" y="10853"/>
                </a:cubicBezTo>
                <a:cubicBezTo>
                  <a:pt x="10772" y="8843"/>
                  <a:pt x="11419" y="6605"/>
                  <a:pt x="11666" y="4312"/>
                </a:cubicBezTo>
                <a:cubicBezTo>
                  <a:pt x="11752" y="3461"/>
                  <a:pt x="11789" y="2567"/>
                  <a:pt x="11518" y="1772"/>
                </a:cubicBezTo>
                <a:cubicBezTo>
                  <a:pt x="11067" y="432"/>
                  <a:pt x="9746" y="1"/>
                  <a:pt x="8224" y="1"/>
                </a:cubicBezTo>
                <a:close/>
              </a:path>
            </a:pathLst>
          </a:custGeom>
          <a:solidFill>
            <a:schemeClr val="accent4">
              <a:alpha val="5803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1">
  <p:cSld name="BLANK_1_1_1_1_1_1_1">
    <p:spTree>
      <p:nvGrpSpPr>
        <p:cNvPr id="12" name="Shape 12"/>
        <p:cNvGrpSpPr/>
        <p:nvPr/>
      </p:nvGrpSpPr>
      <p:grpSpPr>
        <a:xfrm>
          <a:off x="0" y="0"/>
          <a:ext cx="0" cy="0"/>
          <a:chOff x="0" y="0"/>
          <a:chExt cx="0" cy="0"/>
        </a:xfrm>
      </p:grpSpPr>
      <p:sp>
        <p:nvSpPr>
          <p:cNvPr id="13" name="Google Shape;13;p53"/>
          <p:cNvSpPr txBox="1"/>
          <p:nvPr>
            <p:ph type="title"/>
          </p:nvPr>
        </p:nvSpPr>
        <p:spPr>
          <a:xfrm>
            <a:off x="621800" y="1982700"/>
            <a:ext cx="1982700" cy="11781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000"/>
              <a:buNone/>
              <a:defRPr sz="3100"/>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p:txBody>
      </p:sp>
      <p:sp>
        <p:nvSpPr>
          <p:cNvPr id="14" name="Google Shape;14;p53"/>
          <p:cNvSpPr txBox="1"/>
          <p:nvPr>
            <p:ph idx="2" type="title"/>
          </p:nvPr>
        </p:nvSpPr>
        <p:spPr>
          <a:xfrm flipH="1">
            <a:off x="3914575" y="822550"/>
            <a:ext cx="2112300" cy="5727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500"/>
              <a:buNone/>
              <a:defRPr b="1" sz="25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15" name="Google Shape;15;p53"/>
          <p:cNvSpPr txBox="1"/>
          <p:nvPr>
            <p:ph idx="1" type="subTitle"/>
          </p:nvPr>
        </p:nvSpPr>
        <p:spPr>
          <a:xfrm flipH="1">
            <a:off x="6169600" y="822550"/>
            <a:ext cx="23526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16" name="Google Shape;16;p53"/>
          <p:cNvSpPr txBox="1"/>
          <p:nvPr>
            <p:ph idx="3" type="title"/>
          </p:nvPr>
        </p:nvSpPr>
        <p:spPr>
          <a:xfrm flipH="1">
            <a:off x="2695350" y="868000"/>
            <a:ext cx="1044900" cy="657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52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7" name="Google Shape;17;p53"/>
          <p:cNvSpPr txBox="1"/>
          <p:nvPr>
            <p:ph idx="4" type="title"/>
          </p:nvPr>
        </p:nvSpPr>
        <p:spPr>
          <a:xfrm flipH="1">
            <a:off x="3914575" y="2312563"/>
            <a:ext cx="2112300" cy="5727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500"/>
              <a:buNone/>
              <a:defRPr b="1" sz="25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18" name="Google Shape;18;p53"/>
          <p:cNvSpPr txBox="1"/>
          <p:nvPr>
            <p:ph idx="5" type="subTitle"/>
          </p:nvPr>
        </p:nvSpPr>
        <p:spPr>
          <a:xfrm flipH="1">
            <a:off x="6169600" y="2312563"/>
            <a:ext cx="23526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19" name="Google Shape;19;p53"/>
          <p:cNvSpPr txBox="1"/>
          <p:nvPr>
            <p:ph idx="6" type="title"/>
          </p:nvPr>
        </p:nvSpPr>
        <p:spPr>
          <a:xfrm flipH="1">
            <a:off x="2695350" y="2303688"/>
            <a:ext cx="1044900" cy="657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52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0" name="Google Shape;20;p53"/>
          <p:cNvSpPr txBox="1"/>
          <p:nvPr>
            <p:ph idx="7" type="title"/>
          </p:nvPr>
        </p:nvSpPr>
        <p:spPr>
          <a:xfrm flipH="1">
            <a:off x="3914575" y="3802575"/>
            <a:ext cx="2112300" cy="5727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500"/>
              <a:buNone/>
              <a:defRPr b="1" sz="25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21" name="Google Shape;21;p53"/>
          <p:cNvSpPr txBox="1"/>
          <p:nvPr>
            <p:ph idx="8" type="subTitle"/>
          </p:nvPr>
        </p:nvSpPr>
        <p:spPr>
          <a:xfrm flipH="1">
            <a:off x="6169600" y="3802575"/>
            <a:ext cx="23526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22" name="Google Shape;22;p53"/>
          <p:cNvSpPr txBox="1"/>
          <p:nvPr>
            <p:ph idx="9" type="title"/>
          </p:nvPr>
        </p:nvSpPr>
        <p:spPr>
          <a:xfrm flipH="1">
            <a:off x="2695350" y="3739375"/>
            <a:ext cx="1044900" cy="657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52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3" name="Google Shape;23;p53"/>
          <p:cNvSpPr/>
          <p:nvPr/>
        </p:nvSpPr>
        <p:spPr>
          <a:xfrm rot="1251466">
            <a:off x="7421801" y="4701255"/>
            <a:ext cx="1123380" cy="1223642"/>
          </a:xfrm>
          <a:custGeom>
            <a:rect b="b" l="l" r="r" t="t"/>
            <a:pathLst>
              <a:path extrusionOk="0" h="3020" w="2757">
                <a:moveTo>
                  <a:pt x="1727" y="1"/>
                </a:moveTo>
                <a:cubicBezTo>
                  <a:pt x="815" y="1"/>
                  <a:pt x="275" y="1495"/>
                  <a:pt x="93" y="2170"/>
                </a:cubicBezTo>
                <a:cubicBezTo>
                  <a:pt x="43" y="2361"/>
                  <a:pt x="0" y="2571"/>
                  <a:pt x="93" y="2750"/>
                </a:cubicBezTo>
                <a:cubicBezTo>
                  <a:pt x="196" y="2948"/>
                  <a:pt x="423" y="3020"/>
                  <a:pt x="655" y="3020"/>
                </a:cubicBezTo>
                <a:cubicBezTo>
                  <a:pt x="756" y="3020"/>
                  <a:pt x="857" y="3006"/>
                  <a:pt x="950" y="2984"/>
                </a:cubicBezTo>
                <a:cubicBezTo>
                  <a:pt x="1418" y="2879"/>
                  <a:pt x="1850" y="2639"/>
                  <a:pt x="2183" y="2293"/>
                </a:cubicBezTo>
                <a:cubicBezTo>
                  <a:pt x="2479" y="1991"/>
                  <a:pt x="2707" y="1597"/>
                  <a:pt x="2731" y="1171"/>
                </a:cubicBezTo>
                <a:cubicBezTo>
                  <a:pt x="2756" y="746"/>
                  <a:pt x="2540" y="296"/>
                  <a:pt x="2164" y="111"/>
                </a:cubicBezTo>
                <a:cubicBezTo>
                  <a:pt x="2010" y="35"/>
                  <a:pt x="1864" y="1"/>
                  <a:pt x="1727" y="1"/>
                </a:cubicBezTo>
                <a:close/>
              </a:path>
            </a:pathLst>
          </a:custGeom>
          <a:solidFill>
            <a:schemeClr val="accent4">
              <a:alpha val="5803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 name="Google Shape;24;p53"/>
          <p:cNvSpPr/>
          <p:nvPr/>
        </p:nvSpPr>
        <p:spPr>
          <a:xfrm rot="2700000">
            <a:off x="453799" y="4172291"/>
            <a:ext cx="2077469" cy="1382437"/>
          </a:xfrm>
          <a:custGeom>
            <a:rect b="b" l="l" r="r" t="t"/>
            <a:pathLst>
              <a:path extrusionOk="0" h="4129" w="5495">
                <a:moveTo>
                  <a:pt x="4878" y="1"/>
                </a:moveTo>
                <a:cubicBezTo>
                  <a:pt x="4546" y="1"/>
                  <a:pt x="4149" y="125"/>
                  <a:pt x="3928" y="210"/>
                </a:cubicBezTo>
                <a:cubicBezTo>
                  <a:pt x="2695" y="678"/>
                  <a:pt x="1714" y="1548"/>
                  <a:pt x="1042" y="2627"/>
                </a:cubicBezTo>
                <a:cubicBezTo>
                  <a:pt x="413" y="3280"/>
                  <a:pt x="0" y="3940"/>
                  <a:pt x="703" y="4100"/>
                </a:cubicBezTo>
                <a:cubicBezTo>
                  <a:pt x="787" y="4120"/>
                  <a:pt x="875" y="4128"/>
                  <a:pt x="964" y="4128"/>
                </a:cubicBezTo>
                <a:cubicBezTo>
                  <a:pt x="1502" y="4128"/>
                  <a:pt x="2113" y="3812"/>
                  <a:pt x="2547" y="3601"/>
                </a:cubicBezTo>
                <a:cubicBezTo>
                  <a:pt x="3256" y="3243"/>
                  <a:pt x="3934" y="2799"/>
                  <a:pt x="4489" y="2226"/>
                </a:cubicBezTo>
                <a:cubicBezTo>
                  <a:pt x="4889" y="1807"/>
                  <a:pt x="5364" y="1165"/>
                  <a:pt x="5438" y="574"/>
                </a:cubicBezTo>
                <a:cubicBezTo>
                  <a:pt x="5495" y="132"/>
                  <a:pt x="5221" y="1"/>
                  <a:pt x="4878" y="1"/>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 name="Google Shape;25;p53"/>
          <p:cNvSpPr/>
          <p:nvPr/>
        </p:nvSpPr>
        <p:spPr>
          <a:xfrm>
            <a:off x="8491277" y="1544851"/>
            <a:ext cx="1485460" cy="1210231"/>
          </a:xfrm>
          <a:custGeom>
            <a:rect b="b" l="l" r="r" t="t"/>
            <a:pathLst>
              <a:path extrusionOk="0" h="8997" w="9952">
                <a:moveTo>
                  <a:pt x="3764" y="1"/>
                </a:moveTo>
                <a:cubicBezTo>
                  <a:pt x="3566" y="1"/>
                  <a:pt x="3368" y="7"/>
                  <a:pt x="3169" y="18"/>
                </a:cubicBezTo>
                <a:cubicBezTo>
                  <a:pt x="2806" y="37"/>
                  <a:pt x="2442" y="74"/>
                  <a:pt x="2078" y="135"/>
                </a:cubicBezTo>
                <a:cubicBezTo>
                  <a:pt x="1277" y="265"/>
                  <a:pt x="716" y="431"/>
                  <a:pt x="376" y="875"/>
                </a:cubicBezTo>
                <a:cubicBezTo>
                  <a:pt x="210" y="1091"/>
                  <a:pt x="99" y="1381"/>
                  <a:pt x="44" y="1769"/>
                </a:cubicBezTo>
                <a:cubicBezTo>
                  <a:pt x="13" y="1972"/>
                  <a:pt x="0" y="2201"/>
                  <a:pt x="0" y="2460"/>
                </a:cubicBezTo>
                <a:cubicBezTo>
                  <a:pt x="7" y="4661"/>
                  <a:pt x="1344" y="7552"/>
                  <a:pt x="3120" y="8514"/>
                </a:cubicBezTo>
                <a:cubicBezTo>
                  <a:pt x="3729" y="8843"/>
                  <a:pt x="4377" y="8996"/>
                  <a:pt x="5022" y="8996"/>
                </a:cubicBezTo>
                <a:cubicBezTo>
                  <a:pt x="6790" y="8996"/>
                  <a:pt x="8533" y="7844"/>
                  <a:pt x="9378" y="6023"/>
                </a:cubicBezTo>
                <a:cubicBezTo>
                  <a:pt x="9440" y="5894"/>
                  <a:pt x="9495" y="5764"/>
                  <a:pt x="9545" y="5629"/>
                </a:cubicBezTo>
                <a:cubicBezTo>
                  <a:pt x="9828" y="4864"/>
                  <a:pt x="9951" y="3989"/>
                  <a:pt x="9791" y="3187"/>
                </a:cubicBezTo>
                <a:cubicBezTo>
                  <a:pt x="9748" y="2965"/>
                  <a:pt x="9680" y="2749"/>
                  <a:pt x="9594" y="2546"/>
                </a:cubicBezTo>
                <a:cubicBezTo>
                  <a:pt x="9101" y="1442"/>
                  <a:pt x="8028" y="857"/>
                  <a:pt x="6992" y="517"/>
                </a:cubicBezTo>
                <a:cubicBezTo>
                  <a:pt x="5943" y="173"/>
                  <a:pt x="4855" y="1"/>
                  <a:pt x="3764"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 name="Google Shape;26;p53"/>
          <p:cNvSpPr/>
          <p:nvPr/>
        </p:nvSpPr>
        <p:spPr>
          <a:xfrm>
            <a:off x="7007896" y="4801572"/>
            <a:ext cx="986218" cy="706818"/>
          </a:xfrm>
          <a:custGeom>
            <a:rect b="b" l="l" r="r" t="t"/>
            <a:pathLst>
              <a:path extrusionOk="0" h="5692" w="7942">
                <a:moveTo>
                  <a:pt x="3056" y="1"/>
                </a:moveTo>
                <a:cubicBezTo>
                  <a:pt x="2499" y="1"/>
                  <a:pt x="1942" y="26"/>
                  <a:pt x="1393" y="99"/>
                </a:cubicBezTo>
                <a:cubicBezTo>
                  <a:pt x="912" y="166"/>
                  <a:pt x="370" y="314"/>
                  <a:pt x="154" y="808"/>
                </a:cubicBezTo>
                <a:cubicBezTo>
                  <a:pt x="31" y="1079"/>
                  <a:pt x="0" y="1393"/>
                  <a:pt x="25" y="1714"/>
                </a:cubicBezTo>
                <a:cubicBezTo>
                  <a:pt x="68" y="2312"/>
                  <a:pt x="296" y="2966"/>
                  <a:pt x="536" y="3520"/>
                </a:cubicBezTo>
                <a:cubicBezTo>
                  <a:pt x="666" y="3816"/>
                  <a:pt x="789" y="4088"/>
                  <a:pt x="894" y="4310"/>
                </a:cubicBezTo>
                <a:cubicBezTo>
                  <a:pt x="1178" y="4932"/>
                  <a:pt x="1615" y="5537"/>
                  <a:pt x="2220" y="5666"/>
                </a:cubicBezTo>
                <a:cubicBezTo>
                  <a:pt x="2302" y="5684"/>
                  <a:pt x="2385" y="5691"/>
                  <a:pt x="2468" y="5691"/>
                </a:cubicBezTo>
                <a:cubicBezTo>
                  <a:pt x="2824" y="5691"/>
                  <a:pt x="3180" y="5547"/>
                  <a:pt x="3520" y="5407"/>
                </a:cubicBezTo>
                <a:cubicBezTo>
                  <a:pt x="4384" y="5050"/>
                  <a:pt x="5265" y="4680"/>
                  <a:pt x="5993" y="4038"/>
                </a:cubicBezTo>
                <a:cubicBezTo>
                  <a:pt x="7084" y="3077"/>
                  <a:pt x="7941" y="1030"/>
                  <a:pt x="6196" y="277"/>
                </a:cubicBezTo>
                <a:cubicBezTo>
                  <a:pt x="5796" y="105"/>
                  <a:pt x="5364" y="80"/>
                  <a:pt x="4939" y="62"/>
                </a:cubicBezTo>
                <a:cubicBezTo>
                  <a:pt x="4655" y="49"/>
                  <a:pt x="4371" y="37"/>
                  <a:pt x="4088" y="25"/>
                </a:cubicBezTo>
                <a:cubicBezTo>
                  <a:pt x="3744" y="11"/>
                  <a:pt x="3400" y="1"/>
                  <a:pt x="3056"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 name="Google Shape;27;p53"/>
          <p:cNvSpPr/>
          <p:nvPr/>
        </p:nvSpPr>
        <p:spPr>
          <a:xfrm>
            <a:off x="1562040" y="5004220"/>
            <a:ext cx="125412" cy="128962"/>
          </a:xfrm>
          <a:custGeom>
            <a:rect b="b" l="l" r="r" t="t"/>
            <a:pathLst>
              <a:path extrusionOk="0" h="907" w="882">
                <a:moveTo>
                  <a:pt x="352" y="1"/>
                </a:moveTo>
                <a:cubicBezTo>
                  <a:pt x="327" y="1"/>
                  <a:pt x="308" y="19"/>
                  <a:pt x="308" y="44"/>
                </a:cubicBezTo>
                <a:lnTo>
                  <a:pt x="308" y="327"/>
                </a:lnTo>
                <a:lnTo>
                  <a:pt x="37" y="327"/>
                </a:lnTo>
                <a:cubicBezTo>
                  <a:pt x="19" y="327"/>
                  <a:pt x="0" y="340"/>
                  <a:pt x="0" y="364"/>
                </a:cubicBezTo>
                <a:lnTo>
                  <a:pt x="0" y="549"/>
                </a:lnTo>
                <a:cubicBezTo>
                  <a:pt x="0" y="574"/>
                  <a:pt x="19" y="586"/>
                  <a:pt x="37" y="586"/>
                </a:cubicBezTo>
                <a:lnTo>
                  <a:pt x="308" y="586"/>
                </a:lnTo>
                <a:lnTo>
                  <a:pt x="308" y="870"/>
                </a:lnTo>
                <a:cubicBezTo>
                  <a:pt x="308" y="895"/>
                  <a:pt x="327" y="907"/>
                  <a:pt x="352" y="907"/>
                </a:cubicBezTo>
                <a:lnTo>
                  <a:pt x="537" y="907"/>
                </a:lnTo>
                <a:cubicBezTo>
                  <a:pt x="561" y="907"/>
                  <a:pt x="574" y="895"/>
                  <a:pt x="574" y="870"/>
                </a:cubicBezTo>
                <a:lnTo>
                  <a:pt x="574" y="586"/>
                </a:lnTo>
                <a:lnTo>
                  <a:pt x="845" y="586"/>
                </a:lnTo>
                <a:cubicBezTo>
                  <a:pt x="870" y="586"/>
                  <a:pt x="882" y="574"/>
                  <a:pt x="882" y="549"/>
                </a:cubicBezTo>
                <a:lnTo>
                  <a:pt x="882" y="364"/>
                </a:lnTo>
                <a:cubicBezTo>
                  <a:pt x="882" y="340"/>
                  <a:pt x="870" y="327"/>
                  <a:pt x="845" y="327"/>
                </a:cubicBezTo>
                <a:lnTo>
                  <a:pt x="574" y="327"/>
                </a:lnTo>
                <a:lnTo>
                  <a:pt x="574" y="44"/>
                </a:lnTo>
                <a:cubicBezTo>
                  <a:pt x="574" y="19"/>
                  <a:pt x="561" y="1"/>
                  <a:pt x="53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p53"/>
          <p:cNvSpPr/>
          <p:nvPr/>
        </p:nvSpPr>
        <p:spPr>
          <a:xfrm>
            <a:off x="1309902" y="4205515"/>
            <a:ext cx="1082100" cy="1082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p53"/>
          <p:cNvSpPr/>
          <p:nvPr/>
        </p:nvSpPr>
        <p:spPr>
          <a:xfrm>
            <a:off x="8542165" y="2190650"/>
            <a:ext cx="1643100" cy="1643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 name="Google Shape;30;p53"/>
          <p:cNvSpPr/>
          <p:nvPr/>
        </p:nvSpPr>
        <p:spPr>
          <a:xfrm flipH="1">
            <a:off x="1379750" y="495150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 name="Google Shape;31;p53"/>
          <p:cNvSpPr/>
          <p:nvPr/>
        </p:nvSpPr>
        <p:spPr>
          <a:xfrm flipH="1">
            <a:off x="1421750" y="495150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53"/>
          <p:cNvSpPr/>
          <p:nvPr/>
        </p:nvSpPr>
        <p:spPr>
          <a:xfrm>
            <a:off x="690751" y="4109926"/>
            <a:ext cx="803346" cy="580705"/>
          </a:xfrm>
          <a:custGeom>
            <a:rect b="b" l="l" r="r" t="t"/>
            <a:pathLst>
              <a:path extrusionOk="0" h="5915" w="8183">
                <a:moveTo>
                  <a:pt x="4239" y="0"/>
                </a:moveTo>
                <a:cubicBezTo>
                  <a:pt x="4180" y="0"/>
                  <a:pt x="4122" y="2"/>
                  <a:pt x="4064" y="6"/>
                </a:cubicBezTo>
                <a:cubicBezTo>
                  <a:pt x="2769" y="99"/>
                  <a:pt x="1240" y="2207"/>
                  <a:pt x="500" y="3299"/>
                </a:cubicBezTo>
                <a:cubicBezTo>
                  <a:pt x="247" y="3662"/>
                  <a:pt x="1" y="4094"/>
                  <a:pt x="38" y="4538"/>
                </a:cubicBezTo>
                <a:cubicBezTo>
                  <a:pt x="62" y="4797"/>
                  <a:pt x="186" y="5031"/>
                  <a:pt x="358" y="5204"/>
                </a:cubicBezTo>
                <a:cubicBezTo>
                  <a:pt x="432" y="5284"/>
                  <a:pt x="525" y="5352"/>
                  <a:pt x="617" y="5407"/>
                </a:cubicBezTo>
                <a:cubicBezTo>
                  <a:pt x="919" y="5586"/>
                  <a:pt x="1264" y="5648"/>
                  <a:pt x="1604" y="5697"/>
                </a:cubicBezTo>
                <a:cubicBezTo>
                  <a:pt x="2364" y="5820"/>
                  <a:pt x="3149" y="5914"/>
                  <a:pt x="3930" y="5914"/>
                </a:cubicBezTo>
                <a:cubicBezTo>
                  <a:pt x="4999" y="5914"/>
                  <a:pt x="6061" y="5737"/>
                  <a:pt x="7048" y="5210"/>
                </a:cubicBezTo>
                <a:cubicBezTo>
                  <a:pt x="7492" y="4970"/>
                  <a:pt x="7942" y="4618"/>
                  <a:pt x="8077" y="4094"/>
                </a:cubicBezTo>
                <a:cubicBezTo>
                  <a:pt x="8182" y="3687"/>
                  <a:pt x="8071" y="3268"/>
                  <a:pt x="7923" y="2898"/>
                </a:cubicBezTo>
                <a:cubicBezTo>
                  <a:pt x="7868" y="2762"/>
                  <a:pt x="7806" y="2627"/>
                  <a:pt x="7732" y="2491"/>
                </a:cubicBezTo>
                <a:cubicBezTo>
                  <a:pt x="7045" y="1189"/>
                  <a:pt x="5643" y="0"/>
                  <a:pt x="423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 name="Google Shape;33;p53"/>
          <p:cNvSpPr/>
          <p:nvPr/>
        </p:nvSpPr>
        <p:spPr>
          <a:xfrm flipH="1">
            <a:off x="692650" y="45267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53"/>
          <p:cNvSpPr/>
          <p:nvPr/>
        </p:nvSpPr>
        <p:spPr>
          <a:xfrm flipH="1">
            <a:off x="790050" y="4375263"/>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 name="Google Shape;35;p53"/>
          <p:cNvSpPr/>
          <p:nvPr/>
        </p:nvSpPr>
        <p:spPr>
          <a:xfrm>
            <a:off x="215650" y="307026"/>
            <a:ext cx="1309316" cy="1210235"/>
          </a:xfrm>
          <a:custGeom>
            <a:rect b="b" l="l" r="r" t="t"/>
            <a:pathLst>
              <a:path extrusionOk="0" h="12553" w="11789">
                <a:moveTo>
                  <a:pt x="8224" y="1"/>
                </a:moveTo>
                <a:cubicBezTo>
                  <a:pt x="6188" y="1"/>
                  <a:pt x="3792" y="774"/>
                  <a:pt x="2646" y="1180"/>
                </a:cubicBezTo>
                <a:cubicBezTo>
                  <a:pt x="2621" y="1192"/>
                  <a:pt x="2590" y="1198"/>
                  <a:pt x="2559" y="1211"/>
                </a:cubicBezTo>
                <a:cubicBezTo>
                  <a:pt x="1782" y="1494"/>
                  <a:pt x="981" y="1901"/>
                  <a:pt x="574" y="2709"/>
                </a:cubicBezTo>
                <a:cubicBezTo>
                  <a:pt x="1" y="3868"/>
                  <a:pt x="469" y="5335"/>
                  <a:pt x="1073" y="6476"/>
                </a:cubicBezTo>
                <a:cubicBezTo>
                  <a:pt x="2276" y="8732"/>
                  <a:pt x="4002" y="10625"/>
                  <a:pt x="6018" y="11902"/>
                </a:cubicBezTo>
                <a:cubicBezTo>
                  <a:pt x="6265" y="12056"/>
                  <a:pt x="6530" y="12210"/>
                  <a:pt x="6807" y="12321"/>
                </a:cubicBezTo>
                <a:cubicBezTo>
                  <a:pt x="7135" y="12462"/>
                  <a:pt x="7471" y="12552"/>
                  <a:pt x="7801" y="12552"/>
                </a:cubicBezTo>
                <a:cubicBezTo>
                  <a:pt x="8048" y="12552"/>
                  <a:pt x="8292" y="12501"/>
                  <a:pt x="8527" y="12382"/>
                </a:cubicBezTo>
                <a:cubicBezTo>
                  <a:pt x="9095" y="12099"/>
                  <a:pt x="9465" y="11470"/>
                  <a:pt x="9773" y="10853"/>
                </a:cubicBezTo>
                <a:cubicBezTo>
                  <a:pt x="10772" y="8843"/>
                  <a:pt x="11419" y="6605"/>
                  <a:pt x="11666" y="4312"/>
                </a:cubicBezTo>
                <a:cubicBezTo>
                  <a:pt x="11752" y="3461"/>
                  <a:pt x="11789" y="2567"/>
                  <a:pt x="11518" y="1772"/>
                </a:cubicBezTo>
                <a:cubicBezTo>
                  <a:pt x="11067" y="432"/>
                  <a:pt x="9746" y="1"/>
                  <a:pt x="8224" y="1"/>
                </a:cubicBezTo>
                <a:close/>
              </a:path>
            </a:pathLst>
          </a:custGeom>
          <a:solidFill>
            <a:schemeClr val="accent3">
              <a:alpha val="4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 name="Google Shape;36;p53"/>
          <p:cNvSpPr/>
          <p:nvPr/>
        </p:nvSpPr>
        <p:spPr>
          <a:xfrm rot="9203483">
            <a:off x="-714869" y="-75573"/>
            <a:ext cx="2031822" cy="1312994"/>
          </a:xfrm>
          <a:custGeom>
            <a:rect b="b" l="l" r="r" t="t"/>
            <a:pathLst>
              <a:path extrusionOk="0" h="6589" w="10631">
                <a:moveTo>
                  <a:pt x="1143" y="1"/>
                </a:moveTo>
                <a:cubicBezTo>
                  <a:pt x="967" y="1"/>
                  <a:pt x="802" y="27"/>
                  <a:pt x="654" y="87"/>
                </a:cubicBezTo>
                <a:cubicBezTo>
                  <a:pt x="25" y="340"/>
                  <a:pt x="1" y="1092"/>
                  <a:pt x="198" y="1764"/>
                </a:cubicBezTo>
                <a:cubicBezTo>
                  <a:pt x="827" y="3898"/>
                  <a:pt x="2683" y="5260"/>
                  <a:pt x="5075" y="6142"/>
                </a:cubicBezTo>
                <a:cubicBezTo>
                  <a:pt x="5543" y="6314"/>
                  <a:pt x="6012" y="6450"/>
                  <a:pt x="6474" y="6536"/>
                </a:cubicBezTo>
                <a:cubicBezTo>
                  <a:pt x="6664" y="6572"/>
                  <a:pt x="6867" y="6589"/>
                  <a:pt x="7074" y="6589"/>
                </a:cubicBezTo>
                <a:cubicBezTo>
                  <a:pt x="8703" y="6589"/>
                  <a:pt x="10631" y="5535"/>
                  <a:pt x="8799" y="4064"/>
                </a:cubicBezTo>
                <a:cubicBezTo>
                  <a:pt x="6992" y="2609"/>
                  <a:pt x="4933" y="1376"/>
                  <a:pt x="2781" y="445"/>
                </a:cubicBezTo>
                <a:cubicBezTo>
                  <a:pt x="2246" y="216"/>
                  <a:pt x="1649" y="1"/>
                  <a:pt x="1143" y="1"/>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53"/>
          <p:cNvSpPr/>
          <p:nvPr/>
        </p:nvSpPr>
        <p:spPr>
          <a:xfrm>
            <a:off x="554438" y="6520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 name="Google Shape;38;p53"/>
          <p:cNvSpPr/>
          <p:nvPr/>
        </p:nvSpPr>
        <p:spPr>
          <a:xfrm>
            <a:off x="296463" y="476925"/>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53"/>
          <p:cNvSpPr/>
          <p:nvPr/>
        </p:nvSpPr>
        <p:spPr>
          <a:xfrm>
            <a:off x="464325" y="39740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p53"/>
          <p:cNvSpPr/>
          <p:nvPr/>
        </p:nvSpPr>
        <p:spPr>
          <a:xfrm>
            <a:off x="618938" y="6632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53"/>
          <p:cNvSpPr/>
          <p:nvPr/>
        </p:nvSpPr>
        <p:spPr>
          <a:xfrm>
            <a:off x="674336" y="891503"/>
            <a:ext cx="272700" cy="2727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2" name="Shape 42"/>
        <p:cNvGrpSpPr/>
        <p:nvPr/>
      </p:nvGrpSpPr>
      <p:grpSpPr>
        <a:xfrm>
          <a:off x="0" y="0"/>
          <a:ext cx="0" cy="0"/>
          <a:chOff x="0" y="0"/>
          <a:chExt cx="0" cy="0"/>
        </a:xfrm>
      </p:grpSpPr>
      <p:sp>
        <p:nvSpPr>
          <p:cNvPr id="43" name="Google Shape;43;p54"/>
          <p:cNvSpPr/>
          <p:nvPr/>
        </p:nvSpPr>
        <p:spPr>
          <a:xfrm rot="5177097">
            <a:off x="1159111" y="3515516"/>
            <a:ext cx="1863796" cy="2431241"/>
          </a:xfrm>
          <a:custGeom>
            <a:rect b="b" l="l" r="r" t="t"/>
            <a:pathLst>
              <a:path extrusionOk="0" h="3020" w="2757">
                <a:moveTo>
                  <a:pt x="1727" y="1"/>
                </a:moveTo>
                <a:cubicBezTo>
                  <a:pt x="815" y="1"/>
                  <a:pt x="275" y="1495"/>
                  <a:pt x="93" y="2170"/>
                </a:cubicBezTo>
                <a:cubicBezTo>
                  <a:pt x="43" y="2361"/>
                  <a:pt x="0" y="2571"/>
                  <a:pt x="93" y="2750"/>
                </a:cubicBezTo>
                <a:cubicBezTo>
                  <a:pt x="196" y="2948"/>
                  <a:pt x="423" y="3020"/>
                  <a:pt x="655" y="3020"/>
                </a:cubicBezTo>
                <a:cubicBezTo>
                  <a:pt x="756" y="3020"/>
                  <a:pt x="857" y="3006"/>
                  <a:pt x="950" y="2984"/>
                </a:cubicBezTo>
                <a:cubicBezTo>
                  <a:pt x="1418" y="2879"/>
                  <a:pt x="1850" y="2639"/>
                  <a:pt x="2183" y="2293"/>
                </a:cubicBezTo>
                <a:cubicBezTo>
                  <a:pt x="2479" y="1991"/>
                  <a:pt x="2707" y="1597"/>
                  <a:pt x="2731" y="1171"/>
                </a:cubicBezTo>
                <a:cubicBezTo>
                  <a:pt x="2756" y="746"/>
                  <a:pt x="2540" y="296"/>
                  <a:pt x="2164" y="111"/>
                </a:cubicBezTo>
                <a:cubicBezTo>
                  <a:pt x="2010" y="35"/>
                  <a:pt x="1864" y="1"/>
                  <a:pt x="1727" y="1"/>
                </a:cubicBezTo>
                <a:close/>
              </a:path>
            </a:pathLst>
          </a:custGeom>
          <a:solidFill>
            <a:schemeClr val="accent4">
              <a:alpha val="5803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p54"/>
          <p:cNvSpPr/>
          <p:nvPr/>
        </p:nvSpPr>
        <p:spPr>
          <a:xfrm>
            <a:off x="2947101" y="4645725"/>
            <a:ext cx="983458" cy="704826"/>
          </a:xfrm>
          <a:custGeom>
            <a:rect b="b" l="l" r="r" t="t"/>
            <a:pathLst>
              <a:path extrusionOk="0" h="5692" w="7942">
                <a:moveTo>
                  <a:pt x="3056" y="1"/>
                </a:moveTo>
                <a:cubicBezTo>
                  <a:pt x="2499" y="1"/>
                  <a:pt x="1942" y="26"/>
                  <a:pt x="1393" y="99"/>
                </a:cubicBezTo>
                <a:cubicBezTo>
                  <a:pt x="912" y="166"/>
                  <a:pt x="370" y="314"/>
                  <a:pt x="154" y="808"/>
                </a:cubicBezTo>
                <a:cubicBezTo>
                  <a:pt x="31" y="1079"/>
                  <a:pt x="0" y="1393"/>
                  <a:pt x="25" y="1714"/>
                </a:cubicBezTo>
                <a:cubicBezTo>
                  <a:pt x="68" y="2312"/>
                  <a:pt x="296" y="2966"/>
                  <a:pt x="536" y="3520"/>
                </a:cubicBezTo>
                <a:cubicBezTo>
                  <a:pt x="666" y="3816"/>
                  <a:pt x="789" y="4088"/>
                  <a:pt x="894" y="4310"/>
                </a:cubicBezTo>
                <a:cubicBezTo>
                  <a:pt x="1178" y="4932"/>
                  <a:pt x="1615" y="5537"/>
                  <a:pt x="2220" y="5666"/>
                </a:cubicBezTo>
                <a:cubicBezTo>
                  <a:pt x="2302" y="5684"/>
                  <a:pt x="2385" y="5691"/>
                  <a:pt x="2468" y="5691"/>
                </a:cubicBezTo>
                <a:cubicBezTo>
                  <a:pt x="2824" y="5691"/>
                  <a:pt x="3180" y="5547"/>
                  <a:pt x="3520" y="5407"/>
                </a:cubicBezTo>
                <a:cubicBezTo>
                  <a:pt x="4384" y="5050"/>
                  <a:pt x="5265" y="4680"/>
                  <a:pt x="5993" y="4038"/>
                </a:cubicBezTo>
                <a:cubicBezTo>
                  <a:pt x="7084" y="3077"/>
                  <a:pt x="7941" y="1030"/>
                  <a:pt x="6196" y="277"/>
                </a:cubicBezTo>
                <a:cubicBezTo>
                  <a:pt x="5796" y="105"/>
                  <a:pt x="5364" y="80"/>
                  <a:pt x="4939" y="62"/>
                </a:cubicBezTo>
                <a:cubicBezTo>
                  <a:pt x="4655" y="49"/>
                  <a:pt x="4371" y="37"/>
                  <a:pt x="4088" y="25"/>
                </a:cubicBezTo>
                <a:cubicBezTo>
                  <a:pt x="3744" y="11"/>
                  <a:pt x="3400" y="1"/>
                  <a:pt x="3056"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p54"/>
          <p:cNvSpPr txBox="1"/>
          <p:nvPr>
            <p:ph type="title"/>
          </p:nvPr>
        </p:nvSpPr>
        <p:spPr>
          <a:xfrm>
            <a:off x="609275" y="2303250"/>
            <a:ext cx="40734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50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46" name="Google Shape;46;p54"/>
          <p:cNvSpPr txBox="1"/>
          <p:nvPr>
            <p:ph idx="2" type="title"/>
          </p:nvPr>
        </p:nvSpPr>
        <p:spPr>
          <a:xfrm>
            <a:off x="1937975" y="1337825"/>
            <a:ext cx="14160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6000"/>
              <a:buNone/>
              <a:defRPr sz="7200"/>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
        <p:nvSpPr>
          <p:cNvPr id="47" name="Google Shape;47;p54"/>
          <p:cNvSpPr txBox="1"/>
          <p:nvPr>
            <p:ph idx="1" type="subTitle"/>
          </p:nvPr>
        </p:nvSpPr>
        <p:spPr>
          <a:xfrm>
            <a:off x="719975" y="3055975"/>
            <a:ext cx="3852000" cy="713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solidFill>
                  <a:schemeClr val="dk1"/>
                </a:solidFill>
              </a:defRPr>
            </a:lvl1pPr>
            <a:lvl2pPr lvl="1" algn="ctr">
              <a:lnSpc>
                <a:spcPct val="100000"/>
              </a:lnSpc>
              <a:spcBef>
                <a:spcPts val="160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8" name="Shape 48"/>
        <p:cNvGrpSpPr/>
        <p:nvPr/>
      </p:nvGrpSpPr>
      <p:grpSpPr>
        <a:xfrm>
          <a:off x="0" y="0"/>
          <a:ext cx="0" cy="0"/>
          <a:chOff x="0" y="0"/>
          <a:chExt cx="0" cy="0"/>
        </a:xfrm>
      </p:grpSpPr>
      <p:sp>
        <p:nvSpPr>
          <p:cNvPr id="49" name="Google Shape;49;p55"/>
          <p:cNvSpPr/>
          <p:nvPr/>
        </p:nvSpPr>
        <p:spPr>
          <a:xfrm rot="3932015">
            <a:off x="7940277" y="394156"/>
            <a:ext cx="1552155" cy="526973"/>
          </a:xfrm>
          <a:custGeom>
            <a:rect b="b" l="l" r="r" t="t"/>
            <a:pathLst>
              <a:path extrusionOk="0" h="1237" w="3490">
                <a:moveTo>
                  <a:pt x="1199" y="0"/>
                </a:moveTo>
                <a:cubicBezTo>
                  <a:pt x="1035" y="0"/>
                  <a:pt x="872" y="18"/>
                  <a:pt x="722" y="62"/>
                </a:cubicBezTo>
                <a:cubicBezTo>
                  <a:pt x="506" y="124"/>
                  <a:pt x="62" y="296"/>
                  <a:pt x="37" y="561"/>
                </a:cubicBezTo>
                <a:cubicBezTo>
                  <a:pt x="0" y="944"/>
                  <a:pt x="679" y="1116"/>
                  <a:pt x="950" y="1166"/>
                </a:cubicBezTo>
                <a:cubicBezTo>
                  <a:pt x="1187" y="1208"/>
                  <a:pt x="1453" y="1236"/>
                  <a:pt x="1714" y="1236"/>
                </a:cubicBezTo>
                <a:cubicBezTo>
                  <a:pt x="1908" y="1236"/>
                  <a:pt x="2100" y="1221"/>
                  <a:pt x="2275" y="1184"/>
                </a:cubicBezTo>
                <a:cubicBezTo>
                  <a:pt x="2596" y="1122"/>
                  <a:pt x="3003" y="962"/>
                  <a:pt x="3219" y="709"/>
                </a:cubicBezTo>
                <a:cubicBezTo>
                  <a:pt x="3490" y="395"/>
                  <a:pt x="3243" y="179"/>
                  <a:pt x="2904" y="124"/>
                </a:cubicBezTo>
                <a:cubicBezTo>
                  <a:pt x="2605" y="73"/>
                  <a:pt x="2309" y="36"/>
                  <a:pt x="2022" y="36"/>
                </a:cubicBezTo>
                <a:cubicBezTo>
                  <a:pt x="1924" y="36"/>
                  <a:pt x="1828" y="40"/>
                  <a:pt x="1733" y="50"/>
                </a:cubicBezTo>
                <a:cubicBezTo>
                  <a:pt x="1560" y="21"/>
                  <a:pt x="1378" y="0"/>
                  <a:pt x="1199" y="0"/>
                </a:cubicBezTo>
                <a:close/>
              </a:path>
            </a:pathLst>
          </a:custGeom>
          <a:solidFill>
            <a:schemeClr val="accent4">
              <a:alpha val="5803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 name="Google Shape;50;p55"/>
          <p:cNvSpPr txBox="1"/>
          <p:nvPr>
            <p:ph type="title"/>
          </p:nvPr>
        </p:nvSpPr>
        <p:spPr>
          <a:xfrm>
            <a:off x="720000" y="539400"/>
            <a:ext cx="7704000" cy="572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p:txBody>
      </p:sp>
      <p:sp>
        <p:nvSpPr>
          <p:cNvPr id="51" name="Google Shape;51;p55"/>
          <p:cNvSpPr/>
          <p:nvPr/>
        </p:nvSpPr>
        <p:spPr>
          <a:xfrm rot="1251466">
            <a:off x="8414726" y="4033555"/>
            <a:ext cx="1123380" cy="1223642"/>
          </a:xfrm>
          <a:custGeom>
            <a:rect b="b" l="l" r="r" t="t"/>
            <a:pathLst>
              <a:path extrusionOk="0" h="3020" w="2757">
                <a:moveTo>
                  <a:pt x="1727" y="1"/>
                </a:moveTo>
                <a:cubicBezTo>
                  <a:pt x="815" y="1"/>
                  <a:pt x="275" y="1495"/>
                  <a:pt x="93" y="2170"/>
                </a:cubicBezTo>
                <a:cubicBezTo>
                  <a:pt x="43" y="2361"/>
                  <a:pt x="0" y="2571"/>
                  <a:pt x="93" y="2750"/>
                </a:cubicBezTo>
                <a:cubicBezTo>
                  <a:pt x="196" y="2948"/>
                  <a:pt x="423" y="3020"/>
                  <a:pt x="655" y="3020"/>
                </a:cubicBezTo>
                <a:cubicBezTo>
                  <a:pt x="756" y="3020"/>
                  <a:pt x="857" y="3006"/>
                  <a:pt x="950" y="2984"/>
                </a:cubicBezTo>
                <a:cubicBezTo>
                  <a:pt x="1418" y="2879"/>
                  <a:pt x="1850" y="2639"/>
                  <a:pt x="2183" y="2293"/>
                </a:cubicBezTo>
                <a:cubicBezTo>
                  <a:pt x="2479" y="1991"/>
                  <a:pt x="2707" y="1597"/>
                  <a:pt x="2731" y="1171"/>
                </a:cubicBezTo>
                <a:cubicBezTo>
                  <a:pt x="2756" y="746"/>
                  <a:pt x="2540" y="296"/>
                  <a:pt x="2164" y="111"/>
                </a:cubicBezTo>
                <a:cubicBezTo>
                  <a:pt x="2010" y="35"/>
                  <a:pt x="1864" y="1"/>
                  <a:pt x="1727" y="1"/>
                </a:cubicBezTo>
                <a:close/>
              </a:path>
            </a:pathLst>
          </a:custGeom>
          <a:solidFill>
            <a:schemeClr val="accent4">
              <a:alpha val="5803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p55"/>
          <p:cNvSpPr/>
          <p:nvPr/>
        </p:nvSpPr>
        <p:spPr>
          <a:xfrm rot="2700000">
            <a:off x="7070699" y="4260091"/>
            <a:ext cx="2077469" cy="1382437"/>
          </a:xfrm>
          <a:custGeom>
            <a:rect b="b" l="l" r="r" t="t"/>
            <a:pathLst>
              <a:path extrusionOk="0" h="4129" w="5495">
                <a:moveTo>
                  <a:pt x="4878" y="1"/>
                </a:moveTo>
                <a:cubicBezTo>
                  <a:pt x="4546" y="1"/>
                  <a:pt x="4149" y="125"/>
                  <a:pt x="3928" y="210"/>
                </a:cubicBezTo>
                <a:cubicBezTo>
                  <a:pt x="2695" y="678"/>
                  <a:pt x="1714" y="1548"/>
                  <a:pt x="1042" y="2627"/>
                </a:cubicBezTo>
                <a:cubicBezTo>
                  <a:pt x="413" y="3280"/>
                  <a:pt x="0" y="3940"/>
                  <a:pt x="703" y="4100"/>
                </a:cubicBezTo>
                <a:cubicBezTo>
                  <a:pt x="787" y="4120"/>
                  <a:pt x="875" y="4128"/>
                  <a:pt x="964" y="4128"/>
                </a:cubicBezTo>
                <a:cubicBezTo>
                  <a:pt x="1502" y="4128"/>
                  <a:pt x="2113" y="3812"/>
                  <a:pt x="2547" y="3601"/>
                </a:cubicBezTo>
                <a:cubicBezTo>
                  <a:pt x="3256" y="3243"/>
                  <a:pt x="3934" y="2799"/>
                  <a:pt x="4489" y="2226"/>
                </a:cubicBezTo>
                <a:cubicBezTo>
                  <a:pt x="4889" y="1807"/>
                  <a:pt x="5364" y="1165"/>
                  <a:pt x="5438" y="574"/>
                </a:cubicBezTo>
                <a:cubicBezTo>
                  <a:pt x="5495" y="132"/>
                  <a:pt x="5221" y="1"/>
                  <a:pt x="4878" y="1"/>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p55"/>
          <p:cNvSpPr/>
          <p:nvPr/>
        </p:nvSpPr>
        <p:spPr>
          <a:xfrm>
            <a:off x="8308364" y="2942540"/>
            <a:ext cx="648912" cy="469060"/>
          </a:xfrm>
          <a:custGeom>
            <a:rect b="b" l="l" r="r" t="t"/>
            <a:pathLst>
              <a:path extrusionOk="0" h="5915" w="8183">
                <a:moveTo>
                  <a:pt x="4239" y="0"/>
                </a:moveTo>
                <a:cubicBezTo>
                  <a:pt x="4180" y="0"/>
                  <a:pt x="4122" y="2"/>
                  <a:pt x="4064" y="6"/>
                </a:cubicBezTo>
                <a:cubicBezTo>
                  <a:pt x="2769" y="99"/>
                  <a:pt x="1240" y="2207"/>
                  <a:pt x="500" y="3299"/>
                </a:cubicBezTo>
                <a:cubicBezTo>
                  <a:pt x="247" y="3662"/>
                  <a:pt x="1" y="4094"/>
                  <a:pt x="38" y="4538"/>
                </a:cubicBezTo>
                <a:cubicBezTo>
                  <a:pt x="62" y="4797"/>
                  <a:pt x="186" y="5031"/>
                  <a:pt x="358" y="5204"/>
                </a:cubicBezTo>
                <a:cubicBezTo>
                  <a:pt x="432" y="5284"/>
                  <a:pt x="525" y="5352"/>
                  <a:pt x="617" y="5407"/>
                </a:cubicBezTo>
                <a:cubicBezTo>
                  <a:pt x="919" y="5586"/>
                  <a:pt x="1264" y="5648"/>
                  <a:pt x="1604" y="5697"/>
                </a:cubicBezTo>
                <a:cubicBezTo>
                  <a:pt x="2364" y="5820"/>
                  <a:pt x="3149" y="5914"/>
                  <a:pt x="3930" y="5914"/>
                </a:cubicBezTo>
                <a:cubicBezTo>
                  <a:pt x="4999" y="5914"/>
                  <a:pt x="6061" y="5737"/>
                  <a:pt x="7048" y="5210"/>
                </a:cubicBezTo>
                <a:cubicBezTo>
                  <a:pt x="7492" y="4970"/>
                  <a:pt x="7942" y="4618"/>
                  <a:pt x="8077" y="4094"/>
                </a:cubicBezTo>
                <a:cubicBezTo>
                  <a:pt x="8182" y="3687"/>
                  <a:pt x="8071" y="3268"/>
                  <a:pt x="7923" y="2898"/>
                </a:cubicBezTo>
                <a:cubicBezTo>
                  <a:pt x="7868" y="2762"/>
                  <a:pt x="7806" y="2627"/>
                  <a:pt x="7732" y="2491"/>
                </a:cubicBezTo>
                <a:cubicBezTo>
                  <a:pt x="7045" y="1189"/>
                  <a:pt x="5643" y="0"/>
                  <a:pt x="423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55"/>
          <p:cNvSpPr/>
          <p:nvPr/>
        </p:nvSpPr>
        <p:spPr>
          <a:xfrm>
            <a:off x="8063377" y="1858551"/>
            <a:ext cx="1485460" cy="1210231"/>
          </a:xfrm>
          <a:custGeom>
            <a:rect b="b" l="l" r="r" t="t"/>
            <a:pathLst>
              <a:path extrusionOk="0" h="8997" w="9952">
                <a:moveTo>
                  <a:pt x="3764" y="1"/>
                </a:moveTo>
                <a:cubicBezTo>
                  <a:pt x="3566" y="1"/>
                  <a:pt x="3368" y="7"/>
                  <a:pt x="3169" y="18"/>
                </a:cubicBezTo>
                <a:cubicBezTo>
                  <a:pt x="2806" y="37"/>
                  <a:pt x="2442" y="74"/>
                  <a:pt x="2078" y="135"/>
                </a:cubicBezTo>
                <a:cubicBezTo>
                  <a:pt x="1277" y="265"/>
                  <a:pt x="716" y="431"/>
                  <a:pt x="376" y="875"/>
                </a:cubicBezTo>
                <a:cubicBezTo>
                  <a:pt x="210" y="1091"/>
                  <a:pt x="99" y="1381"/>
                  <a:pt x="44" y="1769"/>
                </a:cubicBezTo>
                <a:cubicBezTo>
                  <a:pt x="13" y="1972"/>
                  <a:pt x="0" y="2201"/>
                  <a:pt x="0" y="2460"/>
                </a:cubicBezTo>
                <a:cubicBezTo>
                  <a:pt x="7" y="4661"/>
                  <a:pt x="1344" y="7552"/>
                  <a:pt x="3120" y="8514"/>
                </a:cubicBezTo>
                <a:cubicBezTo>
                  <a:pt x="3729" y="8843"/>
                  <a:pt x="4377" y="8996"/>
                  <a:pt x="5022" y="8996"/>
                </a:cubicBezTo>
                <a:cubicBezTo>
                  <a:pt x="6790" y="8996"/>
                  <a:pt x="8533" y="7844"/>
                  <a:pt x="9378" y="6023"/>
                </a:cubicBezTo>
                <a:cubicBezTo>
                  <a:pt x="9440" y="5894"/>
                  <a:pt x="9495" y="5764"/>
                  <a:pt x="9545" y="5629"/>
                </a:cubicBezTo>
                <a:cubicBezTo>
                  <a:pt x="9828" y="4864"/>
                  <a:pt x="9951" y="3989"/>
                  <a:pt x="9791" y="3187"/>
                </a:cubicBezTo>
                <a:cubicBezTo>
                  <a:pt x="9748" y="2965"/>
                  <a:pt x="9680" y="2749"/>
                  <a:pt x="9594" y="2546"/>
                </a:cubicBezTo>
                <a:cubicBezTo>
                  <a:pt x="9101" y="1442"/>
                  <a:pt x="8028" y="857"/>
                  <a:pt x="6992" y="517"/>
                </a:cubicBezTo>
                <a:cubicBezTo>
                  <a:pt x="5943" y="173"/>
                  <a:pt x="4855" y="1"/>
                  <a:pt x="3764"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p55"/>
          <p:cNvSpPr/>
          <p:nvPr/>
        </p:nvSpPr>
        <p:spPr>
          <a:xfrm>
            <a:off x="8676371" y="37484"/>
            <a:ext cx="986218" cy="706818"/>
          </a:xfrm>
          <a:custGeom>
            <a:rect b="b" l="l" r="r" t="t"/>
            <a:pathLst>
              <a:path extrusionOk="0" h="5692" w="7942">
                <a:moveTo>
                  <a:pt x="3056" y="1"/>
                </a:moveTo>
                <a:cubicBezTo>
                  <a:pt x="2499" y="1"/>
                  <a:pt x="1942" y="26"/>
                  <a:pt x="1393" y="99"/>
                </a:cubicBezTo>
                <a:cubicBezTo>
                  <a:pt x="912" y="166"/>
                  <a:pt x="370" y="314"/>
                  <a:pt x="154" y="808"/>
                </a:cubicBezTo>
                <a:cubicBezTo>
                  <a:pt x="31" y="1079"/>
                  <a:pt x="0" y="1393"/>
                  <a:pt x="25" y="1714"/>
                </a:cubicBezTo>
                <a:cubicBezTo>
                  <a:pt x="68" y="2312"/>
                  <a:pt x="296" y="2966"/>
                  <a:pt x="536" y="3520"/>
                </a:cubicBezTo>
                <a:cubicBezTo>
                  <a:pt x="666" y="3816"/>
                  <a:pt x="789" y="4088"/>
                  <a:pt x="894" y="4310"/>
                </a:cubicBezTo>
                <a:cubicBezTo>
                  <a:pt x="1178" y="4932"/>
                  <a:pt x="1615" y="5537"/>
                  <a:pt x="2220" y="5666"/>
                </a:cubicBezTo>
                <a:cubicBezTo>
                  <a:pt x="2302" y="5684"/>
                  <a:pt x="2385" y="5691"/>
                  <a:pt x="2468" y="5691"/>
                </a:cubicBezTo>
                <a:cubicBezTo>
                  <a:pt x="2824" y="5691"/>
                  <a:pt x="3180" y="5547"/>
                  <a:pt x="3520" y="5407"/>
                </a:cubicBezTo>
                <a:cubicBezTo>
                  <a:pt x="4384" y="5050"/>
                  <a:pt x="5265" y="4680"/>
                  <a:pt x="5993" y="4038"/>
                </a:cubicBezTo>
                <a:cubicBezTo>
                  <a:pt x="7084" y="3077"/>
                  <a:pt x="7941" y="1030"/>
                  <a:pt x="6196" y="277"/>
                </a:cubicBezTo>
                <a:cubicBezTo>
                  <a:pt x="5796" y="105"/>
                  <a:pt x="5364" y="80"/>
                  <a:pt x="4939" y="62"/>
                </a:cubicBezTo>
                <a:cubicBezTo>
                  <a:pt x="4655" y="49"/>
                  <a:pt x="4371" y="37"/>
                  <a:pt x="4088" y="25"/>
                </a:cubicBezTo>
                <a:cubicBezTo>
                  <a:pt x="3744" y="11"/>
                  <a:pt x="3400" y="1"/>
                  <a:pt x="3056"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p55"/>
          <p:cNvSpPr/>
          <p:nvPr/>
        </p:nvSpPr>
        <p:spPr>
          <a:xfrm>
            <a:off x="9038365" y="2995270"/>
            <a:ext cx="125412" cy="128962"/>
          </a:xfrm>
          <a:custGeom>
            <a:rect b="b" l="l" r="r" t="t"/>
            <a:pathLst>
              <a:path extrusionOk="0" h="907" w="882">
                <a:moveTo>
                  <a:pt x="352" y="1"/>
                </a:moveTo>
                <a:cubicBezTo>
                  <a:pt x="327" y="1"/>
                  <a:pt x="308" y="19"/>
                  <a:pt x="308" y="44"/>
                </a:cubicBezTo>
                <a:lnTo>
                  <a:pt x="308" y="327"/>
                </a:lnTo>
                <a:lnTo>
                  <a:pt x="37" y="327"/>
                </a:lnTo>
                <a:cubicBezTo>
                  <a:pt x="19" y="327"/>
                  <a:pt x="0" y="340"/>
                  <a:pt x="0" y="364"/>
                </a:cubicBezTo>
                <a:lnTo>
                  <a:pt x="0" y="549"/>
                </a:lnTo>
                <a:cubicBezTo>
                  <a:pt x="0" y="574"/>
                  <a:pt x="19" y="586"/>
                  <a:pt x="37" y="586"/>
                </a:cubicBezTo>
                <a:lnTo>
                  <a:pt x="308" y="586"/>
                </a:lnTo>
                <a:lnTo>
                  <a:pt x="308" y="870"/>
                </a:lnTo>
                <a:cubicBezTo>
                  <a:pt x="308" y="895"/>
                  <a:pt x="327" y="907"/>
                  <a:pt x="352" y="907"/>
                </a:cubicBezTo>
                <a:lnTo>
                  <a:pt x="537" y="907"/>
                </a:lnTo>
                <a:cubicBezTo>
                  <a:pt x="561" y="907"/>
                  <a:pt x="574" y="895"/>
                  <a:pt x="574" y="870"/>
                </a:cubicBezTo>
                <a:lnTo>
                  <a:pt x="574" y="586"/>
                </a:lnTo>
                <a:lnTo>
                  <a:pt x="845" y="586"/>
                </a:lnTo>
                <a:cubicBezTo>
                  <a:pt x="870" y="586"/>
                  <a:pt x="882" y="574"/>
                  <a:pt x="882" y="549"/>
                </a:cubicBezTo>
                <a:lnTo>
                  <a:pt x="882" y="364"/>
                </a:lnTo>
                <a:cubicBezTo>
                  <a:pt x="882" y="340"/>
                  <a:pt x="870" y="327"/>
                  <a:pt x="845" y="327"/>
                </a:cubicBezTo>
                <a:lnTo>
                  <a:pt x="574" y="327"/>
                </a:lnTo>
                <a:lnTo>
                  <a:pt x="574" y="44"/>
                </a:lnTo>
                <a:cubicBezTo>
                  <a:pt x="574" y="19"/>
                  <a:pt x="561" y="1"/>
                  <a:pt x="53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 name="Google Shape;57;p55"/>
          <p:cNvSpPr/>
          <p:nvPr/>
        </p:nvSpPr>
        <p:spPr>
          <a:xfrm>
            <a:off x="8676366" y="4397669"/>
            <a:ext cx="205322" cy="211429"/>
          </a:xfrm>
          <a:custGeom>
            <a:rect b="b" l="l" r="r" t="t"/>
            <a:pathLst>
              <a:path extrusionOk="0" h="1487" w="1444">
                <a:moveTo>
                  <a:pt x="568" y="1"/>
                </a:moveTo>
                <a:cubicBezTo>
                  <a:pt x="537" y="1"/>
                  <a:pt x="507" y="32"/>
                  <a:pt x="507" y="62"/>
                </a:cubicBezTo>
                <a:lnTo>
                  <a:pt x="507" y="531"/>
                </a:lnTo>
                <a:lnTo>
                  <a:pt x="63" y="531"/>
                </a:lnTo>
                <a:cubicBezTo>
                  <a:pt x="26" y="531"/>
                  <a:pt x="1" y="556"/>
                  <a:pt x="1" y="593"/>
                </a:cubicBezTo>
                <a:lnTo>
                  <a:pt x="1" y="901"/>
                </a:lnTo>
                <a:cubicBezTo>
                  <a:pt x="1" y="932"/>
                  <a:pt x="26" y="962"/>
                  <a:pt x="63" y="962"/>
                </a:cubicBezTo>
                <a:lnTo>
                  <a:pt x="507" y="962"/>
                </a:lnTo>
                <a:lnTo>
                  <a:pt x="507" y="1425"/>
                </a:lnTo>
                <a:cubicBezTo>
                  <a:pt x="507" y="1462"/>
                  <a:pt x="537" y="1487"/>
                  <a:pt x="568" y="1487"/>
                </a:cubicBezTo>
                <a:lnTo>
                  <a:pt x="876" y="1487"/>
                </a:lnTo>
                <a:cubicBezTo>
                  <a:pt x="913" y="1487"/>
                  <a:pt x="938" y="1462"/>
                  <a:pt x="938" y="1425"/>
                </a:cubicBezTo>
                <a:lnTo>
                  <a:pt x="938" y="962"/>
                </a:lnTo>
                <a:lnTo>
                  <a:pt x="1382" y="962"/>
                </a:lnTo>
                <a:cubicBezTo>
                  <a:pt x="1419" y="962"/>
                  <a:pt x="1444" y="932"/>
                  <a:pt x="1444" y="901"/>
                </a:cubicBezTo>
                <a:lnTo>
                  <a:pt x="1444" y="593"/>
                </a:lnTo>
                <a:cubicBezTo>
                  <a:pt x="1444" y="556"/>
                  <a:pt x="1419" y="531"/>
                  <a:pt x="1382" y="531"/>
                </a:cubicBezTo>
                <a:lnTo>
                  <a:pt x="938" y="531"/>
                </a:lnTo>
                <a:lnTo>
                  <a:pt x="938" y="62"/>
                </a:lnTo>
                <a:cubicBezTo>
                  <a:pt x="938" y="32"/>
                  <a:pt x="913" y="1"/>
                  <a:pt x="876"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 name="Google Shape;58;p55"/>
          <p:cNvSpPr/>
          <p:nvPr/>
        </p:nvSpPr>
        <p:spPr>
          <a:xfrm>
            <a:off x="8560015" y="-303298"/>
            <a:ext cx="1082100" cy="1082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55"/>
          <p:cNvSpPr/>
          <p:nvPr/>
        </p:nvSpPr>
        <p:spPr>
          <a:xfrm>
            <a:off x="7868981" y="3823400"/>
            <a:ext cx="1169400" cy="11694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p55"/>
          <p:cNvSpPr/>
          <p:nvPr/>
        </p:nvSpPr>
        <p:spPr>
          <a:xfrm>
            <a:off x="8215821" y="2076921"/>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61" name="Google Shape;61;p55"/>
          <p:cNvSpPr txBox="1"/>
          <p:nvPr>
            <p:ph idx="1" type="body"/>
          </p:nvPr>
        </p:nvSpPr>
        <p:spPr>
          <a:xfrm>
            <a:off x="720725" y="1321385"/>
            <a:ext cx="7702500" cy="3287700"/>
          </a:xfrm>
          <a:prstGeom prst="rect">
            <a:avLst/>
          </a:prstGeom>
          <a:noFill/>
          <a:ln>
            <a:noFill/>
          </a:ln>
        </p:spPr>
        <p:txBody>
          <a:bodyPr anchorCtr="0" anchor="t" bIns="45700" lIns="91425" spcFirstLastPara="1" rIns="91425" wrap="square" tIns="45700">
            <a:normAutofit/>
          </a:bodyPr>
          <a:lstStyle>
            <a:lvl1pPr indent="-317500" lvl="0" marL="457200" algn="l">
              <a:lnSpc>
                <a:spcPct val="100000"/>
              </a:lnSpc>
              <a:spcBef>
                <a:spcPts val="0"/>
              </a:spcBef>
              <a:spcAft>
                <a:spcPts val="0"/>
              </a:spcAft>
              <a:buSzPts val="1400"/>
              <a:buChar char="•"/>
              <a:defRPr>
                <a:latin typeface="Rubik"/>
                <a:ea typeface="Rubik"/>
                <a:cs typeface="Rubik"/>
                <a:sym typeface="Rubik"/>
              </a:defRPr>
            </a:lvl1pPr>
            <a:lvl2pPr indent="-317500" lvl="1" marL="914400" algn="l">
              <a:lnSpc>
                <a:spcPct val="100000"/>
              </a:lnSpc>
              <a:spcBef>
                <a:spcPts val="600"/>
              </a:spcBef>
              <a:spcAft>
                <a:spcPts val="0"/>
              </a:spcAft>
              <a:buSzPts val="1400"/>
              <a:buChar char="•"/>
              <a:defRPr>
                <a:latin typeface="Roboto Condensed Light"/>
                <a:ea typeface="Roboto Condensed Light"/>
                <a:cs typeface="Roboto Condensed Light"/>
                <a:sym typeface="Roboto Condensed Light"/>
              </a:defRPr>
            </a:lvl2pPr>
            <a:lvl3pPr indent="-317500" lvl="2" marL="1371600" algn="l">
              <a:lnSpc>
                <a:spcPct val="100000"/>
              </a:lnSpc>
              <a:spcBef>
                <a:spcPts val="600"/>
              </a:spcBef>
              <a:spcAft>
                <a:spcPts val="0"/>
              </a:spcAft>
              <a:buSzPts val="1400"/>
              <a:buChar char="•"/>
              <a:defRPr>
                <a:latin typeface="Roboto Condensed Light"/>
                <a:ea typeface="Roboto Condensed Light"/>
                <a:cs typeface="Roboto Condensed Light"/>
                <a:sym typeface="Roboto Condensed Light"/>
              </a:defRPr>
            </a:lvl3pPr>
            <a:lvl4pPr indent="-317500" lvl="3" marL="1828800" algn="l">
              <a:lnSpc>
                <a:spcPct val="100000"/>
              </a:lnSpc>
              <a:spcBef>
                <a:spcPts val="600"/>
              </a:spcBef>
              <a:spcAft>
                <a:spcPts val="0"/>
              </a:spcAft>
              <a:buSzPts val="1400"/>
              <a:buChar char="•"/>
              <a:defRPr>
                <a:latin typeface="Roboto Condensed Light"/>
                <a:ea typeface="Roboto Condensed Light"/>
                <a:cs typeface="Roboto Condensed Light"/>
                <a:sym typeface="Roboto Condensed Light"/>
              </a:defRPr>
            </a:lvl4pPr>
            <a:lvl5pPr indent="-317500" lvl="4" marL="2286000" algn="l">
              <a:lnSpc>
                <a:spcPct val="100000"/>
              </a:lnSpc>
              <a:spcBef>
                <a:spcPts val="600"/>
              </a:spcBef>
              <a:spcAft>
                <a:spcPts val="0"/>
              </a:spcAft>
              <a:buSzPts val="1400"/>
              <a:buChar char="•"/>
              <a:defRPr>
                <a:latin typeface="Roboto Condensed Light"/>
                <a:ea typeface="Roboto Condensed Light"/>
                <a:cs typeface="Roboto Condensed Light"/>
                <a:sym typeface="Roboto Condensed Light"/>
              </a:defRPr>
            </a:lvl5pPr>
            <a:lvl6pPr indent="-342900" lvl="5" marL="2743200" algn="l">
              <a:lnSpc>
                <a:spcPct val="100000"/>
              </a:lnSpc>
              <a:spcBef>
                <a:spcPts val="0"/>
              </a:spcBef>
              <a:spcAft>
                <a:spcPts val="0"/>
              </a:spcAft>
              <a:buSzPts val="1800"/>
              <a:buChar char="•"/>
              <a:defRPr/>
            </a:lvl6pPr>
            <a:lvl7pPr indent="-317500" lvl="6" marL="3200400" algn="l">
              <a:lnSpc>
                <a:spcPct val="100000"/>
              </a:lnSpc>
              <a:spcBef>
                <a:spcPts val="0"/>
              </a:spcBef>
              <a:spcAft>
                <a:spcPts val="0"/>
              </a:spcAft>
              <a:buSzPts val="1400"/>
              <a:buFont typeface="Arial"/>
              <a:buChar char="•"/>
              <a:defRPr>
                <a:latin typeface="Roboto Condensed"/>
                <a:ea typeface="Roboto Condensed"/>
                <a:cs typeface="Roboto Condensed"/>
                <a:sym typeface="Roboto Condensed"/>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600"/>
              </a:spcBef>
              <a:spcAft>
                <a:spcPts val="0"/>
              </a:spcAft>
              <a:buSzPts val="1400"/>
              <a:buNone/>
              <a:defRPr>
                <a:latin typeface="Roboto Condensed"/>
                <a:ea typeface="Roboto Condensed"/>
                <a:cs typeface="Roboto Condensed"/>
                <a:sym typeface="Roboto Condensed"/>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CUSTOM_14_1">
    <p:spTree>
      <p:nvGrpSpPr>
        <p:cNvPr id="62" name="Shape 62"/>
        <p:cNvGrpSpPr/>
        <p:nvPr/>
      </p:nvGrpSpPr>
      <p:grpSpPr>
        <a:xfrm>
          <a:off x="0" y="0"/>
          <a:ext cx="0" cy="0"/>
          <a:chOff x="0" y="0"/>
          <a:chExt cx="0" cy="0"/>
        </a:xfrm>
      </p:grpSpPr>
      <p:sp>
        <p:nvSpPr>
          <p:cNvPr id="63" name="Google Shape;63;p56"/>
          <p:cNvSpPr txBox="1"/>
          <p:nvPr>
            <p:ph type="title"/>
          </p:nvPr>
        </p:nvSpPr>
        <p:spPr>
          <a:xfrm>
            <a:off x="815025" y="941125"/>
            <a:ext cx="3607200" cy="9063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64" name="Google Shape;64;p56"/>
          <p:cNvSpPr txBox="1"/>
          <p:nvPr>
            <p:ph idx="1" type="subTitle"/>
          </p:nvPr>
        </p:nvSpPr>
        <p:spPr>
          <a:xfrm>
            <a:off x="815025" y="1945449"/>
            <a:ext cx="3607200" cy="497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solidFill>
                  <a:schemeClr val="dk1"/>
                </a:solidFill>
              </a:defRPr>
            </a:lvl1pPr>
            <a:lvl2pPr lvl="1" algn="ctr">
              <a:lnSpc>
                <a:spcPct val="100000"/>
              </a:lnSpc>
              <a:spcBef>
                <a:spcPts val="0"/>
              </a:spcBef>
              <a:spcAft>
                <a:spcPts val="0"/>
              </a:spcAft>
              <a:buSzPts val="1600"/>
              <a:buNone/>
              <a:defRPr sz="1600"/>
            </a:lvl2pPr>
            <a:lvl3pPr lvl="2" algn="ctr">
              <a:lnSpc>
                <a:spcPct val="100000"/>
              </a:lnSpc>
              <a:spcBef>
                <a:spcPts val="1600"/>
              </a:spcBef>
              <a:spcAft>
                <a:spcPts val="0"/>
              </a:spcAft>
              <a:buSzPts val="1600"/>
              <a:buNone/>
              <a:defRPr sz="1600"/>
            </a:lvl3pPr>
            <a:lvl4pPr lvl="3" algn="ctr">
              <a:lnSpc>
                <a:spcPct val="100000"/>
              </a:lnSpc>
              <a:spcBef>
                <a:spcPts val="1600"/>
              </a:spcBef>
              <a:spcAft>
                <a:spcPts val="0"/>
              </a:spcAft>
              <a:buSzPts val="1600"/>
              <a:buNone/>
              <a:defRPr sz="1600"/>
            </a:lvl4pPr>
            <a:lvl5pPr lvl="4" algn="ctr">
              <a:lnSpc>
                <a:spcPct val="100000"/>
              </a:lnSpc>
              <a:spcBef>
                <a:spcPts val="1600"/>
              </a:spcBef>
              <a:spcAft>
                <a:spcPts val="0"/>
              </a:spcAft>
              <a:buSzPts val="1600"/>
              <a:buNone/>
              <a:defRPr sz="1600"/>
            </a:lvl5pPr>
            <a:lvl6pPr lvl="5" algn="ctr">
              <a:lnSpc>
                <a:spcPct val="100000"/>
              </a:lnSpc>
              <a:spcBef>
                <a:spcPts val="1600"/>
              </a:spcBef>
              <a:spcAft>
                <a:spcPts val="0"/>
              </a:spcAft>
              <a:buSzPts val="1600"/>
              <a:buNone/>
              <a:defRPr sz="1600"/>
            </a:lvl6pPr>
            <a:lvl7pPr lvl="6" algn="ctr">
              <a:lnSpc>
                <a:spcPct val="100000"/>
              </a:lnSpc>
              <a:spcBef>
                <a:spcPts val="1600"/>
              </a:spcBef>
              <a:spcAft>
                <a:spcPts val="0"/>
              </a:spcAft>
              <a:buSzPts val="1600"/>
              <a:buNone/>
              <a:defRPr sz="1600"/>
            </a:lvl7pPr>
            <a:lvl8pPr lvl="7" algn="ctr">
              <a:lnSpc>
                <a:spcPct val="100000"/>
              </a:lnSpc>
              <a:spcBef>
                <a:spcPts val="1600"/>
              </a:spcBef>
              <a:spcAft>
                <a:spcPts val="0"/>
              </a:spcAft>
              <a:buSzPts val="1600"/>
              <a:buNone/>
              <a:defRPr sz="1600"/>
            </a:lvl8pPr>
            <a:lvl9pPr lvl="8" algn="ctr">
              <a:lnSpc>
                <a:spcPct val="100000"/>
              </a:lnSpc>
              <a:spcBef>
                <a:spcPts val="1600"/>
              </a:spcBef>
              <a:spcAft>
                <a:spcPts val="1600"/>
              </a:spcAft>
              <a:buSzPts val="1600"/>
              <a:buNone/>
              <a:defRPr sz="1600"/>
            </a:lvl9pPr>
          </a:lstStyle>
          <a:p/>
        </p:txBody>
      </p:sp>
      <p:sp>
        <p:nvSpPr>
          <p:cNvPr id="65" name="Google Shape;65;p56"/>
          <p:cNvSpPr txBox="1"/>
          <p:nvPr>
            <p:ph idx="2" type="title"/>
          </p:nvPr>
        </p:nvSpPr>
        <p:spPr>
          <a:xfrm>
            <a:off x="4721775" y="941125"/>
            <a:ext cx="3607200" cy="9063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66" name="Google Shape;66;p56"/>
          <p:cNvSpPr txBox="1"/>
          <p:nvPr>
            <p:ph idx="3" type="subTitle"/>
          </p:nvPr>
        </p:nvSpPr>
        <p:spPr>
          <a:xfrm>
            <a:off x="4721775" y="1945449"/>
            <a:ext cx="3607200" cy="497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sz="1600"/>
            </a:lvl2pPr>
            <a:lvl3pPr lvl="2" algn="ctr">
              <a:lnSpc>
                <a:spcPct val="100000"/>
              </a:lnSpc>
              <a:spcBef>
                <a:spcPts val="1600"/>
              </a:spcBef>
              <a:spcAft>
                <a:spcPts val="0"/>
              </a:spcAft>
              <a:buSzPts val="1600"/>
              <a:buNone/>
              <a:defRPr sz="1600"/>
            </a:lvl3pPr>
            <a:lvl4pPr lvl="3" algn="ctr">
              <a:lnSpc>
                <a:spcPct val="100000"/>
              </a:lnSpc>
              <a:spcBef>
                <a:spcPts val="1600"/>
              </a:spcBef>
              <a:spcAft>
                <a:spcPts val="0"/>
              </a:spcAft>
              <a:buSzPts val="1600"/>
              <a:buNone/>
              <a:defRPr sz="1600"/>
            </a:lvl4pPr>
            <a:lvl5pPr lvl="4" algn="ctr">
              <a:lnSpc>
                <a:spcPct val="100000"/>
              </a:lnSpc>
              <a:spcBef>
                <a:spcPts val="1600"/>
              </a:spcBef>
              <a:spcAft>
                <a:spcPts val="0"/>
              </a:spcAft>
              <a:buSzPts val="1600"/>
              <a:buNone/>
              <a:defRPr sz="1600"/>
            </a:lvl5pPr>
            <a:lvl6pPr lvl="5" algn="ctr">
              <a:lnSpc>
                <a:spcPct val="100000"/>
              </a:lnSpc>
              <a:spcBef>
                <a:spcPts val="1600"/>
              </a:spcBef>
              <a:spcAft>
                <a:spcPts val="0"/>
              </a:spcAft>
              <a:buSzPts val="1600"/>
              <a:buNone/>
              <a:defRPr sz="1600"/>
            </a:lvl6pPr>
            <a:lvl7pPr lvl="6" algn="ctr">
              <a:lnSpc>
                <a:spcPct val="100000"/>
              </a:lnSpc>
              <a:spcBef>
                <a:spcPts val="1600"/>
              </a:spcBef>
              <a:spcAft>
                <a:spcPts val="0"/>
              </a:spcAft>
              <a:buSzPts val="1600"/>
              <a:buNone/>
              <a:defRPr sz="1600"/>
            </a:lvl7pPr>
            <a:lvl8pPr lvl="7" algn="ctr">
              <a:lnSpc>
                <a:spcPct val="100000"/>
              </a:lnSpc>
              <a:spcBef>
                <a:spcPts val="1600"/>
              </a:spcBef>
              <a:spcAft>
                <a:spcPts val="0"/>
              </a:spcAft>
              <a:buSzPts val="1600"/>
              <a:buNone/>
              <a:defRPr sz="1600"/>
            </a:lvl8pPr>
            <a:lvl9pPr lvl="8" algn="ctr">
              <a:lnSpc>
                <a:spcPct val="100000"/>
              </a:lnSpc>
              <a:spcBef>
                <a:spcPts val="1600"/>
              </a:spcBef>
              <a:spcAft>
                <a:spcPts val="1600"/>
              </a:spcAft>
              <a:buSzPts val="1600"/>
              <a:buNone/>
              <a:defRPr sz="1600"/>
            </a:lvl9pPr>
          </a:lstStyle>
          <a:p/>
        </p:txBody>
      </p:sp>
      <p:sp>
        <p:nvSpPr>
          <p:cNvPr id="67" name="Google Shape;67;p56"/>
          <p:cNvSpPr txBox="1"/>
          <p:nvPr>
            <p:ph idx="4" type="title"/>
          </p:nvPr>
        </p:nvSpPr>
        <p:spPr>
          <a:xfrm>
            <a:off x="815025" y="2799025"/>
            <a:ext cx="3607200" cy="9063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68" name="Google Shape;68;p56"/>
          <p:cNvSpPr txBox="1"/>
          <p:nvPr>
            <p:ph idx="5" type="subTitle"/>
          </p:nvPr>
        </p:nvSpPr>
        <p:spPr>
          <a:xfrm>
            <a:off x="815025" y="3803349"/>
            <a:ext cx="3607200" cy="497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solidFill>
                  <a:schemeClr val="dk1"/>
                </a:solidFill>
              </a:defRPr>
            </a:lvl1pPr>
            <a:lvl2pPr lvl="1" algn="ctr">
              <a:lnSpc>
                <a:spcPct val="100000"/>
              </a:lnSpc>
              <a:spcBef>
                <a:spcPts val="0"/>
              </a:spcBef>
              <a:spcAft>
                <a:spcPts val="0"/>
              </a:spcAft>
              <a:buSzPts val="1600"/>
              <a:buNone/>
              <a:defRPr sz="1600"/>
            </a:lvl2pPr>
            <a:lvl3pPr lvl="2" algn="ctr">
              <a:lnSpc>
                <a:spcPct val="100000"/>
              </a:lnSpc>
              <a:spcBef>
                <a:spcPts val="1600"/>
              </a:spcBef>
              <a:spcAft>
                <a:spcPts val="0"/>
              </a:spcAft>
              <a:buSzPts val="1600"/>
              <a:buNone/>
              <a:defRPr sz="1600"/>
            </a:lvl3pPr>
            <a:lvl4pPr lvl="3" algn="ctr">
              <a:lnSpc>
                <a:spcPct val="100000"/>
              </a:lnSpc>
              <a:spcBef>
                <a:spcPts val="1600"/>
              </a:spcBef>
              <a:spcAft>
                <a:spcPts val="0"/>
              </a:spcAft>
              <a:buSzPts val="1600"/>
              <a:buNone/>
              <a:defRPr sz="1600"/>
            </a:lvl4pPr>
            <a:lvl5pPr lvl="4" algn="ctr">
              <a:lnSpc>
                <a:spcPct val="100000"/>
              </a:lnSpc>
              <a:spcBef>
                <a:spcPts val="1600"/>
              </a:spcBef>
              <a:spcAft>
                <a:spcPts val="0"/>
              </a:spcAft>
              <a:buSzPts val="1600"/>
              <a:buNone/>
              <a:defRPr sz="1600"/>
            </a:lvl5pPr>
            <a:lvl6pPr lvl="5" algn="ctr">
              <a:lnSpc>
                <a:spcPct val="100000"/>
              </a:lnSpc>
              <a:spcBef>
                <a:spcPts val="1600"/>
              </a:spcBef>
              <a:spcAft>
                <a:spcPts val="0"/>
              </a:spcAft>
              <a:buSzPts val="1600"/>
              <a:buNone/>
              <a:defRPr sz="1600"/>
            </a:lvl6pPr>
            <a:lvl7pPr lvl="6" algn="ctr">
              <a:lnSpc>
                <a:spcPct val="100000"/>
              </a:lnSpc>
              <a:spcBef>
                <a:spcPts val="1600"/>
              </a:spcBef>
              <a:spcAft>
                <a:spcPts val="0"/>
              </a:spcAft>
              <a:buSzPts val="1600"/>
              <a:buNone/>
              <a:defRPr sz="1600"/>
            </a:lvl7pPr>
            <a:lvl8pPr lvl="7" algn="ctr">
              <a:lnSpc>
                <a:spcPct val="100000"/>
              </a:lnSpc>
              <a:spcBef>
                <a:spcPts val="1600"/>
              </a:spcBef>
              <a:spcAft>
                <a:spcPts val="0"/>
              </a:spcAft>
              <a:buSzPts val="1600"/>
              <a:buNone/>
              <a:defRPr sz="1600"/>
            </a:lvl8pPr>
            <a:lvl9pPr lvl="8" algn="ctr">
              <a:lnSpc>
                <a:spcPct val="100000"/>
              </a:lnSpc>
              <a:spcBef>
                <a:spcPts val="1600"/>
              </a:spcBef>
              <a:spcAft>
                <a:spcPts val="1600"/>
              </a:spcAft>
              <a:buSzPts val="1600"/>
              <a:buNone/>
              <a:defRPr sz="1600"/>
            </a:lvl9pPr>
          </a:lstStyle>
          <a:p/>
        </p:txBody>
      </p:sp>
      <p:sp>
        <p:nvSpPr>
          <p:cNvPr id="69" name="Google Shape;69;p56"/>
          <p:cNvSpPr txBox="1"/>
          <p:nvPr>
            <p:ph idx="6" type="title"/>
          </p:nvPr>
        </p:nvSpPr>
        <p:spPr>
          <a:xfrm>
            <a:off x="4721775" y="2799025"/>
            <a:ext cx="3607200" cy="9063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70" name="Google Shape;70;p56"/>
          <p:cNvSpPr txBox="1"/>
          <p:nvPr>
            <p:ph idx="7" type="subTitle"/>
          </p:nvPr>
        </p:nvSpPr>
        <p:spPr>
          <a:xfrm>
            <a:off x="4721775" y="3803349"/>
            <a:ext cx="3607200" cy="497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solidFill>
                  <a:schemeClr val="dk1"/>
                </a:solidFill>
              </a:defRPr>
            </a:lvl1pPr>
            <a:lvl2pPr lvl="1" algn="ctr">
              <a:lnSpc>
                <a:spcPct val="100000"/>
              </a:lnSpc>
              <a:spcBef>
                <a:spcPts val="0"/>
              </a:spcBef>
              <a:spcAft>
                <a:spcPts val="0"/>
              </a:spcAft>
              <a:buSzPts val="1600"/>
              <a:buNone/>
              <a:defRPr sz="1600"/>
            </a:lvl2pPr>
            <a:lvl3pPr lvl="2" algn="ctr">
              <a:lnSpc>
                <a:spcPct val="100000"/>
              </a:lnSpc>
              <a:spcBef>
                <a:spcPts val="1600"/>
              </a:spcBef>
              <a:spcAft>
                <a:spcPts val="0"/>
              </a:spcAft>
              <a:buSzPts val="1600"/>
              <a:buNone/>
              <a:defRPr sz="1600"/>
            </a:lvl3pPr>
            <a:lvl4pPr lvl="3" algn="ctr">
              <a:lnSpc>
                <a:spcPct val="100000"/>
              </a:lnSpc>
              <a:spcBef>
                <a:spcPts val="1600"/>
              </a:spcBef>
              <a:spcAft>
                <a:spcPts val="0"/>
              </a:spcAft>
              <a:buSzPts val="1600"/>
              <a:buNone/>
              <a:defRPr sz="1600"/>
            </a:lvl4pPr>
            <a:lvl5pPr lvl="4" algn="ctr">
              <a:lnSpc>
                <a:spcPct val="100000"/>
              </a:lnSpc>
              <a:spcBef>
                <a:spcPts val="1600"/>
              </a:spcBef>
              <a:spcAft>
                <a:spcPts val="0"/>
              </a:spcAft>
              <a:buSzPts val="1600"/>
              <a:buNone/>
              <a:defRPr sz="1600"/>
            </a:lvl5pPr>
            <a:lvl6pPr lvl="5" algn="ctr">
              <a:lnSpc>
                <a:spcPct val="100000"/>
              </a:lnSpc>
              <a:spcBef>
                <a:spcPts val="1600"/>
              </a:spcBef>
              <a:spcAft>
                <a:spcPts val="0"/>
              </a:spcAft>
              <a:buSzPts val="1600"/>
              <a:buNone/>
              <a:defRPr sz="1600"/>
            </a:lvl6pPr>
            <a:lvl7pPr lvl="6" algn="ctr">
              <a:lnSpc>
                <a:spcPct val="100000"/>
              </a:lnSpc>
              <a:spcBef>
                <a:spcPts val="1600"/>
              </a:spcBef>
              <a:spcAft>
                <a:spcPts val="0"/>
              </a:spcAft>
              <a:buSzPts val="1600"/>
              <a:buNone/>
              <a:defRPr sz="1600"/>
            </a:lvl7pPr>
            <a:lvl8pPr lvl="7" algn="ctr">
              <a:lnSpc>
                <a:spcPct val="100000"/>
              </a:lnSpc>
              <a:spcBef>
                <a:spcPts val="1600"/>
              </a:spcBef>
              <a:spcAft>
                <a:spcPts val="0"/>
              </a:spcAft>
              <a:buSzPts val="1600"/>
              <a:buNone/>
              <a:defRPr sz="1600"/>
            </a:lvl8pPr>
            <a:lvl9pPr lvl="8" algn="ctr">
              <a:lnSpc>
                <a:spcPct val="100000"/>
              </a:lnSpc>
              <a:spcBef>
                <a:spcPts val="1600"/>
              </a:spcBef>
              <a:spcAft>
                <a:spcPts val="1600"/>
              </a:spcAft>
              <a:buSzPts val="1600"/>
              <a:buNone/>
              <a:defRPr sz="1600"/>
            </a:lvl9pPr>
          </a:lstStyle>
          <a:p/>
        </p:txBody>
      </p:sp>
      <p:sp>
        <p:nvSpPr>
          <p:cNvPr id="71" name="Google Shape;71;p56"/>
          <p:cNvSpPr/>
          <p:nvPr/>
        </p:nvSpPr>
        <p:spPr>
          <a:xfrm rot="1251466">
            <a:off x="2461014" y="4339093"/>
            <a:ext cx="1123380" cy="1223642"/>
          </a:xfrm>
          <a:custGeom>
            <a:rect b="b" l="l" r="r" t="t"/>
            <a:pathLst>
              <a:path extrusionOk="0" h="3020" w="2757">
                <a:moveTo>
                  <a:pt x="1727" y="1"/>
                </a:moveTo>
                <a:cubicBezTo>
                  <a:pt x="815" y="1"/>
                  <a:pt x="275" y="1495"/>
                  <a:pt x="93" y="2170"/>
                </a:cubicBezTo>
                <a:cubicBezTo>
                  <a:pt x="43" y="2361"/>
                  <a:pt x="0" y="2571"/>
                  <a:pt x="93" y="2750"/>
                </a:cubicBezTo>
                <a:cubicBezTo>
                  <a:pt x="196" y="2948"/>
                  <a:pt x="423" y="3020"/>
                  <a:pt x="655" y="3020"/>
                </a:cubicBezTo>
                <a:cubicBezTo>
                  <a:pt x="756" y="3020"/>
                  <a:pt x="857" y="3006"/>
                  <a:pt x="950" y="2984"/>
                </a:cubicBezTo>
                <a:cubicBezTo>
                  <a:pt x="1418" y="2879"/>
                  <a:pt x="1850" y="2639"/>
                  <a:pt x="2183" y="2293"/>
                </a:cubicBezTo>
                <a:cubicBezTo>
                  <a:pt x="2479" y="1991"/>
                  <a:pt x="2707" y="1597"/>
                  <a:pt x="2731" y="1171"/>
                </a:cubicBezTo>
                <a:cubicBezTo>
                  <a:pt x="2756" y="746"/>
                  <a:pt x="2540" y="296"/>
                  <a:pt x="2164" y="111"/>
                </a:cubicBezTo>
                <a:cubicBezTo>
                  <a:pt x="2010" y="35"/>
                  <a:pt x="1864" y="1"/>
                  <a:pt x="1727" y="1"/>
                </a:cubicBezTo>
                <a:close/>
              </a:path>
            </a:pathLst>
          </a:custGeom>
          <a:solidFill>
            <a:schemeClr val="accent4">
              <a:alpha val="5803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56"/>
          <p:cNvSpPr/>
          <p:nvPr/>
        </p:nvSpPr>
        <p:spPr>
          <a:xfrm rot="2700000">
            <a:off x="2871986" y="4422328"/>
            <a:ext cx="2077469" cy="1382437"/>
          </a:xfrm>
          <a:custGeom>
            <a:rect b="b" l="l" r="r" t="t"/>
            <a:pathLst>
              <a:path extrusionOk="0" h="4129" w="5495">
                <a:moveTo>
                  <a:pt x="4878" y="1"/>
                </a:moveTo>
                <a:cubicBezTo>
                  <a:pt x="4546" y="1"/>
                  <a:pt x="4149" y="125"/>
                  <a:pt x="3928" y="210"/>
                </a:cubicBezTo>
                <a:cubicBezTo>
                  <a:pt x="2695" y="678"/>
                  <a:pt x="1714" y="1548"/>
                  <a:pt x="1042" y="2627"/>
                </a:cubicBezTo>
                <a:cubicBezTo>
                  <a:pt x="413" y="3280"/>
                  <a:pt x="0" y="3940"/>
                  <a:pt x="703" y="4100"/>
                </a:cubicBezTo>
                <a:cubicBezTo>
                  <a:pt x="787" y="4120"/>
                  <a:pt x="875" y="4128"/>
                  <a:pt x="964" y="4128"/>
                </a:cubicBezTo>
                <a:cubicBezTo>
                  <a:pt x="1502" y="4128"/>
                  <a:pt x="2113" y="3812"/>
                  <a:pt x="2547" y="3601"/>
                </a:cubicBezTo>
                <a:cubicBezTo>
                  <a:pt x="3256" y="3243"/>
                  <a:pt x="3934" y="2799"/>
                  <a:pt x="4489" y="2226"/>
                </a:cubicBezTo>
                <a:cubicBezTo>
                  <a:pt x="4889" y="1807"/>
                  <a:pt x="5364" y="1165"/>
                  <a:pt x="5438" y="574"/>
                </a:cubicBezTo>
                <a:cubicBezTo>
                  <a:pt x="5495" y="132"/>
                  <a:pt x="5221" y="1"/>
                  <a:pt x="4878" y="1"/>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56"/>
          <p:cNvSpPr/>
          <p:nvPr/>
        </p:nvSpPr>
        <p:spPr>
          <a:xfrm>
            <a:off x="5440964" y="4557476"/>
            <a:ext cx="1485460" cy="1210231"/>
          </a:xfrm>
          <a:custGeom>
            <a:rect b="b" l="l" r="r" t="t"/>
            <a:pathLst>
              <a:path extrusionOk="0" h="8997" w="9952">
                <a:moveTo>
                  <a:pt x="3764" y="1"/>
                </a:moveTo>
                <a:cubicBezTo>
                  <a:pt x="3566" y="1"/>
                  <a:pt x="3368" y="7"/>
                  <a:pt x="3169" y="18"/>
                </a:cubicBezTo>
                <a:cubicBezTo>
                  <a:pt x="2806" y="37"/>
                  <a:pt x="2442" y="74"/>
                  <a:pt x="2078" y="135"/>
                </a:cubicBezTo>
                <a:cubicBezTo>
                  <a:pt x="1277" y="265"/>
                  <a:pt x="716" y="431"/>
                  <a:pt x="376" y="875"/>
                </a:cubicBezTo>
                <a:cubicBezTo>
                  <a:pt x="210" y="1091"/>
                  <a:pt x="99" y="1381"/>
                  <a:pt x="44" y="1769"/>
                </a:cubicBezTo>
                <a:cubicBezTo>
                  <a:pt x="13" y="1972"/>
                  <a:pt x="0" y="2201"/>
                  <a:pt x="0" y="2460"/>
                </a:cubicBezTo>
                <a:cubicBezTo>
                  <a:pt x="7" y="4661"/>
                  <a:pt x="1344" y="7552"/>
                  <a:pt x="3120" y="8514"/>
                </a:cubicBezTo>
                <a:cubicBezTo>
                  <a:pt x="3729" y="8843"/>
                  <a:pt x="4377" y="8996"/>
                  <a:pt x="5022" y="8996"/>
                </a:cubicBezTo>
                <a:cubicBezTo>
                  <a:pt x="6790" y="8996"/>
                  <a:pt x="8533" y="7844"/>
                  <a:pt x="9378" y="6023"/>
                </a:cubicBezTo>
                <a:cubicBezTo>
                  <a:pt x="9440" y="5894"/>
                  <a:pt x="9495" y="5764"/>
                  <a:pt x="9545" y="5629"/>
                </a:cubicBezTo>
                <a:cubicBezTo>
                  <a:pt x="9828" y="4864"/>
                  <a:pt x="9951" y="3989"/>
                  <a:pt x="9791" y="3187"/>
                </a:cubicBezTo>
                <a:cubicBezTo>
                  <a:pt x="9748" y="2965"/>
                  <a:pt x="9680" y="2749"/>
                  <a:pt x="9594" y="2546"/>
                </a:cubicBezTo>
                <a:cubicBezTo>
                  <a:pt x="9101" y="1442"/>
                  <a:pt x="8028" y="857"/>
                  <a:pt x="6992" y="517"/>
                </a:cubicBezTo>
                <a:cubicBezTo>
                  <a:pt x="5943" y="173"/>
                  <a:pt x="4855" y="1"/>
                  <a:pt x="3764"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56"/>
          <p:cNvSpPr/>
          <p:nvPr/>
        </p:nvSpPr>
        <p:spPr>
          <a:xfrm>
            <a:off x="3866556" y="5166125"/>
            <a:ext cx="1169400" cy="11694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56"/>
          <p:cNvSpPr/>
          <p:nvPr/>
        </p:nvSpPr>
        <p:spPr>
          <a:xfrm>
            <a:off x="5354015" y="4129350"/>
            <a:ext cx="1643100" cy="1643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56"/>
          <p:cNvSpPr/>
          <p:nvPr/>
        </p:nvSpPr>
        <p:spPr>
          <a:xfrm rot="-3544086">
            <a:off x="2731490" y="-781543"/>
            <a:ext cx="1309356" cy="1394211"/>
          </a:xfrm>
          <a:custGeom>
            <a:rect b="b" l="l" r="r" t="t"/>
            <a:pathLst>
              <a:path extrusionOk="0" h="12553" w="11789">
                <a:moveTo>
                  <a:pt x="8224" y="1"/>
                </a:moveTo>
                <a:cubicBezTo>
                  <a:pt x="6188" y="1"/>
                  <a:pt x="3792" y="774"/>
                  <a:pt x="2646" y="1180"/>
                </a:cubicBezTo>
                <a:cubicBezTo>
                  <a:pt x="2621" y="1192"/>
                  <a:pt x="2590" y="1198"/>
                  <a:pt x="2559" y="1211"/>
                </a:cubicBezTo>
                <a:cubicBezTo>
                  <a:pt x="1782" y="1494"/>
                  <a:pt x="981" y="1901"/>
                  <a:pt x="574" y="2709"/>
                </a:cubicBezTo>
                <a:cubicBezTo>
                  <a:pt x="1" y="3868"/>
                  <a:pt x="469" y="5335"/>
                  <a:pt x="1073" y="6476"/>
                </a:cubicBezTo>
                <a:cubicBezTo>
                  <a:pt x="2276" y="8732"/>
                  <a:pt x="4002" y="10625"/>
                  <a:pt x="6018" y="11902"/>
                </a:cubicBezTo>
                <a:cubicBezTo>
                  <a:pt x="6265" y="12056"/>
                  <a:pt x="6530" y="12210"/>
                  <a:pt x="6807" y="12321"/>
                </a:cubicBezTo>
                <a:cubicBezTo>
                  <a:pt x="7135" y="12462"/>
                  <a:pt x="7471" y="12552"/>
                  <a:pt x="7801" y="12552"/>
                </a:cubicBezTo>
                <a:cubicBezTo>
                  <a:pt x="8048" y="12552"/>
                  <a:pt x="8292" y="12501"/>
                  <a:pt x="8527" y="12382"/>
                </a:cubicBezTo>
                <a:cubicBezTo>
                  <a:pt x="9095" y="12099"/>
                  <a:pt x="9465" y="11470"/>
                  <a:pt x="9773" y="10853"/>
                </a:cubicBezTo>
                <a:cubicBezTo>
                  <a:pt x="10772" y="8843"/>
                  <a:pt x="11419" y="6605"/>
                  <a:pt x="11666" y="4312"/>
                </a:cubicBezTo>
                <a:cubicBezTo>
                  <a:pt x="11752" y="3461"/>
                  <a:pt x="11789" y="2567"/>
                  <a:pt x="11518" y="1772"/>
                </a:cubicBezTo>
                <a:cubicBezTo>
                  <a:pt x="11067" y="432"/>
                  <a:pt x="9746" y="1"/>
                  <a:pt x="8224" y="1"/>
                </a:cubicBezTo>
                <a:close/>
              </a:path>
            </a:pathLst>
          </a:custGeom>
          <a:solidFill>
            <a:schemeClr val="accent3">
              <a:alpha val="4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56"/>
          <p:cNvSpPr/>
          <p:nvPr/>
        </p:nvSpPr>
        <p:spPr>
          <a:xfrm rot="9203483">
            <a:off x="3527106" y="-520273"/>
            <a:ext cx="2031822" cy="1312994"/>
          </a:xfrm>
          <a:custGeom>
            <a:rect b="b" l="l" r="r" t="t"/>
            <a:pathLst>
              <a:path extrusionOk="0" h="6589" w="10631">
                <a:moveTo>
                  <a:pt x="1143" y="1"/>
                </a:moveTo>
                <a:cubicBezTo>
                  <a:pt x="967" y="1"/>
                  <a:pt x="802" y="27"/>
                  <a:pt x="654" y="87"/>
                </a:cubicBezTo>
                <a:cubicBezTo>
                  <a:pt x="25" y="340"/>
                  <a:pt x="1" y="1092"/>
                  <a:pt x="198" y="1764"/>
                </a:cubicBezTo>
                <a:cubicBezTo>
                  <a:pt x="827" y="3898"/>
                  <a:pt x="2683" y="5260"/>
                  <a:pt x="5075" y="6142"/>
                </a:cubicBezTo>
                <a:cubicBezTo>
                  <a:pt x="5543" y="6314"/>
                  <a:pt x="6012" y="6450"/>
                  <a:pt x="6474" y="6536"/>
                </a:cubicBezTo>
                <a:cubicBezTo>
                  <a:pt x="6664" y="6572"/>
                  <a:pt x="6867" y="6589"/>
                  <a:pt x="7074" y="6589"/>
                </a:cubicBezTo>
                <a:cubicBezTo>
                  <a:pt x="8703" y="6589"/>
                  <a:pt x="10631" y="5535"/>
                  <a:pt x="8799" y="4064"/>
                </a:cubicBezTo>
                <a:cubicBezTo>
                  <a:pt x="6992" y="2609"/>
                  <a:pt x="4933" y="1376"/>
                  <a:pt x="2781" y="445"/>
                </a:cubicBezTo>
                <a:cubicBezTo>
                  <a:pt x="2246" y="216"/>
                  <a:pt x="1649" y="1"/>
                  <a:pt x="1143" y="1"/>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56"/>
          <p:cNvSpPr/>
          <p:nvPr/>
        </p:nvSpPr>
        <p:spPr>
          <a:xfrm>
            <a:off x="5706084" y="-319328"/>
            <a:ext cx="986218" cy="706818"/>
          </a:xfrm>
          <a:custGeom>
            <a:rect b="b" l="l" r="r" t="t"/>
            <a:pathLst>
              <a:path extrusionOk="0" h="5692" w="7942">
                <a:moveTo>
                  <a:pt x="3056" y="1"/>
                </a:moveTo>
                <a:cubicBezTo>
                  <a:pt x="2499" y="1"/>
                  <a:pt x="1942" y="26"/>
                  <a:pt x="1393" y="99"/>
                </a:cubicBezTo>
                <a:cubicBezTo>
                  <a:pt x="912" y="166"/>
                  <a:pt x="370" y="314"/>
                  <a:pt x="154" y="808"/>
                </a:cubicBezTo>
                <a:cubicBezTo>
                  <a:pt x="31" y="1079"/>
                  <a:pt x="0" y="1393"/>
                  <a:pt x="25" y="1714"/>
                </a:cubicBezTo>
                <a:cubicBezTo>
                  <a:pt x="68" y="2312"/>
                  <a:pt x="296" y="2966"/>
                  <a:pt x="536" y="3520"/>
                </a:cubicBezTo>
                <a:cubicBezTo>
                  <a:pt x="666" y="3816"/>
                  <a:pt x="789" y="4088"/>
                  <a:pt x="894" y="4310"/>
                </a:cubicBezTo>
                <a:cubicBezTo>
                  <a:pt x="1178" y="4932"/>
                  <a:pt x="1615" y="5537"/>
                  <a:pt x="2220" y="5666"/>
                </a:cubicBezTo>
                <a:cubicBezTo>
                  <a:pt x="2302" y="5684"/>
                  <a:pt x="2385" y="5691"/>
                  <a:pt x="2468" y="5691"/>
                </a:cubicBezTo>
                <a:cubicBezTo>
                  <a:pt x="2824" y="5691"/>
                  <a:pt x="3180" y="5547"/>
                  <a:pt x="3520" y="5407"/>
                </a:cubicBezTo>
                <a:cubicBezTo>
                  <a:pt x="4384" y="5050"/>
                  <a:pt x="5265" y="4680"/>
                  <a:pt x="5993" y="4038"/>
                </a:cubicBezTo>
                <a:cubicBezTo>
                  <a:pt x="7084" y="3077"/>
                  <a:pt x="7941" y="1030"/>
                  <a:pt x="6196" y="277"/>
                </a:cubicBezTo>
                <a:cubicBezTo>
                  <a:pt x="5796" y="105"/>
                  <a:pt x="5364" y="80"/>
                  <a:pt x="4939" y="62"/>
                </a:cubicBezTo>
                <a:cubicBezTo>
                  <a:pt x="4655" y="49"/>
                  <a:pt x="4371" y="37"/>
                  <a:pt x="4088" y="25"/>
                </a:cubicBezTo>
                <a:cubicBezTo>
                  <a:pt x="3744" y="11"/>
                  <a:pt x="3400" y="1"/>
                  <a:pt x="3056"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 name="Google Shape;79;p56"/>
          <p:cNvSpPr/>
          <p:nvPr/>
        </p:nvSpPr>
        <p:spPr>
          <a:xfrm>
            <a:off x="3064527" y="-404823"/>
            <a:ext cx="1082100" cy="1082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p56"/>
          <p:cNvSpPr/>
          <p:nvPr/>
        </p:nvSpPr>
        <p:spPr>
          <a:xfrm>
            <a:off x="4389238" y="-333725"/>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p56"/>
          <p:cNvSpPr/>
          <p:nvPr/>
        </p:nvSpPr>
        <p:spPr>
          <a:xfrm>
            <a:off x="6015188" y="-2663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56"/>
          <p:cNvSpPr/>
          <p:nvPr/>
        </p:nvSpPr>
        <p:spPr>
          <a:xfrm>
            <a:off x="4211638" y="-1488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83" name="Shape 83"/>
        <p:cNvGrpSpPr/>
        <p:nvPr/>
      </p:nvGrpSpPr>
      <p:grpSpPr>
        <a:xfrm>
          <a:off x="0" y="0"/>
          <a:ext cx="0" cy="0"/>
          <a:chOff x="0" y="0"/>
          <a:chExt cx="0" cy="0"/>
        </a:xfrm>
      </p:grpSpPr>
      <p:sp>
        <p:nvSpPr>
          <p:cNvPr id="84" name="Google Shape;84;p57"/>
          <p:cNvSpPr/>
          <p:nvPr/>
        </p:nvSpPr>
        <p:spPr>
          <a:xfrm>
            <a:off x="51750" y="78321"/>
            <a:ext cx="881636" cy="637297"/>
          </a:xfrm>
          <a:custGeom>
            <a:rect b="b" l="l" r="r" t="t"/>
            <a:pathLst>
              <a:path extrusionOk="0" h="5915" w="8183">
                <a:moveTo>
                  <a:pt x="4239" y="0"/>
                </a:moveTo>
                <a:cubicBezTo>
                  <a:pt x="4180" y="0"/>
                  <a:pt x="4122" y="2"/>
                  <a:pt x="4064" y="6"/>
                </a:cubicBezTo>
                <a:cubicBezTo>
                  <a:pt x="2769" y="99"/>
                  <a:pt x="1240" y="2207"/>
                  <a:pt x="500" y="3299"/>
                </a:cubicBezTo>
                <a:cubicBezTo>
                  <a:pt x="247" y="3662"/>
                  <a:pt x="1" y="4094"/>
                  <a:pt x="38" y="4538"/>
                </a:cubicBezTo>
                <a:cubicBezTo>
                  <a:pt x="62" y="4797"/>
                  <a:pt x="186" y="5031"/>
                  <a:pt x="358" y="5204"/>
                </a:cubicBezTo>
                <a:cubicBezTo>
                  <a:pt x="432" y="5284"/>
                  <a:pt x="525" y="5352"/>
                  <a:pt x="617" y="5407"/>
                </a:cubicBezTo>
                <a:cubicBezTo>
                  <a:pt x="919" y="5586"/>
                  <a:pt x="1264" y="5648"/>
                  <a:pt x="1604" y="5697"/>
                </a:cubicBezTo>
                <a:cubicBezTo>
                  <a:pt x="2364" y="5820"/>
                  <a:pt x="3149" y="5914"/>
                  <a:pt x="3930" y="5914"/>
                </a:cubicBezTo>
                <a:cubicBezTo>
                  <a:pt x="4999" y="5914"/>
                  <a:pt x="6061" y="5737"/>
                  <a:pt x="7048" y="5210"/>
                </a:cubicBezTo>
                <a:cubicBezTo>
                  <a:pt x="7492" y="4970"/>
                  <a:pt x="7942" y="4618"/>
                  <a:pt x="8077" y="4094"/>
                </a:cubicBezTo>
                <a:cubicBezTo>
                  <a:pt x="8182" y="3687"/>
                  <a:pt x="8071" y="3268"/>
                  <a:pt x="7923" y="2898"/>
                </a:cubicBezTo>
                <a:cubicBezTo>
                  <a:pt x="7868" y="2762"/>
                  <a:pt x="7806" y="2627"/>
                  <a:pt x="7732" y="2491"/>
                </a:cubicBezTo>
                <a:cubicBezTo>
                  <a:pt x="7045" y="1189"/>
                  <a:pt x="5643" y="0"/>
                  <a:pt x="423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57"/>
          <p:cNvSpPr/>
          <p:nvPr/>
        </p:nvSpPr>
        <p:spPr>
          <a:xfrm>
            <a:off x="7575996" y="-152478"/>
            <a:ext cx="986218" cy="706818"/>
          </a:xfrm>
          <a:custGeom>
            <a:rect b="b" l="l" r="r" t="t"/>
            <a:pathLst>
              <a:path extrusionOk="0" h="5692" w="7942">
                <a:moveTo>
                  <a:pt x="3056" y="1"/>
                </a:moveTo>
                <a:cubicBezTo>
                  <a:pt x="2499" y="1"/>
                  <a:pt x="1942" y="26"/>
                  <a:pt x="1393" y="99"/>
                </a:cubicBezTo>
                <a:cubicBezTo>
                  <a:pt x="912" y="166"/>
                  <a:pt x="370" y="314"/>
                  <a:pt x="154" y="808"/>
                </a:cubicBezTo>
                <a:cubicBezTo>
                  <a:pt x="31" y="1079"/>
                  <a:pt x="0" y="1393"/>
                  <a:pt x="25" y="1714"/>
                </a:cubicBezTo>
                <a:cubicBezTo>
                  <a:pt x="68" y="2312"/>
                  <a:pt x="296" y="2966"/>
                  <a:pt x="536" y="3520"/>
                </a:cubicBezTo>
                <a:cubicBezTo>
                  <a:pt x="666" y="3816"/>
                  <a:pt x="789" y="4088"/>
                  <a:pt x="894" y="4310"/>
                </a:cubicBezTo>
                <a:cubicBezTo>
                  <a:pt x="1178" y="4932"/>
                  <a:pt x="1615" y="5537"/>
                  <a:pt x="2220" y="5666"/>
                </a:cubicBezTo>
                <a:cubicBezTo>
                  <a:pt x="2302" y="5684"/>
                  <a:pt x="2385" y="5691"/>
                  <a:pt x="2468" y="5691"/>
                </a:cubicBezTo>
                <a:cubicBezTo>
                  <a:pt x="2824" y="5691"/>
                  <a:pt x="3180" y="5547"/>
                  <a:pt x="3520" y="5407"/>
                </a:cubicBezTo>
                <a:cubicBezTo>
                  <a:pt x="4384" y="5050"/>
                  <a:pt x="5265" y="4680"/>
                  <a:pt x="5993" y="4038"/>
                </a:cubicBezTo>
                <a:cubicBezTo>
                  <a:pt x="7084" y="3077"/>
                  <a:pt x="7941" y="1030"/>
                  <a:pt x="6196" y="277"/>
                </a:cubicBezTo>
                <a:cubicBezTo>
                  <a:pt x="5796" y="105"/>
                  <a:pt x="5364" y="80"/>
                  <a:pt x="4939" y="62"/>
                </a:cubicBezTo>
                <a:cubicBezTo>
                  <a:pt x="4655" y="49"/>
                  <a:pt x="4371" y="37"/>
                  <a:pt x="4088" y="25"/>
                </a:cubicBezTo>
                <a:cubicBezTo>
                  <a:pt x="3744" y="11"/>
                  <a:pt x="3400" y="1"/>
                  <a:pt x="3056" y="1"/>
                </a:cubicBezTo>
                <a:close/>
              </a:path>
            </a:pathLst>
          </a:custGeom>
          <a:solidFill>
            <a:schemeClr val="accent4">
              <a:alpha val="5803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57"/>
          <p:cNvSpPr/>
          <p:nvPr/>
        </p:nvSpPr>
        <p:spPr>
          <a:xfrm>
            <a:off x="8080412" y="-152468"/>
            <a:ext cx="1301302" cy="940633"/>
          </a:xfrm>
          <a:custGeom>
            <a:rect b="b" l="l" r="r" t="t"/>
            <a:pathLst>
              <a:path extrusionOk="0" h="5915" w="8183">
                <a:moveTo>
                  <a:pt x="4239" y="0"/>
                </a:moveTo>
                <a:cubicBezTo>
                  <a:pt x="4180" y="0"/>
                  <a:pt x="4122" y="2"/>
                  <a:pt x="4064" y="6"/>
                </a:cubicBezTo>
                <a:cubicBezTo>
                  <a:pt x="2769" y="99"/>
                  <a:pt x="1240" y="2207"/>
                  <a:pt x="500" y="3299"/>
                </a:cubicBezTo>
                <a:cubicBezTo>
                  <a:pt x="247" y="3662"/>
                  <a:pt x="1" y="4094"/>
                  <a:pt x="38" y="4538"/>
                </a:cubicBezTo>
                <a:cubicBezTo>
                  <a:pt x="62" y="4797"/>
                  <a:pt x="186" y="5031"/>
                  <a:pt x="358" y="5204"/>
                </a:cubicBezTo>
                <a:cubicBezTo>
                  <a:pt x="432" y="5284"/>
                  <a:pt x="525" y="5352"/>
                  <a:pt x="617" y="5407"/>
                </a:cubicBezTo>
                <a:cubicBezTo>
                  <a:pt x="919" y="5586"/>
                  <a:pt x="1264" y="5648"/>
                  <a:pt x="1604" y="5697"/>
                </a:cubicBezTo>
                <a:cubicBezTo>
                  <a:pt x="2364" y="5820"/>
                  <a:pt x="3149" y="5914"/>
                  <a:pt x="3930" y="5914"/>
                </a:cubicBezTo>
                <a:cubicBezTo>
                  <a:pt x="4999" y="5914"/>
                  <a:pt x="6061" y="5737"/>
                  <a:pt x="7048" y="5210"/>
                </a:cubicBezTo>
                <a:cubicBezTo>
                  <a:pt x="7492" y="4970"/>
                  <a:pt x="7942" y="4618"/>
                  <a:pt x="8077" y="4094"/>
                </a:cubicBezTo>
                <a:cubicBezTo>
                  <a:pt x="8182" y="3687"/>
                  <a:pt x="8071" y="3268"/>
                  <a:pt x="7923" y="2898"/>
                </a:cubicBezTo>
                <a:cubicBezTo>
                  <a:pt x="7868" y="2762"/>
                  <a:pt x="7806" y="2627"/>
                  <a:pt x="7732" y="2491"/>
                </a:cubicBezTo>
                <a:cubicBezTo>
                  <a:pt x="7045" y="1189"/>
                  <a:pt x="5643" y="0"/>
                  <a:pt x="423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57"/>
          <p:cNvSpPr/>
          <p:nvPr/>
        </p:nvSpPr>
        <p:spPr>
          <a:xfrm rot="4839820">
            <a:off x="-1187111" y="-180003"/>
            <a:ext cx="2477713" cy="1843277"/>
          </a:xfrm>
          <a:custGeom>
            <a:rect b="b" l="l" r="r" t="t"/>
            <a:pathLst>
              <a:path extrusionOk="0" h="6589" w="10631">
                <a:moveTo>
                  <a:pt x="1143" y="1"/>
                </a:moveTo>
                <a:cubicBezTo>
                  <a:pt x="967" y="1"/>
                  <a:pt x="802" y="27"/>
                  <a:pt x="654" y="87"/>
                </a:cubicBezTo>
                <a:cubicBezTo>
                  <a:pt x="25" y="340"/>
                  <a:pt x="1" y="1092"/>
                  <a:pt x="198" y="1764"/>
                </a:cubicBezTo>
                <a:cubicBezTo>
                  <a:pt x="827" y="3898"/>
                  <a:pt x="2683" y="5260"/>
                  <a:pt x="5075" y="6142"/>
                </a:cubicBezTo>
                <a:cubicBezTo>
                  <a:pt x="5543" y="6314"/>
                  <a:pt x="6012" y="6450"/>
                  <a:pt x="6474" y="6536"/>
                </a:cubicBezTo>
                <a:cubicBezTo>
                  <a:pt x="6664" y="6572"/>
                  <a:pt x="6867" y="6589"/>
                  <a:pt x="7074" y="6589"/>
                </a:cubicBezTo>
                <a:cubicBezTo>
                  <a:pt x="8703" y="6589"/>
                  <a:pt x="10631" y="5535"/>
                  <a:pt x="8799" y="4064"/>
                </a:cubicBezTo>
                <a:cubicBezTo>
                  <a:pt x="6992" y="2609"/>
                  <a:pt x="4933" y="1376"/>
                  <a:pt x="2781" y="445"/>
                </a:cubicBezTo>
                <a:cubicBezTo>
                  <a:pt x="2246" y="216"/>
                  <a:pt x="1649" y="1"/>
                  <a:pt x="1143" y="1"/>
                </a:cubicBezTo>
                <a:close/>
              </a:path>
            </a:pathLst>
          </a:custGeom>
          <a:solidFill>
            <a:schemeClr val="accent4">
              <a:alpha val="5803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57"/>
          <p:cNvSpPr txBox="1"/>
          <p:nvPr>
            <p:ph type="title"/>
          </p:nvPr>
        </p:nvSpPr>
        <p:spPr>
          <a:xfrm>
            <a:off x="462709" y="741633"/>
            <a:ext cx="3668700" cy="572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000"/>
              <a:buNone/>
              <a:defRPr sz="2400"/>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p:txBody>
      </p:sp>
      <p:sp>
        <p:nvSpPr>
          <p:cNvPr id="89" name="Google Shape;89;p57"/>
          <p:cNvSpPr txBox="1"/>
          <p:nvPr>
            <p:ph idx="1" type="body"/>
          </p:nvPr>
        </p:nvSpPr>
        <p:spPr>
          <a:xfrm>
            <a:off x="461963" y="1431925"/>
            <a:ext cx="3668700" cy="3436800"/>
          </a:xfrm>
          <a:prstGeom prst="rect">
            <a:avLst/>
          </a:prstGeom>
          <a:noFill/>
          <a:ln>
            <a:noFill/>
          </a:ln>
        </p:spPr>
        <p:txBody>
          <a:bodyPr anchorCtr="0" anchor="t" bIns="45700" lIns="91425" spcFirstLastPara="1" rIns="91425" wrap="square" tIns="45700">
            <a:normAutofit/>
          </a:bodyPr>
          <a:lstStyle>
            <a:lvl1pPr indent="-317500" lvl="0" marL="457200" algn="l">
              <a:lnSpc>
                <a:spcPct val="100000"/>
              </a:lnSpc>
              <a:spcBef>
                <a:spcPts val="0"/>
              </a:spcBef>
              <a:spcAft>
                <a:spcPts val="0"/>
              </a:spcAft>
              <a:buSzPts val="1400"/>
              <a:buChar char="•"/>
              <a:defRPr>
                <a:latin typeface="Roboto Condensed"/>
                <a:ea typeface="Roboto Condensed"/>
                <a:cs typeface="Roboto Condensed"/>
                <a:sym typeface="Roboto Condensed"/>
              </a:defRPr>
            </a:lvl1pPr>
            <a:lvl2pPr indent="-317500" lvl="1" marL="914400" algn="l">
              <a:lnSpc>
                <a:spcPct val="100000"/>
              </a:lnSpc>
              <a:spcBef>
                <a:spcPts val="0"/>
              </a:spcBef>
              <a:spcAft>
                <a:spcPts val="0"/>
              </a:spcAft>
              <a:buSzPts val="1400"/>
              <a:buChar char="•"/>
              <a:defRPr>
                <a:latin typeface="Roboto Condensed"/>
                <a:ea typeface="Roboto Condensed"/>
                <a:cs typeface="Roboto Condensed"/>
                <a:sym typeface="Roboto Condensed"/>
              </a:defRPr>
            </a:lvl2pPr>
            <a:lvl3pPr indent="-317500" lvl="2" marL="1371600" algn="l">
              <a:lnSpc>
                <a:spcPct val="100000"/>
              </a:lnSpc>
              <a:spcBef>
                <a:spcPts val="0"/>
              </a:spcBef>
              <a:spcAft>
                <a:spcPts val="0"/>
              </a:spcAft>
              <a:buSzPts val="1400"/>
              <a:buChar char="•"/>
              <a:defRPr>
                <a:latin typeface="Roboto Condensed"/>
                <a:ea typeface="Roboto Condensed"/>
                <a:cs typeface="Roboto Condensed"/>
                <a:sym typeface="Roboto Condensed"/>
              </a:defRPr>
            </a:lvl3pPr>
            <a:lvl4pPr indent="-317500" lvl="3" marL="1828800" algn="l">
              <a:lnSpc>
                <a:spcPct val="100000"/>
              </a:lnSpc>
              <a:spcBef>
                <a:spcPts val="0"/>
              </a:spcBef>
              <a:spcAft>
                <a:spcPts val="0"/>
              </a:spcAft>
              <a:buSzPts val="1400"/>
              <a:buChar char="•"/>
              <a:defRPr>
                <a:latin typeface="Roboto Condensed"/>
                <a:ea typeface="Roboto Condensed"/>
                <a:cs typeface="Roboto Condensed"/>
                <a:sym typeface="Roboto Condensed"/>
              </a:defRPr>
            </a:lvl4pPr>
            <a:lvl5pPr indent="-317500" lvl="4" marL="2286000" algn="l">
              <a:lnSpc>
                <a:spcPct val="100000"/>
              </a:lnSpc>
              <a:spcBef>
                <a:spcPts val="0"/>
              </a:spcBef>
              <a:spcAft>
                <a:spcPts val="0"/>
              </a:spcAft>
              <a:buSzPts val="1400"/>
              <a:buChar char="•"/>
              <a:defRPr>
                <a:latin typeface="Roboto Condensed"/>
                <a:ea typeface="Roboto Condensed"/>
                <a:cs typeface="Roboto Condensed"/>
                <a:sym typeface="Roboto Condensed"/>
              </a:defRPr>
            </a:lvl5pPr>
            <a:lvl6pPr indent="-342900" lvl="5" marL="2743200" algn="l">
              <a:lnSpc>
                <a:spcPct val="100000"/>
              </a:lnSpc>
              <a:spcBef>
                <a:spcPts val="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90" name="Google Shape;90;p57"/>
          <p:cNvSpPr txBox="1"/>
          <p:nvPr>
            <p:ph idx="2" type="body"/>
          </p:nvPr>
        </p:nvSpPr>
        <p:spPr>
          <a:xfrm>
            <a:off x="5012579" y="1448441"/>
            <a:ext cx="3668700" cy="3436800"/>
          </a:xfrm>
          <a:prstGeom prst="rect">
            <a:avLst/>
          </a:prstGeom>
          <a:noFill/>
          <a:ln>
            <a:noFill/>
          </a:ln>
        </p:spPr>
        <p:txBody>
          <a:bodyPr anchorCtr="0" anchor="t" bIns="45700" lIns="91425" spcFirstLastPara="1" rIns="91425" wrap="square" tIns="45700">
            <a:normAutofit/>
          </a:bodyPr>
          <a:lstStyle>
            <a:lvl1pPr indent="-317500" lvl="0" marL="457200" algn="l">
              <a:lnSpc>
                <a:spcPct val="100000"/>
              </a:lnSpc>
              <a:spcBef>
                <a:spcPts val="0"/>
              </a:spcBef>
              <a:spcAft>
                <a:spcPts val="0"/>
              </a:spcAft>
              <a:buSzPts val="1400"/>
              <a:buChar char="•"/>
              <a:defRPr>
                <a:latin typeface="Roboto Condensed"/>
                <a:ea typeface="Roboto Condensed"/>
                <a:cs typeface="Roboto Condensed"/>
                <a:sym typeface="Roboto Condensed"/>
              </a:defRPr>
            </a:lvl1pPr>
            <a:lvl2pPr indent="-317500" lvl="1" marL="914400" algn="l">
              <a:lnSpc>
                <a:spcPct val="100000"/>
              </a:lnSpc>
              <a:spcBef>
                <a:spcPts val="0"/>
              </a:spcBef>
              <a:spcAft>
                <a:spcPts val="0"/>
              </a:spcAft>
              <a:buSzPts val="1400"/>
              <a:buChar char="•"/>
              <a:defRPr>
                <a:latin typeface="Roboto Condensed"/>
                <a:ea typeface="Roboto Condensed"/>
                <a:cs typeface="Roboto Condensed"/>
                <a:sym typeface="Roboto Condensed"/>
              </a:defRPr>
            </a:lvl2pPr>
            <a:lvl3pPr indent="-317500" lvl="2" marL="1371600" algn="l">
              <a:lnSpc>
                <a:spcPct val="100000"/>
              </a:lnSpc>
              <a:spcBef>
                <a:spcPts val="0"/>
              </a:spcBef>
              <a:spcAft>
                <a:spcPts val="0"/>
              </a:spcAft>
              <a:buSzPts val="1400"/>
              <a:buChar char="•"/>
              <a:defRPr>
                <a:latin typeface="Roboto Condensed"/>
                <a:ea typeface="Roboto Condensed"/>
                <a:cs typeface="Roboto Condensed"/>
                <a:sym typeface="Roboto Condensed"/>
              </a:defRPr>
            </a:lvl3pPr>
            <a:lvl4pPr indent="-317500" lvl="3" marL="1828800" algn="l">
              <a:lnSpc>
                <a:spcPct val="100000"/>
              </a:lnSpc>
              <a:spcBef>
                <a:spcPts val="0"/>
              </a:spcBef>
              <a:spcAft>
                <a:spcPts val="0"/>
              </a:spcAft>
              <a:buSzPts val="1400"/>
              <a:buChar char="•"/>
              <a:defRPr>
                <a:latin typeface="Roboto Condensed"/>
                <a:ea typeface="Roboto Condensed"/>
                <a:cs typeface="Roboto Condensed"/>
                <a:sym typeface="Roboto Condensed"/>
              </a:defRPr>
            </a:lvl4pPr>
            <a:lvl5pPr indent="-317500" lvl="4" marL="2286000" algn="l">
              <a:lnSpc>
                <a:spcPct val="100000"/>
              </a:lnSpc>
              <a:spcBef>
                <a:spcPts val="0"/>
              </a:spcBef>
              <a:spcAft>
                <a:spcPts val="0"/>
              </a:spcAft>
              <a:buSzPts val="1400"/>
              <a:buChar char="•"/>
              <a:defRPr>
                <a:latin typeface="Roboto Condensed"/>
                <a:ea typeface="Roboto Condensed"/>
                <a:cs typeface="Roboto Condensed"/>
                <a:sym typeface="Roboto Condensed"/>
              </a:defRPr>
            </a:lvl5pPr>
            <a:lvl6pPr indent="-342900" lvl="5" marL="2743200" algn="l">
              <a:lnSpc>
                <a:spcPct val="100000"/>
              </a:lnSpc>
              <a:spcBef>
                <a:spcPts val="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91" name="Google Shape;91;p57"/>
          <p:cNvSpPr txBox="1"/>
          <p:nvPr>
            <p:ph idx="3" type="body"/>
          </p:nvPr>
        </p:nvSpPr>
        <p:spPr>
          <a:xfrm>
            <a:off x="5013325" y="741363"/>
            <a:ext cx="3667200" cy="5730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SzPts val="2400"/>
              <a:buNone/>
              <a:defRPr sz="2400">
                <a:solidFill>
                  <a:schemeClr val="dk2"/>
                </a:solidFill>
                <a:latin typeface="Rajdhani"/>
                <a:ea typeface="Rajdhani"/>
                <a:cs typeface="Rajdhani"/>
                <a:sym typeface="Rajdhani"/>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342900" lvl="5" marL="2743200" algn="l">
              <a:lnSpc>
                <a:spcPct val="100000"/>
              </a:lnSpc>
              <a:spcBef>
                <a:spcPts val="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9">
    <p:spTree>
      <p:nvGrpSpPr>
        <p:cNvPr id="92" name="Shape 92"/>
        <p:cNvGrpSpPr/>
        <p:nvPr/>
      </p:nvGrpSpPr>
      <p:grpSpPr>
        <a:xfrm>
          <a:off x="0" y="0"/>
          <a:ext cx="0" cy="0"/>
          <a:chOff x="0" y="0"/>
          <a:chExt cx="0" cy="0"/>
        </a:xfrm>
      </p:grpSpPr>
      <p:sp>
        <p:nvSpPr>
          <p:cNvPr id="93" name="Google Shape;93;p60"/>
          <p:cNvSpPr/>
          <p:nvPr/>
        </p:nvSpPr>
        <p:spPr>
          <a:xfrm rot="-917216">
            <a:off x="5863395" y="-473394"/>
            <a:ext cx="2031822" cy="1313009"/>
          </a:xfrm>
          <a:custGeom>
            <a:rect b="b" l="l" r="r" t="t"/>
            <a:pathLst>
              <a:path extrusionOk="0" h="6589" w="10631">
                <a:moveTo>
                  <a:pt x="1143" y="1"/>
                </a:moveTo>
                <a:cubicBezTo>
                  <a:pt x="967" y="1"/>
                  <a:pt x="802" y="27"/>
                  <a:pt x="654" y="87"/>
                </a:cubicBezTo>
                <a:cubicBezTo>
                  <a:pt x="25" y="340"/>
                  <a:pt x="1" y="1092"/>
                  <a:pt x="198" y="1764"/>
                </a:cubicBezTo>
                <a:cubicBezTo>
                  <a:pt x="827" y="3898"/>
                  <a:pt x="2683" y="5260"/>
                  <a:pt x="5075" y="6142"/>
                </a:cubicBezTo>
                <a:cubicBezTo>
                  <a:pt x="5543" y="6314"/>
                  <a:pt x="6012" y="6450"/>
                  <a:pt x="6474" y="6536"/>
                </a:cubicBezTo>
                <a:cubicBezTo>
                  <a:pt x="6664" y="6572"/>
                  <a:pt x="6867" y="6589"/>
                  <a:pt x="7074" y="6589"/>
                </a:cubicBezTo>
                <a:cubicBezTo>
                  <a:pt x="8703" y="6589"/>
                  <a:pt x="10631" y="5535"/>
                  <a:pt x="8799" y="4064"/>
                </a:cubicBezTo>
                <a:cubicBezTo>
                  <a:pt x="6992" y="2609"/>
                  <a:pt x="4933" y="1376"/>
                  <a:pt x="2781" y="445"/>
                </a:cubicBezTo>
                <a:cubicBezTo>
                  <a:pt x="2246" y="216"/>
                  <a:pt x="1649" y="1"/>
                  <a:pt x="1143" y="1"/>
                </a:cubicBezTo>
                <a:close/>
              </a:path>
            </a:pathLst>
          </a:custGeom>
          <a:solidFill>
            <a:schemeClr val="accent4">
              <a:alpha val="70196"/>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60"/>
          <p:cNvSpPr/>
          <p:nvPr/>
        </p:nvSpPr>
        <p:spPr>
          <a:xfrm rot="5183073">
            <a:off x="-456832" y="-904644"/>
            <a:ext cx="1883043" cy="2175513"/>
          </a:xfrm>
          <a:custGeom>
            <a:rect b="b" l="l" r="r" t="t"/>
            <a:pathLst>
              <a:path extrusionOk="0" h="3020" w="2757">
                <a:moveTo>
                  <a:pt x="1727" y="1"/>
                </a:moveTo>
                <a:cubicBezTo>
                  <a:pt x="815" y="1"/>
                  <a:pt x="275" y="1495"/>
                  <a:pt x="93" y="2170"/>
                </a:cubicBezTo>
                <a:cubicBezTo>
                  <a:pt x="43" y="2361"/>
                  <a:pt x="0" y="2571"/>
                  <a:pt x="93" y="2750"/>
                </a:cubicBezTo>
                <a:cubicBezTo>
                  <a:pt x="196" y="2948"/>
                  <a:pt x="423" y="3020"/>
                  <a:pt x="655" y="3020"/>
                </a:cubicBezTo>
                <a:cubicBezTo>
                  <a:pt x="756" y="3020"/>
                  <a:pt x="857" y="3006"/>
                  <a:pt x="950" y="2984"/>
                </a:cubicBezTo>
                <a:cubicBezTo>
                  <a:pt x="1418" y="2879"/>
                  <a:pt x="1850" y="2639"/>
                  <a:pt x="2183" y="2293"/>
                </a:cubicBezTo>
                <a:cubicBezTo>
                  <a:pt x="2479" y="1991"/>
                  <a:pt x="2707" y="1597"/>
                  <a:pt x="2731" y="1171"/>
                </a:cubicBezTo>
                <a:cubicBezTo>
                  <a:pt x="2756" y="746"/>
                  <a:pt x="2540" y="296"/>
                  <a:pt x="2164" y="111"/>
                </a:cubicBezTo>
                <a:cubicBezTo>
                  <a:pt x="2010" y="35"/>
                  <a:pt x="1864" y="1"/>
                  <a:pt x="1727"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p60"/>
          <p:cNvSpPr/>
          <p:nvPr/>
        </p:nvSpPr>
        <p:spPr>
          <a:xfrm rot="5400000">
            <a:off x="6788101" y="-502600"/>
            <a:ext cx="2246512" cy="2392162"/>
          </a:xfrm>
          <a:custGeom>
            <a:rect b="b" l="l" r="r" t="t"/>
            <a:pathLst>
              <a:path extrusionOk="0" h="12553" w="11789">
                <a:moveTo>
                  <a:pt x="8224" y="1"/>
                </a:moveTo>
                <a:cubicBezTo>
                  <a:pt x="6188" y="1"/>
                  <a:pt x="3792" y="774"/>
                  <a:pt x="2646" y="1180"/>
                </a:cubicBezTo>
                <a:cubicBezTo>
                  <a:pt x="2621" y="1192"/>
                  <a:pt x="2590" y="1198"/>
                  <a:pt x="2559" y="1211"/>
                </a:cubicBezTo>
                <a:cubicBezTo>
                  <a:pt x="1782" y="1494"/>
                  <a:pt x="981" y="1901"/>
                  <a:pt x="574" y="2709"/>
                </a:cubicBezTo>
                <a:cubicBezTo>
                  <a:pt x="1" y="3868"/>
                  <a:pt x="469" y="5335"/>
                  <a:pt x="1073" y="6476"/>
                </a:cubicBezTo>
                <a:cubicBezTo>
                  <a:pt x="2276" y="8732"/>
                  <a:pt x="4002" y="10625"/>
                  <a:pt x="6018" y="11902"/>
                </a:cubicBezTo>
                <a:cubicBezTo>
                  <a:pt x="6265" y="12056"/>
                  <a:pt x="6530" y="12210"/>
                  <a:pt x="6807" y="12321"/>
                </a:cubicBezTo>
                <a:cubicBezTo>
                  <a:pt x="7135" y="12462"/>
                  <a:pt x="7471" y="12552"/>
                  <a:pt x="7801" y="12552"/>
                </a:cubicBezTo>
                <a:cubicBezTo>
                  <a:pt x="8048" y="12552"/>
                  <a:pt x="8292" y="12501"/>
                  <a:pt x="8527" y="12382"/>
                </a:cubicBezTo>
                <a:cubicBezTo>
                  <a:pt x="9095" y="12099"/>
                  <a:pt x="9465" y="11470"/>
                  <a:pt x="9773" y="10853"/>
                </a:cubicBezTo>
                <a:cubicBezTo>
                  <a:pt x="10772" y="8843"/>
                  <a:pt x="11419" y="6605"/>
                  <a:pt x="11666" y="4312"/>
                </a:cubicBezTo>
                <a:cubicBezTo>
                  <a:pt x="11752" y="3461"/>
                  <a:pt x="11789" y="2567"/>
                  <a:pt x="11518" y="1772"/>
                </a:cubicBezTo>
                <a:cubicBezTo>
                  <a:pt x="11067" y="432"/>
                  <a:pt x="9746" y="1"/>
                  <a:pt x="8224" y="1"/>
                </a:cubicBezTo>
                <a:close/>
              </a:path>
            </a:pathLst>
          </a:custGeom>
          <a:solidFill>
            <a:schemeClr val="accent3">
              <a:alpha val="4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60"/>
          <p:cNvSpPr/>
          <p:nvPr/>
        </p:nvSpPr>
        <p:spPr>
          <a:xfrm>
            <a:off x="8032346" y="1581409"/>
            <a:ext cx="986218" cy="706818"/>
          </a:xfrm>
          <a:custGeom>
            <a:rect b="b" l="l" r="r" t="t"/>
            <a:pathLst>
              <a:path extrusionOk="0" h="5692" w="7942">
                <a:moveTo>
                  <a:pt x="3056" y="1"/>
                </a:moveTo>
                <a:cubicBezTo>
                  <a:pt x="2499" y="1"/>
                  <a:pt x="1942" y="26"/>
                  <a:pt x="1393" y="99"/>
                </a:cubicBezTo>
                <a:cubicBezTo>
                  <a:pt x="912" y="166"/>
                  <a:pt x="370" y="314"/>
                  <a:pt x="154" y="808"/>
                </a:cubicBezTo>
                <a:cubicBezTo>
                  <a:pt x="31" y="1079"/>
                  <a:pt x="0" y="1393"/>
                  <a:pt x="25" y="1714"/>
                </a:cubicBezTo>
                <a:cubicBezTo>
                  <a:pt x="68" y="2312"/>
                  <a:pt x="296" y="2966"/>
                  <a:pt x="536" y="3520"/>
                </a:cubicBezTo>
                <a:cubicBezTo>
                  <a:pt x="666" y="3816"/>
                  <a:pt x="789" y="4088"/>
                  <a:pt x="894" y="4310"/>
                </a:cubicBezTo>
                <a:cubicBezTo>
                  <a:pt x="1178" y="4932"/>
                  <a:pt x="1615" y="5537"/>
                  <a:pt x="2220" y="5666"/>
                </a:cubicBezTo>
                <a:cubicBezTo>
                  <a:pt x="2302" y="5684"/>
                  <a:pt x="2385" y="5691"/>
                  <a:pt x="2468" y="5691"/>
                </a:cubicBezTo>
                <a:cubicBezTo>
                  <a:pt x="2824" y="5691"/>
                  <a:pt x="3180" y="5547"/>
                  <a:pt x="3520" y="5407"/>
                </a:cubicBezTo>
                <a:cubicBezTo>
                  <a:pt x="4384" y="5050"/>
                  <a:pt x="5265" y="4680"/>
                  <a:pt x="5993" y="4038"/>
                </a:cubicBezTo>
                <a:cubicBezTo>
                  <a:pt x="7084" y="3077"/>
                  <a:pt x="7941" y="1030"/>
                  <a:pt x="6196" y="277"/>
                </a:cubicBezTo>
                <a:cubicBezTo>
                  <a:pt x="5796" y="105"/>
                  <a:pt x="5364" y="80"/>
                  <a:pt x="4939" y="62"/>
                </a:cubicBezTo>
                <a:cubicBezTo>
                  <a:pt x="4655" y="49"/>
                  <a:pt x="4371" y="37"/>
                  <a:pt x="4088" y="25"/>
                </a:cubicBezTo>
                <a:cubicBezTo>
                  <a:pt x="3744" y="11"/>
                  <a:pt x="3400" y="1"/>
                  <a:pt x="3056"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60"/>
          <p:cNvSpPr/>
          <p:nvPr/>
        </p:nvSpPr>
        <p:spPr>
          <a:xfrm rot="9203483">
            <a:off x="637793" y="-117098"/>
            <a:ext cx="2031822" cy="1312994"/>
          </a:xfrm>
          <a:custGeom>
            <a:rect b="b" l="l" r="r" t="t"/>
            <a:pathLst>
              <a:path extrusionOk="0" h="6589" w="10631">
                <a:moveTo>
                  <a:pt x="1143" y="1"/>
                </a:moveTo>
                <a:cubicBezTo>
                  <a:pt x="967" y="1"/>
                  <a:pt x="802" y="27"/>
                  <a:pt x="654" y="87"/>
                </a:cubicBezTo>
                <a:cubicBezTo>
                  <a:pt x="25" y="340"/>
                  <a:pt x="1" y="1092"/>
                  <a:pt x="198" y="1764"/>
                </a:cubicBezTo>
                <a:cubicBezTo>
                  <a:pt x="827" y="3898"/>
                  <a:pt x="2683" y="5260"/>
                  <a:pt x="5075" y="6142"/>
                </a:cubicBezTo>
                <a:cubicBezTo>
                  <a:pt x="5543" y="6314"/>
                  <a:pt x="6012" y="6450"/>
                  <a:pt x="6474" y="6536"/>
                </a:cubicBezTo>
                <a:cubicBezTo>
                  <a:pt x="6664" y="6572"/>
                  <a:pt x="6867" y="6589"/>
                  <a:pt x="7074" y="6589"/>
                </a:cubicBezTo>
                <a:cubicBezTo>
                  <a:pt x="8703" y="6589"/>
                  <a:pt x="10631" y="5535"/>
                  <a:pt x="8799" y="4064"/>
                </a:cubicBezTo>
                <a:cubicBezTo>
                  <a:pt x="6992" y="2609"/>
                  <a:pt x="4933" y="1376"/>
                  <a:pt x="2781" y="445"/>
                </a:cubicBezTo>
                <a:cubicBezTo>
                  <a:pt x="2246" y="216"/>
                  <a:pt x="1649" y="1"/>
                  <a:pt x="1143" y="1"/>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9_2">
    <p:spTree>
      <p:nvGrpSpPr>
        <p:cNvPr id="98" name="Shape 98"/>
        <p:cNvGrpSpPr/>
        <p:nvPr/>
      </p:nvGrpSpPr>
      <p:grpSpPr>
        <a:xfrm>
          <a:off x="0" y="0"/>
          <a:ext cx="0" cy="0"/>
          <a:chOff x="0" y="0"/>
          <a:chExt cx="0" cy="0"/>
        </a:xfrm>
      </p:grpSpPr>
      <p:sp>
        <p:nvSpPr>
          <p:cNvPr id="99" name="Google Shape;99;p61"/>
          <p:cNvSpPr/>
          <p:nvPr/>
        </p:nvSpPr>
        <p:spPr>
          <a:xfrm>
            <a:off x="51750" y="78321"/>
            <a:ext cx="881636" cy="637297"/>
          </a:xfrm>
          <a:custGeom>
            <a:rect b="b" l="l" r="r" t="t"/>
            <a:pathLst>
              <a:path extrusionOk="0" h="5915" w="8183">
                <a:moveTo>
                  <a:pt x="4239" y="0"/>
                </a:moveTo>
                <a:cubicBezTo>
                  <a:pt x="4180" y="0"/>
                  <a:pt x="4122" y="2"/>
                  <a:pt x="4064" y="6"/>
                </a:cubicBezTo>
                <a:cubicBezTo>
                  <a:pt x="2769" y="99"/>
                  <a:pt x="1240" y="2207"/>
                  <a:pt x="500" y="3299"/>
                </a:cubicBezTo>
                <a:cubicBezTo>
                  <a:pt x="247" y="3662"/>
                  <a:pt x="1" y="4094"/>
                  <a:pt x="38" y="4538"/>
                </a:cubicBezTo>
                <a:cubicBezTo>
                  <a:pt x="62" y="4797"/>
                  <a:pt x="186" y="5031"/>
                  <a:pt x="358" y="5204"/>
                </a:cubicBezTo>
                <a:cubicBezTo>
                  <a:pt x="432" y="5284"/>
                  <a:pt x="525" y="5352"/>
                  <a:pt x="617" y="5407"/>
                </a:cubicBezTo>
                <a:cubicBezTo>
                  <a:pt x="919" y="5586"/>
                  <a:pt x="1264" y="5648"/>
                  <a:pt x="1604" y="5697"/>
                </a:cubicBezTo>
                <a:cubicBezTo>
                  <a:pt x="2364" y="5820"/>
                  <a:pt x="3149" y="5914"/>
                  <a:pt x="3930" y="5914"/>
                </a:cubicBezTo>
                <a:cubicBezTo>
                  <a:pt x="4999" y="5914"/>
                  <a:pt x="6061" y="5737"/>
                  <a:pt x="7048" y="5210"/>
                </a:cubicBezTo>
                <a:cubicBezTo>
                  <a:pt x="7492" y="4970"/>
                  <a:pt x="7942" y="4618"/>
                  <a:pt x="8077" y="4094"/>
                </a:cubicBezTo>
                <a:cubicBezTo>
                  <a:pt x="8182" y="3687"/>
                  <a:pt x="8071" y="3268"/>
                  <a:pt x="7923" y="2898"/>
                </a:cubicBezTo>
                <a:cubicBezTo>
                  <a:pt x="7868" y="2762"/>
                  <a:pt x="7806" y="2627"/>
                  <a:pt x="7732" y="2491"/>
                </a:cubicBezTo>
                <a:cubicBezTo>
                  <a:pt x="7045" y="1189"/>
                  <a:pt x="5643" y="0"/>
                  <a:pt x="423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61"/>
          <p:cNvSpPr/>
          <p:nvPr/>
        </p:nvSpPr>
        <p:spPr>
          <a:xfrm>
            <a:off x="7575996" y="-152478"/>
            <a:ext cx="986218" cy="706818"/>
          </a:xfrm>
          <a:custGeom>
            <a:rect b="b" l="l" r="r" t="t"/>
            <a:pathLst>
              <a:path extrusionOk="0" h="5692" w="7942">
                <a:moveTo>
                  <a:pt x="3056" y="1"/>
                </a:moveTo>
                <a:cubicBezTo>
                  <a:pt x="2499" y="1"/>
                  <a:pt x="1942" y="26"/>
                  <a:pt x="1393" y="99"/>
                </a:cubicBezTo>
                <a:cubicBezTo>
                  <a:pt x="912" y="166"/>
                  <a:pt x="370" y="314"/>
                  <a:pt x="154" y="808"/>
                </a:cubicBezTo>
                <a:cubicBezTo>
                  <a:pt x="31" y="1079"/>
                  <a:pt x="0" y="1393"/>
                  <a:pt x="25" y="1714"/>
                </a:cubicBezTo>
                <a:cubicBezTo>
                  <a:pt x="68" y="2312"/>
                  <a:pt x="296" y="2966"/>
                  <a:pt x="536" y="3520"/>
                </a:cubicBezTo>
                <a:cubicBezTo>
                  <a:pt x="666" y="3816"/>
                  <a:pt x="789" y="4088"/>
                  <a:pt x="894" y="4310"/>
                </a:cubicBezTo>
                <a:cubicBezTo>
                  <a:pt x="1178" y="4932"/>
                  <a:pt x="1615" y="5537"/>
                  <a:pt x="2220" y="5666"/>
                </a:cubicBezTo>
                <a:cubicBezTo>
                  <a:pt x="2302" y="5684"/>
                  <a:pt x="2385" y="5691"/>
                  <a:pt x="2468" y="5691"/>
                </a:cubicBezTo>
                <a:cubicBezTo>
                  <a:pt x="2824" y="5691"/>
                  <a:pt x="3180" y="5547"/>
                  <a:pt x="3520" y="5407"/>
                </a:cubicBezTo>
                <a:cubicBezTo>
                  <a:pt x="4384" y="5050"/>
                  <a:pt x="5265" y="4680"/>
                  <a:pt x="5993" y="4038"/>
                </a:cubicBezTo>
                <a:cubicBezTo>
                  <a:pt x="7084" y="3077"/>
                  <a:pt x="7941" y="1030"/>
                  <a:pt x="6196" y="277"/>
                </a:cubicBezTo>
                <a:cubicBezTo>
                  <a:pt x="5796" y="105"/>
                  <a:pt x="5364" y="80"/>
                  <a:pt x="4939" y="62"/>
                </a:cubicBezTo>
                <a:cubicBezTo>
                  <a:pt x="4655" y="49"/>
                  <a:pt x="4371" y="37"/>
                  <a:pt x="4088" y="25"/>
                </a:cubicBezTo>
                <a:cubicBezTo>
                  <a:pt x="3744" y="11"/>
                  <a:pt x="3400" y="1"/>
                  <a:pt x="3056" y="1"/>
                </a:cubicBezTo>
                <a:close/>
              </a:path>
            </a:pathLst>
          </a:custGeom>
          <a:solidFill>
            <a:schemeClr val="accent4">
              <a:alpha val="5803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p61"/>
          <p:cNvSpPr/>
          <p:nvPr/>
        </p:nvSpPr>
        <p:spPr>
          <a:xfrm>
            <a:off x="8080412" y="-152468"/>
            <a:ext cx="1301302" cy="940633"/>
          </a:xfrm>
          <a:custGeom>
            <a:rect b="b" l="l" r="r" t="t"/>
            <a:pathLst>
              <a:path extrusionOk="0" h="5915" w="8183">
                <a:moveTo>
                  <a:pt x="4239" y="0"/>
                </a:moveTo>
                <a:cubicBezTo>
                  <a:pt x="4180" y="0"/>
                  <a:pt x="4122" y="2"/>
                  <a:pt x="4064" y="6"/>
                </a:cubicBezTo>
                <a:cubicBezTo>
                  <a:pt x="2769" y="99"/>
                  <a:pt x="1240" y="2207"/>
                  <a:pt x="500" y="3299"/>
                </a:cubicBezTo>
                <a:cubicBezTo>
                  <a:pt x="247" y="3662"/>
                  <a:pt x="1" y="4094"/>
                  <a:pt x="38" y="4538"/>
                </a:cubicBezTo>
                <a:cubicBezTo>
                  <a:pt x="62" y="4797"/>
                  <a:pt x="186" y="5031"/>
                  <a:pt x="358" y="5204"/>
                </a:cubicBezTo>
                <a:cubicBezTo>
                  <a:pt x="432" y="5284"/>
                  <a:pt x="525" y="5352"/>
                  <a:pt x="617" y="5407"/>
                </a:cubicBezTo>
                <a:cubicBezTo>
                  <a:pt x="919" y="5586"/>
                  <a:pt x="1264" y="5648"/>
                  <a:pt x="1604" y="5697"/>
                </a:cubicBezTo>
                <a:cubicBezTo>
                  <a:pt x="2364" y="5820"/>
                  <a:pt x="3149" y="5914"/>
                  <a:pt x="3930" y="5914"/>
                </a:cubicBezTo>
                <a:cubicBezTo>
                  <a:pt x="4999" y="5914"/>
                  <a:pt x="6061" y="5737"/>
                  <a:pt x="7048" y="5210"/>
                </a:cubicBezTo>
                <a:cubicBezTo>
                  <a:pt x="7492" y="4970"/>
                  <a:pt x="7942" y="4618"/>
                  <a:pt x="8077" y="4094"/>
                </a:cubicBezTo>
                <a:cubicBezTo>
                  <a:pt x="8182" y="3687"/>
                  <a:pt x="8071" y="3268"/>
                  <a:pt x="7923" y="2898"/>
                </a:cubicBezTo>
                <a:cubicBezTo>
                  <a:pt x="7868" y="2762"/>
                  <a:pt x="7806" y="2627"/>
                  <a:pt x="7732" y="2491"/>
                </a:cubicBezTo>
                <a:cubicBezTo>
                  <a:pt x="7045" y="1189"/>
                  <a:pt x="5643" y="0"/>
                  <a:pt x="423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61"/>
          <p:cNvSpPr/>
          <p:nvPr/>
        </p:nvSpPr>
        <p:spPr>
          <a:xfrm rot="3549485">
            <a:off x="-1009209" y="-49029"/>
            <a:ext cx="2477700" cy="1843278"/>
          </a:xfrm>
          <a:custGeom>
            <a:rect b="b" l="l" r="r" t="t"/>
            <a:pathLst>
              <a:path extrusionOk="0" h="6589" w="10631">
                <a:moveTo>
                  <a:pt x="1143" y="1"/>
                </a:moveTo>
                <a:cubicBezTo>
                  <a:pt x="967" y="1"/>
                  <a:pt x="802" y="27"/>
                  <a:pt x="654" y="87"/>
                </a:cubicBezTo>
                <a:cubicBezTo>
                  <a:pt x="25" y="340"/>
                  <a:pt x="1" y="1092"/>
                  <a:pt x="198" y="1764"/>
                </a:cubicBezTo>
                <a:cubicBezTo>
                  <a:pt x="827" y="3898"/>
                  <a:pt x="2683" y="5260"/>
                  <a:pt x="5075" y="6142"/>
                </a:cubicBezTo>
                <a:cubicBezTo>
                  <a:pt x="5543" y="6314"/>
                  <a:pt x="6012" y="6450"/>
                  <a:pt x="6474" y="6536"/>
                </a:cubicBezTo>
                <a:cubicBezTo>
                  <a:pt x="6664" y="6572"/>
                  <a:pt x="6867" y="6589"/>
                  <a:pt x="7074" y="6589"/>
                </a:cubicBezTo>
                <a:cubicBezTo>
                  <a:pt x="8703" y="6589"/>
                  <a:pt x="10631" y="5535"/>
                  <a:pt x="8799" y="4064"/>
                </a:cubicBezTo>
                <a:cubicBezTo>
                  <a:pt x="6992" y="2609"/>
                  <a:pt x="4933" y="1376"/>
                  <a:pt x="2781" y="445"/>
                </a:cubicBezTo>
                <a:cubicBezTo>
                  <a:pt x="2246" y="216"/>
                  <a:pt x="1649" y="1"/>
                  <a:pt x="1143" y="1"/>
                </a:cubicBezTo>
                <a:close/>
              </a:path>
            </a:pathLst>
          </a:custGeom>
          <a:solidFill>
            <a:schemeClr val="accent4">
              <a:alpha val="5803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103" name="Shape 103"/>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51"/>
          <p:cNvSpPr txBox="1"/>
          <p:nvPr>
            <p:ph type="title"/>
          </p:nvPr>
        </p:nvSpPr>
        <p:spPr>
          <a:xfrm>
            <a:off x="713100" y="539400"/>
            <a:ext cx="7717800" cy="5727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2"/>
              </a:buClr>
              <a:buSzPts val="4000"/>
              <a:buFont typeface="Rajdhani"/>
              <a:buNone/>
              <a:defRPr b="0" i="0" sz="4000" u="none" cap="none" strike="noStrike">
                <a:solidFill>
                  <a:schemeClr val="dk2"/>
                </a:solidFill>
                <a:latin typeface="Rajdhani"/>
                <a:ea typeface="Rajdhani"/>
                <a:cs typeface="Rajdhani"/>
                <a:sym typeface="Rajdhani"/>
              </a:defRPr>
            </a:lvl1pPr>
            <a:lvl2pPr lvl="1" marR="0" rtl="0" algn="l">
              <a:lnSpc>
                <a:spcPct val="100000"/>
              </a:lnSpc>
              <a:spcBef>
                <a:spcPts val="0"/>
              </a:spcBef>
              <a:spcAft>
                <a:spcPts val="0"/>
              </a:spcAft>
              <a:buClr>
                <a:schemeClr val="dk1"/>
              </a:buClr>
              <a:buSzPts val="4000"/>
              <a:buFont typeface="Rajdhani"/>
              <a:buNone/>
              <a:defRPr b="0" i="0" sz="4000" u="none" cap="none" strike="noStrike">
                <a:solidFill>
                  <a:schemeClr val="dk1"/>
                </a:solidFill>
                <a:latin typeface="Rajdhani"/>
                <a:ea typeface="Rajdhani"/>
                <a:cs typeface="Rajdhani"/>
                <a:sym typeface="Rajdhani"/>
              </a:defRPr>
            </a:lvl2pPr>
            <a:lvl3pPr lvl="2" marR="0" rtl="0" algn="l">
              <a:lnSpc>
                <a:spcPct val="100000"/>
              </a:lnSpc>
              <a:spcBef>
                <a:spcPts val="0"/>
              </a:spcBef>
              <a:spcAft>
                <a:spcPts val="0"/>
              </a:spcAft>
              <a:buClr>
                <a:schemeClr val="dk1"/>
              </a:buClr>
              <a:buSzPts val="4000"/>
              <a:buFont typeface="Rajdhani"/>
              <a:buNone/>
              <a:defRPr b="0" i="0" sz="4000" u="none" cap="none" strike="noStrike">
                <a:solidFill>
                  <a:schemeClr val="dk1"/>
                </a:solidFill>
                <a:latin typeface="Rajdhani"/>
                <a:ea typeface="Rajdhani"/>
                <a:cs typeface="Rajdhani"/>
                <a:sym typeface="Rajdhani"/>
              </a:defRPr>
            </a:lvl3pPr>
            <a:lvl4pPr lvl="3" marR="0" rtl="0" algn="l">
              <a:lnSpc>
                <a:spcPct val="100000"/>
              </a:lnSpc>
              <a:spcBef>
                <a:spcPts val="0"/>
              </a:spcBef>
              <a:spcAft>
                <a:spcPts val="0"/>
              </a:spcAft>
              <a:buClr>
                <a:schemeClr val="dk1"/>
              </a:buClr>
              <a:buSzPts val="4000"/>
              <a:buFont typeface="Rajdhani"/>
              <a:buNone/>
              <a:defRPr b="0" i="0" sz="4000" u="none" cap="none" strike="noStrike">
                <a:solidFill>
                  <a:schemeClr val="dk1"/>
                </a:solidFill>
                <a:latin typeface="Rajdhani"/>
                <a:ea typeface="Rajdhani"/>
                <a:cs typeface="Rajdhani"/>
                <a:sym typeface="Rajdhani"/>
              </a:defRPr>
            </a:lvl4pPr>
            <a:lvl5pPr lvl="4" marR="0" rtl="0" algn="l">
              <a:lnSpc>
                <a:spcPct val="100000"/>
              </a:lnSpc>
              <a:spcBef>
                <a:spcPts val="0"/>
              </a:spcBef>
              <a:spcAft>
                <a:spcPts val="0"/>
              </a:spcAft>
              <a:buClr>
                <a:schemeClr val="dk1"/>
              </a:buClr>
              <a:buSzPts val="4000"/>
              <a:buFont typeface="Rajdhani"/>
              <a:buNone/>
              <a:defRPr b="0" i="0" sz="4000" u="none" cap="none" strike="noStrike">
                <a:solidFill>
                  <a:schemeClr val="dk1"/>
                </a:solidFill>
                <a:latin typeface="Rajdhani"/>
                <a:ea typeface="Rajdhani"/>
                <a:cs typeface="Rajdhani"/>
                <a:sym typeface="Rajdhani"/>
              </a:defRPr>
            </a:lvl5pPr>
            <a:lvl6pPr lvl="5" marR="0" rtl="0" algn="l">
              <a:lnSpc>
                <a:spcPct val="100000"/>
              </a:lnSpc>
              <a:spcBef>
                <a:spcPts val="0"/>
              </a:spcBef>
              <a:spcAft>
                <a:spcPts val="0"/>
              </a:spcAft>
              <a:buClr>
                <a:schemeClr val="dk1"/>
              </a:buClr>
              <a:buSzPts val="4000"/>
              <a:buFont typeface="Rajdhani"/>
              <a:buNone/>
              <a:defRPr b="0" i="0" sz="4000" u="none" cap="none" strike="noStrike">
                <a:solidFill>
                  <a:schemeClr val="dk1"/>
                </a:solidFill>
                <a:latin typeface="Rajdhani"/>
                <a:ea typeface="Rajdhani"/>
                <a:cs typeface="Rajdhani"/>
                <a:sym typeface="Rajdhani"/>
              </a:defRPr>
            </a:lvl6pPr>
            <a:lvl7pPr lvl="6" marR="0" rtl="0" algn="l">
              <a:lnSpc>
                <a:spcPct val="100000"/>
              </a:lnSpc>
              <a:spcBef>
                <a:spcPts val="0"/>
              </a:spcBef>
              <a:spcAft>
                <a:spcPts val="0"/>
              </a:spcAft>
              <a:buClr>
                <a:schemeClr val="dk1"/>
              </a:buClr>
              <a:buSzPts val="4000"/>
              <a:buFont typeface="Rajdhani"/>
              <a:buNone/>
              <a:defRPr b="0" i="0" sz="4000" u="none" cap="none" strike="noStrike">
                <a:solidFill>
                  <a:schemeClr val="dk1"/>
                </a:solidFill>
                <a:latin typeface="Rajdhani"/>
                <a:ea typeface="Rajdhani"/>
                <a:cs typeface="Rajdhani"/>
                <a:sym typeface="Rajdhani"/>
              </a:defRPr>
            </a:lvl7pPr>
            <a:lvl8pPr lvl="7" marR="0" rtl="0" algn="l">
              <a:lnSpc>
                <a:spcPct val="100000"/>
              </a:lnSpc>
              <a:spcBef>
                <a:spcPts val="0"/>
              </a:spcBef>
              <a:spcAft>
                <a:spcPts val="0"/>
              </a:spcAft>
              <a:buClr>
                <a:schemeClr val="dk1"/>
              </a:buClr>
              <a:buSzPts val="4000"/>
              <a:buFont typeface="Rajdhani"/>
              <a:buNone/>
              <a:defRPr b="0" i="0" sz="4000" u="none" cap="none" strike="noStrike">
                <a:solidFill>
                  <a:schemeClr val="dk1"/>
                </a:solidFill>
                <a:latin typeface="Rajdhani"/>
                <a:ea typeface="Rajdhani"/>
                <a:cs typeface="Rajdhani"/>
                <a:sym typeface="Rajdhani"/>
              </a:defRPr>
            </a:lvl8pPr>
            <a:lvl9pPr lvl="8" marR="0" rtl="0" algn="l">
              <a:lnSpc>
                <a:spcPct val="100000"/>
              </a:lnSpc>
              <a:spcBef>
                <a:spcPts val="0"/>
              </a:spcBef>
              <a:spcAft>
                <a:spcPts val="0"/>
              </a:spcAft>
              <a:buClr>
                <a:schemeClr val="dk1"/>
              </a:buClr>
              <a:buSzPts val="4000"/>
              <a:buFont typeface="Rajdhani"/>
              <a:buNone/>
              <a:defRPr b="0" i="0" sz="4000" u="none" cap="none" strike="noStrike">
                <a:solidFill>
                  <a:schemeClr val="dk1"/>
                </a:solidFill>
                <a:latin typeface="Rajdhani"/>
                <a:ea typeface="Rajdhani"/>
                <a:cs typeface="Rajdhani"/>
                <a:sym typeface="Rajdhani"/>
              </a:defRPr>
            </a:lvl9pPr>
          </a:lstStyle>
          <a:p/>
        </p:txBody>
      </p:sp>
      <p:sp>
        <p:nvSpPr>
          <p:cNvPr id="7" name="Google Shape;7;p51"/>
          <p:cNvSpPr txBox="1"/>
          <p:nvPr>
            <p:ph idx="1" type="body"/>
          </p:nvPr>
        </p:nvSpPr>
        <p:spPr>
          <a:xfrm>
            <a:off x="628650" y="1370013"/>
            <a:ext cx="7886700" cy="3262200"/>
          </a:xfrm>
          <a:prstGeom prst="rect">
            <a:avLst/>
          </a:prstGeom>
          <a:noFill/>
          <a:ln>
            <a:noFill/>
          </a:ln>
        </p:spPr>
        <p:txBody>
          <a:bodyPr anchorCtr="0" anchor="t" bIns="45700" lIns="91425" spcFirstLastPara="1" rIns="91425" wrap="square" tIns="45700">
            <a:norm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Rubik"/>
                <a:ea typeface="Rubik"/>
                <a:cs typeface="Rubik"/>
                <a:sym typeface="Rubik"/>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3.xml"/><Relationship Id="rId3" Type="http://schemas.openxmlformats.org/officeDocument/2006/relationships/image" Target="../media/image18.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5.xml"/><Relationship Id="rId3" Type="http://schemas.openxmlformats.org/officeDocument/2006/relationships/image" Target="../media/image19.png"/><Relationship Id="rId4" Type="http://schemas.openxmlformats.org/officeDocument/2006/relationships/image" Target="../media/image20.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9.xml"/><Relationship Id="rId3"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5.xml"/><Relationship Id="rId3" Type="http://schemas.openxmlformats.org/officeDocument/2006/relationships/image" Target="../media/image23.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8.xml"/><Relationship Id="rId3" Type="http://schemas.openxmlformats.org/officeDocument/2006/relationships/image" Target="../media/image25.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9.xml"/><Relationship Id="rId3"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4.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1.xml"/><Relationship Id="rId3" Type="http://schemas.openxmlformats.org/officeDocument/2006/relationships/image" Target="../media/image28.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3.xml"/><Relationship Id="rId3" Type="http://schemas.openxmlformats.org/officeDocument/2006/relationships/image" Target="../media/image29.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4.xml"/><Relationship Id="rId3" Type="http://schemas.openxmlformats.org/officeDocument/2006/relationships/image" Target="../media/image27.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0.xml"/><Relationship Id="rId3" Type="http://schemas.openxmlformats.org/officeDocument/2006/relationships/image" Target="../media/image2.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5.xml"/><Relationship Id="rId3" Type="http://schemas.openxmlformats.org/officeDocument/2006/relationships/image" Target="../media/image30.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0.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6.xml"/><Relationship Id="rId3" Type="http://schemas.openxmlformats.org/officeDocument/2006/relationships/image" Target="../media/image31.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8.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9.xml"/><Relationship Id="rId3" Type="http://schemas.openxmlformats.org/officeDocument/2006/relationships/image" Target="../media/image32.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0.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8.xml"/><Relationship Id="rId3" Type="http://schemas.openxmlformats.org/officeDocument/2006/relationships/image" Target="../media/image2.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0.xml"/><Relationship Id="rId3" Type="http://schemas.openxmlformats.org/officeDocument/2006/relationships/image" Target="../media/image35.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1.xml"/><Relationship Id="rId3" Type="http://schemas.openxmlformats.org/officeDocument/2006/relationships/image" Target="../media/image34.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3.xml"/><Relationship Id="rId3" Type="http://schemas.openxmlformats.org/officeDocument/2006/relationships/image" Target="../media/image37.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4.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5.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6.xml"/><Relationship Id="rId3" Type="http://schemas.openxmlformats.org/officeDocument/2006/relationships/image" Target="../media/image36.pn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8.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0.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2.xml"/><Relationship Id="rId3" Type="http://schemas.openxmlformats.org/officeDocument/2006/relationships/image" Target="../media/image2.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3.xml"/><Relationship Id="rId3" Type="http://schemas.openxmlformats.org/officeDocument/2006/relationships/image" Target="../media/image39.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4.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5.xml"/><Relationship Id="rId3" Type="http://schemas.openxmlformats.org/officeDocument/2006/relationships/image" Target="../media/image41.pn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6.xml"/><Relationship Id="rId3" Type="http://schemas.openxmlformats.org/officeDocument/2006/relationships/image" Target="../media/image42.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7.xml"/><Relationship Id="rId3" Type="http://schemas.openxmlformats.org/officeDocument/2006/relationships/image" Target="../media/image38.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8.xml"/><Relationship Id="rId3" Type="http://schemas.openxmlformats.org/officeDocument/2006/relationships/image" Target="../media/image40.pn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9.xml"/><Relationship Id="rId3" Type="http://schemas.openxmlformats.org/officeDocument/2006/relationships/image" Target="../media/image4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0.xml"/><Relationship Id="rId3" Type="http://schemas.openxmlformats.org/officeDocument/2006/relationships/image" Target="../media/image43.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1.xml"/><Relationship Id="rId3" Type="http://schemas.openxmlformats.org/officeDocument/2006/relationships/image" Target="../media/image45.pn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2.xml"/><Relationship Id="rId3" Type="http://schemas.openxmlformats.org/officeDocument/2006/relationships/image" Target="../media/image50.pn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3.xml"/><Relationship Id="rId3" Type="http://schemas.openxmlformats.org/officeDocument/2006/relationships/image" Target="../media/image44.pn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4.xml"/><Relationship Id="rId3" Type="http://schemas.openxmlformats.org/officeDocument/2006/relationships/image" Target="../media/image52.pn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5.xml"/><Relationship Id="rId3" Type="http://schemas.openxmlformats.org/officeDocument/2006/relationships/image" Target="../media/image46.pn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6.xml"/><Relationship Id="rId3" Type="http://schemas.openxmlformats.org/officeDocument/2006/relationships/image" Target="../media/image47.pn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7.xml"/><Relationship Id="rId3" Type="http://schemas.openxmlformats.org/officeDocument/2006/relationships/image" Target="../media/image51.png"/><Relationship Id="rId4" Type="http://schemas.openxmlformats.org/officeDocument/2006/relationships/image" Target="../media/image48.pn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8.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9.xml"/></Relationships>
</file>

<file path=ppt/slides/_rels/slide2.xml.rels><?xml version="1.0" encoding="UTF-8" standalone="yes"?><Relationships xmlns="http://schemas.openxmlformats.org/package/2006/relationships"><Relationship Id="rId20" Type="http://schemas.openxmlformats.org/officeDocument/2006/relationships/slide" Target="/ppt/slides/slide173.xml"/><Relationship Id="rId22" Type="http://schemas.openxmlformats.org/officeDocument/2006/relationships/slide" Target="/ppt/slides/slide201.xml"/><Relationship Id="rId21" Type="http://schemas.openxmlformats.org/officeDocument/2006/relationships/slide" Target="/ppt/slides/slide182.xml"/><Relationship Id="rId24" Type="http://schemas.openxmlformats.org/officeDocument/2006/relationships/slide" Target="/ppt/slides/slide231.xml"/><Relationship Id="rId23" Type="http://schemas.openxmlformats.org/officeDocument/2006/relationships/slide" Target="/ppt/slides/slide224.xml"/><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slide" Target="/ppt/slides/slide66.xml"/><Relationship Id="rId4" Type="http://schemas.openxmlformats.org/officeDocument/2006/relationships/slide" Target="/ppt/slides/slide91.xml"/><Relationship Id="rId9" Type="http://schemas.openxmlformats.org/officeDocument/2006/relationships/slide" Target="/ppt/slides/slide156.xml"/><Relationship Id="rId26" Type="http://schemas.openxmlformats.org/officeDocument/2006/relationships/slide" Target="/ppt/slides/slide246.xml"/><Relationship Id="rId25" Type="http://schemas.openxmlformats.org/officeDocument/2006/relationships/slide" Target="/ppt/slides/slide238.xml"/><Relationship Id="rId28" Type="http://schemas.openxmlformats.org/officeDocument/2006/relationships/slide" Target="/ppt/slides/slide260.xml"/><Relationship Id="rId27" Type="http://schemas.openxmlformats.org/officeDocument/2006/relationships/slide" Target="/ppt/slides/slide252.xml"/><Relationship Id="rId5" Type="http://schemas.openxmlformats.org/officeDocument/2006/relationships/slide" Target="/ppt/slides/slide103.xml"/><Relationship Id="rId6" Type="http://schemas.openxmlformats.org/officeDocument/2006/relationships/slide" Target="/ppt/slides/slide115.xml"/><Relationship Id="rId29" Type="http://schemas.openxmlformats.org/officeDocument/2006/relationships/slide" Target="/ppt/slides/slide274.xml"/><Relationship Id="rId7" Type="http://schemas.openxmlformats.org/officeDocument/2006/relationships/slide" Target="/ppt/slides/slide130.xml"/><Relationship Id="rId8" Type="http://schemas.openxmlformats.org/officeDocument/2006/relationships/slide" Target="/ppt/slides/slide145.xml"/><Relationship Id="rId31" Type="http://schemas.openxmlformats.org/officeDocument/2006/relationships/slide" Target="/ppt/slides/slide292.xml"/><Relationship Id="rId30" Type="http://schemas.openxmlformats.org/officeDocument/2006/relationships/slide" Target="/ppt/slides/slide281.xml"/><Relationship Id="rId11" Type="http://schemas.openxmlformats.org/officeDocument/2006/relationships/slide" Target="/ppt/slides/slide3.xml"/><Relationship Id="rId33" Type="http://schemas.openxmlformats.org/officeDocument/2006/relationships/slide" Target="/ppt/slides/slide324.xml"/><Relationship Id="rId10" Type="http://schemas.openxmlformats.org/officeDocument/2006/relationships/slide" Target="/ppt/slides/slide168.xml"/><Relationship Id="rId32" Type="http://schemas.openxmlformats.org/officeDocument/2006/relationships/slide" Target="/ppt/slides/slide312.xml"/><Relationship Id="rId13" Type="http://schemas.openxmlformats.org/officeDocument/2006/relationships/slide" Target="/ppt/slides/slide37.xml"/><Relationship Id="rId12" Type="http://schemas.openxmlformats.org/officeDocument/2006/relationships/slide" Target="/ppt/slides/slide16.xml"/><Relationship Id="rId15" Type="http://schemas.openxmlformats.org/officeDocument/2006/relationships/slide" Target="/ppt/slides/slide58.xml"/><Relationship Id="rId14" Type="http://schemas.openxmlformats.org/officeDocument/2006/relationships/slide" Target="/ppt/slides/slide46.xml"/><Relationship Id="rId17" Type="http://schemas.openxmlformats.org/officeDocument/2006/relationships/slide" Target="/ppt/slides/slide348.xml"/><Relationship Id="rId16" Type="http://schemas.openxmlformats.org/officeDocument/2006/relationships/slide" Target="/ppt/slides/slide333.xml"/><Relationship Id="rId19" Type="http://schemas.openxmlformats.org/officeDocument/2006/relationships/slide" Target="/ppt/slides/slide368.xml"/><Relationship Id="rId18" Type="http://schemas.openxmlformats.org/officeDocument/2006/relationships/slide" Target="/ppt/slides/slide35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0.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1.xml"/><Relationship Id="rId3" Type="http://schemas.openxmlformats.org/officeDocument/2006/relationships/image" Target="../media/image53.pn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3.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4.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5.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6.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8.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0.xml"/><Relationship Id="rId3" Type="http://schemas.openxmlformats.org/officeDocument/2006/relationships/image" Target="../media/image54.pn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1.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3.xml"/><Relationship Id="rId3" Type="http://schemas.openxmlformats.org/officeDocument/2006/relationships/image" Target="../media/image56.png"/><Relationship Id="rId4" Type="http://schemas.openxmlformats.org/officeDocument/2006/relationships/image" Target="../media/image55.pn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4.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5.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6.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7.xml"/><Relationship Id="rId3" Type="http://schemas.openxmlformats.org/officeDocument/2006/relationships/image" Target="../media/image60.pn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8.xml"/><Relationship Id="rId3" Type="http://schemas.openxmlformats.org/officeDocument/2006/relationships/image" Target="../media/image57.png"/></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0.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1.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3.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4.xml"/><Relationship Id="rId3" Type="http://schemas.openxmlformats.org/officeDocument/2006/relationships/image" Target="../media/image58.png"/></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5.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6.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7.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8.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0.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1.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2.xml"/><Relationship Id="rId3" Type="http://schemas.openxmlformats.org/officeDocument/2006/relationships/image" Target="../media/image59.png"/></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3.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4.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5.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6.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7.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8.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0.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1.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3.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4.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5.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6.xml"/><Relationship Id="rId3" Type="http://schemas.openxmlformats.org/officeDocument/2006/relationships/image" Target="../media/image61.png"/></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7.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8.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0.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1.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2.xml"/><Relationship Id="rId3" Type="http://schemas.openxmlformats.org/officeDocument/2006/relationships/image" Target="../media/image62.png"/></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3.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4.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5.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6.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7.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8.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0.xml"/><Relationship Id="rId3" Type="http://schemas.openxmlformats.org/officeDocument/2006/relationships/image" Target="../media/image63.png"/></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1.xml"/><Relationship Id="rId3" Type="http://schemas.openxmlformats.org/officeDocument/2006/relationships/image" Target="../media/image64.png"/></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3.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4.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5.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6.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7.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8.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0.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1.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3.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4.xml"/><Relationship Id="rId3" Type="http://schemas.openxmlformats.org/officeDocument/2006/relationships/image" Target="../media/image66.png"/></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5.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6.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7.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8.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0.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1.xml"/><Relationship Id="rId3" Type="http://schemas.openxmlformats.org/officeDocument/2006/relationships/image" Target="../media/image65.png"/></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3.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4.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5.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6.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7.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8.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0.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1.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2.xml"/><Relationship Id="rId3" Type="http://schemas.openxmlformats.org/officeDocument/2006/relationships/image" Target="../media/image67.png"/></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3.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4.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5.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6.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7.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8.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0.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1.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3.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4.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5.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6.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7.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8.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0.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1.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2.xml"/><Relationship Id="rId3" Type="http://schemas.openxmlformats.org/officeDocument/2006/relationships/image" Target="../media/image68.png"/></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13.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4.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5.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6.xml"/><Relationship Id="rId3" Type="http://schemas.openxmlformats.org/officeDocument/2006/relationships/image" Target="../media/image69.jpg"/></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7.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8.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0.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1.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3.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4.xml"/><Relationship Id="rId3" Type="http://schemas.openxmlformats.org/officeDocument/2006/relationships/image" Target="../media/image70.png"/></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5.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6.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7.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8.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0.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1.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2.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3.xml"/><Relationship Id="rId3" Type="http://schemas.openxmlformats.org/officeDocument/2006/relationships/image" Target="../media/image71.png"/></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4.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5.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6.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7.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8.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9.xml"/><Relationship Id="rId3" Type="http://schemas.openxmlformats.org/officeDocument/2006/relationships/image" Target="../media/image7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0.xml"/><Relationship Id="rId3" Type="http://schemas.openxmlformats.org/officeDocument/2006/relationships/image" Target="../media/image73.png"/></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1.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2.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3.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4.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5.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6.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7.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8.xml"/><Relationship Id="rId3" Type="http://schemas.openxmlformats.org/officeDocument/2006/relationships/image" Target="../media/image74.png"/></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0.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1.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2.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53.xml"/><Relationship Id="rId3" Type="http://schemas.openxmlformats.org/officeDocument/2006/relationships/image" Target="../media/image76.png"/></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4.xml"/><Relationship Id="rId3" Type="http://schemas.openxmlformats.org/officeDocument/2006/relationships/image" Target="../media/image75.png"/><Relationship Id="rId4" Type="http://schemas.openxmlformats.org/officeDocument/2006/relationships/image" Target="../media/image78.png"/></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5.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6.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7.xml"/><Relationship Id="rId3" Type="http://schemas.openxmlformats.org/officeDocument/2006/relationships/image" Target="../media/image77.png"/></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8.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9.xml"/><Relationship Id="rId3" Type="http://schemas.openxmlformats.org/officeDocument/2006/relationships/image" Target="../media/image7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0.xml"/><Relationship Id="rId3" Type="http://schemas.openxmlformats.org/officeDocument/2006/relationships/image" Target="../media/image81.png"/></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61.xml"/><Relationship Id="rId3" Type="http://schemas.openxmlformats.org/officeDocument/2006/relationships/image" Target="../media/image80.png"/></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2.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3.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4.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5.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6.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7.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8.xml"/><Relationship Id="rId3" Type="http://schemas.openxmlformats.org/officeDocument/2006/relationships/image" Target="../media/image82.png"/></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69.xml"/><Relationship Id="rId3" Type="http://schemas.openxmlformats.org/officeDocument/2006/relationships/image" Target="../media/image8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0.xml"/><Relationship Id="rId3" Type="http://schemas.openxmlformats.org/officeDocument/2006/relationships/hyperlink" Target="https://my.clevelandclinic.org/health/diseases/15252-delirium" TargetMode="External"/><Relationship Id="rId4" Type="http://schemas.openxmlformats.org/officeDocument/2006/relationships/hyperlink" Target="https://my.clevelandclinic.org/health/diseases/15252-delirium" TargetMode="Externa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1.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72.xml"/><Relationship Id="rId3" Type="http://schemas.openxmlformats.org/officeDocument/2006/relationships/image" Target="../media/image86.png"/></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3.xml"/><Relationship Id="rId3" Type="http://schemas.openxmlformats.org/officeDocument/2006/relationships/image" Target="../media/image83.png"/></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4.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5.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6.xml"/><Relationship Id="rId3" Type="http://schemas.openxmlformats.org/officeDocument/2006/relationships/image" Target="../media/image84.png"/></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7.xml"/><Relationship Id="rId3" Type="http://schemas.openxmlformats.org/officeDocument/2006/relationships/image" Target="../media/image87.png"/></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8.xml"/><Relationship Id="rId3" Type="http://schemas.openxmlformats.org/officeDocument/2006/relationships/image" Target="../media/image88.png"/></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hyperlink" Target="https://drive.google.com/file/d/1naByIwEmQFNN26gyjZdfTYhPWGotjiRN/view?usp=sharing"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 Id="rId3" Type="http://schemas.openxmlformats.org/officeDocument/2006/relationships/image" Target="../media/image1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 Id="rId3" Type="http://schemas.openxmlformats.org/officeDocument/2006/relationships/image" Target="../media/image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2.xml"/><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1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7.xml"/><Relationship Id="rId3" Type="http://schemas.openxmlformats.org/officeDocument/2006/relationships/image" Target="../media/image9.png"/><Relationship Id="rId4" Type="http://schemas.openxmlformats.org/officeDocument/2006/relationships/image" Target="../media/image1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1.xml"/><Relationship Id="rId3" Type="http://schemas.openxmlformats.org/officeDocument/2006/relationships/image" Target="../media/image1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4.xml"/><Relationship Id="rId3" Type="http://schemas.openxmlformats.org/officeDocument/2006/relationships/image" Target="../media/image14.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 Id="rId3" Type="http://schemas.openxmlformats.org/officeDocument/2006/relationships/image" Target="../media/image24.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2.xml"/><Relationship Id="rId3" Type="http://schemas.openxmlformats.org/officeDocument/2006/relationships/image" Target="../media/image2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4.xml"/><Relationship Id="rId3" Type="http://schemas.openxmlformats.org/officeDocument/2006/relationships/image" Target="../media/image17.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1"/>
          <p:cNvSpPr/>
          <p:nvPr/>
        </p:nvSpPr>
        <p:spPr>
          <a:xfrm rot="1251466">
            <a:off x="2387524" y="3197754"/>
            <a:ext cx="1123380" cy="1223641"/>
          </a:xfrm>
          <a:custGeom>
            <a:rect b="b" l="l" r="r" t="t"/>
            <a:pathLst>
              <a:path extrusionOk="0" h="3020" w="2757">
                <a:moveTo>
                  <a:pt x="1727" y="1"/>
                </a:moveTo>
                <a:cubicBezTo>
                  <a:pt x="815" y="1"/>
                  <a:pt x="275" y="1495"/>
                  <a:pt x="93" y="2170"/>
                </a:cubicBezTo>
                <a:cubicBezTo>
                  <a:pt x="43" y="2361"/>
                  <a:pt x="0" y="2571"/>
                  <a:pt x="93" y="2750"/>
                </a:cubicBezTo>
                <a:cubicBezTo>
                  <a:pt x="196" y="2948"/>
                  <a:pt x="423" y="3020"/>
                  <a:pt x="655" y="3020"/>
                </a:cubicBezTo>
                <a:cubicBezTo>
                  <a:pt x="756" y="3020"/>
                  <a:pt x="857" y="3006"/>
                  <a:pt x="950" y="2984"/>
                </a:cubicBezTo>
                <a:cubicBezTo>
                  <a:pt x="1418" y="2879"/>
                  <a:pt x="1850" y="2639"/>
                  <a:pt x="2183" y="2293"/>
                </a:cubicBezTo>
                <a:cubicBezTo>
                  <a:pt x="2479" y="1991"/>
                  <a:pt x="2707" y="1597"/>
                  <a:pt x="2731" y="1171"/>
                </a:cubicBezTo>
                <a:cubicBezTo>
                  <a:pt x="2756" y="746"/>
                  <a:pt x="2540" y="296"/>
                  <a:pt x="2164" y="111"/>
                </a:cubicBezTo>
                <a:cubicBezTo>
                  <a:pt x="2010" y="35"/>
                  <a:pt x="1864" y="1"/>
                  <a:pt x="1727" y="1"/>
                </a:cubicBezTo>
                <a:close/>
              </a:path>
            </a:pathLst>
          </a:custGeom>
          <a:solidFill>
            <a:schemeClr val="accent4">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1"/>
          <p:cNvSpPr/>
          <p:nvPr/>
        </p:nvSpPr>
        <p:spPr>
          <a:xfrm>
            <a:off x="2947802" y="823359"/>
            <a:ext cx="1309345" cy="1394230"/>
          </a:xfrm>
          <a:custGeom>
            <a:rect b="b" l="l" r="r" t="t"/>
            <a:pathLst>
              <a:path extrusionOk="0" h="12553" w="11789">
                <a:moveTo>
                  <a:pt x="8224" y="1"/>
                </a:moveTo>
                <a:cubicBezTo>
                  <a:pt x="6188" y="1"/>
                  <a:pt x="3792" y="774"/>
                  <a:pt x="2646" y="1180"/>
                </a:cubicBezTo>
                <a:cubicBezTo>
                  <a:pt x="2621" y="1192"/>
                  <a:pt x="2590" y="1198"/>
                  <a:pt x="2559" y="1211"/>
                </a:cubicBezTo>
                <a:cubicBezTo>
                  <a:pt x="1782" y="1494"/>
                  <a:pt x="981" y="1901"/>
                  <a:pt x="574" y="2709"/>
                </a:cubicBezTo>
                <a:cubicBezTo>
                  <a:pt x="1" y="3868"/>
                  <a:pt x="469" y="5335"/>
                  <a:pt x="1073" y="6476"/>
                </a:cubicBezTo>
                <a:cubicBezTo>
                  <a:pt x="2276" y="8732"/>
                  <a:pt x="4002" y="10625"/>
                  <a:pt x="6018" y="11902"/>
                </a:cubicBezTo>
                <a:cubicBezTo>
                  <a:pt x="6265" y="12056"/>
                  <a:pt x="6530" y="12210"/>
                  <a:pt x="6807" y="12321"/>
                </a:cubicBezTo>
                <a:cubicBezTo>
                  <a:pt x="7135" y="12462"/>
                  <a:pt x="7471" y="12552"/>
                  <a:pt x="7801" y="12552"/>
                </a:cubicBezTo>
                <a:cubicBezTo>
                  <a:pt x="8048" y="12552"/>
                  <a:pt x="8292" y="12501"/>
                  <a:pt x="8527" y="12382"/>
                </a:cubicBezTo>
                <a:cubicBezTo>
                  <a:pt x="9095" y="12099"/>
                  <a:pt x="9465" y="11470"/>
                  <a:pt x="9773" y="10853"/>
                </a:cubicBezTo>
                <a:cubicBezTo>
                  <a:pt x="10772" y="8843"/>
                  <a:pt x="11419" y="6605"/>
                  <a:pt x="11666" y="4312"/>
                </a:cubicBezTo>
                <a:cubicBezTo>
                  <a:pt x="11752" y="3461"/>
                  <a:pt x="11789" y="2567"/>
                  <a:pt x="11518" y="1772"/>
                </a:cubicBezTo>
                <a:cubicBezTo>
                  <a:pt x="11067" y="432"/>
                  <a:pt x="9746" y="1"/>
                  <a:pt x="8224" y="1"/>
                </a:cubicBezTo>
                <a:close/>
              </a:path>
            </a:pathLst>
          </a:custGeom>
          <a:solidFill>
            <a:schemeClr val="accent3">
              <a:alpha val="4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p1"/>
          <p:cNvSpPr/>
          <p:nvPr/>
        </p:nvSpPr>
        <p:spPr>
          <a:xfrm rot="2700000">
            <a:off x="1043499" y="3424291"/>
            <a:ext cx="2077469" cy="1382437"/>
          </a:xfrm>
          <a:custGeom>
            <a:rect b="b" l="l" r="r" t="t"/>
            <a:pathLst>
              <a:path extrusionOk="0" h="4129" w="5495">
                <a:moveTo>
                  <a:pt x="4878" y="1"/>
                </a:moveTo>
                <a:cubicBezTo>
                  <a:pt x="4546" y="1"/>
                  <a:pt x="4149" y="125"/>
                  <a:pt x="3928" y="210"/>
                </a:cubicBezTo>
                <a:cubicBezTo>
                  <a:pt x="2695" y="678"/>
                  <a:pt x="1714" y="1548"/>
                  <a:pt x="1042" y="2627"/>
                </a:cubicBezTo>
                <a:cubicBezTo>
                  <a:pt x="413" y="3280"/>
                  <a:pt x="0" y="3940"/>
                  <a:pt x="703" y="4100"/>
                </a:cubicBezTo>
                <a:cubicBezTo>
                  <a:pt x="787" y="4120"/>
                  <a:pt x="875" y="4128"/>
                  <a:pt x="964" y="4128"/>
                </a:cubicBezTo>
                <a:cubicBezTo>
                  <a:pt x="1502" y="4128"/>
                  <a:pt x="2113" y="3812"/>
                  <a:pt x="2547" y="3601"/>
                </a:cubicBezTo>
                <a:cubicBezTo>
                  <a:pt x="3256" y="3243"/>
                  <a:pt x="3934" y="2799"/>
                  <a:pt x="4489" y="2226"/>
                </a:cubicBezTo>
                <a:cubicBezTo>
                  <a:pt x="4889" y="1807"/>
                  <a:pt x="5364" y="1165"/>
                  <a:pt x="5438" y="574"/>
                </a:cubicBezTo>
                <a:cubicBezTo>
                  <a:pt x="5495" y="132"/>
                  <a:pt x="5221" y="1"/>
                  <a:pt x="4878" y="1"/>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p1"/>
          <p:cNvSpPr/>
          <p:nvPr/>
        </p:nvSpPr>
        <p:spPr>
          <a:xfrm>
            <a:off x="269264" y="3275015"/>
            <a:ext cx="648912" cy="469059"/>
          </a:xfrm>
          <a:custGeom>
            <a:rect b="b" l="l" r="r" t="t"/>
            <a:pathLst>
              <a:path extrusionOk="0" h="5915" w="8183">
                <a:moveTo>
                  <a:pt x="4239" y="0"/>
                </a:moveTo>
                <a:cubicBezTo>
                  <a:pt x="4180" y="0"/>
                  <a:pt x="4122" y="2"/>
                  <a:pt x="4064" y="6"/>
                </a:cubicBezTo>
                <a:cubicBezTo>
                  <a:pt x="2769" y="99"/>
                  <a:pt x="1240" y="2207"/>
                  <a:pt x="500" y="3299"/>
                </a:cubicBezTo>
                <a:cubicBezTo>
                  <a:pt x="247" y="3662"/>
                  <a:pt x="1" y="4094"/>
                  <a:pt x="38" y="4538"/>
                </a:cubicBezTo>
                <a:cubicBezTo>
                  <a:pt x="62" y="4797"/>
                  <a:pt x="186" y="5031"/>
                  <a:pt x="358" y="5204"/>
                </a:cubicBezTo>
                <a:cubicBezTo>
                  <a:pt x="432" y="5284"/>
                  <a:pt x="525" y="5352"/>
                  <a:pt x="617" y="5407"/>
                </a:cubicBezTo>
                <a:cubicBezTo>
                  <a:pt x="919" y="5586"/>
                  <a:pt x="1264" y="5648"/>
                  <a:pt x="1604" y="5697"/>
                </a:cubicBezTo>
                <a:cubicBezTo>
                  <a:pt x="2364" y="5820"/>
                  <a:pt x="3149" y="5914"/>
                  <a:pt x="3930" y="5914"/>
                </a:cubicBezTo>
                <a:cubicBezTo>
                  <a:pt x="4999" y="5914"/>
                  <a:pt x="6061" y="5737"/>
                  <a:pt x="7048" y="5210"/>
                </a:cubicBezTo>
                <a:cubicBezTo>
                  <a:pt x="7492" y="4970"/>
                  <a:pt x="7942" y="4618"/>
                  <a:pt x="8077" y="4094"/>
                </a:cubicBezTo>
                <a:cubicBezTo>
                  <a:pt x="8182" y="3687"/>
                  <a:pt x="8071" y="3268"/>
                  <a:pt x="7923" y="2898"/>
                </a:cubicBezTo>
                <a:cubicBezTo>
                  <a:pt x="7868" y="2762"/>
                  <a:pt x="7806" y="2627"/>
                  <a:pt x="7732" y="2491"/>
                </a:cubicBezTo>
                <a:cubicBezTo>
                  <a:pt x="7045" y="1189"/>
                  <a:pt x="5643" y="0"/>
                  <a:pt x="423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p1"/>
          <p:cNvSpPr/>
          <p:nvPr/>
        </p:nvSpPr>
        <p:spPr>
          <a:xfrm>
            <a:off x="24277" y="2191026"/>
            <a:ext cx="1485460" cy="1210231"/>
          </a:xfrm>
          <a:custGeom>
            <a:rect b="b" l="l" r="r" t="t"/>
            <a:pathLst>
              <a:path extrusionOk="0" h="8997" w="9952">
                <a:moveTo>
                  <a:pt x="3764" y="1"/>
                </a:moveTo>
                <a:cubicBezTo>
                  <a:pt x="3566" y="1"/>
                  <a:pt x="3368" y="7"/>
                  <a:pt x="3169" y="18"/>
                </a:cubicBezTo>
                <a:cubicBezTo>
                  <a:pt x="2806" y="37"/>
                  <a:pt x="2442" y="74"/>
                  <a:pt x="2078" y="135"/>
                </a:cubicBezTo>
                <a:cubicBezTo>
                  <a:pt x="1277" y="265"/>
                  <a:pt x="716" y="431"/>
                  <a:pt x="376" y="875"/>
                </a:cubicBezTo>
                <a:cubicBezTo>
                  <a:pt x="210" y="1091"/>
                  <a:pt x="99" y="1381"/>
                  <a:pt x="44" y="1769"/>
                </a:cubicBezTo>
                <a:cubicBezTo>
                  <a:pt x="13" y="1972"/>
                  <a:pt x="0" y="2201"/>
                  <a:pt x="0" y="2460"/>
                </a:cubicBezTo>
                <a:cubicBezTo>
                  <a:pt x="7" y="4661"/>
                  <a:pt x="1344" y="7552"/>
                  <a:pt x="3120" y="8514"/>
                </a:cubicBezTo>
                <a:cubicBezTo>
                  <a:pt x="3729" y="8843"/>
                  <a:pt x="4377" y="8996"/>
                  <a:pt x="5022" y="8996"/>
                </a:cubicBezTo>
                <a:cubicBezTo>
                  <a:pt x="6790" y="8996"/>
                  <a:pt x="8533" y="7844"/>
                  <a:pt x="9378" y="6023"/>
                </a:cubicBezTo>
                <a:cubicBezTo>
                  <a:pt x="9440" y="5894"/>
                  <a:pt x="9495" y="5764"/>
                  <a:pt x="9545" y="5629"/>
                </a:cubicBezTo>
                <a:cubicBezTo>
                  <a:pt x="9828" y="4864"/>
                  <a:pt x="9951" y="3989"/>
                  <a:pt x="9791" y="3187"/>
                </a:cubicBezTo>
                <a:cubicBezTo>
                  <a:pt x="9748" y="2965"/>
                  <a:pt x="9680" y="2749"/>
                  <a:pt x="9594" y="2546"/>
                </a:cubicBezTo>
                <a:cubicBezTo>
                  <a:pt x="9101" y="1442"/>
                  <a:pt x="8028" y="857"/>
                  <a:pt x="6992" y="517"/>
                </a:cubicBezTo>
                <a:cubicBezTo>
                  <a:pt x="5943" y="173"/>
                  <a:pt x="4855" y="1"/>
                  <a:pt x="3764" y="1"/>
                </a:cubicBezTo>
                <a:close/>
              </a:path>
            </a:pathLst>
          </a:custGeom>
          <a:solidFill>
            <a:schemeClr val="accent2">
              <a:alpha val="57254"/>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1"/>
          <p:cNvSpPr/>
          <p:nvPr/>
        </p:nvSpPr>
        <p:spPr>
          <a:xfrm rot="9203483">
            <a:off x="316318" y="466045"/>
            <a:ext cx="2031822" cy="1313001"/>
          </a:xfrm>
          <a:custGeom>
            <a:rect b="b" l="l" r="r" t="t"/>
            <a:pathLst>
              <a:path extrusionOk="0" h="6589" w="10631">
                <a:moveTo>
                  <a:pt x="1143" y="1"/>
                </a:moveTo>
                <a:cubicBezTo>
                  <a:pt x="967" y="1"/>
                  <a:pt x="802" y="27"/>
                  <a:pt x="654" y="87"/>
                </a:cubicBezTo>
                <a:cubicBezTo>
                  <a:pt x="25" y="340"/>
                  <a:pt x="1" y="1092"/>
                  <a:pt x="198" y="1764"/>
                </a:cubicBezTo>
                <a:cubicBezTo>
                  <a:pt x="827" y="3898"/>
                  <a:pt x="2683" y="5260"/>
                  <a:pt x="5075" y="6142"/>
                </a:cubicBezTo>
                <a:cubicBezTo>
                  <a:pt x="5543" y="6314"/>
                  <a:pt x="6012" y="6450"/>
                  <a:pt x="6474" y="6536"/>
                </a:cubicBezTo>
                <a:cubicBezTo>
                  <a:pt x="6664" y="6572"/>
                  <a:pt x="6867" y="6589"/>
                  <a:pt x="7074" y="6589"/>
                </a:cubicBezTo>
                <a:cubicBezTo>
                  <a:pt x="8703" y="6589"/>
                  <a:pt x="10631" y="5535"/>
                  <a:pt x="8799" y="4064"/>
                </a:cubicBezTo>
                <a:cubicBezTo>
                  <a:pt x="6992" y="2609"/>
                  <a:pt x="4933" y="1376"/>
                  <a:pt x="2781" y="445"/>
                </a:cubicBezTo>
                <a:cubicBezTo>
                  <a:pt x="2246" y="216"/>
                  <a:pt x="1649" y="1"/>
                  <a:pt x="1143" y="1"/>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1"/>
          <p:cNvSpPr/>
          <p:nvPr/>
        </p:nvSpPr>
        <p:spPr>
          <a:xfrm>
            <a:off x="2495296" y="666997"/>
            <a:ext cx="986218" cy="706818"/>
          </a:xfrm>
          <a:custGeom>
            <a:rect b="b" l="l" r="r" t="t"/>
            <a:pathLst>
              <a:path extrusionOk="0" h="5692" w="7942">
                <a:moveTo>
                  <a:pt x="3056" y="1"/>
                </a:moveTo>
                <a:cubicBezTo>
                  <a:pt x="2499" y="1"/>
                  <a:pt x="1942" y="26"/>
                  <a:pt x="1393" y="99"/>
                </a:cubicBezTo>
                <a:cubicBezTo>
                  <a:pt x="912" y="166"/>
                  <a:pt x="370" y="314"/>
                  <a:pt x="154" y="808"/>
                </a:cubicBezTo>
                <a:cubicBezTo>
                  <a:pt x="31" y="1079"/>
                  <a:pt x="0" y="1393"/>
                  <a:pt x="25" y="1714"/>
                </a:cubicBezTo>
                <a:cubicBezTo>
                  <a:pt x="68" y="2312"/>
                  <a:pt x="296" y="2966"/>
                  <a:pt x="536" y="3520"/>
                </a:cubicBezTo>
                <a:cubicBezTo>
                  <a:pt x="666" y="3816"/>
                  <a:pt x="789" y="4088"/>
                  <a:pt x="894" y="4310"/>
                </a:cubicBezTo>
                <a:cubicBezTo>
                  <a:pt x="1178" y="4932"/>
                  <a:pt x="1615" y="5537"/>
                  <a:pt x="2220" y="5666"/>
                </a:cubicBezTo>
                <a:cubicBezTo>
                  <a:pt x="2302" y="5684"/>
                  <a:pt x="2385" y="5691"/>
                  <a:pt x="2468" y="5691"/>
                </a:cubicBezTo>
                <a:cubicBezTo>
                  <a:pt x="2824" y="5691"/>
                  <a:pt x="3180" y="5547"/>
                  <a:pt x="3520" y="5407"/>
                </a:cubicBezTo>
                <a:cubicBezTo>
                  <a:pt x="4384" y="5050"/>
                  <a:pt x="5265" y="4680"/>
                  <a:pt x="5993" y="4038"/>
                </a:cubicBezTo>
                <a:cubicBezTo>
                  <a:pt x="7084" y="3077"/>
                  <a:pt x="7941" y="1030"/>
                  <a:pt x="6196" y="277"/>
                </a:cubicBezTo>
                <a:cubicBezTo>
                  <a:pt x="5796" y="105"/>
                  <a:pt x="5364" y="80"/>
                  <a:pt x="4939" y="62"/>
                </a:cubicBezTo>
                <a:cubicBezTo>
                  <a:pt x="4655" y="49"/>
                  <a:pt x="4371" y="37"/>
                  <a:pt x="4088" y="25"/>
                </a:cubicBezTo>
                <a:cubicBezTo>
                  <a:pt x="3744" y="11"/>
                  <a:pt x="3400" y="1"/>
                  <a:pt x="3056" y="1"/>
                </a:cubicBezTo>
                <a:close/>
              </a:path>
            </a:pathLst>
          </a:custGeom>
          <a:solidFill>
            <a:schemeClr val="accent2">
              <a:alpha val="57254"/>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1"/>
          <p:cNvSpPr/>
          <p:nvPr/>
        </p:nvSpPr>
        <p:spPr>
          <a:xfrm>
            <a:off x="3839325" y="3507875"/>
            <a:ext cx="4924903" cy="603396"/>
          </a:xfrm>
          <a:custGeom>
            <a:rect b="b" l="l" r="r" t="t"/>
            <a:pathLst>
              <a:path extrusionOk="0" h="3734" w="26673">
                <a:moveTo>
                  <a:pt x="14523" y="1"/>
                </a:moveTo>
                <a:cubicBezTo>
                  <a:pt x="12014" y="1"/>
                  <a:pt x="9503" y="83"/>
                  <a:pt x="7017" y="218"/>
                </a:cubicBezTo>
                <a:cubicBezTo>
                  <a:pt x="5753" y="280"/>
                  <a:pt x="4495" y="366"/>
                  <a:pt x="3250" y="539"/>
                </a:cubicBezTo>
                <a:cubicBezTo>
                  <a:pt x="3201" y="545"/>
                  <a:pt x="3133" y="551"/>
                  <a:pt x="3053" y="563"/>
                </a:cubicBezTo>
                <a:cubicBezTo>
                  <a:pt x="2263" y="656"/>
                  <a:pt x="321" y="859"/>
                  <a:pt x="44" y="1383"/>
                </a:cubicBezTo>
                <a:cubicBezTo>
                  <a:pt x="13" y="1433"/>
                  <a:pt x="1" y="1482"/>
                  <a:pt x="7" y="1537"/>
                </a:cubicBezTo>
                <a:cubicBezTo>
                  <a:pt x="19" y="1667"/>
                  <a:pt x="118" y="1809"/>
                  <a:pt x="328" y="1963"/>
                </a:cubicBezTo>
                <a:cubicBezTo>
                  <a:pt x="1289" y="2672"/>
                  <a:pt x="2905" y="2851"/>
                  <a:pt x="4162" y="3017"/>
                </a:cubicBezTo>
                <a:cubicBezTo>
                  <a:pt x="7924" y="3515"/>
                  <a:pt x="11686" y="3733"/>
                  <a:pt x="15471" y="3733"/>
                </a:cubicBezTo>
                <a:cubicBezTo>
                  <a:pt x="16977" y="3733"/>
                  <a:pt x="18487" y="3699"/>
                  <a:pt x="20001" y="3634"/>
                </a:cubicBezTo>
                <a:cubicBezTo>
                  <a:pt x="21278" y="3578"/>
                  <a:pt x="22591" y="3492"/>
                  <a:pt x="23793" y="3134"/>
                </a:cubicBezTo>
                <a:cubicBezTo>
                  <a:pt x="23904" y="3103"/>
                  <a:pt x="24015" y="3066"/>
                  <a:pt x="24120" y="3029"/>
                </a:cubicBezTo>
                <a:cubicBezTo>
                  <a:pt x="24675" y="2838"/>
                  <a:pt x="25976" y="2265"/>
                  <a:pt x="26407" y="1698"/>
                </a:cubicBezTo>
                <a:cubicBezTo>
                  <a:pt x="26672" y="1340"/>
                  <a:pt x="26605" y="995"/>
                  <a:pt x="25785" y="748"/>
                </a:cubicBezTo>
                <a:cubicBezTo>
                  <a:pt x="24749" y="434"/>
                  <a:pt x="23818" y="428"/>
                  <a:pt x="22751" y="335"/>
                </a:cubicBezTo>
                <a:cubicBezTo>
                  <a:pt x="20031" y="100"/>
                  <a:pt x="17278" y="1"/>
                  <a:pt x="14523" y="1"/>
                </a:cubicBezTo>
                <a:close/>
              </a:path>
            </a:pathLst>
          </a:custGeom>
          <a:solidFill>
            <a:schemeClr val="accent2">
              <a:alpha val="57254"/>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1"/>
          <p:cNvSpPr/>
          <p:nvPr/>
        </p:nvSpPr>
        <p:spPr>
          <a:xfrm>
            <a:off x="174550" y="1092273"/>
            <a:ext cx="4220614" cy="2896341"/>
          </a:xfrm>
          <a:custGeom>
            <a:rect b="b" l="l" r="r" t="t"/>
            <a:pathLst>
              <a:path extrusionOk="0" h="27814" w="57888">
                <a:moveTo>
                  <a:pt x="24329" y="0"/>
                </a:moveTo>
                <a:cubicBezTo>
                  <a:pt x="20137" y="0"/>
                  <a:pt x="15944" y="292"/>
                  <a:pt x="11795" y="876"/>
                </a:cubicBezTo>
                <a:cubicBezTo>
                  <a:pt x="8059" y="1400"/>
                  <a:pt x="3909" y="2467"/>
                  <a:pt x="2041" y="5691"/>
                </a:cubicBezTo>
                <a:cubicBezTo>
                  <a:pt x="0" y="9206"/>
                  <a:pt x="1640" y="13707"/>
                  <a:pt x="4033" y="17005"/>
                </a:cubicBezTo>
                <a:cubicBezTo>
                  <a:pt x="9661" y="24748"/>
                  <a:pt x="17144" y="27813"/>
                  <a:pt x="25551" y="27813"/>
                </a:cubicBezTo>
                <a:cubicBezTo>
                  <a:pt x="28471" y="27813"/>
                  <a:pt x="31503" y="27443"/>
                  <a:pt x="34607" y="26771"/>
                </a:cubicBezTo>
                <a:cubicBezTo>
                  <a:pt x="36981" y="26253"/>
                  <a:pt x="39274" y="25538"/>
                  <a:pt x="41395" y="24545"/>
                </a:cubicBezTo>
                <a:cubicBezTo>
                  <a:pt x="49157" y="20920"/>
                  <a:pt x="57888" y="5494"/>
                  <a:pt x="45372" y="2485"/>
                </a:cubicBezTo>
                <a:cubicBezTo>
                  <a:pt x="38494" y="832"/>
                  <a:pt x="31411" y="0"/>
                  <a:pt x="24329" y="0"/>
                </a:cubicBezTo>
                <a:close/>
              </a:path>
            </a:pathLst>
          </a:custGeom>
          <a:solidFill>
            <a:schemeClr val="accent4">
              <a:alpha val="69803"/>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p1"/>
          <p:cNvSpPr txBox="1"/>
          <p:nvPr>
            <p:ph idx="1" type="subTitle"/>
          </p:nvPr>
        </p:nvSpPr>
        <p:spPr>
          <a:xfrm>
            <a:off x="4388751" y="3571675"/>
            <a:ext cx="4042200" cy="475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a:t>Done by: Raghad Amr and Rand AbuAli  </a:t>
            </a:r>
            <a:endParaRPr/>
          </a:p>
        </p:txBody>
      </p:sp>
      <p:sp>
        <p:nvSpPr>
          <p:cNvPr id="135" name="Google Shape;135;p1"/>
          <p:cNvSpPr/>
          <p:nvPr/>
        </p:nvSpPr>
        <p:spPr>
          <a:xfrm>
            <a:off x="3839328" y="3848215"/>
            <a:ext cx="498638" cy="317676"/>
          </a:xfrm>
          <a:custGeom>
            <a:rect b="b" l="l" r="r" t="t"/>
            <a:pathLst>
              <a:path extrusionOk="0" h="4006" w="6288">
                <a:moveTo>
                  <a:pt x="1968" y="0"/>
                </a:moveTo>
                <a:cubicBezTo>
                  <a:pt x="1034" y="0"/>
                  <a:pt x="15" y="202"/>
                  <a:pt x="11" y="1161"/>
                </a:cubicBezTo>
                <a:cubicBezTo>
                  <a:pt x="1" y="2649"/>
                  <a:pt x="2559" y="4006"/>
                  <a:pt x="4330" y="4006"/>
                </a:cubicBezTo>
                <a:cubicBezTo>
                  <a:pt x="4797" y="4006"/>
                  <a:pt x="5208" y="3912"/>
                  <a:pt x="5504" y="3701"/>
                </a:cubicBezTo>
                <a:cubicBezTo>
                  <a:pt x="5991" y="3349"/>
                  <a:pt x="6096" y="2684"/>
                  <a:pt x="6164" y="2086"/>
                </a:cubicBezTo>
                <a:cubicBezTo>
                  <a:pt x="6287" y="1000"/>
                  <a:pt x="5708" y="550"/>
                  <a:pt x="4918" y="335"/>
                </a:cubicBezTo>
                <a:cubicBezTo>
                  <a:pt x="4364" y="187"/>
                  <a:pt x="3704" y="143"/>
                  <a:pt x="3106" y="76"/>
                </a:cubicBezTo>
                <a:cubicBezTo>
                  <a:pt x="2820" y="44"/>
                  <a:pt x="2403" y="0"/>
                  <a:pt x="1968" y="0"/>
                </a:cubicBezTo>
                <a:close/>
              </a:path>
            </a:pathLst>
          </a:custGeom>
          <a:solidFill>
            <a:schemeClr val="accent3">
              <a:alpha val="4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p1"/>
          <p:cNvSpPr/>
          <p:nvPr/>
        </p:nvSpPr>
        <p:spPr>
          <a:xfrm>
            <a:off x="8150677" y="3902382"/>
            <a:ext cx="789171" cy="316368"/>
          </a:xfrm>
          <a:custGeom>
            <a:rect b="b" l="l" r="r" t="t"/>
            <a:pathLst>
              <a:path extrusionOk="0" h="1614" w="4027">
                <a:moveTo>
                  <a:pt x="2048" y="0"/>
                </a:moveTo>
                <a:cubicBezTo>
                  <a:pt x="1572" y="0"/>
                  <a:pt x="1072" y="121"/>
                  <a:pt x="587" y="348"/>
                </a:cubicBezTo>
                <a:cubicBezTo>
                  <a:pt x="451" y="410"/>
                  <a:pt x="315" y="478"/>
                  <a:pt x="204" y="607"/>
                </a:cubicBezTo>
                <a:cubicBezTo>
                  <a:pt x="87" y="737"/>
                  <a:pt x="1" y="940"/>
                  <a:pt x="13" y="1113"/>
                </a:cubicBezTo>
                <a:cubicBezTo>
                  <a:pt x="38" y="1360"/>
                  <a:pt x="340" y="1501"/>
                  <a:pt x="772" y="1563"/>
                </a:cubicBezTo>
                <a:cubicBezTo>
                  <a:pt x="1010" y="1599"/>
                  <a:pt x="1285" y="1614"/>
                  <a:pt x="1571" y="1614"/>
                </a:cubicBezTo>
                <a:cubicBezTo>
                  <a:pt x="2448" y="1614"/>
                  <a:pt x="3420" y="1479"/>
                  <a:pt x="3694" y="1427"/>
                </a:cubicBezTo>
                <a:cubicBezTo>
                  <a:pt x="3787" y="1409"/>
                  <a:pt x="3898" y="1378"/>
                  <a:pt x="3953" y="1255"/>
                </a:cubicBezTo>
                <a:cubicBezTo>
                  <a:pt x="4027" y="1107"/>
                  <a:pt x="3953" y="953"/>
                  <a:pt x="3879" y="854"/>
                </a:cubicBezTo>
                <a:cubicBezTo>
                  <a:pt x="3848" y="817"/>
                  <a:pt x="3817" y="780"/>
                  <a:pt x="3780" y="743"/>
                </a:cubicBezTo>
                <a:cubicBezTo>
                  <a:pt x="3322" y="234"/>
                  <a:pt x="2708" y="0"/>
                  <a:pt x="2048" y="0"/>
                </a:cubicBezTo>
                <a:close/>
              </a:path>
            </a:pathLst>
          </a:custGeom>
          <a:solidFill>
            <a:schemeClr val="accent2">
              <a:alpha val="57254"/>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1"/>
          <p:cNvSpPr/>
          <p:nvPr/>
        </p:nvSpPr>
        <p:spPr>
          <a:xfrm>
            <a:off x="999265" y="3327745"/>
            <a:ext cx="125412" cy="128962"/>
          </a:xfrm>
          <a:custGeom>
            <a:rect b="b" l="l" r="r" t="t"/>
            <a:pathLst>
              <a:path extrusionOk="0" h="907" w="882">
                <a:moveTo>
                  <a:pt x="352" y="1"/>
                </a:moveTo>
                <a:cubicBezTo>
                  <a:pt x="327" y="1"/>
                  <a:pt x="308" y="19"/>
                  <a:pt x="308" y="44"/>
                </a:cubicBezTo>
                <a:lnTo>
                  <a:pt x="308" y="327"/>
                </a:lnTo>
                <a:lnTo>
                  <a:pt x="37" y="327"/>
                </a:lnTo>
                <a:cubicBezTo>
                  <a:pt x="19" y="327"/>
                  <a:pt x="0" y="340"/>
                  <a:pt x="0" y="364"/>
                </a:cubicBezTo>
                <a:lnTo>
                  <a:pt x="0" y="549"/>
                </a:lnTo>
                <a:cubicBezTo>
                  <a:pt x="0" y="574"/>
                  <a:pt x="19" y="586"/>
                  <a:pt x="37" y="586"/>
                </a:cubicBezTo>
                <a:lnTo>
                  <a:pt x="308" y="586"/>
                </a:lnTo>
                <a:lnTo>
                  <a:pt x="308" y="870"/>
                </a:lnTo>
                <a:cubicBezTo>
                  <a:pt x="308" y="895"/>
                  <a:pt x="327" y="907"/>
                  <a:pt x="352" y="907"/>
                </a:cubicBezTo>
                <a:lnTo>
                  <a:pt x="537" y="907"/>
                </a:lnTo>
                <a:cubicBezTo>
                  <a:pt x="561" y="907"/>
                  <a:pt x="574" y="895"/>
                  <a:pt x="574" y="870"/>
                </a:cubicBezTo>
                <a:lnTo>
                  <a:pt x="574" y="586"/>
                </a:lnTo>
                <a:lnTo>
                  <a:pt x="845" y="586"/>
                </a:lnTo>
                <a:cubicBezTo>
                  <a:pt x="870" y="586"/>
                  <a:pt x="882" y="574"/>
                  <a:pt x="882" y="549"/>
                </a:cubicBezTo>
                <a:lnTo>
                  <a:pt x="882" y="364"/>
                </a:lnTo>
                <a:cubicBezTo>
                  <a:pt x="882" y="340"/>
                  <a:pt x="870" y="327"/>
                  <a:pt x="845" y="327"/>
                </a:cubicBezTo>
                <a:lnTo>
                  <a:pt x="574" y="327"/>
                </a:lnTo>
                <a:lnTo>
                  <a:pt x="574" y="44"/>
                </a:lnTo>
                <a:cubicBezTo>
                  <a:pt x="574" y="19"/>
                  <a:pt x="561" y="1"/>
                  <a:pt x="53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p1"/>
          <p:cNvSpPr/>
          <p:nvPr/>
        </p:nvSpPr>
        <p:spPr>
          <a:xfrm>
            <a:off x="975798" y="1463658"/>
            <a:ext cx="373533" cy="384042"/>
          </a:xfrm>
          <a:custGeom>
            <a:rect b="b" l="l" r="r" t="t"/>
            <a:pathLst>
              <a:path extrusionOk="0" h="2701" w="2627">
                <a:moveTo>
                  <a:pt x="1030" y="0"/>
                </a:moveTo>
                <a:cubicBezTo>
                  <a:pt x="968" y="0"/>
                  <a:pt x="919" y="49"/>
                  <a:pt x="919" y="111"/>
                </a:cubicBezTo>
                <a:lnTo>
                  <a:pt x="919" y="956"/>
                </a:lnTo>
                <a:lnTo>
                  <a:pt x="111" y="956"/>
                </a:lnTo>
                <a:cubicBezTo>
                  <a:pt x="50" y="956"/>
                  <a:pt x="0" y="1005"/>
                  <a:pt x="0" y="1067"/>
                </a:cubicBezTo>
                <a:lnTo>
                  <a:pt x="0" y="1628"/>
                </a:lnTo>
                <a:cubicBezTo>
                  <a:pt x="0" y="1689"/>
                  <a:pt x="50" y="1739"/>
                  <a:pt x="111" y="1739"/>
                </a:cubicBezTo>
                <a:lnTo>
                  <a:pt x="919" y="1739"/>
                </a:lnTo>
                <a:lnTo>
                  <a:pt x="919" y="2583"/>
                </a:lnTo>
                <a:cubicBezTo>
                  <a:pt x="919" y="2645"/>
                  <a:pt x="968" y="2701"/>
                  <a:pt x="1030" y="2701"/>
                </a:cubicBezTo>
                <a:lnTo>
                  <a:pt x="1591" y="2701"/>
                </a:lnTo>
                <a:cubicBezTo>
                  <a:pt x="1653" y="2701"/>
                  <a:pt x="1708" y="2645"/>
                  <a:pt x="1708" y="2583"/>
                </a:cubicBezTo>
                <a:lnTo>
                  <a:pt x="1708" y="1739"/>
                </a:lnTo>
                <a:lnTo>
                  <a:pt x="2516" y="1739"/>
                </a:lnTo>
                <a:cubicBezTo>
                  <a:pt x="2578" y="1739"/>
                  <a:pt x="2627" y="1689"/>
                  <a:pt x="2627" y="1628"/>
                </a:cubicBezTo>
                <a:lnTo>
                  <a:pt x="2627" y="1067"/>
                </a:lnTo>
                <a:cubicBezTo>
                  <a:pt x="2627" y="1005"/>
                  <a:pt x="2578" y="956"/>
                  <a:pt x="2516" y="956"/>
                </a:cubicBezTo>
                <a:lnTo>
                  <a:pt x="1708" y="956"/>
                </a:lnTo>
                <a:lnTo>
                  <a:pt x="1708" y="111"/>
                </a:lnTo>
                <a:cubicBezTo>
                  <a:pt x="1708" y="49"/>
                  <a:pt x="1653" y="0"/>
                  <a:pt x="15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p1"/>
          <p:cNvSpPr/>
          <p:nvPr/>
        </p:nvSpPr>
        <p:spPr>
          <a:xfrm>
            <a:off x="3125092" y="1789791"/>
            <a:ext cx="147309" cy="151854"/>
          </a:xfrm>
          <a:custGeom>
            <a:rect b="b" l="l" r="r" t="t"/>
            <a:pathLst>
              <a:path extrusionOk="0" h="1068" w="1036">
                <a:moveTo>
                  <a:pt x="407" y="1"/>
                </a:moveTo>
                <a:cubicBezTo>
                  <a:pt x="382" y="1"/>
                  <a:pt x="364" y="19"/>
                  <a:pt x="364" y="44"/>
                </a:cubicBezTo>
                <a:lnTo>
                  <a:pt x="364" y="377"/>
                </a:lnTo>
                <a:lnTo>
                  <a:pt x="43" y="377"/>
                </a:lnTo>
                <a:cubicBezTo>
                  <a:pt x="19" y="377"/>
                  <a:pt x="0" y="401"/>
                  <a:pt x="0" y="426"/>
                </a:cubicBezTo>
                <a:lnTo>
                  <a:pt x="0" y="648"/>
                </a:lnTo>
                <a:cubicBezTo>
                  <a:pt x="0" y="673"/>
                  <a:pt x="19" y="691"/>
                  <a:pt x="43" y="691"/>
                </a:cubicBezTo>
                <a:lnTo>
                  <a:pt x="364" y="691"/>
                </a:lnTo>
                <a:lnTo>
                  <a:pt x="364" y="1024"/>
                </a:lnTo>
                <a:cubicBezTo>
                  <a:pt x="364" y="1049"/>
                  <a:pt x="382" y="1067"/>
                  <a:pt x="407" y="1067"/>
                </a:cubicBezTo>
                <a:lnTo>
                  <a:pt x="629" y="1067"/>
                </a:lnTo>
                <a:cubicBezTo>
                  <a:pt x="654" y="1067"/>
                  <a:pt x="672" y="1049"/>
                  <a:pt x="672" y="1024"/>
                </a:cubicBezTo>
                <a:lnTo>
                  <a:pt x="672" y="691"/>
                </a:lnTo>
                <a:lnTo>
                  <a:pt x="993" y="691"/>
                </a:lnTo>
                <a:cubicBezTo>
                  <a:pt x="1017" y="691"/>
                  <a:pt x="1036" y="673"/>
                  <a:pt x="1036" y="648"/>
                </a:cubicBezTo>
                <a:lnTo>
                  <a:pt x="1036" y="426"/>
                </a:lnTo>
                <a:cubicBezTo>
                  <a:pt x="1036" y="401"/>
                  <a:pt x="1017" y="377"/>
                  <a:pt x="993" y="377"/>
                </a:cubicBezTo>
                <a:lnTo>
                  <a:pt x="672" y="377"/>
                </a:lnTo>
                <a:lnTo>
                  <a:pt x="672" y="44"/>
                </a:lnTo>
                <a:cubicBezTo>
                  <a:pt x="672" y="19"/>
                  <a:pt x="654" y="1"/>
                  <a:pt x="629"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1"/>
          <p:cNvSpPr/>
          <p:nvPr/>
        </p:nvSpPr>
        <p:spPr>
          <a:xfrm>
            <a:off x="2846541" y="3221694"/>
            <a:ext cx="205322" cy="211429"/>
          </a:xfrm>
          <a:custGeom>
            <a:rect b="b" l="l" r="r" t="t"/>
            <a:pathLst>
              <a:path extrusionOk="0" h="1487" w="1444">
                <a:moveTo>
                  <a:pt x="568" y="1"/>
                </a:moveTo>
                <a:cubicBezTo>
                  <a:pt x="537" y="1"/>
                  <a:pt x="507" y="32"/>
                  <a:pt x="507" y="62"/>
                </a:cubicBezTo>
                <a:lnTo>
                  <a:pt x="507" y="531"/>
                </a:lnTo>
                <a:lnTo>
                  <a:pt x="63" y="531"/>
                </a:lnTo>
                <a:cubicBezTo>
                  <a:pt x="26" y="531"/>
                  <a:pt x="1" y="556"/>
                  <a:pt x="1" y="593"/>
                </a:cubicBezTo>
                <a:lnTo>
                  <a:pt x="1" y="901"/>
                </a:lnTo>
                <a:cubicBezTo>
                  <a:pt x="1" y="932"/>
                  <a:pt x="26" y="962"/>
                  <a:pt x="63" y="962"/>
                </a:cubicBezTo>
                <a:lnTo>
                  <a:pt x="507" y="962"/>
                </a:lnTo>
                <a:lnTo>
                  <a:pt x="507" y="1425"/>
                </a:lnTo>
                <a:cubicBezTo>
                  <a:pt x="507" y="1462"/>
                  <a:pt x="537" y="1487"/>
                  <a:pt x="568" y="1487"/>
                </a:cubicBezTo>
                <a:lnTo>
                  <a:pt x="876" y="1487"/>
                </a:lnTo>
                <a:cubicBezTo>
                  <a:pt x="913" y="1487"/>
                  <a:pt x="938" y="1462"/>
                  <a:pt x="938" y="1425"/>
                </a:cubicBezTo>
                <a:lnTo>
                  <a:pt x="938" y="962"/>
                </a:lnTo>
                <a:lnTo>
                  <a:pt x="1382" y="962"/>
                </a:lnTo>
                <a:cubicBezTo>
                  <a:pt x="1419" y="962"/>
                  <a:pt x="1444" y="932"/>
                  <a:pt x="1444" y="901"/>
                </a:cubicBezTo>
                <a:lnTo>
                  <a:pt x="1444" y="593"/>
                </a:lnTo>
                <a:cubicBezTo>
                  <a:pt x="1444" y="556"/>
                  <a:pt x="1419" y="531"/>
                  <a:pt x="1382" y="531"/>
                </a:cubicBezTo>
                <a:lnTo>
                  <a:pt x="938" y="531"/>
                </a:lnTo>
                <a:lnTo>
                  <a:pt x="938" y="62"/>
                </a:lnTo>
                <a:cubicBezTo>
                  <a:pt x="938" y="32"/>
                  <a:pt x="913" y="1"/>
                  <a:pt x="876"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1"/>
          <p:cNvSpPr/>
          <p:nvPr/>
        </p:nvSpPr>
        <p:spPr>
          <a:xfrm>
            <a:off x="610500" y="17252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1"/>
          <p:cNvSpPr/>
          <p:nvPr/>
        </p:nvSpPr>
        <p:spPr>
          <a:xfrm>
            <a:off x="2008900" y="16234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p1"/>
          <p:cNvSpPr/>
          <p:nvPr/>
        </p:nvSpPr>
        <p:spPr>
          <a:xfrm>
            <a:off x="1060175" y="30378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p1"/>
          <p:cNvSpPr/>
          <p:nvPr/>
        </p:nvSpPr>
        <p:spPr>
          <a:xfrm>
            <a:off x="3481525" y="23949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p1"/>
          <p:cNvSpPr/>
          <p:nvPr/>
        </p:nvSpPr>
        <p:spPr>
          <a:xfrm>
            <a:off x="1178450" y="1959025"/>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1"/>
          <p:cNvSpPr/>
          <p:nvPr/>
        </p:nvSpPr>
        <p:spPr>
          <a:xfrm>
            <a:off x="2430800" y="15336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1"/>
          <p:cNvSpPr/>
          <p:nvPr/>
        </p:nvSpPr>
        <p:spPr>
          <a:xfrm>
            <a:off x="1585625" y="11936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p1"/>
          <p:cNvSpPr/>
          <p:nvPr/>
        </p:nvSpPr>
        <p:spPr>
          <a:xfrm flipH="1">
            <a:off x="568500" y="24270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p1"/>
          <p:cNvSpPr/>
          <p:nvPr/>
        </p:nvSpPr>
        <p:spPr>
          <a:xfrm>
            <a:off x="2684000" y="318040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1"/>
          <p:cNvSpPr/>
          <p:nvPr/>
        </p:nvSpPr>
        <p:spPr>
          <a:xfrm>
            <a:off x="1650125" y="181950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p1"/>
          <p:cNvSpPr/>
          <p:nvPr/>
        </p:nvSpPr>
        <p:spPr>
          <a:xfrm>
            <a:off x="2061238" y="155610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1"/>
          <p:cNvSpPr/>
          <p:nvPr/>
        </p:nvSpPr>
        <p:spPr>
          <a:xfrm flipH="1">
            <a:off x="3533550" y="240620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p1"/>
          <p:cNvSpPr/>
          <p:nvPr/>
        </p:nvSpPr>
        <p:spPr>
          <a:xfrm>
            <a:off x="3051875" y="145238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p1"/>
          <p:cNvSpPr/>
          <p:nvPr/>
        </p:nvSpPr>
        <p:spPr>
          <a:xfrm>
            <a:off x="3135263" y="15448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p1"/>
          <p:cNvSpPr/>
          <p:nvPr/>
        </p:nvSpPr>
        <p:spPr>
          <a:xfrm>
            <a:off x="3093563" y="1438338"/>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p1"/>
          <p:cNvSpPr/>
          <p:nvPr/>
        </p:nvSpPr>
        <p:spPr>
          <a:xfrm flipH="1">
            <a:off x="129875" y="28502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1"/>
          <p:cNvSpPr/>
          <p:nvPr/>
        </p:nvSpPr>
        <p:spPr>
          <a:xfrm flipH="1">
            <a:off x="2720188" y="18447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1"/>
          <p:cNvSpPr/>
          <p:nvPr/>
        </p:nvSpPr>
        <p:spPr>
          <a:xfrm>
            <a:off x="2020150" y="33712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1"/>
          <p:cNvSpPr/>
          <p:nvPr/>
        </p:nvSpPr>
        <p:spPr>
          <a:xfrm>
            <a:off x="2720200" y="318040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1"/>
          <p:cNvSpPr/>
          <p:nvPr/>
        </p:nvSpPr>
        <p:spPr>
          <a:xfrm>
            <a:off x="1944400" y="36795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p1"/>
          <p:cNvSpPr/>
          <p:nvPr/>
        </p:nvSpPr>
        <p:spPr>
          <a:xfrm>
            <a:off x="1978150" y="36908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p1"/>
          <p:cNvSpPr/>
          <p:nvPr/>
        </p:nvSpPr>
        <p:spPr>
          <a:xfrm>
            <a:off x="1876163" y="36908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1"/>
          <p:cNvSpPr/>
          <p:nvPr/>
        </p:nvSpPr>
        <p:spPr>
          <a:xfrm>
            <a:off x="2400350" y="358473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 name="Google Shape;164;p1"/>
          <p:cNvSpPr/>
          <p:nvPr/>
        </p:nvSpPr>
        <p:spPr>
          <a:xfrm>
            <a:off x="2495300" y="36152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1"/>
          <p:cNvSpPr/>
          <p:nvPr/>
        </p:nvSpPr>
        <p:spPr>
          <a:xfrm>
            <a:off x="2025440" y="581502"/>
            <a:ext cx="1082100" cy="1082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1"/>
          <p:cNvSpPr/>
          <p:nvPr/>
        </p:nvSpPr>
        <p:spPr>
          <a:xfrm>
            <a:off x="-82824" y="1544851"/>
            <a:ext cx="789300" cy="7893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p1"/>
          <p:cNvSpPr/>
          <p:nvPr/>
        </p:nvSpPr>
        <p:spPr>
          <a:xfrm>
            <a:off x="2039156" y="2647425"/>
            <a:ext cx="1169400" cy="11694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1"/>
          <p:cNvSpPr/>
          <p:nvPr/>
        </p:nvSpPr>
        <p:spPr>
          <a:xfrm>
            <a:off x="2409515" y="1619300"/>
            <a:ext cx="1643100" cy="1643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1"/>
          <p:cNvSpPr/>
          <p:nvPr/>
        </p:nvSpPr>
        <p:spPr>
          <a:xfrm>
            <a:off x="3575550" y="1018550"/>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1"/>
          <p:cNvSpPr/>
          <p:nvPr/>
        </p:nvSpPr>
        <p:spPr>
          <a:xfrm>
            <a:off x="1089246" y="3561921"/>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71" name="Google Shape;171;p1"/>
          <p:cNvSpPr/>
          <p:nvPr/>
        </p:nvSpPr>
        <p:spPr>
          <a:xfrm>
            <a:off x="1178450" y="652600"/>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p1"/>
          <p:cNvSpPr/>
          <p:nvPr/>
        </p:nvSpPr>
        <p:spPr>
          <a:xfrm>
            <a:off x="472850" y="35078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p1"/>
          <p:cNvSpPr/>
          <p:nvPr/>
        </p:nvSpPr>
        <p:spPr>
          <a:xfrm flipH="1">
            <a:off x="537350" y="35191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p1"/>
          <p:cNvSpPr/>
          <p:nvPr/>
        </p:nvSpPr>
        <p:spPr>
          <a:xfrm>
            <a:off x="65375" y="23038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1"/>
          <p:cNvSpPr/>
          <p:nvPr/>
        </p:nvSpPr>
        <p:spPr>
          <a:xfrm flipH="1">
            <a:off x="98350" y="236170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 name="Google Shape;176;p1"/>
          <p:cNvSpPr/>
          <p:nvPr/>
        </p:nvSpPr>
        <p:spPr>
          <a:xfrm>
            <a:off x="3913963" y="1758888"/>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p1"/>
          <p:cNvSpPr/>
          <p:nvPr/>
        </p:nvSpPr>
        <p:spPr>
          <a:xfrm>
            <a:off x="3966300" y="1691563"/>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p1"/>
          <p:cNvSpPr/>
          <p:nvPr/>
        </p:nvSpPr>
        <p:spPr>
          <a:xfrm flipH="1">
            <a:off x="692650" y="2363550"/>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p1"/>
          <p:cNvSpPr/>
          <p:nvPr/>
        </p:nvSpPr>
        <p:spPr>
          <a:xfrm flipH="1">
            <a:off x="816975" y="32750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1"/>
          <p:cNvSpPr/>
          <p:nvPr/>
        </p:nvSpPr>
        <p:spPr>
          <a:xfrm flipH="1">
            <a:off x="858975" y="32750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1"/>
          <p:cNvSpPr/>
          <p:nvPr/>
        </p:nvSpPr>
        <p:spPr>
          <a:xfrm>
            <a:off x="2470075" y="41112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p1"/>
          <p:cNvSpPr/>
          <p:nvPr/>
        </p:nvSpPr>
        <p:spPr>
          <a:xfrm flipH="1">
            <a:off x="2559800" y="41757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p1"/>
          <p:cNvSpPr/>
          <p:nvPr/>
        </p:nvSpPr>
        <p:spPr>
          <a:xfrm flipH="1">
            <a:off x="2510850" y="41757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p1"/>
          <p:cNvSpPr/>
          <p:nvPr/>
        </p:nvSpPr>
        <p:spPr>
          <a:xfrm>
            <a:off x="3417025" y="30378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1"/>
          <p:cNvSpPr/>
          <p:nvPr/>
        </p:nvSpPr>
        <p:spPr>
          <a:xfrm>
            <a:off x="2928225" y="8233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1"/>
          <p:cNvSpPr/>
          <p:nvPr/>
        </p:nvSpPr>
        <p:spPr>
          <a:xfrm>
            <a:off x="1124675" y="9408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1"/>
          <p:cNvSpPr/>
          <p:nvPr/>
        </p:nvSpPr>
        <p:spPr>
          <a:xfrm>
            <a:off x="3966300" y="16915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1"/>
          <p:cNvSpPr/>
          <p:nvPr/>
        </p:nvSpPr>
        <p:spPr>
          <a:xfrm>
            <a:off x="1650125" y="120490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1"/>
          <p:cNvSpPr/>
          <p:nvPr/>
        </p:nvSpPr>
        <p:spPr>
          <a:xfrm flipH="1">
            <a:off x="227275" y="2698788"/>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p1"/>
          <p:cNvSpPr/>
          <p:nvPr/>
        </p:nvSpPr>
        <p:spPr>
          <a:xfrm flipH="1">
            <a:off x="748450" y="24270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1"/>
          <p:cNvSpPr/>
          <p:nvPr/>
        </p:nvSpPr>
        <p:spPr>
          <a:xfrm flipH="1">
            <a:off x="3107375" y="2190650"/>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1"/>
          <p:cNvSpPr/>
          <p:nvPr/>
        </p:nvSpPr>
        <p:spPr>
          <a:xfrm>
            <a:off x="1705523" y="1433128"/>
            <a:ext cx="272700" cy="2727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p1"/>
          <p:cNvSpPr/>
          <p:nvPr/>
        </p:nvSpPr>
        <p:spPr>
          <a:xfrm>
            <a:off x="2022911" y="3643003"/>
            <a:ext cx="272700" cy="2727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1"/>
          <p:cNvSpPr txBox="1"/>
          <p:nvPr>
            <p:ph type="ctrTitle"/>
          </p:nvPr>
        </p:nvSpPr>
        <p:spPr>
          <a:xfrm>
            <a:off x="4388725" y="1193650"/>
            <a:ext cx="4042200" cy="2378100"/>
          </a:xfrm>
          <a:prstGeom prst="rect">
            <a:avLst/>
          </a:prstGeom>
          <a:noFill/>
          <a:ln>
            <a:noFill/>
          </a:ln>
        </p:spPr>
        <p:txBody>
          <a:bodyPr anchorCtr="0" anchor="b" bIns="91425" lIns="91425" spcFirstLastPara="1" rIns="91425" wrap="square" tIns="91425">
            <a:noAutofit/>
          </a:bodyPr>
          <a:lstStyle/>
          <a:p>
            <a:pPr indent="0" lvl="0" marL="0" rtl="0" algn="l">
              <a:lnSpc>
                <a:spcPct val="80000"/>
              </a:lnSpc>
              <a:spcBef>
                <a:spcPts val="0"/>
              </a:spcBef>
              <a:spcAft>
                <a:spcPts val="0"/>
              </a:spcAft>
              <a:buSzPts val="5200"/>
              <a:buNone/>
            </a:pPr>
            <a:r>
              <a:rPr lang="en-US"/>
              <a:t>Psychiatry dossier </a:t>
            </a:r>
            <a:endParaRPr/>
          </a:p>
        </p:txBody>
      </p:sp>
      <p:pic>
        <p:nvPicPr>
          <p:cNvPr id="195" name="Google Shape;195;p1"/>
          <p:cNvPicPr preferRelativeResize="0"/>
          <p:nvPr/>
        </p:nvPicPr>
        <p:blipFill rotWithShape="1">
          <a:blip r:embed="rId3">
            <a:alphaModFix/>
          </a:blip>
          <a:srcRect b="7959" l="0" r="0" t="7969"/>
          <a:stretch/>
        </p:blipFill>
        <p:spPr>
          <a:xfrm>
            <a:off x="790450" y="1656350"/>
            <a:ext cx="2743100" cy="1928400"/>
          </a:xfrm>
          <a:prstGeom prst="rect">
            <a:avLst/>
          </a:prstGeom>
          <a:noFill/>
          <a:ln>
            <a:noFill/>
          </a:ln>
        </p:spPr>
      </p:pic>
      <p:pic>
        <p:nvPicPr>
          <p:cNvPr id="196" name="Google Shape;196;p1"/>
          <p:cNvPicPr preferRelativeResize="0"/>
          <p:nvPr/>
        </p:nvPicPr>
        <p:blipFill>
          <a:blip r:embed="rId4">
            <a:alphaModFix/>
          </a:blip>
          <a:stretch>
            <a:fillRect/>
          </a:stretch>
        </p:blipFill>
        <p:spPr>
          <a:xfrm>
            <a:off x="76200" y="4345450"/>
            <a:ext cx="1344092" cy="7068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10"/>
          <p:cNvSpPr txBox="1"/>
          <p:nvPr>
            <p:ph type="title"/>
          </p:nvPr>
        </p:nvSpPr>
        <p:spPr>
          <a:xfrm>
            <a:off x="409449" y="5117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Perceptual abnormalities </a:t>
            </a:r>
            <a:endParaRPr/>
          </a:p>
        </p:txBody>
      </p:sp>
      <p:sp>
        <p:nvSpPr>
          <p:cNvPr id="344" name="Google Shape;344;p10"/>
          <p:cNvSpPr txBox="1"/>
          <p:nvPr>
            <p:ph idx="4294967295" type="body"/>
          </p:nvPr>
        </p:nvSpPr>
        <p:spPr>
          <a:xfrm>
            <a:off x="409449" y="1205170"/>
            <a:ext cx="7544106" cy="3768274"/>
          </a:xfrm>
          <a:prstGeom prst="rect">
            <a:avLst/>
          </a:prstGeom>
          <a:noFill/>
          <a:ln>
            <a:noFill/>
          </a:ln>
        </p:spPr>
        <p:txBody>
          <a:bodyPr anchorCtr="0" anchor="t" bIns="45700" lIns="91425" spcFirstLastPara="1" rIns="91425" wrap="square" tIns="45700">
            <a:normAutofit fontScale="92500" lnSpcReduction="10000"/>
          </a:bodyPr>
          <a:lstStyle/>
          <a:p>
            <a:pPr indent="-285750" lvl="0" marL="285750" rtl="0" algn="l">
              <a:lnSpc>
                <a:spcPct val="110000"/>
              </a:lnSpc>
              <a:spcBef>
                <a:spcPts val="0"/>
              </a:spcBef>
              <a:spcAft>
                <a:spcPts val="0"/>
              </a:spcAft>
              <a:buSzPct val="100000"/>
              <a:buChar char="•"/>
            </a:pPr>
            <a:r>
              <a:rPr lang="en-US" sz="1800">
                <a:solidFill>
                  <a:schemeClr val="dk2"/>
                </a:solidFill>
                <a:latin typeface="Roboto Condensed"/>
                <a:ea typeface="Roboto Condensed"/>
                <a:cs typeface="Roboto Condensed"/>
                <a:sym typeface="Roboto Condensed"/>
              </a:rPr>
              <a:t>Hallucinations</a:t>
            </a:r>
            <a:r>
              <a:rPr lang="en-US" sz="1800">
                <a:latin typeface="Roboto Condensed"/>
                <a:ea typeface="Roboto Condensed"/>
                <a:cs typeface="Roboto Condensed"/>
                <a:sym typeface="Roboto Condensed"/>
              </a:rPr>
              <a:t> (Sensory perceptions that occur in the absence of an actual stimulus).</a:t>
            </a:r>
            <a:endParaRPr/>
          </a:p>
          <a:p>
            <a:pPr indent="-179388" lvl="1" marL="401638" rtl="0" algn="l">
              <a:lnSpc>
                <a:spcPct val="110000"/>
              </a:lnSpc>
              <a:spcBef>
                <a:spcPts val="0"/>
              </a:spcBef>
              <a:spcAft>
                <a:spcPts val="0"/>
              </a:spcAft>
              <a:buSzPct val="100000"/>
              <a:buChar char="•"/>
            </a:pPr>
            <a:r>
              <a:rPr lang="en-US" sz="1800">
                <a:latin typeface="Roboto Condensed"/>
                <a:ea typeface="Roboto Condensed"/>
                <a:cs typeface="Roboto Condensed"/>
                <a:sym typeface="Roboto Condensed"/>
              </a:rPr>
              <a:t>Describe the sensory modality: Auditory (most common), visual, gustatory, olfactory, or tactile.</a:t>
            </a:r>
            <a:endParaRPr/>
          </a:p>
          <a:p>
            <a:pPr indent="-179388" lvl="1" marL="401638" rtl="0" algn="l">
              <a:lnSpc>
                <a:spcPct val="110000"/>
              </a:lnSpc>
              <a:spcBef>
                <a:spcPts val="0"/>
              </a:spcBef>
              <a:spcAft>
                <a:spcPts val="0"/>
              </a:spcAft>
              <a:buSzPct val="100000"/>
              <a:buChar char="•"/>
            </a:pPr>
            <a:r>
              <a:rPr lang="en-US" sz="1800">
                <a:latin typeface="Roboto Condensed"/>
                <a:ea typeface="Roboto Condensed"/>
                <a:cs typeface="Roboto Condensed"/>
                <a:sym typeface="Roboto Condensed"/>
              </a:rPr>
              <a:t>Describe the details (e.g., auditory hallucinations may be ringing, humming, whispers, or voices speaking clear words, Command auditory hallucinations are voices that instruct the patient to do something).</a:t>
            </a:r>
            <a:endParaRPr/>
          </a:p>
          <a:p>
            <a:pPr indent="-179388" lvl="1" marL="401638" rtl="0" algn="l">
              <a:lnSpc>
                <a:spcPct val="110000"/>
              </a:lnSpc>
              <a:spcBef>
                <a:spcPts val="0"/>
              </a:spcBef>
              <a:spcAft>
                <a:spcPts val="0"/>
              </a:spcAft>
              <a:buSzPct val="100000"/>
              <a:buChar char="•"/>
            </a:pPr>
            <a:r>
              <a:rPr lang="en-US" sz="1800">
                <a:latin typeface="Roboto Condensed"/>
                <a:ea typeface="Roboto Condensed"/>
                <a:cs typeface="Roboto Condensed"/>
                <a:sym typeface="Roboto Condensed"/>
              </a:rPr>
              <a:t>Ask if the hallucination is experienced only while falling asleep (</a:t>
            </a:r>
            <a:r>
              <a:rPr i="1" lang="en-US" sz="1800">
                <a:latin typeface="Roboto Condensed"/>
                <a:ea typeface="Roboto Condensed"/>
                <a:cs typeface="Roboto Condensed"/>
                <a:sym typeface="Roboto Condensed"/>
              </a:rPr>
              <a:t>hypnagogic hallucination</a:t>
            </a:r>
            <a:r>
              <a:rPr lang="en-US" sz="1800">
                <a:latin typeface="Roboto Condensed"/>
                <a:ea typeface="Roboto Condensed"/>
                <a:cs typeface="Roboto Condensed"/>
                <a:sym typeface="Roboto Condensed"/>
              </a:rPr>
              <a:t>) or upon awakening (</a:t>
            </a:r>
            <a:r>
              <a:rPr i="1" lang="en-US" sz="1800">
                <a:latin typeface="Roboto Condensed"/>
                <a:ea typeface="Roboto Condensed"/>
                <a:cs typeface="Roboto Condensed"/>
                <a:sym typeface="Roboto Condensed"/>
              </a:rPr>
              <a:t>hypnopompic hallucination</a:t>
            </a:r>
            <a:r>
              <a:rPr lang="en-US" sz="1800">
                <a:latin typeface="Roboto Condensed"/>
                <a:ea typeface="Roboto Condensed"/>
                <a:cs typeface="Roboto Condensed"/>
                <a:sym typeface="Roboto Condensed"/>
              </a:rPr>
              <a:t>).</a:t>
            </a:r>
            <a:endParaRPr/>
          </a:p>
          <a:p>
            <a:pPr indent="-285750" lvl="0" marL="285750" rtl="0" algn="l">
              <a:lnSpc>
                <a:spcPct val="110000"/>
              </a:lnSpc>
              <a:spcBef>
                <a:spcPts val="0"/>
              </a:spcBef>
              <a:spcAft>
                <a:spcPts val="0"/>
              </a:spcAft>
              <a:buSzPct val="100000"/>
              <a:buChar char="•"/>
            </a:pPr>
            <a:r>
              <a:rPr lang="en-US" sz="1800">
                <a:solidFill>
                  <a:schemeClr val="dk2"/>
                </a:solidFill>
                <a:latin typeface="Roboto Condensed"/>
                <a:ea typeface="Roboto Condensed"/>
                <a:cs typeface="Roboto Condensed"/>
                <a:sym typeface="Roboto Condensed"/>
              </a:rPr>
              <a:t>Illusions</a:t>
            </a:r>
            <a:r>
              <a:rPr lang="en-US" sz="1800">
                <a:latin typeface="Roboto Condensed"/>
                <a:ea typeface="Roboto Condensed"/>
                <a:cs typeface="Roboto Condensed"/>
                <a:sym typeface="Roboto Condensed"/>
              </a:rPr>
              <a:t> (Inaccurate perception of existing sensory stimuli (e.g., wall appears as if it’s moving).</a:t>
            </a:r>
            <a:endParaRPr/>
          </a:p>
          <a:p>
            <a:pPr indent="-285750" lvl="0" marL="285750" rtl="0" algn="l">
              <a:lnSpc>
                <a:spcPct val="110000"/>
              </a:lnSpc>
              <a:spcBef>
                <a:spcPts val="0"/>
              </a:spcBef>
              <a:spcAft>
                <a:spcPts val="0"/>
              </a:spcAft>
              <a:buSzPct val="100000"/>
              <a:buChar char="•"/>
            </a:pPr>
            <a:r>
              <a:rPr lang="en-US" sz="1800">
                <a:solidFill>
                  <a:schemeClr val="dk2"/>
                </a:solidFill>
                <a:latin typeface="Roboto Condensed"/>
                <a:ea typeface="Roboto Condensed"/>
                <a:cs typeface="Roboto Condensed"/>
                <a:sym typeface="Roboto Condensed"/>
              </a:rPr>
              <a:t>Derealization</a:t>
            </a:r>
            <a:r>
              <a:rPr lang="en-US" sz="1800">
                <a:latin typeface="Roboto Condensed"/>
                <a:ea typeface="Roboto Condensed"/>
                <a:cs typeface="Roboto Condensed"/>
                <a:sym typeface="Roboto Condensed"/>
              </a:rPr>
              <a:t> (The experience of feeling detached from one’s surroundings).</a:t>
            </a:r>
            <a:endParaRPr/>
          </a:p>
          <a:p>
            <a:pPr indent="-285750" lvl="0" marL="285750" rtl="0" algn="l">
              <a:lnSpc>
                <a:spcPct val="110000"/>
              </a:lnSpc>
              <a:spcBef>
                <a:spcPts val="0"/>
              </a:spcBef>
              <a:spcAft>
                <a:spcPts val="0"/>
              </a:spcAft>
              <a:buSzPct val="100000"/>
              <a:buChar char="•"/>
            </a:pPr>
            <a:r>
              <a:rPr lang="en-US" sz="1800">
                <a:solidFill>
                  <a:schemeClr val="dk2"/>
                </a:solidFill>
                <a:latin typeface="Roboto Condensed"/>
                <a:ea typeface="Roboto Condensed"/>
                <a:cs typeface="Roboto Condensed"/>
                <a:sym typeface="Roboto Condensed"/>
              </a:rPr>
              <a:t>Depersonalization</a:t>
            </a:r>
            <a:r>
              <a:rPr lang="en-US" sz="1800">
                <a:latin typeface="Roboto Condensed"/>
                <a:ea typeface="Roboto Condensed"/>
                <a:cs typeface="Roboto Condensed"/>
                <a:sym typeface="Roboto Condensed"/>
              </a:rPr>
              <a:t> (The experience of feeling detached from one’s mental processes).</a:t>
            </a:r>
            <a:endParaRPr/>
          </a:p>
          <a:p>
            <a:pPr indent="-180022" lvl="0" marL="285750" rtl="0" algn="l">
              <a:lnSpc>
                <a:spcPct val="110000"/>
              </a:lnSpc>
              <a:spcBef>
                <a:spcPts val="0"/>
              </a:spcBef>
              <a:spcAft>
                <a:spcPts val="0"/>
              </a:spcAft>
              <a:buSzPct val="100000"/>
              <a:buNone/>
            </a:pPr>
            <a:r>
              <a:t/>
            </a:r>
            <a:endParaRPr sz="1800">
              <a:latin typeface="Roboto Condensed"/>
              <a:ea typeface="Roboto Condensed"/>
              <a:cs typeface="Roboto Condensed"/>
              <a:sym typeface="Roboto Condensed"/>
            </a:endParaRPr>
          </a:p>
        </p:txBody>
      </p:sp>
      <p:sp>
        <p:nvSpPr>
          <p:cNvPr id="345" name="Google Shape;345;p10"/>
          <p:cNvSpPr txBox="1"/>
          <p:nvPr/>
        </p:nvSpPr>
        <p:spPr>
          <a:xfrm>
            <a:off x="195954" y="639999"/>
            <a:ext cx="46313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F3542"/>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8" name="Shape 1348"/>
        <p:cNvGrpSpPr/>
        <p:nvPr/>
      </p:nvGrpSpPr>
      <p:grpSpPr>
        <a:xfrm>
          <a:off x="0" y="0"/>
          <a:ext cx="0" cy="0"/>
          <a:chOff x="0" y="0"/>
          <a:chExt cx="0" cy="0"/>
        </a:xfrm>
      </p:grpSpPr>
      <p:sp>
        <p:nvSpPr>
          <p:cNvPr id="1349" name="Google Shape;1349;g2b4aaa32f61_0_264"/>
          <p:cNvSpPr txBox="1"/>
          <p:nvPr>
            <p:ph type="title"/>
          </p:nvPr>
        </p:nvSpPr>
        <p:spPr>
          <a:xfrm>
            <a:off x="218000" y="20472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Selective mutism </a:t>
            </a:r>
            <a:endParaRPr/>
          </a:p>
        </p:txBody>
      </p:sp>
      <p:sp>
        <p:nvSpPr>
          <p:cNvPr id="1350" name="Google Shape;1350;g2b4aaa32f61_0_264"/>
          <p:cNvSpPr txBox="1"/>
          <p:nvPr>
            <p:ph idx="1" type="body"/>
          </p:nvPr>
        </p:nvSpPr>
        <p:spPr>
          <a:xfrm>
            <a:off x="283175" y="849525"/>
            <a:ext cx="8140200" cy="42219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sz="1500"/>
              <a:t> Is a rare condition characterized by </a:t>
            </a:r>
            <a:r>
              <a:rPr b="1" lang="en-US" sz="1500" u="sng"/>
              <a:t>failure to speak in specific situations for at least 1 month</a:t>
            </a:r>
            <a:r>
              <a:rPr lang="en-US" sz="1500"/>
              <a:t>, despite the intact ability to comprehend and use language.</a:t>
            </a:r>
            <a:endParaRPr sz="1500"/>
          </a:p>
          <a:p>
            <a:pPr indent="-323850" lvl="0" marL="457200" rtl="0" algn="l">
              <a:lnSpc>
                <a:spcPct val="100000"/>
              </a:lnSpc>
              <a:spcBef>
                <a:spcPts val="0"/>
              </a:spcBef>
              <a:spcAft>
                <a:spcPts val="0"/>
              </a:spcAft>
              <a:buSzPts val="1500"/>
              <a:buChar char="-"/>
            </a:pPr>
            <a:r>
              <a:rPr lang="en-US" sz="1500"/>
              <a:t>Onset typically starts during childhood.</a:t>
            </a:r>
            <a:endParaRPr sz="1500"/>
          </a:p>
          <a:p>
            <a:pPr indent="-323850" lvl="0" marL="457200" rtl="0" algn="l">
              <a:lnSpc>
                <a:spcPct val="100000"/>
              </a:lnSpc>
              <a:spcBef>
                <a:spcPts val="0"/>
              </a:spcBef>
              <a:spcAft>
                <a:spcPts val="0"/>
              </a:spcAft>
              <a:buSzPts val="1500"/>
              <a:buChar char="-"/>
            </a:pPr>
            <a:r>
              <a:rPr lang="en-US" sz="1500"/>
              <a:t>The majority of them suffer particularly from social anxiety.</a:t>
            </a:r>
            <a:endParaRPr sz="1500"/>
          </a:p>
          <a:p>
            <a:pPr indent="0" lvl="0" marL="0" rtl="0" algn="l">
              <a:lnSpc>
                <a:spcPct val="100000"/>
              </a:lnSpc>
              <a:spcBef>
                <a:spcPts val="0"/>
              </a:spcBef>
              <a:spcAft>
                <a:spcPts val="0"/>
              </a:spcAft>
              <a:buSzPts val="1400"/>
              <a:buNone/>
            </a:pPr>
            <a:r>
              <a:rPr b="1" lang="en-US" sz="1500">
                <a:solidFill>
                  <a:schemeClr val="dk2"/>
                </a:solidFill>
              </a:rPr>
              <a:t>DSM-V diagnostic criteria  </a:t>
            </a:r>
            <a:endParaRPr b="1" sz="1500">
              <a:solidFill>
                <a:schemeClr val="dk2"/>
              </a:solidFill>
            </a:endParaRPr>
          </a:p>
          <a:p>
            <a:pPr indent="-323850" lvl="0" marL="457200" rtl="0" algn="l">
              <a:lnSpc>
                <a:spcPct val="100000"/>
              </a:lnSpc>
              <a:spcBef>
                <a:spcPts val="0"/>
              </a:spcBef>
              <a:spcAft>
                <a:spcPts val="0"/>
              </a:spcAft>
              <a:buSzPts val="1500"/>
              <a:buChar char="-"/>
            </a:pPr>
            <a:r>
              <a:rPr lang="en-US" sz="1500"/>
              <a:t>They may remain completely silent, whisper, or use non-verbal communication (writing – gesturing).</a:t>
            </a:r>
            <a:endParaRPr sz="1500"/>
          </a:p>
          <a:p>
            <a:pPr indent="-323850" lvl="0" marL="457200" rtl="0" algn="l">
              <a:lnSpc>
                <a:spcPct val="100000"/>
              </a:lnSpc>
              <a:spcBef>
                <a:spcPts val="0"/>
              </a:spcBef>
              <a:spcAft>
                <a:spcPts val="0"/>
              </a:spcAft>
              <a:buSzPts val="1500"/>
              <a:buChar char="-"/>
            </a:pPr>
            <a:r>
              <a:rPr lang="en-US" sz="1500"/>
              <a:t>Consistent failure to speak in </a:t>
            </a:r>
            <a:r>
              <a:rPr lang="en-US" sz="1500" u="sng"/>
              <a:t>select </a:t>
            </a:r>
            <a:r>
              <a:rPr lang="en-US" sz="1500"/>
              <a:t>social situations (e.g., school) </a:t>
            </a:r>
            <a:r>
              <a:rPr lang="en-US" sz="1500" u="sng"/>
              <a:t>despite speech ability in other scenarios.</a:t>
            </a:r>
            <a:endParaRPr sz="1500" u="sng"/>
          </a:p>
          <a:p>
            <a:pPr indent="-323850" lvl="0" marL="457200" rtl="0" algn="l">
              <a:lnSpc>
                <a:spcPct val="100000"/>
              </a:lnSpc>
              <a:spcBef>
                <a:spcPts val="0"/>
              </a:spcBef>
              <a:spcAft>
                <a:spcPts val="0"/>
              </a:spcAft>
              <a:buSzPts val="1500"/>
              <a:buChar char="-"/>
            </a:pPr>
            <a:r>
              <a:rPr lang="en-US" sz="1500"/>
              <a:t>Mutism is not due to a language difficulty or a communication disorder.</a:t>
            </a:r>
            <a:endParaRPr sz="1500"/>
          </a:p>
          <a:p>
            <a:pPr indent="-323850" lvl="0" marL="457200" rtl="0" algn="l">
              <a:lnSpc>
                <a:spcPct val="100000"/>
              </a:lnSpc>
              <a:spcBef>
                <a:spcPts val="0"/>
              </a:spcBef>
              <a:spcAft>
                <a:spcPts val="0"/>
              </a:spcAft>
              <a:buSzPts val="1500"/>
              <a:buChar char="-"/>
            </a:pPr>
            <a:r>
              <a:rPr lang="en-US" sz="1500"/>
              <a:t>Symptoms cause significant impairment in academic, occupational, or social functioning.</a:t>
            </a:r>
            <a:endParaRPr sz="1500"/>
          </a:p>
          <a:p>
            <a:pPr indent="-323850" lvl="0" marL="457200" rtl="0" algn="l">
              <a:lnSpc>
                <a:spcPct val="100000"/>
              </a:lnSpc>
              <a:spcBef>
                <a:spcPts val="0"/>
              </a:spcBef>
              <a:spcAft>
                <a:spcPts val="0"/>
              </a:spcAft>
              <a:buSzPts val="1500"/>
              <a:buChar char="-"/>
            </a:pPr>
            <a:r>
              <a:rPr lang="en-US" sz="1500"/>
              <a:t>Symptoms last &gt;1 month (extending beyond 1st month of school).</a:t>
            </a:r>
            <a:endParaRPr sz="1500"/>
          </a:p>
          <a:p>
            <a:pPr indent="0" lvl="0" marL="0" rtl="0" algn="l">
              <a:lnSpc>
                <a:spcPct val="100000"/>
              </a:lnSpc>
              <a:spcBef>
                <a:spcPts val="0"/>
              </a:spcBef>
              <a:spcAft>
                <a:spcPts val="0"/>
              </a:spcAft>
              <a:buSzPts val="1400"/>
              <a:buNone/>
            </a:pPr>
            <a:r>
              <a:t/>
            </a:r>
            <a:endParaRPr sz="1500"/>
          </a:p>
          <a:p>
            <a:pPr indent="0" lvl="0" marL="0" rtl="0" algn="l">
              <a:lnSpc>
                <a:spcPct val="100000"/>
              </a:lnSpc>
              <a:spcBef>
                <a:spcPts val="0"/>
              </a:spcBef>
              <a:spcAft>
                <a:spcPts val="0"/>
              </a:spcAft>
              <a:buClr>
                <a:schemeClr val="dk1"/>
              </a:buClr>
              <a:buSzPts val="1100"/>
              <a:buFont typeface="Arial"/>
              <a:buNone/>
            </a:pPr>
            <a:r>
              <a:rPr b="1" lang="en-US" sz="1500">
                <a:solidFill>
                  <a:schemeClr val="dk2"/>
                </a:solidFill>
              </a:rPr>
              <a:t>Treatment</a:t>
            </a:r>
            <a:endParaRPr b="1" sz="1500">
              <a:solidFill>
                <a:schemeClr val="dk2"/>
              </a:solidFill>
            </a:endParaRPr>
          </a:p>
          <a:p>
            <a:pPr indent="0" lvl="0" marL="0" rtl="0" algn="l">
              <a:lnSpc>
                <a:spcPct val="100000"/>
              </a:lnSpc>
              <a:spcBef>
                <a:spcPts val="0"/>
              </a:spcBef>
              <a:spcAft>
                <a:spcPts val="0"/>
              </a:spcAft>
              <a:buClr>
                <a:schemeClr val="dk1"/>
              </a:buClr>
              <a:buSzPts val="1100"/>
              <a:buFont typeface="Arial"/>
              <a:buNone/>
            </a:pPr>
            <a:r>
              <a:rPr lang="en-US" sz="1500"/>
              <a:t>■■ Psychotherapy: CBT, family therapy.</a:t>
            </a:r>
            <a:endParaRPr sz="1500"/>
          </a:p>
          <a:p>
            <a:pPr indent="0" lvl="0" marL="0" rtl="0" algn="l">
              <a:lnSpc>
                <a:spcPct val="100000"/>
              </a:lnSpc>
              <a:spcBef>
                <a:spcPts val="0"/>
              </a:spcBef>
              <a:spcAft>
                <a:spcPts val="0"/>
              </a:spcAft>
              <a:buSzPts val="1400"/>
              <a:buNone/>
            </a:pPr>
            <a:r>
              <a:rPr lang="en-US" sz="1500"/>
              <a:t>■■ Medications: SSRIs (especially with comorbid social anxiety disorder).</a:t>
            </a:r>
            <a:endParaRPr sz="1500"/>
          </a:p>
        </p:txBody>
      </p:sp>
      <p:sp>
        <p:nvSpPr>
          <p:cNvPr id="1351" name="Google Shape;1351;g2b4aaa32f61_0_264"/>
          <p:cNvSpPr txBox="1"/>
          <p:nvPr/>
        </p:nvSpPr>
        <p:spPr>
          <a:xfrm>
            <a:off x="-21192" y="316583"/>
            <a:ext cx="4632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F3542"/>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5" name="Shape 1355"/>
        <p:cNvGrpSpPr/>
        <p:nvPr/>
      </p:nvGrpSpPr>
      <p:grpSpPr>
        <a:xfrm>
          <a:off x="0" y="0"/>
          <a:ext cx="0" cy="0"/>
          <a:chOff x="0" y="0"/>
          <a:chExt cx="0" cy="0"/>
        </a:xfrm>
      </p:grpSpPr>
      <p:sp>
        <p:nvSpPr>
          <p:cNvPr id="1356" name="Google Shape;1356;g2b4aaa32f61_0_272"/>
          <p:cNvSpPr txBox="1"/>
          <p:nvPr>
            <p:ph type="title"/>
          </p:nvPr>
        </p:nvSpPr>
        <p:spPr>
          <a:xfrm>
            <a:off x="243750" y="25622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Separation anxiety</a:t>
            </a:r>
            <a:endParaRPr/>
          </a:p>
        </p:txBody>
      </p:sp>
      <p:sp>
        <p:nvSpPr>
          <p:cNvPr id="1357" name="Google Shape;1357;g2b4aaa32f61_0_272"/>
          <p:cNvSpPr txBox="1"/>
          <p:nvPr>
            <p:ph idx="1" type="body"/>
          </p:nvPr>
        </p:nvSpPr>
        <p:spPr>
          <a:xfrm>
            <a:off x="360400" y="901025"/>
            <a:ext cx="7954800" cy="41316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115000"/>
              </a:lnSpc>
              <a:spcBef>
                <a:spcPts val="0"/>
              </a:spcBef>
              <a:spcAft>
                <a:spcPts val="0"/>
              </a:spcAft>
              <a:buClr>
                <a:schemeClr val="dk1"/>
              </a:buClr>
              <a:buSzPct val="73333"/>
              <a:buFont typeface="Arial"/>
              <a:buNone/>
            </a:pPr>
            <a:r>
              <a:rPr b="1" lang="en-US" sz="1500">
                <a:solidFill>
                  <a:schemeClr val="dk2"/>
                </a:solidFill>
              </a:rPr>
              <a:t>Diagnosis and DSM-5 Criteria</a:t>
            </a:r>
            <a:endParaRPr b="1" sz="1500">
              <a:solidFill>
                <a:schemeClr val="dk2"/>
              </a:solidFill>
            </a:endParaRPr>
          </a:p>
          <a:p>
            <a:pPr indent="0" lvl="0" marL="0" rtl="0" algn="l">
              <a:lnSpc>
                <a:spcPct val="115000"/>
              </a:lnSpc>
              <a:spcBef>
                <a:spcPts val="0"/>
              </a:spcBef>
              <a:spcAft>
                <a:spcPts val="0"/>
              </a:spcAft>
              <a:buClr>
                <a:schemeClr val="dk1"/>
              </a:buClr>
              <a:buSzPct val="73333"/>
              <a:buFont typeface="Arial"/>
              <a:buNone/>
            </a:pPr>
            <a:r>
              <a:rPr lang="en-US" sz="1500" u="sng"/>
              <a:t>Excessive and developmentally inappropriate fear/anxiety regarding separation from attachment figures</a:t>
            </a:r>
            <a:r>
              <a:rPr lang="en-US" sz="1500"/>
              <a:t>, with at least three of the following:</a:t>
            </a:r>
            <a:endParaRPr sz="1500"/>
          </a:p>
          <a:p>
            <a:pPr indent="0" lvl="0" marL="457200" rtl="0" algn="l">
              <a:lnSpc>
                <a:spcPct val="115000"/>
              </a:lnSpc>
              <a:spcBef>
                <a:spcPts val="0"/>
              </a:spcBef>
              <a:spcAft>
                <a:spcPts val="0"/>
              </a:spcAft>
              <a:buClr>
                <a:schemeClr val="dk1"/>
              </a:buClr>
              <a:buSzPct val="73333"/>
              <a:buFont typeface="Arial"/>
              <a:buNone/>
            </a:pPr>
            <a:r>
              <a:rPr lang="en-US" sz="1500"/>
              <a:t>■ Separation from attachment figures leads to extreme distress.</a:t>
            </a:r>
            <a:endParaRPr sz="1500"/>
          </a:p>
          <a:p>
            <a:pPr indent="0" lvl="0" marL="457200" rtl="0" algn="l">
              <a:lnSpc>
                <a:spcPct val="115000"/>
              </a:lnSpc>
              <a:spcBef>
                <a:spcPts val="0"/>
              </a:spcBef>
              <a:spcAft>
                <a:spcPts val="0"/>
              </a:spcAft>
              <a:buClr>
                <a:schemeClr val="dk1"/>
              </a:buClr>
              <a:buSzPct val="73333"/>
              <a:buFont typeface="Arial"/>
              <a:buNone/>
            </a:pPr>
            <a:r>
              <a:rPr lang="en-US" sz="1500"/>
              <a:t>■ Excessive worry about loss of or harm to attachment figures.</a:t>
            </a:r>
            <a:endParaRPr sz="1500"/>
          </a:p>
          <a:p>
            <a:pPr indent="0" lvl="0" marL="457200" rtl="0" algn="l">
              <a:lnSpc>
                <a:spcPct val="115000"/>
              </a:lnSpc>
              <a:spcBef>
                <a:spcPts val="0"/>
              </a:spcBef>
              <a:spcAft>
                <a:spcPts val="0"/>
              </a:spcAft>
              <a:buClr>
                <a:schemeClr val="dk1"/>
              </a:buClr>
              <a:buSzPct val="73333"/>
              <a:buFont typeface="Arial"/>
              <a:buNone/>
            </a:pPr>
            <a:r>
              <a:rPr lang="en-US" sz="1500"/>
              <a:t>■ Excessive worry about experiencing an event that leads to separation from attachment figures.</a:t>
            </a:r>
            <a:endParaRPr sz="1500"/>
          </a:p>
          <a:p>
            <a:pPr indent="0" lvl="0" marL="457200" rtl="0" algn="l">
              <a:lnSpc>
                <a:spcPct val="115000"/>
              </a:lnSpc>
              <a:spcBef>
                <a:spcPts val="0"/>
              </a:spcBef>
              <a:spcAft>
                <a:spcPts val="0"/>
              </a:spcAft>
              <a:buClr>
                <a:schemeClr val="dk1"/>
              </a:buClr>
              <a:buSzPct val="73333"/>
              <a:buFont typeface="Arial"/>
              <a:buNone/>
            </a:pPr>
            <a:r>
              <a:rPr lang="en-US" sz="1500"/>
              <a:t>■ Reluctance to leave home, or attend school or work.</a:t>
            </a:r>
            <a:endParaRPr sz="1500"/>
          </a:p>
          <a:p>
            <a:pPr indent="0" lvl="0" marL="457200" rtl="0" algn="l">
              <a:lnSpc>
                <a:spcPct val="115000"/>
              </a:lnSpc>
              <a:spcBef>
                <a:spcPts val="0"/>
              </a:spcBef>
              <a:spcAft>
                <a:spcPts val="0"/>
              </a:spcAft>
              <a:buClr>
                <a:schemeClr val="dk1"/>
              </a:buClr>
              <a:buSzPct val="73333"/>
              <a:buFont typeface="Arial"/>
              <a:buNone/>
            </a:pPr>
            <a:r>
              <a:rPr lang="en-US" sz="1500"/>
              <a:t>■ Reluctance to be alone.</a:t>
            </a:r>
            <a:endParaRPr sz="1500"/>
          </a:p>
          <a:p>
            <a:pPr indent="0" lvl="0" marL="457200" rtl="0" algn="l">
              <a:lnSpc>
                <a:spcPct val="115000"/>
              </a:lnSpc>
              <a:spcBef>
                <a:spcPts val="0"/>
              </a:spcBef>
              <a:spcAft>
                <a:spcPts val="0"/>
              </a:spcAft>
              <a:buClr>
                <a:schemeClr val="dk1"/>
              </a:buClr>
              <a:buSzPct val="73333"/>
              <a:buFont typeface="Arial"/>
              <a:buNone/>
            </a:pPr>
            <a:r>
              <a:rPr lang="en-US" sz="1500"/>
              <a:t>■ Reluctance to sleep alone or away from home.</a:t>
            </a:r>
            <a:endParaRPr sz="1500"/>
          </a:p>
          <a:p>
            <a:pPr indent="0" lvl="0" marL="457200" rtl="0" algn="l">
              <a:lnSpc>
                <a:spcPct val="115000"/>
              </a:lnSpc>
              <a:spcBef>
                <a:spcPts val="0"/>
              </a:spcBef>
              <a:spcAft>
                <a:spcPts val="0"/>
              </a:spcAft>
              <a:buClr>
                <a:schemeClr val="dk1"/>
              </a:buClr>
              <a:buSzPct val="73333"/>
              <a:buFont typeface="Arial"/>
              <a:buNone/>
            </a:pPr>
            <a:r>
              <a:rPr lang="en-US" sz="1500"/>
              <a:t>■ Complaints of physical symptoms when separated from major attachment figures.</a:t>
            </a:r>
            <a:endParaRPr sz="1500"/>
          </a:p>
          <a:p>
            <a:pPr indent="0" lvl="0" marL="457200" rtl="0" algn="l">
              <a:lnSpc>
                <a:spcPct val="115000"/>
              </a:lnSpc>
              <a:spcBef>
                <a:spcPts val="0"/>
              </a:spcBef>
              <a:spcAft>
                <a:spcPts val="0"/>
              </a:spcAft>
              <a:buClr>
                <a:schemeClr val="dk1"/>
              </a:buClr>
              <a:buSzPct val="73333"/>
              <a:buFont typeface="Arial"/>
              <a:buNone/>
            </a:pPr>
            <a:r>
              <a:rPr lang="en-US" sz="1500"/>
              <a:t>■ Nightmares of separation and refusal to sleep without proximity to attachment figure.</a:t>
            </a:r>
            <a:endParaRPr sz="1500"/>
          </a:p>
          <a:p>
            <a:pPr indent="0" lvl="0" marL="457200" rtl="0" algn="l">
              <a:lnSpc>
                <a:spcPct val="115000"/>
              </a:lnSpc>
              <a:spcBef>
                <a:spcPts val="0"/>
              </a:spcBef>
              <a:spcAft>
                <a:spcPts val="0"/>
              </a:spcAft>
              <a:buClr>
                <a:schemeClr val="dk1"/>
              </a:buClr>
              <a:buSzPct val="73333"/>
              <a:buFont typeface="Arial"/>
              <a:buNone/>
            </a:pPr>
            <a:r>
              <a:rPr lang="en-US" sz="1500"/>
              <a:t>■ Lasts for ≥4 weeks in children/adolescents and ≥6 months in adults.</a:t>
            </a:r>
            <a:endParaRPr sz="1500"/>
          </a:p>
          <a:p>
            <a:pPr indent="0" lvl="0" marL="457200" rtl="0" algn="l">
              <a:lnSpc>
                <a:spcPct val="115000"/>
              </a:lnSpc>
              <a:spcBef>
                <a:spcPts val="0"/>
              </a:spcBef>
              <a:spcAft>
                <a:spcPts val="0"/>
              </a:spcAft>
              <a:buClr>
                <a:schemeClr val="dk1"/>
              </a:buClr>
              <a:buSzPct val="73333"/>
              <a:buFont typeface="Arial"/>
              <a:buNone/>
            </a:pPr>
            <a:r>
              <a:rPr lang="en-US" sz="1500"/>
              <a:t>■ Symptoms cause significant social, academic, or occupational dysfunction.</a:t>
            </a:r>
            <a:endParaRPr sz="1500"/>
          </a:p>
          <a:p>
            <a:pPr indent="0" lvl="0" marL="457200" rtl="0" algn="l">
              <a:lnSpc>
                <a:spcPct val="115000"/>
              </a:lnSpc>
              <a:spcBef>
                <a:spcPts val="0"/>
              </a:spcBef>
              <a:spcAft>
                <a:spcPts val="0"/>
              </a:spcAft>
              <a:buClr>
                <a:schemeClr val="dk1"/>
              </a:buClr>
              <a:buSzPct val="73333"/>
              <a:buFont typeface="Arial"/>
              <a:buNone/>
            </a:pPr>
            <a:r>
              <a:rPr lang="en-US" sz="1500"/>
              <a:t>■ Symptoms not due to another mental disorder.</a:t>
            </a:r>
            <a:endParaRPr sz="1500"/>
          </a:p>
          <a:p>
            <a:pPr indent="0" lvl="0" marL="0" rtl="0" algn="l">
              <a:lnSpc>
                <a:spcPct val="115000"/>
              </a:lnSpc>
              <a:spcBef>
                <a:spcPts val="0"/>
              </a:spcBef>
              <a:spcAft>
                <a:spcPts val="0"/>
              </a:spcAft>
              <a:buSzPct val="100900"/>
              <a:buNone/>
            </a:pPr>
            <a:r>
              <a:t/>
            </a:r>
            <a:endParaRPr sz="1500"/>
          </a:p>
          <a:p>
            <a:pPr indent="0" lvl="0" marL="0" rtl="0" algn="l">
              <a:lnSpc>
                <a:spcPct val="115000"/>
              </a:lnSpc>
              <a:spcBef>
                <a:spcPts val="0"/>
              </a:spcBef>
              <a:spcAft>
                <a:spcPts val="0"/>
              </a:spcAft>
              <a:buClr>
                <a:schemeClr val="dk1"/>
              </a:buClr>
              <a:buSzPct val="73333"/>
              <a:buFont typeface="Arial"/>
              <a:buNone/>
            </a:pPr>
            <a:r>
              <a:rPr lang="en-US" sz="1500"/>
              <a:t>Treatment</a:t>
            </a:r>
            <a:endParaRPr sz="1500"/>
          </a:p>
          <a:p>
            <a:pPr indent="0" lvl="0" marL="0" rtl="0" algn="l">
              <a:lnSpc>
                <a:spcPct val="115000"/>
              </a:lnSpc>
              <a:spcBef>
                <a:spcPts val="0"/>
              </a:spcBef>
              <a:spcAft>
                <a:spcPts val="0"/>
              </a:spcAft>
              <a:buClr>
                <a:schemeClr val="dk1"/>
              </a:buClr>
              <a:buSzPct val="73333"/>
              <a:buFont typeface="Arial"/>
              <a:buNone/>
            </a:pPr>
            <a:r>
              <a:rPr lang="en-US" sz="1500"/>
              <a:t>■ Psychotherapy: CBT, family therapy.</a:t>
            </a:r>
            <a:endParaRPr sz="1500"/>
          </a:p>
          <a:p>
            <a:pPr indent="0" lvl="0" marL="0" rtl="0" algn="l">
              <a:lnSpc>
                <a:spcPct val="115000"/>
              </a:lnSpc>
              <a:spcBef>
                <a:spcPts val="0"/>
              </a:spcBef>
              <a:spcAft>
                <a:spcPts val="0"/>
              </a:spcAft>
              <a:buSzPct val="100900"/>
              <a:buNone/>
            </a:pPr>
            <a:r>
              <a:rPr lang="en-US" sz="1500"/>
              <a:t>■ Medications: SSRIs can be effective as an adjunct to therapy</a:t>
            </a:r>
            <a:endParaRPr sz="1500"/>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1" name="Shape 1361"/>
        <p:cNvGrpSpPr/>
        <p:nvPr/>
      </p:nvGrpSpPr>
      <p:grpSpPr>
        <a:xfrm>
          <a:off x="0" y="0"/>
          <a:ext cx="0" cy="0"/>
          <a:chOff x="0" y="0"/>
          <a:chExt cx="0" cy="0"/>
        </a:xfrm>
      </p:grpSpPr>
      <p:sp>
        <p:nvSpPr>
          <p:cNvPr id="1362" name="Google Shape;1362;g2b4aaa32f61_0_278"/>
          <p:cNvSpPr txBox="1"/>
          <p:nvPr>
            <p:ph type="title"/>
          </p:nvPr>
        </p:nvSpPr>
        <p:spPr>
          <a:xfrm>
            <a:off x="251250" y="2226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1363" name="Google Shape;1363;g2b4aaa32f61_0_278"/>
          <p:cNvSpPr txBox="1"/>
          <p:nvPr>
            <p:ph idx="1" type="body"/>
          </p:nvPr>
        </p:nvSpPr>
        <p:spPr>
          <a:xfrm>
            <a:off x="342050" y="1013500"/>
            <a:ext cx="4003200" cy="41301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100000"/>
              </a:lnSpc>
              <a:spcBef>
                <a:spcPts val="0"/>
              </a:spcBef>
              <a:spcAft>
                <a:spcPts val="0"/>
              </a:spcAft>
              <a:buSzPct val="108108"/>
              <a:buNone/>
            </a:pPr>
            <a:r>
              <a:rPr lang="en-US"/>
              <a:t>1- The least duration required for diagnosis of generalized anxiety disorder?</a:t>
            </a:r>
            <a:endParaRPr/>
          </a:p>
          <a:p>
            <a:pPr indent="0" lvl="0" marL="457200" rtl="0" algn="l">
              <a:lnSpc>
                <a:spcPct val="100000"/>
              </a:lnSpc>
              <a:spcBef>
                <a:spcPts val="0"/>
              </a:spcBef>
              <a:spcAft>
                <a:spcPts val="0"/>
              </a:spcAft>
              <a:buClr>
                <a:schemeClr val="dk1"/>
              </a:buClr>
              <a:buSzPct val="84942"/>
              <a:buFont typeface="Arial"/>
              <a:buNone/>
            </a:pPr>
            <a:r>
              <a:rPr lang="en-US">
                <a:solidFill>
                  <a:schemeClr val="dk2"/>
                </a:solidFill>
                <a:latin typeface="Roboto Condensed Light"/>
                <a:ea typeface="Roboto Condensed Light"/>
                <a:cs typeface="Roboto Condensed Light"/>
                <a:sym typeface="Roboto Condensed Light"/>
              </a:rPr>
              <a:t>6 months</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t> 2- in which one of these disorders do you need to rule out thyroid disease by thyroid function testing :-</a:t>
            </a:r>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a-social anxiety disorder</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b-specific phobia</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solidFill>
                  <a:schemeClr val="dk2"/>
                </a:solidFill>
                <a:latin typeface="Roboto Condensed Light"/>
                <a:ea typeface="Roboto Condensed Light"/>
                <a:cs typeface="Roboto Condensed Light"/>
                <a:sym typeface="Roboto Condensed Light"/>
              </a:rPr>
              <a:t>c-panic attack</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d-generalized anxiety disorder</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e-selective mutism</a:t>
            </a:r>
            <a:endParaRPr>
              <a:solidFill>
                <a:schemeClr val="dk1"/>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t>3- Which of the following statements about gender differences in anxiety is TRUE?</a:t>
            </a:r>
            <a:endParaRPr/>
          </a:p>
          <a:p>
            <a:pPr indent="0" lvl="0" marL="457200" rtl="0" algn="l">
              <a:lnSpc>
                <a:spcPct val="100000"/>
              </a:lnSpc>
              <a:spcBef>
                <a:spcPts val="0"/>
              </a:spcBef>
              <a:spcAft>
                <a:spcPts val="0"/>
              </a:spcAft>
              <a:buClr>
                <a:schemeClr val="dk1"/>
              </a:buClr>
              <a:buSzPct val="84942"/>
              <a:buFont typeface="Arial"/>
              <a:buNone/>
            </a:pPr>
            <a:r>
              <a:rPr lang="en-US">
                <a:solidFill>
                  <a:schemeClr val="dk2"/>
                </a:solidFill>
                <a:latin typeface="Roboto Condensed Light"/>
                <a:ea typeface="Roboto Condensed Light"/>
                <a:cs typeface="Roboto Condensed Light"/>
                <a:sym typeface="Roboto Condensed Light"/>
              </a:rPr>
              <a:t>A. Women are twice as likely as men to have anxiety disorders</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B. Women and men are at equal risk of having anxiety disorders.</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 C. Men are twice as likely as women to have anxiety disorders.</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 D. Men have higher rates of anxiety before age 20 and lower rates of anxiety after age </a:t>
            </a:r>
            <a:endParaRPr>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ct val="108108"/>
              <a:buNone/>
            </a:pPr>
            <a:r>
              <a:t/>
            </a:r>
            <a:endParaRPr/>
          </a:p>
        </p:txBody>
      </p:sp>
      <p:sp>
        <p:nvSpPr>
          <p:cNvPr id="1364" name="Google Shape;1364;g2b4aaa32f61_0_278"/>
          <p:cNvSpPr txBox="1"/>
          <p:nvPr>
            <p:ph idx="1" type="body"/>
          </p:nvPr>
        </p:nvSpPr>
        <p:spPr>
          <a:xfrm>
            <a:off x="4573400" y="1013500"/>
            <a:ext cx="3686700" cy="4130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t>4- The key difference between panic attack and panic disorder?</a:t>
            </a:r>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A- Panic attack is characterized by spontaneous, recurrent panic attacks.</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B- Panic attacks can be experienced with other psychiatric disorders and medical conditions</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C- Panic disorder cannot occur multiple times per day</a:t>
            </a:r>
            <a:endParaRPr sz="1200">
              <a:solidFill>
                <a:schemeClr val="dk1"/>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5- A child is quiet in school for a few months, parents say that in the house, he is quite talkative, diagnosis?</a:t>
            </a:r>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Selective mutism </a:t>
            </a:r>
            <a:endParaRPr sz="1100">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ts val="1400"/>
              <a:buNone/>
            </a:pPr>
            <a:r>
              <a:rPr lang="en-US" sz="1500"/>
              <a:t>6- </a:t>
            </a:r>
            <a:r>
              <a:rPr lang="en-US" sz="1300">
                <a:solidFill>
                  <a:schemeClr val="dk1"/>
                </a:solidFill>
              </a:rPr>
              <a:t>Pt came to the psychiatrist recently complains of worrying of everything, her kids, her husband, even his husband, her sleeping is ok? </a:t>
            </a:r>
            <a:endParaRPr sz="1300">
              <a:solidFill>
                <a:schemeClr val="dk1"/>
              </a:solidFill>
            </a:endParaRPr>
          </a:p>
          <a:p>
            <a:pPr indent="457200" lvl="0" marL="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Generalized</a:t>
            </a:r>
            <a:r>
              <a:rPr lang="en-US">
                <a:solidFill>
                  <a:schemeClr val="dk2"/>
                </a:solidFill>
                <a:latin typeface="Roboto Condensed Light"/>
                <a:ea typeface="Roboto Condensed Light"/>
                <a:cs typeface="Roboto Condensed Light"/>
                <a:sym typeface="Roboto Condensed Light"/>
              </a:rPr>
              <a:t> anxiety disorder</a:t>
            </a:r>
            <a:endParaRPr>
              <a:solidFill>
                <a:schemeClr val="dk2"/>
              </a:solidFill>
              <a:latin typeface="Roboto Condensed Light"/>
              <a:ea typeface="Roboto Condensed Light"/>
              <a:cs typeface="Roboto Condensed Light"/>
              <a:sym typeface="Roboto Condensed Light"/>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8" name="Shape 1368"/>
        <p:cNvGrpSpPr/>
        <p:nvPr/>
      </p:nvGrpSpPr>
      <p:grpSpPr>
        <a:xfrm>
          <a:off x="0" y="0"/>
          <a:ext cx="0" cy="0"/>
          <a:chOff x="0" y="0"/>
          <a:chExt cx="0" cy="0"/>
        </a:xfrm>
      </p:grpSpPr>
      <p:sp>
        <p:nvSpPr>
          <p:cNvPr id="1369" name="Google Shape;1369;g2b1a1e75e5a_1_267"/>
          <p:cNvSpPr txBox="1"/>
          <p:nvPr>
            <p:ph type="title"/>
          </p:nvPr>
        </p:nvSpPr>
        <p:spPr>
          <a:xfrm>
            <a:off x="608639" y="2525322"/>
            <a:ext cx="40734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sz="2800"/>
              <a:t>Phobias</a:t>
            </a:r>
            <a:endParaRPr sz="2800"/>
          </a:p>
        </p:txBody>
      </p:sp>
      <p:sp>
        <p:nvSpPr>
          <p:cNvPr id="1370" name="Google Shape;1370;g2b1a1e75e5a_1_267"/>
          <p:cNvSpPr/>
          <p:nvPr/>
        </p:nvSpPr>
        <p:spPr>
          <a:xfrm>
            <a:off x="1937975" y="1284250"/>
            <a:ext cx="1544540" cy="1112046"/>
          </a:xfrm>
          <a:custGeom>
            <a:rect b="b" l="l" r="r" t="t"/>
            <a:pathLst>
              <a:path extrusionOk="0" h="5692" w="7942">
                <a:moveTo>
                  <a:pt x="3056" y="1"/>
                </a:moveTo>
                <a:cubicBezTo>
                  <a:pt x="2499" y="1"/>
                  <a:pt x="1942" y="26"/>
                  <a:pt x="1393" y="99"/>
                </a:cubicBezTo>
                <a:cubicBezTo>
                  <a:pt x="912" y="166"/>
                  <a:pt x="370" y="314"/>
                  <a:pt x="154" y="808"/>
                </a:cubicBezTo>
                <a:cubicBezTo>
                  <a:pt x="31" y="1079"/>
                  <a:pt x="0" y="1393"/>
                  <a:pt x="25" y="1714"/>
                </a:cubicBezTo>
                <a:cubicBezTo>
                  <a:pt x="68" y="2312"/>
                  <a:pt x="296" y="2966"/>
                  <a:pt x="536" y="3520"/>
                </a:cubicBezTo>
                <a:cubicBezTo>
                  <a:pt x="666" y="3816"/>
                  <a:pt x="789" y="4088"/>
                  <a:pt x="894" y="4310"/>
                </a:cubicBezTo>
                <a:cubicBezTo>
                  <a:pt x="1178" y="4932"/>
                  <a:pt x="1615" y="5537"/>
                  <a:pt x="2220" y="5666"/>
                </a:cubicBezTo>
                <a:cubicBezTo>
                  <a:pt x="2302" y="5684"/>
                  <a:pt x="2385" y="5691"/>
                  <a:pt x="2468" y="5691"/>
                </a:cubicBezTo>
                <a:cubicBezTo>
                  <a:pt x="2824" y="5691"/>
                  <a:pt x="3180" y="5547"/>
                  <a:pt x="3520" y="5407"/>
                </a:cubicBezTo>
                <a:cubicBezTo>
                  <a:pt x="4384" y="5050"/>
                  <a:pt x="5265" y="4680"/>
                  <a:pt x="5993" y="4038"/>
                </a:cubicBezTo>
                <a:cubicBezTo>
                  <a:pt x="7084" y="3077"/>
                  <a:pt x="7941" y="1030"/>
                  <a:pt x="6196" y="277"/>
                </a:cubicBezTo>
                <a:cubicBezTo>
                  <a:pt x="5796" y="105"/>
                  <a:pt x="5364" y="80"/>
                  <a:pt x="4939" y="62"/>
                </a:cubicBezTo>
                <a:cubicBezTo>
                  <a:pt x="4655" y="49"/>
                  <a:pt x="4371" y="37"/>
                  <a:pt x="4088" y="25"/>
                </a:cubicBezTo>
                <a:cubicBezTo>
                  <a:pt x="3744" y="11"/>
                  <a:pt x="3400" y="1"/>
                  <a:pt x="3056"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371" name="Google Shape;1371;g2b1a1e75e5a_1_267"/>
          <p:cNvGrpSpPr/>
          <p:nvPr/>
        </p:nvGrpSpPr>
        <p:grpSpPr>
          <a:xfrm>
            <a:off x="4352214" y="-249185"/>
            <a:ext cx="4653194" cy="5580612"/>
            <a:chOff x="4352214" y="-249185"/>
            <a:chExt cx="4653194" cy="5580612"/>
          </a:xfrm>
        </p:grpSpPr>
        <p:sp>
          <p:nvSpPr>
            <p:cNvPr id="1372" name="Google Shape;1372;g2b1a1e75e5a_1_267"/>
            <p:cNvSpPr/>
            <p:nvPr/>
          </p:nvSpPr>
          <p:spPr>
            <a:xfrm rot="9784833">
              <a:off x="4604931" y="303431"/>
              <a:ext cx="4147759" cy="2353635"/>
            </a:xfrm>
            <a:custGeom>
              <a:rect b="b" l="l" r="r" t="t"/>
              <a:pathLst>
                <a:path extrusionOk="0" h="27814" w="57888">
                  <a:moveTo>
                    <a:pt x="24329" y="0"/>
                  </a:moveTo>
                  <a:cubicBezTo>
                    <a:pt x="20137" y="0"/>
                    <a:pt x="15944" y="292"/>
                    <a:pt x="11795" y="876"/>
                  </a:cubicBezTo>
                  <a:cubicBezTo>
                    <a:pt x="8059" y="1400"/>
                    <a:pt x="3909" y="2467"/>
                    <a:pt x="2041" y="5691"/>
                  </a:cubicBezTo>
                  <a:cubicBezTo>
                    <a:pt x="0" y="9206"/>
                    <a:pt x="1640" y="13707"/>
                    <a:pt x="4033" y="17005"/>
                  </a:cubicBezTo>
                  <a:cubicBezTo>
                    <a:pt x="9661" y="24748"/>
                    <a:pt x="17144" y="27813"/>
                    <a:pt x="25551" y="27813"/>
                  </a:cubicBezTo>
                  <a:cubicBezTo>
                    <a:pt x="28471" y="27813"/>
                    <a:pt x="31503" y="27443"/>
                    <a:pt x="34607" y="26771"/>
                  </a:cubicBezTo>
                  <a:cubicBezTo>
                    <a:pt x="36981" y="26253"/>
                    <a:pt x="39274" y="25538"/>
                    <a:pt x="41395" y="24545"/>
                  </a:cubicBezTo>
                  <a:cubicBezTo>
                    <a:pt x="49157" y="20920"/>
                    <a:pt x="57888" y="5494"/>
                    <a:pt x="45372" y="2485"/>
                  </a:cubicBezTo>
                  <a:cubicBezTo>
                    <a:pt x="38494" y="832"/>
                    <a:pt x="31411" y="0"/>
                    <a:pt x="2432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3" name="Google Shape;1373;g2b1a1e75e5a_1_267"/>
            <p:cNvSpPr/>
            <p:nvPr/>
          </p:nvSpPr>
          <p:spPr>
            <a:xfrm rot="5183080">
              <a:off x="5157570" y="2667456"/>
              <a:ext cx="2471275" cy="2691843"/>
            </a:xfrm>
            <a:custGeom>
              <a:rect b="b" l="l" r="r" t="t"/>
              <a:pathLst>
                <a:path extrusionOk="0" h="3020" w="2757">
                  <a:moveTo>
                    <a:pt x="1727" y="1"/>
                  </a:moveTo>
                  <a:cubicBezTo>
                    <a:pt x="815" y="1"/>
                    <a:pt x="275" y="1495"/>
                    <a:pt x="93" y="2170"/>
                  </a:cubicBezTo>
                  <a:cubicBezTo>
                    <a:pt x="43" y="2361"/>
                    <a:pt x="0" y="2571"/>
                    <a:pt x="93" y="2750"/>
                  </a:cubicBezTo>
                  <a:cubicBezTo>
                    <a:pt x="196" y="2948"/>
                    <a:pt x="423" y="3020"/>
                    <a:pt x="655" y="3020"/>
                  </a:cubicBezTo>
                  <a:cubicBezTo>
                    <a:pt x="756" y="3020"/>
                    <a:pt x="857" y="3006"/>
                    <a:pt x="950" y="2984"/>
                  </a:cubicBezTo>
                  <a:cubicBezTo>
                    <a:pt x="1418" y="2879"/>
                    <a:pt x="1850" y="2639"/>
                    <a:pt x="2183" y="2293"/>
                  </a:cubicBezTo>
                  <a:cubicBezTo>
                    <a:pt x="2479" y="1991"/>
                    <a:pt x="2707" y="1597"/>
                    <a:pt x="2731" y="1171"/>
                  </a:cubicBezTo>
                  <a:cubicBezTo>
                    <a:pt x="2756" y="746"/>
                    <a:pt x="2540" y="296"/>
                    <a:pt x="2164" y="111"/>
                  </a:cubicBezTo>
                  <a:cubicBezTo>
                    <a:pt x="2010" y="35"/>
                    <a:pt x="1864" y="1"/>
                    <a:pt x="1727"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4" name="Google Shape;1374;g2b1a1e75e5a_1_267"/>
            <p:cNvSpPr/>
            <p:nvPr/>
          </p:nvSpPr>
          <p:spPr>
            <a:xfrm>
              <a:off x="6599326" y="1952175"/>
              <a:ext cx="2246512" cy="2392162"/>
            </a:xfrm>
            <a:custGeom>
              <a:rect b="b" l="l" r="r" t="t"/>
              <a:pathLst>
                <a:path extrusionOk="0" h="12553" w="11789">
                  <a:moveTo>
                    <a:pt x="8224" y="1"/>
                  </a:moveTo>
                  <a:cubicBezTo>
                    <a:pt x="6188" y="1"/>
                    <a:pt x="3792" y="774"/>
                    <a:pt x="2646" y="1180"/>
                  </a:cubicBezTo>
                  <a:cubicBezTo>
                    <a:pt x="2621" y="1192"/>
                    <a:pt x="2590" y="1198"/>
                    <a:pt x="2559" y="1211"/>
                  </a:cubicBezTo>
                  <a:cubicBezTo>
                    <a:pt x="1782" y="1494"/>
                    <a:pt x="981" y="1901"/>
                    <a:pt x="574" y="2709"/>
                  </a:cubicBezTo>
                  <a:cubicBezTo>
                    <a:pt x="1" y="3868"/>
                    <a:pt x="469" y="5335"/>
                    <a:pt x="1073" y="6476"/>
                  </a:cubicBezTo>
                  <a:cubicBezTo>
                    <a:pt x="2276" y="8732"/>
                    <a:pt x="4002" y="10625"/>
                    <a:pt x="6018" y="11902"/>
                  </a:cubicBezTo>
                  <a:cubicBezTo>
                    <a:pt x="6265" y="12056"/>
                    <a:pt x="6530" y="12210"/>
                    <a:pt x="6807" y="12321"/>
                  </a:cubicBezTo>
                  <a:cubicBezTo>
                    <a:pt x="7135" y="12462"/>
                    <a:pt x="7471" y="12552"/>
                    <a:pt x="7801" y="12552"/>
                  </a:cubicBezTo>
                  <a:cubicBezTo>
                    <a:pt x="8048" y="12552"/>
                    <a:pt x="8292" y="12501"/>
                    <a:pt x="8527" y="12382"/>
                  </a:cubicBezTo>
                  <a:cubicBezTo>
                    <a:pt x="9095" y="12099"/>
                    <a:pt x="9465" y="11470"/>
                    <a:pt x="9773" y="10853"/>
                  </a:cubicBezTo>
                  <a:cubicBezTo>
                    <a:pt x="10772" y="8843"/>
                    <a:pt x="11419" y="6605"/>
                    <a:pt x="11666" y="4312"/>
                  </a:cubicBezTo>
                  <a:cubicBezTo>
                    <a:pt x="11752" y="3461"/>
                    <a:pt x="11789" y="2567"/>
                    <a:pt x="11518" y="1772"/>
                  </a:cubicBezTo>
                  <a:cubicBezTo>
                    <a:pt x="11067" y="432"/>
                    <a:pt x="9746" y="1"/>
                    <a:pt x="8224" y="1"/>
                  </a:cubicBezTo>
                  <a:close/>
                </a:path>
              </a:pathLst>
            </a:custGeom>
            <a:solidFill>
              <a:schemeClr val="accent3">
                <a:alpha val="4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5" name="Google Shape;1375;g2b1a1e75e5a_1_267"/>
            <p:cNvSpPr/>
            <p:nvPr/>
          </p:nvSpPr>
          <p:spPr>
            <a:xfrm rot="2699978">
              <a:off x="5100118" y="1676293"/>
              <a:ext cx="2926222" cy="2176930"/>
            </a:xfrm>
            <a:custGeom>
              <a:rect b="b" l="l" r="r" t="t"/>
              <a:pathLst>
                <a:path extrusionOk="0" h="6589" w="10631">
                  <a:moveTo>
                    <a:pt x="1143" y="1"/>
                  </a:moveTo>
                  <a:cubicBezTo>
                    <a:pt x="967" y="1"/>
                    <a:pt x="802" y="27"/>
                    <a:pt x="654" y="87"/>
                  </a:cubicBezTo>
                  <a:cubicBezTo>
                    <a:pt x="25" y="340"/>
                    <a:pt x="1" y="1092"/>
                    <a:pt x="198" y="1764"/>
                  </a:cubicBezTo>
                  <a:cubicBezTo>
                    <a:pt x="827" y="3898"/>
                    <a:pt x="2683" y="5260"/>
                    <a:pt x="5075" y="6142"/>
                  </a:cubicBezTo>
                  <a:cubicBezTo>
                    <a:pt x="5543" y="6314"/>
                    <a:pt x="6012" y="6450"/>
                    <a:pt x="6474" y="6536"/>
                  </a:cubicBezTo>
                  <a:cubicBezTo>
                    <a:pt x="6664" y="6572"/>
                    <a:pt x="6867" y="6589"/>
                    <a:pt x="7074" y="6589"/>
                  </a:cubicBezTo>
                  <a:cubicBezTo>
                    <a:pt x="8703" y="6589"/>
                    <a:pt x="10631" y="5535"/>
                    <a:pt x="8799" y="4064"/>
                  </a:cubicBezTo>
                  <a:cubicBezTo>
                    <a:pt x="6992" y="2609"/>
                    <a:pt x="4933" y="1376"/>
                    <a:pt x="2781" y="445"/>
                  </a:cubicBezTo>
                  <a:cubicBezTo>
                    <a:pt x="2246" y="216"/>
                    <a:pt x="1649" y="1"/>
                    <a:pt x="1143" y="1"/>
                  </a:cubicBezTo>
                  <a:close/>
                </a:path>
              </a:pathLst>
            </a:custGeom>
            <a:solidFill>
              <a:schemeClr val="accent4">
                <a:alpha val="5803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376" name="Google Shape;1376;g2b1a1e75e5a_1_267"/>
          <p:cNvSpPr/>
          <p:nvPr/>
        </p:nvSpPr>
        <p:spPr>
          <a:xfrm>
            <a:off x="8244128" y="2496750"/>
            <a:ext cx="259725" cy="267028"/>
          </a:xfrm>
          <a:custGeom>
            <a:rect b="b" l="l" r="r" t="t"/>
            <a:pathLst>
              <a:path extrusionOk="0" h="2701" w="2627">
                <a:moveTo>
                  <a:pt x="1030" y="0"/>
                </a:moveTo>
                <a:cubicBezTo>
                  <a:pt x="968" y="0"/>
                  <a:pt x="919" y="49"/>
                  <a:pt x="919" y="111"/>
                </a:cubicBezTo>
                <a:lnTo>
                  <a:pt x="919" y="956"/>
                </a:lnTo>
                <a:lnTo>
                  <a:pt x="111" y="956"/>
                </a:lnTo>
                <a:cubicBezTo>
                  <a:pt x="50" y="956"/>
                  <a:pt x="0" y="1005"/>
                  <a:pt x="0" y="1067"/>
                </a:cubicBezTo>
                <a:lnTo>
                  <a:pt x="0" y="1628"/>
                </a:lnTo>
                <a:cubicBezTo>
                  <a:pt x="0" y="1689"/>
                  <a:pt x="50" y="1739"/>
                  <a:pt x="111" y="1739"/>
                </a:cubicBezTo>
                <a:lnTo>
                  <a:pt x="919" y="1739"/>
                </a:lnTo>
                <a:lnTo>
                  <a:pt x="919" y="2583"/>
                </a:lnTo>
                <a:cubicBezTo>
                  <a:pt x="919" y="2645"/>
                  <a:pt x="968" y="2701"/>
                  <a:pt x="1030" y="2701"/>
                </a:cubicBezTo>
                <a:lnTo>
                  <a:pt x="1591" y="2701"/>
                </a:lnTo>
                <a:cubicBezTo>
                  <a:pt x="1653" y="2701"/>
                  <a:pt x="1708" y="2645"/>
                  <a:pt x="1708" y="2583"/>
                </a:cubicBezTo>
                <a:lnTo>
                  <a:pt x="1708" y="1739"/>
                </a:lnTo>
                <a:lnTo>
                  <a:pt x="2516" y="1739"/>
                </a:lnTo>
                <a:cubicBezTo>
                  <a:pt x="2578" y="1739"/>
                  <a:pt x="2627" y="1689"/>
                  <a:pt x="2627" y="1628"/>
                </a:cubicBezTo>
                <a:lnTo>
                  <a:pt x="2627" y="1067"/>
                </a:lnTo>
                <a:cubicBezTo>
                  <a:pt x="2627" y="1005"/>
                  <a:pt x="2578" y="956"/>
                  <a:pt x="2516" y="956"/>
                </a:cubicBezTo>
                <a:lnTo>
                  <a:pt x="1708" y="956"/>
                </a:lnTo>
                <a:lnTo>
                  <a:pt x="1708" y="111"/>
                </a:lnTo>
                <a:cubicBezTo>
                  <a:pt x="1708" y="49"/>
                  <a:pt x="1653" y="0"/>
                  <a:pt x="15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7" name="Google Shape;1377;g2b1a1e75e5a_1_267"/>
          <p:cNvSpPr/>
          <p:nvPr/>
        </p:nvSpPr>
        <p:spPr>
          <a:xfrm>
            <a:off x="6183225" y="11040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8" name="Google Shape;1378;g2b1a1e75e5a_1_267"/>
          <p:cNvSpPr/>
          <p:nvPr/>
        </p:nvSpPr>
        <p:spPr>
          <a:xfrm>
            <a:off x="7581625" y="10022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9" name="Google Shape;1379;g2b1a1e75e5a_1_267"/>
          <p:cNvSpPr/>
          <p:nvPr/>
        </p:nvSpPr>
        <p:spPr>
          <a:xfrm>
            <a:off x="6309925" y="44311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0" name="Google Shape;1380;g2b1a1e75e5a_1_267"/>
          <p:cNvSpPr/>
          <p:nvPr/>
        </p:nvSpPr>
        <p:spPr>
          <a:xfrm>
            <a:off x="6751175" y="1337800"/>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1" name="Google Shape;1381;g2b1a1e75e5a_1_267"/>
          <p:cNvSpPr/>
          <p:nvPr/>
        </p:nvSpPr>
        <p:spPr>
          <a:xfrm>
            <a:off x="8003525" y="9123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2" name="Google Shape;1382;g2b1a1e75e5a_1_267"/>
          <p:cNvSpPr/>
          <p:nvPr/>
        </p:nvSpPr>
        <p:spPr>
          <a:xfrm>
            <a:off x="7158350" y="5724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3" name="Google Shape;1383;g2b1a1e75e5a_1_267"/>
          <p:cNvSpPr/>
          <p:nvPr/>
        </p:nvSpPr>
        <p:spPr>
          <a:xfrm flipH="1">
            <a:off x="6141225" y="18058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4" name="Google Shape;1384;g2b1a1e75e5a_1_267"/>
          <p:cNvSpPr/>
          <p:nvPr/>
        </p:nvSpPr>
        <p:spPr>
          <a:xfrm>
            <a:off x="7222850" y="11982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5" name="Google Shape;1385;g2b1a1e75e5a_1_267"/>
          <p:cNvSpPr/>
          <p:nvPr/>
        </p:nvSpPr>
        <p:spPr>
          <a:xfrm>
            <a:off x="7633963" y="9348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6" name="Google Shape;1386;g2b1a1e75e5a_1_267"/>
          <p:cNvSpPr/>
          <p:nvPr/>
        </p:nvSpPr>
        <p:spPr>
          <a:xfrm flipH="1">
            <a:off x="5702600" y="22290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7" name="Google Shape;1387;g2b1a1e75e5a_1_267"/>
          <p:cNvSpPr/>
          <p:nvPr/>
        </p:nvSpPr>
        <p:spPr>
          <a:xfrm>
            <a:off x="5638100" y="16826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8" name="Google Shape;1388;g2b1a1e75e5a_1_267"/>
          <p:cNvSpPr/>
          <p:nvPr/>
        </p:nvSpPr>
        <p:spPr>
          <a:xfrm flipH="1">
            <a:off x="5671075" y="17404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9" name="Google Shape;1389;g2b1a1e75e5a_1_267"/>
          <p:cNvSpPr/>
          <p:nvPr/>
        </p:nvSpPr>
        <p:spPr>
          <a:xfrm flipH="1">
            <a:off x="6265375" y="1742325"/>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0" name="Google Shape;1390;g2b1a1e75e5a_1_267"/>
          <p:cNvSpPr/>
          <p:nvPr/>
        </p:nvSpPr>
        <p:spPr>
          <a:xfrm>
            <a:off x="7222850" y="5836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1" name="Google Shape;1391;g2b1a1e75e5a_1_267"/>
          <p:cNvSpPr/>
          <p:nvPr/>
        </p:nvSpPr>
        <p:spPr>
          <a:xfrm flipH="1">
            <a:off x="5800000" y="2077563"/>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2" name="Google Shape;1392;g2b1a1e75e5a_1_267"/>
          <p:cNvSpPr/>
          <p:nvPr/>
        </p:nvSpPr>
        <p:spPr>
          <a:xfrm flipH="1">
            <a:off x="6321175" y="18058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3" name="Google Shape;1393;g2b1a1e75e5a_1_267"/>
          <p:cNvSpPr/>
          <p:nvPr/>
        </p:nvSpPr>
        <p:spPr>
          <a:xfrm>
            <a:off x="6263351" y="4275525"/>
            <a:ext cx="214127" cy="220152"/>
          </a:xfrm>
          <a:custGeom>
            <a:rect b="b" l="l" r="r" t="t"/>
            <a:pathLst>
              <a:path extrusionOk="0" h="2701" w="2627">
                <a:moveTo>
                  <a:pt x="1030" y="0"/>
                </a:moveTo>
                <a:cubicBezTo>
                  <a:pt x="968" y="0"/>
                  <a:pt x="919" y="49"/>
                  <a:pt x="919" y="111"/>
                </a:cubicBezTo>
                <a:lnTo>
                  <a:pt x="919" y="956"/>
                </a:lnTo>
                <a:lnTo>
                  <a:pt x="111" y="956"/>
                </a:lnTo>
                <a:cubicBezTo>
                  <a:pt x="50" y="956"/>
                  <a:pt x="0" y="1005"/>
                  <a:pt x="0" y="1067"/>
                </a:cubicBezTo>
                <a:lnTo>
                  <a:pt x="0" y="1628"/>
                </a:lnTo>
                <a:cubicBezTo>
                  <a:pt x="0" y="1689"/>
                  <a:pt x="50" y="1739"/>
                  <a:pt x="111" y="1739"/>
                </a:cubicBezTo>
                <a:lnTo>
                  <a:pt x="919" y="1739"/>
                </a:lnTo>
                <a:lnTo>
                  <a:pt x="919" y="2583"/>
                </a:lnTo>
                <a:cubicBezTo>
                  <a:pt x="919" y="2645"/>
                  <a:pt x="968" y="2701"/>
                  <a:pt x="1030" y="2701"/>
                </a:cubicBezTo>
                <a:lnTo>
                  <a:pt x="1591" y="2701"/>
                </a:lnTo>
                <a:cubicBezTo>
                  <a:pt x="1653" y="2701"/>
                  <a:pt x="1708" y="2645"/>
                  <a:pt x="1708" y="2583"/>
                </a:cubicBezTo>
                <a:lnTo>
                  <a:pt x="1708" y="1739"/>
                </a:lnTo>
                <a:lnTo>
                  <a:pt x="2516" y="1739"/>
                </a:lnTo>
                <a:cubicBezTo>
                  <a:pt x="2578" y="1739"/>
                  <a:pt x="2627" y="1689"/>
                  <a:pt x="2627" y="1628"/>
                </a:cubicBezTo>
                <a:lnTo>
                  <a:pt x="2627" y="1067"/>
                </a:lnTo>
                <a:cubicBezTo>
                  <a:pt x="2627" y="1005"/>
                  <a:pt x="2578" y="956"/>
                  <a:pt x="2516" y="956"/>
                </a:cubicBezTo>
                <a:lnTo>
                  <a:pt x="1708" y="956"/>
                </a:lnTo>
                <a:lnTo>
                  <a:pt x="1708" y="111"/>
                </a:lnTo>
                <a:cubicBezTo>
                  <a:pt x="1708" y="49"/>
                  <a:pt x="1653" y="0"/>
                  <a:pt x="15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4" name="Google Shape;1394;g2b1a1e75e5a_1_267"/>
          <p:cNvSpPr/>
          <p:nvPr/>
        </p:nvSpPr>
        <p:spPr>
          <a:xfrm>
            <a:off x="7927300" y="45396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5" name="Google Shape;1395;g2b1a1e75e5a_1_267"/>
          <p:cNvSpPr/>
          <p:nvPr/>
        </p:nvSpPr>
        <p:spPr>
          <a:xfrm>
            <a:off x="6876575" y="36782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6" name="Google Shape;1396;g2b1a1e75e5a_1_267"/>
          <p:cNvSpPr/>
          <p:nvPr/>
        </p:nvSpPr>
        <p:spPr>
          <a:xfrm>
            <a:off x="7497650" y="359703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7" name="Google Shape;1397;g2b1a1e75e5a_1_267"/>
          <p:cNvSpPr/>
          <p:nvPr/>
        </p:nvSpPr>
        <p:spPr>
          <a:xfrm>
            <a:off x="7581038" y="368950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8" name="Google Shape;1398;g2b1a1e75e5a_1_267"/>
          <p:cNvSpPr/>
          <p:nvPr/>
        </p:nvSpPr>
        <p:spPr>
          <a:xfrm>
            <a:off x="7539338" y="3582988"/>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9" name="Google Shape;1399;g2b1a1e75e5a_1_267"/>
          <p:cNvSpPr/>
          <p:nvPr/>
        </p:nvSpPr>
        <p:spPr>
          <a:xfrm flipH="1">
            <a:off x="7165963" y="39893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0" name="Google Shape;1400;g2b1a1e75e5a_1_267"/>
          <p:cNvSpPr/>
          <p:nvPr/>
        </p:nvSpPr>
        <p:spPr>
          <a:xfrm flipH="1">
            <a:off x="7553150" y="4335300"/>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1" name="Google Shape;1401;g2b1a1e75e5a_1_267"/>
          <p:cNvSpPr/>
          <p:nvPr/>
        </p:nvSpPr>
        <p:spPr>
          <a:xfrm>
            <a:off x="6817475" y="41228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2" name="Google Shape;1402;g2b1a1e75e5a_1_267"/>
          <p:cNvSpPr/>
          <p:nvPr/>
        </p:nvSpPr>
        <p:spPr>
          <a:xfrm>
            <a:off x="6741725" y="44311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3" name="Google Shape;1403;g2b1a1e75e5a_1_267"/>
          <p:cNvSpPr/>
          <p:nvPr/>
        </p:nvSpPr>
        <p:spPr>
          <a:xfrm>
            <a:off x="6775475" y="44424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4" name="Google Shape;1404;g2b1a1e75e5a_1_267"/>
          <p:cNvSpPr/>
          <p:nvPr/>
        </p:nvSpPr>
        <p:spPr>
          <a:xfrm>
            <a:off x="6673488" y="44424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5" name="Google Shape;1405;g2b1a1e75e5a_1_267"/>
          <p:cNvSpPr/>
          <p:nvPr/>
        </p:nvSpPr>
        <p:spPr>
          <a:xfrm>
            <a:off x="7197675" y="433633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6" name="Google Shape;1406;g2b1a1e75e5a_1_267"/>
          <p:cNvSpPr/>
          <p:nvPr/>
        </p:nvSpPr>
        <p:spPr>
          <a:xfrm>
            <a:off x="7292625" y="43668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7" name="Google Shape;1407;g2b1a1e75e5a_1_267"/>
          <p:cNvSpPr/>
          <p:nvPr/>
        </p:nvSpPr>
        <p:spPr>
          <a:xfrm>
            <a:off x="7958350" y="34175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8" name="Google Shape;1408;g2b1a1e75e5a_1_267"/>
          <p:cNvSpPr/>
          <p:nvPr/>
        </p:nvSpPr>
        <p:spPr>
          <a:xfrm>
            <a:off x="7882600" y="37259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9" name="Google Shape;1409;g2b1a1e75e5a_1_267"/>
          <p:cNvSpPr/>
          <p:nvPr/>
        </p:nvSpPr>
        <p:spPr>
          <a:xfrm>
            <a:off x="7916350" y="37371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0" name="Google Shape;1410;g2b1a1e75e5a_1_267"/>
          <p:cNvSpPr/>
          <p:nvPr/>
        </p:nvSpPr>
        <p:spPr>
          <a:xfrm>
            <a:off x="7814363" y="37371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1" name="Google Shape;1411;g2b1a1e75e5a_1_267"/>
          <p:cNvSpPr/>
          <p:nvPr/>
        </p:nvSpPr>
        <p:spPr>
          <a:xfrm>
            <a:off x="8338550" y="363108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2" name="Google Shape;1412;g2b1a1e75e5a_1_267"/>
          <p:cNvSpPr/>
          <p:nvPr/>
        </p:nvSpPr>
        <p:spPr>
          <a:xfrm>
            <a:off x="8433500" y="36615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3" name="Google Shape;1413;g2b1a1e75e5a_1_267"/>
          <p:cNvSpPr/>
          <p:nvPr/>
        </p:nvSpPr>
        <p:spPr>
          <a:xfrm>
            <a:off x="5346927" y="1463202"/>
            <a:ext cx="1082100" cy="1082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4" name="Google Shape;1414;g2b1a1e75e5a_1_267"/>
          <p:cNvSpPr/>
          <p:nvPr/>
        </p:nvSpPr>
        <p:spPr>
          <a:xfrm>
            <a:off x="7093290" y="2524338"/>
            <a:ext cx="1643100" cy="1643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5" name="Google Shape;1415;g2b1a1e75e5a_1_267"/>
          <p:cNvSpPr/>
          <p:nvPr/>
        </p:nvSpPr>
        <p:spPr>
          <a:xfrm>
            <a:off x="7364575" y="1151200"/>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6" name="Google Shape;1416;g2b1a1e75e5a_1_267"/>
          <p:cNvSpPr/>
          <p:nvPr/>
        </p:nvSpPr>
        <p:spPr>
          <a:xfrm>
            <a:off x="6469000" y="3843288"/>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7" name="Google Shape;1417;g2b1a1e75e5a_1_267"/>
          <p:cNvSpPr/>
          <p:nvPr/>
        </p:nvSpPr>
        <p:spPr>
          <a:xfrm rot="-6779535">
            <a:off x="1766563" y="247767"/>
            <a:ext cx="648910" cy="469058"/>
          </a:xfrm>
          <a:custGeom>
            <a:rect b="b" l="l" r="r" t="t"/>
            <a:pathLst>
              <a:path extrusionOk="0" h="5915" w="8183">
                <a:moveTo>
                  <a:pt x="4239" y="0"/>
                </a:moveTo>
                <a:cubicBezTo>
                  <a:pt x="4180" y="0"/>
                  <a:pt x="4122" y="2"/>
                  <a:pt x="4064" y="6"/>
                </a:cubicBezTo>
                <a:cubicBezTo>
                  <a:pt x="2769" y="99"/>
                  <a:pt x="1240" y="2207"/>
                  <a:pt x="500" y="3299"/>
                </a:cubicBezTo>
                <a:cubicBezTo>
                  <a:pt x="247" y="3662"/>
                  <a:pt x="1" y="4094"/>
                  <a:pt x="38" y="4538"/>
                </a:cubicBezTo>
                <a:cubicBezTo>
                  <a:pt x="62" y="4797"/>
                  <a:pt x="186" y="5031"/>
                  <a:pt x="358" y="5204"/>
                </a:cubicBezTo>
                <a:cubicBezTo>
                  <a:pt x="432" y="5284"/>
                  <a:pt x="525" y="5352"/>
                  <a:pt x="617" y="5407"/>
                </a:cubicBezTo>
                <a:cubicBezTo>
                  <a:pt x="919" y="5586"/>
                  <a:pt x="1264" y="5648"/>
                  <a:pt x="1604" y="5697"/>
                </a:cubicBezTo>
                <a:cubicBezTo>
                  <a:pt x="2364" y="5820"/>
                  <a:pt x="3149" y="5914"/>
                  <a:pt x="3930" y="5914"/>
                </a:cubicBezTo>
                <a:cubicBezTo>
                  <a:pt x="4999" y="5914"/>
                  <a:pt x="6061" y="5737"/>
                  <a:pt x="7048" y="5210"/>
                </a:cubicBezTo>
                <a:cubicBezTo>
                  <a:pt x="7492" y="4970"/>
                  <a:pt x="7942" y="4618"/>
                  <a:pt x="8077" y="4094"/>
                </a:cubicBezTo>
                <a:cubicBezTo>
                  <a:pt x="8182" y="3687"/>
                  <a:pt x="8071" y="3268"/>
                  <a:pt x="7923" y="2898"/>
                </a:cubicBezTo>
                <a:cubicBezTo>
                  <a:pt x="7868" y="2762"/>
                  <a:pt x="7806" y="2627"/>
                  <a:pt x="7732" y="2491"/>
                </a:cubicBezTo>
                <a:cubicBezTo>
                  <a:pt x="7045" y="1189"/>
                  <a:pt x="5643" y="0"/>
                  <a:pt x="423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8" name="Google Shape;1418;g2b1a1e75e5a_1_267"/>
          <p:cNvSpPr/>
          <p:nvPr/>
        </p:nvSpPr>
        <p:spPr>
          <a:xfrm rot="-715145">
            <a:off x="2230960" y="74760"/>
            <a:ext cx="1797725" cy="815088"/>
          </a:xfrm>
          <a:custGeom>
            <a:rect b="b" l="l" r="r" t="t"/>
            <a:pathLst>
              <a:path extrusionOk="0" h="8997" w="9952">
                <a:moveTo>
                  <a:pt x="3764" y="1"/>
                </a:moveTo>
                <a:cubicBezTo>
                  <a:pt x="3566" y="1"/>
                  <a:pt x="3368" y="7"/>
                  <a:pt x="3169" y="18"/>
                </a:cubicBezTo>
                <a:cubicBezTo>
                  <a:pt x="2806" y="37"/>
                  <a:pt x="2442" y="74"/>
                  <a:pt x="2078" y="135"/>
                </a:cubicBezTo>
                <a:cubicBezTo>
                  <a:pt x="1277" y="265"/>
                  <a:pt x="716" y="431"/>
                  <a:pt x="376" y="875"/>
                </a:cubicBezTo>
                <a:cubicBezTo>
                  <a:pt x="210" y="1091"/>
                  <a:pt x="99" y="1381"/>
                  <a:pt x="44" y="1769"/>
                </a:cubicBezTo>
                <a:cubicBezTo>
                  <a:pt x="13" y="1972"/>
                  <a:pt x="0" y="2201"/>
                  <a:pt x="0" y="2460"/>
                </a:cubicBezTo>
                <a:cubicBezTo>
                  <a:pt x="7" y="4661"/>
                  <a:pt x="1344" y="7552"/>
                  <a:pt x="3120" y="8514"/>
                </a:cubicBezTo>
                <a:cubicBezTo>
                  <a:pt x="3729" y="8843"/>
                  <a:pt x="4377" y="8996"/>
                  <a:pt x="5022" y="8996"/>
                </a:cubicBezTo>
                <a:cubicBezTo>
                  <a:pt x="6790" y="8996"/>
                  <a:pt x="8533" y="7844"/>
                  <a:pt x="9378" y="6023"/>
                </a:cubicBezTo>
                <a:cubicBezTo>
                  <a:pt x="9440" y="5894"/>
                  <a:pt x="9495" y="5764"/>
                  <a:pt x="9545" y="5629"/>
                </a:cubicBezTo>
                <a:cubicBezTo>
                  <a:pt x="9828" y="4864"/>
                  <a:pt x="9951" y="3989"/>
                  <a:pt x="9791" y="3187"/>
                </a:cubicBezTo>
                <a:cubicBezTo>
                  <a:pt x="9748" y="2965"/>
                  <a:pt x="9680" y="2749"/>
                  <a:pt x="9594" y="2546"/>
                </a:cubicBezTo>
                <a:cubicBezTo>
                  <a:pt x="9101" y="1442"/>
                  <a:pt x="8028" y="857"/>
                  <a:pt x="6992" y="517"/>
                </a:cubicBezTo>
                <a:cubicBezTo>
                  <a:pt x="5943" y="173"/>
                  <a:pt x="4855" y="1"/>
                  <a:pt x="3764" y="1"/>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9" name="Google Shape;1419;g2b1a1e75e5a_1_267"/>
          <p:cNvSpPr txBox="1"/>
          <p:nvPr>
            <p:ph idx="2" type="title"/>
          </p:nvPr>
        </p:nvSpPr>
        <p:spPr>
          <a:xfrm>
            <a:off x="1861775" y="1337825"/>
            <a:ext cx="14160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6000"/>
              <a:buNone/>
            </a:pPr>
            <a:r>
              <a:rPr lang="en-US"/>
              <a:t>08</a:t>
            </a:r>
            <a:endParaRPr/>
          </a:p>
        </p:txBody>
      </p:sp>
      <p:pic>
        <p:nvPicPr>
          <p:cNvPr id="1420" name="Google Shape;1420;g2b1a1e75e5a_1_267"/>
          <p:cNvPicPr preferRelativeResize="0"/>
          <p:nvPr/>
        </p:nvPicPr>
        <p:blipFill rotWithShape="1">
          <a:blip r:embed="rId3">
            <a:alphaModFix/>
          </a:blip>
          <a:srcRect b="0" l="0" r="0" t="0"/>
          <a:stretch/>
        </p:blipFill>
        <p:spPr>
          <a:xfrm>
            <a:off x="5346913" y="1106963"/>
            <a:ext cx="3133725" cy="3038475"/>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4" name="Shape 1424"/>
        <p:cNvGrpSpPr/>
        <p:nvPr/>
      </p:nvGrpSpPr>
      <p:grpSpPr>
        <a:xfrm>
          <a:off x="0" y="0"/>
          <a:ext cx="0" cy="0"/>
          <a:chOff x="0" y="0"/>
          <a:chExt cx="0" cy="0"/>
        </a:xfrm>
      </p:grpSpPr>
      <p:sp>
        <p:nvSpPr>
          <p:cNvPr id="1425" name="Google Shape;1425;g2b2ea1b5f1d_0_6"/>
          <p:cNvSpPr txBox="1"/>
          <p:nvPr>
            <p:ph type="title"/>
          </p:nvPr>
        </p:nvSpPr>
        <p:spPr>
          <a:xfrm>
            <a:off x="352625" y="28602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Specific phobia </a:t>
            </a:r>
            <a:endParaRPr/>
          </a:p>
        </p:txBody>
      </p:sp>
      <p:sp>
        <p:nvSpPr>
          <p:cNvPr id="1426" name="Google Shape;1426;g2b2ea1b5f1d_0_6"/>
          <p:cNvSpPr txBox="1"/>
          <p:nvPr>
            <p:ph idx="1" type="body"/>
          </p:nvPr>
        </p:nvSpPr>
        <p:spPr>
          <a:xfrm>
            <a:off x="239975" y="988150"/>
            <a:ext cx="7929300" cy="3914700"/>
          </a:xfrm>
          <a:prstGeom prst="rect">
            <a:avLst/>
          </a:prstGeom>
          <a:noFill/>
          <a:ln>
            <a:noFill/>
          </a:ln>
        </p:spPr>
        <p:txBody>
          <a:bodyPr anchorCtr="0" anchor="t" bIns="45700" lIns="91425" spcFirstLastPara="1" rIns="91425" wrap="square" tIns="45700">
            <a:normAutofit fontScale="92500" lnSpcReduction="10000"/>
          </a:bodyPr>
          <a:lstStyle/>
          <a:p>
            <a:pPr indent="-317500" lvl="0" marL="457200" rtl="0" algn="l">
              <a:lnSpc>
                <a:spcPct val="100000"/>
              </a:lnSpc>
              <a:spcBef>
                <a:spcPts val="1000"/>
              </a:spcBef>
              <a:spcAft>
                <a:spcPts val="0"/>
              </a:spcAft>
              <a:buSzPct val="108108"/>
              <a:buChar char="•"/>
            </a:pPr>
            <a:r>
              <a:rPr b="1" lang="en-US">
                <a:solidFill>
                  <a:schemeClr val="dk2"/>
                </a:solidFill>
              </a:rPr>
              <a:t>Phobia</a:t>
            </a:r>
            <a:r>
              <a:rPr lang="en-US"/>
              <a:t> is an excessive fear of a specific object, circumstance, or situation. </a:t>
            </a:r>
            <a:endParaRPr/>
          </a:p>
          <a:p>
            <a:pPr indent="-317500" lvl="0" marL="457200" rtl="0" algn="l">
              <a:lnSpc>
                <a:spcPct val="100000"/>
              </a:lnSpc>
              <a:spcBef>
                <a:spcPts val="1000"/>
              </a:spcBef>
              <a:spcAft>
                <a:spcPts val="0"/>
              </a:spcAft>
              <a:buSzPct val="108108"/>
              <a:buChar char="•"/>
            </a:pPr>
            <a:r>
              <a:rPr lang="en-US"/>
              <a:t>A </a:t>
            </a:r>
            <a:r>
              <a:rPr b="1" lang="en-US">
                <a:solidFill>
                  <a:schemeClr val="dk2"/>
                </a:solidFill>
              </a:rPr>
              <a:t>specific phobia</a:t>
            </a:r>
            <a:r>
              <a:rPr lang="en-US"/>
              <a:t> is a strong, persisting fear of an object or situation</a:t>
            </a:r>
            <a:endParaRPr/>
          </a:p>
          <a:p>
            <a:pPr indent="-317500" lvl="1" marL="914400" rtl="0" algn="l">
              <a:lnSpc>
                <a:spcPct val="100000"/>
              </a:lnSpc>
              <a:spcBef>
                <a:spcPts val="1000"/>
              </a:spcBef>
              <a:spcAft>
                <a:spcPts val="0"/>
              </a:spcAft>
              <a:buSzPct val="108108"/>
              <a:buChar char="•"/>
            </a:pPr>
            <a:r>
              <a:rPr lang="en-US"/>
              <a:t>may result from the pairing of a specific object or situation with the emotions of fear and panic , either by having a strong emotional experience, by observation of the reaction of an other (a parent) or information transfer (being taught about the dangers)</a:t>
            </a:r>
            <a:endParaRPr/>
          </a:p>
          <a:p>
            <a:pPr indent="-317500" lvl="0" marL="457200" rtl="0" algn="l">
              <a:lnSpc>
                <a:spcPct val="100000"/>
              </a:lnSpc>
              <a:spcBef>
                <a:spcPts val="1000"/>
              </a:spcBef>
              <a:spcAft>
                <a:spcPts val="0"/>
              </a:spcAft>
              <a:buSzPct val="108108"/>
              <a:buChar char="•"/>
            </a:pPr>
            <a:r>
              <a:rPr lang="en-US"/>
              <a:t>The diagnosis of specific phobia requires the development of intense anxiety, even to the point of panic, when exposed to the feared object. </a:t>
            </a:r>
            <a:endParaRPr/>
          </a:p>
          <a:p>
            <a:pPr indent="-317500" lvl="0" marL="457200" rtl="0" algn="l">
              <a:lnSpc>
                <a:spcPct val="100000"/>
              </a:lnSpc>
              <a:spcBef>
                <a:spcPts val="1000"/>
              </a:spcBef>
              <a:spcAft>
                <a:spcPts val="0"/>
              </a:spcAft>
              <a:buSzPct val="108108"/>
              <a:buChar char="•"/>
            </a:pPr>
            <a:r>
              <a:rPr lang="en-US"/>
              <a:t>Epidemiology:</a:t>
            </a:r>
            <a:endParaRPr/>
          </a:p>
          <a:p>
            <a:pPr indent="-317500" lvl="1" marL="914400" rtl="0" algn="l">
              <a:lnSpc>
                <a:spcPct val="100000"/>
              </a:lnSpc>
              <a:spcBef>
                <a:spcPts val="1000"/>
              </a:spcBef>
              <a:spcAft>
                <a:spcPts val="0"/>
              </a:spcAft>
              <a:buSzPct val="108108"/>
              <a:buChar char="•"/>
            </a:pPr>
            <a:r>
              <a:rPr lang="en-US"/>
              <a:t>Approximately 5 to 10 percent of the US population is estimated to have Phobia</a:t>
            </a:r>
            <a:endParaRPr/>
          </a:p>
          <a:p>
            <a:pPr indent="-317500" lvl="1" marL="914400" rtl="0" algn="l">
              <a:lnSpc>
                <a:spcPct val="100000"/>
              </a:lnSpc>
              <a:spcBef>
                <a:spcPts val="1000"/>
              </a:spcBef>
              <a:spcAft>
                <a:spcPts val="0"/>
              </a:spcAft>
              <a:buSzPct val="108108"/>
              <a:buChar char="•"/>
            </a:pPr>
            <a:r>
              <a:rPr lang="en-US"/>
              <a:t>Most common anxiety disorder </a:t>
            </a:r>
            <a:endParaRPr/>
          </a:p>
          <a:p>
            <a:pPr indent="-317500" lvl="1" marL="914400" rtl="0" algn="l">
              <a:lnSpc>
                <a:spcPct val="100000"/>
              </a:lnSpc>
              <a:spcBef>
                <a:spcPts val="1000"/>
              </a:spcBef>
              <a:spcAft>
                <a:spcPts val="0"/>
              </a:spcAft>
              <a:buSzPct val="108108"/>
              <a:buChar char="•"/>
            </a:pPr>
            <a:r>
              <a:rPr lang="en-US"/>
              <a:t>Specific phobia is the </a:t>
            </a:r>
            <a:r>
              <a:rPr lang="en-US" u="sng">
                <a:solidFill>
                  <a:schemeClr val="dk1"/>
                </a:solidFill>
              </a:rPr>
              <a:t>most common mental disorder among women</a:t>
            </a:r>
            <a:endParaRPr u="sng">
              <a:solidFill>
                <a:schemeClr val="dk1"/>
              </a:solidFill>
            </a:endParaRPr>
          </a:p>
          <a:p>
            <a:pPr indent="-317500" lvl="1" marL="914400" rtl="0" algn="l">
              <a:lnSpc>
                <a:spcPct val="100000"/>
              </a:lnSpc>
              <a:spcBef>
                <a:spcPts val="1000"/>
              </a:spcBef>
              <a:spcAft>
                <a:spcPts val="0"/>
              </a:spcAft>
              <a:buSzPct val="108108"/>
              <a:buChar char="•"/>
            </a:pPr>
            <a:r>
              <a:rPr lang="en-US"/>
              <a:t>Specific phobia is the second most common among men, second only to substance-related disorders.</a:t>
            </a:r>
            <a:endParaRPr/>
          </a:p>
          <a:p>
            <a:pPr indent="-317500" lvl="1" marL="914400" rtl="0" algn="l">
              <a:lnSpc>
                <a:spcPct val="100000"/>
              </a:lnSpc>
              <a:spcBef>
                <a:spcPts val="1000"/>
              </a:spcBef>
              <a:spcAft>
                <a:spcPts val="0"/>
              </a:spcAft>
              <a:buSzPct val="108108"/>
              <a:buChar char="•"/>
            </a:pPr>
            <a:r>
              <a:rPr lang="en-US"/>
              <a:t>The rates of specific phobias in women were double those of men, although the ratio is closer to 1 to 1 for the fear of blood, injection, or injury type. </a:t>
            </a:r>
            <a:endParaRPr/>
          </a:p>
        </p:txBody>
      </p:sp>
      <p:sp>
        <p:nvSpPr>
          <p:cNvPr id="1427" name="Google Shape;1427;g2b2ea1b5f1d_0_6"/>
          <p:cNvSpPr txBox="1"/>
          <p:nvPr/>
        </p:nvSpPr>
        <p:spPr>
          <a:xfrm>
            <a:off x="664608" y="3593183"/>
            <a:ext cx="4632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F3542"/>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1428" name="Google Shape;1428;g2b2ea1b5f1d_0_6"/>
          <p:cNvSpPr txBox="1"/>
          <p:nvPr/>
        </p:nvSpPr>
        <p:spPr>
          <a:xfrm>
            <a:off x="664608" y="3288383"/>
            <a:ext cx="4632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F3542"/>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2" name="Shape 1432"/>
        <p:cNvGrpSpPr/>
        <p:nvPr/>
      </p:nvGrpSpPr>
      <p:grpSpPr>
        <a:xfrm>
          <a:off x="0" y="0"/>
          <a:ext cx="0" cy="0"/>
          <a:chOff x="0" y="0"/>
          <a:chExt cx="0" cy="0"/>
        </a:xfrm>
      </p:grpSpPr>
      <p:sp>
        <p:nvSpPr>
          <p:cNvPr id="1433" name="Google Shape;1433;g2b2ea1b5f1d_0_202"/>
          <p:cNvSpPr txBox="1"/>
          <p:nvPr>
            <p:ph type="title"/>
          </p:nvPr>
        </p:nvSpPr>
        <p:spPr>
          <a:xfrm>
            <a:off x="352600" y="27335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Specific phobia cont.</a:t>
            </a:r>
            <a:endParaRPr/>
          </a:p>
        </p:txBody>
      </p:sp>
      <p:sp>
        <p:nvSpPr>
          <p:cNvPr id="1434" name="Google Shape;1434;g2b2ea1b5f1d_0_202"/>
          <p:cNvSpPr txBox="1"/>
          <p:nvPr>
            <p:ph idx="1" type="body"/>
          </p:nvPr>
        </p:nvSpPr>
        <p:spPr>
          <a:xfrm>
            <a:off x="5219500" y="1321375"/>
            <a:ext cx="3203700" cy="32877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pic>
        <p:nvPicPr>
          <p:cNvPr id="1435" name="Google Shape;1435;g2b2ea1b5f1d_0_202"/>
          <p:cNvPicPr preferRelativeResize="0"/>
          <p:nvPr/>
        </p:nvPicPr>
        <p:blipFill rotWithShape="1">
          <a:blip r:embed="rId3">
            <a:alphaModFix/>
          </a:blip>
          <a:srcRect b="0" l="0" r="0" t="10984"/>
          <a:stretch/>
        </p:blipFill>
        <p:spPr>
          <a:xfrm>
            <a:off x="203075" y="1114850"/>
            <a:ext cx="4914701" cy="3440850"/>
          </a:xfrm>
          <a:prstGeom prst="rect">
            <a:avLst/>
          </a:prstGeom>
          <a:noFill/>
          <a:ln>
            <a:noFill/>
          </a:ln>
        </p:spPr>
      </p:pic>
      <p:pic>
        <p:nvPicPr>
          <p:cNvPr id="1436" name="Google Shape;1436;g2b2ea1b5f1d_0_202"/>
          <p:cNvPicPr preferRelativeResize="0"/>
          <p:nvPr/>
        </p:nvPicPr>
        <p:blipFill rotWithShape="1">
          <a:blip r:embed="rId4">
            <a:alphaModFix/>
          </a:blip>
          <a:srcRect b="0" l="0" r="0" t="0"/>
          <a:stretch/>
        </p:blipFill>
        <p:spPr>
          <a:xfrm>
            <a:off x="5117764" y="1114850"/>
            <a:ext cx="3888161" cy="3440850"/>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0" name="Shape 1440"/>
        <p:cNvGrpSpPr/>
        <p:nvPr/>
      </p:nvGrpSpPr>
      <p:grpSpPr>
        <a:xfrm>
          <a:off x="0" y="0"/>
          <a:ext cx="0" cy="0"/>
          <a:chOff x="0" y="0"/>
          <a:chExt cx="0" cy="0"/>
        </a:xfrm>
      </p:grpSpPr>
      <p:sp>
        <p:nvSpPr>
          <p:cNvPr id="1441" name="Google Shape;1441;g2b2ea1b5f1d_0_209"/>
          <p:cNvSpPr txBox="1"/>
          <p:nvPr>
            <p:ph type="title"/>
          </p:nvPr>
        </p:nvSpPr>
        <p:spPr>
          <a:xfrm>
            <a:off x="462709" y="741633"/>
            <a:ext cx="36687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Phobia vs normal fear </a:t>
            </a:r>
            <a:endParaRPr/>
          </a:p>
        </p:txBody>
      </p:sp>
      <p:sp>
        <p:nvSpPr>
          <p:cNvPr id="1442" name="Google Shape;1442;g2b2ea1b5f1d_0_209"/>
          <p:cNvSpPr txBox="1"/>
          <p:nvPr>
            <p:ph idx="1" type="body"/>
          </p:nvPr>
        </p:nvSpPr>
        <p:spPr>
          <a:xfrm>
            <a:off x="461963" y="1431925"/>
            <a:ext cx="3668700" cy="3436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1100"/>
              <a:buFont typeface="Arial"/>
              <a:buNone/>
            </a:pPr>
            <a:r>
              <a:rPr lang="en-US" sz="1800"/>
              <a:t>Unlike normative fear, phobic fear :</a:t>
            </a:r>
            <a:endParaRPr sz="1800"/>
          </a:p>
          <a:p>
            <a:pPr indent="0" lvl="0" marL="0" rtl="0" algn="l">
              <a:lnSpc>
                <a:spcPct val="100000"/>
              </a:lnSpc>
              <a:spcBef>
                <a:spcPts val="0"/>
              </a:spcBef>
              <a:spcAft>
                <a:spcPts val="0"/>
              </a:spcAft>
              <a:buClr>
                <a:schemeClr val="dk1"/>
              </a:buClr>
              <a:buSzPts val="1100"/>
              <a:buFont typeface="Arial"/>
              <a:buNone/>
            </a:pPr>
            <a:r>
              <a:rPr lang="en-US" sz="1800"/>
              <a:t>■ Is excessive and out of proportion to situational demands</a:t>
            </a:r>
            <a:endParaRPr sz="1800"/>
          </a:p>
          <a:p>
            <a:pPr indent="0" lvl="0" marL="0" rtl="0" algn="l">
              <a:lnSpc>
                <a:spcPct val="100000"/>
              </a:lnSpc>
              <a:spcBef>
                <a:spcPts val="0"/>
              </a:spcBef>
              <a:spcAft>
                <a:spcPts val="0"/>
              </a:spcAft>
              <a:buClr>
                <a:schemeClr val="dk1"/>
              </a:buClr>
              <a:buSzPts val="1100"/>
              <a:buFont typeface="Arial"/>
              <a:buNone/>
            </a:pPr>
            <a:r>
              <a:rPr lang="en-US" sz="1800"/>
              <a:t>■ Cannot be alleviated with rational explanation</a:t>
            </a:r>
            <a:endParaRPr sz="1800"/>
          </a:p>
          <a:p>
            <a:pPr indent="0" lvl="0" marL="0" rtl="0" algn="l">
              <a:lnSpc>
                <a:spcPct val="100000"/>
              </a:lnSpc>
              <a:spcBef>
                <a:spcPts val="0"/>
              </a:spcBef>
              <a:spcAft>
                <a:spcPts val="0"/>
              </a:spcAft>
              <a:buClr>
                <a:schemeClr val="dk1"/>
              </a:buClr>
              <a:buSzPts val="1100"/>
              <a:buFont typeface="Arial"/>
              <a:buNone/>
            </a:pPr>
            <a:r>
              <a:rPr lang="en-US" sz="1800"/>
              <a:t>■ Is out of voluntary control</a:t>
            </a:r>
            <a:endParaRPr sz="1800"/>
          </a:p>
          <a:p>
            <a:pPr indent="0" lvl="0" marL="0" rtl="0" algn="l">
              <a:lnSpc>
                <a:spcPct val="100000"/>
              </a:lnSpc>
              <a:spcBef>
                <a:spcPts val="0"/>
              </a:spcBef>
              <a:spcAft>
                <a:spcPts val="0"/>
              </a:spcAft>
              <a:buClr>
                <a:schemeClr val="dk1"/>
              </a:buClr>
              <a:buSzPts val="1100"/>
              <a:buFont typeface="Arial"/>
              <a:buNone/>
            </a:pPr>
            <a:r>
              <a:rPr lang="en-US" sz="1800"/>
              <a:t>■ Leads to situational avoidance</a:t>
            </a:r>
            <a:endParaRPr sz="1800"/>
          </a:p>
          <a:p>
            <a:pPr indent="0" lvl="0" marL="0" rtl="0" algn="l">
              <a:lnSpc>
                <a:spcPct val="100000"/>
              </a:lnSpc>
              <a:spcBef>
                <a:spcPts val="0"/>
              </a:spcBef>
              <a:spcAft>
                <a:spcPts val="0"/>
              </a:spcAft>
              <a:buClr>
                <a:schemeClr val="dk1"/>
              </a:buClr>
              <a:buSzPts val="1100"/>
              <a:buFont typeface="Arial"/>
              <a:buNone/>
            </a:pPr>
            <a:r>
              <a:rPr lang="en-US" sz="1800"/>
              <a:t>■ Is maladaptive and persistent over time</a:t>
            </a:r>
            <a:endParaRPr sz="1800"/>
          </a:p>
          <a:p>
            <a:pPr indent="0" lvl="0" marL="0" rtl="0" algn="l">
              <a:lnSpc>
                <a:spcPct val="100000"/>
              </a:lnSpc>
              <a:spcBef>
                <a:spcPts val="0"/>
              </a:spcBef>
              <a:spcAft>
                <a:spcPts val="0"/>
              </a:spcAft>
              <a:buClr>
                <a:schemeClr val="dk1"/>
              </a:buClr>
              <a:buSzPts val="1100"/>
              <a:buFont typeface="Arial"/>
              <a:buNone/>
            </a:pPr>
            <a:r>
              <a:rPr lang="en-US" sz="1800"/>
              <a:t>■ Is not age or stage-specific</a:t>
            </a:r>
            <a:endParaRPr sz="1800"/>
          </a:p>
          <a:p>
            <a:pPr indent="0" lvl="0" marL="0" rtl="0" algn="l">
              <a:lnSpc>
                <a:spcPct val="100000"/>
              </a:lnSpc>
              <a:spcBef>
                <a:spcPts val="0"/>
              </a:spcBef>
              <a:spcAft>
                <a:spcPts val="0"/>
              </a:spcAft>
              <a:buSzPts val="1400"/>
              <a:buNone/>
            </a:pPr>
            <a:r>
              <a:t/>
            </a:r>
            <a:endParaRPr sz="1800"/>
          </a:p>
        </p:txBody>
      </p:sp>
      <p:sp>
        <p:nvSpPr>
          <p:cNvPr id="1443" name="Google Shape;1443;g2b2ea1b5f1d_0_209"/>
          <p:cNvSpPr txBox="1"/>
          <p:nvPr>
            <p:ph idx="2" type="body"/>
          </p:nvPr>
        </p:nvSpPr>
        <p:spPr>
          <a:xfrm>
            <a:off x="5012575" y="1431925"/>
            <a:ext cx="3668700" cy="34533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1100"/>
              <a:buFont typeface="Arial"/>
              <a:buNone/>
            </a:pPr>
            <a:r>
              <a:rPr lang="en-US" sz="1700"/>
              <a:t>– </a:t>
            </a:r>
            <a:r>
              <a:rPr b="1" i="1" lang="en-US" sz="1800"/>
              <a:t>Acrophobia</a:t>
            </a:r>
            <a:r>
              <a:rPr lang="en-US" sz="1700"/>
              <a:t> Fear of heights.</a:t>
            </a:r>
            <a:endParaRPr sz="1700"/>
          </a:p>
          <a:p>
            <a:pPr indent="0" lvl="0" marL="0" rtl="0" algn="l">
              <a:lnSpc>
                <a:spcPct val="100000"/>
              </a:lnSpc>
              <a:spcBef>
                <a:spcPts val="0"/>
              </a:spcBef>
              <a:spcAft>
                <a:spcPts val="0"/>
              </a:spcAft>
              <a:buClr>
                <a:schemeClr val="dk1"/>
              </a:buClr>
              <a:buSzPts val="1100"/>
              <a:buFont typeface="Arial"/>
              <a:buNone/>
            </a:pPr>
            <a:r>
              <a:rPr lang="en-US" sz="1700"/>
              <a:t>– </a:t>
            </a:r>
            <a:r>
              <a:rPr b="1" i="1" lang="en-US" sz="1800"/>
              <a:t>Triskaidekaphobia</a:t>
            </a:r>
            <a:r>
              <a:rPr lang="en-US" sz="1700"/>
              <a:t> Fear of number 13</a:t>
            </a:r>
            <a:endParaRPr sz="1700"/>
          </a:p>
          <a:p>
            <a:pPr indent="0" lvl="0" marL="0" rtl="0" algn="l">
              <a:lnSpc>
                <a:spcPct val="100000"/>
              </a:lnSpc>
              <a:spcBef>
                <a:spcPts val="0"/>
              </a:spcBef>
              <a:spcAft>
                <a:spcPts val="0"/>
              </a:spcAft>
              <a:buClr>
                <a:schemeClr val="dk1"/>
              </a:buClr>
              <a:buSzPts val="1100"/>
              <a:buFont typeface="Arial"/>
              <a:buNone/>
            </a:pPr>
            <a:r>
              <a:rPr lang="en-US" sz="1700"/>
              <a:t>– </a:t>
            </a:r>
            <a:r>
              <a:rPr b="1" i="1" lang="en-US" sz="1800"/>
              <a:t>Arachnophobia</a:t>
            </a:r>
            <a:r>
              <a:rPr lang="en-US" sz="1700"/>
              <a:t> Fear of Spiders</a:t>
            </a:r>
            <a:endParaRPr sz="1700"/>
          </a:p>
          <a:p>
            <a:pPr indent="0" lvl="0" marL="0" rtl="0" algn="l">
              <a:lnSpc>
                <a:spcPct val="100000"/>
              </a:lnSpc>
              <a:spcBef>
                <a:spcPts val="0"/>
              </a:spcBef>
              <a:spcAft>
                <a:spcPts val="0"/>
              </a:spcAft>
              <a:buClr>
                <a:schemeClr val="dk1"/>
              </a:buClr>
              <a:buSzPts val="1100"/>
              <a:buFont typeface="Arial"/>
              <a:buNone/>
            </a:pPr>
            <a:r>
              <a:rPr lang="en-US" sz="1700"/>
              <a:t>– </a:t>
            </a:r>
            <a:r>
              <a:rPr b="1" i="1" lang="en-US" sz="1800"/>
              <a:t>Ailurophobia</a:t>
            </a:r>
            <a:r>
              <a:rPr lang="en-US" sz="1700"/>
              <a:t> Fear of cats</a:t>
            </a:r>
            <a:endParaRPr sz="1700"/>
          </a:p>
          <a:p>
            <a:pPr indent="0" lvl="0" marL="0" rtl="0" algn="l">
              <a:lnSpc>
                <a:spcPct val="100000"/>
              </a:lnSpc>
              <a:spcBef>
                <a:spcPts val="0"/>
              </a:spcBef>
              <a:spcAft>
                <a:spcPts val="0"/>
              </a:spcAft>
              <a:buClr>
                <a:schemeClr val="dk1"/>
              </a:buClr>
              <a:buSzPts val="1100"/>
              <a:buFont typeface="Arial"/>
              <a:buNone/>
            </a:pPr>
            <a:r>
              <a:rPr lang="en-US" sz="1700"/>
              <a:t>– </a:t>
            </a:r>
            <a:r>
              <a:rPr b="1" i="1" lang="en-US" sz="1800"/>
              <a:t>Hydrophobia</a:t>
            </a:r>
            <a:r>
              <a:rPr lang="en-US" sz="1700"/>
              <a:t>  Fear of water</a:t>
            </a:r>
            <a:endParaRPr sz="1700"/>
          </a:p>
          <a:p>
            <a:pPr indent="0" lvl="0" marL="0" rtl="0" algn="l">
              <a:lnSpc>
                <a:spcPct val="100000"/>
              </a:lnSpc>
              <a:spcBef>
                <a:spcPts val="0"/>
              </a:spcBef>
              <a:spcAft>
                <a:spcPts val="0"/>
              </a:spcAft>
              <a:buClr>
                <a:schemeClr val="dk1"/>
              </a:buClr>
              <a:buSzPts val="1100"/>
              <a:buFont typeface="Arial"/>
              <a:buNone/>
            </a:pPr>
            <a:r>
              <a:rPr lang="en-US" sz="1700"/>
              <a:t>– </a:t>
            </a:r>
            <a:r>
              <a:rPr b="1" i="1" lang="en-US" sz="1800"/>
              <a:t>Claustrophobia</a:t>
            </a:r>
            <a:r>
              <a:rPr lang="en-US" sz="1700"/>
              <a:t> Fear of closed spaces</a:t>
            </a:r>
            <a:endParaRPr sz="1700"/>
          </a:p>
          <a:p>
            <a:pPr indent="0" lvl="0" marL="0" rtl="0" algn="l">
              <a:lnSpc>
                <a:spcPct val="100000"/>
              </a:lnSpc>
              <a:spcBef>
                <a:spcPts val="0"/>
              </a:spcBef>
              <a:spcAft>
                <a:spcPts val="0"/>
              </a:spcAft>
              <a:buClr>
                <a:schemeClr val="dk1"/>
              </a:buClr>
              <a:buSzPts val="1100"/>
              <a:buFont typeface="Arial"/>
              <a:buNone/>
            </a:pPr>
            <a:r>
              <a:rPr lang="en-US" sz="1700"/>
              <a:t>– </a:t>
            </a:r>
            <a:r>
              <a:rPr b="1" i="1" lang="en-US" sz="1800"/>
              <a:t>Cynophobia</a:t>
            </a:r>
            <a:r>
              <a:rPr lang="en-US" sz="1700"/>
              <a:t> Fear of dogs</a:t>
            </a:r>
            <a:endParaRPr sz="1700"/>
          </a:p>
          <a:p>
            <a:pPr indent="0" lvl="0" marL="0" rtl="0" algn="l">
              <a:lnSpc>
                <a:spcPct val="100000"/>
              </a:lnSpc>
              <a:spcBef>
                <a:spcPts val="0"/>
              </a:spcBef>
              <a:spcAft>
                <a:spcPts val="0"/>
              </a:spcAft>
              <a:buClr>
                <a:schemeClr val="dk1"/>
              </a:buClr>
              <a:buSzPts val="1100"/>
              <a:buFont typeface="Arial"/>
              <a:buNone/>
            </a:pPr>
            <a:r>
              <a:rPr lang="en-US" sz="1700"/>
              <a:t>– </a:t>
            </a:r>
            <a:r>
              <a:rPr b="1" i="1" lang="en-US" sz="1800"/>
              <a:t>Mysophobia</a:t>
            </a:r>
            <a:r>
              <a:rPr lang="en-US" sz="1700"/>
              <a:t> Fear of dirt and germs</a:t>
            </a:r>
            <a:endParaRPr sz="1700"/>
          </a:p>
          <a:p>
            <a:pPr indent="0" lvl="0" marL="0" rtl="0" algn="l">
              <a:lnSpc>
                <a:spcPct val="100000"/>
              </a:lnSpc>
              <a:spcBef>
                <a:spcPts val="0"/>
              </a:spcBef>
              <a:spcAft>
                <a:spcPts val="0"/>
              </a:spcAft>
              <a:buClr>
                <a:schemeClr val="dk1"/>
              </a:buClr>
              <a:buSzPts val="1100"/>
              <a:buFont typeface="Arial"/>
              <a:buNone/>
            </a:pPr>
            <a:r>
              <a:rPr lang="en-US" sz="1700"/>
              <a:t>– </a:t>
            </a:r>
            <a:r>
              <a:rPr b="1" i="1" lang="en-US" sz="1800"/>
              <a:t>Pyrophobia</a:t>
            </a:r>
            <a:r>
              <a:rPr lang="en-US" sz="1700"/>
              <a:t> Fear of fire</a:t>
            </a:r>
            <a:endParaRPr sz="1700"/>
          </a:p>
          <a:p>
            <a:pPr indent="0" lvl="0" marL="0" rtl="0" algn="l">
              <a:lnSpc>
                <a:spcPct val="100000"/>
              </a:lnSpc>
              <a:spcBef>
                <a:spcPts val="0"/>
              </a:spcBef>
              <a:spcAft>
                <a:spcPts val="0"/>
              </a:spcAft>
              <a:buClr>
                <a:schemeClr val="dk1"/>
              </a:buClr>
              <a:buSzPts val="1100"/>
              <a:buFont typeface="Arial"/>
              <a:buNone/>
            </a:pPr>
            <a:r>
              <a:rPr lang="en-US" sz="1700"/>
              <a:t>– </a:t>
            </a:r>
            <a:r>
              <a:rPr b="1" i="1" lang="en-US" sz="1800"/>
              <a:t>Xenophobia</a:t>
            </a:r>
            <a:r>
              <a:rPr lang="en-US" sz="1700"/>
              <a:t> Fear of strangers</a:t>
            </a:r>
            <a:endParaRPr sz="1700"/>
          </a:p>
          <a:p>
            <a:pPr indent="0" lvl="0" marL="0" rtl="0" algn="l">
              <a:lnSpc>
                <a:spcPct val="100000"/>
              </a:lnSpc>
              <a:spcBef>
                <a:spcPts val="0"/>
              </a:spcBef>
              <a:spcAft>
                <a:spcPts val="0"/>
              </a:spcAft>
              <a:buClr>
                <a:schemeClr val="dk1"/>
              </a:buClr>
              <a:buSzPts val="1100"/>
              <a:buFont typeface="Arial"/>
              <a:buNone/>
            </a:pPr>
            <a:r>
              <a:rPr lang="en-US" sz="1700"/>
              <a:t>– </a:t>
            </a:r>
            <a:r>
              <a:rPr b="1" i="1" lang="en-US" sz="1800"/>
              <a:t>Zoophobia</a:t>
            </a:r>
            <a:r>
              <a:rPr lang="en-US" sz="1700"/>
              <a:t> Fear of animals</a:t>
            </a:r>
            <a:endParaRPr sz="1700"/>
          </a:p>
          <a:p>
            <a:pPr indent="0" lvl="0" marL="0" rtl="0" algn="l">
              <a:lnSpc>
                <a:spcPct val="100000"/>
              </a:lnSpc>
              <a:spcBef>
                <a:spcPts val="0"/>
              </a:spcBef>
              <a:spcAft>
                <a:spcPts val="0"/>
              </a:spcAft>
              <a:buSzPts val="1400"/>
              <a:buNone/>
            </a:pPr>
            <a:r>
              <a:t/>
            </a:r>
            <a:endParaRPr sz="1700"/>
          </a:p>
        </p:txBody>
      </p:sp>
      <p:sp>
        <p:nvSpPr>
          <p:cNvPr id="1444" name="Google Shape;1444;g2b2ea1b5f1d_0_209"/>
          <p:cNvSpPr txBox="1"/>
          <p:nvPr>
            <p:ph idx="3" type="body"/>
          </p:nvPr>
        </p:nvSpPr>
        <p:spPr>
          <a:xfrm>
            <a:off x="5013325" y="741363"/>
            <a:ext cx="3667200" cy="5730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2400"/>
              <a:buNone/>
            </a:pPr>
            <a:r>
              <a:rPr lang="en-US"/>
              <a:t>Examples of phobia </a:t>
            </a:r>
            <a:endParaRPr/>
          </a:p>
        </p:txBody>
      </p:sp>
      <p:sp>
        <p:nvSpPr>
          <p:cNvPr id="1445" name="Google Shape;1445;g2b2ea1b5f1d_0_209"/>
          <p:cNvSpPr txBox="1"/>
          <p:nvPr/>
        </p:nvSpPr>
        <p:spPr>
          <a:xfrm>
            <a:off x="4779408" y="849983"/>
            <a:ext cx="4632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F3542"/>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9" name="Shape 1449"/>
        <p:cNvGrpSpPr/>
        <p:nvPr/>
      </p:nvGrpSpPr>
      <p:grpSpPr>
        <a:xfrm>
          <a:off x="0" y="0"/>
          <a:ext cx="0" cy="0"/>
          <a:chOff x="0" y="0"/>
          <a:chExt cx="0" cy="0"/>
        </a:xfrm>
      </p:grpSpPr>
      <p:sp>
        <p:nvSpPr>
          <p:cNvPr id="1450" name="Google Shape;1450;g2b2ea1b5f1d_0_218"/>
          <p:cNvSpPr txBox="1"/>
          <p:nvPr>
            <p:ph type="title"/>
          </p:nvPr>
        </p:nvSpPr>
        <p:spPr>
          <a:xfrm>
            <a:off x="390600" y="2227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Treatment </a:t>
            </a:r>
            <a:endParaRPr/>
          </a:p>
        </p:txBody>
      </p:sp>
      <p:sp>
        <p:nvSpPr>
          <p:cNvPr id="1451" name="Google Shape;1451;g2b2ea1b5f1d_0_218"/>
          <p:cNvSpPr txBox="1"/>
          <p:nvPr>
            <p:ph idx="1" type="body"/>
          </p:nvPr>
        </p:nvSpPr>
        <p:spPr>
          <a:xfrm>
            <a:off x="390600" y="950150"/>
            <a:ext cx="8032800" cy="3876600"/>
          </a:xfrm>
          <a:prstGeom prst="rect">
            <a:avLst/>
          </a:prstGeom>
          <a:noFill/>
          <a:ln>
            <a:noFill/>
          </a:ln>
        </p:spPr>
        <p:txBody>
          <a:bodyPr anchorCtr="0" anchor="t" bIns="45700" lIns="91425" spcFirstLastPara="1" rIns="91425" wrap="square" tIns="45700">
            <a:normAutofit lnSpcReduction="10000"/>
          </a:bodyPr>
          <a:lstStyle/>
          <a:p>
            <a:pPr indent="-317500" lvl="0" marL="457200" rtl="0" algn="l">
              <a:lnSpc>
                <a:spcPct val="100000"/>
              </a:lnSpc>
              <a:spcBef>
                <a:spcPts val="0"/>
              </a:spcBef>
              <a:spcAft>
                <a:spcPts val="0"/>
              </a:spcAft>
              <a:buSzPts val="1400"/>
              <a:buChar char="•"/>
            </a:pPr>
            <a:r>
              <a:rPr lang="en-US"/>
              <a:t>Behavior Therapy</a:t>
            </a:r>
            <a:endParaRPr/>
          </a:p>
          <a:p>
            <a:pPr indent="-317500" lvl="1" marL="914400" rtl="0" algn="l">
              <a:lnSpc>
                <a:spcPct val="100000"/>
              </a:lnSpc>
              <a:spcBef>
                <a:spcPts val="0"/>
              </a:spcBef>
              <a:spcAft>
                <a:spcPts val="0"/>
              </a:spcAft>
              <a:buSzPts val="1400"/>
              <a:buChar char="•"/>
            </a:pPr>
            <a:r>
              <a:rPr lang="en-US"/>
              <a:t>The most studied and most effective treatment</a:t>
            </a:r>
            <a:endParaRPr/>
          </a:p>
          <a:p>
            <a:pPr indent="-317500" lvl="1" marL="914400" rtl="0" algn="l">
              <a:lnSpc>
                <a:spcPct val="100000"/>
              </a:lnSpc>
              <a:spcBef>
                <a:spcPts val="0"/>
              </a:spcBef>
              <a:spcAft>
                <a:spcPts val="0"/>
              </a:spcAft>
              <a:buSzPts val="1400"/>
              <a:buChar char="•"/>
            </a:pPr>
            <a:r>
              <a:rPr lang="en-US"/>
              <a:t>The key aspects of successful treatment are</a:t>
            </a:r>
            <a:endParaRPr/>
          </a:p>
          <a:p>
            <a:pPr indent="-317500" lvl="2" marL="1371600" rtl="0" algn="l">
              <a:lnSpc>
                <a:spcPct val="100000"/>
              </a:lnSpc>
              <a:spcBef>
                <a:spcPts val="0"/>
              </a:spcBef>
              <a:spcAft>
                <a:spcPts val="0"/>
              </a:spcAft>
              <a:buSzPts val="1400"/>
              <a:buChar char="•"/>
            </a:pPr>
            <a:r>
              <a:rPr lang="en-US"/>
              <a:t>Patient's commitment to treatment</a:t>
            </a:r>
            <a:endParaRPr/>
          </a:p>
          <a:p>
            <a:pPr indent="-317500" lvl="2" marL="1371600" rtl="0" algn="l">
              <a:lnSpc>
                <a:spcPct val="100000"/>
              </a:lnSpc>
              <a:spcBef>
                <a:spcPts val="0"/>
              </a:spcBef>
              <a:spcAft>
                <a:spcPts val="0"/>
              </a:spcAft>
              <a:buSzPts val="1400"/>
              <a:buChar char="•"/>
            </a:pPr>
            <a:r>
              <a:rPr lang="en-US"/>
              <a:t>Clearly identified problems and objectives</a:t>
            </a:r>
            <a:endParaRPr/>
          </a:p>
          <a:p>
            <a:pPr indent="-317500" lvl="2" marL="1371600" rtl="0" algn="l">
              <a:lnSpc>
                <a:spcPct val="100000"/>
              </a:lnSpc>
              <a:spcBef>
                <a:spcPts val="0"/>
              </a:spcBef>
              <a:spcAft>
                <a:spcPts val="0"/>
              </a:spcAft>
              <a:buSzPts val="1400"/>
              <a:buChar char="•"/>
            </a:pPr>
            <a:r>
              <a:rPr lang="en-US"/>
              <a:t>Available alternative strategies for coping with the feelings</a:t>
            </a:r>
            <a:endParaRPr/>
          </a:p>
          <a:p>
            <a:pPr indent="-317500" lvl="1" marL="914400" rtl="0" algn="l">
              <a:lnSpc>
                <a:spcPct val="100000"/>
              </a:lnSpc>
              <a:spcBef>
                <a:spcPts val="0"/>
              </a:spcBef>
              <a:spcAft>
                <a:spcPts val="0"/>
              </a:spcAft>
              <a:buSzPts val="1400"/>
              <a:buChar char="•"/>
            </a:pPr>
            <a:r>
              <a:rPr lang="en-US"/>
              <a:t>The most common behavioral treatment techniques is </a:t>
            </a:r>
            <a:r>
              <a:rPr b="1" lang="en-US">
                <a:solidFill>
                  <a:schemeClr val="dk2"/>
                </a:solidFill>
                <a:latin typeface="Roboto Condensed"/>
                <a:ea typeface="Roboto Condensed"/>
                <a:cs typeface="Roboto Condensed"/>
                <a:sym typeface="Roboto Condensed"/>
              </a:rPr>
              <a:t>systematic desensitization</a:t>
            </a:r>
            <a:endParaRPr b="1">
              <a:solidFill>
                <a:schemeClr val="dk2"/>
              </a:solidFill>
              <a:latin typeface="Roboto Condensed"/>
              <a:ea typeface="Roboto Condensed"/>
              <a:cs typeface="Roboto Condensed"/>
              <a:sym typeface="Roboto Condensed"/>
            </a:endParaRPr>
          </a:p>
          <a:p>
            <a:pPr indent="-317500" lvl="0" marL="457200" rtl="0" algn="l">
              <a:lnSpc>
                <a:spcPct val="100000"/>
              </a:lnSpc>
              <a:spcBef>
                <a:spcPts val="0"/>
              </a:spcBef>
              <a:spcAft>
                <a:spcPts val="0"/>
              </a:spcAft>
              <a:buSzPts val="1400"/>
              <a:buChar char="•"/>
            </a:pPr>
            <a:r>
              <a:rPr lang="en-US"/>
              <a:t>Systematic desensitization </a:t>
            </a:r>
            <a:endParaRPr/>
          </a:p>
          <a:p>
            <a:pPr indent="-317500" lvl="1" marL="914400" rtl="0" algn="l">
              <a:lnSpc>
                <a:spcPct val="100000"/>
              </a:lnSpc>
              <a:spcBef>
                <a:spcPts val="600"/>
              </a:spcBef>
              <a:spcAft>
                <a:spcPts val="0"/>
              </a:spcAft>
              <a:buSzPts val="1400"/>
              <a:buChar char="•"/>
            </a:pPr>
            <a:r>
              <a:rPr lang="en-US"/>
              <a:t>In this method, the patient is </a:t>
            </a:r>
            <a:r>
              <a:rPr lang="en-US" u="sng"/>
              <a:t>exposed serially to a predetermined list of anxiety-provoking stimuli graded in a hierarchy from the least to the most frightening</a:t>
            </a:r>
            <a:r>
              <a:rPr lang="en-US"/>
              <a:t>.</a:t>
            </a:r>
            <a:endParaRPr/>
          </a:p>
          <a:p>
            <a:pPr indent="-317500" lvl="1" marL="914400" rtl="0" algn="l">
              <a:lnSpc>
                <a:spcPct val="100000"/>
              </a:lnSpc>
              <a:spcBef>
                <a:spcPts val="600"/>
              </a:spcBef>
              <a:spcAft>
                <a:spcPts val="0"/>
              </a:spcAft>
              <a:buSzPts val="1400"/>
              <a:buChar char="•"/>
            </a:pPr>
            <a:r>
              <a:rPr lang="en-US"/>
              <a:t>Through the use of antianxiety drugs, hypnosis, and instruction in muscle relaxation, patients are taught how to induce in themselves both mental and physical repose. After they have mastered the techniques, patients are taught to use them to induce relaxation in the face of each anxiety-provoking stimulus.</a:t>
            </a:r>
            <a:endParaRPr/>
          </a:p>
          <a:p>
            <a:pPr indent="-317500" lvl="1" marL="914400" rtl="0" algn="l">
              <a:lnSpc>
                <a:spcPct val="100000"/>
              </a:lnSpc>
              <a:spcBef>
                <a:spcPts val="600"/>
              </a:spcBef>
              <a:spcAft>
                <a:spcPts val="0"/>
              </a:spcAft>
              <a:buSzPts val="1400"/>
              <a:buChar char="•"/>
            </a:pPr>
            <a:r>
              <a:rPr lang="en-US"/>
              <a:t>As they become desensitized to each stimulus in the scale, the patients move up to the next stimulus until, ultimately, what previously produced the most anxiety no longer elicits the painful affect</a:t>
            </a:r>
            <a:endParaRPr/>
          </a:p>
        </p:txBody>
      </p:sp>
      <p:sp>
        <p:nvSpPr>
          <p:cNvPr id="1452" name="Google Shape;1452;g2b2ea1b5f1d_0_218"/>
          <p:cNvSpPr txBox="1"/>
          <p:nvPr/>
        </p:nvSpPr>
        <p:spPr>
          <a:xfrm>
            <a:off x="131208" y="392783"/>
            <a:ext cx="4632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F3542"/>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6" name="Shape 1456"/>
        <p:cNvGrpSpPr/>
        <p:nvPr/>
      </p:nvGrpSpPr>
      <p:grpSpPr>
        <a:xfrm>
          <a:off x="0" y="0"/>
          <a:ext cx="0" cy="0"/>
          <a:chOff x="0" y="0"/>
          <a:chExt cx="0" cy="0"/>
        </a:xfrm>
      </p:grpSpPr>
      <p:sp>
        <p:nvSpPr>
          <p:cNvPr id="1457" name="Google Shape;1457;g2b2ea1b5f1d_0_225"/>
          <p:cNvSpPr txBox="1"/>
          <p:nvPr>
            <p:ph type="title"/>
          </p:nvPr>
        </p:nvSpPr>
        <p:spPr>
          <a:xfrm>
            <a:off x="720000" y="5394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Treatment cont.</a:t>
            </a:r>
            <a:endParaRPr/>
          </a:p>
        </p:txBody>
      </p:sp>
      <p:sp>
        <p:nvSpPr>
          <p:cNvPr id="1458" name="Google Shape;1458;g2b2ea1b5f1d_0_225"/>
          <p:cNvSpPr txBox="1"/>
          <p:nvPr>
            <p:ph idx="1" type="body"/>
          </p:nvPr>
        </p:nvSpPr>
        <p:spPr>
          <a:xfrm>
            <a:off x="720725" y="1321375"/>
            <a:ext cx="7235100" cy="3287700"/>
          </a:xfrm>
          <a:prstGeom prst="rect">
            <a:avLst/>
          </a:prstGeom>
          <a:noFill/>
          <a:ln>
            <a:noFill/>
          </a:ln>
        </p:spPr>
        <p:txBody>
          <a:bodyPr anchorCtr="0" anchor="t" bIns="45700" lIns="91425" spcFirstLastPara="1" rIns="91425" wrap="square" tIns="45700">
            <a:normAutofit/>
          </a:bodyPr>
          <a:lstStyle/>
          <a:p>
            <a:pPr indent="-330200" lvl="0" marL="457200" rtl="0" algn="l">
              <a:lnSpc>
                <a:spcPct val="100000"/>
              </a:lnSpc>
              <a:spcBef>
                <a:spcPts val="0"/>
              </a:spcBef>
              <a:spcAft>
                <a:spcPts val="0"/>
              </a:spcAft>
              <a:buClr>
                <a:schemeClr val="dk2"/>
              </a:buClr>
              <a:buSzPts val="1600"/>
              <a:buChar char="•"/>
            </a:pPr>
            <a:r>
              <a:rPr b="1" lang="en-US" sz="1600">
                <a:solidFill>
                  <a:schemeClr val="dk2"/>
                </a:solidFill>
              </a:rPr>
              <a:t>Intensive exposure (Flooding)</a:t>
            </a:r>
            <a:endParaRPr b="1" sz="1600">
              <a:solidFill>
                <a:schemeClr val="dk2"/>
              </a:solidFill>
            </a:endParaRPr>
          </a:p>
          <a:p>
            <a:pPr indent="0" lvl="0" marL="0" rtl="0" algn="l">
              <a:lnSpc>
                <a:spcPct val="100000"/>
              </a:lnSpc>
              <a:spcBef>
                <a:spcPts val="0"/>
              </a:spcBef>
              <a:spcAft>
                <a:spcPts val="0"/>
              </a:spcAft>
              <a:buSzPts val="1400"/>
              <a:buNone/>
            </a:pPr>
            <a:r>
              <a:t/>
            </a:r>
            <a:endParaRPr sz="1600"/>
          </a:p>
          <a:p>
            <a:pPr indent="-330200" lvl="0" marL="457200" rtl="0" algn="l">
              <a:lnSpc>
                <a:spcPct val="100000"/>
              </a:lnSpc>
              <a:spcBef>
                <a:spcPts val="0"/>
              </a:spcBef>
              <a:spcAft>
                <a:spcPts val="0"/>
              </a:spcAft>
              <a:buSzPts val="1600"/>
              <a:buChar char="•"/>
            </a:pPr>
            <a:r>
              <a:rPr b="1" lang="en-US" sz="1600">
                <a:solidFill>
                  <a:schemeClr val="dk2"/>
                </a:solidFill>
              </a:rPr>
              <a:t>Insight-Oriented Psychotherapy</a:t>
            </a:r>
            <a:r>
              <a:rPr lang="en-US" sz="1600"/>
              <a:t> : increase the patient's development of insight into psychological conflicts that, if unresolved, can manifest as symptomatic behavior</a:t>
            </a:r>
            <a:endParaRPr sz="1600"/>
          </a:p>
          <a:p>
            <a:pPr indent="0" lvl="0" marL="457200" rtl="0" algn="l">
              <a:lnSpc>
                <a:spcPct val="100000"/>
              </a:lnSpc>
              <a:spcBef>
                <a:spcPts val="0"/>
              </a:spcBef>
              <a:spcAft>
                <a:spcPts val="0"/>
              </a:spcAft>
              <a:buSzPts val="1400"/>
              <a:buNone/>
            </a:pPr>
            <a:r>
              <a:t/>
            </a:r>
            <a:endParaRPr sz="1600"/>
          </a:p>
          <a:p>
            <a:pPr indent="-330200" lvl="0" marL="457200" rtl="0" algn="l">
              <a:lnSpc>
                <a:spcPct val="100000"/>
              </a:lnSpc>
              <a:spcBef>
                <a:spcPts val="0"/>
              </a:spcBef>
              <a:spcAft>
                <a:spcPts val="0"/>
              </a:spcAft>
              <a:buSzPts val="1600"/>
              <a:buChar char="•"/>
            </a:pPr>
            <a:r>
              <a:rPr b="1" lang="en-US" sz="1600">
                <a:solidFill>
                  <a:schemeClr val="dk2"/>
                </a:solidFill>
              </a:rPr>
              <a:t>Virtual Therapy</a:t>
            </a:r>
            <a:r>
              <a:rPr lang="en-US" sz="1600"/>
              <a:t> (using computer screens or Virtual reality)</a:t>
            </a:r>
            <a:endParaRPr sz="1600"/>
          </a:p>
          <a:p>
            <a:pPr indent="0" lvl="0" marL="457200" rtl="0" algn="l">
              <a:lnSpc>
                <a:spcPct val="100000"/>
              </a:lnSpc>
              <a:spcBef>
                <a:spcPts val="0"/>
              </a:spcBef>
              <a:spcAft>
                <a:spcPts val="0"/>
              </a:spcAft>
              <a:buSzPts val="1400"/>
              <a:buNone/>
            </a:pPr>
            <a:r>
              <a:t/>
            </a:r>
            <a:endParaRPr sz="1600"/>
          </a:p>
          <a:p>
            <a:pPr indent="-330200" lvl="0" marL="457200" rtl="0" algn="l">
              <a:lnSpc>
                <a:spcPct val="100000"/>
              </a:lnSpc>
              <a:spcBef>
                <a:spcPts val="0"/>
              </a:spcBef>
              <a:spcAft>
                <a:spcPts val="0"/>
              </a:spcAft>
              <a:buClr>
                <a:schemeClr val="dk2"/>
              </a:buClr>
              <a:buSzPts val="1600"/>
              <a:buChar char="•"/>
            </a:pPr>
            <a:r>
              <a:rPr b="1" lang="en-US" sz="1600">
                <a:solidFill>
                  <a:schemeClr val="dk2"/>
                </a:solidFill>
              </a:rPr>
              <a:t>Hypnosis</a:t>
            </a:r>
            <a:endParaRPr b="1" sz="1600">
              <a:solidFill>
                <a:schemeClr val="dk2"/>
              </a:solidFill>
            </a:endParaRPr>
          </a:p>
          <a:p>
            <a:pPr indent="0" lvl="0" marL="457200" rtl="0" algn="l">
              <a:lnSpc>
                <a:spcPct val="100000"/>
              </a:lnSpc>
              <a:spcBef>
                <a:spcPts val="0"/>
              </a:spcBef>
              <a:spcAft>
                <a:spcPts val="0"/>
              </a:spcAft>
              <a:buSzPts val="1400"/>
              <a:buNone/>
            </a:pPr>
            <a:r>
              <a:t/>
            </a:r>
            <a:endParaRPr sz="1600"/>
          </a:p>
          <a:p>
            <a:pPr indent="-330200" lvl="0" marL="457200" rtl="0" algn="l">
              <a:lnSpc>
                <a:spcPct val="100000"/>
              </a:lnSpc>
              <a:spcBef>
                <a:spcPts val="0"/>
              </a:spcBef>
              <a:spcAft>
                <a:spcPts val="0"/>
              </a:spcAft>
              <a:buSzPts val="1600"/>
              <a:buChar char="•"/>
            </a:pPr>
            <a:r>
              <a:rPr b="1" lang="en-US" sz="1600">
                <a:solidFill>
                  <a:schemeClr val="dk2"/>
                </a:solidFill>
              </a:rPr>
              <a:t>Supportive and family therapy</a:t>
            </a:r>
            <a:r>
              <a:rPr lang="en-US" sz="1600"/>
              <a:t> (useful in helping the patient during other treatment, also help the family understand the nature of the patients problem )</a:t>
            </a:r>
            <a:endParaRPr sz="1600"/>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2" name="Shape 1462"/>
        <p:cNvGrpSpPr/>
        <p:nvPr/>
      </p:nvGrpSpPr>
      <p:grpSpPr>
        <a:xfrm>
          <a:off x="0" y="0"/>
          <a:ext cx="0" cy="0"/>
          <a:chOff x="0" y="0"/>
          <a:chExt cx="0" cy="0"/>
        </a:xfrm>
      </p:grpSpPr>
      <p:sp>
        <p:nvSpPr>
          <p:cNvPr id="1463" name="Google Shape;1463;g2b2ea1b5f1d_0_231"/>
          <p:cNvSpPr txBox="1"/>
          <p:nvPr>
            <p:ph type="title"/>
          </p:nvPr>
        </p:nvSpPr>
        <p:spPr>
          <a:xfrm>
            <a:off x="342050" y="1846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Agoraphobia </a:t>
            </a:r>
            <a:endParaRPr/>
          </a:p>
        </p:txBody>
      </p:sp>
      <p:sp>
        <p:nvSpPr>
          <p:cNvPr id="1464" name="Google Shape;1464;g2b2ea1b5f1d_0_231"/>
          <p:cNvSpPr txBox="1"/>
          <p:nvPr>
            <p:ph idx="1" type="body"/>
          </p:nvPr>
        </p:nvSpPr>
        <p:spPr>
          <a:xfrm>
            <a:off x="392725" y="871400"/>
            <a:ext cx="4839600" cy="3572700"/>
          </a:xfrm>
          <a:prstGeom prst="rect">
            <a:avLst/>
          </a:prstGeom>
          <a:noFill/>
          <a:ln>
            <a:noFill/>
          </a:ln>
        </p:spPr>
        <p:txBody>
          <a:bodyPr anchorCtr="0" anchor="t" bIns="45700" lIns="91425" spcFirstLastPara="1" rIns="91425" wrap="square" tIns="45700">
            <a:noAutofit/>
          </a:bodyPr>
          <a:lstStyle/>
          <a:p>
            <a:pPr indent="-311150" lvl="0" marL="457200" rtl="0" algn="l">
              <a:lnSpc>
                <a:spcPct val="80000"/>
              </a:lnSpc>
              <a:spcBef>
                <a:spcPts val="1000"/>
              </a:spcBef>
              <a:spcAft>
                <a:spcPts val="0"/>
              </a:spcAft>
              <a:buSzPts val="1300"/>
              <a:buChar char="•"/>
            </a:pPr>
            <a:r>
              <a:rPr lang="en-US" sz="1300"/>
              <a:t>Refers to a </a:t>
            </a:r>
            <a:r>
              <a:rPr b="1" lang="en-US" sz="1300">
                <a:solidFill>
                  <a:schemeClr val="dk2"/>
                </a:solidFill>
              </a:rPr>
              <a:t>fear of or anxiety regarding places from which escape might be difficult mainly public places</a:t>
            </a:r>
            <a:r>
              <a:rPr lang="en-US" sz="1300"/>
              <a:t>. It can be the most disabling of the phobias because it </a:t>
            </a:r>
            <a:r>
              <a:rPr lang="en-US" sz="1300" u="sng"/>
              <a:t>can significantly interfere with a person's ability to function in work and social situations outside the home.</a:t>
            </a:r>
            <a:endParaRPr sz="1300" u="sng"/>
          </a:p>
          <a:p>
            <a:pPr indent="-311150" lvl="0" marL="457200" rtl="0" algn="l">
              <a:lnSpc>
                <a:spcPct val="80000"/>
              </a:lnSpc>
              <a:spcBef>
                <a:spcPts val="1000"/>
              </a:spcBef>
              <a:spcAft>
                <a:spcPts val="0"/>
              </a:spcAft>
              <a:buSzPts val="1300"/>
              <a:buChar char="•"/>
            </a:pPr>
            <a:r>
              <a:rPr lang="en-US" sz="1300"/>
              <a:t>75% - 50%  of affected patients have panic disorders as well</a:t>
            </a:r>
            <a:endParaRPr sz="1300"/>
          </a:p>
          <a:p>
            <a:pPr indent="-311150" lvl="0" marL="457200" rtl="0" algn="l">
              <a:lnSpc>
                <a:spcPct val="80000"/>
              </a:lnSpc>
              <a:spcBef>
                <a:spcPts val="1000"/>
              </a:spcBef>
              <a:spcAft>
                <a:spcPts val="0"/>
              </a:spcAft>
              <a:buSzPts val="1300"/>
              <a:buChar char="•"/>
            </a:pPr>
            <a:r>
              <a:rPr lang="en-US" sz="1300"/>
              <a:t>onset is unknown but in many cases it </a:t>
            </a:r>
            <a:r>
              <a:rPr lang="en-US" sz="1300" u="sng"/>
              <a:t>follows a traumatic event</a:t>
            </a:r>
            <a:endParaRPr sz="1300" u="sng"/>
          </a:p>
          <a:p>
            <a:pPr indent="-311150" lvl="0" marL="457200" rtl="0" algn="l">
              <a:lnSpc>
                <a:spcPct val="80000"/>
              </a:lnSpc>
              <a:spcBef>
                <a:spcPts val="1000"/>
              </a:spcBef>
              <a:spcAft>
                <a:spcPts val="0"/>
              </a:spcAft>
              <a:buSzPts val="1300"/>
              <a:buChar char="•"/>
            </a:pPr>
            <a:r>
              <a:rPr lang="en-US" sz="1300"/>
              <a:t>Patients with agoraphobia rigidly avoid situations in which it would be difficult to obtain help. They prefer to be accompanied by a friend or a family member</a:t>
            </a:r>
            <a:endParaRPr sz="1300"/>
          </a:p>
          <a:p>
            <a:pPr indent="0" lvl="0" marL="0" rtl="0" algn="l">
              <a:lnSpc>
                <a:spcPct val="80000"/>
              </a:lnSpc>
              <a:spcBef>
                <a:spcPts val="1000"/>
              </a:spcBef>
              <a:spcAft>
                <a:spcPts val="0"/>
              </a:spcAft>
              <a:buSzPts val="1400"/>
              <a:buNone/>
            </a:pPr>
            <a:r>
              <a:rPr b="1" lang="en-US" sz="1300">
                <a:solidFill>
                  <a:schemeClr val="dk2"/>
                </a:solidFill>
              </a:rPr>
              <a:t>Treatment:</a:t>
            </a:r>
            <a:endParaRPr b="1" sz="1300">
              <a:solidFill>
                <a:schemeClr val="dk2"/>
              </a:solidFill>
            </a:endParaRPr>
          </a:p>
          <a:p>
            <a:pPr indent="-304800" lvl="0" marL="457200" rtl="0" algn="l">
              <a:lnSpc>
                <a:spcPct val="100000"/>
              </a:lnSpc>
              <a:spcBef>
                <a:spcPts val="0"/>
              </a:spcBef>
              <a:spcAft>
                <a:spcPts val="0"/>
              </a:spcAft>
              <a:buClr>
                <a:schemeClr val="dk1"/>
              </a:buClr>
              <a:buSzPts val="1200"/>
              <a:buChar char="•"/>
            </a:pPr>
            <a:r>
              <a:rPr b="1" lang="en-US" sz="1200">
                <a:solidFill>
                  <a:schemeClr val="dk1"/>
                </a:solidFill>
              </a:rPr>
              <a:t>Benzodiazepine </a:t>
            </a:r>
            <a:r>
              <a:rPr lang="en-US" sz="1200">
                <a:solidFill>
                  <a:schemeClr val="dk1"/>
                </a:solidFill>
              </a:rPr>
              <a:t>: the most rapid onset against panic,   </a:t>
            </a:r>
            <a:endParaRPr sz="1200">
              <a:solidFill>
                <a:schemeClr val="dk1"/>
              </a:solidFill>
            </a:endParaRPr>
          </a:p>
          <a:p>
            <a:pPr indent="-304800" lvl="1" marL="914400" rtl="0" algn="l">
              <a:lnSpc>
                <a:spcPct val="100000"/>
              </a:lnSpc>
              <a:spcBef>
                <a:spcPts val="0"/>
              </a:spcBef>
              <a:spcAft>
                <a:spcPts val="0"/>
              </a:spcAft>
              <a:buClr>
                <a:schemeClr val="dk1"/>
              </a:buClr>
              <a:buSzPts val="1200"/>
              <a:buChar char="•"/>
            </a:pPr>
            <a:r>
              <a:rPr lang="en-US" sz="1200">
                <a:solidFill>
                  <a:schemeClr val="dk1"/>
                </a:solidFill>
              </a:rPr>
              <a:t>The major reservations is the potential for dependence, cognitive impairment, and abuse</a:t>
            </a:r>
            <a:endParaRPr sz="1200">
              <a:solidFill>
                <a:schemeClr val="dk1"/>
              </a:solidFill>
            </a:endParaRPr>
          </a:p>
          <a:p>
            <a:pPr indent="-304800" lvl="0" marL="457200" rtl="0" algn="l">
              <a:lnSpc>
                <a:spcPct val="100000"/>
              </a:lnSpc>
              <a:spcBef>
                <a:spcPts val="0"/>
              </a:spcBef>
              <a:spcAft>
                <a:spcPts val="0"/>
              </a:spcAft>
              <a:buClr>
                <a:schemeClr val="dk1"/>
              </a:buClr>
              <a:buSzPts val="1200"/>
              <a:buChar char="•"/>
            </a:pPr>
            <a:r>
              <a:rPr b="1" lang="en-US" sz="1200">
                <a:solidFill>
                  <a:schemeClr val="dk1"/>
                </a:solidFill>
              </a:rPr>
              <a:t>SSRIs </a:t>
            </a:r>
            <a:r>
              <a:rPr lang="en-US" sz="1200">
                <a:solidFill>
                  <a:schemeClr val="dk1"/>
                </a:solidFill>
              </a:rPr>
              <a:t>(reduce and prevent relapse in various forms of anxiety)</a:t>
            </a:r>
            <a:endParaRPr sz="1200">
              <a:solidFill>
                <a:schemeClr val="dk1"/>
              </a:solidFill>
            </a:endParaRPr>
          </a:p>
          <a:p>
            <a:pPr indent="-304800" lvl="0" marL="457200" rtl="0" algn="l">
              <a:lnSpc>
                <a:spcPct val="100000"/>
              </a:lnSpc>
              <a:spcBef>
                <a:spcPts val="0"/>
              </a:spcBef>
              <a:spcAft>
                <a:spcPts val="0"/>
              </a:spcAft>
              <a:buClr>
                <a:schemeClr val="dk1"/>
              </a:buClr>
              <a:buSzPts val="1200"/>
              <a:buChar char="•"/>
            </a:pPr>
            <a:r>
              <a:rPr b="1" lang="en-US" sz="1200">
                <a:solidFill>
                  <a:schemeClr val="dk1"/>
                </a:solidFill>
              </a:rPr>
              <a:t>TCAs</a:t>
            </a:r>
            <a:endParaRPr b="1" sz="1200">
              <a:solidFill>
                <a:schemeClr val="dk1"/>
              </a:solidFill>
            </a:endParaRPr>
          </a:p>
          <a:p>
            <a:pPr indent="-304800" lvl="0" marL="457200" rtl="0" algn="l">
              <a:lnSpc>
                <a:spcPct val="100000"/>
              </a:lnSpc>
              <a:spcBef>
                <a:spcPts val="0"/>
              </a:spcBef>
              <a:spcAft>
                <a:spcPts val="0"/>
              </a:spcAft>
              <a:buClr>
                <a:schemeClr val="dk1"/>
              </a:buClr>
              <a:buSzPts val="1200"/>
              <a:buChar char="•"/>
            </a:pPr>
            <a:r>
              <a:rPr b="1" lang="en-US" sz="1200">
                <a:solidFill>
                  <a:schemeClr val="dk1"/>
                </a:solidFill>
              </a:rPr>
              <a:t>Cognitive Behavioral Therapy (CBT)</a:t>
            </a:r>
            <a:endParaRPr b="1" sz="1300"/>
          </a:p>
        </p:txBody>
      </p:sp>
      <p:pic>
        <p:nvPicPr>
          <p:cNvPr id="1465" name="Google Shape;1465;g2b2ea1b5f1d_0_231"/>
          <p:cNvPicPr preferRelativeResize="0"/>
          <p:nvPr/>
        </p:nvPicPr>
        <p:blipFill rotWithShape="1">
          <a:blip r:embed="rId3">
            <a:alphaModFix/>
          </a:blip>
          <a:srcRect b="0" l="0" r="0" t="0"/>
          <a:stretch/>
        </p:blipFill>
        <p:spPr>
          <a:xfrm>
            <a:off x="5371650" y="840363"/>
            <a:ext cx="3395125" cy="4303125"/>
          </a:xfrm>
          <a:prstGeom prst="rect">
            <a:avLst/>
          </a:prstGeom>
          <a:noFill/>
          <a:ln>
            <a:noFill/>
          </a:ln>
        </p:spPr>
      </p:pic>
      <p:sp>
        <p:nvSpPr>
          <p:cNvPr id="1466" name="Google Shape;1466;g2b2ea1b5f1d_0_231"/>
          <p:cNvSpPr txBox="1"/>
          <p:nvPr/>
        </p:nvSpPr>
        <p:spPr>
          <a:xfrm>
            <a:off x="96494" y="317136"/>
            <a:ext cx="182880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11"/>
          <p:cNvSpPr txBox="1"/>
          <p:nvPr>
            <p:ph type="title"/>
          </p:nvPr>
        </p:nvSpPr>
        <p:spPr>
          <a:xfrm>
            <a:off x="530219" y="45945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Cognition </a:t>
            </a:r>
            <a:endParaRPr/>
          </a:p>
        </p:txBody>
      </p:sp>
      <p:sp>
        <p:nvSpPr>
          <p:cNvPr id="351" name="Google Shape;351;p11"/>
          <p:cNvSpPr txBox="1"/>
          <p:nvPr>
            <p:ph idx="4294967295" type="body"/>
          </p:nvPr>
        </p:nvSpPr>
        <p:spPr>
          <a:xfrm>
            <a:off x="409449" y="1163858"/>
            <a:ext cx="7704000" cy="3887643"/>
          </a:xfrm>
          <a:prstGeom prst="rect">
            <a:avLst/>
          </a:prstGeom>
          <a:noFill/>
          <a:ln>
            <a:noFill/>
          </a:ln>
        </p:spPr>
        <p:txBody>
          <a:bodyPr anchorCtr="0" anchor="t" bIns="45700" lIns="91425" spcFirstLastPara="1" rIns="91425" wrap="square" tIns="45700">
            <a:normAutofit fontScale="92500" lnSpcReduction="20000"/>
          </a:bodyPr>
          <a:lstStyle/>
          <a:p>
            <a:pPr indent="-285750" lvl="0" marL="285750" rtl="0" algn="l">
              <a:lnSpc>
                <a:spcPct val="110000"/>
              </a:lnSpc>
              <a:spcBef>
                <a:spcPts val="0"/>
              </a:spcBef>
              <a:spcAft>
                <a:spcPts val="0"/>
              </a:spcAft>
              <a:buSzPct val="100000"/>
              <a:buChar char="•"/>
            </a:pPr>
            <a:r>
              <a:rPr lang="en-US" sz="1800">
                <a:solidFill>
                  <a:schemeClr val="dk2"/>
                </a:solidFill>
                <a:latin typeface="Roboto Condensed"/>
                <a:ea typeface="Roboto Condensed"/>
                <a:cs typeface="Roboto Condensed"/>
                <a:sym typeface="Roboto Condensed"/>
              </a:rPr>
              <a:t>Consciousness</a:t>
            </a:r>
            <a:r>
              <a:rPr lang="en-US" sz="1800">
                <a:latin typeface="Roboto Condensed"/>
                <a:ea typeface="Roboto Condensed"/>
                <a:cs typeface="Roboto Condensed"/>
                <a:sym typeface="Roboto Condensed"/>
              </a:rPr>
              <a:t>: Patient’s level of awareness; possible range includes Alert —Drowsy —Lethargic —Stuporous —Comatose.</a:t>
            </a:r>
            <a:endParaRPr/>
          </a:p>
          <a:p>
            <a:pPr indent="-285750" lvl="0" marL="285750" rtl="0" algn="l">
              <a:lnSpc>
                <a:spcPct val="110000"/>
              </a:lnSpc>
              <a:spcBef>
                <a:spcPts val="0"/>
              </a:spcBef>
              <a:spcAft>
                <a:spcPts val="0"/>
              </a:spcAft>
              <a:buSzPct val="100000"/>
              <a:buChar char="•"/>
            </a:pPr>
            <a:r>
              <a:rPr lang="en-US" sz="1800">
                <a:solidFill>
                  <a:schemeClr val="dk2"/>
                </a:solidFill>
                <a:latin typeface="Roboto Condensed"/>
                <a:ea typeface="Roboto Condensed"/>
                <a:cs typeface="Roboto Condensed"/>
                <a:sym typeface="Roboto Condensed"/>
              </a:rPr>
              <a:t>Orientation</a:t>
            </a:r>
            <a:r>
              <a:rPr lang="en-US" sz="1800">
                <a:latin typeface="Roboto Condensed"/>
                <a:ea typeface="Roboto Condensed"/>
                <a:cs typeface="Roboto Condensed"/>
                <a:sym typeface="Roboto Condensed"/>
              </a:rPr>
              <a:t>: To person, place, and time.</a:t>
            </a:r>
            <a:endParaRPr/>
          </a:p>
          <a:p>
            <a:pPr indent="-285750" lvl="0" marL="285750" rtl="0" algn="l">
              <a:lnSpc>
                <a:spcPct val="110000"/>
              </a:lnSpc>
              <a:spcBef>
                <a:spcPts val="0"/>
              </a:spcBef>
              <a:spcAft>
                <a:spcPts val="0"/>
              </a:spcAft>
              <a:buSzPct val="100000"/>
              <a:buChar char="•"/>
            </a:pPr>
            <a:r>
              <a:rPr lang="en-US" sz="1800">
                <a:solidFill>
                  <a:schemeClr val="dk2"/>
                </a:solidFill>
                <a:latin typeface="Roboto Condensed"/>
                <a:ea typeface="Roboto Condensed"/>
                <a:cs typeface="Roboto Condensed"/>
                <a:sym typeface="Roboto Condensed"/>
              </a:rPr>
              <a:t>Calculation: </a:t>
            </a:r>
            <a:r>
              <a:rPr lang="en-US" sz="1800">
                <a:latin typeface="Roboto Condensed"/>
                <a:ea typeface="Roboto Condensed"/>
                <a:cs typeface="Roboto Condensed"/>
                <a:sym typeface="Roboto Condensed"/>
              </a:rPr>
              <a:t>Ability to add/subtract.</a:t>
            </a:r>
            <a:endParaRPr/>
          </a:p>
          <a:p>
            <a:pPr indent="-285750" lvl="0" marL="285750" rtl="0" algn="l">
              <a:lnSpc>
                <a:spcPct val="110000"/>
              </a:lnSpc>
              <a:spcBef>
                <a:spcPts val="0"/>
              </a:spcBef>
              <a:spcAft>
                <a:spcPts val="0"/>
              </a:spcAft>
              <a:buSzPct val="100000"/>
              <a:buChar char="•"/>
            </a:pPr>
            <a:r>
              <a:rPr lang="en-US" sz="1800">
                <a:solidFill>
                  <a:schemeClr val="dk2"/>
                </a:solidFill>
                <a:latin typeface="Roboto Condensed"/>
                <a:ea typeface="Roboto Condensed"/>
                <a:cs typeface="Roboto Condensed"/>
                <a:sym typeface="Roboto Condensed"/>
              </a:rPr>
              <a:t>Memory</a:t>
            </a:r>
            <a:r>
              <a:rPr lang="en-US" sz="1800">
                <a:latin typeface="Roboto Condensed"/>
                <a:ea typeface="Roboto Condensed"/>
                <a:cs typeface="Roboto Condensed"/>
                <a:sym typeface="Roboto Condensed"/>
              </a:rPr>
              <a:t>:</a:t>
            </a:r>
            <a:endParaRPr/>
          </a:p>
          <a:p>
            <a:pPr indent="-166686" lvl="1" marL="623888" rtl="0" algn="l">
              <a:lnSpc>
                <a:spcPct val="110000"/>
              </a:lnSpc>
              <a:spcBef>
                <a:spcPts val="0"/>
              </a:spcBef>
              <a:spcAft>
                <a:spcPts val="0"/>
              </a:spcAft>
              <a:buSzPct val="100000"/>
              <a:buChar char="•"/>
            </a:pPr>
            <a:r>
              <a:rPr lang="en-US" sz="1800">
                <a:solidFill>
                  <a:srgbClr val="044458"/>
                </a:solidFill>
                <a:latin typeface="Roboto Condensed"/>
                <a:ea typeface="Roboto Condensed"/>
                <a:cs typeface="Roboto Condensed"/>
                <a:sym typeface="Roboto Condensed"/>
              </a:rPr>
              <a:t>Immediate (registration) </a:t>
            </a:r>
            <a:r>
              <a:rPr lang="en-US" sz="1800">
                <a:latin typeface="Roboto Condensed"/>
                <a:ea typeface="Roboto Condensed"/>
                <a:cs typeface="Roboto Condensed"/>
                <a:sym typeface="Roboto Condensed"/>
              </a:rPr>
              <a:t>—dependent on attention/concentration and can be tested by asking a patient to repeat several digits or words.</a:t>
            </a:r>
            <a:endParaRPr/>
          </a:p>
          <a:p>
            <a:pPr indent="-166686" lvl="1" marL="623888" rtl="0" algn="l">
              <a:lnSpc>
                <a:spcPct val="110000"/>
              </a:lnSpc>
              <a:spcBef>
                <a:spcPts val="0"/>
              </a:spcBef>
              <a:spcAft>
                <a:spcPts val="0"/>
              </a:spcAft>
              <a:buSzPct val="100000"/>
              <a:buChar char="•"/>
            </a:pPr>
            <a:r>
              <a:rPr lang="en-US" sz="1800">
                <a:solidFill>
                  <a:srgbClr val="044458"/>
                </a:solidFill>
                <a:latin typeface="Roboto Condensed"/>
                <a:ea typeface="Roboto Condensed"/>
                <a:cs typeface="Roboto Condensed"/>
                <a:sym typeface="Roboto Condensed"/>
              </a:rPr>
              <a:t>Recent (short-term memory)</a:t>
            </a:r>
            <a:r>
              <a:rPr lang="en-US" sz="1800">
                <a:latin typeface="Roboto Condensed"/>
                <a:ea typeface="Roboto Condensed"/>
                <a:cs typeface="Roboto Condensed"/>
                <a:sym typeface="Roboto Condensed"/>
              </a:rPr>
              <a:t> —events within the past few minutes, hours, or days.</a:t>
            </a:r>
            <a:endParaRPr/>
          </a:p>
          <a:p>
            <a:pPr indent="-166686" lvl="1" marL="623888" rtl="0" algn="l">
              <a:lnSpc>
                <a:spcPct val="110000"/>
              </a:lnSpc>
              <a:spcBef>
                <a:spcPts val="0"/>
              </a:spcBef>
              <a:spcAft>
                <a:spcPts val="0"/>
              </a:spcAft>
              <a:buSzPct val="100000"/>
              <a:buChar char="•"/>
            </a:pPr>
            <a:r>
              <a:rPr lang="en-US" sz="1800">
                <a:solidFill>
                  <a:srgbClr val="044458"/>
                </a:solidFill>
                <a:latin typeface="Roboto Condensed"/>
                <a:ea typeface="Roboto Condensed"/>
                <a:cs typeface="Roboto Condensed"/>
                <a:sym typeface="Roboto Condensed"/>
              </a:rPr>
              <a:t>Remote memory (long-term memory).</a:t>
            </a:r>
            <a:endParaRPr/>
          </a:p>
          <a:p>
            <a:pPr indent="-285750" lvl="0" marL="285750" rtl="0" algn="l">
              <a:lnSpc>
                <a:spcPct val="110000"/>
              </a:lnSpc>
              <a:spcBef>
                <a:spcPts val="0"/>
              </a:spcBef>
              <a:spcAft>
                <a:spcPts val="0"/>
              </a:spcAft>
              <a:buSzPct val="100000"/>
              <a:buChar char="•"/>
            </a:pPr>
            <a:r>
              <a:rPr lang="en-US" sz="1800">
                <a:solidFill>
                  <a:schemeClr val="dk2"/>
                </a:solidFill>
                <a:latin typeface="Roboto Condensed"/>
                <a:ea typeface="Roboto Condensed"/>
                <a:cs typeface="Roboto Condensed"/>
                <a:sym typeface="Roboto Condensed"/>
              </a:rPr>
              <a:t>Fund of knowledge: </a:t>
            </a:r>
            <a:r>
              <a:rPr lang="en-US" sz="1800">
                <a:latin typeface="Roboto Condensed"/>
                <a:ea typeface="Roboto Condensed"/>
                <a:cs typeface="Roboto Condensed"/>
                <a:sym typeface="Roboto Condensed"/>
              </a:rPr>
              <a:t>Level of knowledge in the context of the patient’s culture and education (e.g., Who is the King? Who was the Prophet? Etc.)</a:t>
            </a:r>
            <a:endParaRPr/>
          </a:p>
          <a:p>
            <a:pPr indent="-285750" lvl="0" marL="285750" rtl="0" algn="l">
              <a:lnSpc>
                <a:spcPct val="110000"/>
              </a:lnSpc>
              <a:spcBef>
                <a:spcPts val="0"/>
              </a:spcBef>
              <a:spcAft>
                <a:spcPts val="0"/>
              </a:spcAft>
              <a:buSzPct val="100000"/>
              <a:buChar char="•"/>
            </a:pPr>
            <a:r>
              <a:rPr lang="en-US" sz="1800">
                <a:solidFill>
                  <a:schemeClr val="dk2"/>
                </a:solidFill>
                <a:latin typeface="Roboto Condensed"/>
                <a:ea typeface="Roboto Condensed"/>
                <a:cs typeface="Roboto Condensed"/>
                <a:sym typeface="Roboto Condensed"/>
              </a:rPr>
              <a:t>Attention/Concentration</a:t>
            </a:r>
            <a:r>
              <a:rPr lang="en-US" sz="1800">
                <a:latin typeface="Roboto Condensed"/>
                <a:ea typeface="Roboto Condensed"/>
                <a:cs typeface="Roboto Condensed"/>
                <a:sym typeface="Roboto Condensed"/>
              </a:rPr>
              <a:t>: Ability to subtract serial 7s from 100 or to count the days of the week backwards.</a:t>
            </a:r>
            <a:endParaRPr/>
          </a:p>
          <a:p>
            <a:pPr indent="-285750" lvl="0" marL="285750" rtl="0" algn="l">
              <a:lnSpc>
                <a:spcPct val="110000"/>
              </a:lnSpc>
              <a:spcBef>
                <a:spcPts val="0"/>
              </a:spcBef>
              <a:spcAft>
                <a:spcPts val="0"/>
              </a:spcAft>
              <a:buSzPct val="100000"/>
              <a:buChar char="•"/>
            </a:pPr>
            <a:r>
              <a:rPr lang="en-US" sz="1800">
                <a:solidFill>
                  <a:schemeClr val="dk2"/>
                </a:solidFill>
                <a:latin typeface="Roboto Condensed"/>
                <a:ea typeface="Roboto Condensed"/>
                <a:cs typeface="Roboto Condensed"/>
                <a:sym typeface="Roboto Condensed"/>
              </a:rPr>
              <a:t>Reading/Writing: </a:t>
            </a:r>
            <a:r>
              <a:rPr lang="en-US" sz="1800">
                <a:latin typeface="Roboto Condensed"/>
                <a:ea typeface="Roboto Condensed"/>
                <a:cs typeface="Roboto Condensed"/>
                <a:sym typeface="Roboto Condensed"/>
              </a:rPr>
              <a:t>Simple sentences (must make sure the patient is literate first).</a:t>
            </a:r>
            <a:endParaRPr/>
          </a:p>
          <a:p>
            <a:pPr indent="-285750" lvl="0" marL="285750" rtl="0" algn="l">
              <a:lnSpc>
                <a:spcPct val="110000"/>
              </a:lnSpc>
              <a:spcBef>
                <a:spcPts val="0"/>
              </a:spcBef>
              <a:spcAft>
                <a:spcPts val="0"/>
              </a:spcAft>
              <a:buSzPct val="100000"/>
              <a:buChar char="•"/>
            </a:pPr>
            <a:r>
              <a:rPr lang="en-US" sz="1800">
                <a:solidFill>
                  <a:schemeClr val="dk2"/>
                </a:solidFill>
                <a:latin typeface="Roboto Condensed"/>
                <a:ea typeface="Roboto Condensed"/>
                <a:cs typeface="Roboto Condensed"/>
                <a:sym typeface="Roboto Condensed"/>
              </a:rPr>
              <a:t>Abstract concepts</a:t>
            </a:r>
            <a:r>
              <a:rPr lang="en-US" sz="1800">
                <a:latin typeface="Roboto Condensed"/>
                <a:ea typeface="Roboto Condensed"/>
                <a:cs typeface="Roboto Condensed"/>
                <a:sym typeface="Roboto Condensed"/>
              </a:rPr>
              <a:t>: Ability to explain similarities between objects and understand the meaning of simple proverbs.</a:t>
            </a:r>
            <a:endParaRPr/>
          </a:p>
          <a:p>
            <a:pPr indent="-180022" lvl="0" marL="285750" rtl="0" algn="l">
              <a:lnSpc>
                <a:spcPct val="110000"/>
              </a:lnSpc>
              <a:spcBef>
                <a:spcPts val="0"/>
              </a:spcBef>
              <a:spcAft>
                <a:spcPts val="0"/>
              </a:spcAft>
              <a:buSzPct val="100000"/>
              <a:buNone/>
            </a:pPr>
            <a:r>
              <a:t/>
            </a:r>
            <a:endParaRPr sz="1800">
              <a:latin typeface="Roboto Condensed"/>
              <a:ea typeface="Roboto Condensed"/>
              <a:cs typeface="Roboto Condensed"/>
              <a:sym typeface="Roboto Condensed"/>
            </a:endParaRPr>
          </a:p>
        </p:txBody>
      </p:sp>
      <p:sp>
        <p:nvSpPr>
          <p:cNvPr id="352" name="Google Shape;352;p11"/>
          <p:cNvSpPr txBox="1"/>
          <p:nvPr/>
        </p:nvSpPr>
        <p:spPr>
          <a:xfrm>
            <a:off x="177880" y="4432478"/>
            <a:ext cx="46313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F3542"/>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0" name="Shape 1470"/>
        <p:cNvGrpSpPr/>
        <p:nvPr/>
      </p:nvGrpSpPr>
      <p:grpSpPr>
        <a:xfrm>
          <a:off x="0" y="0"/>
          <a:ext cx="0" cy="0"/>
          <a:chOff x="0" y="0"/>
          <a:chExt cx="0" cy="0"/>
        </a:xfrm>
      </p:grpSpPr>
      <p:sp>
        <p:nvSpPr>
          <p:cNvPr id="1471" name="Google Shape;1471;g2b2ea1b5f1d_0_244"/>
          <p:cNvSpPr txBox="1"/>
          <p:nvPr>
            <p:ph type="title"/>
          </p:nvPr>
        </p:nvSpPr>
        <p:spPr>
          <a:xfrm>
            <a:off x="720000" y="5394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Social anxiety </a:t>
            </a:r>
            <a:endParaRPr/>
          </a:p>
        </p:txBody>
      </p:sp>
      <p:sp>
        <p:nvSpPr>
          <p:cNvPr id="1472" name="Google Shape;1472;g2b2ea1b5f1d_0_244"/>
          <p:cNvSpPr txBox="1"/>
          <p:nvPr>
            <p:ph idx="1" type="body"/>
          </p:nvPr>
        </p:nvSpPr>
        <p:spPr>
          <a:xfrm>
            <a:off x="720725" y="1321385"/>
            <a:ext cx="7702500" cy="3287700"/>
          </a:xfrm>
          <a:prstGeom prst="rect">
            <a:avLst/>
          </a:prstGeom>
          <a:noFill/>
          <a:ln>
            <a:noFill/>
          </a:ln>
        </p:spPr>
        <p:txBody>
          <a:bodyPr anchorCtr="0" anchor="t" bIns="45700" lIns="91425" spcFirstLastPara="1" rIns="91425" wrap="square" tIns="45700">
            <a:normAutofit/>
          </a:bodyPr>
          <a:lstStyle/>
          <a:p>
            <a:pPr indent="-317500" lvl="0" marL="457200" rtl="0" algn="l">
              <a:lnSpc>
                <a:spcPct val="100000"/>
              </a:lnSpc>
              <a:spcBef>
                <a:spcPts val="1000"/>
              </a:spcBef>
              <a:spcAft>
                <a:spcPts val="0"/>
              </a:spcAft>
              <a:buSzPts val="1400"/>
              <a:buChar char="•"/>
            </a:pPr>
            <a:r>
              <a:rPr b="1" lang="en-US">
                <a:solidFill>
                  <a:schemeClr val="dk2"/>
                </a:solidFill>
              </a:rPr>
              <a:t>The fear of social situations in general</a:t>
            </a:r>
            <a:r>
              <a:rPr lang="en-US"/>
              <a:t>, including situations that involve scrutiny or contact with strangers.</a:t>
            </a:r>
            <a:endParaRPr/>
          </a:p>
          <a:p>
            <a:pPr indent="-317500" lvl="0" marL="457200" rtl="0" algn="l">
              <a:lnSpc>
                <a:spcPct val="100000"/>
              </a:lnSpc>
              <a:spcBef>
                <a:spcPts val="1000"/>
              </a:spcBef>
              <a:spcAft>
                <a:spcPts val="0"/>
              </a:spcAft>
              <a:buSzPts val="1400"/>
              <a:buChar char="•"/>
            </a:pPr>
            <a:r>
              <a:rPr lang="en-US"/>
              <a:t>The fear is of </a:t>
            </a:r>
            <a:r>
              <a:rPr b="1" lang="en-US">
                <a:solidFill>
                  <a:schemeClr val="dk2"/>
                </a:solidFill>
              </a:rPr>
              <a:t>embarrassing themselves in social situations</a:t>
            </a:r>
            <a:r>
              <a:rPr lang="en-US"/>
              <a:t> (i.e., social gatherings, oral presentations, meeting new people).</a:t>
            </a:r>
            <a:endParaRPr/>
          </a:p>
          <a:p>
            <a:pPr indent="-317500" lvl="0" marL="457200" rtl="0" algn="l">
              <a:lnSpc>
                <a:spcPct val="100000"/>
              </a:lnSpc>
              <a:spcBef>
                <a:spcPts val="1000"/>
              </a:spcBef>
              <a:spcAft>
                <a:spcPts val="0"/>
              </a:spcAft>
              <a:buSzPts val="1400"/>
              <a:buChar char="•"/>
            </a:pPr>
            <a:r>
              <a:rPr lang="en-US"/>
              <a:t>They may have specific fears about performing specific activities such as eating or speaking in front of others, or they may experience a vague, nonspecific fear of "embarrassing oneself." In either case, the fear in social anxiety disorder is of the embarrassment, not of the situation itself</a:t>
            </a:r>
            <a:endParaRPr/>
          </a:p>
          <a:p>
            <a:pPr indent="-317500" lvl="0" marL="457200" rtl="0" algn="l">
              <a:lnSpc>
                <a:spcPct val="100000"/>
              </a:lnSpc>
              <a:spcBef>
                <a:spcPts val="1000"/>
              </a:spcBef>
              <a:spcAft>
                <a:spcPts val="0"/>
              </a:spcAft>
              <a:buSzPts val="1400"/>
              <a:buChar char="•"/>
            </a:pPr>
            <a:r>
              <a:rPr lang="en-US"/>
              <a:t>Persons with social anxiety disorder may have a history of other anxiety disorders, mood disorders, substance-related disorders, and bulimia nervosa</a:t>
            </a:r>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6" name="Shape 1476"/>
        <p:cNvGrpSpPr/>
        <p:nvPr/>
      </p:nvGrpSpPr>
      <p:grpSpPr>
        <a:xfrm>
          <a:off x="0" y="0"/>
          <a:ext cx="0" cy="0"/>
          <a:chOff x="0" y="0"/>
          <a:chExt cx="0" cy="0"/>
        </a:xfrm>
      </p:grpSpPr>
      <p:sp>
        <p:nvSpPr>
          <p:cNvPr id="1477" name="Google Shape;1477;g2b2ea1b5f1d_0_250"/>
          <p:cNvSpPr txBox="1"/>
          <p:nvPr>
            <p:ph type="title"/>
          </p:nvPr>
        </p:nvSpPr>
        <p:spPr>
          <a:xfrm>
            <a:off x="720000" y="5394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Treatment of social anxiety </a:t>
            </a:r>
            <a:endParaRPr/>
          </a:p>
        </p:txBody>
      </p:sp>
      <p:sp>
        <p:nvSpPr>
          <p:cNvPr id="1478" name="Google Shape;1478;g2b2ea1b5f1d_0_250"/>
          <p:cNvSpPr txBox="1"/>
          <p:nvPr>
            <p:ph idx="1" type="body"/>
          </p:nvPr>
        </p:nvSpPr>
        <p:spPr>
          <a:xfrm>
            <a:off x="720725" y="1321385"/>
            <a:ext cx="7702500" cy="3287700"/>
          </a:xfrm>
          <a:prstGeom prst="rect">
            <a:avLst/>
          </a:prstGeom>
          <a:noFill/>
          <a:ln>
            <a:noFill/>
          </a:ln>
        </p:spPr>
        <p:txBody>
          <a:bodyPr anchorCtr="0" anchor="t" bIns="45700" lIns="91425" spcFirstLastPara="1" rIns="91425" wrap="square" tIns="45700">
            <a:normAutofit/>
          </a:bodyPr>
          <a:lstStyle/>
          <a:p>
            <a:pPr indent="-317500" lvl="0" marL="457200" rtl="0" algn="l">
              <a:lnSpc>
                <a:spcPct val="100000"/>
              </a:lnSpc>
              <a:spcBef>
                <a:spcPts val="0"/>
              </a:spcBef>
              <a:spcAft>
                <a:spcPts val="0"/>
              </a:spcAft>
              <a:buSzPts val="1400"/>
              <a:buChar char="•"/>
            </a:pPr>
            <a:r>
              <a:rPr b="1" lang="en-US">
                <a:solidFill>
                  <a:schemeClr val="dk2"/>
                </a:solidFill>
              </a:rPr>
              <a:t>Psychotherapy and pharmacotherapy</a:t>
            </a:r>
            <a:r>
              <a:rPr lang="en-US"/>
              <a:t> are useful in treating social anxiety disorder. Some studies indicate that the use of </a:t>
            </a:r>
            <a:r>
              <a:rPr lang="en-US" u="sng"/>
              <a:t>both pharmacotherapy and psychotherapy produces better results than either therapy alone</a:t>
            </a:r>
            <a:endParaRPr u="sng"/>
          </a:p>
          <a:p>
            <a:pPr indent="0" lvl="0" marL="457200" rtl="0" algn="l">
              <a:lnSpc>
                <a:spcPct val="100000"/>
              </a:lnSpc>
              <a:spcBef>
                <a:spcPts val="0"/>
              </a:spcBef>
              <a:spcAft>
                <a:spcPts val="0"/>
              </a:spcAft>
              <a:buSzPts val="1400"/>
              <a:buNone/>
            </a:pPr>
            <a:r>
              <a:t/>
            </a:r>
            <a:endParaRPr/>
          </a:p>
          <a:p>
            <a:pPr indent="-317500" lvl="0" marL="457200" rtl="0" algn="l">
              <a:lnSpc>
                <a:spcPct val="100000"/>
              </a:lnSpc>
              <a:spcBef>
                <a:spcPts val="0"/>
              </a:spcBef>
              <a:spcAft>
                <a:spcPts val="0"/>
              </a:spcAft>
              <a:buSzPts val="1400"/>
              <a:buChar char="•"/>
            </a:pPr>
            <a:r>
              <a:rPr lang="en-US"/>
              <a:t>Effective drugs for the treatment of social anxiety disorder include</a:t>
            </a:r>
            <a:endParaRPr/>
          </a:p>
          <a:p>
            <a:pPr indent="-317500" lvl="1" marL="914400" rtl="0" algn="l">
              <a:lnSpc>
                <a:spcPct val="100000"/>
              </a:lnSpc>
              <a:spcBef>
                <a:spcPts val="0"/>
              </a:spcBef>
              <a:spcAft>
                <a:spcPts val="0"/>
              </a:spcAft>
              <a:buClr>
                <a:schemeClr val="accent1"/>
              </a:buClr>
              <a:buSzPts val="1400"/>
              <a:buChar char="•"/>
            </a:pPr>
            <a:r>
              <a:rPr b="1" lang="en-US">
                <a:solidFill>
                  <a:schemeClr val="accent1"/>
                </a:solidFill>
                <a:latin typeface="Roboto Condensed"/>
                <a:ea typeface="Roboto Condensed"/>
                <a:cs typeface="Roboto Condensed"/>
                <a:sym typeface="Roboto Condensed"/>
              </a:rPr>
              <a:t>SSRIs</a:t>
            </a:r>
            <a:endParaRPr b="1">
              <a:solidFill>
                <a:schemeClr val="accent1"/>
              </a:solidFill>
              <a:latin typeface="Roboto Condensed"/>
              <a:ea typeface="Roboto Condensed"/>
              <a:cs typeface="Roboto Condensed"/>
              <a:sym typeface="Roboto Condensed"/>
            </a:endParaRPr>
          </a:p>
          <a:p>
            <a:pPr indent="-317500" lvl="1" marL="914400" rtl="0" algn="l">
              <a:lnSpc>
                <a:spcPct val="100000"/>
              </a:lnSpc>
              <a:spcBef>
                <a:spcPts val="0"/>
              </a:spcBef>
              <a:spcAft>
                <a:spcPts val="0"/>
              </a:spcAft>
              <a:buClr>
                <a:schemeClr val="accent1"/>
              </a:buClr>
              <a:buSzPts val="1400"/>
              <a:buChar char="•"/>
            </a:pPr>
            <a:r>
              <a:rPr b="1" lang="en-US">
                <a:solidFill>
                  <a:schemeClr val="accent1"/>
                </a:solidFill>
                <a:latin typeface="Roboto Condensed"/>
                <a:ea typeface="Roboto Condensed"/>
                <a:cs typeface="Roboto Condensed"/>
                <a:sym typeface="Roboto Condensed"/>
              </a:rPr>
              <a:t>Benzodiazepines</a:t>
            </a:r>
            <a:endParaRPr b="1">
              <a:solidFill>
                <a:schemeClr val="accent1"/>
              </a:solidFill>
              <a:latin typeface="Roboto Condensed"/>
              <a:ea typeface="Roboto Condensed"/>
              <a:cs typeface="Roboto Condensed"/>
              <a:sym typeface="Roboto Condensed"/>
            </a:endParaRPr>
          </a:p>
          <a:p>
            <a:pPr indent="-317500" lvl="1" marL="914400" rtl="0" algn="l">
              <a:lnSpc>
                <a:spcPct val="100000"/>
              </a:lnSpc>
              <a:spcBef>
                <a:spcPts val="0"/>
              </a:spcBef>
              <a:spcAft>
                <a:spcPts val="0"/>
              </a:spcAft>
              <a:buClr>
                <a:schemeClr val="accent1"/>
              </a:buClr>
              <a:buSzPts val="1400"/>
              <a:buChar char="•"/>
            </a:pPr>
            <a:r>
              <a:rPr b="1" lang="en-US">
                <a:solidFill>
                  <a:schemeClr val="accent1"/>
                </a:solidFill>
                <a:latin typeface="Roboto Condensed"/>
                <a:ea typeface="Roboto Condensed"/>
                <a:cs typeface="Roboto Condensed"/>
                <a:sym typeface="Roboto Condensed"/>
              </a:rPr>
              <a:t>Venlafaxine (SNRI)</a:t>
            </a:r>
            <a:endParaRPr b="1">
              <a:solidFill>
                <a:schemeClr val="accent1"/>
              </a:solidFill>
              <a:latin typeface="Roboto Condensed"/>
              <a:ea typeface="Roboto Condensed"/>
              <a:cs typeface="Roboto Condensed"/>
              <a:sym typeface="Roboto Condensed"/>
            </a:endParaRPr>
          </a:p>
          <a:p>
            <a:pPr indent="-317500" lvl="1" marL="914400" rtl="0" algn="l">
              <a:lnSpc>
                <a:spcPct val="100000"/>
              </a:lnSpc>
              <a:spcBef>
                <a:spcPts val="0"/>
              </a:spcBef>
              <a:spcAft>
                <a:spcPts val="0"/>
              </a:spcAft>
              <a:buClr>
                <a:schemeClr val="accent1"/>
              </a:buClr>
              <a:buSzPts val="1400"/>
              <a:buChar char="•"/>
            </a:pPr>
            <a:r>
              <a:rPr b="1" lang="en-US">
                <a:solidFill>
                  <a:schemeClr val="accent1"/>
                </a:solidFill>
                <a:latin typeface="Roboto Condensed"/>
                <a:ea typeface="Roboto Condensed"/>
                <a:cs typeface="Roboto Condensed"/>
                <a:sym typeface="Roboto Condensed"/>
              </a:rPr>
              <a:t>Buspirone</a:t>
            </a:r>
            <a:endParaRPr b="1">
              <a:solidFill>
                <a:schemeClr val="accent1"/>
              </a:solidFill>
              <a:latin typeface="Roboto Condensed"/>
              <a:ea typeface="Roboto Condensed"/>
              <a:cs typeface="Roboto Condensed"/>
              <a:sym typeface="Roboto Condensed"/>
            </a:endParaRPr>
          </a:p>
          <a:p>
            <a:pPr indent="0" lvl="0" marL="457200" rtl="0" algn="l">
              <a:lnSpc>
                <a:spcPct val="100000"/>
              </a:lnSpc>
              <a:spcBef>
                <a:spcPts val="0"/>
              </a:spcBef>
              <a:spcAft>
                <a:spcPts val="0"/>
              </a:spcAft>
              <a:buSzPts val="1400"/>
              <a:buNone/>
            </a:pPr>
            <a:r>
              <a:t/>
            </a:r>
            <a:endParaRPr/>
          </a:p>
          <a:p>
            <a:pPr indent="-317500" lvl="0" marL="457200" rtl="0" algn="l">
              <a:lnSpc>
                <a:spcPct val="100000"/>
              </a:lnSpc>
              <a:spcBef>
                <a:spcPts val="0"/>
              </a:spcBef>
              <a:spcAft>
                <a:spcPts val="0"/>
              </a:spcAft>
              <a:buSzPts val="1400"/>
              <a:buChar char="•"/>
            </a:pPr>
            <a:r>
              <a:rPr lang="en-US"/>
              <a:t>The treatment of social anxiety disorder associated with performance situations frequently involves </a:t>
            </a:r>
            <a:r>
              <a:rPr b="1" lang="en-US"/>
              <a:t>the use of ß-adrenergic receptor antagonists shortly before exposure</a:t>
            </a:r>
            <a:endParaRPr b="1"/>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2" name="Shape 1482"/>
        <p:cNvGrpSpPr/>
        <p:nvPr/>
      </p:nvGrpSpPr>
      <p:grpSpPr>
        <a:xfrm>
          <a:off x="0" y="0"/>
          <a:ext cx="0" cy="0"/>
          <a:chOff x="0" y="0"/>
          <a:chExt cx="0" cy="0"/>
        </a:xfrm>
      </p:grpSpPr>
      <p:sp>
        <p:nvSpPr>
          <p:cNvPr id="1483" name="Google Shape;1483;g2b2ea1b5f1d_0_257"/>
          <p:cNvSpPr txBox="1"/>
          <p:nvPr>
            <p:ph type="title"/>
          </p:nvPr>
        </p:nvSpPr>
        <p:spPr>
          <a:xfrm>
            <a:off x="238575" y="2100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1484" name="Google Shape;1484;g2b2ea1b5f1d_0_257"/>
          <p:cNvSpPr txBox="1"/>
          <p:nvPr>
            <p:ph idx="1" type="body"/>
          </p:nvPr>
        </p:nvSpPr>
        <p:spPr>
          <a:xfrm>
            <a:off x="340675" y="928625"/>
            <a:ext cx="4106100" cy="391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1000"/>
              </a:spcBef>
              <a:spcAft>
                <a:spcPts val="0"/>
              </a:spcAft>
              <a:buSzPts val="1400"/>
              <a:buNone/>
            </a:pPr>
            <a:r>
              <a:rPr lang="en-US"/>
              <a:t>1- A male is having fear of flying since many years, he drives from one state to another to avoid getting on a plane, your diagnosis?</a:t>
            </a:r>
            <a:endParaRPr/>
          </a:p>
          <a:p>
            <a:pPr indent="0" lvl="0" marL="0" rtl="0" algn="l">
              <a:lnSpc>
                <a:spcPct val="100000"/>
              </a:lnSpc>
              <a:spcBef>
                <a:spcPts val="100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Specific Phobia</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2- a patient who has fear of leaving home and being left alone</a:t>
            </a:r>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a- social anxiety disorder</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b- agoraphobia</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c- generalized anxiety disorder</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d- specific phobia</a:t>
            </a:r>
            <a:endParaRPr>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3- which of these is not used in management of specific phobia ? </a:t>
            </a:r>
            <a:r>
              <a:rPr lang="en-US">
                <a:solidFill>
                  <a:schemeClr val="dk2"/>
                </a:solidFill>
                <a:latin typeface="Roboto Condensed Light"/>
                <a:ea typeface="Roboto Condensed Light"/>
                <a:cs typeface="Roboto Condensed Light"/>
                <a:sym typeface="Roboto Condensed Light"/>
              </a:rPr>
              <a:t>ECT</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solidFill>
                  <a:schemeClr val="dk1"/>
                </a:solidFill>
              </a:rPr>
              <a:t>4-</a:t>
            </a:r>
            <a:r>
              <a:rPr lang="en-US"/>
              <a:t> Regarding phobias one of these doesn’t match: </a:t>
            </a:r>
            <a:r>
              <a:rPr lang="en-US">
                <a:solidFill>
                  <a:schemeClr val="dk2"/>
                </a:solidFill>
                <a:latin typeface="Roboto Condensed Light"/>
                <a:ea typeface="Roboto Condensed Light"/>
                <a:cs typeface="Roboto Condensed Light"/>
                <a:sym typeface="Roboto Condensed Light"/>
              </a:rPr>
              <a:t>mysophobia -&gt; fear of cats</a:t>
            </a:r>
            <a:endParaRPr>
              <a:solidFill>
                <a:schemeClr val="dk1"/>
              </a:solidFill>
            </a:endParaRPr>
          </a:p>
        </p:txBody>
      </p:sp>
      <p:sp>
        <p:nvSpPr>
          <p:cNvPr id="1485" name="Google Shape;1485;g2b2ea1b5f1d_0_257"/>
          <p:cNvSpPr txBox="1"/>
          <p:nvPr>
            <p:ph idx="1" type="body"/>
          </p:nvPr>
        </p:nvSpPr>
        <p:spPr>
          <a:xfrm>
            <a:off x="4597725" y="1030350"/>
            <a:ext cx="3852300" cy="39108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100000"/>
              </a:lnSpc>
              <a:spcBef>
                <a:spcPts val="1000"/>
              </a:spcBef>
              <a:spcAft>
                <a:spcPts val="0"/>
              </a:spcAft>
              <a:buSzPct val="108108"/>
              <a:buNone/>
            </a:pPr>
            <a:r>
              <a:rPr lang="en-US"/>
              <a:t>5- Wrong about criteria of phobia: </a:t>
            </a:r>
            <a:r>
              <a:rPr lang="en-US">
                <a:solidFill>
                  <a:schemeClr val="dk2"/>
                </a:solidFill>
                <a:latin typeface="Roboto Condensed Light"/>
                <a:ea typeface="Roboto Condensed Light"/>
                <a:cs typeface="Roboto Condensed Light"/>
                <a:sym typeface="Roboto Condensed Light"/>
              </a:rPr>
              <a:t>patient is not aware that his fear is out of proportion</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t>6- Most common anxiety disorder ?</a:t>
            </a:r>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A-Social phobia</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B-GAD</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C- Panic attack</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solidFill>
                  <a:schemeClr val="dk2"/>
                </a:solidFill>
                <a:latin typeface="Roboto Condensed Light"/>
                <a:ea typeface="Roboto Condensed Light"/>
                <a:cs typeface="Roboto Condensed Light"/>
                <a:sym typeface="Roboto Condensed Light"/>
              </a:rPr>
              <a:t>D-Specific Phobia</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E- PTSD </a:t>
            </a:r>
            <a:endParaRPr>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t>7- Mysophobia is? Select one:</a:t>
            </a:r>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a. Fear of dogs</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b. Fear of cats</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c. Fear of animals</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d. Fear of water</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solidFill>
                  <a:schemeClr val="dk2"/>
                </a:solidFill>
                <a:latin typeface="Roboto Condensed Light"/>
                <a:ea typeface="Roboto Condensed Light"/>
                <a:cs typeface="Roboto Condensed Light"/>
                <a:sym typeface="Roboto Condensed Light"/>
              </a:rPr>
              <a:t>e. Fear of dirt</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t>8- Someone not taken care of his appearance and his clothes is dirty which is not DDx ? </a:t>
            </a:r>
            <a:br>
              <a:rPr lang="en-US"/>
            </a:br>
            <a:r>
              <a:rPr lang="en-US">
                <a:solidFill>
                  <a:schemeClr val="dk2"/>
                </a:solidFill>
                <a:latin typeface="Roboto Condensed Light"/>
                <a:ea typeface="Roboto Condensed Light"/>
                <a:cs typeface="Roboto Condensed Light"/>
                <a:sym typeface="Roboto Condensed Light"/>
              </a:rPr>
              <a:t> social phobia</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t/>
            </a:r>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9" name="Shape 1489"/>
        <p:cNvGrpSpPr/>
        <p:nvPr/>
      </p:nvGrpSpPr>
      <p:grpSpPr>
        <a:xfrm>
          <a:off x="0" y="0"/>
          <a:ext cx="0" cy="0"/>
          <a:chOff x="0" y="0"/>
          <a:chExt cx="0" cy="0"/>
        </a:xfrm>
      </p:grpSpPr>
      <p:sp>
        <p:nvSpPr>
          <p:cNvPr id="1490" name="Google Shape;1490;g2b2ea1b5f1d_0_272"/>
          <p:cNvSpPr txBox="1"/>
          <p:nvPr>
            <p:ph type="title"/>
          </p:nvPr>
        </p:nvSpPr>
        <p:spPr>
          <a:xfrm>
            <a:off x="238575" y="2100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1491" name="Google Shape;1491;g2b2ea1b5f1d_0_272"/>
          <p:cNvSpPr txBox="1"/>
          <p:nvPr>
            <p:ph idx="1" type="body"/>
          </p:nvPr>
        </p:nvSpPr>
        <p:spPr>
          <a:xfrm>
            <a:off x="340675" y="928625"/>
            <a:ext cx="4106100" cy="39108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100000"/>
              </a:lnSpc>
              <a:spcBef>
                <a:spcPts val="1000"/>
              </a:spcBef>
              <a:spcAft>
                <a:spcPts val="0"/>
              </a:spcAft>
              <a:buSzPct val="108108"/>
              <a:buNone/>
            </a:pPr>
            <a:r>
              <a:rPr lang="en-US"/>
              <a:t>9- A 24-year-old woman is diagnosed with social phobia. All of the following are effective treatments except:  </a:t>
            </a:r>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a. SSRIS</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b. Flooding</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c. Modeling</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d. Systematic desensitization</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solidFill>
                  <a:schemeClr val="dk2"/>
                </a:solidFill>
                <a:latin typeface="Roboto Condensed Light"/>
                <a:ea typeface="Roboto Condensed Light"/>
                <a:cs typeface="Roboto Condensed Light"/>
                <a:sym typeface="Roboto Condensed Light"/>
              </a:rPr>
              <a:t>e. ECT</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t>10- the main cause of fear in social phobia:</a:t>
            </a:r>
            <a:endParaRPr/>
          </a:p>
          <a:p>
            <a:pPr indent="0" lvl="0" marL="457200" rtl="0" algn="l">
              <a:lnSpc>
                <a:spcPct val="100000"/>
              </a:lnSpc>
              <a:spcBef>
                <a:spcPts val="0"/>
              </a:spcBef>
              <a:spcAft>
                <a:spcPts val="0"/>
              </a:spcAft>
              <a:buClr>
                <a:schemeClr val="dk1"/>
              </a:buClr>
              <a:buSzPct val="84942"/>
              <a:buFont typeface="Arial"/>
              <a:buNone/>
            </a:pPr>
            <a:r>
              <a:rPr lang="en-US">
                <a:solidFill>
                  <a:schemeClr val="dk2"/>
                </a:solidFill>
                <a:latin typeface="Roboto Condensed Light"/>
                <a:ea typeface="Roboto Condensed Light"/>
                <a:cs typeface="Roboto Condensed Light"/>
                <a:sym typeface="Roboto Condensed Light"/>
              </a:rPr>
              <a:t>a- Embarrassment</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b- social and occupational impairment </a:t>
            </a:r>
            <a:endParaRPr>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t>11- case of girl feels fear when she in a public area , she fell 2 month before and says she fears that no one can help her in public area as she didn’t have children...</a:t>
            </a:r>
            <a:endParaRPr/>
          </a:p>
          <a:p>
            <a:pPr indent="0" lvl="0" marL="457200" rtl="0" algn="l">
              <a:lnSpc>
                <a:spcPct val="100000"/>
              </a:lnSpc>
              <a:spcBef>
                <a:spcPts val="0"/>
              </a:spcBef>
              <a:spcAft>
                <a:spcPts val="0"/>
              </a:spcAft>
              <a:buClr>
                <a:schemeClr val="dk1"/>
              </a:buClr>
              <a:buSzPct val="84942"/>
              <a:buFont typeface="Arial"/>
              <a:buNone/>
            </a:pPr>
            <a:r>
              <a:rPr lang="en-US">
                <a:solidFill>
                  <a:schemeClr val="dk2"/>
                </a:solidFill>
                <a:latin typeface="Roboto Condensed Light"/>
                <a:ea typeface="Roboto Condensed Light"/>
                <a:cs typeface="Roboto Condensed Light"/>
                <a:sym typeface="Roboto Condensed Light"/>
              </a:rPr>
              <a:t>a- agoraphobia </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b- specific phobia </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ct val="108108"/>
              <a:buNone/>
            </a:pPr>
            <a:r>
              <a:rPr lang="en-US">
                <a:latin typeface="Roboto Condensed Light"/>
                <a:ea typeface="Roboto Condensed Light"/>
                <a:cs typeface="Roboto Condensed Light"/>
                <a:sym typeface="Roboto Condensed Light"/>
              </a:rPr>
              <a:t>c- social phobia</a:t>
            </a:r>
            <a:endParaRPr>
              <a:latin typeface="Roboto Condensed Light"/>
              <a:ea typeface="Roboto Condensed Light"/>
              <a:cs typeface="Roboto Condensed Light"/>
              <a:sym typeface="Roboto Condensed Light"/>
            </a:endParaRPr>
          </a:p>
        </p:txBody>
      </p:sp>
      <p:sp>
        <p:nvSpPr>
          <p:cNvPr id="1492" name="Google Shape;1492;g2b2ea1b5f1d_0_272"/>
          <p:cNvSpPr txBox="1"/>
          <p:nvPr>
            <p:ph idx="1" type="body"/>
          </p:nvPr>
        </p:nvSpPr>
        <p:spPr>
          <a:xfrm>
            <a:off x="4597725" y="928625"/>
            <a:ext cx="3662400" cy="39108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100000"/>
              </a:lnSpc>
              <a:spcBef>
                <a:spcPts val="1000"/>
              </a:spcBef>
              <a:spcAft>
                <a:spcPts val="0"/>
              </a:spcAft>
              <a:buSzPts val="1514"/>
              <a:buNone/>
            </a:pPr>
            <a:r>
              <a:rPr lang="en-US"/>
              <a:t>12- All of the following are DSM 5 diagnostic criteria of specific phobia, except:</a:t>
            </a:r>
            <a:endParaRPr/>
          </a:p>
          <a:p>
            <a:pPr indent="457200" lvl="0" marL="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 symptoms persist for at least 3 months</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514"/>
              <a:buNone/>
            </a:pPr>
            <a:r>
              <a:rPr lang="en-US"/>
              <a:t>13- Case of female fears of social situations including contact with strangers?</a:t>
            </a:r>
            <a:endParaRPr/>
          </a:p>
          <a:p>
            <a:pPr indent="457200" lvl="0" marL="0" rtl="0" algn="l">
              <a:lnSpc>
                <a:spcPct val="100000"/>
              </a:lnSpc>
              <a:spcBef>
                <a:spcPts val="0"/>
              </a:spcBef>
              <a:spcAft>
                <a:spcPts val="0"/>
              </a:spcAft>
              <a:buClr>
                <a:schemeClr val="dk1"/>
              </a:buClr>
              <a:buSzPts val="1283"/>
              <a:buFont typeface="Arial"/>
              <a:buNone/>
            </a:pPr>
            <a:r>
              <a:rPr lang="en-US">
                <a:solidFill>
                  <a:schemeClr val="dk2"/>
                </a:solidFill>
                <a:latin typeface="Roboto Condensed Light"/>
                <a:ea typeface="Roboto Condensed Light"/>
                <a:cs typeface="Roboto Condensed Light"/>
                <a:sym typeface="Roboto Condensed Light"/>
              </a:rPr>
              <a:t>-Social phobia</a:t>
            </a:r>
            <a:endParaRPr sz="1200">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514"/>
              <a:buNone/>
            </a:pPr>
            <a:r>
              <a:rPr lang="en-US"/>
              <a:t>14- the most common Psychiatric disorder in female population?</a:t>
            </a:r>
            <a:endParaRPr/>
          </a:p>
          <a:p>
            <a:pPr indent="0" lvl="0" marL="457200" rtl="0" algn="l">
              <a:lnSpc>
                <a:spcPct val="100000"/>
              </a:lnSpc>
              <a:spcBef>
                <a:spcPts val="0"/>
              </a:spcBef>
              <a:spcAft>
                <a:spcPts val="0"/>
              </a:spcAft>
              <a:buSzPts val="1514"/>
              <a:buNone/>
            </a:pPr>
            <a:r>
              <a:rPr lang="en-US">
                <a:solidFill>
                  <a:schemeClr val="dk2"/>
                </a:solidFill>
                <a:latin typeface="Roboto Condensed Light"/>
                <a:ea typeface="Roboto Condensed Light"/>
                <a:cs typeface="Roboto Condensed Light"/>
                <a:sym typeface="Roboto Condensed Light"/>
              </a:rPr>
              <a:t>A. Phobia    </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ts val="1514"/>
              <a:buNone/>
            </a:pPr>
            <a:r>
              <a:rPr lang="en-US">
                <a:latin typeface="Roboto Condensed Light"/>
                <a:ea typeface="Roboto Condensed Light"/>
                <a:cs typeface="Roboto Condensed Light"/>
                <a:sym typeface="Roboto Condensed Light"/>
              </a:rPr>
              <a:t>B. GAD          	</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ts val="1514"/>
              <a:buNone/>
            </a:pPr>
            <a:r>
              <a:rPr lang="en-US">
                <a:latin typeface="Roboto Condensed Light"/>
                <a:ea typeface="Roboto Condensed Light"/>
                <a:cs typeface="Roboto Condensed Light"/>
                <a:sym typeface="Roboto Condensed Light"/>
              </a:rPr>
              <a:t>C. anxiety disorder     	</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ts val="1514"/>
              <a:buNone/>
            </a:pPr>
            <a:r>
              <a:rPr lang="en-US">
                <a:latin typeface="Roboto Condensed Light"/>
                <a:ea typeface="Roboto Condensed Light"/>
                <a:cs typeface="Roboto Condensed Light"/>
                <a:sym typeface="Roboto Condensed Light"/>
              </a:rPr>
              <a:t>D. somatization   </a:t>
            </a:r>
            <a:r>
              <a:rPr lang="en-US"/>
              <a:t> </a:t>
            </a:r>
            <a:endParaRPr>
              <a:solidFill>
                <a:srgbClr val="1C1E21"/>
              </a:solidFill>
              <a:highlight>
                <a:srgbClr val="FFFFFF"/>
              </a:highlight>
              <a:latin typeface="Times New Roman"/>
              <a:ea typeface="Times New Roman"/>
              <a:cs typeface="Times New Roman"/>
              <a:sym typeface="Times New Roman"/>
            </a:endParaRPr>
          </a:p>
          <a:p>
            <a:pPr indent="0" lvl="0" marL="0" rtl="0" algn="l">
              <a:lnSpc>
                <a:spcPct val="100000"/>
              </a:lnSpc>
              <a:spcBef>
                <a:spcPts val="1000"/>
              </a:spcBef>
              <a:spcAft>
                <a:spcPts val="0"/>
              </a:spcAft>
              <a:buSzPts val="1514"/>
              <a:buNone/>
            </a:pPr>
            <a:r>
              <a:rPr lang="en-US"/>
              <a:t>there are a lot of questions asking to match the meaning of each specific phobia so memorise what each phobia means</a:t>
            </a:r>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6" name="Shape 1496"/>
        <p:cNvGrpSpPr/>
        <p:nvPr/>
      </p:nvGrpSpPr>
      <p:grpSpPr>
        <a:xfrm>
          <a:off x="0" y="0"/>
          <a:ext cx="0" cy="0"/>
          <a:chOff x="0" y="0"/>
          <a:chExt cx="0" cy="0"/>
        </a:xfrm>
      </p:grpSpPr>
      <p:sp>
        <p:nvSpPr>
          <p:cNvPr id="1497" name="Google Shape;1497;p68"/>
          <p:cNvSpPr txBox="1"/>
          <p:nvPr>
            <p:ph type="title"/>
          </p:nvPr>
        </p:nvSpPr>
        <p:spPr>
          <a:xfrm>
            <a:off x="238575" y="2100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1498" name="Google Shape;1498;p68"/>
          <p:cNvSpPr txBox="1"/>
          <p:nvPr>
            <p:ph idx="1" type="body"/>
          </p:nvPr>
        </p:nvSpPr>
        <p:spPr>
          <a:xfrm>
            <a:off x="340675" y="928625"/>
            <a:ext cx="4106100" cy="391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1000"/>
              </a:spcBef>
              <a:spcAft>
                <a:spcPts val="0"/>
              </a:spcAft>
              <a:buSzPts val="1400"/>
              <a:buNone/>
            </a:pPr>
            <a:r>
              <a:rPr lang="en-US"/>
              <a:t>15- Irritability , poor concentration , sleep problems , All of the following should be considered in the differential diagnosis , EXCEPT ?</a:t>
            </a:r>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A- PTSD</a:t>
            </a:r>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B- Premenstrual dysphoric disorder</a:t>
            </a:r>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C- GAD</a:t>
            </a:r>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D- Social anxiety disorder</a:t>
            </a:r>
            <a:endParaRPr/>
          </a:p>
          <a:p>
            <a:pPr indent="0" lvl="0" marL="457200" rtl="0" algn="l">
              <a:lnSpc>
                <a:spcPct val="100000"/>
              </a:lnSpc>
              <a:spcBef>
                <a:spcPts val="0"/>
              </a:spcBef>
              <a:spcAft>
                <a:spcPts val="0"/>
              </a:spcAft>
              <a:buSzPts val="1400"/>
              <a:buNone/>
            </a:pPr>
            <a:r>
              <a:rPr lang="en-US">
                <a:latin typeface="Roboto Condensed Light"/>
                <a:ea typeface="Roboto Condensed Light"/>
                <a:cs typeface="Roboto Condensed Light"/>
                <a:sym typeface="Roboto Condensed Light"/>
              </a:rPr>
              <a:t>E- Depressive disorders</a:t>
            </a:r>
            <a:endParaRPr/>
          </a:p>
          <a:p>
            <a:pPr indent="0" lvl="0" marL="0" rtl="0" algn="l">
              <a:lnSpc>
                <a:spcPct val="100000"/>
              </a:lnSpc>
              <a:spcBef>
                <a:spcPts val="1000"/>
              </a:spcBef>
              <a:spcAft>
                <a:spcPts val="0"/>
              </a:spcAft>
              <a:buSzPts val="1400"/>
              <a:buNone/>
            </a:pPr>
            <a:r>
              <a:rPr lang="en-US">
                <a:latin typeface="Rubik"/>
                <a:ea typeface="Rubik"/>
                <a:cs typeface="Rubik"/>
                <a:sym typeface="Rubik"/>
              </a:rPr>
              <a:t>16- All the following of DSM5 criteria for agoraphobia is true except:</a:t>
            </a:r>
            <a:endParaRPr/>
          </a:p>
          <a:p>
            <a:pPr indent="0" lvl="1" marL="457200" rtl="0" algn="l">
              <a:lnSpc>
                <a:spcPct val="100000"/>
              </a:lnSpc>
              <a:spcBef>
                <a:spcPts val="1000"/>
              </a:spcBef>
              <a:spcAft>
                <a:spcPts val="0"/>
              </a:spcAft>
              <a:buSzPts val="1400"/>
              <a:buNone/>
            </a:pPr>
            <a:r>
              <a:rPr lang="en-US">
                <a:solidFill>
                  <a:schemeClr val="dk2"/>
                </a:solidFill>
                <a:latin typeface="Roboto Condensed Light"/>
                <a:ea typeface="Roboto Condensed Light"/>
                <a:cs typeface="Roboto Condensed Light"/>
                <a:sym typeface="Roboto Condensed Light"/>
              </a:rPr>
              <a:t>-Less than 3 months duration</a:t>
            </a:r>
            <a:endParaRPr/>
          </a:p>
          <a:p>
            <a:pPr indent="0" lvl="0" marL="0" rtl="0" algn="l">
              <a:lnSpc>
                <a:spcPct val="100000"/>
              </a:lnSpc>
              <a:spcBef>
                <a:spcPts val="1000"/>
              </a:spcBef>
              <a:spcAft>
                <a:spcPts val="0"/>
              </a:spcAft>
              <a:buSzPts val="1400"/>
              <a:buNone/>
            </a:pPr>
            <a:r>
              <a:t/>
            </a:r>
            <a:endParaRPr>
              <a:latin typeface="Roboto Condensed Light"/>
              <a:ea typeface="Roboto Condensed Light"/>
              <a:cs typeface="Roboto Condensed Light"/>
              <a:sym typeface="Roboto Condensed Light"/>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2" name="Shape 1502"/>
        <p:cNvGrpSpPr/>
        <p:nvPr/>
      </p:nvGrpSpPr>
      <p:grpSpPr>
        <a:xfrm>
          <a:off x="0" y="0"/>
          <a:ext cx="0" cy="0"/>
          <a:chOff x="0" y="0"/>
          <a:chExt cx="0" cy="0"/>
        </a:xfrm>
      </p:grpSpPr>
      <p:sp>
        <p:nvSpPr>
          <p:cNvPr id="1503" name="Google Shape;1503;g2b2ea1b5f1d_0_299"/>
          <p:cNvSpPr txBox="1"/>
          <p:nvPr>
            <p:ph type="title"/>
          </p:nvPr>
        </p:nvSpPr>
        <p:spPr>
          <a:xfrm>
            <a:off x="608639" y="2525322"/>
            <a:ext cx="40734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sz="2800"/>
              <a:t>Reaction to stress and adjustment disorder </a:t>
            </a:r>
            <a:endParaRPr sz="2800"/>
          </a:p>
        </p:txBody>
      </p:sp>
      <p:sp>
        <p:nvSpPr>
          <p:cNvPr id="1504" name="Google Shape;1504;g2b2ea1b5f1d_0_299"/>
          <p:cNvSpPr/>
          <p:nvPr/>
        </p:nvSpPr>
        <p:spPr>
          <a:xfrm>
            <a:off x="1937975" y="1284250"/>
            <a:ext cx="1544540" cy="1112046"/>
          </a:xfrm>
          <a:custGeom>
            <a:rect b="b" l="l" r="r" t="t"/>
            <a:pathLst>
              <a:path extrusionOk="0" h="5692" w="7942">
                <a:moveTo>
                  <a:pt x="3056" y="1"/>
                </a:moveTo>
                <a:cubicBezTo>
                  <a:pt x="2499" y="1"/>
                  <a:pt x="1942" y="26"/>
                  <a:pt x="1393" y="99"/>
                </a:cubicBezTo>
                <a:cubicBezTo>
                  <a:pt x="912" y="166"/>
                  <a:pt x="370" y="314"/>
                  <a:pt x="154" y="808"/>
                </a:cubicBezTo>
                <a:cubicBezTo>
                  <a:pt x="31" y="1079"/>
                  <a:pt x="0" y="1393"/>
                  <a:pt x="25" y="1714"/>
                </a:cubicBezTo>
                <a:cubicBezTo>
                  <a:pt x="68" y="2312"/>
                  <a:pt x="296" y="2966"/>
                  <a:pt x="536" y="3520"/>
                </a:cubicBezTo>
                <a:cubicBezTo>
                  <a:pt x="666" y="3816"/>
                  <a:pt x="789" y="4088"/>
                  <a:pt x="894" y="4310"/>
                </a:cubicBezTo>
                <a:cubicBezTo>
                  <a:pt x="1178" y="4932"/>
                  <a:pt x="1615" y="5537"/>
                  <a:pt x="2220" y="5666"/>
                </a:cubicBezTo>
                <a:cubicBezTo>
                  <a:pt x="2302" y="5684"/>
                  <a:pt x="2385" y="5691"/>
                  <a:pt x="2468" y="5691"/>
                </a:cubicBezTo>
                <a:cubicBezTo>
                  <a:pt x="2824" y="5691"/>
                  <a:pt x="3180" y="5547"/>
                  <a:pt x="3520" y="5407"/>
                </a:cubicBezTo>
                <a:cubicBezTo>
                  <a:pt x="4384" y="5050"/>
                  <a:pt x="5265" y="4680"/>
                  <a:pt x="5993" y="4038"/>
                </a:cubicBezTo>
                <a:cubicBezTo>
                  <a:pt x="7084" y="3077"/>
                  <a:pt x="7941" y="1030"/>
                  <a:pt x="6196" y="277"/>
                </a:cubicBezTo>
                <a:cubicBezTo>
                  <a:pt x="5796" y="105"/>
                  <a:pt x="5364" y="80"/>
                  <a:pt x="4939" y="62"/>
                </a:cubicBezTo>
                <a:cubicBezTo>
                  <a:pt x="4655" y="49"/>
                  <a:pt x="4371" y="37"/>
                  <a:pt x="4088" y="25"/>
                </a:cubicBezTo>
                <a:cubicBezTo>
                  <a:pt x="3744" y="11"/>
                  <a:pt x="3400" y="1"/>
                  <a:pt x="3056"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505" name="Google Shape;1505;g2b2ea1b5f1d_0_299"/>
          <p:cNvGrpSpPr/>
          <p:nvPr/>
        </p:nvGrpSpPr>
        <p:grpSpPr>
          <a:xfrm>
            <a:off x="4352214" y="-249185"/>
            <a:ext cx="4653194" cy="5580612"/>
            <a:chOff x="4352214" y="-249185"/>
            <a:chExt cx="4653194" cy="5580612"/>
          </a:xfrm>
        </p:grpSpPr>
        <p:sp>
          <p:nvSpPr>
            <p:cNvPr id="1506" name="Google Shape;1506;g2b2ea1b5f1d_0_299"/>
            <p:cNvSpPr/>
            <p:nvPr/>
          </p:nvSpPr>
          <p:spPr>
            <a:xfrm rot="9784833">
              <a:off x="4604931" y="303431"/>
              <a:ext cx="4147759" cy="2353635"/>
            </a:xfrm>
            <a:custGeom>
              <a:rect b="b" l="l" r="r" t="t"/>
              <a:pathLst>
                <a:path extrusionOk="0" h="27814" w="57888">
                  <a:moveTo>
                    <a:pt x="24329" y="0"/>
                  </a:moveTo>
                  <a:cubicBezTo>
                    <a:pt x="20137" y="0"/>
                    <a:pt x="15944" y="292"/>
                    <a:pt x="11795" y="876"/>
                  </a:cubicBezTo>
                  <a:cubicBezTo>
                    <a:pt x="8059" y="1400"/>
                    <a:pt x="3909" y="2467"/>
                    <a:pt x="2041" y="5691"/>
                  </a:cubicBezTo>
                  <a:cubicBezTo>
                    <a:pt x="0" y="9206"/>
                    <a:pt x="1640" y="13707"/>
                    <a:pt x="4033" y="17005"/>
                  </a:cubicBezTo>
                  <a:cubicBezTo>
                    <a:pt x="9661" y="24748"/>
                    <a:pt x="17144" y="27813"/>
                    <a:pt x="25551" y="27813"/>
                  </a:cubicBezTo>
                  <a:cubicBezTo>
                    <a:pt x="28471" y="27813"/>
                    <a:pt x="31503" y="27443"/>
                    <a:pt x="34607" y="26771"/>
                  </a:cubicBezTo>
                  <a:cubicBezTo>
                    <a:pt x="36981" y="26253"/>
                    <a:pt x="39274" y="25538"/>
                    <a:pt x="41395" y="24545"/>
                  </a:cubicBezTo>
                  <a:cubicBezTo>
                    <a:pt x="49157" y="20920"/>
                    <a:pt x="57888" y="5494"/>
                    <a:pt x="45372" y="2485"/>
                  </a:cubicBezTo>
                  <a:cubicBezTo>
                    <a:pt x="38494" y="832"/>
                    <a:pt x="31411" y="0"/>
                    <a:pt x="2432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7" name="Google Shape;1507;g2b2ea1b5f1d_0_299"/>
            <p:cNvSpPr/>
            <p:nvPr/>
          </p:nvSpPr>
          <p:spPr>
            <a:xfrm rot="5183080">
              <a:off x="5157570" y="2667456"/>
              <a:ext cx="2471275" cy="2691843"/>
            </a:xfrm>
            <a:custGeom>
              <a:rect b="b" l="l" r="r" t="t"/>
              <a:pathLst>
                <a:path extrusionOk="0" h="3020" w="2757">
                  <a:moveTo>
                    <a:pt x="1727" y="1"/>
                  </a:moveTo>
                  <a:cubicBezTo>
                    <a:pt x="815" y="1"/>
                    <a:pt x="275" y="1495"/>
                    <a:pt x="93" y="2170"/>
                  </a:cubicBezTo>
                  <a:cubicBezTo>
                    <a:pt x="43" y="2361"/>
                    <a:pt x="0" y="2571"/>
                    <a:pt x="93" y="2750"/>
                  </a:cubicBezTo>
                  <a:cubicBezTo>
                    <a:pt x="196" y="2948"/>
                    <a:pt x="423" y="3020"/>
                    <a:pt x="655" y="3020"/>
                  </a:cubicBezTo>
                  <a:cubicBezTo>
                    <a:pt x="756" y="3020"/>
                    <a:pt x="857" y="3006"/>
                    <a:pt x="950" y="2984"/>
                  </a:cubicBezTo>
                  <a:cubicBezTo>
                    <a:pt x="1418" y="2879"/>
                    <a:pt x="1850" y="2639"/>
                    <a:pt x="2183" y="2293"/>
                  </a:cubicBezTo>
                  <a:cubicBezTo>
                    <a:pt x="2479" y="1991"/>
                    <a:pt x="2707" y="1597"/>
                    <a:pt x="2731" y="1171"/>
                  </a:cubicBezTo>
                  <a:cubicBezTo>
                    <a:pt x="2756" y="746"/>
                    <a:pt x="2540" y="296"/>
                    <a:pt x="2164" y="111"/>
                  </a:cubicBezTo>
                  <a:cubicBezTo>
                    <a:pt x="2010" y="35"/>
                    <a:pt x="1864" y="1"/>
                    <a:pt x="1727"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8" name="Google Shape;1508;g2b2ea1b5f1d_0_299"/>
            <p:cNvSpPr/>
            <p:nvPr/>
          </p:nvSpPr>
          <p:spPr>
            <a:xfrm>
              <a:off x="6599326" y="1952175"/>
              <a:ext cx="2246512" cy="2392162"/>
            </a:xfrm>
            <a:custGeom>
              <a:rect b="b" l="l" r="r" t="t"/>
              <a:pathLst>
                <a:path extrusionOk="0" h="12553" w="11789">
                  <a:moveTo>
                    <a:pt x="8224" y="1"/>
                  </a:moveTo>
                  <a:cubicBezTo>
                    <a:pt x="6188" y="1"/>
                    <a:pt x="3792" y="774"/>
                    <a:pt x="2646" y="1180"/>
                  </a:cubicBezTo>
                  <a:cubicBezTo>
                    <a:pt x="2621" y="1192"/>
                    <a:pt x="2590" y="1198"/>
                    <a:pt x="2559" y="1211"/>
                  </a:cubicBezTo>
                  <a:cubicBezTo>
                    <a:pt x="1782" y="1494"/>
                    <a:pt x="981" y="1901"/>
                    <a:pt x="574" y="2709"/>
                  </a:cubicBezTo>
                  <a:cubicBezTo>
                    <a:pt x="1" y="3868"/>
                    <a:pt x="469" y="5335"/>
                    <a:pt x="1073" y="6476"/>
                  </a:cubicBezTo>
                  <a:cubicBezTo>
                    <a:pt x="2276" y="8732"/>
                    <a:pt x="4002" y="10625"/>
                    <a:pt x="6018" y="11902"/>
                  </a:cubicBezTo>
                  <a:cubicBezTo>
                    <a:pt x="6265" y="12056"/>
                    <a:pt x="6530" y="12210"/>
                    <a:pt x="6807" y="12321"/>
                  </a:cubicBezTo>
                  <a:cubicBezTo>
                    <a:pt x="7135" y="12462"/>
                    <a:pt x="7471" y="12552"/>
                    <a:pt x="7801" y="12552"/>
                  </a:cubicBezTo>
                  <a:cubicBezTo>
                    <a:pt x="8048" y="12552"/>
                    <a:pt x="8292" y="12501"/>
                    <a:pt x="8527" y="12382"/>
                  </a:cubicBezTo>
                  <a:cubicBezTo>
                    <a:pt x="9095" y="12099"/>
                    <a:pt x="9465" y="11470"/>
                    <a:pt x="9773" y="10853"/>
                  </a:cubicBezTo>
                  <a:cubicBezTo>
                    <a:pt x="10772" y="8843"/>
                    <a:pt x="11419" y="6605"/>
                    <a:pt x="11666" y="4312"/>
                  </a:cubicBezTo>
                  <a:cubicBezTo>
                    <a:pt x="11752" y="3461"/>
                    <a:pt x="11789" y="2567"/>
                    <a:pt x="11518" y="1772"/>
                  </a:cubicBezTo>
                  <a:cubicBezTo>
                    <a:pt x="11067" y="432"/>
                    <a:pt x="9746" y="1"/>
                    <a:pt x="8224" y="1"/>
                  </a:cubicBezTo>
                  <a:close/>
                </a:path>
              </a:pathLst>
            </a:custGeom>
            <a:solidFill>
              <a:schemeClr val="accent3">
                <a:alpha val="4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9" name="Google Shape;1509;g2b2ea1b5f1d_0_299"/>
            <p:cNvSpPr/>
            <p:nvPr/>
          </p:nvSpPr>
          <p:spPr>
            <a:xfrm rot="2699978">
              <a:off x="5100118" y="1676293"/>
              <a:ext cx="2926222" cy="2176930"/>
            </a:xfrm>
            <a:custGeom>
              <a:rect b="b" l="l" r="r" t="t"/>
              <a:pathLst>
                <a:path extrusionOk="0" h="6589" w="10631">
                  <a:moveTo>
                    <a:pt x="1143" y="1"/>
                  </a:moveTo>
                  <a:cubicBezTo>
                    <a:pt x="967" y="1"/>
                    <a:pt x="802" y="27"/>
                    <a:pt x="654" y="87"/>
                  </a:cubicBezTo>
                  <a:cubicBezTo>
                    <a:pt x="25" y="340"/>
                    <a:pt x="1" y="1092"/>
                    <a:pt x="198" y="1764"/>
                  </a:cubicBezTo>
                  <a:cubicBezTo>
                    <a:pt x="827" y="3898"/>
                    <a:pt x="2683" y="5260"/>
                    <a:pt x="5075" y="6142"/>
                  </a:cubicBezTo>
                  <a:cubicBezTo>
                    <a:pt x="5543" y="6314"/>
                    <a:pt x="6012" y="6450"/>
                    <a:pt x="6474" y="6536"/>
                  </a:cubicBezTo>
                  <a:cubicBezTo>
                    <a:pt x="6664" y="6572"/>
                    <a:pt x="6867" y="6589"/>
                    <a:pt x="7074" y="6589"/>
                  </a:cubicBezTo>
                  <a:cubicBezTo>
                    <a:pt x="8703" y="6589"/>
                    <a:pt x="10631" y="5535"/>
                    <a:pt x="8799" y="4064"/>
                  </a:cubicBezTo>
                  <a:cubicBezTo>
                    <a:pt x="6992" y="2609"/>
                    <a:pt x="4933" y="1376"/>
                    <a:pt x="2781" y="445"/>
                  </a:cubicBezTo>
                  <a:cubicBezTo>
                    <a:pt x="2246" y="216"/>
                    <a:pt x="1649" y="1"/>
                    <a:pt x="1143" y="1"/>
                  </a:cubicBezTo>
                  <a:close/>
                </a:path>
              </a:pathLst>
            </a:custGeom>
            <a:solidFill>
              <a:schemeClr val="accent4">
                <a:alpha val="5803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510" name="Google Shape;1510;g2b2ea1b5f1d_0_299"/>
          <p:cNvSpPr/>
          <p:nvPr/>
        </p:nvSpPr>
        <p:spPr>
          <a:xfrm>
            <a:off x="8244128" y="2496750"/>
            <a:ext cx="259725" cy="267028"/>
          </a:xfrm>
          <a:custGeom>
            <a:rect b="b" l="l" r="r" t="t"/>
            <a:pathLst>
              <a:path extrusionOk="0" h="2701" w="2627">
                <a:moveTo>
                  <a:pt x="1030" y="0"/>
                </a:moveTo>
                <a:cubicBezTo>
                  <a:pt x="968" y="0"/>
                  <a:pt x="919" y="49"/>
                  <a:pt x="919" y="111"/>
                </a:cubicBezTo>
                <a:lnTo>
                  <a:pt x="919" y="956"/>
                </a:lnTo>
                <a:lnTo>
                  <a:pt x="111" y="956"/>
                </a:lnTo>
                <a:cubicBezTo>
                  <a:pt x="50" y="956"/>
                  <a:pt x="0" y="1005"/>
                  <a:pt x="0" y="1067"/>
                </a:cubicBezTo>
                <a:lnTo>
                  <a:pt x="0" y="1628"/>
                </a:lnTo>
                <a:cubicBezTo>
                  <a:pt x="0" y="1689"/>
                  <a:pt x="50" y="1739"/>
                  <a:pt x="111" y="1739"/>
                </a:cubicBezTo>
                <a:lnTo>
                  <a:pt x="919" y="1739"/>
                </a:lnTo>
                <a:lnTo>
                  <a:pt x="919" y="2583"/>
                </a:lnTo>
                <a:cubicBezTo>
                  <a:pt x="919" y="2645"/>
                  <a:pt x="968" y="2701"/>
                  <a:pt x="1030" y="2701"/>
                </a:cubicBezTo>
                <a:lnTo>
                  <a:pt x="1591" y="2701"/>
                </a:lnTo>
                <a:cubicBezTo>
                  <a:pt x="1653" y="2701"/>
                  <a:pt x="1708" y="2645"/>
                  <a:pt x="1708" y="2583"/>
                </a:cubicBezTo>
                <a:lnTo>
                  <a:pt x="1708" y="1739"/>
                </a:lnTo>
                <a:lnTo>
                  <a:pt x="2516" y="1739"/>
                </a:lnTo>
                <a:cubicBezTo>
                  <a:pt x="2578" y="1739"/>
                  <a:pt x="2627" y="1689"/>
                  <a:pt x="2627" y="1628"/>
                </a:cubicBezTo>
                <a:lnTo>
                  <a:pt x="2627" y="1067"/>
                </a:lnTo>
                <a:cubicBezTo>
                  <a:pt x="2627" y="1005"/>
                  <a:pt x="2578" y="956"/>
                  <a:pt x="2516" y="956"/>
                </a:cubicBezTo>
                <a:lnTo>
                  <a:pt x="1708" y="956"/>
                </a:lnTo>
                <a:lnTo>
                  <a:pt x="1708" y="111"/>
                </a:lnTo>
                <a:cubicBezTo>
                  <a:pt x="1708" y="49"/>
                  <a:pt x="1653" y="0"/>
                  <a:pt x="15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1" name="Google Shape;1511;g2b2ea1b5f1d_0_299"/>
          <p:cNvSpPr/>
          <p:nvPr/>
        </p:nvSpPr>
        <p:spPr>
          <a:xfrm>
            <a:off x="6183225" y="11040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2" name="Google Shape;1512;g2b2ea1b5f1d_0_299"/>
          <p:cNvSpPr/>
          <p:nvPr/>
        </p:nvSpPr>
        <p:spPr>
          <a:xfrm>
            <a:off x="7581625" y="10022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3" name="Google Shape;1513;g2b2ea1b5f1d_0_299"/>
          <p:cNvSpPr/>
          <p:nvPr/>
        </p:nvSpPr>
        <p:spPr>
          <a:xfrm>
            <a:off x="6309925" y="44311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4" name="Google Shape;1514;g2b2ea1b5f1d_0_299"/>
          <p:cNvSpPr/>
          <p:nvPr/>
        </p:nvSpPr>
        <p:spPr>
          <a:xfrm>
            <a:off x="6751175" y="1337800"/>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5" name="Google Shape;1515;g2b2ea1b5f1d_0_299"/>
          <p:cNvSpPr/>
          <p:nvPr/>
        </p:nvSpPr>
        <p:spPr>
          <a:xfrm>
            <a:off x="8003525" y="9123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6" name="Google Shape;1516;g2b2ea1b5f1d_0_299"/>
          <p:cNvSpPr/>
          <p:nvPr/>
        </p:nvSpPr>
        <p:spPr>
          <a:xfrm>
            <a:off x="7158350" y="5724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7" name="Google Shape;1517;g2b2ea1b5f1d_0_299"/>
          <p:cNvSpPr/>
          <p:nvPr/>
        </p:nvSpPr>
        <p:spPr>
          <a:xfrm flipH="1">
            <a:off x="6141225" y="18058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8" name="Google Shape;1518;g2b2ea1b5f1d_0_299"/>
          <p:cNvSpPr/>
          <p:nvPr/>
        </p:nvSpPr>
        <p:spPr>
          <a:xfrm>
            <a:off x="7222850" y="11982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9" name="Google Shape;1519;g2b2ea1b5f1d_0_299"/>
          <p:cNvSpPr/>
          <p:nvPr/>
        </p:nvSpPr>
        <p:spPr>
          <a:xfrm>
            <a:off x="7633963" y="9348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0" name="Google Shape;1520;g2b2ea1b5f1d_0_299"/>
          <p:cNvSpPr/>
          <p:nvPr/>
        </p:nvSpPr>
        <p:spPr>
          <a:xfrm flipH="1">
            <a:off x="5702600" y="22290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1" name="Google Shape;1521;g2b2ea1b5f1d_0_299"/>
          <p:cNvSpPr/>
          <p:nvPr/>
        </p:nvSpPr>
        <p:spPr>
          <a:xfrm>
            <a:off x="5638100" y="16826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2" name="Google Shape;1522;g2b2ea1b5f1d_0_299"/>
          <p:cNvSpPr/>
          <p:nvPr/>
        </p:nvSpPr>
        <p:spPr>
          <a:xfrm flipH="1">
            <a:off x="5671075" y="17404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3" name="Google Shape;1523;g2b2ea1b5f1d_0_299"/>
          <p:cNvSpPr/>
          <p:nvPr/>
        </p:nvSpPr>
        <p:spPr>
          <a:xfrm flipH="1">
            <a:off x="6265375" y="1742325"/>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4" name="Google Shape;1524;g2b2ea1b5f1d_0_299"/>
          <p:cNvSpPr/>
          <p:nvPr/>
        </p:nvSpPr>
        <p:spPr>
          <a:xfrm>
            <a:off x="7222850" y="5836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5" name="Google Shape;1525;g2b2ea1b5f1d_0_299"/>
          <p:cNvSpPr/>
          <p:nvPr/>
        </p:nvSpPr>
        <p:spPr>
          <a:xfrm flipH="1">
            <a:off x="5800000" y="2077563"/>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6" name="Google Shape;1526;g2b2ea1b5f1d_0_299"/>
          <p:cNvSpPr/>
          <p:nvPr/>
        </p:nvSpPr>
        <p:spPr>
          <a:xfrm flipH="1">
            <a:off x="6321175" y="18058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7" name="Google Shape;1527;g2b2ea1b5f1d_0_299"/>
          <p:cNvSpPr/>
          <p:nvPr/>
        </p:nvSpPr>
        <p:spPr>
          <a:xfrm>
            <a:off x="6263351" y="4275525"/>
            <a:ext cx="214127" cy="220152"/>
          </a:xfrm>
          <a:custGeom>
            <a:rect b="b" l="l" r="r" t="t"/>
            <a:pathLst>
              <a:path extrusionOk="0" h="2701" w="2627">
                <a:moveTo>
                  <a:pt x="1030" y="0"/>
                </a:moveTo>
                <a:cubicBezTo>
                  <a:pt x="968" y="0"/>
                  <a:pt x="919" y="49"/>
                  <a:pt x="919" y="111"/>
                </a:cubicBezTo>
                <a:lnTo>
                  <a:pt x="919" y="956"/>
                </a:lnTo>
                <a:lnTo>
                  <a:pt x="111" y="956"/>
                </a:lnTo>
                <a:cubicBezTo>
                  <a:pt x="50" y="956"/>
                  <a:pt x="0" y="1005"/>
                  <a:pt x="0" y="1067"/>
                </a:cubicBezTo>
                <a:lnTo>
                  <a:pt x="0" y="1628"/>
                </a:lnTo>
                <a:cubicBezTo>
                  <a:pt x="0" y="1689"/>
                  <a:pt x="50" y="1739"/>
                  <a:pt x="111" y="1739"/>
                </a:cubicBezTo>
                <a:lnTo>
                  <a:pt x="919" y="1739"/>
                </a:lnTo>
                <a:lnTo>
                  <a:pt x="919" y="2583"/>
                </a:lnTo>
                <a:cubicBezTo>
                  <a:pt x="919" y="2645"/>
                  <a:pt x="968" y="2701"/>
                  <a:pt x="1030" y="2701"/>
                </a:cubicBezTo>
                <a:lnTo>
                  <a:pt x="1591" y="2701"/>
                </a:lnTo>
                <a:cubicBezTo>
                  <a:pt x="1653" y="2701"/>
                  <a:pt x="1708" y="2645"/>
                  <a:pt x="1708" y="2583"/>
                </a:cubicBezTo>
                <a:lnTo>
                  <a:pt x="1708" y="1739"/>
                </a:lnTo>
                <a:lnTo>
                  <a:pt x="2516" y="1739"/>
                </a:lnTo>
                <a:cubicBezTo>
                  <a:pt x="2578" y="1739"/>
                  <a:pt x="2627" y="1689"/>
                  <a:pt x="2627" y="1628"/>
                </a:cubicBezTo>
                <a:lnTo>
                  <a:pt x="2627" y="1067"/>
                </a:lnTo>
                <a:cubicBezTo>
                  <a:pt x="2627" y="1005"/>
                  <a:pt x="2578" y="956"/>
                  <a:pt x="2516" y="956"/>
                </a:cubicBezTo>
                <a:lnTo>
                  <a:pt x="1708" y="956"/>
                </a:lnTo>
                <a:lnTo>
                  <a:pt x="1708" y="111"/>
                </a:lnTo>
                <a:cubicBezTo>
                  <a:pt x="1708" y="49"/>
                  <a:pt x="1653" y="0"/>
                  <a:pt x="15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8" name="Google Shape;1528;g2b2ea1b5f1d_0_299"/>
          <p:cNvSpPr/>
          <p:nvPr/>
        </p:nvSpPr>
        <p:spPr>
          <a:xfrm>
            <a:off x="7927300" y="45396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9" name="Google Shape;1529;g2b2ea1b5f1d_0_299"/>
          <p:cNvSpPr/>
          <p:nvPr/>
        </p:nvSpPr>
        <p:spPr>
          <a:xfrm>
            <a:off x="6876575" y="36782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0" name="Google Shape;1530;g2b2ea1b5f1d_0_299"/>
          <p:cNvSpPr/>
          <p:nvPr/>
        </p:nvSpPr>
        <p:spPr>
          <a:xfrm>
            <a:off x="7497650" y="359703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1" name="Google Shape;1531;g2b2ea1b5f1d_0_299"/>
          <p:cNvSpPr/>
          <p:nvPr/>
        </p:nvSpPr>
        <p:spPr>
          <a:xfrm>
            <a:off x="7581038" y="368950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2" name="Google Shape;1532;g2b2ea1b5f1d_0_299"/>
          <p:cNvSpPr/>
          <p:nvPr/>
        </p:nvSpPr>
        <p:spPr>
          <a:xfrm>
            <a:off x="7539338" y="3582988"/>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3" name="Google Shape;1533;g2b2ea1b5f1d_0_299"/>
          <p:cNvSpPr/>
          <p:nvPr/>
        </p:nvSpPr>
        <p:spPr>
          <a:xfrm flipH="1">
            <a:off x="7165963" y="39893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4" name="Google Shape;1534;g2b2ea1b5f1d_0_299"/>
          <p:cNvSpPr/>
          <p:nvPr/>
        </p:nvSpPr>
        <p:spPr>
          <a:xfrm flipH="1">
            <a:off x="7553150" y="4335300"/>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5" name="Google Shape;1535;g2b2ea1b5f1d_0_299"/>
          <p:cNvSpPr/>
          <p:nvPr/>
        </p:nvSpPr>
        <p:spPr>
          <a:xfrm>
            <a:off x="6817475" y="41228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6" name="Google Shape;1536;g2b2ea1b5f1d_0_299"/>
          <p:cNvSpPr/>
          <p:nvPr/>
        </p:nvSpPr>
        <p:spPr>
          <a:xfrm>
            <a:off x="6741725" y="44311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7" name="Google Shape;1537;g2b2ea1b5f1d_0_299"/>
          <p:cNvSpPr/>
          <p:nvPr/>
        </p:nvSpPr>
        <p:spPr>
          <a:xfrm>
            <a:off x="6775475" y="44424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8" name="Google Shape;1538;g2b2ea1b5f1d_0_299"/>
          <p:cNvSpPr/>
          <p:nvPr/>
        </p:nvSpPr>
        <p:spPr>
          <a:xfrm>
            <a:off x="6673488" y="44424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9" name="Google Shape;1539;g2b2ea1b5f1d_0_299"/>
          <p:cNvSpPr/>
          <p:nvPr/>
        </p:nvSpPr>
        <p:spPr>
          <a:xfrm>
            <a:off x="7197675" y="433633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0" name="Google Shape;1540;g2b2ea1b5f1d_0_299"/>
          <p:cNvSpPr/>
          <p:nvPr/>
        </p:nvSpPr>
        <p:spPr>
          <a:xfrm>
            <a:off x="7292625" y="43668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1" name="Google Shape;1541;g2b2ea1b5f1d_0_299"/>
          <p:cNvSpPr/>
          <p:nvPr/>
        </p:nvSpPr>
        <p:spPr>
          <a:xfrm>
            <a:off x="7958350" y="34175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2" name="Google Shape;1542;g2b2ea1b5f1d_0_299"/>
          <p:cNvSpPr/>
          <p:nvPr/>
        </p:nvSpPr>
        <p:spPr>
          <a:xfrm>
            <a:off x="7882600" y="37259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3" name="Google Shape;1543;g2b2ea1b5f1d_0_299"/>
          <p:cNvSpPr/>
          <p:nvPr/>
        </p:nvSpPr>
        <p:spPr>
          <a:xfrm>
            <a:off x="7916350" y="37371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4" name="Google Shape;1544;g2b2ea1b5f1d_0_299"/>
          <p:cNvSpPr/>
          <p:nvPr/>
        </p:nvSpPr>
        <p:spPr>
          <a:xfrm>
            <a:off x="7814363" y="37371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5" name="Google Shape;1545;g2b2ea1b5f1d_0_299"/>
          <p:cNvSpPr/>
          <p:nvPr/>
        </p:nvSpPr>
        <p:spPr>
          <a:xfrm>
            <a:off x="8338550" y="363108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6" name="Google Shape;1546;g2b2ea1b5f1d_0_299"/>
          <p:cNvSpPr/>
          <p:nvPr/>
        </p:nvSpPr>
        <p:spPr>
          <a:xfrm>
            <a:off x="8433500" y="36615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7" name="Google Shape;1547;g2b2ea1b5f1d_0_299"/>
          <p:cNvSpPr/>
          <p:nvPr/>
        </p:nvSpPr>
        <p:spPr>
          <a:xfrm>
            <a:off x="5346927" y="1463202"/>
            <a:ext cx="1082100" cy="1082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8" name="Google Shape;1548;g2b2ea1b5f1d_0_299"/>
          <p:cNvSpPr/>
          <p:nvPr/>
        </p:nvSpPr>
        <p:spPr>
          <a:xfrm>
            <a:off x="7093290" y="2524338"/>
            <a:ext cx="1643100" cy="1643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9" name="Google Shape;1549;g2b2ea1b5f1d_0_299"/>
          <p:cNvSpPr/>
          <p:nvPr/>
        </p:nvSpPr>
        <p:spPr>
          <a:xfrm>
            <a:off x="7364575" y="1151200"/>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0" name="Google Shape;1550;g2b2ea1b5f1d_0_299"/>
          <p:cNvSpPr/>
          <p:nvPr/>
        </p:nvSpPr>
        <p:spPr>
          <a:xfrm>
            <a:off x="6469000" y="3843288"/>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1" name="Google Shape;1551;g2b2ea1b5f1d_0_299"/>
          <p:cNvSpPr/>
          <p:nvPr/>
        </p:nvSpPr>
        <p:spPr>
          <a:xfrm rot="-6779535">
            <a:off x="1766563" y="247767"/>
            <a:ext cx="648910" cy="469058"/>
          </a:xfrm>
          <a:custGeom>
            <a:rect b="b" l="l" r="r" t="t"/>
            <a:pathLst>
              <a:path extrusionOk="0" h="5915" w="8183">
                <a:moveTo>
                  <a:pt x="4239" y="0"/>
                </a:moveTo>
                <a:cubicBezTo>
                  <a:pt x="4180" y="0"/>
                  <a:pt x="4122" y="2"/>
                  <a:pt x="4064" y="6"/>
                </a:cubicBezTo>
                <a:cubicBezTo>
                  <a:pt x="2769" y="99"/>
                  <a:pt x="1240" y="2207"/>
                  <a:pt x="500" y="3299"/>
                </a:cubicBezTo>
                <a:cubicBezTo>
                  <a:pt x="247" y="3662"/>
                  <a:pt x="1" y="4094"/>
                  <a:pt x="38" y="4538"/>
                </a:cubicBezTo>
                <a:cubicBezTo>
                  <a:pt x="62" y="4797"/>
                  <a:pt x="186" y="5031"/>
                  <a:pt x="358" y="5204"/>
                </a:cubicBezTo>
                <a:cubicBezTo>
                  <a:pt x="432" y="5284"/>
                  <a:pt x="525" y="5352"/>
                  <a:pt x="617" y="5407"/>
                </a:cubicBezTo>
                <a:cubicBezTo>
                  <a:pt x="919" y="5586"/>
                  <a:pt x="1264" y="5648"/>
                  <a:pt x="1604" y="5697"/>
                </a:cubicBezTo>
                <a:cubicBezTo>
                  <a:pt x="2364" y="5820"/>
                  <a:pt x="3149" y="5914"/>
                  <a:pt x="3930" y="5914"/>
                </a:cubicBezTo>
                <a:cubicBezTo>
                  <a:pt x="4999" y="5914"/>
                  <a:pt x="6061" y="5737"/>
                  <a:pt x="7048" y="5210"/>
                </a:cubicBezTo>
                <a:cubicBezTo>
                  <a:pt x="7492" y="4970"/>
                  <a:pt x="7942" y="4618"/>
                  <a:pt x="8077" y="4094"/>
                </a:cubicBezTo>
                <a:cubicBezTo>
                  <a:pt x="8182" y="3687"/>
                  <a:pt x="8071" y="3268"/>
                  <a:pt x="7923" y="2898"/>
                </a:cubicBezTo>
                <a:cubicBezTo>
                  <a:pt x="7868" y="2762"/>
                  <a:pt x="7806" y="2627"/>
                  <a:pt x="7732" y="2491"/>
                </a:cubicBezTo>
                <a:cubicBezTo>
                  <a:pt x="7045" y="1189"/>
                  <a:pt x="5643" y="0"/>
                  <a:pt x="423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2" name="Google Shape;1552;g2b2ea1b5f1d_0_299"/>
          <p:cNvSpPr/>
          <p:nvPr/>
        </p:nvSpPr>
        <p:spPr>
          <a:xfrm rot="-715145">
            <a:off x="2230960" y="74760"/>
            <a:ext cx="1797725" cy="815088"/>
          </a:xfrm>
          <a:custGeom>
            <a:rect b="b" l="l" r="r" t="t"/>
            <a:pathLst>
              <a:path extrusionOk="0" h="8997" w="9952">
                <a:moveTo>
                  <a:pt x="3764" y="1"/>
                </a:moveTo>
                <a:cubicBezTo>
                  <a:pt x="3566" y="1"/>
                  <a:pt x="3368" y="7"/>
                  <a:pt x="3169" y="18"/>
                </a:cubicBezTo>
                <a:cubicBezTo>
                  <a:pt x="2806" y="37"/>
                  <a:pt x="2442" y="74"/>
                  <a:pt x="2078" y="135"/>
                </a:cubicBezTo>
                <a:cubicBezTo>
                  <a:pt x="1277" y="265"/>
                  <a:pt x="716" y="431"/>
                  <a:pt x="376" y="875"/>
                </a:cubicBezTo>
                <a:cubicBezTo>
                  <a:pt x="210" y="1091"/>
                  <a:pt x="99" y="1381"/>
                  <a:pt x="44" y="1769"/>
                </a:cubicBezTo>
                <a:cubicBezTo>
                  <a:pt x="13" y="1972"/>
                  <a:pt x="0" y="2201"/>
                  <a:pt x="0" y="2460"/>
                </a:cubicBezTo>
                <a:cubicBezTo>
                  <a:pt x="7" y="4661"/>
                  <a:pt x="1344" y="7552"/>
                  <a:pt x="3120" y="8514"/>
                </a:cubicBezTo>
                <a:cubicBezTo>
                  <a:pt x="3729" y="8843"/>
                  <a:pt x="4377" y="8996"/>
                  <a:pt x="5022" y="8996"/>
                </a:cubicBezTo>
                <a:cubicBezTo>
                  <a:pt x="6790" y="8996"/>
                  <a:pt x="8533" y="7844"/>
                  <a:pt x="9378" y="6023"/>
                </a:cubicBezTo>
                <a:cubicBezTo>
                  <a:pt x="9440" y="5894"/>
                  <a:pt x="9495" y="5764"/>
                  <a:pt x="9545" y="5629"/>
                </a:cubicBezTo>
                <a:cubicBezTo>
                  <a:pt x="9828" y="4864"/>
                  <a:pt x="9951" y="3989"/>
                  <a:pt x="9791" y="3187"/>
                </a:cubicBezTo>
                <a:cubicBezTo>
                  <a:pt x="9748" y="2965"/>
                  <a:pt x="9680" y="2749"/>
                  <a:pt x="9594" y="2546"/>
                </a:cubicBezTo>
                <a:cubicBezTo>
                  <a:pt x="9101" y="1442"/>
                  <a:pt x="8028" y="857"/>
                  <a:pt x="6992" y="517"/>
                </a:cubicBezTo>
                <a:cubicBezTo>
                  <a:pt x="5943" y="173"/>
                  <a:pt x="4855" y="1"/>
                  <a:pt x="3764" y="1"/>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3" name="Google Shape;1553;g2b2ea1b5f1d_0_299"/>
          <p:cNvSpPr txBox="1"/>
          <p:nvPr>
            <p:ph idx="2" type="title"/>
          </p:nvPr>
        </p:nvSpPr>
        <p:spPr>
          <a:xfrm>
            <a:off x="1861775" y="1337825"/>
            <a:ext cx="14160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6000"/>
              <a:buNone/>
            </a:pPr>
            <a:r>
              <a:rPr lang="en-US"/>
              <a:t>09</a:t>
            </a:r>
            <a:endParaRPr/>
          </a:p>
        </p:txBody>
      </p:sp>
      <p:pic>
        <p:nvPicPr>
          <p:cNvPr id="1554" name="Google Shape;1554;g2b2ea1b5f1d_0_299"/>
          <p:cNvPicPr preferRelativeResize="0"/>
          <p:nvPr/>
        </p:nvPicPr>
        <p:blipFill rotWithShape="1">
          <a:blip r:embed="rId3">
            <a:alphaModFix/>
          </a:blip>
          <a:srcRect b="0" l="0" r="0" t="0"/>
          <a:stretch/>
        </p:blipFill>
        <p:spPr>
          <a:xfrm>
            <a:off x="5112488" y="583675"/>
            <a:ext cx="3592675" cy="3592675"/>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8" name="Shape 1558"/>
        <p:cNvGrpSpPr/>
        <p:nvPr/>
      </p:nvGrpSpPr>
      <p:grpSpPr>
        <a:xfrm>
          <a:off x="0" y="0"/>
          <a:ext cx="0" cy="0"/>
          <a:chOff x="0" y="0"/>
          <a:chExt cx="0" cy="0"/>
        </a:xfrm>
      </p:grpSpPr>
      <p:sp>
        <p:nvSpPr>
          <p:cNvPr id="1559" name="Google Shape;1559;g2b2ea1b5f1d_0_355"/>
          <p:cNvSpPr txBox="1"/>
          <p:nvPr>
            <p:ph type="title"/>
          </p:nvPr>
        </p:nvSpPr>
        <p:spPr>
          <a:xfrm>
            <a:off x="720000" y="5394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Stress </a:t>
            </a:r>
            <a:endParaRPr/>
          </a:p>
        </p:txBody>
      </p:sp>
      <p:sp>
        <p:nvSpPr>
          <p:cNvPr id="1560" name="Google Shape;1560;g2b2ea1b5f1d_0_355"/>
          <p:cNvSpPr txBox="1"/>
          <p:nvPr>
            <p:ph idx="1" type="body"/>
          </p:nvPr>
        </p:nvSpPr>
        <p:spPr>
          <a:xfrm>
            <a:off x="519425" y="1321375"/>
            <a:ext cx="7704000" cy="3287700"/>
          </a:xfrm>
          <a:prstGeom prst="rect">
            <a:avLst/>
          </a:prstGeom>
          <a:noFill/>
          <a:ln>
            <a:noFill/>
          </a:ln>
        </p:spPr>
        <p:txBody>
          <a:bodyPr anchorCtr="0" anchor="t" bIns="45700" lIns="91425" spcFirstLastPara="1" rIns="91425" wrap="square" tIns="45700">
            <a:normAutofit/>
          </a:bodyPr>
          <a:lstStyle/>
          <a:p>
            <a:pPr indent="-330200" lvl="0" marL="457200" rtl="0" algn="l">
              <a:lnSpc>
                <a:spcPct val="100000"/>
              </a:lnSpc>
              <a:spcBef>
                <a:spcPts val="0"/>
              </a:spcBef>
              <a:spcAft>
                <a:spcPts val="0"/>
              </a:spcAft>
              <a:buSzPts val="1600"/>
              <a:buChar char="•"/>
            </a:pPr>
            <a:r>
              <a:rPr b="1" lang="en-US" sz="1600">
                <a:solidFill>
                  <a:schemeClr val="dk2"/>
                </a:solidFill>
              </a:rPr>
              <a:t>Stress:</a:t>
            </a:r>
            <a:r>
              <a:rPr lang="en-US" sz="1600"/>
              <a:t> is a state of emotional strain or tension caused by demanding circumstances</a:t>
            </a:r>
            <a:endParaRPr sz="1600"/>
          </a:p>
          <a:p>
            <a:pPr indent="-330200" lvl="0" marL="457200" rtl="0" algn="l">
              <a:lnSpc>
                <a:spcPct val="100000"/>
              </a:lnSpc>
              <a:spcBef>
                <a:spcPts val="0"/>
              </a:spcBef>
              <a:spcAft>
                <a:spcPts val="0"/>
              </a:spcAft>
              <a:buSzPts val="1600"/>
              <a:buChar char="•"/>
            </a:pPr>
            <a:r>
              <a:rPr lang="en-US" sz="1600"/>
              <a:t>Some people are more sensitive than others and these differences can be attributed to </a:t>
            </a:r>
            <a:r>
              <a:rPr lang="en-US" sz="1600" u="sng"/>
              <a:t>childhood experiences, influence of parents, teachers, religion.</a:t>
            </a:r>
            <a:endParaRPr sz="1600" u="sng"/>
          </a:p>
          <a:p>
            <a:pPr indent="-330200" lvl="0" marL="457200" rtl="0" algn="l">
              <a:lnSpc>
                <a:spcPct val="100000"/>
              </a:lnSpc>
              <a:spcBef>
                <a:spcPts val="0"/>
              </a:spcBef>
              <a:spcAft>
                <a:spcPts val="0"/>
              </a:spcAft>
              <a:buSzPts val="1600"/>
              <a:buChar char="•"/>
            </a:pPr>
            <a:r>
              <a:rPr b="1" lang="en-US" sz="1600">
                <a:solidFill>
                  <a:schemeClr val="dk2"/>
                </a:solidFill>
              </a:rPr>
              <a:t>Stressor:</a:t>
            </a:r>
            <a:r>
              <a:rPr lang="en-US" sz="1600"/>
              <a:t> Any event or stimulus that causes an individual to experience stress</a:t>
            </a:r>
            <a:endParaRPr sz="1600"/>
          </a:p>
          <a:p>
            <a:pPr indent="-330200" lvl="1" marL="914400" rtl="0" algn="l">
              <a:lnSpc>
                <a:spcPct val="100000"/>
              </a:lnSpc>
              <a:spcBef>
                <a:spcPts val="0"/>
              </a:spcBef>
              <a:spcAft>
                <a:spcPts val="0"/>
              </a:spcAft>
              <a:buSzPts val="1600"/>
              <a:buChar char="•"/>
            </a:pPr>
            <a:r>
              <a:rPr lang="en-US" sz="1600"/>
              <a:t>They may be neither positive or negative, but they have positive or negative effects</a:t>
            </a:r>
            <a:endParaRPr sz="1600"/>
          </a:p>
          <a:p>
            <a:pPr indent="-330200" lvl="2" marL="1371600" rtl="0" algn="l">
              <a:lnSpc>
                <a:spcPct val="100000"/>
              </a:lnSpc>
              <a:spcBef>
                <a:spcPts val="0"/>
              </a:spcBef>
              <a:spcAft>
                <a:spcPts val="0"/>
              </a:spcAft>
              <a:buSzPts val="1600"/>
              <a:buChar char="•"/>
            </a:pPr>
            <a:r>
              <a:rPr b="1" lang="en-US" sz="1600">
                <a:latin typeface="Roboto Condensed"/>
                <a:ea typeface="Roboto Condensed"/>
                <a:cs typeface="Roboto Condensed"/>
                <a:sym typeface="Roboto Condensed"/>
              </a:rPr>
              <a:t>Internal Stressor</a:t>
            </a:r>
            <a:r>
              <a:rPr lang="en-US" sz="1600"/>
              <a:t> (illness, hormonal change, fear)</a:t>
            </a:r>
            <a:endParaRPr sz="1600"/>
          </a:p>
          <a:p>
            <a:pPr indent="-330200" lvl="2" marL="1371600" rtl="0" algn="l">
              <a:lnSpc>
                <a:spcPct val="100000"/>
              </a:lnSpc>
              <a:spcBef>
                <a:spcPts val="0"/>
              </a:spcBef>
              <a:spcAft>
                <a:spcPts val="0"/>
              </a:spcAft>
              <a:buSzPts val="1600"/>
              <a:buChar char="•"/>
            </a:pPr>
            <a:r>
              <a:rPr b="1" lang="en-US" sz="1600">
                <a:latin typeface="Roboto Condensed"/>
                <a:ea typeface="Roboto Condensed"/>
                <a:cs typeface="Roboto Condensed"/>
                <a:sym typeface="Roboto Condensed"/>
              </a:rPr>
              <a:t>External Stressor</a:t>
            </a:r>
            <a:r>
              <a:rPr lang="en-US" sz="1600"/>
              <a:t> (loud noise, cold temperature)</a:t>
            </a:r>
            <a:endParaRPr sz="1600"/>
          </a:p>
          <a:p>
            <a:pPr indent="-330200" lvl="2" marL="1371600" rtl="0" algn="l">
              <a:lnSpc>
                <a:spcPct val="100000"/>
              </a:lnSpc>
              <a:spcBef>
                <a:spcPts val="0"/>
              </a:spcBef>
              <a:spcAft>
                <a:spcPts val="0"/>
              </a:spcAft>
              <a:buSzPts val="1600"/>
              <a:buChar char="•"/>
            </a:pPr>
            <a:r>
              <a:rPr b="1" lang="en-US" sz="1600">
                <a:latin typeface="Roboto Condensed"/>
                <a:ea typeface="Roboto Condensed"/>
                <a:cs typeface="Roboto Condensed"/>
                <a:sym typeface="Roboto Condensed"/>
              </a:rPr>
              <a:t>Developmental Stressor</a:t>
            </a:r>
            <a:endParaRPr b="1" sz="1600">
              <a:latin typeface="Roboto Condensed"/>
              <a:ea typeface="Roboto Condensed"/>
              <a:cs typeface="Roboto Condensed"/>
              <a:sym typeface="Roboto Condensed"/>
            </a:endParaRPr>
          </a:p>
          <a:p>
            <a:pPr indent="-330200" lvl="2" marL="1371600" rtl="0" algn="l">
              <a:lnSpc>
                <a:spcPct val="100000"/>
              </a:lnSpc>
              <a:spcBef>
                <a:spcPts val="0"/>
              </a:spcBef>
              <a:spcAft>
                <a:spcPts val="0"/>
              </a:spcAft>
              <a:buSzPts val="1600"/>
              <a:buChar char="•"/>
            </a:pPr>
            <a:r>
              <a:rPr b="1" lang="en-US" sz="1600">
                <a:latin typeface="Roboto Condensed"/>
                <a:ea typeface="Roboto Condensed"/>
                <a:cs typeface="Roboto Condensed"/>
                <a:sym typeface="Roboto Condensed"/>
              </a:rPr>
              <a:t>Situational Stressor</a:t>
            </a:r>
            <a:endParaRPr b="1" sz="1600">
              <a:latin typeface="Roboto Condensed"/>
              <a:ea typeface="Roboto Condensed"/>
              <a:cs typeface="Roboto Condensed"/>
              <a:sym typeface="Roboto Condensed"/>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4" name="Shape 1564"/>
        <p:cNvGrpSpPr/>
        <p:nvPr/>
      </p:nvGrpSpPr>
      <p:grpSpPr>
        <a:xfrm>
          <a:off x="0" y="0"/>
          <a:ext cx="0" cy="0"/>
          <a:chOff x="0" y="0"/>
          <a:chExt cx="0" cy="0"/>
        </a:xfrm>
      </p:grpSpPr>
      <p:sp>
        <p:nvSpPr>
          <p:cNvPr id="1565" name="Google Shape;1565;g2b2ea1b5f1d_0_368"/>
          <p:cNvSpPr txBox="1"/>
          <p:nvPr>
            <p:ph type="title"/>
          </p:nvPr>
        </p:nvSpPr>
        <p:spPr>
          <a:xfrm>
            <a:off x="462709" y="741633"/>
            <a:ext cx="36687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According to effect </a:t>
            </a:r>
            <a:endParaRPr/>
          </a:p>
        </p:txBody>
      </p:sp>
      <p:sp>
        <p:nvSpPr>
          <p:cNvPr id="1566" name="Google Shape;1566;g2b2ea1b5f1d_0_368"/>
          <p:cNvSpPr txBox="1"/>
          <p:nvPr>
            <p:ph idx="1" type="body"/>
          </p:nvPr>
        </p:nvSpPr>
        <p:spPr>
          <a:xfrm>
            <a:off x="316725" y="1314475"/>
            <a:ext cx="3522000" cy="3554400"/>
          </a:xfrm>
          <a:prstGeom prst="rect">
            <a:avLst/>
          </a:prstGeom>
          <a:noFill/>
          <a:ln>
            <a:noFill/>
          </a:ln>
        </p:spPr>
        <p:txBody>
          <a:bodyPr anchorCtr="0" anchor="t" bIns="45700" lIns="91425" spcFirstLastPara="1" rIns="91425" wrap="square" tIns="45700">
            <a:normAutofit/>
          </a:bodyPr>
          <a:lstStyle/>
          <a:p>
            <a:pPr indent="-336550" lvl="0" marL="457200" rtl="0" algn="l">
              <a:lnSpc>
                <a:spcPct val="100000"/>
              </a:lnSpc>
              <a:spcBef>
                <a:spcPts val="0"/>
              </a:spcBef>
              <a:spcAft>
                <a:spcPts val="0"/>
              </a:spcAft>
              <a:buSzPts val="1700"/>
              <a:buChar char="•"/>
            </a:pPr>
            <a:r>
              <a:rPr b="1" lang="en-US" sz="1700">
                <a:solidFill>
                  <a:schemeClr val="dk2"/>
                </a:solidFill>
              </a:rPr>
              <a:t>Eustress (good stress)</a:t>
            </a:r>
            <a:r>
              <a:rPr lang="en-US" sz="1700"/>
              <a:t>: motivates you to move into action to get things accomplished; happens in fun and exciting situations.</a:t>
            </a:r>
            <a:endParaRPr sz="1700"/>
          </a:p>
          <a:p>
            <a:pPr indent="-336550" lvl="0" marL="457200" rtl="0" algn="l">
              <a:lnSpc>
                <a:spcPct val="100000"/>
              </a:lnSpc>
              <a:spcBef>
                <a:spcPts val="0"/>
              </a:spcBef>
              <a:spcAft>
                <a:spcPts val="0"/>
              </a:spcAft>
              <a:buSzPts val="1700"/>
              <a:buChar char="•"/>
            </a:pPr>
            <a:r>
              <a:rPr b="1" lang="en-US" sz="1700">
                <a:solidFill>
                  <a:schemeClr val="dk2"/>
                </a:solidFill>
              </a:rPr>
              <a:t>Distress (bad stress):</a:t>
            </a:r>
            <a:r>
              <a:rPr lang="en-US" sz="1700"/>
              <a:t> most common form of stress; something we all go through in our daily lives and often we don't even notice it happening.</a:t>
            </a:r>
            <a:endParaRPr sz="1700"/>
          </a:p>
        </p:txBody>
      </p:sp>
      <p:sp>
        <p:nvSpPr>
          <p:cNvPr id="1567" name="Google Shape;1567;g2b2ea1b5f1d_0_368"/>
          <p:cNvSpPr txBox="1"/>
          <p:nvPr>
            <p:ph idx="2" type="body"/>
          </p:nvPr>
        </p:nvSpPr>
        <p:spPr>
          <a:xfrm>
            <a:off x="4131400" y="1314475"/>
            <a:ext cx="4749300" cy="38292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00000"/>
              </a:lnSpc>
              <a:spcBef>
                <a:spcPts val="1000"/>
              </a:spcBef>
              <a:spcAft>
                <a:spcPts val="0"/>
              </a:spcAft>
              <a:buSzPts val="1400"/>
              <a:buNone/>
            </a:pPr>
            <a:r>
              <a:rPr b="1" lang="en-US">
                <a:solidFill>
                  <a:schemeClr val="dk2"/>
                </a:solidFill>
              </a:rPr>
              <a:t>&gt; Acute stress: </a:t>
            </a:r>
            <a:r>
              <a:rPr lang="en-US"/>
              <a:t>is the most common type of stress , it comes on suddenly and lasts for a short time (3 days - a month)</a:t>
            </a:r>
            <a:endParaRPr/>
          </a:p>
          <a:p>
            <a:pPr indent="0" lvl="0" marL="457200" rtl="0" algn="l">
              <a:lnSpc>
                <a:spcPct val="100000"/>
              </a:lnSpc>
              <a:spcBef>
                <a:spcPts val="1000"/>
              </a:spcBef>
              <a:spcAft>
                <a:spcPts val="0"/>
              </a:spcAft>
              <a:buSzPts val="1400"/>
              <a:buNone/>
            </a:pPr>
            <a:r>
              <a:rPr lang="en-US"/>
              <a:t>Results in emotional distress, muscle tension, jaw ache, upset stomach, rapid heartbeat .</a:t>
            </a:r>
            <a:endParaRPr/>
          </a:p>
          <a:p>
            <a:pPr indent="0" lvl="0" marL="0" rtl="0" algn="l">
              <a:lnSpc>
                <a:spcPct val="100000"/>
              </a:lnSpc>
              <a:spcBef>
                <a:spcPts val="1000"/>
              </a:spcBef>
              <a:spcAft>
                <a:spcPts val="0"/>
              </a:spcAft>
              <a:buSzPts val="1400"/>
              <a:buNone/>
            </a:pPr>
            <a:r>
              <a:rPr b="1" lang="en-US">
                <a:solidFill>
                  <a:schemeClr val="dk2"/>
                </a:solidFill>
              </a:rPr>
              <a:t>&gt; Episodic Stress:</a:t>
            </a:r>
            <a:r>
              <a:rPr lang="en-US"/>
              <a:t> is a type of stress that happens frequently to people overloaded with responsibilities and schedules.</a:t>
            </a:r>
            <a:endParaRPr/>
          </a:p>
          <a:p>
            <a:pPr indent="0" lvl="0" marL="457200" rtl="0" algn="l">
              <a:lnSpc>
                <a:spcPct val="100000"/>
              </a:lnSpc>
              <a:spcBef>
                <a:spcPts val="1000"/>
              </a:spcBef>
              <a:spcAft>
                <a:spcPts val="0"/>
              </a:spcAft>
              <a:buSzPts val="1400"/>
              <a:buNone/>
            </a:pPr>
            <a:r>
              <a:rPr lang="en-US"/>
              <a:t>Results in acute stress symptoms, irritability, unintended hostility, relationship problems</a:t>
            </a:r>
            <a:endParaRPr/>
          </a:p>
          <a:p>
            <a:pPr indent="0" lvl="0" marL="0" rtl="0" algn="l">
              <a:lnSpc>
                <a:spcPct val="100000"/>
              </a:lnSpc>
              <a:spcBef>
                <a:spcPts val="1000"/>
              </a:spcBef>
              <a:spcAft>
                <a:spcPts val="0"/>
              </a:spcAft>
              <a:buSzPts val="1400"/>
              <a:buNone/>
            </a:pPr>
            <a:r>
              <a:rPr b="1" lang="en-US">
                <a:solidFill>
                  <a:schemeClr val="dk2"/>
                </a:solidFill>
              </a:rPr>
              <a:t>&gt; Chronic stress:</a:t>
            </a:r>
            <a:r>
              <a:rPr lang="en-US"/>
              <a:t> is caused by long-term exposure to stressors, such as a horrible job, a critical boss, a chronic illness, or relationship conflict. ongoing stress resulting from long-term</a:t>
            </a:r>
            <a:endParaRPr/>
          </a:p>
          <a:p>
            <a:pPr indent="0" lvl="0" marL="457200" rtl="0" algn="l">
              <a:lnSpc>
                <a:spcPct val="100000"/>
              </a:lnSpc>
              <a:spcBef>
                <a:spcPts val="1000"/>
              </a:spcBef>
              <a:spcAft>
                <a:spcPts val="0"/>
              </a:spcAft>
              <a:buSzPts val="1400"/>
              <a:buNone/>
            </a:pPr>
            <a:r>
              <a:rPr lang="en-US"/>
              <a:t>Results in emotional pressure ; fight or flight response without recovery time acute &amp; episodic stress symptoms, heart disease, adverse health effects</a:t>
            </a:r>
            <a:endParaRPr/>
          </a:p>
        </p:txBody>
      </p:sp>
      <p:sp>
        <p:nvSpPr>
          <p:cNvPr id="1568" name="Google Shape;1568;g2b2ea1b5f1d_0_368"/>
          <p:cNvSpPr txBox="1"/>
          <p:nvPr>
            <p:ph idx="3" type="body"/>
          </p:nvPr>
        </p:nvSpPr>
        <p:spPr>
          <a:xfrm>
            <a:off x="5013325" y="741463"/>
            <a:ext cx="3667200" cy="5730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2400"/>
              <a:buNone/>
            </a:pPr>
            <a:r>
              <a:rPr lang="en-US"/>
              <a:t>According to time </a:t>
            </a:r>
            <a:endParaRPr/>
          </a:p>
        </p:txBody>
      </p:sp>
      <p:sp>
        <p:nvSpPr>
          <p:cNvPr id="1569" name="Google Shape;1569;g2b2ea1b5f1d_0_368"/>
          <p:cNvSpPr txBox="1"/>
          <p:nvPr>
            <p:ph type="title"/>
          </p:nvPr>
        </p:nvSpPr>
        <p:spPr>
          <a:xfrm>
            <a:off x="2566084" y="34608"/>
            <a:ext cx="3668700" cy="572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4000"/>
              <a:buNone/>
            </a:pPr>
            <a:r>
              <a:rPr lang="en-US"/>
              <a:t>Types of stress </a:t>
            </a:r>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3" name="Shape 1573"/>
        <p:cNvGrpSpPr/>
        <p:nvPr/>
      </p:nvGrpSpPr>
      <p:grpSpPr>
        <a:xfrm>
          <a:off x="0" y="0"/>
          <a:ext cx="0" cy="0"/>
          <a:chOff x="0" y="0"/>
          <a:chExt cx="0" cy="0"/>
        </a:xfrm>
      </p:grpSpPr>
      <p:sp>
        <p:nvSpPr>
          <p:cNvPr id="1574" name="Google Shape;1574;g2b2ea1b5f1d_0_385"/>
          <p:cNvSpPr txBox="1"/>
          <p:nvPr>
            <p:ph type="title"/>
          </p:nvPr>
        </p:nvSpPr>
        <p:spPr>
          <a:xfrm>
            <a:off x="238600" y="2987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Response to stress </a:t>
            </a:r>
            <a:endParaRPr/>
          </a:p>
        </p:txBody>
      </p:sp>
      <p:sp>
        <p:nvSpPr>
          <p:cNvPr id="1575" name="Google Shape;1575;g2b2ea1b5f1d_0_385"/>
          <p:cNvSpPr txBox="1"/>
          <p:nvPr>
            <p:ph idx="1" type="body"/>
          </p:nvPr>
        </p:nvSpPr>
        <p:spPr>
          <a:xfrm>
            <a:off x="353350" y="991985"/>
            <a:ext cx="7702500" cy="32877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1000"/>
              </a:spcBef>
              <a:spcAft>
                <a:spcPts val="0"/>
              </a:spcAft>
              <a:buClr>
                <a:schemeClr val="dk1"/>
              </a:buClr>
              <a:buSzPts val="1100"/>
              <a:buFont typeface="Arial"/>
              <a:buNone/>
            </a:pPr>
            <a:r>
              <a:rPr b="1" lang="en-US">
                <a:solidFill>
                  <a:schemeClr val="dk2"/>
                </a:solidFill>
              </a:rPr>
              <a:t>1- Adrenaline and noradrenaline:</a:t>
            </a:r>
            <a:r>
              <a:rPr lang="en-US"/>
              <a:t> increase HR, RR, Stroke volume, and depth of breathing. vasoconstriction to skin vessels and vasodilatation to muscle and main organs. Bronchioles dilatation, pupils dilatation, Increase brain blood flow to increase sight.</a:t>
            </a:r>
            <a:endParaRPr/>
          </a:p>
          <a:p>
            <a:pPr indent="0" lvl="0" marL="0" rtl="0" algn="l">
              <a:lnSpc>
                <a:spcPct val="100000"/>
              </a:lnSpc>
              <a:spcBef>
                <a:spcPts val="1000"/>
              </a:spcBef>
              <a:spcAft>
                <a:spcPts val="0"/>
              </a:spcAft>
              <a:buClr>
                <a:schemeClr val="dk1"/>
              </a:buClr>
              <a:buSzPts val="1100"/>
              <a:buFont typeface="Arial"/>
              <a:buNone/>
            </a:pPr>
            <a:r>
              <a:rPr b="1" lang="en-US">
                <a:solidFill>
                  <a:schemeClr val="dk2"/>
                </a:solidFill>
              </a:rPr>
              <a:t>2- Cortisol: </a:t>
            </a:r>
            <a:r>
              <a:rPr lang="en-US"/>
              <a:t>increase blood pressure, Increase lipolysis, gluconeogenesis and glycogenolysis</a:t>
            </a:r>
            <a:endParaRPr/>
          </a:p>
          <a:p>
            <a:pPr indent="0" lvl="0" marL="0" rtl="0" algn="l">
              <a:lnSpc>
                <a:spcPct val="100000"/>
              </a:lnSpc>
              <a:spcBef>
                <a:spcPts val="1000"/>
              </a:spcBef>
              <a:spcAft>
                <a:spcPts val="0"/>
              </a:spcAft>
              <a:buClr>
                <a:schemeClr val="dk1"/>
              </a:buClr>
              <a:buSzPts val="1100"/>
              <a:buFont typeface="Arial"/>
              <a:buNone/>
            </a:pPr>
            <a:r>
              <a:rPr b="1" lang="en-US">
                <a:solidFill>
                  <a:schemeClr val="dk2"/>
                </a:solidFill>
              </a:rPr>
              <a:t>3- Aldosterone</a:t>
            </a:r>
            <a:r>
              <a:rPr lang="en-US"/>
              <a:t> increase plasma volume by increasing water renal reabsorption and decreasing perspiration</a:t>
            </a:r>
            <a:endParaRPr/>
          </a:p>
          <a:p>
            <a:pPr indent="0" lvl="0" marL="0" rtl="0" algn="l">
              <a:lnSpc>
                <a:spcPct val="100000"/>
              </a:lnSpc>
              <a:spcBef>
                <a:spcPts val="1000"/>
              </a:spcBef>
              <a:spcAft>
                <a:spcPts val="0"/>
              </a:spcAft>
              <a:buSzPts val="1400"/>
              <a:buNone/>
            </a:pPr>
            <a:r>
              <a:rPr lang="en-US"/>
              <a:t>Signs and symptoms of stress </a:t>
            </a:r>
            <a:endParaRPr/>
          </a:p>
        </p:txBody>
      </p:sp>
      <p:pic>
        <p:nvPicPr>
          <p:cNvPr id="1576" name="Google Shape;1576;g2b2ea1b5f1d_0_385"/>
          <p:cNvPicPr preferRelativeResize="0"/>
          <p:nvPr/>
        </p:nvPicPr>
        <p:blipFill rotWithShape="1">
          <a:blip r:embed="rId3">
            <a:alphaModFix/>
          </a:blip>
          <a:srcRect b="5106" l="0" r="0" t="33281"/>
          <a:stretch/>
        </p:blipFill>
        <p:spPr>
          <a:xfrm>
            <a:off x="619249" y="3234852"/>
            <a:ext cx="6271025" cy="1833326"/>
          </a:xfrm>
          <a:prstGeom prst="rect">
            <a:avLst/>
          </a:prstGeom>
          <a:noFill/>
          <a:ln>
            <a:noFill/>
          </a:ln>
        </p:spPr>
      </p:pic>
      <p:sp>
        <p:nvSpPr>
          <p:cNvPr id="1577" name="Google Shape;1577;g2b2ea1b5f1d_0_385"/>
          <p:cNvSpPr txBox="1"/>
          <p:nvPr/>
        </p:nvSpPr>
        <p:spPr>
          <a:xfrm>
            <a:off x="4340400" y="3541873"/>
            <a:ext cx="4632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F3542"/>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1" name="Shape 1581"/>
        <p:cNvGrpSpPr/>
        <p:nvPr/>
      </p:nvGrpSpPr>
      <p:grpSpPr>
        <a:xfrm>
          <a:off x="0" y="0"/>
          <a:ext cx="0" cy="0"/>
          <a:chOff x="0" y="0"/>
          <a:chExt cx="0" cy="0"/>
        </a:xfrm>
      </p:grpSpPr>
      <p:sp>
        <p:nvSpPr>
          <p:cNvPr id="1582" name="Google Shape;1582;g2b2ea1b5f1d_0_393"/>
          <p:cNvSpPr txBox="1"/>
          <p:nvPr>
            <p:ph type="title"/>
          </p:nvPr>
        </p:nvSpPr>
        <p:spPr>
          <a:xfrm>
            <a:off x="720000" y="5394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General adaptation syndrome </a:t>
            </a:r>
            <a:endParaRPr/>
          </a:p>
        </p:txBody>
      </p:sp>
      <p:sp>
        <p:nvSpPr>
          <p:cNvPr id="1583" name="Google Shape;1583;g2b2ea1b5f1d_0_393"/>
          <p:cNvSpPr txBox="1"/>
          <p:nvPr>
            <p:ph idx="1" type="body"/>
          </p:nvPr>
        </p:nvSpPr>
        <p:spPr>
          <a:xfrm>
            <a:off x="720725" y="1321375"/>
            <a:ext cx="3700800" cy="32877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t>developed by Hans Selye, Physiologic responses of the whole body to stressors</a:t>
            </a:r>
            <a:br>
              <a:rPr lang="en-US"/>
            </a:br>
            <a:r>
              <a:rPr lang="en-US"/>
              <a:t> Involves the </a:t>
            </a:r>
            <a:r>
              <a:rPr b="1" lang="en-US">
                <a:solidFill>
                  <a:schemeClr val="dk2"/>
                </a:solidFill>
              </a:rPr>
              <a:t>Autonomic Nervous System , and Endocrine System</a:t>
            </a:r>
            <a:br>
              <a:rPr lang="en-US"/>
            </a:br>
            <a:endParaRPr/>
          </a:p>
          <a:p>
            <a:pPr indent="0" lvl="0" marL="0" rtl="0" algn="l">
              <a:lnSpc>
                <a:spcPct val="100000"/>
              </a:lnSpc>
              <a:spcBef>
                <a:spcPts val="0"/>
              </a:spcBef>
              <a:spcAft>
                <a:spcPts val="0"/>
              </a:spcAft>
              <a:buClr>
                <a:schemeClr val="dk1"/>
              </a:buClr>
              <a:buSzPts val="1100"/>
              <a:buFont typeface="Arial"/>
              <a:buNone/>
            </a:pPr>
            <a:r>
              <a:rPr lang="en-US"/>
              <a:t>Occurs with the </a:t>
            </a:r>
            <a:r>
              <a:rPr b="1" lang="en-US">
                <a:solidFill>
                  <a:schemeClr val="dk2"/>
                </a:solidFill>
              </a:rPr>
              <a:t>release of adaptive hormones</a:t>
            </a:r>
            <a:r>
              <a:rPr lang="en-US"/>
              <a:t> and subsequent changes in the WHOLE body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100"/>
              <a:buFont typeface="Arial"/>
              <a:buNone/>
            </a:pPr>
            <a:r>
              <a:rPr lang="en-US"/>
              <a:t>There are three stages: </a:t>
            </a:r>
            <a:r>
              <a:rPr b="1" lang="en-US">
                <a:solidFill>
                  <a:schemeClr val="dk2"/>
                </a:solidFill>
              </a:rPr>
              <a:t>alarm, resistance, and exhaustion</a:t>
            </a:r>
            <a:endParaRPr b="1">
              <a:solidFill>
                <a:schemeClr val="dk2"/>
              </a:solidFill>
            </a:endParaRPr>
          </a:p>
          <a:p>
            <a:pPr indent="0" lvl="0" marL="0" rtl="0" algn="l">
              <a:lnSpc>
                <a:spcPct val="100000"/>
              </a:lnSpc>
              <a:spcBef>
                <a:spcPts val="0"/>
              </a:spcBef>
              <a:spcAft>
                <a:spcPts val="0"/>
              </a:spcAft>
              <a:buSzPts val="1400"/>
              <a:buNone/>
            </a:pPr>
            <a:r>
              <a:t/>
            </a:r>
            <a:endParaRPr/>
          </a:p>
        </p:txBody>
      </p:sp>
      <p:pic>
        <p:nvPicPr>
          <p:cNvPr id="1584" name="Google Shape;1584;g2b2ea1b5f1d_0_393"/>
          <p:cNvPicPr preferRelativeResize="0"/>
          <p:nvPr/>
        </p:nvPicPr>
        <p:blipFill rotWithShape="1">
          <a:blip r:embed="rId3">
            <a:alphaModFix/>
          </a:blip>
          <a:srcRect b="0" l="0" r="0" t="0"/>
          <a:stretch/>
        </p:blipFill>
        <p:spPr>
          <a:xfrm>
            <a:off x="4537778" y="1321375"/>
            <a:ext cx="4184873" cy="3287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12"/>
          <p:cNvSpPr txBox="1"/>
          <p:nvPr>
            <p:ph type="title"/>
          </p:nvPr>
        </p:nvSpPr>
        <p:spPr>
          <a:xfrm>
            <a:off x="720000" y="539400"/>
            <a:ext cx="3852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sz="3900"/>
              <a:t>Mini mental state examination </a:t>
            </a:r>
            <a:endParaRPr sz="3900"/>
          </a:p>
        </p:txBody>
      </p:sp>
      <p:sp>
        <p:nvSpPr>
          <p:cNvPr id="358" name="Google Shape;358;p12"/>
          <p:cNvSpPr txBox="1"/>
          <p:nvPr>
            <p:ph idx="4294967295" type="body"/>
          </p:nvPr>
        </p:nvSpPr>
        <p:spPr>
          <a:xfrm>
            <a:off x="720000" y="1950977"/>
            <a:ext cx="3420600" cy="2809800"/>
          </a:xfrm>
          <a:prstGeom prst="rect">
            <a:avLst/>
          </a:prstGeom>
          <a:noFill/>
          <a:ln>
            <a:noFill/>
          </a:ln>
        </p:spPr>
        <p:txBody>
          <a:bodyPr anchorCtr="0" anchor="t" bIns="45700" lIns="91425" spcFirstLastPara="1" rIns="91425" wrap="square" tIns="45700">
            <a:normAutofit/>
          </a:bodyPr>
          <a:lstStyle/>
          <a:p>
            <a:pPr indent="-285750" lvl="0" marL="285750" rtl="0" algn="l">
              <a:lnSpc>
                <a:spcPct val="100000"/>
              </a:lnSpc>
              <a:spcBef>
                <a:spcPts val="0"/>
              </a:spcBef>
              <a:spcAft>
                <a:spcPts val="0"/>
              </a:spcAft>
              <a:buSzPts val="1400"/>
              <a:buFont typeface="Noto Sans Symbols"/>
              <a:buChar char="✔"/>
            </a:pPr>
            <a:r>
              <a:rPr b="1" lang="en-US" sz="1400">
                <a:solidFill>
                  <a:srgbClr val="044458"/>
                </a:solidFill>
              </a:rPr>
              <a:t>24-30 Within normal limit</a:t>
            </a:r>
            <a:endParaRPr/>
          </a:p>
          <a:p>
            <a:pPr indent="-285750" lvl="0" marL="285750" rtl="0" algn="l">
              <a:lnSpc>
                <a:spcPct val="100000"/>
              </a:lnSpc>
              <a:spcBef>
                <a:spcPts val="0"/>
              </a:spcBef>
              <a:spcAft>
                <a:spcPts val="0"/>
              </a:spcAft>
              <a:buSzPts val="1400"/>
              <a:buFont typeface="Noto Sans Symbols"/>
              <a:buChar char="✔"/>
            </a:pPr>
            <a:r>
              <a:rPr b="1" lang="en-US" sz="1400">
                <a:solidFill>
                  <a:srgbClr val="044458"/>
                </a:solidFill>
              </a:rPr>
              <a:t>18-23 Mild ~ Moderate cognitive impairment</a:t>
            </a:r>
            <a:endParaRPr/>
          </a:p>
          <a:p>
            <a:pPr indent="-285750" lvl="0" marL="285750" rtl="0" algn="l">
              <a:lnSpc>
                <a:spcPct val="100000"/>
              </a:lnSpc>
              <a:spcBef>
                <a:spcPts val="0"/>
              </a:spcBef>
              <a:spcAft>
                <a:spcPts val="0"/>
              </a:spcAft>
              <a:buSzPts val="1400"/>
              <a:buFont typeface="Noto Sans Symbols"/>
              <a:buChar char="✔"/>
            </a:pPr>
            <a:r>
              <a:rPr b="1" lang="en-US" sz="1400">
                <a:solidFill>
                  <a:srgbClr val="044458"/>
                </a:solidFill>
              </a:rPr>
              <a:t>0-17   Severe cognitive impairment </a:t>
            </a:r>
            <a:endParaRPr/>
          </a:p>
          <a:p>
            <a:pPr indent="-196850" lvl="0" marL="285750" rtl="0" algn="l">
              <a:lnSpc>
                <a:spcPct val="100000"/>
              </a:lnSpc>
              <a:spcBef>
                <a:spcPts val="0"/>
              </a:spcBef>
              <a:spcAft>
                <a:spcPts val="0"/>
              </a:spcAft>
              <a:buSzPts val="1400"/>
              <a:buNone/>
            </a:pPr>
            <a:r>
              <a:t/>
            </a:r>
            <a:endParaRPr>
              <a:solidFill>
                <a:srgbClr val="044458"/>
              </a:solidFill>
            </a:endParaRPr>
          </a:p>
        </p:txBody>
      </p:sp>
      <p:pic>
        <p:nvPicPr>
          <p:cNvPr descr="The mini mental state examination. | Download Scientific Diagram" id="359" name="Google Shape;359;p12"/>
          <p:cNvPicPr preferRelativeResize="0"/>
          <p:nvPr/>
        </p:nvPicPr>
        <p:blipFill rotWithShape="1">
          <a:blip r:embed="rId3">
            <a:alphaModFix/>
          </a:blip>
          <a:srcRect b="0" l="0" r="0" t="0"/>
          <a:stretch/>
        </p:blipFill>
        <p:spPr>
          <a:xfrm>
            <a:off x="4572000" y="176264"/>
            <a:ext cx="3852000" cy="4790972"/>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8" name="Shape 1588"/>
        <p:cNvGrpSpPr/>
        <p:nvPr/>
      </p:nvGrpSpPr>
      <p:grpSpPr>
        <a:xfrm>
          <a:off x="0" y="0"/>
          <a:ext cx="0" cy="0"/>
          <a:chOff x="0" y="0"/>
          <a:chExt cx="0" cy="0"/>
        </a:xfrm>
      </p:grpSpPr>
      <p:sp>
        <p:nvSpPr>
          <p:cNvPr id="1589" name="Google Shape;1589;g2b2ea1b5f1d_0_400"/>
          <p:cNvSpPr txBox="1"/>
          <p:nvPr>
            <p:ph type="title"/>
          </p:nvPr>
        </p:nvSpPr>
        <p:spPr>
          <a:xfrm>
            <a:off x="462709" y="741633"/>
            <a:ext cx="36687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Stress control</a:t>
            </a:r>
            <a:endParaRPr/>
          </a:p>
        </p:txBody>
      </p:sp>
      <p:sp>
        <p:nvSpPr>
          <p:cNvPr id="1590" name="Google Shape;1590;g2b2ea1b5f1d_0_400"/>
          <p:cNvSpPr txBox="1"/>
          <p:nvPr>
            <p:ph idx="1" type="body"/>
          </p:nvPr>
        </p:nvSpPr>
        <p:spPr>
          <a:xfrm>
            <a:off x="461963" y="1431925"/>
            <a:ext cx="3668700" cy="34368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00000"/>
              </a:lnSpc>
              <a:spcBef>
                <a:spcPts val="1000"/>
              </a:spcBef>
              <a:spcAft>
                <a:spcPts val="0"/>
              </a:spcAft>
              <a:buClr>
                <a:schemeClr val="dk1"/>
              </a:buClr>
              <a:buSzPts val="1100"/>
              <a:buFont typeface="Arial"/>
              <a:buNone/>
            </a:pPr>
            <a:r>
              <a:rPr lang="en-US" sz="1500">
                <a:latin typeface="Rubik"/>
                <a:ea typeface="Rubik"/>
                <a:cs typeface="Rubik"/>
                <a:sym typeface="Rubik"/>
              </a:rPr>
              <a:t>The most important point is to recognize the source of negative stress.</a:t>
            </a:r>
            <a:endParaRPr sz="1500">
              <a:latin typeface="Rubik"/>
              <a:ea typeface="Rubik"/>
              <a:cs typeface="Rubik"/>
              <a:sym typeface="Rubik"/>
            </a:endParaRPr>
          </a:p>
          <a:p>
            <a:pPr indent="0" lvl="0" marL="0" rtl="0" algn="l">
              <a:lnSpc>
                <a:spcPct val="100000"/>
              </a:lnSpc>
              <a:spcBef>
                <a:spcPts val="1000"/>
              </a:spcBef>
              <a:spcAft>
                <a:spcPts val="0"/>
              </a:spcAft>
              <a:buClr>
                <a:schemeClr val="dk1"/>
              </a:buClr>
              <a:buSzPts val="1100"/>
              <a:buFont typeface="Arial"/>
              <a:buNone/>
            </a:pPr>
            <a:r>
              <a:rPr lang="en-US" sz="1500">
                <a:latin typeface="Rubik"/>
                <a:ea typeface="Rubik"/>
                <a:cs typeface="Rubik"/>
                <a:sym typeface="Rubik"/>
              </a:rPr>
              <a:t>Stress control, ABC strategy</a:t>
            </a:r>
            <a:endParaRPr sz="1500">
              <a:latin typeface="Rubik"/>
              <a:ea typeface="Rubik"/>
              <a:cs typeface="Rubik"/>
              <a:sym typeface="Rubik"/>
            </a:endParaRPr>
          </a:p>
          <a:p>
            <a:pPr indent="0" lvl="0" marL="0" rtl="0" algn="l">
              <a:lnSpc>
                <a:spcPct val="100000"/>
              </a:lnSpc>
              <a:spcBef>
                <a:spcPts val="1000"/>
              </a:spcBef>
              <a:spcAft>
                <a:spcPts val="0"/>
              </a:spcAft>
              <a:buSzPts val="1400"/>
              <a:buNone/>
            </a:pPr>
            <a:r>
              <a:rPr b="1" lang="en-US" sz="1500">
                <a:solidFill>
                  <a:schemeClr val="dk2"/>
                </a:solidFill>
                <a:latin typeface="Rubik"/>
                <a:ea typeface="Rubik"/>
                <a:cs typeface="Rubik"/>
                <a:sym typeface="Rubik"/>
              </a:rPr>
              <a:t>A = Awareness</a:t>
            </a:r>
            <a:r>
              <a:rPr lang="en-US" sz="1500">
                <a:latin typeface="Rubik"/>
                <a:ea typeface="Rubik"/>
                <a:cs typeface="Rubik"/>
                <a:sym typeface="Rubik"/>
              </a:rPr>
              <a:t> (what causes your stress?</a:t>
            </a:r>
            <a:endParaRPr sz="1500">
              <a:latin typeface="Rubik"/>
              <a:ea typeface="Rubik"/>
              <a:cs typeface="Rubik"/>
              <a:sym typeface="Rubik"/>
            </a:endParaRPr>
          </a:p>
          <a:p>
            <a:pPr indent="0" lvl="0" marL="0" rtl="0" algn="l">
              <a:lnSpc>
                <a:spcPct val="100000"/>
              </a:lnSpc>
              <a:spcBef>
                <a:spcPts val="1000"/>
              </a:spcBef>
              <a:spcAft>
                <a:spcPts val="0"/>
              </a:spcAft>
              <a:buSzPts val="1400"/>
              <a:buNone/>
            </a:pPr>
            <a:r>
              <a:rPr b="1" lang="en-US" sz="1500">
                <a:solidFill>
                  <a:schemeClr val="dk2"/>
                </a:solidFill>
                <a:latin typeface="Rubik"/>
                <a:ea typeface="Rubik"/>
                <a:cs typeface="Rubik"/>
                <a:sym typeface="Rubik"/>
              </a:rPr>
              <a:t>B = Balance</a:t>
            </a:r>
            <a:r>
              <a:rPr lang="en-US" sz="1500">
                <a:latin typeface="Rubik"/>
                <a:ea typeface="Rubik"/>
                <a:cs typeface="Rubik"/>
                <a:sym typeface="Rubik"/>
              </a:rPr>
              <a:t> (there is a fine line between positive and negative stress, how much can you cope with before it becomes negative ?)</a:t>
            </a:r>
            <a:endParaRPr sz="1500">
              <a:latin typeface="Rubik"/>
              <a:ea typeface="Rubik"/>
              <a:cs typeface="Rubik"/>
              <a:sym typeface="Rubik"/>
            </a:endParaRPr>
          </a:p>
          <a:p>
            <a:pPr indent="0" lvl="0" marL="0" rtl="0" algn="l">
              <a:lnSpc>
                <a:spcPct val="100000"/>
              </a:lnSpc>
              <a:spcBef>
                <a:spcPts val="1000"/>
              </a:spcBef>
              <a:spcAft>
                <a:spcPts val="0"/>
              </a:spcAft>
              <a:buClr>
                <a:schemeClr val="dk1"/>
              </a:buClr>
              <a:buSzPts val="1100"/>
              <a:buFont typeface="Arial"/>
              <a:buNone/>
            </a:pPr>
            <a:r>
              <a:rPr b="1" lang="en-US" sz="1500">
                <a:solidFill>
                  <a:schemeClr val="dk2"/>
                </a:solidFill>
                <a:latin typeface="Rubik"/>
                <a:ea typeface="Rubik"/>
                <a:cs typeface="Rubik"/>
                <a:sym typeface="Rubik"/>
              </a:rPr>
              <a:t>C = Control </a:t>
            </a:r>
            <a:r>
              <a:rPr lang="en-US" sz="1500">
                <a:latin typeface="Rubik"/>
                <a:ea typeface="Rubik"/>
                <a:cs typeface="Rubik"/>
                <a:sym typeface="Rubik"/>
              </a:rPr>
              <a:t>(what can you do to help yourself?)</a:t>
            </a:r>
            <a:endParaRPr sz="1500">
              <a:latin typeface="Rubik"/>
              <a:ea typeface="Rubik"/>
              <a:cs typeface="Rubik"/>
              <a:sym typeface="Rubik"/>
            </a:endParaRPr>
          </a:p>
          <a:p>
            <a:pPr indent="0" lvl="0" marL="0" rtl="0" algn="l">
              <a:lnSpc>
                <a:spcPct val="100000"/>
              </a:lnSpc>
              <a:spcBef>
                <a:spcPts val="1000"/>
              </a:spcBef>
              <a:spcAft>
                <a:spcPts val="0"/>
              </a:spcAft>
              <a:buSzPts val="1400"/>
              <a:buNone/>
            </a:pPr>
            <a:r>
              <a:t/>
            </a:r>
            <a:endParaRPr sz="1500">
              <a:latin typeface="Rubik"/>
              <a:ea typeface="Rubik"/>
              <a:cs typeface="Rubik"/>
              <a:sym typeface="Rubik"/>
            </a:endParaRPr>
          </a:p>
        </p:txBody>
      </p:sp>
      <p:sp>
        <p:nvSpPr>
          <p:cNvPr id="1591" name="Google Shape;1591;g2b2ea1b5f1d_0_400"/>
          <p:cNvSpPr txBox="1"/>
          <p:nvPr>
            <p:ph idx="2" type="body"/>
          </p:nvPr>
        </p:nvSpPr>
        <p:spPr>
          <a:xfrm>
            <a:off x="5012579" y="1314316"/>
            <a:ext cx="3668700" cy="3436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000"/>
              </a:spcBef>
              <a:spcAft>
                <a:spcPts val="0"/>
              </a:spcAft>
              <a:buClr>
                <a:schemeClr val="dk1"/>
              </a:buClr>
              <a:buSzPts val="1100"/>
              <a:buFont typeface="Arial"/>
              <a:buNone/>
            </a:pPr>
            <a:r>
              <a:rPr lang="en-US" sz="1600">
                <a:latin typeface="Rubik"/>
                <a:ea typeface="Rubik"/>
                <a:cs typeface="Rubik"/>
                <a:sym typeface="Rubik"/>
              </a:rPr>
              <a:t>1- Plan daily relaxation program</a:t>
            </a:r>
            <a:endParaRPr sz="1600">
              <a:latin typeface="Rubik"/>
              <a:ea typeface="Rubik"/>
              <a:cs typeface="Rubik"/>
              <a:sym typeface="Rubik"/>
            </a:endParaRPr>
          </a:p>
          <a:p>
            <a:pPr indent="0" lvl="0" marL="0" rtl="0" algn="l">
              <a:lnSpc>
                <a:spcPct val="100000"/>
              </a:lnSpc>
              <a:spcBef>
                <a:spcPts val="1000"/>
              </a:spcBef>
              <a:spcAft>
                <a:spcPts val="0"/>
              </a:spcAft>
              <a:buSzPts val="1400"/>
              <a:buNone/>
            </a:pPr>
            <a:r>
              <a:rPr lang="en-US" sz="1600">
                <a:latin typeface="Rubik"/>
                <a:ea typeface="Rubik"/>
                <a:cs typeface="Rubik"/>
                <a:sym typeface="Rubik"/>
              </a:rPr>
              <a:t>2-  Establish a regular pattern of exercise</a:t>
            </a:r>
            <a:endParaRPr sz="1600">
              <a:latin typeface="Rubik"/>
              <a:ea typeface="Rubik"/>
              <a:cs typeface="Rubik"/>
              <a:sym typeface="Rubik"/>
            </a:endParaRPr>
          </a:p>
          <a:p>
            <a:pPr indent="0" lvl="0" marL="0" rtl="0" algn="l">
              <a:lnSpc>
                <a:spcPct val="100000"/>
              </a:lnSpc>
              <a:spcBef>
                <a:spcPts val="1000"/>
              </a:spcBef>
              <a:spcAft>
                <a:spcPts val="0"/>
              </a:spcAft>
              <a:buClr>
                <a:schemeClr val="dk1"/>
              </a:buClr>
              <a:buSzPts val="1100"/>
              <a:buFont typeface="Arial"/>
              <a:buNone/>
            </a:pPr>
            <a:r>
              <a:rPr lang="en-US" sz="1600">
                <a:latin typeface="Rubik"/>
                <a:ea typeface="Rubik"/>
                <a:cs typeface="Rubik"/>
                <a:sym typeface="Rubik"/>
              </a:rPr>
              <a:t>3-  Study assertive techniques. Learn to say "no"</a:t>
            </a:r>
            <a:endParaRPr sz="1600">
              <a:latin typeface="Rubik"/>
              <a:ea typeface="Rubik"/>
              <a:cs typeface="Rubik"/>
              <a:sym typeface="Rubik"/>
            </a:endParaRPr>
          </a:p>
          <a:p>
            <a:pPr indent="0" lvl="0" marL="0" rtl="0" algn="l">
              <a:lnSpc>
                <a:spcPct val="100000"/>
              </a:lnSpc>
              <a:spcBef>
                <a:spcPts val="1000"/>
              </a:spcBef>
              <a:spcAft>
                <a:spcPts val="0"/>
              </a:spcAft>
              <a:buClr>
                <a:schemeClr val="dk1"/>
              </a:buClr>
              <a:buSzPts val="1100"/>
              <a:buFont typeface="Arial"/>
              <a:buNone/>
            </a:pPr>
            <a:r>
              <a:rPr lang="en-US" sz="1600">
                <a:latin typeface="Rubik"/>
                <a:ea typeface="Rubik"/>
                <a:cs typeface="Rubik"/>
                <a:sym typeface="Rubik"/>
              </a:rPr>
              <a:t>4- Learn to accept failures</a:t>
            </a:r>
            <a:endParaRPr sz="1600">
              <a:latin typeface="Rubik"/>
              <a:ea typeface="Rubik"/>
              <a:cs typeface="Rubik"/>
              <a:sym typeface="Rubik"/>
            </a:endParaRPr>
          </a:p>
          <a:p>
            <a:pPr indent="0" lvl="0" marL="0" rtl="0" algn="l">
              <a:lnSpc>
                <a:spcPct val="100000"/>
              </a:lnSpc>
              <a:spcBef>
                <a:spcPts val="1000"/>
              </a:spcBef>
              <a:spcAft>
                <a:spcPts val="0"/>
              </a:spcAft>
              <a:buClr>
                <a:schemeClr val="dk1"/>
              </a:buClr>
              <a:buSzPts val="1100"/>
              <a:buFont typeface="Arial"/>
              <a:buNone/>
            </a:pPr>
            <a:r>
              <a:rPr lang="en-US" sz="1600">
                <a:latin typeface="Rubik"/>
                <a:ea typeface="Rubik"/>
                <a:cs typeface="Rubik"/>
                <a:sym typeface="Rubik"/>
              </a:rPr>
              <a:t>5- Accept what cannot be changed</a:t>
            </a:r>
            <a:endParaRPr sz="1600">
              <a:latin typeface="Rubik"/>
              <a:ea typeface="Rubik"/>
              <a:cs typeface="Rubik"/>
              <a:sym typeface="Rubik"/>
            </a:endParaRPr>
          </a:p>
          <a:p>
            <a:pPr indent="0" lvl="0" marL="0" rtl="0" algn="l">
              <a:lnSpc>
                <a:spcPct val="100000"/>
              </a:lnSpc>
              <a:spcBef>
                <a:spcPts val="1000"/>
              </a:spcBef>
              <a:spcAft>
                <a:spcPts val="0"/>
              </a:spcAft>
              <a:buClr>
                <a:schemeClr val="dk1"/>
              </a:buClr>
              <a:buSzPts val="1100"/>
              <a:buFont typeface="Arial"/>
              <a:buNone/>
            </a:pPr>
            <a:r>
              <a:rPr lang="en-US" sz="1600">
                <a:latin typeface="Rubik"/>
                <a:ea typeface="Rubik"/>
                <a:cs typeface="Rubik"/>
                <a:sym typeface="Rubik"/>
              </a:rPr>
              <a:t>6- Develop collegial support</a:t>
            </a:r>
            <a:endParaRPr sz="1600">
              <a:latin typeface="Rubik"/>
              <a:ea typeface="Rubik"/>
              <a:cs typeface="Rubik"/>
              <a:sym typeface="Rubik"/>
            </a:endParaRPr>
          </a:p>
          <a:p>
            <a:pPr indent="0" lvl="0" marL="0" rtl="0" algn="l">
              <a:lnSpc>
                <a:spcPct val="100000"/>
              </a:lnSpc>
              <a:spcBef>
                <a:spcPts val="1000"/>
              </a:spcBef>
              <a:spcAft>
                <a:spcPts val="0"/>
              </a:spcAft>
              <a:buClr>
                <a:schemeClr val="dk1"/>
              </a:buClr>
              <a:buSzPts val="1100"/>
              <a:buFont typeface="Arial"/>
              <a:buNone/>
            </a:pPr>
            <a:r>
              <a:rPr lang="en-US" sz="1600">
                <a:latin typeface="Rubik"/>
                <a:ea typeface="Rubik"/>
                <a:cs typeface="Rubik"/>
                <a:sym typeface="Rubik"/>
              </a:rPr>
              <a:t>7- Participate in professional organization</a:t>
            </a:r>
            <a:endParaRPr sz="1600">
              <a:latin typeface="Rubik"/>
              <a:ea typeface="Rubik"/>
              <a:cs typeface="Rubik"/>
              <a:sym typeface="Rubik"/>
            </a:endParaRPr>
          </a:p>
          <a:p>
            <a:pPr indent="0" lvl="0" marL="0" rtl="0" algn="l">
              <a:lnSpc>
                <a:spcPct val="100000"/>
              </a:lnSpc>
              <a:spcBef>
                <a:spcPts val="1000"/>
              </a:spcBef>
              <a:spcAft>
                <a:spcPts val="0"/>
              </a:spcAft>
              <a:buClr>
                <a:schemeClr val="dk1"/>
              </a:buClr>
              <a:buSzPts val="1100"/>
              <a:buFont typeface="Arial"/>
              <a:buNone/>
            </a:pPr>
            <a:r>
              <a:rPr lang="en-US" sz="1600">
                <a:latin typeface="Rubik"/>
                <a:ea typeface="Rubik"/>
                <a:cs typeface="Rubik"/>
                <a:sym typeface="Rubik"/>
              </a:rPr>
              <a:t>8- Seek counseling</a:t>
            </a:r>
            <a:endParaRPr sz="1600">
              <a:latin typeface="Rubik"/>
              <a:ea typeface="Rubik"/>
              <a:cs typeface="Rubik"/>
              <a:sym typeface="Rubik"/>
            </a:endParaRPr>
          </a:p>
          <a:p>
            <a:pPr indent="0" lvl="0" marL="0" rtl="0" algn="l">
              <a:lnSpc>
                <a:spcPct val="100000"/>
              </a:lnSpc>
              <a:spcBef>
                <a:spcPts val="1000"/>
              </a:spcBef>
              <a:spcAft>
                <a:spcPts val="0"/>
              </a:spcAft>
              <a:buSzPts val="1400"/>
              <a:buNone/>
            </a:pPr>
            <a:r>
              <a:t/>
            </a:r>
            <a:endParaRPr sz="1600">
              <a:latin typeface="Rubik"/>
              <a:ea typeface="Rubik"/>
              <a:cs typeface="Rubik"/>
              <a:sym typeface="Rubik"/>
            </a:endParaRPr>
          </a:p>
        </p:txBody>
      </p:sp>
      <p:sp>
        <p:nvSpPr>
          <p:cNvPr id="1592" name="Google Shape;1592;g2b2ea1b5f1d_0_400"/>
          <p:cNvSpPr txBox="1"/>
          <p:nvPr>
            <p:ph idx="3" type="body"/>
          </p:nvPr>
        </p:nvSpPr>
        <p:spPr>
          <a:xfrm>
            <a:off x="5013325" y="741463"/>
            <a:ext cx="3667200" cy="5730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2400"/>
              <a:buNone/>
            </a:pPr>
            <a:r>
              <a:rPr lang="en-US"/>
              <a:t>Stress management </a:t>
            </a:r>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6" name="Shape 1596"/>
        <p:cNvGrpSpPr/>
        <p:nvPr/>
      </p:nvGrpSpPr>
      <p:grpSpPr>
        <a:xfrm>
          <a:off x="0" y="0"/>
          <a:ext cx="0" cy="0"/>
          <a:chOff x="0" y="0"/>
          <a:chExt cx="0" cy="0"/>
        </a:xfrm>
      </p:grpSpPr>
      <p:sp>
        <p:nvSpPr>
          <p:cNvPr id="1597" name="Google Shape;1597;g2b2ea1b5f1d_0_409"/>
          <p:cNvSpPr txBox="1"/>
          <p:nvPr>
            <p:ph type="title"/>
          </p:nvPr>
        </p:nvSpPr>
        <p:spPr>
          <a:xfrm>
            <a:off x="720000" y="5394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PTSD and ASD </a:t>
            </a:r>
            <a:endParaRPr/>
          </a:p>
        </p:txBody>
      </p:sp>
      <p:sp>
        <p:nvSpPr>
          <p:cNvPr id="1598" name="Google Shape;1598;g2b2ea1b5f1d_0_409"/>
          <p:cNvSpPr txBox="1"/>
          <p:nvPr>
            <p:ph idx="1" type="body"/>
          </p:nvPr>
        </p:nvSpPr>
        <p:spPr>
          <a:xfrm>
            <a:off x="720725" y="1321385"/>
            <a:ext cx="7702500" cy="32877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1000"/>
              </a:spcBef>
              <a:spcAft>
                <a:spcPts val="0"/>
              </a:spcAft>
              <a:buSzPts val="1400"/>
              <a:buNone/>
            </a:pPr>
            <a:r>
              <a:rPr b="1" lang="en-US" sz="1500">
                <a:solidFill>
                  <a:schemeClr val="dk2"/>
                </a:solidFill>
              </a:rPr>
              <a:t>Posttraumatic stress disorder (PTSD):</a:t>
            </a:r>
            <a:r>
              <a:rPr lang="en-US" sz="1500"/>
              <a:t> is characterized by the development of </a:t>
            </a:r>
            <a:r>
              <a:rPr lang="en-US" sz="1500" u="sng">
                <a:solidFill>
                  <a:schemeClr val="accent1"/>
                </a:solidFill>
              </a:rPr>
              <a:t>multiple symptoms after exposure to one or more traumatic events</a:t>
            </a:r>
            <a:r>
              <a:rPr lang="en-US" sz="1500"/>
              <a:t>, the symptoms last for </a:t>
            </a:r>
            <a:r>
              <a:rPr lang="en-US" sz="1500" u="sng">
                <a:solidFill>
                  <a:schemeClr val="accent1"/>
                </a:solidFill>
              </a:rPr>
              <a:t>at least a month</a:t>
            </a:r>
            <a:r>
              <a:rPr lang="en-US" sz="1500"/>
              <a:t> and may occur </a:t>
            </a:r>
            <a:r>
              <a:rPr lang="en-US" sz="1500" u="sng"/>
              <a:t>immediately after the trauma or with delayed expression.</a:t>
            </a:r>
            <a:endParaRPr sz="1500" u="sng"/>
          </a:p>
          <a:p>
            <a:pPr indent="0" lvl="0" marL="0" rtl="0" algn="l">
              <a:lnSpc>
                <a:spcPct val="100000"/>
              </a:lnSpc>
              <a:spcBef>
                <a:spcPts val="1000"/>
              </a:spcBef>
              <a:spcAft>
                <a:spcPts val="0"/>
              </a:spcAft>
              <a:buSzPts val="1400"/>
              <a:buNone/>
            </a:pPr>
            <a:r>
              <a:rPr b="1" lang="en-US" sz="1500">
                <a:solidFill>
                  <a:schemeClr val="dk2"/>
                </a:solidFill>
              </a:rPr>
              <a:t>Acute stress disorder (ASD): </a:t>
            </a:r>
            <a:r>
              <a:rPr lang="en-US" sz="1500"/>
              <a:t>is diagnosed in patients who experience a major traumatic event and suffer from </a:t>
            </a:r>
            <a:r>
              <a:rPr lang="en-US" sz="1500" u="sng"/>
              <a:t>similar symptoms as PTSD but </a:t>
            </a:r>
            <a:r>
              <a:rPr b="1" i="1" lang="en-US" sz="1500" u="sng"/>
              <a:t>for a shorter duration</a:t>
            </a:r>
            <a:r>
              <a:rPr lang="en-US" sz="1500"/>
              <a:t>. The onset of symptoms </a:t>
            </a:r>
            <a:r>
              <a:rPr lang="en-US" sz="1500" u="sng"/>
              <a:t>occurs within 1 month of the traumatic event </a:t>
            </a:r>
            <a:r>
              <a:rPr lang="en-US" sz="1500"/>
              <a:t> and </a:t>
            </a:r>
            <a:r>
              <a:rPr lang="en-US" sz="1500" u="sng"/>
              <a:t>symptoms last for less than 1 month.</a:t>
            </a:r>
            <a:endParaRPr sz="1500" u="sng"/>
          </a:p>
          <a:p>
            <a:pPr indent="0" lvl="0" marL="0" rtl="0" algn="l">
              <a:lnSpc>
                <a:spcPct val="100000"/>
              </a:lnSpc>
              <a:spcBef>
                <a:spcPts val="1000"/>
              </a:spcBef>
              <a:spcAft>
                <a:spcPts val="0"/>
              </a:spcAft>
              <a:buSzPts val="1400"/>
              <a:buNone/>
            </a:pPr>
            <a:r>
              <a:t/>
            </a:r>
            <a:endParaRPr sz="1500"/>
          </a:p>
        </p:txBody>
      </p:sp>
      <p:pic>
        <p:nvPicPr>
          <p:cNvPr id="1599" name="Google Shape;1599;g2b2ea1b5f1d_0_409"/>
          <p:cNvPicPr preferRelativeResize="0"/>
          <p:nvPr/>
        </p:nvPicPr>
        <p:blipFill rotWithShape="1">
          <a:blip r:embed="rId3">
            <a:alphaModFix/>
          </a:blip>
          <a:srcRect b="0" l="0" r="0" t="0"/>
          <a:stretch/>
        </p:blipFill>
        <p:spPr>
          <a:xfrm>
            <a:off x="1400175" y="3468488"/>
            <a:ext cx="6343650" cy="1247775"/>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3" name="Shape 1603"/>
        <p:cNvGrpSpPr/>
        <p:nvPr/>
      </p:nvGrpSpPr>
      <p:grpSpPr>
        <a:xfrm>
          <a:off x="0" y="0"/>
          <a:ext cx="0" cy="0"/>
          <a:chOff x="0" y="0"/>
          <a:chExt cx="0" cy="0"/>
        </a:xfrm>
      </p:grpSpPr>
      <p:sp>
        <p:nvSpPr>
          <p:cNvPr id="1604" name="Google Shape;1604;g2b2ea1b5f1d_0_417"/>
          <p:cNvSpPr txBox="1"/>
          <p:nvPr>
            <p:ph type="title"/>
          </p:nvPr>
        </p:nvSpPr>
        <p:spPr>
          <a:xfrm>
            <a:off x="640059" y="741533"/>
            <a:ext cx="36687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Epidemiology/ Etiology of PTSD </a:t>
            </a:r>
            <a:endParaRPr/>
          </a:p>
        </p:txBody>
      </p:sp>
      <p:sp>
        <p:nvSpPr>
          <p:cNvPr id="1605" name="Google Shape;1605;g2b2ea1b5f1d_0_417"/>
          <p:cNvSpPr txBox="1"/>
          <p:nvPr>
            <p:ph idx="1" type="body"/>
          </p:nvPr>
        </p:nvSpPr>
        <p:spPr>
          <a:xfrm>
            <a:off x="228025" y="1431925"/>
            <a:ext cx="3902400" cy="3436800"/>
          </a:xfrm>
          <a:prstGeom prst="rect">
            <a:avLst/>
          </a:prstGeom>
          <a:noFill/>
          <a:ln>
            <a:noFill/>
          </a:ln>
        </p:spPr>
        <p:txBody>
          <a:bodyPr anchorCtr="0" anchor="t" bIns="45700" lIns="91425" spcFirstLastPara="1" rIns="91425" wrap="square" tIns="45700">
            <a:normAutofit/>
          </a:bodyPr>
          <a:lstStyle/>
          <a:p>
            <a:pPr indent="-336550" lvl="0" marL="457200" rtl="0" algn="l">
              <a:lnSpc>
                <a:spcPct val="100000"/>
              </a:lnSpc>
              <a:spcBef>
                <a:spcPts val="0"/>
              </a:spcBef>
              <a:spcAft>
                <a:spcPts val="0"/>
              </a:spcAft>
              <a:buSzPts val="1700"/>
              <a:buChar char="-"/>
            </a:pPr>
            <a:r>
              <a:rPr lang="en-US" sz="1700" u="sng"/>
              <a:t>Higher prevalence in women</a:t>
            </a:r>
            <a:r>
              <a:rPr lang="en-US" sz="1700"/>
              <a:t>, most likely due to greater risk of exposure to traumatic events, particularly </a:t>
            </a:r>
            <a:r>
              <a:rPr b="1" lang="en-US" sz="1700"/>
              <a:t>rape</a:t>
            </a:r>
            <a:r>
              <a:rPr lang="en-US" sz="1700"/>
              <a:t> and other forms of interpersonal violence.</a:t>
            </a:r>
            <a:endParaRPr sz="1700"/>
          </a:p>
          <a:p>
            <a:pPr indent="-336550" lvl="0" marL="457200" rtl="0" algn="l">
              <a:lnSpc>
                <a:spcPct val="100000"/>
              </a:lnSpc>
              <a:spcBef>
                <a:spcPts val="0"/>
              </a:spcBef>
              <a:spcAft>
                <a:spcPts val="0"/>
              </a:spcAft>
              <a:buSzPts val="1700"/>
              <a:buChar char="-"/>
            </a:pPr>
            <a:r>
              <a:rPr lang="en-US" sz="1700"/>
              <a:t>Exposure to prior trauma, especially during childhood, is a risk factor for developing PTSD</a:t>
            </a:r>
            <a:endParaRPr sz="1700"/>
          </a:p>
          <a:p>
            <a:pPr indent="0" lvl="0" marL="0" rtl="0" algn="l">
              <a:lnSpc>
                <a:spcPct val="100000"/>
              </a:lnSpc>
              <a:spcBef>
                <a:spcPts val="0"/>
              </a:spcBef>
              <a:spcAft>
                <a:spcPts val="0"/>
              </a:spcAft>
              <a:buClr>
                <a:schemeClr val="dk1"/>
              </a:buClr>
              <a:buSzPts val="1100"/>
              <a:buFont typeface="Arial"/>
              <a:buNone/>
            </a:pPr>
            <a:r>
              <a:t/>
            </a:r>
            <a:endParaRPr sz="1700"/>
          </a:p>
          <a:p>
            <a:pPr indent="0" lvl="0" marL="0" rtl="0" algn="l">
              <a:lnSpc>
                <a:spcPct val="100000"/>
              </a:lnSpc>
              <a:spcBef>
                <a:spcPts val="0"/>
              </a:spcBef>
              <a:spcAft>
                <a:spcPts val="0"/>
              </a:spcAft>
              <a:buSzPts val="1400"/>
              <a:buNone/>
            </a:pPr>
            <a:r>
              <a:t/>
            </a:r>
            <a:endParaRPr sz="1700"/>
          </a:p>
        </p:txBody>
      </p:sp>
      <p:sp>
        <p:nvSpPr>
          <p:cNvPr id="1606" name="Google Shape;1606;g2b2ea1b5f1d_0_417"/>
          <p:cNvSpPr txBox="1"/>
          <p:nvPr>
            <p:ph idx="2" type="body"/>
          </p:nvPr>
        </p:nvSpPr>
        <p:spPr>
          <a:xfrm>
            <a:off x="5012575" y="1431925"/>
            <a:ext cx="3668700" cy="34533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1100"/>
              <a:buFont typeface="Arial"/>
              <a:buNone/>
            </a:pPr>
            <a:r>
              <a:rPr lang="en-US" sz="1600"/>
              <a:t>- Usually the symptoms begin within 3 months after the trauma.</a:t>
            </a:r>
            <a:endParaRPr sz="1600"/>
          </a:p>
          <a:p>
            <a:pPr indent="0" lvl="0" marL="0" rtl="0" algn="l">
              <a:lnSpc>
                <a:spcPct val="100000"/>
              </a:lnSpc>
              <a:spcBef>
                <a:spcPts val="0"/>
              </a:spcBef>
              <a:spcAft>
                <a:spcPts val="0"/>
              </a:spcAft>
              <a:buClr>
                <a:schemeClr val="dk1"/>
              </a:buClr>
              <a:buSzPts val="1100"/>
              <a:buFont typeface="Arial"/>
              <a:buNone/>
            </a:pPr>
            <a:r>
              <a:rPr lang="en-US" sz="1600"/>
              <a:t>- Symptoms </a:t>
            </a:r>
            <a:r>
              <a:rPr lang="en-US" sz="1600" u="sng"/>
              <a:t>may manifest after a delayed expression.</a:t>
            </a:r>
            <a:endParaRPr sz="1600" u="sng"/>
          </a:p>
          <a:p>
            <a:pPr indent="0" lvl="0" marL="0" rtl="0" algn="l">
              <a:lnSpc>
                <a:spcPct val="100000"/>
              </a:lnSpc>
              <a:spcBef>
                <a:spcPts val="0"/>
              </a:spcBef>
              <a:spcAft>
                <a:spcPts val="0"/>
              </a:spcAft>
              <a:buSzPts val="1400"/>
              <a:buNone/>
            </a:pPr>
            <a:r>
              <a:rPr lang="en-US" sz="1600"/>
              <a:t>- Fifty percent of patients with PTSD have </a:t>
            </a:r>
            <a:r>
              <a:rPr lang="en-US" sz="1600" u="sng"/>
              <a:t>complete recovery within 3 months.</a:t>
            </a:r>
            <a:br>
              <a:rPr lang="en-US" sz="1600" u="sng"/>
            </a:br>
            <a:r>
              <a:rPr lang="en-US" sz="1600"/>
              <a:t>- Symptoms tend to diminish with older age.</a:t>
            </a:r>
            <a:endParaRPr sz="1600"/>
          </a:p>
          <a:p>
            <a:pPr indent="0" lvl="0" marL="0" rtl="0" algn="l">
              <a:lnSpc>
                <a:spcPct val="100000"/>
              </a:lnSpc>
              <a:spcBef>
                <a:spcPts val="0"/>
              </a:spcBef>
              <a:spcAft>
                <a:spcPts val="0"/>
              </a:spcAft>
              <a:buClr>
                <a:schemeClr val="dk1"/>
              </a:buClr>
              <a:buSzPts val="1100"/>
              <a:buFont typeface="Arial"/>
              <a:buNone/>
            </a:pPr>
            <a:r>
              <a:rPr lang="en-US" sz="1600"/>
              <a:t>- </a:t>
            </a:r>
            <a:r>
              <a:rPr lang="en-US" sz="1600" u="sng"/>
              <a:t>80% of patients with PTSD have a comorbid mental disorder</a:t>
            </a:r>
            <a:r>
              <a:rPr lang="en-US" sz="1600"/>
              <a:t> (e.g., MDD, bipolar disorder, anxiety disorder, substance use disorder</a:t>
            </a:r>
            <a:endParaRPr sz="1600"/>
          </a:p>
          <a:p>
            <a:pPr indent="0" lvl="0" marL="0" rtl="0" algn="l">
              <a:lnSpc>
                <a:spcPct val="100000"/>
              </a:lnSpc>
              <a:spcBef>
                <a:spcPts val="0"/>
              </a:spcBef>
              <a:spcAft>
                <a:spcPts val="0"/>
              </a:spcAft>
              <a:buSzPts val="1400"/>
              <a:buNone/>
            </a:pPr>
            <a:r>
              <a:t/>
            </a:r>
            <a:endParaRPr sz="1600"/>
          </a:p>
        </p:txBody>
      </p:sp>
      <p:sp>
        <p:nvSpPr>
          <p:cNvPr id="1607" name="Google Shape;1607;g2b2ea1b5f1d_0_417"/>
          <p:cNvSpPr txBox="1"/>
          <p:nvPr>
            <p:ph idx="3" type="body"/>
          </p:nvPr>
        </p:nvSpPr>
        <p:spPr>
          <a:xfrm>
            <a:off x="5013325" y="741363"/>
            <a:ext cx="3667200" cy="5730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2400"/>
              <a:buNone/>
            </a:pPr>
            <a:r>
              <a:rPr lang="en-US"/>
              <a:t>Course and prognosis </a:t>
            </a:r>
            <a:endParaRP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1" name="Shape 1611"/>
        <p:cNvGrpSpPr/>
        <p:nvPr/>
      </p:nvGrpSpPr>
      <p:grpSpPr>
        <a:xfrm>
          <a:off x="0" y="0"/>
          <a:ext cx="0" cy="0"/>
          <a:chOff x="0" y="0"/>
          <a:chExt cx="0" cy="0"/>
        </a:xfrm>
      </p:grpSpPr>
      <p:sp>
        <p:nvSpPr>
          <p:cNvPr id="1612" name="Google Shape;1612;g2b2ea1b5f1d_0_439"/>
          <p:cNvSpPr txBox="1"/>
          <p:nvPr>
            <p:ph type="title"/>
          </p:nvPr>
        </p:nvSpPr>
        <p:spPr>
          <a:xfrm>
            <a:off x="479300" y="172025"/>
            <a:ext cx="7704000" cy="572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4000"/>
              <a:buNone/>
            </a:pPr>
            <a:r>
              <a:rPr lang="en-US"/>
              <a:t>DSM-5 criteria for PTSD</a:t>
            </a:r>
            <a:endParaRPr/>
          </a:p>
        </p:txBody>
      </p:sp>
      <p:pic>
        <p:nvPicPr>
          <p:cNvPr id="1613" name="Google Shape;1613;g2b2ea1b5f1d_0_439"/>
          <p:cNvPicPr preferRelativeResize="0"/>
          <p:nvPr/>
        </p:nvPicPr>
        <p:blipFill rotWithShape="1">
          <a:blip r:embed="rId3">
            <a:alphaModFix/>
          </a:blip>
          <a:srcRect b="0" l="0" r="0" t="0"/>
          <a:stretch/>
        </p:blipFill>
        <p:spPr>
          <a:xfrm>
            <a:off x="1300300" y="744725"/>
            <a:ext cx="6062000" cy="4340025"/>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7" name="Shape 1617"/>
        <p:cNvGrpSpPr/>
        <p:nvPr/>
      </p:nvGrpSpPr>
      <p:grpSpPr>
        <a:xfrm>
          <a:off x="0" y="0"/>
          <a:ext cx="0" cy="0"/>
          <a:chOff x="0" y="0"/>
          <a:chExt cx="0" cy="0"/>
        </a:xfrm>
      </p:grpSpPr>
      <p:sp>
        <p:nvSpPr>
          <p:cNvPr id="1618" name="Google Shape;1618;g2b2ea1b5f1d_0_445"/>
          <p:cNvSpPr txBox="1"/>
          <p:nvPr>
            <p:ph type="title"/>
          </p:nvPr>
        </p:nvSpPr>
        <p:spPr>
          <a:xfrm>
            <a:off x="720000" y="5394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Treatment of PTSD </a:t>
            </a:r>
            <a:endParaRPr/>
          </a:p>
        </p:txBody>
      </p:sp>
      <p:sp>
        <p:nvSpPr>
          <p:cNvPr id="1619" name="Google Shape;1619;g2b2ea1b5f1d_0_445"/>
          <p:cNvSpPr txBox="1"/>
          <p:nvPr>
            <p:ph idx="1" type="body"/>
          </p:nvPr>
        </p:nvSpPr>
        <p:spPr>
          <a:xfrm>
            <a:off x="720725" y="1321375"/>
            <a:ext cx="6335700" cy="32877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1100"/>
              <a:buFont typeface="Arial"/>
              <a:buNone/>
            </a:pPr>
            <a:r>
              <a:rPr b="1" lang="en-US" sz="1600">
                <a:solidFill>
                  <a:schemeClr val="dk2"/>
                </a:solidFill>
              </a:rPr>
              <a:t> Pharmacological</a:t>
            </a:r>
            <a:endParaRPr b="1" sz="1600">
              <a:solidFill>
                <a:schemeClr val="dk2"/>
              </a:solidFill>
            </a:endParaRPr>
          </a:p>
          <a:p>
            <a:pPr indent="-330200" lvl="0" marL="457200" rtl="0" algn="l">
              <a:lnSpc>
                <a:spcPct val="100000"/>
              </a:lnSpc>
              <a:spcBef>
                <a:spcPts val="0"/>
              </a:spcBef>
              <a:spcAft>
                <a:spcPts val="0"/>
              </a:spcAft>
              <a:buSzPts val="1600"/>
              <a:buChar char="-"/>
            </a:pPr>
            <a:r>
              <a:rPr lang="en-US" sz="1600"/>
              <a:t>First-line antidepressants: </a:t>
            </a:r>
            <a:r>
              <a:rPr lang="en-US" sz="1600">
                <a:solidFill>
                  <a:schemeClr val="accent1"/>
                </a:solidFill>
              </a:rPr>
              <a:t>SSRIs </a:t>
            </a:r>
            <a:r>
              <a:rPr lang="en-US" sz="1600"/>
              <a:t>(e.g., sertraline, citalopram) or </a:t>
            </a:r>
            <a:r>
              <a:rPr lang="en-US" sz="1600">
                <a:solidFill>
                  <a:schemeClr val="accent1"/>
                </a:solidFill>
              </a:rPr>
              <a:t>SNRIs </a:t>
            </a:r>
            <a:r>
              <a:rPr lang="en-US" sz="1600"/>
              <a:t>(e.g., venlafaxine).</a:t>
            </a:r>
            <a:endParaRPr sz="1600"/>
          </a:p>
          <a:p>
            <a:pPr indent="-330200" lvl="0" marL="457200" rtl="0" algn="l">
              <a:lnSpc>
                <a:spcPct val="100000"/>
              </a:lnSpc>
              <a:spcBef>
                <a:spcPts val="0"/>
              </a:spcBef>
              <a:spcAft>
                <a:spcPts val="0"/>
              </a:spcAft>
              <a:buSzPts val="1600"/>
              <a:buChar char="-"/>
            </a:pPr>
            <a:r>
              <a:rPr lang="en-US" sz="1600">
                <a:solidFill>
                  <a:schemeClr val="accent1"/>
                </a:solidFill>
              </a:rPr>
              <a:t>Prazosin</a:t>
            </a:r>
            <a:r>
              <a:rPr lang="en-US" sz="1600"/>
              <a:t>, Alpha receptor antagonist, </a:t>
            </a:r>
            <a:r>
              <a:rPr lang="en-US" sz="1600" u="sng"/>
              <a:t>targets nightmares and hypervigilance. </a:t>
            </a:r>
            <a:endParaRPr sz="1600" u="sng"/>
          </a:p>
          <a:p>
            <a:pPr indent="-330200" lvl="0" marL="457200" rtl="0" algn="l">
              <a:lnSpc>
                <a:spcPct val="100000"/>
              </a:lnSpc>
              <a:spcBef>
                <a:spcPts val="0"/>
              </a:spcBef>
              <a:spcAft>
                <a:spcPts val="0"/>
              </a:spcAft>
              <a:buSzPts val="1600"/>
              <a:buChar char="-"/>
            </a:pPr>
            <a:r>
              <a:rPr lang="en-US" sz="1600"/>
              <a:t>May augment with </a:t>
            </a:r>
            <a:r>
              <a:rPr lang="en-US" sz="1600">
                <a:solidFill>
                  <a:schemeClr val="accent1"/>
                </a:solidFill>
              </a:rPr>
              <a:t>atypical (second-generation) antipsychotics</a:t>
            </a:r>
            <a:r>
              <a:rPr lang="en-US" sz="1600"/>
              <a:t> in severe cases.</a:t>
            </a:r>
            <a:endParaRPr sz="1600"/>
          </a:p>
          <a:p>
            <a:pPr indent="0" lvl="0" marL="0" rtl="0" algn="l">
              <a:lnSpc>
                <a:spcPct val="100000"/>
              </a:lnSpc>
              <a:spcBef>
                <a:spcPts val="0"/>
              </a:spcBef>
              <a:spcAft>
                <a:spcPts val="0"/>
              </a:spcAft>
              <a:buClr>
                <a:schemeClr val="dk1"/>
              </a:buClr>
              <a:buSzPts val="1100"/>
              <a:buFont typeface="Arial"/>
              <a:buNone/>
            </a:pPr>
            <a:r>
              <a:rPr lang="en-US" sz="1600"/>
              <a:t> </a:t>
            </a:r>
            <a:r>
              <a:rPr b="1" lang="en-US" sz="1600">
                <a:solidFill>
                  <a:schemeClr val="dk2"/>
                </a:solidFill>
              </a:rPr>
              <a:t>Psychotherapy</a:t>
            </a:r>
            <a:endParaRPr b="1" sz="1600">
              <a:solidFill>
                <a:schemeClr val="dk2"/>
              </a:solidFill>
            </a:endParaRPr>
          </a:p>
          <a:p>
            <a:pPr indent="-330200" lvl="0" marL="457200" rtl="0" algn="l">
              <a:lnSpc>
                <a:spcPct val="100000"/>
              </a:lnSpc>
              <a:spcBef>
                <a:spcPts val="0"/>
              </a:spcBef>
              <a:spcAft>
                <a:spcPts val="0"/>
              </a:spcAft>
              <a:buSzPts val="1600"/>
              <a:buChar char="-"/>
            </a:pPr>
            <a:r>
              <a:rPr lang="en-US" sz="1600"/>
              <a:t>Specialized forms of </a:t>
            </a:r>
            <a:r>
              <a:rPr lang="en-US" sz="1600">
                <a:solidFill>
                  <a:schemeClr val="accent1"/>
                </a:solidFill>
              </a:rPr>
              <a:t>CBT </a:t>
            </a:r>
            <a:r>
              <a:rPr lang="en-US" sz="1600"/>
              <a:t>(e.g., exposure therapy, cognitive processing therapy).</a:t>
            </a:r>
            <a:endParaRPr sz="1600"/>
          </a:p>
          <a:p>
            <a:pPr indent="-330200" lvl="0" marL="457200" rtl="0" algn="l">
              <a:lnSpc>
                <a:spcPct val="100000"/>
              </a:lnSpc>
              <a:spcBef>
                <a:spcPts val="0"/>
              </a:spcBef>
              <a:spcAft>
                <a:spcPts val="0"/>
              </a:spcAft>
              <a:buClr>
                <a:schemeClr val="accent1"/>
              </a:buClr>
              <a:buSzPts val="1600"/>
              <a:buChar char="-"/>
            </a:pPr>
            <a:r>
              <a:rPr lang="en-US" sz="1600">
                <a:solidFill>
                  <a:schemeClr val="accent1"/>
                </a:solidFill>
              </a:rPr>
              <a:t>Supportive and psychodynamic therapy.</a:t>
            </a:r>
            <a:endParaRPr sz="1600">
              <a:solidFill>
                <a:schemeClr val="accent1"/>
              </a:solidFill>
            </a:endParaRPr>
          </a:p>
          <a:p>
            <a:pPr indent="-330200" lvl="0" marL="457200" rtl="0" algn="l">
              <a:lnSpc>
                <a:spcPct val="100000"/>
              </a:lnSpc>
              <a:spcBef>
                <a:spcPts val="0"/>
              </a:spcBef>
              <a:spcAft>
                <a:spcPts val="0"/>
              </a:spcAft>
              <a:buClr>
                <a:schemeClr val="accent1"/>
              </a:buClr>
              <a:buSzPts val="1600"/>
              <a:buChar char="-"/>
            </a:pPr>
            <a:r>
              <a:rPr lang="en-US" sz="1600">
                <a:solidFill>
                  <a:schemeClr val="accent1"/>
                </a:solidFill>
              </a:rPr>
              <a:t>Couples/family therapy</a:t>
            </a:r>
            <a:endParaRPr sz="1600">
              <a:solidFill>
                <a:schemeClr val="accent1"/>
              </a:solidFill>
            </a:endParaRPr>
          </a:p>
          <a:p>
            <a:pPr indent="0" lvl="0" marL="0" rtl="0" algn="l">
              <a:lnSpc>
                <a:spcPct val="100000"/>
              </a:lnSpc>
              <a:spcBef>
                <a:spcPts val="0"/>
              </a:spcBef>
              <a:spcAft>
                <a:spcPts val="0"/>
              </a:spcAft>
              <a:buSzPts val="1400"/>
              <a:buNone/>
            </a:pPr>
            <a:r>
              <a:t/>
            </a:r>
            <a:endParaRPr sz="1600">
              <a:solidFill>
                <a:schemeClr val="accent1"/>
              </a:solidFill>
            </a:endParaRPr>
          </a:p>
        </p:txBody>
      </p:sp>
      <p:pic>
        <p:nvPicPr>
          <p:cNvPr id="1620" name="Google Shape;1620;g2b2ea1b5f1d_0_445"/>
          <p:cNvPicPr preferRelativeResize="0"/>
          <p:nvPr/>
        </p:nvPicPr>
        <p:blipFill rotWithShape="1">
          <a:blip r:embed="rId3">
            <a:alphaModFix/>
          </a:blip>
          <a:srcRect b="0" l="0" r="0" t="0"/>
          <a:stretch/>
        </p:blipFill>
        <p:spPr>
          <a:xfrm>
            <a:off x="6727099" y="2043499"/>
            <a:ext cx="2416900" cy="508350"/>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4" name="Shape 1624"/>
        <p:cNvGrpSpPr/>
        <p:nvPr/>
      </p:nvGrpSpPr>
      <p:grpSpPr>
        <a:xfrm>
          <a:off x="0" y="0"/>
          <a:ext cx="0" cy="0"/>
          <a:chOff x="0" y="0"/>
          <a:chExt cx="0" cy="0"/>
        </a:xfrm>
      </p:grpSpPr>
      <p:sp>
        <p:nvSpPr>
          <p:cNvPr id="1625" name="Google Shape;1625;g2b2ea1b5f1d_0_452"/>
          <p:cNvSpPr txBox="1"/>
          <p:nvPr>
            <p:ph type="title"/>
          </p:nvPr>
        </p:nvSpPr>
        <p:spPr>
          <a:xfrm>
            <a:off x="352600" y="4127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Adjustment disorders </a:t>
            </a:r>
            <a:endParaRPr/>
          </a:p>
        </p:txBody>
      </p:sp>
      <p:sp>
        <p:nvSpPr>
          <p:cNvPr id="1626" name="Google Shape;1626;g2b2ea1b5f1d_0_452"/>
          <p:cNvSpPr txBox="1"/>
          <p:nvPr>
            <p:ph idx="1" type="body"/>
          </p:nvPr>
        </p:nvSpPr>
        <p:spPr>
          <a:xfrm>
            <a:off x="352600" y="1064175"/>
            <a:ext cx="8070900" cy="39402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1100"/>
              <a:buFont typeface="Arial"/>
              <a:buNone/>
            </a:pPr>
            <a:r>
              <a:rPr lang="en-US"/>
              <a:t>Adjustment disorders occur when behavioral or emotional symptoms</a:t>
            </a:r>
            <a:endParaRPr/>
          </a:p>
          <a:p>
            <a:pPr indent="0" lvl="0" marL="0" rtl="0" algn="l">
              <a:lnSpc>
                <a:spcPct val="100000"/>
              </a:lnSpc>
              <a:spcBef>
                <a:spcPts val="0"/>
              </a:spcBef>
              <a:spcAft>
                <a:spcPts val="0"/>
              </a:spcAft>
              <a:buClr>
                <a:schemeClr val="dk1"/>
              </a:buClr>
              <a:buSzPts val="1100"/>
              <a:buFont typeface="Arial"/>
              <a:buNone/>
            </a:pPr>
            <a:r>
              <a:rPr lang="en-US"/>
              <a:t>develop after a </a:t>
            </a:r>
            <a:r>
              <a:rPr b="1" lang="en-US">
                <a:solidFill>
                  <a:schemeClr val="dk2"/>
                </a:solidFill>
              </a:rPr>
              <a:t>non-life-threatening, stressful life event</a:t>
            </a:r>
            <a:r>
              <a:rPr lang="en-US"/>
              <a:t> (e.g., divorce, death of</a:t>
            </a:r>
            <a:endParaRPr/>
          </a:p>
          <a:p>
            <a:pPr indent="0" lvl="0" marL="0" rtl="0" algn="l">
              <a:lnSpc>
                <a:spcPct val="100000"/>
              </a:lnSpc>
              <a:spcBef>
                <a:spcPts val="0"/>
              </a:spcBef>
              <a:spcAft>
                <a:spcPts val="0"/>
              </a:spcAft>
              <a:buClr>
                <a:schemeClr val="dk1"/>
              </a:buClr>
              <a:buSzPts val="1100"/>
              <a:buFont typeface="Arial"/>
              <a:buNone/>
            </a:pPr>
            <a:r>
              <a:rPr lang="en-US"/>
              <a:t>a loved one, or loss of a job).</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100"/>
              <a:buFont typeface="Arial"/>
              <a:buNone/>
            </a:pPr>
            <a:r>
              <a:rPr b="1" lang="en-US">
                <a:solidFill>
                  <a:schemeClr val="accent1"/>
                </a:solidFill>
              </a:rPr>
              <a:t>Diagnosis and DSM-5 Criteria</a:t>
            </a:r>
            <a:endParaRPr b="1">
              <a:solidFill>
                <a:schemeClr val="accent1"/>
              </a:solidFill>
            </a:endParaRPr>
          </a:p>
          <a:p>
            <a:pPr indent="457200" lvl="0" marL="0" rtl="0" algn="l">
              <a:lnSpc>
                <a:spcPct val="100000"/>
              </a:lnSpc>
              <a:spcBef>
                <a:spcPts val="0"/>
              </a:spcBef>
              <a:spcAft>
                <a:spcPts val="0"/>
              </a:spcAft>
              <a:buClr>
                <a:schemeClr val="dk1"/>
              </a:buClr>
              <a:buSzPts val="1100"/>
              <a:buFont typeface="Arial"/>
              <a:buNone/>
            </a:pPr>
            <a:r>
              <a:rPr lang="en-US"/>
              <a:t>1. Development of emotional or behavioral symptoms </a:t>
            </a:r>
            <a:r>
              <a:rPr lang="en-US" u="sng"/>
              <a:t>within 3 months in</a:t>
            </a:r>
            <a:endParaRPr u="sng"/>
          </a:p>
          <a:p>
            <a:pPr indent="457200" lvl="0" marL="0" rtl="0" algn="l">
              <a:lnSpc>
                <a:spcPct val="100000"/>
              </a:lnSpc>
              <a:spcBef>
                <a:spcPts val="0"/>
              </a:spcBef>
              <a:spcAft>
                <a:spcPts val="0"/>
              </a:spcAft>
              <a:buClr>
                <a:schemeClr val="dk1"/>
              </a:buClr>
              <a:buSzPts val="1100"/>
              <a:buFont typeface="Arial"/>
              <a:buNone/>
            </a:pPr>
            <a:r>
              <a:rPr lang="en-US" u="sng"/>
              <a:t>response to an identifiable stressful life event</a:t>
            </a:r>
            <a:r>
              <a:rPr lang="en-US"/>
              <a:t>. These symptoms produce</a:t>
            </a:r>
            <a:endParaRPr/>
          </a:p>
          <a:p>
            <a:pPr indent="457200" lvl="0" marL="0" rtl="0" algn="l">
              <a:lnSpc>
                <a:spcPct val="100000"/>
              </a:lnSpc>
              <a:spcBef>
                <a:spcPts val="0"/>
              </a:spcBef>
              <a:spcAft>
                <a:spcPts val="0"/>
              </a:spcAft>
              <a:buClr>
                <a:schemeClr val="dk1"/>
              </a:buClr>
              <a:buSzPts val="1100"/>
              <a:buFont typeface="Arial"/>
              <a:buNone/>
            </a:pPr>
            <a:r>
              <a:rPr lang="en-US"/>
              <a:t>either:</a:t>
            </a:r>
            <a:endParaRPr/>
          </a:p>
          <a:p>
            <a:pPr indent="457200" lvl="0" marL="457200" rtl="0" algn="l">
              <a:lnSpc>
                <a:spcPct val="100000"/>
              </a:lnSpc>
              <a:spcBef>
                <a:spcPts val="0"/>
              </a:spcBef>
              <a:spcAft>
                <a:spcPts val="0"/>
              </a:spcAft>
              <a:buClr>
                <a:schemeClr val="dk1"/>
              </a:buClr>
              <a:buSzPts val="1100"/>
              <a:buFont typeface="Arial"/>
              <a:buNone/>
            </a:pPr>
            <a:r>
              <a:rPr lang="en-US"/>
              <a:t>■■ </a:t>
            </a:r>
            <a:r>
              <a:rPr lang="en-US" u="sng"/>
              <a:t>Excessive distress</a:t>
            </a:r>
            <a:r>
              <a:rPr lang="en-US"/>
              <a:t> in relation to the event.</a:t>
            </a:r>
            <a:endParaRPr/>
          </a:p>
          <a:p>
            <a:pPr indent="457200" lvl="0" marL="457200" rtl="0" algn="l">
              <a:lnSpc>
                <a:spcPct val="100000"/>
              </a:lnSpc>
              <a:spcBef>
                <a:spcPts val="0"/>
              </a:spcBef>
              <a:spcAft>
                <a:spcPts val="0"/>
              </a:spcAft>
              <a:buClr>
                <a:schemeClr val="dk1"/>
              </a:buClr>
              <a:buSzPts val="1100"/>
              <a:buFont typeface="Arial"/>
              <a:buNone/>
            </a:pPr>
            <a:r>
              <a:rPr lang="en-US"/>
              <a:t>■■ </a:t>
            </a:r>
            <a:r>
              <a:rPr lang="en-US" u="sng"/>
              <a:t>Significant impairment in daily functioning</a:t>
            </a:r>
            <a:r>
              <a:rPr lang="en-US"/>
              <a:t>.</a:t>
            </a:r>
            <a:endParaRPr/>
          </a:p>
          <a:p>
            <a:pPr indent="457200" lvl="0" marL="0" rtl="0" algn="l">
              <a:lnSpc>
                <a:spcPct val="100000"/>
              </a:lnSpc>
              <a:spcBef>
                <a:spcPts val="0"/>
              </a:spcBef>
              <a:spcAft>
                <a:spcPts val="0"/>
              </a:spcAft>
              <a:buClr>
                <a:schemeClr val="dk1"/>
              </a:buClr>
              <a:buSzPts val="1100"/>
              <a:buFont typeface="Arial"/>
              <a:buNone/>
            </a:pPr>
            <a:r>
              <a:rPr lang="en-US"/>
              <a:t>2. The symptoms are </a:t>
            </a:r>
            <a:r>
              <a:rPr lang="en-US" u="sng"/>
              <a:t>not those of normal bereavement</a:t>
            </a:r>
            <a:r>
              <a:rPr lang="en-US"/>
              <a:t>.</a:t>
            </a:r>
            <a:endParaRPr/>
          </a:p>
          <a:p>
            <a:pPr indent="457200" lvl="0" marL="0" rtl="0" algn="l">
              <a:lnSpc>
                <a:spcPct val="100000"/>
              </a:lnSpc>
              <a:spcBef>
                <a:spcPts val="0"/>
              </a:spcBef>
              <a:spcAft>
                <a:spcPts val="0"/>
              </a:spcAft>
              <a:buClr>
                <a:schemeClr val="dk1"/>
              </a:buClr>
              <a:buSzPts val="1100"/>
              <a:buFont typeface="Arial"/>
              <a:buNone/>
            </a:pPr>
            <a:r>
              <a:rPr lang="en-US"/>
              <a:t>3. Symptoms </a:t>
            </a:r>
            <a:r>
              <a:rPr lang="en-US" u="sng"/>
              <a:t>resolve within 6 months</a:t>
            </a:r>
            <a:r>
              <a:rPr lang="en-US"/>
              <a:t> after stressor has terminated.</a:t>
            </a:r>
            <a:endParaRPr/>
          </a:p>
          <a:p>
            <a:pPr indent="457200" lvl="0" marL="0" rtl="0" algn="l">
              <a:lnSpc>
                <a:spcPct val="100000"/>
              </a:lnSpc>
              <a:spcBef>
                <a:spcPts val="0"/>
              </a:spcBef>
              <a:spcAft>
                <a:spcPts val="0"/>
              </a:spcAft>
              <a:buClr>
                <a:schemeClr val="dk1"/>
              </a:buClr>
              <a:buSzPts val="1100"/>
              <a:buFont typeface="Arial"/>
              <a:buNone/>
            </a:pPr>
            <a:r>
              <a:rPr lang="en-US"/>
              <a:t>4. The stress-related disturbance </a:t>
            </a:r>
            <a:r>
              <a:rPr lang="en-US" u="sng"/>
              <a:t>does not meet criteria for another mental</a:t>
            </a:r>
            <a:endParaRPr u="sng"/>
          </a:p>
          <a:p>
            <a:pPr indent="457200" lvl="0" marL="0" rtl="0" algn="l">
              <a:lnSpc>
                <a:spcPct val="100000"/>
              </a:lnSpc>
              <a:spcBef>
                <a:spcPts val="0"/>
              </a:spcBef>
              <a:spcAft>
                <a:spcPts val="0"/>
              </a:spcAft>
              <a:buClr>
                <a:schemeClr val="dk1"/>
              </a:buClr>
              <a:buSzPts val="1100"/>
              <a:buFont typeface="Arial"/>
              <a:buNone/>
            </a:pPr>
            <a:r>
              <a:rPr lang="en-US" u="sng"/>
              <a:t>disorder.</a:t>
            </a:r>
            <a:endParaRPr u="sng"/>
          </a:p>
          <a:p>
            <a:pPr indent="0" lvl="0" marL="0" rtl="0" algn="l">
              <a:lnSpc>
                <a:spcPct val="100000"/>
              </a:lnSpc>
              <a:spcBef>
                <a:spcPts val="0"/>
              </a:spcBef>
              <a:spcAft>
                <a:spcPts val="0"/>
              </a:spcAft>
              <a:buClr>
                <a:schemeClr val="dk1"/>
              </a:buClr>
              <a:buSzPts val="1100"/>
              <a:buFont typeface="Arial"/>
              <a:buNone/>
            </a:pPr>
            <a:r>
              <a:rPr lang="en-US"/>
              <a:t>Subtypes: Based on a predominance of either depressed mood, anxiety,</a:t>
            </a:r>
            <a:endParaRPr/>
          </a:p>
          <a:p>
            <a:pPr indent="0" lvl="0" marL="0" rtl="0" algn="l">
              <a:lnSpc>
                <a:spcPct val="100000"/>
              </a:lnSpc>
              <a:spcBef>
                <a:spcPts val="0"/>
              </a:spcBef>
              <a:spcAft>
                <a:spcPts val="0"/>
              </a:spcAft>
              <a:buClr>
                <a:schemeClr val="dk1"/>
              </a:buClr>
              <a:buSzPts val="1100"/>
              <a:buFont typeface="Arial"/>
              <a:buNone/>
            </a:pPr>
            <a:r>
              <a:rPr lang="en-US"/>
              <a:t>mixed anxiety and depression, disturbance of conduct (such as aggression),</a:t>
            </a:r>
            <a:endParaRPr/>
          </a:p>
          <a:p>
            <a:pPr indent="0" lvl="0" marL="0" rtl="0" algn="l">
              <a:lnSpc>
                <a:spcPct val="100000"/>
              </a:lnSpc>
              <a:spcBef>
                <a:spcPts val="0"/>
              </a:spcBef>
              <a:spcAft>
                <a:spcPts val="0"/>
              </a:spcAft>
              <a:buClr>
                <a:schemeClr val="dk1"/>
              </a:buClr>
              <a:buSzPts val="1100"/>
              <a:buFont typeface="Arial"/>
              <a:buNone/>
            </a:pPr>
            <a:r>
              <a:rPr lang="en-US"/>
              <a:t>or mixed disturbance of emotions and conduct.</a:t>
            </a:r>
            <a:endParaRPr/>
          </a:p>
          <a:p>
            <a:pPr indent="0" lvl="0" marL="0" rtl="0" algn="l">
              <a:lnSpc>
                <a:spcPct val="100000"/>
              </a:lnSpc>
              <a:spcBef>
                <a:spcPts val="0"/>
              </a:spcBef>
              <a:spcAft>
                <a:spcPts val="0"/>
              </a:spcAft>
              <a:buSzPts val="1400"/>
              <a:buNone/>
            </a:pPr>
            <a:r>
              <a:t/>
            </a:r>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0" name="Shape 1630"/>
        <p:cNvGrpSpPr/>
        <p:nvPr/>
      </p:nvGrpSpPr>
      <p:grpSpPr>
        <a:xfrm>
          <a:off x="0" y="0"/>
          <a:ext cx="0" cy="0"/>
          <a:chOff x="0" y="0"/>
          <a:chExt cx="0" cy="0"/>
        </a:xfrm>
      </p:grpSpPr>
      <p:sp>
        <p:nvSpPr>
          <p:cNvPr id="1631" name="Google Shape;1631;g2b2ea1b5f1d_0_462"/>
          <p:cNvSpPr txBox="1"/>
          <p:nvPr>
            <p:ph type="title"/>
          </p:nvPr>
        </p:nvSpPr>
        <p:spPr>
          <a:xfrm>
            <a:off x="720000" y="5394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Adjustment disorders cont.</a:t>
            </a:r>
            <a:endParaRPr/>
          </a:p>
        </p:txBody>
      </p:sp>
      <p:sp>
        <p:nvSpPr>
          <p:cNvPr id="1632" name="Google Shape;1632;g2b2ea1b5f1d_0_462"/>
          <p:cNvSpPr txBox="1"/>
          <p:nvPr>
            <p:ph idx="1" type="body"/>
          </p:nvPr>
        </p:nvSpPr>
        <p:spPr>
          <a:xfrm>
            <a:off x="720725" y="1321385"/>
            <a:ext cx="7702500" cy="32877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1100"/>
              <a:buFont typeface="Arial"/>
              <a:buNone/>
            </a:pPr>
            <a:r>
              <a:rPr b="1" lang="en-US" sz="1700">
                <a:solidFill>
                  <a:schemeClr val="dk2"/>
                </a:solidFill>
              </a:rPr>
              <a:t>Etiology</a:t>
            </a:r>
            <a:endParaRPr b="1" sz="1700">
              <a:solidFill>
                <a:schemeClr val="dk2"/>
              </a:solidFill>
            </a:endParaRPr>
          </a:p>
          <a:p>
            <a:pPr indent="0" lvl="0" marL="0" rtl="0" algn="l">
              <a:lnSpc>
                <a:spcPct val="100000"/>
              </a:lnSpc>
              <a:spcBef>
                <a:spcPts val="0"/>
              </a:spcBef>
              <a:spcAft>
                <a:spcPts val="0"/>
              </a:spcAft>
              <a:buClr>
                <a:schemeClr val="dk1"/>
              </a:buClr>
              <a:buSzPts val="1100"/>
              <a:buFont typeface="Arial"/>
              <a:buNone/>
            </a:pPr>
            <a:r>
              <a:rPr lang="en-US" sz="1700"/>
              <a:t>■■ Triggered by psychosocial factors.</a:t>
            </a:r>
            <a:endParaRPr sz="1700"/>
          </a:p>
          <a:p>
            <a:pPr indent="0" lvl="0" marL="0" rtl="0" algn="l">
              <a:lnSpc>
                <a:spcPct val="100000"/>
              </a:lnSpc>
              <a:spcBef>
                <a:spcPts val="0"/>
              </a:spcBef>
              <a:spcAft>
                <a:spcPts val="0"/>
              </a:spcAft>
              <a:buSzPts val="1400"/>
              <a:buNone/>
            </a:pPr>
            <a:r>
              <a:t/>
            </a:r>
            <a:endParaRPr sz="1700"/>
          </a:p>
          <a:p>
            <a:pPr indent="0" lvl="0" marL="0" rtl="0" algn="l">
              <a:lnSpc>
                <a:spcPct val="100000"/>
              </a:lnSpc>
              <a:spcBef>
                <a:spcPts val="0"/>
              </a:spcBef>
              <a:spcAft>
                <a:spcPts val="0"/>
              </a:spcAft>
              <a:buClr>
                <a:schemeClr val="dk1"/>
              </a:buClr>
              <a:buSzPts val="1100"/>
              <a:buFont typeface="Arial"/>
              <a:buNone/>
            </a:pPr>
            <a:r>
              <a:rPr b="1" lang="en-US" sz="1700">
                <a:solidFill>
                  <a:schemeClr val="dk2"/>
                </a:solidFill>
              </a:rPr>
              <a:t>Prognosis</a:t>
            </a:r>
            <a:endParaRPr b="1" sz="1700">
              <a:solidFill>
                <a:schemeClr val="dk2"/>
              </a:solidFill>
            </a:endParaRPr>
          </a:p>
          <a:p>
            <a:pPr indent="0" lvl="0" marL="0" rtl="0" algn="l">
              <a:lnSpc>
                <a:spcPct val="100000"/>
              </a:lnSpc>
              <a:spcBef>
                <a:spcPts val="0"/>
              </a:spcBef>
              <a:spcAft>
                <a:spcPts val="0"/>
              </a:spcAft>
              <a:buClr>
                <a:schemeClr val="dk1"/>
              </a:buClr>
              <a:buSzPts val="1100"/>
              <a:buFont typeface="Arial"/>
              <a:buNone/>
            </a:pPr>
            <a:r>
              <a:rPr lang="en-US" sz="1700"/>
              <a:t>May be chronic if the stressor is chronic or recurrent.</a:t>
            </a:r>
            <a:endParaRPr sz="1700"/>
          </a:p>
          <a:p>
            <a:pPr indent="0" lvl="0" marL="0" rtl="0" algn="l">
              <a:lnSpc>
                <a:spcPct val="100000"/>
              </a:lnSpc>
              <a:spcBef>
                <a:spcPts val="0"/>
              </a:spcBef>
              <a:spcAft>
                <a:spcPts val="0"/>
              </a:spcAft>
              <a:buSzPts val="1400"/>
              <a:buNone/>
            </a:pPr>
            <a:r>
              <a:t/>
            </a:r>
            <a:endParaRPr sz="1700"/>
          </a:p>
          <a:p>
            <a:pPr indent="0" lvl="0" marL="0" rtl="0" algn="l">
              <a:lnSpc>
                <a:spcPct val="100000"/>
              </a:lnSpc>
              <a:spcBef>
                <a:spcPts val="0"/>
              </a:spcBef>
              <a:spcAft>
                <a:spcPts val="0"/>
              </a:spcAft>
              <a:buClr>
                <a:schemeClr val="dk1"/>
              </a:buClr>
              <a:buSzPts val="1100"/>
              <a:buFont typeface="Arial"/>
              <a:buNone/>
            </a:pPr>
            <a:r>
              <a:rPr b="1" lang="en-US" sz="1700">
                <a:solidFill>
                  <a:schemeClr val="dk2"/>
                </a:solidFill>
              </a:rPr>
              <a:t>Treatment</a:t>
            </a:r>
            <a:endParaRPr b="1" sz="1700">
              <a:solidFill>
                <a:schemeClr val="dk2"/>
              </a:solidFill>
            </a:endParaRPr>
          </a:p>
          <a:p>
            <a:pPr indent="0" lvl="0" marL="0" rtl="0" algn="l">
              <a:lnSpc>
                <a:spcPct val="100000"/>
              </a:lnSpc>
              <a:spcBef>
                <a:spcPts val="0"/>
              </a:spcBef>
              <a:spcAft>
                <a:spcPts val="0"/>
              </a:spcAft>
              <a:buClr>
                <a:schemeClr val="dk1"/>
              </a:buClr>
              <a:buSzPts val="1100"/>
              <a:buFont typeface="Arial"/>
              <a:buNone/>
            </a:pPr>
            <a:r>
              <a:rPr lang="en-US" sz="1700"/>
              <a:t>■■ Supportive psychotherapy.</a:t>
            </a:r>
            <a:endParaRPr sz="1700"/>
          </a:p>
          <a:p>
            <a:pPr indent="0" lvl="0" marL="0" rtl="0" algn="l">
              <a:lnSpc>
                <a:spcPct val="100000"/>
              </a:lnSpc>
              <a:spcBef>
                <a:spcPts val="0"/>
              </a:spcBef>
              <a:spcAft>
                <a:spcPts val="0"/>
              </a:spcAft>
              <a:buClr>
                <a:schemeClr val="dk1"/>
              </a:buClr>
              <a:buSzPts val="1100"/>
              <a:buFont typeface="Arial"/>
              <a:buNone/>
            </a:pPr>
            <a:r>
              <a:rPr lang="en-US" sz="1700"/>
              <a:t>■■ Group therapy.</a:t>
            </a:r>
            <a:endParaRPr sz="1700"/>
          </a:p>
          <a:p>
            <a:pPr indent="0" lvl="0" marL="0" rtl="0" algn="l">
              <a:lnSpc>
                <a:spcPct val="100000"/>
              </a:lnSpc>
              <a:spcBef>
                <a:spcPts val="0"/>
              </a:spcBef>
              <a:spcAft>
                <a:spcPts val="0"/>
              </a:spcAft>
              <a:buClr>
                <a:schemeClr val="dk1"/>
              </a:buClr>
              <a:buSzPts val="1100"/>
              <a:buFont typeface="Arial"/>
              <a:buNone/>
            </a:pPr>
            <a:r>
              <a:rPr lang="en-US" sz="1700"/>
              <a:t>■■ If necessary, pharmacotherapy can target associated symptoms (insomnia, anxiety, or depression).</a:t>
            </a:r>
            <a:endParaRPr sz="1700"/>
          </a:p>
          <a:p>
            <a:pPr indent="0" lvl="0" marL="0" rtl="0" algn="l">
              <a:lnSpc>
                <a:spcPct val="100000"/>
              </a:lnSpc>
              <a:spcBef>
                <a:spcPts val="0"/>
              </a:spcBef>
              <a:spcAft>
                <a:spcPts val="0"/>
              </a:spcAft>
              <a:buSzPts val="1400"/>
              <a:buNone/>
            </a:pPr>
            <a:r>
              <a:t/>
            </a:r>
            <a:endParaRPr sz="1700"/>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6" name="Shape 1636"/>
        <p:cNvGrpSpPr/>
        <p:nvPr/>
      </p:nvGrpSpPr>
      <p:grpSpPr>
        <a:xfrm>
          <a:off x="0" y="0"/>
          <a:ext cx="0" cy="0"/>
          <a:chOff x="0" y="0"/>
          <a:chExt cx="0" cy="0"/>
        </a:xfrm>
      </p:grpSpPr>
      <p:sp>
        <p:nvSpPr>
          <p:cNvPr id="1637" name="Google Shape;1637;g2b2ea1b5f1d_0_468"/>
          <p:cNvSpPr txBox="1"/>
          <p:nvPr>
            <p:ph type="title"/>
          </p:nvPr>
        </p:nvSpPr>
        <p:spPr>
          <a:xfrm>
            <a:off x="251250" y="2226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1638" name="Google Shape;1638;g2b2ea1b5f1d_0_468"/>
          <p:cNvSpPr txBox="1"/>
          <p:nvPr>
            <p:ph idx="1" type="body"/>
          </p:nvPr>
        </p:nvSpPr>
        <p:spPr>
          <a:xfrm>
            <a:off x="342050" y="1013500"/>
            <a:ext cx="4231200" cy="40413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100000"/>
              </a:lnSpc>
              <a:spcBef>
                <a:spcPts val="0"/>
              </a:spcBef>
              <a:spcAft>
                <a:spcPts val="0"/>
              </a:spcAft>
              <a:buSzPct val="108108"/>
              <a:buNone/>
            </a:pPr>
            <a:r>
              <a:rPr lang="en-US"/>
              <a:t>1- not an intrusive symptom in  dsm-5 criteria of PTSD</a:t>
            </a:r>
            <a:endParaRPr/>
          </a:p>
          <a:p>
            <a:pPr indent="0" lvl="0" marL="457200" rtl="0" algn="l">
              <a:lnSpc>
                <a:spcPct val="100000"/>
              </a:lnSpc>
              <a:spcBef>
                <a:spcPts val="0"/>
              </a:spcBef>
              <a:spcAft>
                <a:spcPts val="0"/>
              </a:spcAft>
              <a:buSzPct val="108108"/>
              <a:buNone/>
            </a:pPr>
            <a:r>
              <a:rPr lang="en-US">
                <a:solidFill>
                  <a:schemeClr val="dk2"/>
                </a:solidFill>
                <a:latin typeface="Roboto Condensed Light"/>
                <a:ea typeface="Roboto Condensed Light"/>
                <a:cs typeface="Roboto Condensed Light"/>
                <a:sym typeface="Roboto Condensed Light"/>
              </a:rPr>
              <a:t>A- Persistent inability to to experience positive emotion</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ct val="108108"/>
              <a:buNone/>
            </a:pPr>
            <a:r>
              <a:rPr lang="en-US">
                <a:solidFill>
                  <a:schemeClr val="dk1"/>
                </a:solidFill>
                <a:latin typeface="Roboto Condensed Light"/>
                <a:ea typeface="Roboto Condensed Light"/>
                <a:cs typeface="Roboto Condensed Light"/>
                <a:sym typeface="Roboto Condensed Light"/>
              </a:rPr>
              <a:t>B- Memories </a:t>
            </a:r>
            <a:endParaRPr>
              <a:solidFill>
                <a:schemeClr val="dk1"/>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ct val="108108"/>
              <a:buNone/>
            </a:pPr>
            <a:r>
              <a:rPr lang="en-US">
                <a:solidFill>
                  <a:schemeClr val="dk1"/>
                </a:solidFill>
                <a:latin typeface="Roboto Condensed Light"/>
                <a:ea typeface="Roboto Condensed Light"/>
                <a:cs typeface="Roboto Condensed Light"/>
                <a:sym typeface="Roboto Condensed Light"/>
              </a:rPr>
              <a:t>C- Flashbacks </a:t>
            </a:r>
            <a:endParaRPr>
              <a:solidFill>
                <a:schemeClr val="dk1"/>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solidFill>
                  <a:schemeClr val="dk1"/>
                </a:solidFill>
              </a:rPr>
              <a:t>2- </a:t>
            </a:r>
            <a:r>
              <a:rPr lang="en-US"/>
              <a:t>PTSD occurs most commonly in? </a:t>
            </a:r>
            <a:endParaRPr/>
          </a:p>
          <a:p>
            <a:pPr indent="457200" lvl="0" marL="0" rtl="0" algn="l">
              <a:lnSpc>
                <a:spcPct val="100000"/>
              </a:lnSpc>
              <a:spcBef>
                <a:spcPts val="0"/>
              </a:spcBef>
              <a:spcAft>
                <a:spcPts val="0"/>
              </a:spcAft>
              <a:buSzPct val="108108"/>
              <a:buNone/>
            </a:pPr>
            <a:r>
              <a:rPr lang="en-US">
                <a:solidFill>
                  <a:schemeClr val="dk2"/>
                </a:solidFill>
                <a:latin typeface="Roboto Condensed Light"/>
                <a:ea typeface="Roboto Condensed Light"/>
                <a:cs typeface="Roboto Condensed Light"/>
                <a:sym typeface="Roboto Condensed Light"/>
              </a:rPr>
              <a:t>sexual assault</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solidFill>
                  <a:schemeClr val="dk1"/>
                </a:solidFill>
              </a:rPr>
              <a:t>3- </a:t>
            </a:r>
            <a:r>
              <a:rPr lang="en-US"/>
              <a:t>Behavioral symptom of stress?</a:t>
            </a:r>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A- Rage</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B- Sleep pattern changes</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solidFill>
                  <a:schemeClr val="dk2"/>
                </a:solidFill>
                <a:latin typeface="Roboto Condensed Light"/>
                <a:ea typeface="Roboto Condensed Light"/>
                <a:cs typeface="Roboto Condensed Light"/>
                <a:sym typeface="Roboto Condensed Light"/>
              </a:rPr>
              <a:t>C- Appetite changes</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D- Palpitation</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99099"/>
              <a:buFont typeface="Arial"/>
              <a:buNone/>
            </a:pPr>
            <a:r>
              <a:rPr lang="en-US">
                <a:latin typeface="Roboto Condensed Light"/>
                <a:ea typeface="Roboto Condensed Light"/>
                <a:cs typeface="Roboto Condensed Light"/>
                <a:sym typeface="Roboto Condensed Light"/>
              </a:rPr>
              <a:t>E- Headache</a:t>
            </a:r>
            <a:endParaRPr sz="1200">
              <a:solidFill>
                <a:schemeClr val="dk1"/>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solidFill>
                  <a:schemeClr val="dk1"/>
                </a:solidFill>
              </a:rPr>
              <a:t>4-</a:t>
            </a:r>
            <a:r>
              <a:rPr lang="en-US"/>
              <a:t> The following are true for post-traumatic stress disorder (ptsd) except:</a:t>
            </a:r>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A-flashbacks</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B-anhedonia</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solidFill>
                  <a:schemeClr val="dk2"/>
                </a:solidFill>
                <a:latin typeface="Roboto Condensed Light"/>
                <a:ea typeface="Roboto Condensed Light"/>
                <a:cs typeface="Roboto Condensed Light"/>
                <a:sym typeface="Roboto Condensed Light"/>
              </a:rPr>
              <a:t>C-seeking reminders of the trauma</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ct val="108108"/>
              <a:buNone/>
            </a:pPr>
            <a:r>
              <a:rPr lang="en-US">
                <a:latin typeface="Roboto Condensed Light"/>
                <a:ea typeface="Roboto Condensed Light"/>
                <a:cs typeface="Roboto Condensed Light"/>
                <a:sym typeface="Roboto Condensed Light"/>
              </a:rPr>
              <a:t>D-good response to medications</a:t>
            </a:r>
            <a:endParaRPr>
              <a:solidFill>
                <a:schemeClr val="dk1"/>
              </a:solidFill>
            </a:endParaRPr>
          </a:p>
        </p:txBody>
      </p:sp>
      <p:sp>
        <p:nvSpPr>
          <p:cNvPr id="1639" name="Google Shape;1639;g2b2ea1b5f1d_0_468"/>
          <p:cNvSpPr txBox="1"/>
          <p:nvPr>
            <p:ph idx="1" type="body"/>
          </p:nvPr>
        </p:nvSpPr>
        <p:spPr>
          <a:xfrm>
            <a:off x="4698325" y="1013500"/>
            <a:ext cx="3587100" cy="38892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00000"/>
              </a:lnSpc>
              <a:spcBef>
                <a:spcPts val="0"/>
              </a:spcBef>
              <a:spcAft>
                <a:spcPts val="0"/>
              </a:spcAft>
              <a:buSzPts val="1400"/>
              <a:buNone/>
            </a:pPr>
            <a:r>
              <a:rPr lang="en-US"/>
              <a:t>5- A person had an RTA 3 weeks ago, that caused death of his friend, the patient is feeling sad, anhedonic and started having nightmares &amp; flashbacks about the accident, Your Diagnosis?</a:t>
            </a:r>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A- Post-traumatic stress disorder</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B- Adjustment Disorder</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C- Acute Stress Disorder</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solidFill>
                  <a:schemeClr val="dk1"/>
                </a:solidFill>
              </a:rPr>
              <a:t>6- </a:t>
            </a:r>
            <a:r>
              <a:rPr lang="en-US"/>
              <a:t>the stressor of adjustment disorder happens within :-</a:t>
            </a:r>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a- 1 month</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b- 3 months</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c- 6 months</a:t>
            </a:r>
            <a:endParaRPr>
              <a:solidFill>
                <a:schemeClr val="dk1"/>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solidFill>
                  <a:schemeClr val="dk1"/>
                </a:solidFill>
              </a:rPr>
              <a:t>7-</a:t>
            </a:r>
            <a:r>
              <a:rPr lang="en-US"/>
              <a:t> A criteria of adjustment disorder: </a:t>
            </a:r>
            <a:endParaRPr/>
          </a:p>
          <a:p>
            <a:pPr indent="0" lvl="0" marL="45720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causes significant impairment</a:t>
            </a:r>
            <a:endParaRPr sz="1200">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solidFill>
                  <a:schemeClr val="dk1"/>
                </a:solidFill>
              </a:rPr>
              <a:t>8- </a:t>
            </a:r>
            <a:r>
              <a:rPr lang="en-US"/>
              <a:t>Difference between PTSD and acute stress disorder: </a:t>
            </a:r>
            <a:r>
              <a:rPr lang="en-US">
                <a:solidFill>
                  <a:schemeClr val="dk2"/>
                </a:solidFill>
                <a:latin typeface="Roboto Condensed Light"/>
                <a:ea typeface="Roboto Condensed Light"/>
                <a:cs typeface="Roboto Condensed Light"/>
                <a:sym typeface="Roboto Condensed Light"/>
              </a:rPr>
              <a:t>Time</a:t>
            </a:r>
            <a:endParaRPr>
              <a:solidFill>
                <a:schemeClr val="dk1"/>
              </a:solidFill>
            </a:endParaRP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3" name="Shape 1643"/>
        <p:cNvGrpSpPr/>
        <p:nvPr/>
      </p:nvGrpSpPr>
      <p:grpSpPr>
        <a:xfrm>
          <a:off x="0" y="0"/>
          <a:ext cx="0" cy="0"/>
          <a:chOff x="0" y="0"/>
          <a:chExt cx="0" cy="0"/>
        </a:xfrm>
      </p:grpSpPr>
      <p:sp>
        <p:nvSpPr>
          <p:cNvPr id="1644" name="Google Shape;1644;g2b2ea1b5f1d_0_487"/>
          <p:cNvSpPr txBox="1"/>
          <p:nvPr>
            <p:ph type="title"/>
          </p:nvPr>
        </p:nvSpPr>
        <p:spPr>
          <a:xfrm>
            <a:off x="251250" y="2226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1645" name="Google Shape;1645;g2b2ea1b5f1d_0_487"/>
          <p:cNvSpPr txBox="1"/>
          <p:nvPr>
            <p:ph idx="1" type="body"/>
          </p:nvPr>
        </p:nvSpPr>
        <p:spPr>
          <a:xfrm>
            <a:off x="342050" y="1013500"/>
            <a:ext cx="4231200" cy="40413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t>9- One of the following is adjustment disorder?</a:t>
            </a:r>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A. Job loss</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B. Relative death</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C. rape </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D. None of above </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E. All of above</a:t>
            </a:r>
            <a:endParaRPr sz="1100">
              <a:solidFill>
                <a:schemeClr val="dk1"/>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10- A 22 years old patient have got abroad job opportunities know he Can't sleep well, feeling worried about travelling to a new country without knowing its language and circumstances, feeling on edge.. Since 2 months.. He’s probably suffering from?</a:t>
            </a:r>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A. Generalized anxiety disorder </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B. Adjustment disorder with depression</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C.  Adjustment disorder with anxiety</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D. Phobia  </a:t>
            </a:r>
            <a:endParaRPr>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ts val="1400"/>
              <a:buNone/>
            </a:pPr>
            <a:r>
              <a:t/>
            </a:r>
            <a:endParaRPr/>
          </a:p>
        </p:txBody>
      </p:sp>
      <p:sp>
        <p:nvSpPr>
          <p:cNvPr id="1646" name="Google Shape;1646;g2b2ea1b5f1d_0_487"/>
          <p:cNvSpPr txBox="1"/>
          <p:nvPr>
            <p:ph idx="1" type="body"/>
          </p:nvPr>
        </p:nvSpPr>
        <p:spPr>
          <a:xfrm>
            <a:off x="4698325" y="1013500"/>
            <a:ext cx="3587100" cy="38892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t>11- Which of the following is considered adjustment disorder? </a:t>
            </a:r>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A) psychosis </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B) mixed depression and anxiety</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C) intermittent explosive </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D) bipolar</a:t>
            </a:r>
            <a:endParaRPr sz="1350">
              <a:solidFill>
                <a:schemeClr val="dk1"/>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12- About adjustment disorder:</a:t>
            </a:r>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A- should remit within 6 months</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B- is often inappropriately diagnosed/overdiagnosed by psychiatrists,</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C- often involves daily life activities not rare catastrophic events</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D- could lower the subthreshold for other disorders</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E- all of the above</a:t>
            </a:r>
            <a:endParaRPr sz="1200">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ts val="1400"/>
              <a:buNone/>
            </a:pPr>
            <a:r>
              <a:t/>
            </a:r>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0" name="Shape 1650"/>
        <p:cNvGrpSpPr/>
        <p:nvPr/>
      </p:nvGrpSpPr>
      <p:grpSpPr>
        <a:xfrm>
          <a:off x="0" y="0"/>
          <a:ext cx="0" cy="0"/>
          <a:chOff x="0" y="0"/>
          <a:chExt cx="0" cy="0"/>
        </a:xfrm>
      </p:grpSpPr>
      <p:sp>
        <p:nvSpPr>
          <p:cNvPr id="1651" name="Google Shape;1651;g2b9a5c43d4a_0_8"/>
          <p:cNvSpPr txBox="1"/>
          <p:nvPr>
            <p:ph type="title"/>
          </p:nvPr>
        </p:nvSpPr>
        <p:spPr>
          <a:xfrm>
            <a:off x="251250" y="2226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1652" name="Google Shape;1652;g2b9a5c43d4a_0_8"/>
          <p:cNvSpPr txBox="1"/>
          <p:nvPr>
            <p:ph idx="1" type="body"/>
          </p:nvPr>
        </p:nvSpPr>
        <p:spPr>
          <a:xfrm>
            <a:off x="342050" y="1013500"/>
            <a:ext cx="4231200" cy="40413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00000"/>
              </a:lnSpc>
              <a:spcBef>
                <a:spcPts val="0"/>
              </a:spcBef>
              <a:spcAft>
                <a:spcPts val="0"/>
              </a:spcAft>
              <a:buSzPts val="1400"/>
              <a:buNone/>
            </a:pPr>
            <a:r>
              <a:rPr lang="en-US"/>
              <a:t>13- Which of the following does not occur in PTSD?</a:t>
            </a:r>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 Hypervigilance</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 avoidance of triggers</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 nightmares</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 flashbacks</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 </a:t>
            </a:r>
            <a:r>
              <a:rPr lang="en-US">
                <a:solidFill>
                  <a:schemeClr val="dk2"/>
                </a:solidFill>
                <a:latin typeface="Roboto Condensed Light"/>
                <a:ea typeface="Roboto Condensed Light"/>
                <a:cs typeface="Roboto Condensed Light"/>
                <a:sym typeface="Roboto Condensed Light"/>
              </a:rPr>
              <a:t>compulsions</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Clr>
                <a:schemeClr val="dk1"/>
              </a:buClr>
              <a:buSzPts val="1100"/>
              <a:buFont typeface="Arial"/>
              <a:buNone/>
            </a:pPr>
            <a:r>
              <a:rPr lang="en-US"/>
              <a:t>14- Sign in child with PTSD:</a:t>
            </a:r>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bed wetting</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Clr>
                <a:schemeClr val="dk1"/>
              </a:buClr>
              <a:buSzPts val="1100"/>
              <a:buFont typeface="Arial"/>
              <a:buNone/>
            </a:pPr>
            <a:r>
              <a:rPr lang="en-US"/>
              <a:t>15- One of the following is not subtypes of adjustment disorder?</a:t>
            </a:r>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-adjustment disorder with depressed mood</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-adjustment disorder with bipolar features</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-adjustment disorder with anxiety</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-adjustment disorder with dissociation</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-None of the above</a:t>
            </a:r>
            <a:endParaRPr>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Clr>
                <a:schemeClr val="dk1"/>
              </a:buClr>
              <a:buSzPts val="1100"/>
              <a:buFont typeface="Arial"/>
              <a:buNone/>
            </a:pPr>
            <a:r>
              <a:rPr lang="en-US"/>
              <a:t>16- Treatment for adjustment disorder?</a:t>
            </a:r>
            <a:endParaRPr/>
          </a:p>
          <a:p>
            <a:pPr indent="0" lvl="0" marL="45720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   supportive counseling and psychotherapy</a:t>
            </a:r>
            <a:endParaRPr/>
          </a:p>
        </p:txBody>
      </p:sp>
      <p:sp>
        <p:nvSpPr>
          <p:cNvPr id="1653" name="Google Shape;1653;g2b9a5c43d4a_0_8"/>
          <p:cNvSpPr txBox="1"/>
          <p:nvPr/>
        </p:nvSpPr>
        <p:spPr>
          <a:xfrm>
            <a:off x="4698325" y="1013500"/>
            <a:ext cx="3587100" cy="3889200"/>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Rubik"/>
                <a:ea typeface="Rubik"/>
                <a:cs typeface="Rubik"/>
                <a:sym typeface="Rubik"/>
              </a:rPr>
              <a:t>17- Treatment of acute stress? </a:t>
            </a:r>
            <a:endParaRPr/>
          </a:p>
          <a:p>
            <a:pPr indent="0" lvl="0" marL="457200" marR="0" rtl="0" algn="l">
              <a:lnSpc>
                <a:spcPct val="100000"/>
              </a:lnSpc>
              <a:spcBef>
                <a:spcPts val="0"/>
              </a:spcBef>
              <a:spcAft>
                <a:spcPts val="0"/>
              </a:spcAft>
              <a:buClr>
                <a:schemeClr val="dk1"/>
              </a:buClr>
              <a:buSzPts val="1100"/>
              <a:buFont typeface="Arial"/>
              <a:buNone/>
            </a:pPr>
            <a:r>
              <a:rPr b="0" i="0" lang="en-US" sz="1400" u="none" cap="none" strike="noStrike">
                <a:solidFill>
                  <a:schemeClr val="dk2"/>
                </a:solidFill>
                <a:latin typeface="Roboto Condensed Light"/>
                <a:ea typeface="Roboto Condensed Light"/>
                <a:cs typeface="Roboto Condensed Light"/>
                <a:sym typeface="Roboto Condensed Light"/>
              </a:rPr>
              <a:t>A) Psychotherapy </a:t>
            </a:r>
            <a:endParaRPr b="0" i="0" sz="1400" u="none" cap="none" strike="noStrike">
              <a:solidFill>
                <a:schemeClr val="dk2"/>
              </a:solidFill>
              <a:latin typeface="Roboto Condensed Light"/>
              <a:ea typeface="Roboto Condensed Light"/>
              <a:cs typeface="Roboto Condensed Light"/>
              <a:sym typeface="Roboto Condensed Light"/>
            </a:endParaRPr>
          </a:p>
          <a:p>
            <a:pPr indent="0" lvl="0" marL="0" marR="0" rtl="0" algn="l">
              <a:lnSpc>
                <a:spcPct val="100000"/>
              </a:lnSpc>
              <a:spcBef>
                <a:spcPts val="1000"/>
              </a:spcBef>
              <a:spcAft>
                <a:spcPts val="0"/>
              </a:spcAft>
              <a:buClr>
                <a:schemeClr val="dk1"/>
              </a:buClr>
              <a:buSzPts val="1100"/>
              <a:buFont typeface="Arial"/>
              <a:buNone/>
            </a:pPr>
            <a:r>
              <a:rPr lang="en-US">
                <a:solidFill>
                  <a:schemeClr val="dk1"/>
                </a:solidFill>
                <a:latin typeface="Rubik"/>
                <a:ea typeface="Rubik"/>
                <a:cs typeface="Rubik"/>
                <a:sym typeface="Rubik"/>
              </a:rPr>
              <a:t>18- </a:t>
            </a:r>
            <a:r>
              <a:rPr lang="en-US">
                <a:solidFill>
                  <a:schemeClr val="dk1"/>
                </a:solidFill>
              </a:rPr>
              <a:t>Patient went went to the hospital one week ago and suffered from complications and she felt like she is dying, now she has  symptoms again but does not want to go to hospital because of what happened to her before, what is the diagnosis? </a:t>
            </a:r>
            <a:endParaRPr>
              <a:solidFill>
                <a:schemeClr val="dk1"/>
              </a:solidFill>
            </a:endParaRPr>
          </a:p>
          <a:p>
            <a:pPr indent="457200" lvl="0" marL="0" marR="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Acute stress disorder</a:t>
            </a:r>
            <a:endParaRPr>
              <a:solidFill>
                <a:schemeClr val="dk2"/>
              </a:solidFill>
              <a:latin typeface="Roboto Condensed Light"/>
              <a:ea typeface="Roboto Condensed Light"/>
              <a:cs typeface="Roboto Condensed Light"/>
              <a:sym typeface="Roboto Condensed Light"/>
            </a:endParaRPr>
          </a:p>
          <a:p>
            <a:pPr indent="0" lvl="0" marL="0" marR="0" rtl="0" algn="l">
              <a:lnSpc>
                <a:spcPct val="100000"/>
              </a:lnSpc>
              <a:spcBef>
                <a:spcPts val="1000"/>
              </a:spcBef>
              <a:spcAft>
                <a:spcPts val="0"/>
              </a:spcAft>
              <a:buClr>
                <a:schemeClr val="dk1"/>
              </a:buClr>
              <a:buSzPts val="1100"/>
              <a:buFont typeface="Arial"/>
              <a:buNone/>
            </a:pPr>
            <a:r>
              <a:rPr lang="en-US">
                <a:solidFill>
                  <a:schemeClr val="dk1"/>
                </a:solidFill>
                <a:latin typeface="Rubik"/>
                <a:ea typeface="Rubik"/>
                <a:cs typeface="Rubik"/>
                <a:sym typeface="Rubik"/>
              </a:rPr>
              <a:t>19- Fireman has nightmares about the incidence where his colleague died two years ago, what is the diagnosis?</a:t>
            </a:r>
            <a:endParaRPr>
              <a:solidFill>
                <a:schemeClr val="dk1"/>
              </a:solidFill>
              <a:latin typeface="Rubik"/>
              <a:ea typeface="Rubik"/>
              <a:cs typeface="Rubik"/>
              <a:sym typeface="Rubik"/>
            </a:endParaRPr>
          </a:p>
          <a:p>
            <a:pPr indent="0" lvl="0" marL="0" marR="0" rtl="0" algn="l">
              <a:lnSpc>
                <a:spcPct val="100000"/>
              </a:lnSpc>
              <a:spcBef>
                <a:spcPts val="0"/>
              </a:spcBef>
              <a:spcAft>
                <a:spcPts val="0"/>
              </a:spcAft>
              <a:buClr>
                <a:schemeClr val="dk1"/>
              </a:buClr>
              <a:buSzPts val="1100"/>
              <a:buFont typeface="Arial"/>
              <a:buNone/>
            </a:pPr>
            <a:r>
              <a:rPr lang="en-US">
                <a:solidFill>
                  <a:schemeClr val="dk1"/>
                </a:solidFill>
                <a:latin typeface="Rubik"/>
                <a:ea typeface="Rubik"/>
                <a:cs typeface="Rubik"/>
                <a:sym typeface="Rubik"/>
              </a:rPr>
              <a:t>	</a:t>
            </a:r>
            <a:r>
              <a:rPr lang="en-US">
                <a:solidFill>
                  <a:schemeClr val="dk2"/>
                </a:solidFill>
                <a:latin typeface="Roboto Condensed Light"/>
                <a:ea typeface="Roboto Condensed Light"/>
                <a:cs typeface="Roboto Condensed Light"/>
                <a:sym typeface="Roboto Condensed Light"/>
              </a:rPr>
              <a:t>PTSD</a:t>
            </a:r>
            <a:endParaRPr>
              <a:solidFill>
                <a:schemeClr val="dk2"/>
              </a:solidFill>
              <a:latin typeface="Roboto Condensed Light"/>
              <a:ea typeface="Roboto Condensed Light"/>
              <a:cs typeface="Roboto Condensed Light"/>
              <a:sym typeface="Roboto Condensed 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13"/>
          <p:cNvSpPr txBox="1"/>
          <p:nvPr>
            <p:ph type="title"/>
          </p:nvPr>
        </p:nvSpPr>
        <p:spPr>
          <a:xfrm>
            <a:off x="448574" y="366872"/>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Insight and judgement </a:t>
            </a:r>
            <a:endParaRPr/>
          </a:p>
        </p:txBody>
      </p:sp>
      <p:sp>
        <p:nvSpPr>
          <p:cNvPr id="365" name="Google Shape;365;p13"/>
          <p:cNvSpPr txBox="1"/>
          <p:nvPr>
            <p:ph idx="4294967295" type="body"/>
          </p:nvPr>
        </p:nvSpPr>
        <p:spPr>
          <a:xfrm>
            <a:off x="448574" y="1025838"/>
            <a:ext cx="7974701" cy="3372868"/>
          </a:xfrm>
          <a:prstGeom prst="rect">
            <a:avLst/>
          </a:prstGeom>
          <a:noFill/>
          <a:ln>
            <a:noFill/>
          </a:ln>
        </p:spPr>
        <p:txBody>
          <a:bodyPr anchorCtr="0" anchor="t" bIns="45700" lIns="91425" spcFirstLastPara="1" rIns="91425" wrap="square" tIns="45700">
            <a:normAutofit lnSpcReduction="10000"/>
          </a:bodyPr>
          <a:lstStyle/>
          <a:p>
            <a:pPr indent="0" lvl="0" marL="152400" rtl="0" algn="l">
              <a:lnSpc>
                <a:spcPct val="100000"/>
              </a:lnSpc>
              <a:spcBef>
                <a:spcPts val="0"/>
              </a:spcBef>
              <a:spcAft>
                <a:spcPts val="0"/>
              </a:spcAft>
              <a:buSzPts val="1400"/>
              <a:buNone/>
            </a:pPr>
            <a:r>
              <a:rPr b="1" lang="en-US">
                <a:solidFill>
                  <a:schemeClr val="dk2"/>
                </a:solidFill>
              </a:rPr>
              <a:t>1. Awareness of disease :</a:t>
            </a:r>
            <a:endParaRPr/>
          </a:p>
          <a:p>
            <a:pPr indent="-285750" lvl="1" marL="285750" rtl="0" algn="l">
              <a:lnSpc>
                <a:spcPct val="100000"/>
              </a:lnSpc>
              <a:spcBef>
                <a:spcPts val="0"/>
              </a:spcBef>
              <a:spcAft>
                <a:spcPts val="0"/>
              </a:spcAft>
              <a:buSzPts val="1400"/>
              <a:buChar char="•"/>
            </a:pPr>
            <a:r>
              <a:rPr b="1" lang="en-US"/>
              <a:t>Do you consider that you are ill in any way ?</a:t>
            </a:r>
            <a:endParaRPr/>
          </a:p>
          <a:p>
            <a:pPr indent="-285750" lvl="1" marL="285750" rtl="0" algn="l">
              <a:lnSpc>
                <a:spcPct val="100000"/>
              </a:lnSpc>
              <a:spcBef>
                <a:spcPts val="0"/>
              </a:spcBef>
              <a:spcAft>
                <a:spcPts val="0"/>
              </a:spcAft>
              <a:buSzPts val="1400"/>
              <a:buChar char="•"/>
            </a:pPr>
            <a:r>
              <a:rPr b="1" lang="en-US"/>
              <a:t>Why have you come into hospital ?</a:t>
            </a:r>
            <a:endParaRPr/>
          </a:p>
          <a:p>
            <a:pPr indent="-285750" lvl="1" marL="285750" rtl="0" algn="l">
              <a:lnSpc>
                <a:spcPct val="100000"/>
              </a:lnSpc>
              <a:spcBef>
                <a:spcPts val="0"/>
              </a:spcBef>
              <a:spcAft>
                <a:spcPts val="0"/>
              </a:spcAft>
              <a:buSzPts val="1400"/>
              <a:buChar char="•"/>
            </a:pPr>
            <a:r>
              <a:rPr b="1" lang="en-US"/>
              <a:t>Do you have a physical or a mental illness ?</a:t>
            </a:r>
            <a:endParaRPr/>
          </a:p>
          <a:p>
            <a:pPr indent="-285750" lvl="1" marL="285750" rtl="0" algn="l">
              <a:lnSpc>
                <a:spcPct val="100000"/>
              </a:lnSpc>
              <a:spcBef>
                <a:spcPts val="0"/>
              </a:spcBef>
              <a:spcAft>
                <a:spcPts val="0"/>
              </a:spcAft>
              <a:buSzPts val="1400"/>
              <a:buChar char="•"/>
            </a:pPr>
            <a:r>
              <a:rPr b="1" lang="en-US"/>
              <a:t>If you have a mental illness, what is it?</a:t>
            </a:r>
            <a:endParaRPr/>
          </a:p>
          <a:p>
            <a:pPr indent="-196850" lvl="0" marL="285750" rtl="0" algn="l">
              <a:lnSpc>
                <a:spcPct val="100000"/>
              </a:lnSpc>
              <a:spcBef>
                <a:spcPts val="0"/>
              </a:spcBef>
              <a:spcAft>
                <a:spcPts val="0"/>
              </a:spcAft>
              <a:buSzPts val="1400"/>
              <a:buNone/>
            </a:pPr>
            <a:r>
              <a:t/>
            </a:r>
            <a:endParaRPr b="1"/>
          </a:p>
          <a:p>
            <a:pPr indent="0" lvl="0" marL="152400" rtl="0" algn="l">
              <a:lnSpc>
                <a:spcPct val="100000"/>
              </a:lnSpc>
              <a:spcBef>
                <a:spcPts val="0"/>
              </a:spcBef>
              <a:spcAft>
                <a:spcPts val="0"/>
              </a:spcAft>
              <a:buSzPts val="1400"/>
              <a:buNone/>
            </a:pPr>
            <a:r>
              <a:rPr b="1" lang="en-US">
                <a:solidFill>
                  <a:schemeClr val="dk2"/>
                </a:solidFill>
              </a:rPr>
              <a:t>2. Correct labelling of abnormality :</a:t>
            </a:r>
            <a:endParaRPr/>
          </a:p>
          <a:p>
            <a:pPr indent="-285750" lvl="1" marL="285750" rtl="0" algn="l">
              <a:lnSpc>
                <a:spcPct val="100000"/>
              </a:lnSpc>
              <a:spcBef>
                <a:spcPts val="0"/>
              </a:spcBef>
              <a:spcAft>
                <a:spcPts val="0"/>
              </a:spcAft>
              <a:buSzPts val="1400"/>
              <a:buChar char="•"/>
            </a:pPr>
            <a:r>
              <a:rPr b="1" lang="en-US"/>
              <a:t>You described several symptoms…..namely….</a:t>
            </a:r>
            <a:endParaRPr/>
          </a:p>
          <a:p>
            <a:pPr indent="-285750" lvl="1" marL="285750" rtl="0" algn="l">
              <a:lnSpc>
                <a:spcPct val="100000"/>
              </a:lnSpc>
              <a:spcBef>
                <a:spcPts val="0"/>
              </a:spcBef>
              <a:spcAft>
                <a:spcPts val="0"/>
              </a:spcAft>
              <a:buSzPts val="1400"/>
              <a:buChar char="•"/>
            </a:pPr>
            <a:r>
              <a:rPr b="1" lang="en-US"/>
              <a:t>What is your explanation of these experiences ?</a:t>
            </a:r>
            <a:endParaRPr/>
          </a:p>
          <a:p>
            <a:pPr indent="-196850" lvl="0" marL="285750" rtl="0" algn="l">
              <a:lnSpc>
                <a:spcPct val="100000"/>
              </a:lnSpc>
              <a:spcBef>
                <a:spcPts val="0"/>
              </a:spcBef>
              <a:spcAft>
                <a:spcPts val="0"/>
              </a:spcAft>
              <a:buSzPts val="1400"/>
              <a:buNone/>
            </a:pPr>
            <a:r>
              <a:t/>
            </a:r>
            <a:endParaRPr b="1">
              <a:solidFill>
                <a:schemeClr val="dk2"/>
              </a:solidFill>
            </a:endParaRPr>
          </a:p>
          <a:p>
            <a:pPr indent="0" lvl="0" marL="152400" rtl="0" algn="l">
              <a:lnSpc>
                <a:spcPct val="100000"/>
              </a:lnSpc>
              <a:spcBef>
                <a:spcPts val="0"/>
              </a:spcBef>
              <a:spcAft>
                <a:spcPts val="0"/>
              </a:spcAft>
              <a:buSzPts val="1400"/>
              <a:buNone/>
            </a:pPr>
            <a:r>
              <a:rPr b="1" lang="en-US">
                <a:solidFill>
                  <a:schemeClr val="dk2"/>
                </a:solidFill>
              </a:rPr>
              <a:t>3. Willingness to take treatment :</a:t>
            </a:r>
            <a:endParaRPr/>
          </a:p>
          <a:p>
            <a:pPr indent="-285750" lvl="1" marL="285750" rtl="0" algn="l">
              <a:lnSpc>
                <a:spcPct val="100000"/>
              </a:lnSpc>
              <a:spcBef>
                <a:spcPts val="0"/>
              </a:spcBef>
              <a:spcAft>
                <a:spcPts val="0"/>
              </a:spcAft>
              <a:buSzPts val="1400"/>
              <a:buChar char="•"/>
            </a:pPr>
            <a:r>
              <a:rPr b="1" lang="en-US"/>
              <a:t>How do you feel about being in hospital…..? Coming to the clinic….</a:t>
            </a:r>
            <a:endParaRPr/>
          </a:p>
          <a:p>
            <a:pPr indent="-285750" lvl="1" marL="285750" rtl="0" algn="l">
              <a:lnSpc>
                <a:spcPct val="100000"/>
              </a:lnSpc>
              <a:spcBef>
                <a:spcPts val="0"/>
              </a:spcBef>
              <a:spcAft>
                <a:spcPts val="0"/>
              </a:spcAft>
              <a:buSzPts val="1400"/>
              <a:buChar char="•"/>
            </a:pPr>
            <a:r>
              <a:rPr b="1" lang="en-US"/>
              <a:t>How do you feel about taking medication ?</a:t>
            </a:r>
            <a:endParaRPr/>
          </a:p>
          <a:p>
            <a:pPr indent="-285750" lvl="1" marL="285750" rtl="0" algn="l">
              <a:lnSpc>
                <a:spcPct val="100000"/>
              </a:lnSpc>
              <a:spcBef>
                <a:spcPts val="0"/>
              </a:spcBef>
              <a:spcAft>
                <a:spcPts val="0"/>
              </a:spcAft>
              <a:buSzPts val="1400"/>
              <a:buChar char="•"/>
            </a:pPr>
            <a:r>
              <a:rPr b="1" lang="en-US"/>
              <a:t>Has the medication been helpful ?</a:t>
            </a:r>
            <a:endParaRPr/>
          </a:p>
          <a:p>
            <a:pPr indent="-285750" lvl="1" marL="285750" rtl="0" algn="l">
              <a:lnSpc>
                <a:spcPct val="100000"/>
              </a:lnSpc>
              <a:spcBef>
                <a:spcPts val="0"/>
              </a:spcBef>
              <a:spcAft>
                <a:spcPts val="0"/>
              </a:spcAft>
              <a:buSzPts val="1400"/>
              <a:buChar char="•"/>
            </a:pPr>
            <a:r>
              <a:rPr b="1" lang="en-US"/>
              <a:t>Have any other treatments been helpful ?</a:t>
            </a:r>
            <a:endParaRPr/>
          </a:p>
          <a:p>
            <a:pPr indent="-285750" lvl="1" marL="285750" rtl="0" algn="l">
              <a:lnSpc>
                <a:spcPct val="100000"/>
              </a:lnSpc>
              <a:spcBef>
                <a:spcPts val="0"/>
              </a:spcBef>
              <a:spcAft>
                <a:spcPts val="0"/>
              </a:spcAft>
              <a:buSzPts val="1400"/>
              <a:buChar char="•"/>
            </a:pPr>
            <a:r>
              <a:rPr b="1" lang="en-US"/>
              <a:t>Do you think that medication helps you to remain well ? </a:t>
            </a:r>
            <a:endParaRPr/>
          </a:p>
          <a:p>
            <a:pPr indent="-196850" lvl="0" marL="285750" rtl="0" algn="l">
              <a:lnSpc>
                <a:spcPct val="100000"/>
              </a:lnSpc>
              <a:spcBef>
                <a:spcPts val="0"/>
              </a:spcBef>
              <a:spcAft>
                <a:spcPts val="0"/>
              </a:spcAft>
              <a:buSzPts val="1400"/>
              <a:buNone/>
            </a:pPr>
            <a:r>
              <a:t/>
            </a:r>
            <a:endParaRPr b="1"/>
          </a:p>
          <a:p>
            <a:pPr indent="-176275" lvl="0" marL="265176" rtl="0" algn="l">
              <a:lnSpc>
                <a:spcPct val="100000"/>
              </a:lnSpc>
              <a:spcBef>
                <a:spcPts val="0"/>
              </a:spcBef>
              <a:spcAft>
                <a:spcPts val="0"/>
              </a:spcAft>
              <a:buSzPts val="1400"/>
              <a:buFont typeface="Noto Sans Symbols"/>
              <a:buNone/>
            </a:pPr>
            <a:r>
              <a:t/>
            </a:r>
            <a:endParaRPr b="1" i="1"/>
          </a:p>
        </p:txBody>
      </p:sp>
      <p:sp>
        <p:nvSpPr>
          <p:cNvPr id="366" name="Google Shape;366;p13"/>
          <p:cNvSpPr txBox="1"/>
          <p:nvPr/>
        </p:nvSpPr>
        <p:spPr>
          <a:xfrm>
            <a:off x="448574" y="4354869"/>
            <a:ext cx="8246852" cy="57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2"/>
              </a:buClr>
              <a:buSzPts val="4000"/>
              <a:buFont typeface="Rajdhani"/>
              <a:buNone/>
            </a:pPr>
            <a:r>
              <a:rPr b="1" i="0" lang="en-US" sz="2800" u="none" cap="none" strike="noStrike">
                <a:solidFill>
                  <a:schemeClr val="dk2"/>
                </a:solidFill>
                <a:latin typeface="Rajdhani"/>
                <a:ea typeface="Rajdhani"/>
                <a:cs typeface="Rajdhani"/>
                <a:sym typeface="Rajdhani"/>
              </a:rPr>
              <a:t>Lastly remember to always do a physical examination </a:t>
            </a:r>
            <a:endParaRPr b="0" i="0" sz="1400" u="none" cap="none" strike="noStrike">
              <a:solidFill>
                <a:srgbClr val="000000"/>
              </a:solidFill>
              <a:latin typeface="Arial"/>
              <a:ea typeface="Arial"/>
              <a:cs typeface="Arial"/>
              <a:sym typeface="Arial"/>
            </a:endParaRPr>
          </a:p>
        </p:txBody>
      </p:sp>
      <p:sp>
        <p:nvSpPr>
          <p:cNvPr id="367" name="Google Shape;367;p13"/>
          <p:cNvSpPr txBox="1"/>
          <p:nvPr/>
        </p:nvSpPr>
        <p:spPr>
          <a:xfrm>
            <a:off x="397830" y="1055633"/>
            <a:ext cx="46313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F3542"/>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7" name="Shape 1657"/>
        <p:cNvGrpSpPr/>
        <p:nvPr/>
      </p:nvGrpSpPr>
      <p:grpSpPr>
        <a:xfrm>
          <a:off x="0" y="0"/>
          <a:ext cx="0" cy="0"/>
          <a:chOff x="0" y="0"/>
          <a:chExt cx="0" cy="0"/>
        </a:xfrm>
      </p:grpSpPr>
      <p:sp>
        <p:nvSpPr>
          <p:cNvPr id="1658" name="Google Shape;1658;g2b2ea1b5f1d_0_497"/>
          <p:cNvSpPr txBox="1"/>
          <p:nvPr>
            <p:ph type="title"/>
          </p:nvPr>
        </p:nvSpPr>
        <p:spPr>
          <a:xfrm>
            <a:off x="608639" y="2525322"/>
            <a:ext cx="40734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sz="2800"/>
              <a:t>Somatic symptoms and related disorders </a:t>
            </a:r>
            <a:endParaRPr sz="2800"/>
          </a:p>
        </p:txBody>
      </p:sp>
      <p:sp>
        <p:nvSpPr>
          <p:cNvPr id="1659" name="Google Shape;1659;g2b2ea1b5f1d_0_497"/>
          <p:cNvSpPr/>
          <p:nvPr/>
        </p:nvSpPr>
        <p:spPr>
          <a:xfrm>
            <a:off x="1937975" y="1284250"/>
            <a:ext cx="1544540" cy="1112046"/>
          </a:xfrm>
          <a:custGeom>
            <a:rect b="b" l="l" r="r" t="t"/>
            <a:pathLst>
              <a:path extrusionOk="0" h="5692" w="7942">
                <a:moveTo>
                  <a:pt x="3056" y="1"/>
                </a:moveTo>
                <a:cubicBezTo>
                  <a:pt x="2499" y="1"/>
                  <a:pt x="1942" y="26"/>
                  <a:pt x="1393" y="99"/>
                </a:cubicBezTo>
                <a:cubicBezTo>
                  <a:pt x="912" y="166"/>
                  <a:pt x="370" y="314"/>
                  <a:pt x="154" y="808"/>
                </a:cubicBezTo>
                <a:cubicBezTo>
                  <a:pt x="31" y="1079"/>
                  <a:pt x="0" y="1393"/>
                  <a:pt x="25" y="1714"/>
                </a:cubicBezTo>
                <a:cubicBezTo>
                  <a:pt x="68" y="2312"/>
                  <a:pt x="296" y="2966"/>
                  <a:pt x="536" y="3520"/>
                </a:cubicBezTo>
                <a:cubicBezTo>
                  <a:pt x="666" y="3816"/>
                  <a:pt x="789" y="4088"/>
                  <a:pt x="894" y="4310"/>
                </a:cubicBezTo>
                <a:cubicBezTo>
                  <a:pt x="1178" y="4932"/>
                  <a:pt x="1615" y="5537"/>
                  <a:pt x="2220" y="5666"/>
                </a:cubicBezTo>
                <a:cubicBezTo>
                  <a:pt x="2302" y="5684"/>
                  <a:pt x="2385" y="5691"/>
                  <a:pt x="2468" y="5691"/>
                </a:cubicBezTo>
                <a:cubicBezTo>
                  <a:pt x="2824" y="5691"/>
                  <a:pt x="3180" y="5547"/>
                  <a:pt x="3520" y="5407"/>
                </a:cubicBezTo>
                <a:cubicBezTo>
                  <a:pt x="4384" y="5050"/>
                  <a:pt x="5265" y="4680"/>
                  <a:pt x="5993" y="4038"/>
                </a:cubicBezTo>
                <a:cubicBezTo>
                  <a:pt x="7084" y="3077"/>
                  <a:pt x="7941" y="1030"/>
                  <a:pt x="6196" y="277"/>
                </a:cubicBezTo>
                <a:cubicBezTo>
                  <a:pt x="5796" y="105"/>
                  <a:pt x="5364" y="80"/>
                  <a:pt x="4939" y="62"/>
                </a:cubicBezTo>
                <a:cubicBezTo>
                  <a:pt x="4655" y="49"/>
                  <a:pt x="4371" y="37"/>
                  <a:pt x="4088" y="25"/>
                </a:cubicBezTo>
                <a:cubicBezTo>
                  <a:pt x="3744" y="11"/>
                  <a:pt x="3400" y="1"/>
                  <a:pt x="3056"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660" name="Google Shape;1660;g2b2ea1b5f1d_0_497"/>
          <p:cNvGrpSpPr/>
          <p:nvPr/>
        </p:nvGrpSpPr>
        <p:grpSpPr>
          <a:xfrm>
            <a:off x="4352214" y="-249185"/>
            <a:ext cx="4653194" cy="5580612"/>
            <a:chOff x="4352214" y="-249185"/>
            <a:chExt cx="4653194" cy="5580612"/>
          </a:xfrm>
        </p:grpSpPr>
        <p:sp>
          <p:nvSpPr>
            <p:cNvPr id="1661" name="Google Shape;1661;g2b2ea1b5f1d_0_497"/>
            <p:cNvSpPr/>
            <p:nvPr/>
          </p:nvSpPr>
          <p:spPr>
            <a:xfrm rot="9784833">
              <a:off x="4604931" y="303431"/>
              <a:ext cx="4147759" cy="2353635"/>
            </a:xfrm>
            <a:custGeom>
              <a:rect b="b" l="l" r="r" t="t"/>
              <a:pathLst>
                <a:path extrusionOk="0" h="27814" w="57888">
                  <a:moveTo>
                    <a:pt x="24329" y="0"/>
                  </a:moveTo>
                  <a:cubicBezTo>
                    <a:pt x="20137" y="0"/>
                    <a:pt x="15944" y="292"/>
                    <a:pt x="11795" y="876"/>
                  </a:cubicBezTo>
                  <a:cubicBezTo>
                    <a:pt x="8059" y="1400"/>
                    <a:pt x="3909" y="2467"/>
                    <a:pt x="2041" y="5691"/>
                  </a:cubicBezTo>
                  <a:cubicBezTo>
                    <a:pt x="0" y="9206"/>
                    <a:pt x="1640" y="13707"/>
                    <a:pt x="4033" y="17005"/>
                  </a:cubicBezTo>
                  <a:cubicBezTo>
                    <a:pt x="9661" y="24748"/>
                    <a:pt x="17144" y="27813"/>
                    <a:pt x="25551" y="27813"/>
                  </a:cubicBezTo>
                  <a:cubicBezTo>
                    <a:pt x="28471" y="27813"/>
                    <a:pt x="31503" y="27443"/>
                    <a:pt x="34607" y="26771"/>
                  </a:cubicBezTo>
                  <a:cubicBezTo>
                    <a:pt x="36981" y="26253"/>
                    <a:pt x="39274" y="25538"/>
                    <a:pt x="41395" y="24545"/>
                  </a:cubicBezTo>
                  <a:cubicBezTo>
                    <a:pt x="49157" y="20920"/>
                    <a:pt x="57888" y="5494"/>
                    <a:pt x="45372" y="2485"/>
                  </a:cubicBezTo>
                  <a:cubicBezTo>
                    <a:pt x="38494" y="832"/>
                    <a:pt x="31411" y="0"/>
                    <a:pt x="2432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2" name="Google Shape;1662;g2b2ea1b5f1d_0_497"/>
            <p:cNvSpPr/>
            <p:nvPr/>
          </p:nvSpPr>
          <p:spPr>
            <a:xfrm rot="5183080">
              <a:off x="5157570" y="2667456"/>
              <a:ext cx="2471275" cy="2691843"/>
            </a:xfrm>
            <a:custGeom>
              <a:rect b="b" l="l" r="r" t="t"/>
              <a:pathLst>
                <a:path extrusionOk="0" h="3020" w="2757">
                  <a:moveTo>
                    <a:pt x="1727" y="1"/>
                  </a:moveTo>
                  <a:cubicBezTo>
                    <a:pt x="815" y="1"/>
                    <a:pt x="275" y="1495"/>
                    <a:pt x="93" y="2170"/>
                  </a:cubicBezTo>
                  <a:cubicBezTo>
                    <a:pt x="43" y="2361"/>
                    <a:pt x="0" y="2571"/>
                    <a:pt x="93" y="2750"/>
                  </a:cubicBezTo>
                  <a:cubicBezTo>
                    <a:pt x="196" y="2948"/>
                    <a:pt x="423" y="3020"/>
                    <a:pt x="655" y="3020"/>
                  </a:cubicBezTo>
                  <a:cubicBezTo>
                    <a:pt x="756" y="3020"/>
                    <a:pt x="857" y="3006"/>
                    <a:pt x="950" y="2984"/>
                  </a:cubicBezTo>
                  <a:cubicBezTo>
                    <a:pt x="1418" y="2879"/>
                    <a:pt x="1850" y="2639"/>
                    <a:pt x="2183" y="2293"/>
                  </a:cubicBezTo>
                  <a:cubicBezTo>
                    <a:pt x="2479" y="1991"/>
                    <a:pt x="2707" y="1597"/>
                    <a:pt x="2731" y="1171"/>
                  </a:cubicBezTo>
                  <a:cubicBezTo>
                    <a:pt x="2756" y="746"/>
                    <a:pt x="2540" y="296"/>
                    <a:pt x="2164" y="111"/>
                  </a:cubicBezTo>
                  <a:cubicBezTo>
                    <a:pt x="2010" y="35"/>
                    <a:pt x="1864" y="1"/>
                    <a:pt x="1727"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3" name="Google Shape;1663;g2b2ea1b5f1d_0_497"/>
            <p:cNvSpPr/>
            <p:nvPr/>
          </p:nvSpPr>
          <p:spPr>
            <a:xfrm>
              <a:off x="6599326" y="1952175"/>
              <a:ext cx="2246512" cy="2392162"/>
            </a:xfrm>
            <a:custGeom>
              <a:rect b="b" l="l" r="r" t="t"/>
              <a:pathLst>
                <a:path extrusionOk="0" h="12553" w="11789">
                  <a:moveTo>
                    <a:pt x="8224" y="1"/>
                  </a:moveTo>
                  <a:cubicBezTo>
                    <a:pt x="6188" y="1"/>
                    <a:pt x="3792" y="774"/>
                    <a:pt x="2646" y="1180"/>
                  </a:cubicBezTo>
                  <a:cubicBezTo>
                    <a:pt x="2621" y="1192"/>
                    <a:pt x="2590" y="1198"/>
                    <a:pt x="2559" y="1211"/>
                  </a:cubicBezTo>
                  <a:cubicBezTo>
                    <a:pt x="1782" y="1494"/>
                    <a:pt x="981" y="1901"/>
                    <a:pt x="574" y="2709"/>
                  </a:cubicBezTo>
                  <a:cubicBezTo>
                    <a:pt x="1" y="3868"/>
                    <a:pt x="469" y="5335"/>
                    <a:pt x="1073" y="6476"/>
                  </a:cubicBezTo>
                  <a:cubicBezTo>
                    <a:pt x="2276" y="8732"/>
                    <a:pt x="4002" y="10625"/>
                    <a:pt x="6018" y="11902"/>
                  </a:cubicBezTo>
                  <a:cubicBezTo>
                    <a:pt x="6265" y="12056"/>
                    <a:pt x="6530" y="12210"/>
                    <a:pt x="6807" y="12321"/>
                  </a:cubicBezTo>
                  <a:cubicBezTo>
                    <a:pt x="7135" y="12462"/>
                    <a:pt x="7471" y="12552"/>
                    <a:pt x="7801" y="12552"/>
                  </a:cubicBezTo>
                  <a:cubicBezTo>
                    <a:pt x="8048" y="12552"/>
                    <a:pt x="8292" y="12501"/>
                    <a:pt x="8527" y="12382"/>
                  </a:cubicBezTo>
                  <a:cubicBezTo>
                    <a:pt x="9095" y="12099"/>
                    <a:pt x="9465" y="11470"/>
                    <a:pt x="9773" y="10853"/>
                  </a:cubicBezTo>
                  <a:cubicBezTo>
                    <a:pt x="10772" y="8843"/>
                    <a:pt x="11419" y="6605"/>
                    <a:pt x="11666" y="4312"/>
                  </a:cubicBezTo>
                  <a:cubicBezTo>
                    <a:pt x="11752" y="3461"/>
                    <a:pt x="11789" y="2567"/>
                    <a:pt x="11518" y="1772"/>
                  </a:cubicBezTo>
                  <a:cubicBezTo>
                    <a:pt x="11067" y="432"/>
                    <a:pt x="9746" y="1"/>
                    <a:pt x="8224" y="1"/>
                  </a:cubicBezTo>
                  <a:close/>
                </a:path>
              </a:pathLst>
            </a:custGeom>
            <a:solidFill>
              <a:schemeClr val="accent3">
                <a:alpha val="4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4" name="Google Shape;1664;g2b2ea1b5f1d_0_497"/>
            <p:cNvSpPr/>
            <p:nvPr/>
          </p:nvSpPr>
          <p:spPr>
            <a:xfrm rot="2699978">
              <a:off x="5100118" y="1676293"/>
              <a:ext cx="2926222" cy="2176930"/>
            </a:xfrm>
            <a:custGeom>
              <a:rect b="b" l="l" r="r" t="t"/>
              <a:pathLst>
                <a:path extrusionOk="0" h="6589" w="10631">
                  <a:moveTo>
                    <a:pt x="1143" y="1"/>
                  </a:moveTo>
                  <a:cubicBezTo>
                    <a:pt x="967" y="1"/>
                    <a:pt x="802" y="27"/>
                    <a:pt x="654" y="87"/>
                  </a:cubicBezTo>
                  <a:cubicBezTo>
                    <a:pt x="25" y="340"/>
                    <a:pt x="1" y="1092"/>
                    <a:pt x="198" y="1764"/>
                  </a:cubicBezTo>
                  <a:cubicBezTo>
                    <a:pt x="827" y="3898"/>
                    <a:pt x="2683" y="5260"/>
                    <a:pt x="5075" y="6142"/>
                  </a:cubicBezTo>
                  <a:cubicBezTo>
                    <a:pt x="5543" y="6314"/>
                    <a:pt x="6012" y="6450"/>
                    <a:pt x="6474" y="6536"/>
                  </a:cubicBezTo>
                  <a:cubicBezTo>
                    <a:pt x="6664" y="6572"/>
                    <a:pt x="6867" y="6589"/>
                    <a:pt x="7074" y="6589"/>
                  </a:cubicBezTo>
                  <a:cubicBezTo>
                    <a:pt x="8703" y="6589"/>
                    <a:pt x="10631" y="5535"/>
                    <a:pt x="8799" y="4064"/>
                  </a:cubicBezTo>
                  <a:cubicBezTo>
                    <a:pt x="6992" y="2609"/>
                    <a:pt x="4933" y="1376"/>
                    <a:pt x="2781" y="445"/>
                  </a:cubicBezTo>
                  <a:cubicBezTo>
                    <a:pt x="2246" y="216"/>
                    <a:pt x="1649" y="1"/>
                    <a:pt x="1143" y="1"/>
                  </a:cubicBezTo>
                  <a:close/>
                </a:path>
              </a:pathLst>
            </a:custGeom>
            <a:solidFill>
              <a:schemeClr val="accent4">
                <a:alpha val="5803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665" name="Google Shape;1665;g2b2ea1b5f1d_0_497"/>
          <p:cNvSpPr/>
          <p:nvPr/>
        </p:nvSpPr>
        <p:spPr>
          <a:xfrm>
            <a:off x="8244128" y="2496750"/>
            <a:ext cx="259725" cy="267028"/>
          </a:xfrm>
          <a:custGeom>
            <a:rect b="b" l="l" r="r" t="t"/>
            <a:pathLst>
              <a:path extrusionOk="0" h="2701" w="2627">
                <a:moveTo>
                  <a:pt x="1030" y="0"/>
                </a:moveTo>
                <a:cubicBezTo>
                  <a:pt x="968" y="0"/>
                  <a:pt x="919" y="49"/>
                  <a:pt x="919" y="111"/>
                </a:cubicBezTo>
                <a:lnTo>
                  <a:pt x="919" y="956"/>
                </a:lnTo>
                <a:lnTo>
                  <a:pt x="111" y="956"/>
                </a:lnTo>
                <a:cubicBezTo>
                  <a:pt x="50" y="956"/>
                  <a:pt x="0" y="1005"/>
                  <a:pt x="0" y="1067"/>
                </a:cubicBezTo>
                <a:lnTo>
                  <a:pt x="0" y="1628"/>
                </a:lnTo>
                <a:cubicBezTo>
                  <a:pt x="0" y="1689"/>
                  <a:pt x="50" y="1739"/>
                  <a:pt x="111" y="1739"/>
                </a:cubicBezTo>
                <a:lnTo>
                  <a:pt x="919" y="1739"/>
                </a:lnTo>
                <a:lnTo>
                  <a:pt x="919" y="2583"/>
                </a:lnTo>
                <a:cubicBezTo>
                  <a:pt x="919" y="2645"/>
                  <a:pt x="968" y="2701"/>
                  <a:pt x="1030" y="2701"/>
                </a:cubicBezTo>
                <a:lnTo>
                  <a:pt x="1591" y="2701"/>
                </a:lnTo>
                <a:cubicBezTo>
                  <a:pt x="1653" y="2701"/>
                  <a:pt x="1708" y="2645"/>
                  <a:pt x="1708" y="2583"/>
                </a:cubicBezTo>
                <a:lnTo>
                  <a:pt x="1708" y="1739"/>
                </a:lnTo>
                <a:lnTo>
                  <a:pt x="2516" y="1739"/>
                </a:lnTo>
                <a:cubicBezTo>
                  <a:pt x="2578" y="1739"/>
                  <a:pt x="2627" y="1689"/>
                  <a:pt x="2627" y="1628"/>
                </a:cubicBezTo>
                <a:lnTo>
                  <a:pt x="2627" y="1067"/>
                </a:lnTo>
                <a:cubicBezTo>
                  <a:pt x="2627" y="1005"/>
                  <a:pt x="2578" y="956"/>
                  <a:pt x="2516" y="956"/>
                </a:cubicBezTo>
                <a:lnTo>
                  <a:pt x="1708" y="956"/>
                </a:lnTo>
                <a:lnTo>
                  <a:pt x="1708" y="111"/>
                </a:lnTo>
                <a:cubicBezTo>
                  <a:pt x="1708" y="49"/>
                  <a:pt x="1653" y="0"/>
                  <a:pt x="15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6" name="Google Shape;1666;g2b2ea1b5f1d_0_497"/>
          <p:cNvSpPr/>
          <p:nvPr/>
        </p:nvSpPr>
        <p:spPr>
          <a:xfrm>
            <a:off x="6183225" y="11040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7" name="Google Shape;1667;g2b2ea1b5f1d_0_497"/>
          <p:cNvSpPr/>
          <p:nvPr/>
        </p:nvSpPr>
        <p:spPr>
          <a:xfrm>
            <a:off x="7581625" y="10022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8" name="Google Shape;1668;g2b2ea1b5f1d_0_497"/>
          <p:cNvSpPr/>
          <p:nvPr/>
        </p:nvSpPr>
        <p:spPr>
          <a:xfrm>
            <a:off x="6309925" y="44311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9" name="Google Shape;1669;g2b2ea1b5f1d_0_497"/>
          <p:cNvSpPr/>
          <p:nvPr/>
        </p:nvSpPr>
        <p:spPr>
          <a:xfrm>
            <a:off x="6751175" y="1337800"/>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0" name="Google Shape;1670;g2b2ea1b5f1d_0_497"/>
          <p:cNvSpPr/>
          <p:nvPr/>
        </p:nvSpPr>
        <p:spPr>
          <a:xfrm>
            <a:off x="8003525" y="9123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1" name="Google Shape;1671;g2b2ea1b5f1d_0_497"/>
          <p:cNvSpPr/>
          <p:nvPr/>
        </p:nvSpPr>
        <p:spPr>
          <a:xfrm>
            <a:off x="7158350" y="5724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2" name="Google Shape;1672;g2b2ea1b5f1d_0_497"/>
          <p:cNvSpPr/>
          <p:nvPr/>
        </p:nvSpPr>
        <p:spPr>
          <a:xfrm flipH="1">
            <a:off x="6141225" y="18058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3" name="Google Shape;1673;g2b2ea1b5f1d_0_497"/>
          <p:cNvSpPr/>
          <p:nvPr/>
        </p:nvSpPr>
        <p:spPr>
          <a:xfrm>
            <a:off x="7222850" y="11982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4" name="Google Shape;1674;g2b2ea1b5f1d_0_497"/>
          <p:cNvSpPr/>
          <p:nvPr/>
        </p:nvSpPr>
        <p:spPr>
          <a:xfrm>
            <a:off x="7633963" y="9348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5" name="Google Shape;1675;g2b2ea1b5f1d_0_497"/>
          <p:cNvSpPr/>
          <p:nvPr/>
        </p:nvSpPr>
        <p:spPr>
          <a:xfrm flipH="1">
            <a:off x="5702600" y="22290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6" name="Google Shape;1676;g2b2ea1b5f1d_0_497"/>
          <p:cNvSpPr/>
          <p:nvPr/>
        </p:nvSpPr>
        <p:spPr>
          <a:xfrm>
            <a:off x="5638100" y="16826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7" name="Google Shape;1677;g2b2ea1b5f1d_0_497"/>
          <p:cNvSpPr/>
          <p:nvPr/>
        </p:nvSpPr>
        <p:spPr>
          <a:xfrm flipH="1">
            <a:off x="5671075" y="17404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8" name="Google Shape;1678;g2b2ea1b5f1d_0_497"/>
          <p:cNvSpPr/>
          <p:nvPr/>
        </p:nvSpPr>
        <p:spPr>
          <a:xfrm flipH="1">
            <a:off x="6265375" y="1742325"/>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9" name="Google Shape;1679;g2b2ea1b5f1d_0_497"/>
          <p:cNvSpPr/>
          <p:nvPr/>
        </p:nvSpPr>
        <p:spPr>
          <a:xfrm>
            <a:off x="7222850" y="5836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0" name="Google Shape;1680;g2b2ea1b5f1d_0_497"/>
          <p:cNvSpPr/>
          <p:nvPr/>
        </p:nvSpPr>
        <p:spPr>
          <a:xfrm flipH="1">
            <a:off x="5800000" y="2077563"/>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1" name="Google Shape;1681;g2b2ea1b5f1d_0_497"/>
          <p:cNvSpPr/>
          <p:nvPr/>
        </p:nvSpPr>
        <p:spPr>
          <a:xfrm flipH="1">
            <a:off x="6321175" y="18058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2" name="Google Shape;1682;g2b2ea1b5f1d_0_497"/>
          <p:cNvSpPr/>
          <p:nvPr/>
        </p:nvSpPr>
        <p:spPr>
          <a:xfrm>
            <a:off x="6263351" y="4275525"/>
            <a:ext cx="214127" cy="220152"/>
          </a:xfrm>
          <a:custGeom>
            <a:rect b="b" l="l" r="r" t="t"/>
            <a:pathLst>
              <a:path extrusionOk="0" h="2701" w="2627">
                <a:moveTo>
                  <a:pt x="1030" y="0"/>
                </a:moveTo>
                <a:cubicBezTo>
                  <a:pt x="968" y="0"/>
                  <a:pt x="919" y="49"/>
                  <a:pt x="919" y="111"/>
                </a:cubicBezTo>
                <a:lnTo>
                  <a:pt x="919" y="956"/>
                </a:lnTo>
                <a:lnTo>
                  <a:pt x="111" y="956"/>
                </a:lnTo>
                <a:cubicBezTo>
                  <a:pt x="50" y="956"/>
                  <a:pt x="0" y="1005"/>
                  <a:pt x="0" y="1067"/>
                </a:cubicBezTo>
                <a:lnTo>
                  <a:pt x="0" y="1628"/>
                </a:lnTo>
                <a:cubicBezTo>
                  <a:pt x="0" y="1689"/>
                  <a:pt x="50" y="1739"/>
                  <a:pt x="111" y="1739"/>
                </a:cubicBezTo>
                <a:lnTo>
                  <a:pt x="919" y="1739"/>
                </a:lnTo>
                <a:lnTo>
                  <a:pt x="919" y="2583"/>
                </a:lnTo>
                <a:cubicBezTo>
                  <a:pt x="919" y="2645"/>
                  <a:pt x="968" y="2701"/>
                  <a:pt x="1030" y="2701"/>
                </a:cubicBezTo>
                <a:lnTo>
                  <a:pt x="1591" y="2701"/>
                </a:lnTo>
                <a:cubicBezTo>
                  <a:pt x="1653" y="2701"/>
                  <a:pt x="1708" y="2645"/>
                  <a:pt x="1708" y="2583"/>
                </a:cubicBezTo>
                <a:lnTo>
                  <a:pt x="1708" y="1739"/>
                </a:lnTo>
                <a:lnTo>
                  <a:pt x="2516" y="1739"/>
                </a:lnTo>
                <a:cubicBezTo>
                  <a:pt x="2578" y="1739"/>
                  <a:pt x="2627" y="1689"/>
                  <a:pt x="2627" y="1628"/>
                </a:cubicBezTo>
                <a:lnTo>
                  <a:pt x="2627" y="1067"/>
                </a:lnTo>
                <a:cubicBezTo>
                  <a:pt x="2627" y="1005"/>
                  <a:pt x="2578" y="956"/>
                  <a:pt x="2516" y="956"/>
                </a:cubicBezTo>
                <a:lnTo>
                  <a:pt x="1708" y="956"/>
                </a:lnTo>
                <a:lnTo>
                  <a:pt x="1708" y="111"/>
                </a:lnTo>
                <a:cubicBezTo>
                  <a:pt x="1708" y="49"/>
                  <a:pt x="1653" y="0"/>
                  <a:pt x="15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3" name="Google Shape;1683;g2b2ea1b5f1d_0_497"/>
          <p:cNvSpPr/>
          <p:nvPr/>
        </p:nvSpPr>
        <p:spPr>
          <a:xfrm>
            <a:off x="7927300" y="45396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4" name="Google Shape;1684;g2b2ea1b5f1d_0_497"/>
          <p:cNvSpPr/>
          <p:nvPr/>
        </p:nvSpPr>
        <p:spPr>
          <a:xfrm>
            <a:off x="6876575" y="36782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5" name="Google Shape;1685;g2b2ea1b5f1d_0_497"/>
          <p:cNvSpPr/>
          <p:nvPr/>
        </p:nvSpPr>
        <p:spPr>
          <a:xfrm>
            <a:off x="7497650" y="359703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6" name="Google Shape;1686;g2b2ea1b5f1d_0_497"/>
          <p:cNvSpPr/>
          <p:nvPr/>
        </p:nvSpPr>
        <p:spPr>
          <a:xfrm>
            <a:off x="7581038" y="368950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7" name="Google Shape;1687;g2b2ea1b5f1d_0_497"/>
          <p:cNvSpPr/>
          <p:nvPr/>
        </p:nvSpPr>
        <p:spPr>
          <a:xfrm>
            <a:off x="7539338" y="3582988"/>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8" name="Google Shape;1688;g2b2ea1b5f1d_0_497"/>
          <p:cNvSpPr/>
          <p:nvPr/>
        </p:nvSpPr>
        <p:spPr>
          <a:xfrm flipH="1">
            <a:off x="7165963" y="39893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9" name="Google Shape;1689;g2b2ea1b5f1d_0_497"/>
          <p:cNvSpPr/>
          <p:nvPr/>
        </p:nvSpPr>
        <p:spPr>
          <a:xfrm flipH="1">
            <a:off x="7553150" y="4335300"/>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0" name="Google Shape;1690;g2b2ea1b5f1d_0_497"/>
          <p:cNvSpPr/>
          <p:nvPr/>
        </p:nvSpPr>
        <p:spPr>
          <a:xfrm>
            <a:off x="6817475" y="41228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1" name="Google Shape;1691;g2b2ea1b5f1d_0_497"/>
          <p:cNvSpPr/>
          <p:nvPr/>
        </p:nvSpPr>
        <p:spPr>
          <a:xfrm>
            <a:off x="6741725" y="44311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2" name="Google Shape;1692;g2b2ea1b5f1d_0_497"/>
          <p:cNvSpPr/>
          <p:nvPr/>
        </p:nvSpPr>
        <p:spPr>
          <a:xfrm>
            <a:off x="6775475" y="44424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3" name="Google Shape;1693;g2b2ea1b5f1d_0_497"/>
          <p:cNvSpPr/>
          <p:nvPr/>
        </p:nvSpPr>
        <p:spPr>
          <a:xfrm>
            <a:off x="6673488" y="44424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4" name="Google Shape;1694;g2b2ea1b5f1d_0_497"/>
          <p:cNvSpPr/>
          <p:nvPr/>
        </p:nvSpPr>
        <p:spPr>
          <a:xfrm>
            <a:off x="7197675" y="433633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5" name="Google Shape;1695;g2b2ea1b5f1d_0_497"/>
          <p:cNvSpPr/>
          <p:nvPr/>
        </p:nvSpPr>
        <p:spPr>
          <a:xfrm>
            <a:off x="7292625" y="43668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6" name="Google Shape;1696;g2b2ea1b5f1d_0_497"/>
          <p:cNvSpPr/>
          <p:nvPr/>
        </p:nvSpPr>
        <p:spPr>
          <a:xfrm>
            <a:off x="7958350" y="34175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7" name="Google Shape;1697;g2b2ea1b5f1d_0_497"/>
          <p:cNvSpPr/>
          <p:nvPr/>
        </p:nvSpPr>
        <p:spPr>
          <a:xfrm>
            <a:off x="7882600" y="37259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8" name="Google Shape;1698;g2b2ea1b5f1d_0_497"/>
          <p:cNvSpPr/>
          <p:nvPr/>
        </p:nvSpPr>
        <p:spPr>
          <a:xfrm>
            <a:off x="7916350" y="37371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9" name="Google Shape;1699;g2b2ea1b5f1d_0_497"/>
          <p:cNvSpPr/>
          <p:nvPr/>
        </p:nvSpPr>
        <p:spPr>
          <a:xfrm>
            <a:off x="7814363" y="37371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0" name="Google Shape;1700;g2b2ea1b5f1d_0_497"/>
          <p:cNvSpPr/>
          <p:nvPr/>
        </p:nvSpPr>
        <p:spPr>
          <a:xfrm>
            <a:off x="8338550" y="363108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1" name="Google Shape;1701;g2b2ea1b5f1d_0_497"/>
          <p:cNvSpPr/>
          <p:nvPr/>
        </p:nvSpPr>
        <p:spPr>
          <a:xfrm>
            <a:off x="8433500" y="36615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2" name="Google Shape;1702;g2b2ea1b5f1d_0_497"/>
          <p:cNvSpPr/>
          <p:nvPr/>
        </p:nvSpPr>
        <p:spPr>
          <a:xfrm>
            <a:off x="5346927" y="1463202"/>
            <a:ext cx="1082100" cy="1082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3" name="Google Shape;1703;g2b2ea1b5f1d_0_497"/>
          <p:cNvSpPr/>
          <p:nvPr/>
        </p:nvSpPr>
        <p:spPr>
          <a:xfrm>
            <a:off x="7093290" y="2524338"/>
            <a:ext cx="1643100" cy="1643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4" name="Google Shape;1704;g2b2ea1b5f1d_0_497"/>
          <p:cNvSpPr/>
          <p:nvPr/>
        </p:nvSpPr>
        <p:spPr>
          <a:xfrm>
            <a:off x="7364575" y="1151200"/>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5" name="Google Shape;1705;g2b2ea1b5f1d_0_497"/>
          <p:cNvSpPr/>
          <p:nvPr/>
        </p:nvSpPr>
        <p:spPr>
          <a:xfrm>
            <a:off x="6469000" y="3843288"/>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6" name="Google Shape;1706;g2b2ea1b5f1d_0_497"/>
          <p:cNvSpPr/>
          <p:nvPr/>
        </p:nvSpPr>
        <p:spPr>
          <a:xfrm rot="-6779535">
            <a:off x="1766563" y="247767"/>
            <a:ext cx="648910" cy="469058"/>
          </a:xfrm>
          <a:custGeom>
            <a:rect b="b" l="l" r="r" t="t"/>
            <a:pathLst>
              <a:path extrusionOk="0" h="5915" w="8183">
                <a:moveTo>
                  <a:pt x="4239" y="0"/>
                </a:moveTo>
                <a:cubicBezTo>
                  <a:pt x="4180" y="0"/>
                  <a:pt x="4122" y="2"/>
                  <a:pt x="4064" y="6"/>
                </a:cubicBezTo>
                <a:cubicBezTo>
                  <a:pt x="2769" y="99"/>
                  <a:pt x="1240" y="2207"/>
                  <a:pt x="500" y="3299"/>
                </a:cubicBezTo>
                <a:cubicBezTo>
                  <a:pt x="247" y="3662"/>
                  <a:pt x="1" y="4094"/>
                  <a:pt x="38" y="4538"/>
                </a:cubicBezTo>
                <a:cubicBezTo>
                  <a:pt x="62" y="4797"/>
                  <a:pt x="186" y="5031"/>
                  <a:pt x="358" y="5204"/>
                </a:cubicBezTo>
                <a:cubicBezTo>
                  <a:pt x="432" y="5284"/>
                  <a:pt x="525" y="5352"/>
                  <a:pt x="617" y="5407"/>
                </a:cubicBezTo>
                <a:cubicBezTo>
                  <a:pt x="919" y="5586"/>
                  <a:pt x="1264" y="5648"/>
                  <a:pt x="1604" y="5697"/>
                </a:cubicBezTo>
                <a:cubicBezTo>
                  <a:pt x="2364" y="5820"/>
                  <a:pt x="3149" y="5914"/>
                  <a:pt x="3930" y="5914"/>
                </a:cubicBezTo>
                <a:cubicBezTo>
                  <a:pt x="4999" y="5914"/>
                  <a:pt x="6061" y="5737"/>
                  <a:pt x="7048" y="5210"/>
                </a:cubicBezTo>
                <a:cubicBezTo>
                  <a:pt x="7492" y="4970"/>
                  <a:pt x="7942" y="4618"/>
                  <a:pt x="8077" y="4094"/>
                </a:cubicBezTo>
                <a:cubicBezTo>
                  <a:pt x="8182" y="3687"/>
                  <a:pt x="8071" y="3268"/>
                  <a:pt x="7923" y="2898"/>
                </a:cubicBezTo>
                <a:cubicBezTo>
                  <a:pt x="7868" y="2762"/>
                  <a:pt x="7806" y="2627"/>
                  <a:pt x="7732" y="2491"/>
                </a:cubicBezTo>
                <a:cubicBezTo>
                  <a:pt x="7045" y="1189"/>
                  <a:pt x="5643" y="0"/>
                  <a:pt x="423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7" name="Google Shape;1707;g2b2ea1b5f1d_0_497"/>
          <p:cNvSpPr/>
          <p:nvPr/>
        </p:nvSpPr>
        <p:spPr>
          <a:xfrm rot="-715145">
            <a:off x="2230960" y="74760"/>
            <a:ext cx="1797725" cy="815088"/>
          </a:xfrm>
          <a:custGeom>
            <a:rect b="b" l="l" r="r" t="t"/>
            <a:pathLst>
              <a:path extrusionOk="0" h="8997" w="9952">
                <a:moveTo>
                  <a:pt x="3764" y="1"/>
                </a:moveTo>
                <a:cubicBezTo>
                  <a:pt x="3566" y="1"/>
                  <a:pt x="3368" y="7"/>
                  <a:pt x="3169" y="18"/>
                </a:cubicBezTo>
                <a:cubicBezTo>
                  <a:pt x="2806" y="37"/>
                  <a:pt x="2442" y="74"/>
                  <a:pt x="2078" y="135"/>
                </a:cubicBezTo>
                <a:cubicBezTo>
                  <a:pt x="1277" y="265"/>
                  <a:pt x="716" y="431"/>
                  <a:pt x="376" y="875"/>
                </a:cubicBezTo>
                <a:cubicBezTo>
                  <a:pt x="210" y="1091"/>
                  <a:pt x="99" y="1381"/>
                  <a:pt x="44" y="1769"/>
                </a:cubicBezTo>
                <a:cubicBezTo>
                  <a:pt x="13" y="1972"/>
                  <a:pt x="0" y="2201"/>
                  <a:pt x="0" y="2460"/>
                </a:cubicBezTo>
                <a:cubicBezTo>
                  <a:pt x="7" y="4661"/>
                  <a:pt x="1344" y="7552"/>
                  <a:pt x="3120" y="8514"/>
                </a:cubicBezTo>
                <a:cubicBezTo>
                  <a:pt x="3729" y="8843"/>
                  <a:pt x="4377" y="8996"/>
                  <a:pt x="5022" y="8996"/>
                </a:cubicBezTo>
                <a:cubicBezTo>
                  <a:pt x="6790" y="8996"/>
                  <a:pt x="8533" y="7844"/>
                  <a:pt x="9378" y="6023"/>
                </a:cubicBezTo>
                <a:cubicBezTo>
                  <a:pt x="9440" y="5894"/>
                  <a:pt x="9495" y="5764"/>
                  <a:pt x="9545" y="5629"/>
                </a:cubicBezTo>
                <a:cubicBezTo>
                  <a:pt x="9828" y="4864"/>
                  <a:pt x="9951" y="3989"/>
                  <a:pt x="9791" y="3187"/>
                </a:cubicBezTo>
                <a:cubicBezTo>
                  <a:pt x="9748" y="2965"/>
                  <a:pt x="9680" y="2749"/>
                  <a:pt x="9594" y="2546"/>
                </a:cubicBezTo>
                <a:cubicBezTo>
                  <a:pt x="9101" y="1442"/>
                  <a:pt x="8028" y="857"/>
                  <a:pt x="6992" y="517"/>
                </a:cubicBezTo>
                <a:cubicBezTo>
                  <a:pt x="5943" y="173"/>
                  <a:pt x="4855" y="1"/>
                  <a:pt x="3764" y="1"/>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8" name="Google Shape;1708;g2b2ea1b5f1d_0_497"/>
          <p:cNvSpPr txBox="1"/>
          <p:nvPr>
            <p:ph idx="2" type="title"/>
          </p:nvPr>
        </p:nvSpPr>
        <p:spPr>
          <a:xfrm>
            <a:off x="1861775" y="1337825"/>
            <a:ext cx="14160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6000"/>
              <a:buNone/>
            </a:pPr>
            <a:r>
              <a:rPr lang="en-US"/>
              <a:t>10</a:t>
            </a:r>
            <a:endParaRPr/>
          </a:p>
        </p:txBody>
      </p:sp>
      <p:pic>
        <p:nvPicPr>
          <p:cNvPr id="1709" name="Google Shape;1709;g2b2ea1b5f1d_0_497"/>
          <p:cNvPicPr preferRelativeResize="0"/>
          <p:nvPr/>
        </p:nvPicPr>
        <p:blipFill rotWithShape="1">
          <a:blip r:embed="rId3">
            <a:alphaModFix/>
          </a:blip>
          <a:srcRect b="0" l="0" r="0" t="0"/>
          <a:stretch/>
        </p:blipFill>
        <p:spPr>
          <a:xfrm>
            <a:off x="4791117" y="1092859"/>
            <a:ext cx="4094715" cy="3002897"/>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3" name="Shape 1713"/>
        <p:cNvGrpSpPr/>
        <p:nvPr/>
      </p:nvGrpSpPr>
      <p:grpSpPr>
        <a:xfrm>
          <a:off x="0" y="0"/>
          <a:ext cx="0" cy="0"/>
          <a:chOff x="0" y="0"/>
          <a:chExt cx="0" cy="0"/>
        </a:xfrm>
      </p:grpSpPr>
      <p:sp>
        <p:nvSpPr>
          <p:cNvPr id="1714" name="Google Shape;1714;g2b2ea1b5f1d_0_553"/>
          <p:cNvSpPr txBox="1"/>
          <p:nvPr>
            <p:ph type="title"/>
          </p:nvPr>
        </p:nvSpPr>
        <p:spPr>
          <a:xfrm>
            <a:off x="380050" y="324025"/>
            <a:ext cx="7600500" cy="572700"/>
          </a:xfrm>
          <a:prstGeom prst="rect">
            <a:avLst/>
          </a:prstGeom>
          <a:noFill/>
          <a:ln>
            <a:noFill/>
          </a:ln>
        </p:spPr>
        <p:txBody>
          <a:bodyPr anchorCtr="0" anchor="ctr" bIns="91425" lIns="91425" spcFirstLastPara="1" rIns="91425" wrap="square" tIns="91425">
            <a:noAutofit/>
          </a:bodyPr>
          <a:lstStyle/>
          <a:p>
            <a:pPr indent="-457200" lvl="0" marL="457200" rtl="0" algn="l">
              <a:lnSpc>
                <a:spcPct val="100000"/>
              </a:lnSpc>
              <a:spcBef>
                <a:spcPts val="0"/>
              </a:spcBef>
              <a:spcAft>
                <a:spcPts val="0"/>
              </a:spcAft>
              <a:buSzPts val="4000"/>
              <a:buAutoNum type="arabicParenR"/>
            </a:pPr>
            <a:r>
              <a:rPr lang="en-US"/>
              <a:t>Somatic symptom disorder</a:t>
            </a:r>
            <a:endParaRPr/>
          </a:p>
        </p:txBody>
      </p:sp>
      <p:sp>
        <p:nvSpPr>
          <p:cNvPr id="1715" name="Google Shape;1715;g2b2ea1b5f1d_0_553"/>
          <p:cNvSpPr txBox="1"/>
          <p:nvPr>
            <p:ph idx="1" type="body"/>
          </p:nvPr>
        </p:nvSpPr>
        <p:spPr>
          <a:xfrm>
            <a:off x="329375" y="975500"/>
            <a:ext cx="8094000" cy="4066800"/>
          </a:xfrm>
          <a:prstGeom prst="rect">
            <a:avLst/>
          </a:prstGeom>
          <a:noFill/>
          <a:ln>
            <a:noFill/>
          </a:ln>
        </p:spPr>
        <p:txBody>
          <a:bodyPr anchorCtr="0" anchor="t" bIns="45700" lIns="91425" spcFirstLastPara="1" rIns="91425" wrap="square" tIns="45700">
            <a:normAutofit/>
          </a:bodyPr>
          <a:lstStyle/>
          <a:p>
            <a:pPr indent="-330200" lvl="0" marL="457200" rtl="0" algn="l">
              <a:lnSpc>
                <a:spcPct val="100000"/>
              </a:lnSpc>
              <a:spcBef>
                <a:spcPts val="0"/>
              </a:spcBef>
              <a:spcAft>
                <a:spcPts val="0"/>
              </a:spcAft>
              <a:buSzPts val="1600"/>
              <a:buChar char="•"/>
            </a:pPr>
            <a:r>
              <a:rPr lang="en-US" sz="1600"/>
              <a:t>It’s the major diagnostic class, the diagnosis is made on the basis of positive symptoms and signs (</a:t>
            </a:r>
            <a:r>
              <a:rPr lang="en-US" sz="1600">
                <a:solidFill>
                  <a:schemeClr val="dk2"/>
                </a:solidFill>
              </a:rPr>
              <a:t>Distressing somatic symptoms plus abnormal thoughts, feelings, and behaviors in response to these symptoms</a:t>
            </a:r>
            <a:r>
              <a:rPr lang="en-US" sz="1600"/>
              <a:t>)</a:t>
            </a:r>
            <a:endParaRPr sz="1600"/>
          </a:p>
          <a:p>
            <a:pPr indent="-330200" lvl="0" marL="457200" rtl="0" algn="l">
              <a:lnSpc>
                <a:spcPct val="100000"/>
              </a:lnSpc>
              <a:spcBef>
                <a:spcPts val="0"/>
              </a:spcBef>
              <a:spcAft>
                <a:spcPts val="0"/>
              </a:spcAft>
              <a:buSzPts val="1600"/>
              <a:buChar char="•"/>
            </a:pPr>
            <a:r>
              <a:rPr lang="en-US" sz="1600"/>
              <a:t>The main distinctive characteristic of somatic symptom disorder is not the somatic symptoms per se but instead the way the pt. present and interpret them.</a:t>
            </a:r>
            <a:endParaRPr sz="1600"/>
          </a:p>
          <a:p>
            <a:pPr indent="-330200" lvl="0" marL="457200" rtl="0" algn="l">
              <a:lnSpc>
                <a:spcPct val="100000"/>
              </a:lnSpc>
              <a:spcBef>
                <a:spcPts val="0"/>
              </a:spcBef>
              <a:spcAft>
                <a:spcPts val="0"/>
              </a:spcAft>
              <a:buSzPts val="1600"/>
              <a:buChar char="•"/>
            </a:pPr>
            <a:r>
              <a:rPr lang="en-US" sz="1600"/>
              <a:t>Patients with somatic symptom disorder present with at least one (and often multiple) physical symptom. They frequently seek treatment from many doctors, often resulting in extensive lab work, diagnostic procedures, hospitalizations, and/or surgeries.</a:t>
            </a:r>
            <a:endParaRPr sz="1600"/>
          </a:p>
          <a:p>
            <a:pPr indent="-330200" lvl="0" marL="457200" rtl="0" algn="l">
              <a:lnSpc>
                <a:spcPct val="100000"/>
              </a:lnSpc>
              <a:spcBef>
                <a:spcPts val="0"/>
              </a:spcBef>
              <a:spcAft>
                <a:spcPts val="0"/>
              </a:spcAft>
              <a:buClr>
                <a:schemeClr val="dk2"/>
              </a:buClr>
              <a:buSzPts val="1600"/>
              <a:buChar char="•"/>
            </a:pPr>
            <a:r>
              <a:rPr b="1" lang="en-US" sz="1600">
                <a:solidFill>
                  <a:schemeClr val="dk2"/>
                </a:solidFill>
              </a:rPr>
              <a:t>Diagnostic DSM-5 criteria</a:t>
            </a:r>
            <a:endParaRPr b="1" sz="1600">
              <a:solidFill>
                <a:schemeClr val="dk2"/>
              </a:solidFill>
            </a:endParaRPr>
          </a:p>
          <a:p>
            <a:pPr indent="-330200" lvl="1" marL="914400" rtl="0" algn="l">
              <a:lnSpc>
                <a:spcPct val="100000"/>
              </a:lnSpc>
              <a:spcBef>
                <a:spcPts val="0"/>
              </a:spcBef>
              <a:spcAft>
                <a:spcPts val="0"/>
              </a:spcAft>
              <a:buSzPts val="1600"/>
              <a:buChar char="•"/>
            </a:pPr>
            <a:r>
              <a:rPr b="1" lang="en-US" sz="1600">
                <a:solidFill>
                  <a:schemeClr val="accent1"/>
                </a:solidFill>
                <a:latin typeface="Roboto Condensed"/>
                <a:ea typeface="Roboto Condensed"/>
                <a:cs typeface="Roboto Condensed"/>
                <a:sym typeface="Roboto Condensed"/>
              </a:rPr>
              <a:t>One or more somatic symptoms</a:t>
            </a:r>
            <a:r>
              <a:rPr lang="en-US" sz="1600"/>
              <a:t> (may be predominantly pain) that are </a:t>
            </a:r>
            <a:r>
              <a:rPr b="1" lang="en-US" sz="1600">
                <a:solidFill>
                  <a:schemeClr val="accent1"/>
                </a:solidFill>
                <a:latin typeface="Roboto Condensed"/>
                <a:ea typeface="Roboto Condensed"/>
                <a:cs typeface="Roboto Condensed"/>
                <a:sym typeface="Roboto Condensed"/>
              </a:rPr>
              <a:t>distressing or result in significant disruption.</a:t>
            </a:r>
            <a:endParaRPr b="1" sz="1600">
              <a:solidFill>
                <a:schemeClr val="accent1"/>
              </a:solidFill>
              <a:latin typeface="Roboto Condensed"/>
              <a:ea typeface="Roboto Condensed"/>
              <a:cs typeface="Roboto Condensed"/>
              <a:sym typeface="Roboto Condensed"/>
            </a:endParaRPr>
          </a:p>
          <a:p>
            <a:pPr indent="-330200" lvl="1" marL="914400" rtl="0" algn="l">
              <a:lnSpc>
                <a:spcPct val="100000"/>
              </a:lnSpc>
              <a:spcBef>
                <a:spcPts val="0"/>
              </a:spcBef>
              <a:spcAft>
                <a:spcPts val="0"/>
              </a:spcAft>
              <a:buSzPts val="1600"/>
              <a:buChar char="•"/>
            </a:pPr>
            <a:r>
              <a:rPr b="1" lang="en-US" sz="1600">
                <a:solidFill>
                  <a:schemeClr val="accent1"/>
                </a:solidFill>
                <a:latin typeface="Roboto Condensed"/>
                <a:ea typeface="Roboto Condensed"/>
                <a:cs typeface="Roboto Condensed"/>
                <a:sym typeface="Roboto Condensed"/>
              </a:rPr>
              <a:t>Excessive thoughts, feelings, or behaviors</a:t>
            </a:r>
            <a:r>
              <a:rPr lang="en-US" sz="1600"/>
              <a:t> related to the somatic symptoms or associated health concerns.</a:t>
            </a:r>
            <a:endParaRPr sz="1600"/>
          </a:p>
          <a:p>
            <a:pPr indent="-330200" lvl="1" marL="914400" rtl="0" algn="l">
              <a:lnSpc>
                <a:spcPct val="100000"/>
              </a:lnSpc>
              <a:spcBef>
                <a:spcPts val="0"/>
              </a:spcBef>
              <a:spcAft>
                <a:spcPts val="0"/>
              </a:spcAft>
              <a:buSzPts val="1600"/>
              <a:buChar char="•"/>
            </a:pPr>
            <a:r>
              <a:rPr lang="en-US" sz="1600"/>
              <a:t>Lasts </a:t>
            </a:r>
            <a:r>
              <a:rPr b="1" lang="en-US" sz="1600">
                <a:solidFill>
                  <a:schemeClr val="accent1"/>
                </a:solidFill>
                <a:latin typeface="Roboto Condensed"/>
                <a:ea typeface="Roboto Condensed"/>
                <a:cs typeface="Roboto Condensed"/>
                <a:sym typeface="Roboto Condensed"/>
              </a:rPr>
              <a:t>at least 6 months</a:t>
            </a:r>
            <a:r>
              <a:rPr lang="en-US" sz="1600"/>
              <a:t>.</a:t>
            </a:r>
            <a:endParaRPr sz="1600"/>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9" name="Shape 1719"/>
        <p:cNvGrpSpPr/>
        <p:nvPr/>
      </p:nvGrpSpPr>
      <p:grpSpPr>
        <a:xfrm>
          <a:off x="0" y="0"/>
          <a:ext cx="0" cy="0"/>
          <a:chOff x="0" y="0"/>
          <a:chExt cx="0" cy="0"/>
        </a:xfrm>
      </p:grpSpPr>
      <p:sp>
        <p:nvSpPr>
          <p:cNvPr id="1720" name="Google Shape;1720;g2b2ea1b5f1d_0_561"/>
          <p:cNvSpPr txBox="1"/>
          <p:nvPr>
            <p:ph type="title"/>
          </p:nvPr>
        </p:nvSpPr>
        <p:spPr>
          <a:xfrm>
            <a:off x="462709" y="741633"/>
            <a:ext cx="36687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Epidemiology</a:t>
            </a:r>
            <a:endParaRPr/>
          </a:p>
        </p:txBody>
      </p:sp>
      <p:sp>
        <p:nvSpPr>
          <p:cNvPr id="1721" name="Google Shape;1721;g2b2ea1b5f1d_0_561"/>
          <p:cNvSpPr txBox="1"/>
          <p:nvPr>
            <p:ph idx="1" type="body"/>
          </p:nvPr>
        </p:nvSpPr>
        <p:spPr>
          <a:xfrm>
            <a:off x="461963" y="1431925"/>
            <a:ext cx="3668700" cy="3436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1100"/>
              <a:buFont typeface="Arial"/>
              <a:buNone/>
            </a:pPr>
            <a:r>
              <a:rPr lang="en-US" sz="1600">
                <a:latin typeface="Rubik"/>
                <a:ea typeface="Rubik"/>
                <a:cs typeface="Rubik"/>
                <a:sym typeface="Rubik"/>
              </a:rPr>
              <a:t>Incidence in females likely greater than males.</a:t>
            </a:r>
            <a:endParaRPr sz="1600">
              <a:latin typeface="Rubik"/>
              <a:ea typeface="Rubik"/>
              <a:cs typeface="Rubik"/>
              <a:sym typeface="Rubik"/>
            </a:endParaRPr>
          </a:p>
          <a:p>
            <a:pPr indent="0" lvl="0" marL="0" rtl="0" algn="l">
              <a:lnSpc>
                <a:spcPct val="100000"/>
              </a:lnSpc>
              <a:spcBef>
                <a:spcPts val="0"/>
              </a:spcBef>
              <a:spcAft>
                <a:spcPts val="0"/>
              </a:spcAft>
              <a:buClr>
                <a:schemeClr val="dk1"/>
              </a:buClr>
              <a:buSzPts val="1100"/>
              <a:buFont typeface="Arial"/>
              <a:buNone/>
            </a:pPr>
            <a:r>
              <a:rPr lang="en-US" sz="1600">
                <a:latin typeface="Rubik"/>
                <a:ea typeface="Rubik"/>
                <a:cs typeface="Rubik"/>
                <a:sym typeface="Rubik"/>
              </a:rPr>
              <a:t>Prevalence in general adult population: </a:t>
            </a:r>
            <a:r>
              <a:rPr b="1" lang="en-US" sz="1600">
                <a:solidFill>
                  <a:schemeClr val="dk2"/>
                </a:solidFill>
                <a:latin typeface="Rubik"/>
                <a:ea typeface="Rubik"/>
                <a:cs typeface="Rubik"/>
                <a:sym typeface="Rubik"/>
              </a:rPr>
              <a:t>5–7%.</a:t>
            </a:r>
            <a:endParaRPr b="1" sz="1600">
              <a:solidFill>
                <a:schemeClr val="dk2"/>
              </a:solidFill>
              <a:latin typeface="Rubik"/>
              <a:ea typeface="Rubik"/>
              <a:cs typeface="Rubik"/>
              <a:sym typeface="Rubik"/>
            </a:endParaRPr>
          </a:p>
          <a:p>
            <a:pPr indent="0" lvl="0" marL="0" rtl="0" algn="l">
              <a:lnSpc>
                <a:spcPct val="100000"/>
              </a:lnSpc>
              <a:spcBef>
                <a:spcPts val="0"/>
              </a:spcBef>
              <a:spcAft>
                <a:spcPts val="0"/>
              </a:spcAft>
              <a:buSzPts val="1400"/>
              <a:buNone/>
            </a:pPr>
            <a:r>
              <a:t/>
            </a:r>
            <a:endParaRPr sz="1600">
              <a:latin typeface="Rubik"/>
              <a:ea typeface="Rubik"/>
              <a:cs typeface="Rubik"/>
              <a:sym typeface="Rubik"/>
            </a:endParaRPr>
          </a:p>
          <a:p>
            <a:pPr indent="0" lvl="0" marL="0" rtl="0" algn="l">
              <a:lnSpc>
                <a:spcPct val="100000"/>
              </a:lnSpc>
              <a:spcBef>
                <a:spcPts val="0"/>
              </a:spcBef>
              <a:spcAft>
                <a:spcPts val="0"/>
              </a:spcAft>
              <a:buSzPts val="1400"/>
              <a:buNone/>
            </a:pPr>
            <a:r>
              <a:rPr lang="en-US" sz="1600">
                <a:latin typeface="Rubik"/>
                <a:ea typeface="Rubik"/>
                <a:cs typeface="Rubik"/>
                <a:sym typeface="Rubik"/>
              </a:rPr>
              <a:t>Risk factors:</a:t>
            </a:r>
            <a:endParaRPr sz="1600">
              <a:latin typeface="Rubik"/>
              <a:ea typeface="Rubik"/>
              <a:cs typeface="Rubik"/>
              <a:sym typeface="Rubik"/>
            </a:endParaRPr>
          </a:p>
          <a:p>
            <a:pPr indent="-330200" lvl="0" marL="457200" rtl="0" algn="l">
              <a:lnSpc>
                <a:spcPct val="100000"/>
              </a:lnSpc>
              <a:spcBef>
                <a:spcPts val="0"/>
              </a:spcBef>
              <a:spcAft>
                <a:spcPts val="0"/>
              </a:spcAft>
              <a:buSzPts val="1600"/>
              <a:buFont typeface="Rubik"/>
              <a:buAutoNum type="arabicPeriod"/>
            </a:pPr>
            <a:r>
              <a:rPr lang="en-US" sz="1600">
                <a:latin typeface="Rubik"/>
                <a:ea typeface="Rubik"/>
                <a:cs typeface="Rubik"/>
                <a:sym typeface="Rubik"/>
              </a:rPr>
              <a:t>Older age</a:t>
            </a:r>
            <a:endParaRPr sz="1600">
              <a:latin typeface="Rubik"/>
              <a:ea typeface="Rubik"/>
              <a:cs typeface="Rubik"/>
              <a:sym typeface="Rubik"/>
            </a:endParaRPr>
          </a:p>
          <a:p>
            <a:pPr indent="-330200" lvl="0" marL="457200" rtl="0" algn="l">
              <a:lnSpc>
                <a:spcPct val="100000"/>
              </a:lnSpc>
              <a:spcBef>
                <a:spcPts val="0"/>
              </a:spcBef>
              <a:spcAft>
                <a:spcPts val="0"/>
              </a:spcAft>
              <a:buSzPts val="1600"/>
              <a:buFont typeface="Rubik"/>
              <a:buAutoNum type="arabicPeriod"/>
            </a:pPr>
            <a:r>
              <a:rPr lang="en-US" sz="1600">
                <a:latin typeface="Rubik"/>
                <a:ea typeface="Rubik"/>
                <a:cs typeface="Rubik"/>
                <a:sym typeface="Rubik"/>
              </a:rPr>
              <a:t>Fewer years of education</a:t>
            </a:r>
            <a:endParaRPr sz="1600">
              <a:latin typeface="Rubik"/>
              <a:ea typeface="Rubik"/>
              <a:cs typeface="Rubik"/>
              <a:sym typeface="Rubik"/>
            </a:endParaRPr>
          </a:p>
          <a:p>
            <a:pPr indent="-330200" lvl="0" marL="457200" rtl="0" algn="l">
              <a:lnSpc>
                <a:spcPct val="100000"/>
              </a:lnSpc>
              <a:spcBef>
                <a:spcPts val="0"/>
              </a:spcBef>
              <a:spcAft>
                <a:spcPts val="0"/>
              </a:spcAft>
              <a:buSzPts val="1600"/>
              <a:buFont typeface="Rubik"/>
              <a:buAutoNum type="arabicPeriod"/>
            </a:pPr>
            <a:r>
              <a:rPr lang="en-US" sz="1600">
                <a:latin typeface="Rubik"/>
                <a:ea typeface="Rubik"/>
                <a:cs typeface="Rubik"/>
                <a:sym typeface="Rubik"/>
              </a:rPr>
              <a:t>Low socioeconomic status</a:t>
            </a:r>
            <a:endParaRPr sz="1600">
              <a:latin typeface="Rubik"/>
              <a:ea typeface="Rubik"/>
              <a:cs typeface="Rubik"/>
              <a:sym typeface="Rubik"/>
            </a:endParaRPr>
          </a:p>
          <a:p>
            <a:pPr indent="-330200" lvl="0" marL="457200" rtl="0" algn="l">
              <a:lnSpc>
                <a:spcPct val="100000"/>
              </a:lnSpc>
              <a:spcBef>
                <a:spcPts val="0"/>
              </a:spcBef>
              <a:spcAft>
                <a:spcPts val="0"/>
              </a:spcAft>
              <a:buSzPts val="1600"/>
              <a:buFont typeface="Rubik"/>
              <a:buAutoNum type="arabicPeriod"/>
            </a:pPr>
            <a:r>
              <a:rPr lang="en-US" sz="1600">
                <a:latin typeface="Rubik"/>
                <a:ea typeface="Rubik"/>
                <a:cs typeface="Rubik"/>
                <a:sym typeface="Rubik"/>
              </a:rPr>
              <a:t>Unemployment</a:t>
            </a:r>
            <a:endParaRPr sz="1600">
              <a:latin typeface="Rubik"/>
              <a:ea typeface="Rubik"/>
              <a:cs typeface="Rubik"/>
              <a:sym typeface="Rubik"/>
            </a:endParaRPr>
          </a:p>
          <a:p>
            <a:pPr indent="-330200" lvl="0" marL="457200" rtl="0" algn="l">
              <a:lnSpc>
                <a:spcPct val="100000"/>
              </a:lnSpc>
              <a:spcBef>
                <a:spcPts val="0"/>
              </a:spcBef>
              <a:spcAft>
                <a:spcPts val="0"/>
              </a:spcAft>
              <a:buSzPts val="1600"/>
              <a:buFont typeface="Rubik"/>
              <a:buAutoNum type="arabicPeriod"/>
            </a:pPr>
            <a:r>
              <a:rPr lang="en-US" sz="1600">
                <a:latin typeface="Rubik"/>
                <a:ea typeface="Rubik"/>
                <a:cs typeface="Rubik"/>
                <a:sym typeface="Rubik"/>
              </a:rPr>
              <a:t>History of childhood sexual abuse</a:t>
            </a:r>
            <a:endParaRPr sz="1600">
              <a:latin typeface="Rubik"/>
              <a:ea typeface="Rubik"/>
              <a:cs typeface="Rubik"/>
              <a:sym typeface="Rubik"/>
            </a:endParaRPr>
          </a:p>
          <a:p>
            <a:pPr indent="0" lvl="0" marL="0" rtl="0" algn="l">
              <a:lnSpc>
                <a:spcPct val="100000"/>
              </a:lnSpc>
              <a:spcBef>
                <a:spcPts val="0"/>
              </a:spcBef>
              <a:spcAft>
                <a:spcPts val="0"/>
              </a:spcAft>
              <a:buSzPts val="1400"/>
              <a:buNone/>
            </a:pPr>
            <a:r>
              <a:t/>
            </a:r>
            <a:endParaRPr/>
          </a:p>
        </p:txBody>
      </p:sp>
      <p:sp>
        <p:nvSpPr>
          <p:cNvPr id="1722" name="Google Shape;1722;g2b2ea1b5f1d_0_561"/>
          <p:cNvSpPr txBox="1"/>
          <p:nvPr>
            <p:ph idx="2" type="body"/>
          </p:nvPr>
        </p:nvSpPr>
        <p:spPr>
          <a:xfrm>
            <a:off x="4814125" y="1314475"/>
            <a:ext cx="3935400" cy="3554400"/>
          </a:xfrm>
          <a:prstGeom prst="rect">
            <a:avLst/>
          </a:prstGeom>
          <a:noFill/>
          <a:ln>
            <a:noFill/>
          </a:ln>
        </p:spPr>
        <p:txBody>
          <a:bodyPr anchorCtr="0" anchor="t" bIns="45700" lIns="91425" spcFirstLastPara="1" rIns="91425" wrap="square" tIns="45700">
            <a:noAutofit/>
          </a:bodyPr>
          <a:lstStyle/>
          <a:p>
            <a:pPr indent="-323850" lvl="0" marL="457200" rtl="0" algn="l">
              <a:lnSpc>
                <a:spcPct val="100000"/>
              </a:lnSpc>
              <a:spcBef>
                <a:spcPts val="1000"/>
              </a:spcBef>
              <a:spcAft>
                <a:spcPts val="0"/>
              </a:spcAft>
              <a:buSzPts val="1500"/>
              <a:buFont typeface="Rubik"/>
              <a:buChar char="•"/>
            </a:pPr>
            <a:r>
              <a:rPr lang="en-US" sz="1500">
                <a:latin typeface="Rubik"/>
                <a:ea typeface="Rubik"/>
                <a:cs typeface="Rubik"/>
                <a:sym typeface="Rubik"/>
              </a:rPr>
              <a:t>The course tends to be </a:t>
            </a:r>
            <a:r>
              <a:rPr b="1" lang="en-US" sz="1500">
                <a:solidFill>
                  <a:schemeClr val="dk2"/>
                </a:solidFill>
                <a:latin typeface="Rubik"/>
                <a:ea typeface="Rubik"/>
                <a:cs typeface="Rubik"/>
                <a:sym typeface="Rubik"/>
              </a:rPr>
              <a:t>chronic and debilitating</a:t>
            </a:r>
            <a:r>
              <a:rPr lang="en-US" sz="1500">
                <a:latin typeface="Rubik"/>
                <a:ea typeface="Rubik"/>
                <a:cs typeface="Rubik"/>
                <a:sym typeface="Rubik"/>
              </a:rPr>
              <a:t>. Symptoms may periodically improve and then worsen under stress.</a:t>
            </a:r>
            <a:endParaRPr sz="1500">
              <a:latin typeface="Rubik"/>
              <a:ea typeface="Rubik"/>
              <a:cs typeface="Rubik"/>
              <a:sym typeface="Rubik"/>
            </a:endParaRPr>
          </a:p>
          <a:p>
            <a:pPr indent="-323850" lvl="0" marL="457200" rtl="0" algn="l">
              <a:lnSpc>
                <a:spcPct val="100000"/>
              </a:lnSpc>
              <a:spcBef>
                <a:spcPts val="1000"/>
              </a:spcBef>
              <a:spcAft>
                <a:spcPts val="0"/>
              </a:spcAft>
              <a:buSzPts val="1500"/>
              <a:buFont typeface="Rubik"/>
              <a:buChar char="•"/>
            </a:pPr>
            <a:r>
              <a:rPr lang="en-US" sz="1500">
                <a:latin typeface="Rubik"/>
                <a:ea typeface="Rubik"/>
                <a:cs typeface="Rubik"/>
                <a:sym typeface="Rubik"/>
              </a:rPr>
              <a:t>The patient should have regularly scheduled visits with a </a:t>
            </a:r>
            <a:r>
              <a:rPr lang="en-US" sz="1500" u="sng">
                <a:latin typeface="Rubik"/>
                <a:ea typeface="Rubik"/>
                <a:cs typeface="Rubik"/>
                <a:sym typeface="Rubik"/>
              </a:rPr>
              <a:t>single primary care physician</a:t>
            </a:r>
            <a:r>
              <a:rPr lang="en-US" sz="1500">
                <a:latin typeface="Rubik"/>
                <a:ea typeface="Rubik"/>
                <a:cs typeface="Rubik"/>
                <a:sym typeface="Rubik"/>
              </a:rPr>
              <a:t>, who should </a:t>
            </a:r>
            <a:r>
              <a:rPr lang="en-US" sz="1500" u="sng">
                <a:latin typeface="Rubik"/>
                <a:ea typeface="Rubik"/>
                <a:cs typeface="Rubik"/>
                <a:sym typeface="Rubik"/>
              </a:rPr>
              <a:t>minimize unnecessary medical workups and treatments.</a:t>
            </a:r>
            <a:endParaRPr sz="1500" u="sng">
              <a:latin typeface="Rubik"/>
              <a:ea typeface="Rubik"/>
              <a:cs typeface="Rubik"/>
              <a:sym typeface="Rubik"/>
            </a:endParaRPr>
          </a:p>
          <a:p>
            <a:pPr indent="-323850" lvl="0" marL="457200" rtl="0" algn="l">
              <a:lnSpc>
                <a:spcPct val="100000"/>
              </a:lnSpc>
              <a:spcBef>
                <a:spcPts val="1000"/>
              </a:spcBef>
              <a:spcAft>
                <a:spcPts val="0"/>
              </a:spcAft>
              <a:buSzPts val="1500"/>
              <a:buFont typeface="Rubik"/>
              <a:buChar char="•"/>
            </a:pPr>
            <a:r>
              <a:rPr lang="en-US" sz="1500">
                <a:latin typeface="Rubik"/>
                <a:ea typeface="Rubik"/>
                <a:cs typeface="Rubik"/>
                <a:sym typeface="Rubik"/>
              </a:rPr>
              <a:t>Address psychological issues slowly. Patients will likely resist referral to a mental health professional.</a:t>
            </a:r>
            <a:endParaRPr sz="1500">
              <a:latin typeface="Rubik"/>
              <a:ea typeface="Rubik"/>
              <a:cs typeface="Rubik"/>
              <a:sym typeface="Rubik"/>
            </a:endParaRPr>
          </a:p>
          <a:p>
            <a:pPr indent="-323850" lvl="0" marL="457200" rtl="0" algn="l">
              <a:lnSpc>
                <a:spcPct val="100000"/>
              </a:lnSpc>
              <a:spcBef>
                <a:spcPts val="1000"/>
              </a:spcBef>
              <a:spcAft>
                <a:spcPts val="0"/>
              </a:spcAft>
              <a:buSzPts val="1500"/>
              <a:buFont typeface="Rubik"/>
              <a:buChar char="•"/>
            </a:pPr>
            <a:r>
              <a:rPr lang="en-US" sz="1500">
                <a:latin typeface="Rubik"/>
                <a:ea typeface="Rubik"/>
                <a:cs typeface="Rubik"/>
                <a:sym typeface="Rubik"/>
              </a:rPr>
              <a:t>The treatment is mainly </a:t>
            </a:r>
            <a:r>
              <a:rPr b="1" lang="en-US" sz="1500">
                <a:solidFill>
                  <a:schemeClr val="accent1"/>
                </a:solidFill>
                <a:latin typeface="Rubik"/>
                <a:ea typeface="Rubik"/>
                <a:cs typeface="Rubik"/>
                <a:sym typeface="Rubik"/>
              </a:rPr>
              <a:t>psychotherapy</a:t>
            </a:r>
            <a:endParaRPr b="1" sz="1500">
              <a:solidFill>
                <a:schemeClr val="accent1"/>
              </a:solidFill>
              <a:latin typeface="Rubik"/>
              <a:ea typeface="Rubik"/>
              <a:cs typeface="Rubik"/>
              <a:sym typeface="Rubik"/>
            </a:endParaRPr>
          </a:p>
        </p:txBody>
      </p:sp>
      <p:sp>
        <p:nvSpPr>
          <p:cNvPr id="1723" name="Google Shape;1723;g2b2ea1b5f1d_0_561"/>
          <p:cNvSpPr txBox="1"/>
          <p:nvPr>
            <p:ph idx="3" type="body"/>
          </p:nvPr>
        </p:nvSpPr>
        <p:spPr>
          <a:xfrm>
            <a:off x="5013950" y="741463"/>
            <a:ext cx="3667200" cy="5730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2400"/>
              <a:buNone/>
            </a:pPr>
            <a:r>
              <a:rPr lang="en-US"/>
              <a:t>Treatment and prognosis </a:t>
            </a:r>
            <a:endParaRP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7" name="Shape 1727"/>
        <p:cNvGrpSpPr/>
        <p:nvPr/>
      </p:nvGrpSpPr>
      <p:grpSpPr>
        <a:xfrm>
          <a:off x="0" y="0"/>
          <a:ext cx="0" cy="0"/>
          <a:chOff x="0" y="0"/>
          <a:chExt cx="0" cy="0"/>
        </a:xfrm>
      </p:grpSpPr>
      <p:sp>
        <p:nvSpPr>
          <p:cNvPr id="1728" name="Google Shape;1728;g2b2ea1b5f1d_0_571"/>
          <p:cNvSpPr txBox="1"/>
          <p:nvPr>
            <p:ph type="title"/>
          </p:nvPr>
        </p:nvSpPr>
        <p:spPr>
          <a:xfrm>
            <a:off x="238575" y="32405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2) Conversion disorder</a:t>
            </a:r>
            <a:endParaRPr/>
          </a:p>
        </p:txBody>
      </p:sp>
      <p:sp>
        <p:nvSpPr>
          <p:cNvPr id="1729" name="Google Shape;1729;g2b2ea1b5f1d_0_571"/>
          <p:cNvSpPr txBox="1"/>
          <p:nvPr>
            <p:ph idx="1" type="body"/>
          </p:nvPr>
        </p:nvSpPr>
        <p:spPr>
          <a:xfrm>
            <a:off x="76000" y="988150"/>
            <a:ext cx="8158500" cy="3952800"/>
          </a:xfrm>
          <a:prstGeom prst="rect">
            <a:avLst/>
          </a:prstGeom>
          <a:noFill/>
          <a:ln>
            <a:noFill/>
          </a:ln>
        </p:spPr>
        <p:txBody>
          <a:bodyPr anchorCtr="0" anchor="t" bIns="45700" lIns="91425" spcFirstLastPara="1" rIns="91425" wrap="square" tIns="45700">
            <a:normAutofit lnSpcReduction="10000"/>
          </a:bodyPr>
          <a:lstStyle/>
          <a:p>
            <a:pPr indent="-330200" lvl="0" marL="457200" rtl="0" algn="l">
              <a:lnSpc>
                <a:spcPct val="100000"/>
              </a:lnSpc>
              <a:spcBef>
                <a:spcPts val="0"/>
              </a:spcBef>
              <a:spcAft>
                <a:spcPts val="0"/>
              </a:spcAft>
              <a:buSzPts val="1600"/>
              <a:buChar char="•"/>
            </a:pPr>
            <a:r>
              <a:rPr lang="en-US" sz="1600"/>
              <a:t>A mental condition in which a person complains from at least one neurological symptom (sensory or motor) e.g. blindness, paralysis. And it </a:t>
            </a:r>
            <a:r>
              <a:rPr b="1" lang="en-US" sz="1600">
                <a:solidFill>
                  <a:schemeClr val="dk2"/>
                </a:solidFill>
              </a:rPr>
              <a:t>cannot be fully explained by a neurological condition</a:t>
            </a:r>
            <a:endParaRPr b="1" sz="1600">
              <a:solidFill>
                <a:schemeClr val="dk2"/>
              </a:solidFill>
            </a:endParaRPr>
          </a:p>
          <a:p>
            <a:pPr indent="-330200" lvl="0" marL="457200" rtl="0" algn="l">
              <a:lnSpc>
                <a:spcPct val="100000"/>
              </a:lnSpc>
              <a:spcBef>
                <a:spcPts val="0"/>
              </a:spcBef>
              <a:spcAft>
                <a:spcPts val="0"/>
              </a:spcAft>
              <a:buSzPts val="1600"/>
              <a:buChar char="•"/>
            </a:pPr>
            <a:r>
              <a:rPr lang="en-US" sz="1600"/>
              <a:t>Which means Patients “convert” psychological distress or conflicts to neurological symptoms.</a:t>
            </a:r>
            <a:endParaRPr sz="1600"/>
          </a:p>
          <a:p>
            <a:pPr indent="-330200" lvl="0" marL="457200" rtl="0" algn="l">
              <a:lnSpc>
                <a:spcPct val="100000"/>
              </a:lnSpc>
              <a:spcBef>
                <a:spcPts val="0"/>
              </a:spcBef>
              <a:spcAft>
                <a:spcPts val="0"/>
              </a:spcAft>
              <a:buSzPts val="1600"/>
              <a:buChar char="•"/>
            </a:pPr>
            <a:r>
              <a:rPr lang="en-US" sz="1600"/>
              <a:t>Surprisingly, </a:t>
            </a:r>
            <a:r>
              <a:rPr b="1" lang="en-US" sz="1600">
                <a:solidFill>
                  <a:schemeClr val="dk2"/>
                </a:solidFill>
              </a:rPr>
              <a:t>patients are often calm and unconcerned</a:t>
            </a:r>
            <a:r>
              <a:rPr lang="en-US" sz="1600"/>
              <a:t> (</a:t>
            </a:r>
            <a:r>
              <a:rPr i="1" lang="en-US" sz="1600">
                <a:solidFill>
                  <a:schemeClr val="accent1"/>
                </a:solidFill>
              </a:rPr>
              <a:t>la belle indifference</a:t>
            </a:r>
            <a:r>
              <a:rPr lang="en-US" sz="1600"/>
              <a:t>) when describing their symptoms.</a:t>
            </a:r>
            <a:endParaRPr sz="1600"/>
          </a:p>
          <a:p>
            <a:pPr indent="-330200" lvl="0" marL="457200" rtl="0" algn="l">
              <a:lnSpc>
                <a:spcPct val="100000"/>
              </a:lnSpc>
              <a:spcBef>
                <a:spcPts val="0"/>
              </a:spcBef>
              <a:spcAft>
                <a:spcPts val="0"/>
              </a:spcAft>
              <a:buClr>
                <a:schemeClr val="dk2"/>
              </a:buClr>
              <a:buSzPts val="1600"/>
              <a:buChar char="•"/>
            </a:pPr>
            <a:r>
              <a:rPr b="1" lang="en-US" sz="1600">
                <a:solidFill>
                  <a:schemeClr val="dk2"/>
                </a:solidFill>
              </a:rPr>
              <a:t>Diagnostic DSM-5 criteria</a:t>
            </a:r>
            <a:endParaRPr b="1" sz="1600">
              <a:solidFill>
                <a:schemeClr val="dk2"/>
              </a:solidFill>
            </a:endParaRPr>
          </a:p>
          <a:p>
            <a:pPr indent="-330200" lvl="1" marL="914400" rtl="0" algn="l">
              <a:lnSpc>
                <a:spcPct val="100000"/>
              </a:lnSpc>
              <a:spcBef>
                <a:spcPts val="0"/>
              </a:spcBef>
              <a:spcAft>
                <a:spcPts val="0"/>
              </a:spcAft>
              <a:buSzPts val="1600"/>
              <a:buChar char="•"/>
            </a:pPr>
            <a:r>
              <a:rPr lang="en-US" sz="1600" u="sng"/>
              <a:t>At least </a:t>
            </a:r>
            <a:r>
              <a:rPr b="1" lang="en-US" sz="1600" u="sng">
                <a:latin typeface="Roboto Condensed"/>
                <a:ea typeface="Roboto Condensed"/>
                <a:cs typeface="Roboto Condensed"/>
                <a:sym typeface="Roboto Condensed"/>
              </a:rPr>
              <a:t>one </a:t>
            </a:r>
            <a:r>
              <a:rPr lang="en-US" sz="1600" u="sng"/>
              <a:t>symptom</a:t>
            </a:r>
            <a:r>
              <a:rPr lang="en-US" sz="1600"/>
              <a:t> of altered voluntary motor or sensory function.</a:t>
            </a:r>
            <a:endParaRPr sz="1600"/>
          </a:p>
          <a:p>
            <a:pPr indent="-330200" lvl="1" marL="914400" rtl="0" algn="l">
              <a:lnSpc>
                <a:spcPct val="100000"/>
              </a:lnSpc>
              <a:spcBef>
                <a:spcPts val="0"/>
              </a:spcBef>
              <a:spcAft>
                <a:spcPts val="0"/>
              </a:spcAft>
              <a:buSzPts val="1600"/>
              <a:buChar char="•"/>
            </a:pPr>
            <a:r>
              <a:rPr lang="en-US" sz="1600"/>
              <a:t>Evidence of </a:t>
            </a:r>
            <a:r>
              <a:rPr lang="en-US" sz="1600" u="sng"/>
              <a:t>incompatibility between the symptom and recognized neurological or medical conditions.</a:t>
            </a:r>
            <a:endParaRPr sz="1600" u="sng"/>
          </a:p>
          <a:p>
            <a:pPr indent="-330200" lvl="1" marL="914400" rtl="0" algn="l">
              <a:lnSpc>
                <a:spcPct val="100000"/>
              </a:lnSpc>
              <a:spcBef>
                <a:spcPts val="0"/>
              </a:spcBef>
              <a:spcAft>
                <a:spcPts val="0"/>
              </a:spcAft>
              <a:buSzPts val="1600"/>
              <a:buChar char="•"/>
            </a:pPr>
            <a:r>
              <a:rPr lang="en-US" sz="1600" u="sng"/>
              <a:t>Not better explained by another medical or mental disorder.</a:t>
            </a:r>
            <a:endParaRPr sz="1600" u="sng"/>
          </a:p>
          <a:p>
            <a:pPr indent="-330200" lvl="1" marL="914400" rtl="0" algn="l">
              <a:lnSpc>
                <a:spcPct val="100000"/>
              </a:lnSpc>
              <a:spcBef>
                <a:spcPts val="0"/>
              </a:spcBef>
              <a:spcAft>
                <a:spcPts val="0"/>
              </a:spcAft>
              <a:buSzPts val="1600"/>
              <a:buChar char="•"/>
            </a:pPr>
            <a:r>
              <a:rPr lang="en-US" sz="1600"/>
              <a:t>Causes </a:t>
            </a:r>
            <a:r>
              <a:rPr lang="en-US" sz="1600" u="sng"/>
              <a:t>significant distress or impairment</a:t>
            </a:r>
            <a:r>
              <a:rPr lang="en-US" sz="1600"/>
              <a:t> in social or occupational functioning or warrants medical evaluation.</a:t>
            </a:r>
            <a:endParaRPr sz="1600"/>
          </a:p>
          <a:p>
            <a:pPr indent="-330200" lvl="1" marL="914400" rtl="0" algn="l">
              <a:lnSpc>
                <a:spcPct val="100000"/>
              </a:lnSpc>
              <a:spcBef>
                <a:spcPts val="0"/>
              </a:spcBef>
              <a:spcAft>
                <a:spcPts val="0"/>
              </a:spcAft>
              <a:buSzPts val="1600"/>
              <a:buChar char="•"/>
            </a:pPr>
            <a:r>
              <a:rPr b="1" lang="en-US" sz="1600">
                <a:latin typeface="Roboto Condensed"/>
                <a:ea typeface="Roboto Condensed"/>
                <a:cs typeface="Roboto Condensed"/>
                <a:sym typeface="Roboto Condensed"/>
              </a:rPr>
              <a:t>Common symptoms:</a:t>
            </a:r>
            <a:r>
              <a:rPr lang="en-US" sz="1600"/>
              <a:t> Paralysis, weakness, blindness, mutism, sensory complaints (paresthesias), seizures, globus sensation (globus hystericus or sensation of lump in throat).</a:t>
            </a:r>
            <a:endParaRPr sz="1600"/>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3" name="Shape 1733"/>
        <p:cNvGrpSpPr/>
        <p:nvPr/>
      </p:nvGrpSpPr>
      <p:grpSpPr>
        <a:xfrm>
          <a:off x="0" y="0"/>
          <a:ext cx="0" cy="0"/>
          <a:chOff x="0" y="0"/>
          <a:chExt cx="0" cy="0"/>
        </a:xfrm>
      </p:grpSpPr>
      <p:sp>
        <p:nvSpPr>
          <p:cNvPr id="1734" name="Google Shape;1734;g2b2ea1b5f1d_0_578"/>
          <p:cNvSpPr txBox="1"/>
          <p:nvPr>
            <p:ph type="title"/>
          </p:nvPr>
        </p:nvSpPr>
        <p:spPr>
          <a:xfrm>
            <a:off x="462709" y="741633"/>
            <a:ext cx="36687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Epidemiology</a:t>
            </a:r>
            <a:endParaRPr/>
          </a:p>
        </p:txBody>
      </p:sp>
      <p:sp>
        <p:nvSpPr>
          <p:cNvPr id="1735" name="Google Shape;1735;g2b2ea1b5f1d_0_578"/>
          <p:cNvSpPr txBox="1"/>
          <p:nvPr>
            <p:ph idx="1" type="body"/>
          </p:nvPr>
        </p:nvSpPr>
        <p:spPr>
          <a:xfrm>
            <a:off x="342050" y="1431925"/>
            <a:ext cx="3788700" cy="3436800"/>
          </a:xfrm>
          <a:prstGeom prst="rect">
            <a:avLst/>
          </a:prstGeom>
          <a:noFill/>
          <a:ln>
            <a:noFill/>
          </a:ln>
        </p:spPr>
        <p:txBody>
          <a:bodyPr anchorCtr="0" anchor="t" bIns="45700" lIns="91425" spcFirstLastPara="1" rIns="91425" wrap="square" tIns="45700">
            <a:normAutofit/>
          </a:bodyPr>
          <a:lstStyle/>
          <a:p>
            <a:pPr indent="-336550" lvl="0" marL="457200" rtl="0" algn="l">
              <a:lnSpc>
                <a:spcPct val="100000"/>
              </a:lnSpc>
              <a:spcBef>
                <a:spcPts val="0"/>
              </a:spcBef>
              <a:spcAft>
                <a:spcPts val="0"/>
              </a:spcAft>
              <a:buSzPts val="1700"/>
              <a:buFont typeface="Rubik"/>
              <a:buChar char="•"/>
            </a:pPr>
            <a:r>
              <a:rPr lang="en-US" sz="1700">
                <a:latin typeface="Rubik"/>
                <a:ea typeface="Rubik"/>
                <a:cs typeface="Rubik"/>
                <a:sym typeface="Rubik"/>
              </a:rPr>
              <a:t>Two to three times </a:t>
            </a:r>
            <a:r>
              <a:rPr b="1" lang="en-US" sz="1700">
                <a:latin typeface="Rubik"/>
                <a:ea typeface="Rubik"/>
                <a:cs typeface="Rubik"/>
                <a:sym typeface="Rubik"/>
              </a:rPr>
              <a:t>more common in women</a:t>
            </a:r>
            <a:r>
              <a:rPr lang="en-US" sz="1700">
                <a:latin typeface="Rubik"/>
                <a:ea typeface="Rubik"/>
                <a:cs typeface="Rubik"/>
                <a:sym typeface="Rubik"/>
              </a:rPr>
              <a:t> than men.</a:t>
            </a:r>
            <a:endParaRPr sz="1700">
              <a:latin typeface="Rubik"/>
              <a:ea typeface="Rubik"/>
              <a:cs typeface="Rubik"/>
              <a:sym typeface="Rubik"/>
            </a:endParaRPr>
          </a:p>
          <a:p>
            <a:pPr indent="-336550" lvl="0" marL="457200" rtl="0" algn="l">
              <a:lnSpc>
                <a:spcPct val="100000"/>
              </a:lnSpc>
              <a:spcBef>
                <a:spcPts val="0"/>
              </a:spcBef>
              <a:spcAft>
                <a:spcPts val="0"/>
              </a:spcAft>
              <a:buSzPts val="1700"/>
              <a:buFont typeface="Rubik"/>
              <a:buChar char="•"/>
            </a:pPr>
            <a:r>
              <a:rPr b="1" lang="en-US" sz="1700">
                <a:latin typeface="Rubik"/>
                <a:ea typeface="Rubik"/>
                <a:cs typeface="Rubik"/>
                <a:sym typeface="Rubik"/>
              </a:rPr>
              <a:t>Onset at any age</a:t>
            </a:r>
            <a:r>
              <a:rPr lang="en-US" sz="1700">
                <a:latin typeface="Rubik"/>
                <a:ea typeface="Rubik"/>
                <a:cs typeface="Rubik"/>
                <a:sym typeface="Rubik"/>
              </a:rPr>
              <a:t>, but more often in adolescence or early adulthood.</a:t>
            </a:r>
            <a:endParaRPr sz="1700">
              <a:latin typeface="Rubik"/>
              <a:ea typeface="Rubik"/>
              <a:cs typeface="Rubik"/>
              <a:sym typeface="Rubik"/>
            </a:endParaRPr>
          </a:p>
          <a:p>
            <a:pPr indent="-336550" lvl="0" marL="457200" rtl="0" algn="l">
              <a:lnSpc>
                <a:spcPct val="100000"/>
              </a:lnSpc>
              <a:spcBef>
                <a:spcPts val="0"/>
              </a:spcBef>
              <a:spcAft>
                <a:spcPts val="0"/>
              </a:spcAft>
              <a:buSzPts val="1700"/>
              <a:buFont typeface="Rubik"/>
              <a:buChar char="•"/>
            </a:pPr>
            <a:r>
              <a:rPr lang="en-US" sz="1700">
                <a:latin typeface="Rubik"/>
                <a:ea typeface="Rubik"/>
                <a:cs typeface="Rubik"/>
                <a:sym typeface="Rubik"/>
              </a:rPr>
              <a:t>High incidence of comorbid neurological, depressive, or anxiety disorders.</a:t>
            </a:r>
            <a:endParaRPr sz="1700">
              <a:latin typeface="Rubik"/>
              <a:ea typeface="Rubik"/>
              <a:cs typeface="Rubik"/>
              <a:sym typeface="Rubik"/>
            </a:endParaRPr>
          </a:p>
          <a:p>
            <a:pPr indent="0" lvl="0" marL="0" rtl="0" algn="l">
              <a:lnSpc>
                <a:spcPct val="100000"/>
              </a:lnSpc>
              <a:spcBef>
                <a:spcPts val="0"/>
              </a:spcBef>
              <a:spcAft>
                <a:spcPts val="0"/>
              </a:spcAft>
              <a:buSzPts val="1400"/>
              <a:buNone/>
            </a:pPr>
            <a:r>
              <a:t/>
            </a:r>
            <a:endParaRPr sz="1700">
              <a:latin typeface="Rubik"/>
              <a:ea typeface="Rubik"/>
              <a:cs typeface="Rubik"/>
              <a:sym typeface="Rubik"/>
            </a:endParaRPr>
          </a:p>
        </p:txBody>
      </p:sp>
      <p:sp>
        <p:nvSpPr>
          <p:cNvPr id="1736" name="Google Shape;1736;g2b2ea1b5f1d_0_578"/>
          <p:cNvSpPr txBox="1"/>
          <p:nvPr>
            <p:ph idx="2" type="body"/>
          </p:nvPr>
        </p:nvSpPr>
        <p:spPr>
          <a:xfrm>
            <a:off x="4813525" y="1431925"/>
            <a:ext cx="3867000" cy="3436800"/>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0"/>
              </a:spcBef>
              <a:spcAft>
                <a:spcPts val="0"/>
              </a:spcAft>
              <a:buSzPts val="1800"/>
              <a:buChar char="•"/>
            </a:pPr>
            <a:r>
              <a:rPr lang="en-US" sz="1800"/>
              <a:t>The primary treatment is </a:t>
            </a:r>
            <a:r>
              <a:rPr lang="en-US" sz="1800" u="sng"/>
              <a:t>education about the illness</a:t>
            </a:r>
            <a:r>
              <a:rPr lang="en-US" sz="1800"/>
              <a:t>. </a:t>
            </a:r>
            <a:r>
              <a:rPr b="1" lang="en-US" sz="1800">
                <a:solidFill>
                  <a:schemeClr val="accent1"/>
                </a:solidFill>
              </a:rPr>
              <a:t>Cognitive Behavioral therapy (CBT), with or without physical therapy</a:t>
            </a:r>
            <a:r>
              <a:rPr lang="en-US" sz="1800"/>
              <a:t>, can be used if education alone is not effective.</a:t>
            </a:r>
            <a:endParaRPr sz="1800"/>
          </a:p>
          <a:p>
            <a:pPr indent="-342900" lvl="0" marL="457200" rtl="0" algn="l">
              <a:lnSpc>
                <a:spcPct val="100000"/>
              </a:lnSpc>
              <a:spcBef>
                <a:spcPts val="0"/>
              </a:spcBef>
              <a:spcAft>
                <a:spcPts val="0"/>
              </a:spcAft>
              <a:buSzPts val="1800"/>
              <a:buChar char="•"/>
            </a:pPr>
            <a:r>
              <a:rPr lang="en-US" sz="1800"/>
              <a:t>While patients often spontaneously recover, </a:t>
            </a:r>
            <a:r>
              <a:rPr lang="en-US" sz="1800" u="sng"/>
              <a:t>the prognosis is poor</a:t>
            </a:r>
            <a:r>
              <a:rPr lang="en-US" sz="1800"/>
              <a:t>: symptoms may persist, recur, or worsen in 40–66% of patients.</a:t>
            </a:r>
            <a:endParaRPr sz="1800"/>
          </a:p>
          <a:p>
            <a:pPr indent="0" lvl="0" marL="0" rtl="0" algn="l">
              <a:lnSpc>
                <a:spcPct val="100000"/>
              </a:lnSpc>
              <a:spcBef>
                <a:spcPts val="0"/>
              </a:spcBef>
              <a:spcAft>
                <a:spcPts val="0"/>
              </a:spcAft>
              <a:buSzPts val="1400"/>
              <a:buNone/>
            </a:pPr>
            <a:r>
              <a:t/>
            </a:r>
            <a:endParaRPr sz="1800"/>
          </a:p>
        </p:txBody>
      </p:sp>
      <p:sp>
        <p:nvSpPr>
          <p:cNvPr id="1737" name="Google Shape;1737;g2b2ea1b5f1d_0_578"/>
          <p:cNvSpPr txBox="1"/>
          <p:nvPr>
            <p:ph idx="3" type="body"/>
          </p:nvPr>
        </p:nvSpPr>
        <p:spPr>
          <a:xfrm>
            <a:off x="5013325" y="741363"/>
            <a:ext cx="3667200" cy="5730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2400"/>
              <a:buNone/>
            </a:pPr>
            <a:r>
              <a:rPr lang="en-US"/>
              <a:t>Treatment and prognosis </a:t>
            </a:r>
            <a:endParaRPr/>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1" name="Shape 1741"/>
        <p:cNvGrpSpPr/>
        <p:nvPr/>
      </p:nvGrpSpPr>
      <p:grpSpPr>
        <a:xfrm>
          <a:off x="0" y="0"/>
          <a:ext cx="0" cy="0"/>
          <a:chOff x="0" y="0"/>
          <a:chExt cx="0" cy="0"/>
        </a:xfrm>
      </p:grpSpPr>
      <p:sp>
        <p:nvSpPr>
          <p:cNvPr id="1742" name="Google Shape;1742;g2b2ea1b5f1d_0_587"/>
          <p:cNvSpPr txBox="1"/>
          <p:nvPr>
            <p:ph type="title"/>
          </p:nvPr>
        </p:nvSpPr>
        <p:spPr>
          <a:xfrm>
            <a:off x="238575" y="32402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3) Illness anxiety disorder</a:t>
            </a:r>
            <a:endParaRPr/>
          </a:p>
        </p:txBody>
      </p:sp>
      <p:sp>
        <p:nvSpPr>
          <p:cNvPr id="1743" name="Google Shape;1743;g2b2ea1b5f1d_0_587"/>
          <p:cNvSpPr txBox="1"/>
          <p:nvPr>
            <p:ph idx="1" type="body"/>
          </p:nvPr>
        </p:nvSpPr>
        <p:spPr>
          <a:xfrm>
            <a:off x="329375" y="1000825"/>
            <a:ext cx="7704000" cy="3608400"/>
          </a:xfrm>
          <a:prstGeom prst="rect">
            <a:avLst/>
          </a:prstGeom>
          <a:noFill/>
          <a:ln>
            <a:noFill/>
          </a:ln>
        </p:spPr>
        <p:txBody>
          <a:bodyPr anchorCtr="0" anchor="t" bIns="45700" lIns="91425" spcFirstLastPara="1" rIns="91425" wrap="square" tIns="45700">
            <a:normAutofit fontScale="92500" lnSpcReduction="20000"/>
          </a:bodyPr>
          <a:lstStyle/>
          <a:p>
            <a:pPr indent="-334327" lvl="0" marL="457200" rtl="0" algn="l">
              <a:lnSpc>
                <a:spcPct val="100000"/>
              </a:lnSpc>
              <a:spcBef>
                <a:spcPts val="1000"/>
              </a:spcBef>
              <a:spcAft>
                <a:spcPts val="0"/>
              </a:spcAft>
              <a:buSzPct val="100000"/>
              <a:buChar char="•"/>
            </a:pPr>
            <a:r>
              <a:rPr b="1" lang="en-US" sz="1800">
                <a:solidFill>
                  <a:schemeClr val="dk2"/>
                </a:solidFill>
              </a:rPr>
              <a:t>Illness anxiety disorder (hypochondriasis)</a:t>
            </a:r>
            <a:r>
              <a:rPr lang="en-US" sz="1800"/>
              <a:t> is </a:t>
            </a:r>
            <a:r>
              <a:rPr lang="en-US" sz="1800" u="sng"/>
              <a:t>preoccupation with and fear of having a serious illness</a:t>
            </a:r>
            <a:r>
              <a:rPr lang="en-US" sz="1800"/>
              <a:t>, despite medical evaluation and reassurance.</a:t>
            </a:r>
            <a:endParaRPr sz="1800"/>
          </a:p>
          <a:p>
            <a:pPr indent="-334327" lvl="0" marL="457200" rtl="0" algn="l">
              <a:lnSpc>
                <a:spcPct val="100000"/>
              </a:lnSpc>
              <a:spcBef>
                <a:spcPts val="1000"/>
              </a:spcBef>
              <a:spcAft>
                <a:spcPts val="0"/>
              </a:spcAft>
              <a:buSzPct val="100000"/>
              <a:buChar char="•"/>
            </a:pPr>
            <a:r>
              <a:rPr lang="en-US" sz="1800"/>
              <a:t>Diagnostic DSM-5 criteria </a:t>
            </a:r>
            <a:endParaRPr sz="1800"/>
          </a:p>
          <a:p>
            <a:pPr indent="-334326" lvl="1" marL="914400" rtl="0" algn="l">
              <a:lnSpc>
                <a:spcPct val="100000"/>
              </a:lnSpc>
              <a:spcBef>
                <a:spcPts val="1000"/>
              </a:spcBef>
              <a:spcAft>
                <a:spcPts val="0"/>
              </a:spcAft>
              <a:buSzPct val="100000"/>
              <a:buChar char="•"/>
            </a:pPr>
            <a:r>
              <a:rPr lang="en-US" sz="1800" u="sng"/>
              <a:t>Preoccupation</a:t>
            </a:r>
            <a:r>
              <a:rPr lang="en-US" sz="1800"/>
              <a:t> with having or acquiring a serious illness.</a:t>
            </a:r>
            <a:endParaRPr sz="1800"/>
          </a:p>
          <a:p>
            <a:pPr indent="-334326" lvl="1" marL="914400" rtl="0" algn="l">
              <a:lnSpc>
                <a:spcPct val="100000"/>
              </a:lnSpc>
              <a:spcBef>
                <a:spcPts val="1000"/>
              </a:spcBef>
              <a:spcAft>
                <a:spcPts val="0"/>
              </a:spcAft>
              <a:buSzPct val="100000"/>
              <a:buChar char="•"/>
            </a:pPr>
            <a:r>
              <a:rPr lang="en-US" sz="1800" u="sng"/>
              <a:t>Somatic symptoms are not present</a:t>
            </a:r>
            <a:r>
              <a:rPr lang="en-US" sz="1800"/>
              <a:t>, or if present, are mild in intensity.</a:t>
            </a:r>
            <a:endParaRPr sz="1800"/>
          </a:p>
          <a:p>
            <a:pPr indent="-334326" lvl="1" marL="914400" rtl="0" algn="l">
              <a:lnSpc>
                <a:spcPct val="100000"/>
              </a:lnSpc>
              <a:spcBef>
                <a:spcPts val="1000"/>
              </a:spcBef>
              <a:spcAft>
                <a:spcPts val="0"/>
              </a:spcAft>
              <a:buSzPct val="100000"/>
              <a:buChar char="•"/>
            </a:pPr>
            <a:r>
              <a:rPr lang="en-US" sz="1800" u="sng"/>
              <a:t>High level of anxiety about health</a:t>
            </a:r>
            <a:r>
              <a:rPr lang="en-US" sz="1800"/>
              <a:t>.</a:t>
            </a:r>
            <a:endParaRPr sz="1800"/>
          </a:p>
          <a:p>
            <a:pPr indent="-334326" lvl="1" marL="914400" rtl="0" algn="l">
              <a:lnSpc>
                <a:spcPct val="100000"/>
              </a:lnSpc>
              <a:spcBef>
                <a:spcPts val="1000"/>
              </a:spcBef>
              <a:spcAft>
                <a:spcPts val="0"/>
              </a:spcAft>
              <a:buSzPct val="100000"/>
              <a:buChar char="•"/>
            </a:pPr>
            <a:r>
              <a:rPr lang="en-US" sz="1800"/>
              <a:t>Performs </a:t>
            </a:r>
            <a:r>
              <a:rPr lang="en-US" sz="1800" u="sng"/>
              <a:t>excessive health-related behaviors</a:t>
            </a:r>
            <a:r>
              <a:rPr lang="en-US" sz="1800"/>
              <a:t> or </a:t>
            </a:r>
            <a:r>
              <a:rPr lang="en-US" sz="1800" u="sng"/>
              <a:t>exhibits maladaptive behaviors</a:t>
            </a:r>
            <a:r>
              <a:rPr lang="en-US" sz="1800"/>
              <a:t>.</a:t>
            </a:r>
            <a:endParaRPr sz="1800"/>
          </a:p>
          <a:p>
            <a:pPr indent="-334326" lvl="1" marL="914400" rtl="0" algn="l">
              <a:lnSpc>
                <a:spcPct val="100000"/>
              </a:lnSpc>
              <a:spcBef>
                <a:spcPts val="1000"/>
              </a:spcBef>
              <a:spcAft>
                <a:spcPts val="0"/>
              </a:spcAft>
              <a:buSzPct val="100000"/>
              <a:buChar char="•"/>
            </a:pPr>
            <a:r>
              <a:rPr lang="en-US" sz="1800"/>
              <a:t>Persists for </a:t>
            </a:r>
            <a:r>
              <a:rPr lang="en-US" sz="1800" u="sng"/>
              <a:t>at least 6 months</a:t>
            </a:r>
            <a:r>
              <a:rPr lang="en-US" sz="1800"/>
              <a:t>.</a:t>
            </a:r>
            <a:endParaRPr sz="1800"/>
          </a:p>
          <a:p>
            <a:pPr indent="-334326" lvl="1" marL="914400" rtl="0" algn="l">
              <a:lnSpc>
                <a:spcPct val="100000"/>
              </a:lnSpc>
              <a:spcBef>
                <a:spcPts val="1000"/>
              </a:spcBef>
              <a:spcAft>
                <a:spcPts val="0"/>
              </a:spcAft>
              <a:buSzPct val="100000"/>
              <a:buChar char="•"/>
            </a:pPr>
            <a:r>
              <a:rPr lang="en-US" sz="1800"/>
              <a:t>Not better explained by another mental disorder (such as somatic symptom disorder).</a:t>
            </a:r>
            <a:endParaRPr sz="1800"/>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7" name="Shape 1747"/>
        <p:cNvGrpSpPr/>
        <p:nvPr/>
      </p:nvGrpSpPr>
      <p:grpSpPr>
        <a:xfrm>
          <a:off x="0" y="0"/>
          <a:ext cx="0" cy="0"/>
          <a:chOff x="0" y="0"/>
          <a:chExt cx="0" cy="0"/>
        </a:xfrm>
      </p:grpSpPr>
      <p:sp>
        <p:nvSpPr>
          <p:cNvPr id="1748" name="Google Shape;1748;g2b2ea1b5f1d_0_594"/>
          <p:cNvSpPr txBox="1"/>
          <p:nvPr>
            <p:ph type="title"/>
          </p:nvPr>
        </p:nvSpPr>
        <p:spPr>
          <a:xfrm>
            <a:off x="462709" y="741633"/>
            <a:ext cx="36687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Epidemiology</a:t>
            </a:r>
            <a:endParaRPr/>
          </a:p>
        </p:txBody>
      </p:sp>
      <p:sp>
        <p:nvSpPr>
          <p:cNvPr id="1749" name="Google Shape;1749;g2b2ea1b5f1d_0_594"/>
          <p:cNvSpPr txBox="1"/>
          <p:nvPr>
            <p:ph idx="1" type="body"/>
          </p:nvPr>
        </p:nvSpPr>
        <p:spPr>
          <a:xfrm>
            <a:off x="304051" y="1431925"/>
            <a:ext cx="3826500" cy="3436800"/>
          </a:xfrm>
          <a:prstGeom prst="rect">
            <a:avLst/>
          </a:prstGeom>
          <a:noFill/>
          <a:ln>
            <a:noFill/>
          </a:ln>
        </p:spPr>
        <p:txBody>
          <a:bodyPr anchorCtr="0" anchor="t" bIns="45700" lIns="91425" spcFirstLastPara="1" rIns="91425" wrap="square" tIns="45700">
            <a:normAutofit/>
          </a:bodyPr>
          <a:lstStyle/>
          <a:p>
            <a:pPr indent="-330200" lvl="0" marL="457200" rtl="0" algn="l">
              <a:lnSpc>
                <a:spcPct val="100000"/>
              </a:lnSpc>
              <a:spcBef>
                <a:spcPts val="0"/>
              </a:spcBef>
              <a:spcAft>
                <a:spcPts val="0"/>
              </a:spcAft>
              <a:buSzPts val="1600"/>
              <a:buFont typeface="Rubik"/>
              <a:buChar char="•"/>
            </a:pPr>
            <a:r>
              <a:rPr lang="en-US" sz="1600">
                <a:latin typeface="Rubik"/>
                <a:ea typeface="Rubik"/>
                <a:cs typeface="Rubik"/>
                <a:sym typeface="Rubik"/>
              </a:rPr>
              <a:t>Men are affected as often as women.</a:t>
            </a:r>
            <a:endParaRPr sz="1600">
              <a:latin typeface="Rubik"/>
              <a:ea typeface="Rubik"/>
              <a:cs typeface="Rubik"/>
              <a:sym typeface="Rubik"/>
            </a:endParaRPr>
          </a:p>
          <a:p>
            <a:pPr indent="-330200" lvl="0" marL="457200" rtl="0" algn="l">
              <a:lnSpc>
                <a:spcPct val="100000"/>
              </a:lnSpc>
              <a:spcBef>
                <a:spcPts val="0"/>
              </a:spcBef>
              <a:spcAft>
                <a:spcPts val="0"/>
              </a:spcAft>
              <a:buSzPts val="1600"/>
              <a:buFont typeface="Rubik"/>
              <a:buChar char="•"/>
            </a:pPr>
            <a:r>
              <a:rPr lang="en-US" sz="1600">
                <a:latin typeface="Rubik"/>
                <a:ea typeface="Rubik"/>
                <a:cs typeface="Rubik"/>
                <a:sym typeface="Rubik"/>
              </a:rPr>
              <a:t>Average age of onset: 20–30.</a:t>
            </a:r>
            <a:endParaRPr sz="1600">
              <a:latin typeface="Rubik"/>
              <a:ea typeface="Rubik"/>
              <a:cs typeface="Rubik"/>
              <a:sym typeface="Rubik"/>
            </a:endParaRPr>
          </a:p>
          <a:p>
            <a:pPr indent="-330200" lvl="0" marL="457200" rtl="0" algn="l">
              <a:lnSpc>
                <a:spcPct val="100000"/>
              </a:lnSpc>
              <a:spcBef>
                <a:spcPts val="0"/>
              </a:spcBef>
              <a:spcAft>
                <a:spcPts val="0"/>
              </a:spcAft>
              <a:buSzPts val="1600"/>
              <a:buFont typeface="Rubik"/>
              <a:buChar char="•"/>
            </a:pPr>
            <a:r>
              <a:rPr lang="en-US" sz="1600">
                <a:latin typeface="Rubik"/>
                <a:ea typeface="Rubik"/>
                <a:cs typeface="Rubik"/>
                <a:sym typeface="Rubik"/>
              </a:rPr>
              <a:t>Approximately 67% have a coexisting major mental disorder.</a:t>
            </a:r>
            <a:endParaRPr sz="1600">
              <a:latin typeface="Rubik"/>
              <a:ea typeface="Rubik"/>
              <a:cs typeface="Rubik"/>
              <a:sym typeface="Rubik"/>
            </a:endParaRPr>
          </a:p>
          <a:p>
            <a:pPr indent="0" lvl="0" marL="0" rtl="0" algn="l">
              <a:lnSpc>
                <a:spcPct val="100000"/>
              </a:lnSpc>
              <a:spcBef>
                <a:spcPts val="0"/>
              </a:spcBef>
              <a:spcAft>
                <a:spcPts val="0"/>
              </a:spcAft>
              <a:buSzPts val="1400"/>
              <a:buNone/>
            </a:pPr>
            <a:r>
              <a:t/>
            </a:r>
            <a:endParaRPr sz="1600">
              <a:latin typeface="Rubik"/>
              <a:ea typeface="Rubik"/>
              <a:cs typeface="Rubik"/>
              <a:sym typeface="Rubik"/>
            </a:endParaRPr>
          </a:p>
          <a:p>
            <a:pPr indent="0" lvl="0" marL="0" rtl="0" algn="l">
              <a:lnSpc>
                <a:spcPct val="100000"/>
              </a:lnSpc>
              <a:spcBef>
                <a:spcPts val="0"/>
              </a:spcBef>
              <a:spcAft>
                <a:spcPts val="0"/>
              </a:spcAft>
              <a:buSzPts val="1400"/>
              <a:buNone/>
            </a:pPr>
            <a:r>
              <a:rPr lang="en-US" sz="1600">
                <a:latin typeface="Rubik"/>
                <a:ea typeface="Rubik"/>
                <a:cs typeface="Rubik"/>
                <a:sym typeface="Rubik"/>
              </a:rPr>
              <a:t>*</a:t>
            </a:r>
            <a:r>
              <a:rPr i="1" lang="en-US" sz="1600">
                <a:latin typeface="Rubik"/>
                <a:ea typeface="Rubik"/>
                <a:cs typeface="Rubik"/>
                <a:sym typeface="Rubik"/>
              </a:rPr>
              <a:t>Illness anxiety disorder is the only somatic symptom-related disorder that doesn’t likely have a higher frequency in women</a:t>
            </a:r>
            <a:r>
              <a:rPr lang="en-US" sz="1600">
                <a:latin typeface="Rubik"/>
                <a:ea typeface="Rubik"/>
                <a:cs typeface="Rubik"/>
                <a:sym typeface="Rubik"/>
              </a:rPr>
              <a:t>*</a:t>
            </a:r>
            <a:endParaRPr sz="1600">
              <a:latin typeface="Rubik"/>
              <a:ea typeface="Rubik"/>
              <a:cs typeface="Rubik"/>
              <a:sym typeface="Rubik"/>
            </a:endParaRPr>
          </a:p>
          <a:p>
            <a:pPr indent="0" lvl="0" marL="0" rtl="0" algn="l">
              <a:lnSpc>
                <a:spcPct val="100000"/>
              </a:lnSpc>
              <a:spcBef>
                <a:spcPts val="0"/>
              </a:spcBef>
              <a:spcAft>
                <a:spcPts val="0"/>
              </a:spcAft>
              <a:buSzPts val="1400"/>
              <a:buNone/>
            </a:pPr>
            <a:r>
              <a:t/>
            </a:r>
            <a:endParaRPr sz="1600">
              <a:latin typeface="Rubik"/>
              <a:ea typeface="Rubik"/>
              <a:cs typeface="Rubik"/>
              <a:sym typeface="Rubik"/>
            </a:endParaRPr>
          </a:p>
        </p:txBody>
      </p:sp>
      <p:sp>
        <p:nvSpPr>
          <p:cNvPr id="1750" name="Google Shape;1750;g2b2ea1b5f1d_0_594"/>
          <p:cNvSpPr txBox="1"/>
          <p:nvPr>
            <p:ph idx="2" type="body"/>
          </p:nvPr>
        </p:nvSpPr>
        <p:spPr>
          <a:xfrm>
            <a:off x="4763450" y="1328125"/>
            <a:ext cx="4053900" cy="36444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1100"/>
              <a:buFont typeface="Arial"/>
              <a:buNone/>
            </a:pPr>
            <a:r>
              <a:rPr lang="en-US" sz="1500">
                <a:solidFill>
                  <a:schemeClr val="dk1"/>
                </a:solidFill>
              </a:rPr>
              <a:t>■ </a:t>
            </a:r>
            <a:r>
              <a:rPr lang="en-US" sz="1500"/>
              <a:t>Regularly scheduled visits with one primary care physician.</a:t>
            </a:r>
            <a:endParaRPr sz="1500"/>
          </a:p>
          <a:p>
            <a:pPr indent="0" lvl="0" marL="0" rtl="0" algn="l">
              <a:lnSpc>
                <a:spcPct val="100000"/>
              </a:lnSpc>
              <a:spcBef>
                <a:spcPts val="0"/>
              </a:spcBef>
              <a:spcAft>
                <a:spcPts val="0"/>
              </a:spcAft>
              <a:buClr>
                <a:schemeClr val="dk1"/>
              </a:buClr>
              <a:buSzPts val="1100"/>
              <a:buFont typeface="Arial"/>
              <a:buNone/>
            </a:pPr>
            <a:r>
              <a:rPr lang="en-US" sz="1500"/>
              <a:t>■ </a:t>
            </a:r>
            <a:r>
              <a:rPr b="1" lang="en-US" sz="1500">
                <a:solidFill>
                  <a:schemeClr val="accent1"/>
                </a:solidFill>
              </a:rPr>
              <a:t>Psychotherapy</a:t>
            </a:r>
            <a:r>
              <a:rPr lang="en-US" sz="1500"/>
              <a:t> (primarily CBT).</a:t>
            </a:r>
            <a:endParaRPr sz="1500"/>
          </a:p>
          <a:p>
            <a:pPr indent="0" lvl="0" marL="0" rtl="0" algn="l">
              <a:lnSpc>
                <a:spcPct val="100000"/>
              </a:lnSpc>
              <a:spcBef>
                <a:spcPts val="0"/>
              </a:spcBef>
              <a:spcAft>
                <a:spcPts val="0"/>
              </a:spcAft>
              <a:buClr>
                <a:schemeClr val="dk1"/>
              </a:buClr>
              <a:buSzPts val="1100"/>
              <a:buFont typeface="Arial"/>
              <a:buNone/>
            </a:pPr>
            <a:r>
              <a:rPr lang="en-US" sz="1500"/>
              <a:t>■ Comorbid anxiety and depressive disorders should be treated with selective serotonin reuptake inhibitors (SSRIs) or other appropriate psychotropic medications.</a:t>
            </a:r>
            <a:endParaRPr sz="1500"/>
          </a:p>
          <a:p>
            <a:pPr indent="0" lvl="0" marL="0" rtl="0" algn="l">
              <a:lnSpc>
                <a:spcPct val="100000"/>
              </a:lnSpc>
              <a:spcBef>
                <a:spcPts val="0"/>
              </a:spcBef>
              <a:spcAft>
                <a:spcPts val="0"/>
              </a:spcAft>
              <a:buClr>
                <a:schemeClr val="dk1"/>
              </a:buClr>
              <a:buSzPts val="1100"/>
              <a:buFont typeface="Arial"/>
              <a:buNone/>
            </a:pPr>
            <a:r>
              <a:t/>
            </a:r>
            <a:endParaRPr sz="1500"/>
          </a:p>
          <a:p>
            <a:pPr indent="0" lvl="0" marL="0" rtl="0" algn="l">
              <a:lnSpc>
                <a:spcPct val="100000"/>
              </a:lnSpc>
              <a:spcBef>
                <a:spcPts val="0"/>
              </a:spcBef>
              <a:spcAft>
                <a:spcPts val="0"/>
              </a:spcAft>
              <a:buClr>
                <a:schemeClr val="dk1"/>
              </a:buClr>
              <a:buSzPts val="1100"/>
              <a:buFont typeface="Arial"/>
              <a:buNone/>
            </a:pPr>
            <a:r>
              <a:rPr lang="en-US" sz="1500"/>
              <a:t>■ </a:t>
            </a:r>
            <a:r>
              <a:rPr b="1" lang="en-US" sz="1500">
                <a:solidFill>
                  <a:schemeClr val="accent1"/>
                </a:solidFill>
              </a:rPr>
              <a:t>Chronic but episodic</a:t>
            </a:r>
            <a:r>
              <a:rPr lang="en-US" sz="1500"/>
              <a:t>—symptoms may wax and wane periodically.</a:t>
            </a:r>
            <a:endParaRPr sz="1500"/>
          </a:p>
          <a:p>
            <a:pPr indent="0" lvl="0" marL="0" rtl="0" algn="l">
              <a:lnSpc>
                <a:spcPct val="100000"/>
              </a:lnSpc>
              <a:spcBef>
                <a:spcPts val="0"/>
              </a:spcBef>
              <a:spcAft>
                <a:spcPts val="0"/>
              </a:spcAft>
              <a:buClr>
                <a:schemeClr val="dk1"/>
              </a:buClr>
              <a:buSzPts val="1100"/>
              <a:buFont typeface="Arial"/>
              <a:buNone/>
            </a:pPr>
            <a:r>
              <a:rPr lang="en-US" sz="1500"/>
              <a:t>■ Can result in significant disability.</a:t>
            </a:r>
            <a:endParaRPr sz="1500"/>
          </a:p>
          <a:p>
            <a:pPr indent="0" lvl="0" marL="0" rtl="0" algn="l">
              <a:lnSpc>
                <a:spcPct val="100000"/>
              </a:lnSpc>
              <a:spcBef>
                <a:spcPts val="0"/>
              </a:spcBef>
              <a:spcAft>
                <a:spcPts val="0"/>
              </a:spcAft>
              <a:buClr>
                <a:schemeClr val="dk1"/>
              </a:buClr>
              <a:buSzPts val="1100"/>
              <a:buFont typeface="Arial"/>
              <a:buNone/>
            </a:pPr>
            <a:r>
              <a:rPr lang="en-US" sz="1500"/>
              <a:t>■ Up to 60% of patients improve significantly.</a:t>
            </a:r>
            <a:endParaRPr sz="1500"/>
          </a:p>
          <a:p>
            <a:pPr indent="0" lvl="0" marL="0" rtl="0" algn="l">
              <a:lnSpc>
                <a:spcPct val="100000"/>
              </a:lnSpc>
              <a:spcBef>
                <a:spcPts val="0"/>
              </a:spcBef>
              <a:spcAft>
                <a:spcPts val="0"/>
              </a:spcAft>
              <a:buSzPts val="1400"/>
              <a:buNone/>
            </a:pPr>
            <a:r>
              <a:rPr lang="en-US" sz="1500"/>
              <a:t>■ Factors predicting better prognosis include </a:t>
            </a:r>
            <a:r>
              <a:rPr lang="en-US" sz="1500" u="sng"/>
              <a:t>fewer somatic symptoms, shorter duration of illness, and absence of childhood physical punishment.</a:t>
            </a:r>
            <a:endParaRPr sz="1500" u="sng"/>
          </a:p>
        </p:txBody>
      </p:sp>
      <p:sp>
        <p:nvSpPr>
          <p:cNvPr id="1751" name="Google Shape;1751;g2b2ea1b5f1d_0_594"/>
          <p:cNvSpPr txBox="1"/>
          <p:nvPr>
            <p:ph idx="3" type="body"/>
          </p:nvPr>
        </p:nvSpPr>
        <p:spPr>
          <a:xfrm>
            <a:off x="5013325" y="741363"/>
            <a:ext cx="3667200" cy="5730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2400"/>
              <a:buNone/>
            </a:pPr>
            <a:r>
              <a:rPr lang="en-US"/>
              <a:t>Treatment and prognosis </a:t>
            </a:r>
            <a:endParaRPr/>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5" name="Shape 1755"/>
        <p:cNvGrpSpPr/>
        <p:nvPr/>
      </p:nvGrpSpPr>
      <p:grpSpPr>
        <a:xfrm>
          <a:off x="0" y="0"/>
          <a:ext cx="0" cy="0"/>
          <a:chOff x="0" y="0"/>
          <a:chExt cx="0" cy="0"/>
        </a:xfrm>
      </p:grpSpPr>
      <p:sp>
        <p:nvSpPr>
          <p:cNvPr id="1756" name="Google Shape;1756;g2b2ea1b5f1d_0_603"/>
          <p:cNvSpPr txBox="1"/>
          <p:nvPr>
            <p:ph type="title"/>
          </p:nvPr>
        </p:nvSpPr>
        <p:spPr>
          <a:xfrm>
            <a:off x="367400" y="2480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sz="3200"/>
              <a:t>4) Psychological Factors Affecting Other Medical Conditions</a:t>
            </a:r>
            <a:endParaRPr sz="3200"/>
          </a:p>
        </p:txBody>
      </p:sp>
      <p:sp>
        <p:nvSpPr>
          <p:cNvPr id="1757" name="Google Shape;1757;g2b2ea1b5f1d_0_603"/>
          <p:cNvSpPr txBox="1"/>
          <p:nvPr>
            <p:ph idx="1" type="body"/>
          </p:nvPr>
        </p:nvSpPr>
        <p:spPr>
          <a:xfrm>
            <a:off x="190025" y="1076850"/>
            <a:ext cx="5067600" cy="3940200"/>
          </a:xfrm>
          <a:prstGeom prst="rect">
            <a:avLst/>
          </a:prstGeom>
          <a:noFill/>
          <a:ln>
            <a:noFill/>
          </a:ln>
        </p:spPr>
        <p:txBody>
          <a:bodyPr anchorCtr="0" anchor="t" bIns="45700" lIns="91425" spcFirstLastPara="1" rIns="91425" wrap="square" tIns="45700">
            <a:normAutofit/>
          </a:bodyPr>
          <a:lstStyle/>
          <a:p>
            <a:pPr indent="-317500" lvl="0" marL="457200" rtl="0" algn="l">
              <a:lnSpc>
                <a:spcPct val="100000"/>
              </a:lnSpc>
              <a:spcBef>
                <a:spcPts val="0"/>
              </a:spcBef>
              <a:spcAft>
                <a:spcPts val="0"/>
              </a:spcAft>
              <a:buSzPts val="1400"/>
              <a:buChar char="•"/>
            </a:pPr>
            <a:r>
              <a:rPr lang="en-US"/>
              <a:t>Is a disorder that is diagnosed </a:t>
            </a:r>
            <a:r>
              <a:rPr lang="en-US" u="sng">
                <a:solidFill>
                  <a:schemeClr val="dk2"/>
                </a:solidFill>
              </a:rPr>
              <a:t>when a general medical condition is adversely affected by psychological or behavioral factors</a:t>
            </a:r>
            <a:r>
              <a:rPr lang="en-US"/>
              <a:t> (e.g. distress, coping styles, maladaptive health behaviors).</a:t>
            </a:r>
            <a:endParaRPr/>
          </a:p>
          <a:p>
            <a:pPr indent="-317500" lvl="0" marL="457200" rtl="0" algn="l">
              <a:lnSpc>
                <a:spcPct val="100000"/>
              </a:lnSpc>
              <a:spcBef>
                <a:spcPts val="0"/>
              </a:spcBef>
              <a:spcAft>
                <a:spcPts val="0"/>
              </a:spcAft>
              <a:buSzPts val="1400"/>
              <a:buChar char="•"/>
            </a:pPr>
            <a:r>
              <a:rPr lang="en-US"/>
              <a:t>Examples include anxiety worsening asthma, denial of need for treatment for acute chest pain, and manipulating insulin doses in order to lose weight.</a:t>
            </a:r>
            <a:endParaRPr/>
          </a:p>
          <a:p>
            <a:pPr indent="-317500" lvl="0" marL="457200" rtl="0" algn="l">
              <a:lnSpc>
                <a:spcPct val="100000"/>
              </a:lnSpc>
              <a:spcBef>
                <a:spcPts val="0"/>
              </a:spcBef>
              <a:spcAft>
                <a:spcPts val="0"/>
              </a:spcAft>
              <a:buClr>
                <a:schemeClr val="dk2"/>
              </a:buClr>
              <a:buSzPts val="1400"/>
              <a:buChar char="•"/>
            </a:pPr>
            <a:r>
              <a:rPr b="1" lang="en-US">
                <a:solidFill>
                  <a:schemeClr val="dk2"/>
                </a:solidFill>
              </a:rPr>
              <a:t>Diagnostic DSM-5 criteria </a:t>
            </a:r>
            <a:endParaRPr b="1">
              <a:solidFill>
                <a:schemeClr val="dk2"/>
              </a:solidFill>
            </a:endParaRPr>
          </a:p>
          <a:p>
            <a:pPr indent="-317500" lvl="1" marL="914400" rtl="0" algn="l">
              <a:lnSpc>
                <a:spcPct val="100000"/>
              </a:lnSpc>
              <a:spcBef>
                <a:spcPts val="0"/>
              </a:spcBef>
              <a:spcAft>
                <a:spcPts val="0"/>
              </a:spcAft>
              <a:buSzPts val="1400"/>
              <a:buChar char="•"/>
            </a:pPr>
            <a:r>
              <a:rPr lang="en-US" u="sng"/>
              <a:t>A medical symptom or condition (other than mental disorder) is present</a:t>
            </a:r>
            <a:r>
              <a:rPr lang="en-US"/>
              <a:t>.</a:t>
            </a:r>
            <a:endParaRPr/>
          </a:p>
          <a:p>
            <a:pPr indent="-317500" lvl="1" marL="914400" rtl="0" algn="l">
              <a:lnSpc>
                <a:spcPct val="100000"/>
              </a:lnSpc>
              <a:spcBef>
                <a:spcPts val="0"/>
              </a:spcBef>
              <a:spcAft>
                <a:spcPts val="0"/>
              </a:spcAft>
              <a:buSzPts val="1400"/>
              <a:buChar char="•"/>
            </a:pPr>
            <a:r>
              <a:rPr lang="en-US" u="sng"/>
              <a:t>Psychological or behavioral factors adversely affect the medical condition in at least one way</a:t>
            </a:r>
            <a:r>
              <a:rPr lang="en-US"/>
              <a:t>, such as influencing the course or treatment, constituting an additional health risk factor, influencing the underlying pathophysiology, precipitating, or exacerbating symptoms or necessitating medical attention.</a:t>
            </a:r>
            <a:endParaRPr/>
          </a:p>
          <a:p>
            <a:pPr indent="-317500" lvl="1" marL="914400" rtl="0" algn="l">
              <a:lnSpc>
                <a:spcPct val="100000"/>
              </a:lnSpc>
              <a:spcBef>
                <a:spcPts val="0"/>
              </a:spcBef>
              <a:spcAft>
                <a:spcPts val="0"/>
              </a:spcAft>
              <a:buSzPts val="1400"/>
              <a:buChar char="•"/>
            </a:pPr>
            <a:r>
              <a:rPr lang="en-US" u="sng"/>
              <a:t>Psychological or behavioral factors not better explained by another mental disorder.</a:t>
            </a:r>
            <a:endParaRPr u="sng"/>
          </a:p>
        </p:txBody>
      </p:sp>
      <p:sp>
        <p:nvSpPr>
          <p:cNvPr id="1758" name="Google Shape;1758;g2b2ea1b5f1d_0_603"/>
          <p:cNvSpPr txBox="1"/>
          <p:nvPr>
            <p:ph idx="1" type="body"/>
          </p:nvPr>
        </p:nvSpPr>
        <p:spPr>
          <a:xfrm>
            <a:off x="5498225" y="1076850"/>
            <a:ext cx="2573100" cy="4003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b="1" lang="en-US">
                <a:solidFill>
                  <a:schemeClr val="dk2"/>
                </a:solidFill>
              </a:rPr>
              <a:t>Epidemiology</a:t>
            </a:r>
            <a:endParaRPr b="1">
              <a:solidFill>
                <a:schemeClr val="dk2"/>
              </a:solidFill>
            </a:endParaRPr>
          </a:p>
          <a:p>
            <a:pPr indent="0" lvl="0" marL="0" rtl="0" algn="l">
              <a:lnSpc>
                <a:spcPct val="100000"/>
              </a:lnSpc>
              <a:spcBef>
                <a:spcPts val="0"/>
              </a:spcBef>
              <a:spcAft>
                <a:spcPts val="0"/>
              </a:spcAft>
              <a:buSzPts val="1400"/>
              <a:buNone/>
            </a:pPr>
            <a:r>
              <a:rPr lang="en-US"/>
              <a:t>■ Prevalence and gender differences are unclear.</a:t>
            </a:r>
            <a:endParaRPr/>
          </a:p>
          <a:p>
            <a:pPr indent="0" lvl="0" marL="0" rtl="0" algn="l">
              <a:lnSpc>
                <a:spcPct val="100000"/>
              </a:lnSpc>
              <a:spcBef>
                <a:spcPts val="0"/>
              </a:spcBef>
              <a:spcAft>
                <a:spcPts val="0"/>
              </a:spcAft>
              <a:buSzPts val="1400"/>
              <a:buNone/>
            </a:pPr>
            <a:r>
              <a:rPr lang="en-US"/>
              <a:t>■ Can occur across the lifespan.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n-US">
                <a:solidFill>
                  <a:schemeClr val="dk2"/>
                </a:solidFill>
              </a:rPr>
              <a:t>Treatment and Prognosis</a:t>
            </a:r>
            <a:endParaRPr b="1">
              <a:solidFill>
                <a:schemeClr val="dk2"/>
              </a:solidFill>
            </a:endParaRPr>
          </a:p>
          <a:p>
            <a:pPr indent="0" lvl="0" marL="0" rtl="0" algn="l">
              <a:lnSpc>
                <a:spcPct val="100000"/>
              </a:lnSpc>
              <a:spcBef>
                <a:spcPts val="0"/>
              </a:spcBef>
              <a:spcAft>
                <a:spcPts val="0"/>
              </a:spcAft>
              <a:buSzPts val="1400"/>
              <a:buNone/>
            </a:pPr>
            <a:r>
              <a:rPr lang="en-US"/>
              <a:t>■ Treatment includes education and frequent contact with a primary care physician.</a:t>
            </a:r>
            <a:endParaRPr/>
          </a:p>
          <a:p>
            <a:pPr indent="0" lvl="0" marL="0" rtl="0" algn="l">
              <a:lnSpc>
                <a:spcPct val="100000"/>
              </a:lnSpc>
              <a:spcBef>
                <a:spcPts val="0"/>
              </a:spcBef>
              <a:spcAft>
                <a:spcPts val="0"/>
              </a:spcAft>
              <a:buSzPts val="1400"/>
              <a:buNone/>
            </a:pPr>
            <a:r>
              <a:rPr lang="en-US"/>
              <a:t>■ </a:t>
            </a:r>
            <a:r>
              <a:rPr b="1" lang="en-US">
                <a:solidFill>
                  <a:schemeClr val="accent1"/>
                </a:solidFill>
              </a:rPr>
              <a:t>SSRIs and/or psychotherapy (especially CBT)</a:t>
            </a:r>
            <a:r>
              <a:rPr lang="en-US"/>
              <a:t> should be used to </a:t>
            </a:r>
            <a:r>
              <a:rPr lang="en-US" u="sng"/>
              <a:t>treat underlying anxiety or depression.</a:t>
            </a:r>
            <a:endParaRPr u="sng"/>
          </a:p>
          <a:p>
            <a:pPr indent="0" lvl="0" marL="0" rtl="0" algn="l">
              <a:lnSpc>
                <a:spcPct val="100000"/>
              </a:lnSpc>
              <a:spcBef>
                <a:spcPts val="0"/>
              </a:spcBef>
              <a:spcAft>
                <a:spcPts val="0"/>
              </a:spcAft>
              <a:buSzPts val="1400"/>
              <a:buNone/>
            </a:pPr>
            <a:r>
              <a:t/>
            </a:r>
            <a:endParaRPr/>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2" name="Shape 1762"/>
        <p:cNvGrpSpPr/>
        <p:nvPr/>
      </p:nvGrpSpPr>
      <p:grpSpPr>
        <a:xfrm>
          <a:off x="0" y="0"/>
          <a:ext cx="0" cy="0"/>
          <a:chOff x="0" y="0"/>
          <a:chExt cx="0" cy="0"/>
        </a:xfrm>
      </p:grpSpPr>
      <p:sp>
        <p:nvSpPr>
          <p:cNvPr id="1763" name="Google Shape;1763;g2b2ea1b5f1d_0_613"/>
          <p:cNvSpPr txBox="1"/>
          <p:nvPr>
            <p:ph type="title"/>
          </p:nvPr>
        </p:nvSpPr>
        <p:spPr>
          <a:xfrm>
            <a:off x="251275" y="28602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5) Factitious disorder </a:t>
            </a:r>
            <a:endParaRPr/>
          </a:p>
        </p:txBody>
      </p:sp>
      <p:sp>
        <p:nvSpPr>
          <p:cNvPr id="1764" name="Google Shape;1764;g2b2ea1b5f1d_0_613"/>
          <p:cNvSpPr txBox="1"/>
          <p:nvPr>
            <p:ph idx="1" type="body"/>
          </p:nvPr>
        </p:nvSpPr>
        <p:spPr>
          <a:xfrm>
            <a:off x="342050" y="937475"/>
            <a:ext cx="8081100" cy="4066800"/>
          </a:xfrm>
          <a:prstGeom prst="rect">
            <a:avLst/>
          </a:prstGeom>
          <a:noFill/>
          <a:ln>
            <a:noFill/>
          </a:ln>
        </p:spPr>
        <p:txBody>
          <a:bodyPr anchorCtr="0" anchor="t" bIns="45700" lIns="91425" spcFirstLastPara="1" rIns="91425" wrap="square" tIns="45700">
            <a:normAutofit fontScale="92500"/>
          </a:bodyPr>
          <a:lstStyle/>
          <a:p>
            <a:pPr indent="-317500" lvl="0" marL="457200" rtl="0" algn="l">
              <a:lnSpc>
                <a:spcPct val="100000"/>
              </a:lnSpc>
              <a:spcBef>
                <a:spcPts val="0"/>
              </a:spcBef>
              <a:spcAft>
                <a:spcPts val="0"/>
              </a:spcAft>
              <a:buSzPct val="108108"/>
              <a:buChar char="•"/>
            </a:pPr>
            <a:r>
              <a:rPr lang="en-US"/>
              <a:t>Patients intentionally produce symptoms of a psychological or physical illness because of a desire to assume the sick role, </a:t>
            </a:r>
            <a:r>
              <a:rPr b="1" lang="en-US" u="sng">
                <a:solidFill>
                  <a:schemeClr val="dk2"/>
                </a:solidFill>
              </a:rPr>
              <a:t>not for external rewards.</a:t>
            </a:r>
            <a:endParaRPr b="1" u="sng">
              <a:solidFill>
                <a:schemeClr val="dk2"/>
              </a:solidFill>
            </a:endParaRPr>
          </a:p>
          <a:p>
            <a:pPr indent="-317500" lvl="0" marL="457200" rtl="0" algn="l">
              <a:lnSpc>
                <a:spcPct val="100000"/>
              </a:lnSpc>
              <a:spcBef>
                <a:spcPts val="0"/>
              </a:spcBef>
              <a:spcAft>
                <a:spcPts val="0"/>
              </a:spcAft>
              <a:buSzPct val="108108"/>
              <a:buChar char="•"/>
            </a:pPr>
            <a:r>
              <a:rPr lang="en-US"/>
              <a:t>Münchhausen syndrome is another, older name for factitious disorder with predominantly physical complaints. </a:t>
            </a:r>
            <a:endParaRPr/>
          </a:p>
          <a:p>
            <a:pPr indent="-317500" lvl="0" marL="457200" rtl="0" algn="l">
              <a:lnSpc>
                <a:spcPct val="100000"/>
              </a:lnSpc>
              <a:spcBef>
                <a:spcPts val="0"/>
              </a:spcBef>
              <a:spcAft>
                <a:spcPts val="0"/>
              </a:spcAft>
              <a:buSzPct val="108108"/>
              <a:buChar char="•"/>
            </a:pPr>
            <a:r>
              <a:rPr lang="en-US"/>
              <a:t>Münchhausen syndrome by proxy is intentionally producing symptoms in someone else who is under one’s care (usually one’s children).</a:t>
            </a:r>
            <a:endParaRPr/>
          </a:p>
          <a:p>
            <a:pPr indent="0" lvl="0" marL="0" rtl="0" algn="l">
              <a:lnSpc>
                <a:spcPct val="100000"/>
              </a:lnSpc>
              <a:spcBef>
                <a:spcPts val="1000"/>
              </a:spcBef>
              <a:spcAft>
                <a:spcPts val="0"/>
              </a:spcAft>
              <a:buSzPct val="108108"/>
              <a:buNone/>
            </a:pPr>
            <a:r>
              <a:rPr b="1" lang="en-US">
                <a:solidFill>
                  <a:schemeClr val="dk2"/>
                </a:solidFill>
              </a:rPr>
              <a:t>Diagnostic DSM-5 criteria </a:t>
            </a:r>
            <a:endParaRPr b="1">
              <a:solidFill>
                <a:schemeClr val="dk2"/>
              </a:solidFill>
            </a:endParaRPr>
          </a:p>
          <a:p>
            <a:pPr indent="-317500" lvl="1" marL="914400" rtl="0" algn="l">
              <a:lnSpc>
                <a:spcPct val="100000"/>
              </a:lnSpc>
              <a:spcBef>
                <a:spcPts val="600"/>
              </a:spcBef>
              <a:spcAft>
                <a:spcPts val="0"/>
              </a:spcAft>
              <a:buSzPct val="108108"/>
              <a:buChar char="•"/>
            </a:pPr>
            <a:r>
              <a:rPr lang="en-US"/>
              <a:t>Falsification of physical or psychological signs or symptoms, or induction of injury or disease, associated with identified deception.</a:t>
            </a:r>
            <a:endParaRPr/>
          </a:p>
          <a:p>
            <a:pPr indent="-317500" lvl="1" marL="914400" rtl="0" algn="l">
              <a:lnSpc>
                <a:spcPct val="100000"/>
              </a:lnSpc>
              <a:spcBef>
                <a:spcPts val="0"/>
              </a:spcBef>
              <a:spcAft>
                <a:spcPts val="0"/>
              </a:spcAft>
              <a:buSzPct val="108108"/>
              <a:buChar char="•"/>
            </a:pPr>
            <a:r>
              <a:rPr lang="en-US"/>
              <a:t>The deceptive behavior is evident </a:t>
            </a:r>
            <a:r>
              <a:rPr lang="en-US" u="sng"/>
              <a:t>even in the absence of obvious external rewards</a:t>
            </a:r>
            <a:r>
              <a:rPr lang="en-US"/>
              <a:t> (such as in malingering).</a:t>
            </a:r>
            <a:endParaRPr/>
          </a:p>
          <a:p>
            <a:pPr indent="-317500" lvl="1" marL="914400" rtl="0" algn="l">
              <a:lnSpc>
                <a:spcPct val="100000"/>
              </a:lnSpc>
              <a:spcBef>
                <a:spcPts val="0"/>
              </a:spcBef>
              <a:spcAft>
                <a:spcPts val="0"/>
              </a:spcAft>
              <a:buSzPct val="108108"/>
              <a:buChar char="•"/>
            </a:pPr>
            <a:r>
              <a:rPr lang="en-US"/>
              <a:t>Behavior is not better explained by another mental disorder, such as delusional disorder or another psychotic disorder.</a:t>
            </a:r>
            <a:endParaRPr/>
          </a:p>
          <a:p>
            <a:pPr indent="-317500" lvl="1" marL="914400" rtl="0" algn="l">
              <a:lnSpc>
                <a:spcPct val="100000"/>
              </a:lnSpc>
              <a:spcBef>
                <a:spcPts val="0"/>
              </a:spcBef>
              <a:spcAft>
                <a:spcPts val="0"/>
              </a:spcAft>
              <a:buSzPct val="108108"/>
              <a:buChar char="•"/>
            </a:pPr>
            <a:r>
              <a:rPr lang="en-US"/>
              <a:t>Individual can present him/herself, or another individual (as in factitious disorder imposed on another).</a:t>
            </a:r>
            <a:endParaRPr/>
          </a:p>
          <a:p>
            <a:pPr indent="-317500" lvl="0" marL="457200" rtl="0" algn="l">
              <a:lnSpc>
                <a:spcPct val="100000"/>
              </a:lnSpc>
              <a:spcBef>
                <a:spcPts val="1000"/>
              </a:spcBef>
              <a:spcAft>
                <a:spcPts val="0"/>
              </a:spcAft>
              <a:buSzPct val="108108"/>
              <a:buChar char="•"/>
            </a:pPr>
            <a:r>
              <a:rPr lang="en-US"/>
              <a:t>Commonly feigned symptoms:</a:t>
            </a:r>
            <a:endParaRPr/>
          </a:p>
          <a:p>
            <a:pPr indent="457200" lvl="0" marL="457200" rtl="0" algn="l">
              <a:lnSpc>
                <a:spcPct val="100000"/>
              </a:lnSpc>
              <a:spcBef>
                <a:spcPts val="0"/>
              </a:spcBef>
              <a:spcAft>
                <a:spcPts val="0"/>
              </a:spcAft>
              <a:buSzPct val="108108"/>
              <a:buNone/>
            </a:pPr>
            <a:r>
              <a:rPr lang="en-US"/>
              <a:t>- Psychiatric—hallucinations, depression</a:t>
            </a:r>
            <a:endParaRPr/>
          </a:p>
          <a:p>
            <a:pPr indent="0" lvl="0" marL="914400" rtl="0" algn="l">
              <a:lnSpc>
                <a:spcPct val="100000"/>
              </a:lnSpc>
              <a:spcBef>
                <a:spcPts val="0"/>
              </a:spcBef>
              <a:spcAft>
                <a:spcPts val="0"/>
              </a:spcAft>
              <a:buSzPct val="108108"/>
              <a:buNone/>
            </a:pPr>
            <a:r>
              <a:rPr lang="en-US"/>
              <a:t>- Medical—fever (by heating the thermometer), infection, hypoglycemia, abdominal pain, seizures, and hematuria</a:t>
            </a:r>
            <a:endParaRPr/>
          </a:p>
        </p:txBody>
      </p:sp>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8" name="Shape 1768"/>
        <p:cNvGrpSpPr/>
        <p:nvPr/>
      </p:nvGrpSpPr>
      <p:grpSpPr>
        <a:xfrm>
          <a:off x="0" y="0"/>
          <a:ext cx="0" cy="0"/>
          <a:chOff x="0" y="0"/>
          <a:chExt cx="0" cy="0"/>
        </a:xfrm>
      </p:grpSpPr>
      <p:sp>
        <p:nvSpPr>
          <p:cNvPr id="1769" name="Google Shape;1769;g2b2ea1b5f1d_0_620"/>
          <p:cNvSpPr txBox="1"/>
          <p:nvPr>
            <p:ph type="title"/>
          </p:nvPr>
        </p:nvSpPr>
        <p:spPr>
          <a:xfrm>
            <a:off x="462709" y="741633"/>
            <a:ext cx="36687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Epidemiology</a:t>
            </a:r>
            <a:endParaRPr/>
          </a:p>
        </p:txBody>
      </p:sp>
      <p:sp>
        <p:nvSpPr>
          <p:cNvPr id="1770" name="Google Shape;1770;g2b2ea1b5f1d_0_620"/>
          <p:cNvSpPr txBox="1"/>
          <p:nvPr>
            <p:ph idx="1" type="body"/>
          </p:nvPr>
        </p:nvSpPr>
        <p:spPr>
          <a:xfrm>
            <a:off x="461963" y="1431925"/>
            <a:ext cx="3668700" cy="3436800"/>
          </a:xfrm>
          <a:prstGeom prst="rect">
            <a:avLst/>
          </a:prstGeom>
          <a:noFill/>
          <a:ln>
            <a:noFill/>
          </a:ln>
        </p:spPr>
        <p:txBody>
          <a:bodyPr anchorCtr="0" anchor="t" bIns="45700" lIns="91425" spcFirstLastPara="1" rIns="91425" wrap="square" tIns="45700">
            <a:normAutofit/>
          </a:bodyPr>
          <a:lstStyle/>
          <a:p>
            <a:pPr indent="-330200" lvl="0" marL="457200" rtl="0" algn="l">
              <a:lnSpc>
                <a:spcPct val="100000"/>
              </a:lnSpc>
              <a:spcBef>
                <a:spcPts val="0"/>
              </a:spcBef>
              <a:spcAft>
                <a:spcPts val="0"/>
              </a:spcAft>
              <a:buSzPts val="1600"/>
              <a:buFont typeface="Rubik"/>
              <a:buChar char="•"/>
            </a:pPr>
            <a:r>
              <a:rPr lang="en-US" sz="1600">
                <a:latin typeface="Rubik"/>
                <a:ea typeface="Rubik"/>
                <a:cs typeface="Rubik"/>
                <a:sym typeface="Rubik"/>
              </a:rPr>
              <a:t>May be at least 1% of hospitalized patients.</a:t>
            </a:r>
            <a:endParaRPr sz="1600">
              <a:latin typeface="Rubik"/>
              <a:ea typeface="Rubik"/>
              <a:cs typeface="Rubik"/>
              <a:sym typeface="Rubik"/>
            </a:endParaRPr>
          </a:p>
          <a:p>
            <a:pPr indent="-330200" lvl="0" marL="457200" rtl="0" algn="l">
              <a:lnSpc>
                <a:spcPct val="100000"/>
              </a:lnSpc>
              <a:spcBef>
                <a:spcPts val="0"/>
              </a:spcBef>
              <a:spcAft>
                <a:spcPts val="0"/>
              </a:spcAft>
              <a:buSzPts val="1600"/>
              <a:buFont typeface="Rubik"/>
              <a:buChar char="•"/>
            </a:pPr>
            <a:r>
              <a:rPr lang="en-US" sz="1600">
                <a:latin typeface="Rubik"/>
                <a:ea typeface="Rubik"/>
                <a:cs typeface="Rubik"/>
                <a:sym typeface="Rubik"/>
              </a:rPr>
              <a:t>More common in women.</a:t>
            </a:r>
            <a:endParaRPr sz="1600">
              <a:latin typeface="Rubik"/>
              <a:ea typeface="Rubik"/>
              <a:cs typeface="Rubik"/>
              <a:sym typeface="Rubik"/>
            </a:endParaRPr>
          </a:p>
          <a:p>
            <a:pPr indent="-330200" lvl="0" marL="457200" rtl="0" algn="l">
              <a:lnSpc>
                <a:spcPct val="100000"/>
              </a:lnSpc>
              <a:spcBef>
                <a:spcPts val="0"/>
              </a:spcBef>
              <a:spcAft>
                <a:spcPts val="0"/>
              </a:spcAft>
              <a:buSzPts val="1600"/>
              <a:buFont typeface="Rubik"/>
              <a:buChar char="•"/>
            </a:pPr>
            <a:r>
              <a:rPr lang="en-US" sz="1600">
                <a:latin typeface="Rubik"/>
                <a:ea typeface="Rubik"/>
                <a:cs typeface="Rubik"/>
                <a:sym typeface="Rubik"/>
              </a:rPr>
              <a:t>Higher incidence in hospital and health care workers (who have learned how to feign symptoms).</a:t>
            </a:r>
            <a:endParaRPr sz="1600">
              <a:latin typeface="Rubik"/>
              <a:ea typeface="Rubik"/>
              <a:cs typeface="Rubik"/>
              <a:sym typeface="Rubik"/>
            </a:endParaRPr>
          </a:p>
          <a:p>
            <a:pPr indent="-330200" lvl="0" marL="457200" rtl="0" algn="l">
              <a:lnSpc>
                <a:spcPct val="100000"/>
              </a:lnSpc>
              <a:spcBef>
                <a:spcPts val="0"/>
              </a:spcBef>
              <a:spcAft>
                <a:spcPts val="0"/>
              </a:spcAft>
              <a:buSzPts val="1600"/>
              <a:buFont typeface="Rubik"/>
              <a:buChar char="•"/>
            </a:pPr>
            <a:r>
              <a:rPr lang="en-US" sz="1600" u="sng">
                <a:latin typeface="Rubik"/>
                <a:ea typeface="Rubik"/>
                <a:cs typeface="Rubik"/>
                <a:sym typeface="Rubik"/>
              </a:rPr>
              <a:t>Associated with personality disorders.</a:t>
            </a:r>
            <a:endParaRPr sz="1600" u="sng">
              <a:latin typeface="Rubik"/>
              <a:ea typeface="Rubik"/>
              <a:cs typeface="Rubik"/>
              <a:sym typeface="Rubik"/>
            </a:endParaRPr>
          </a:p>
          <a:p>
            <a:pPr indent="-330200" lvl="0" marL="457200" rtl="0" algn="l">
              <a:lnSpc>
                <a:spcPct val="100000"/>
              </a:lnSpc>
              <a:spcBef>
                <a:spcPts val="0"/>
              </a:spcBef>
              <a:spcAft>
                <a:spcPts val="0"/>
              </a:spcAft>
              <a:buSzPts val="1600"/>
              <a:buFont typeface="Rubik"/>
              <a:buChar char="•"/>
            </a:pPr>
            <a:r>
              <a:rPr lang="en-US" sz="1600">
                <a:latin typeface="Rubik"/>
                <a:ea typeface="Rubik"/>
                <a:cs typeface="Rubik"/>
                <a:sym typeface="Rubik"/>
              </a:rPr>
              <a:t>Many patients have a history of illness and hospitalization, as well as childhood physical or sexual abuse.</a:t>
            </a:r>
            <a:endParaRPr sz="1600">
              <a:latin typeface="Rubik"/>
              <a:ea typeface="Rubik"/>
              <a:cs typeface="Rubik"/>
              <a:sym typeface="Rubik"/>
            </a:endParaRPr>
          </a:p>
        </p:txBody>
      </p:sp>
      <p:sp>
        <p:nvSpPr>
          <p:cNvPr id="1771" name="Google Shape;1771;g2b2ea1b5f1d_0_620"/>
          <p:cNvSpPr txBox="1"/>
          <p:nvPr>
            <p:ph idx="2" type="body"/>
          </p:nvPr>
        </p:nvSpPr>
        <p:spPr>
          <a:xfrm>
            <a:off x="4826775" y="1431925"/>
            <a:ext cx="3854400" cy="3436800"/>
          </a:xfrm>
          <a:prstGeom prst="rect">
            <a:avLst/>
          </a:prstGeom>
          <a:noFill/>
          <a:ln>
            <a:noFill/>
          </a:ln>
        </p:spPr>
        <p:txBody>
          <a:bodyPr anchorCtr="0" anchor="t" bIns="45700" lIns="91425" spcFirstLastPara="1" rIns="91425" wrap="square" tIns="45700">
            <a:noAutofit/>
          </a:bodyPr>
          <a:lstStyle/>
          <a:p>
            <a:pPr indent="-336550" lvl="0" marL="457200" rtl="0" algn="l">
              <a:lnSpc>
                <a:spcPct val="100000"/>
              </a:lnSpc>
              <a:spcBef>
                <a:spcPts val="0"/>
              </a:spcBef>
              <a:spcAft>
                <a:spcPts val="0"/>
              </a:spcAft>
              <a:buSzPts val="1700"/>
              <a:buChar char="•"/>
            </a:pPr>
            <a:r>
              <a:rPr lang="en-US" sz="1700"/>
              <a:t>Collect collateral information from medical treaters and family. Collaborate with primary care physician and treatment team to avoid unnecessary procedures.</a:t>
            </a:r>
            <a:endParaRPr sz="1700"/>
          </a:p>
          <a:p>
            <a:pPr indent="-336550" lvl="0" marL="457200" rtl="0" algn="l">
              <a:lnSpc>
                <a:spcPct val="100000"/>
              </a:lnSpc>
              <a:spcBef>
                <a:spcPts val="0"/>
              </a:spcBef>
              <a:spcAft>
                <a:spcPts val="0"/>
              </a:spcAft>
              <a:buSzPts val="1700"/>
              <a:buChar char="•"/>
            </a:pPr>
            <a:r>
              <a:rPr lang="en-US" sz="1700"/>
              <a:t>Patients </a:t>
            </a:r>
            <a:r>
              <a:rPr lang="en-US" sz="1700" u="sng"/>
              <a:t>may require confrontation in a nonthreatening manner</a:t>
            </a:r>
            <a:r>
              <a:rPr lang="en-US" sz="1700"/>
              <a:t>; however, patients who are confronted may leave against medical advice and seek hospitalization elsewhere.</a:t>
            </a:r>
            <a:endParaRPr sz="1700"/>
          </a:p>
          <a:p>
            <a:pPr indent="-336550" lvl="0" marL="457200" rtl="0" algn="l">
              <a:lnSpc>
                <a:spcPct val="100000"/>
              </a:lnSpc>
              <a:spcBef>
                <a:spcPts val="0"/>
              </a:spcBef>
              <a:spcAft>
                <a:spcPts val="0"/>
              </a:spcAft>
              <a:buSzPts val="1700"/>
              <a:buChar char="•"/>
            </a:pPr>
            <a:r>
              <a:rPr lang="en-US" sz="1700"/>
              <a:t>Repeated and long-term hospitalizations are common.</a:t>
            </a:r>
            <a:endParaRPr sz="1700"/>
          </a:p>
        </p:txBody>
      </p:sp>
      <p:sp>
        <p:nvSpPr>
          <p:cNvPr id="1772" name="Google Shape;1772;g2b2ea1b5f1d_0_620"/>
          <p:cNvSpPr txBox="1"/>
          <p:nvPr>
            <p:ph idx="3" type="body"/>
          </p:nvPr>
        </p:nvSpPr>
        <p:spPr>
          <a:xfrm>
            <a:off x="5013325" y="741463"/>
            <a:ext cx="3667200" cy="5730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2400"/>
              <a:buNone/>
            </a:pPr>
            <a:r>
              <a:rPr lang="en-US"/>
              <a:t>Treatment and prognosis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14"/>
          <p:cNvSpPr txBox="1"/>
          <p:nvPr>
            <p:ph type="title"/>
          </p:nvPr>
        </p:nvSpPr>
        <p:spPr>
          <a:xfrm>
            <a:off x="455306" y="455179"/>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373" name="Google Shape;373;p14"/>
          <p:cNvSpPr txBox="1"/>
          <p:nvPr>
            <p:ph idx="4294967295" type="body"/>
          </p:nvPr>
        </p:nvSpPr>
        <p:spPr>
          <a:xfrm>
            <a:off x="359050" y="1027875"/>
            <a:ext cx="3530400" cy="3849600"/>
          </a:xfrm>
          <a:prstGeom prst="rect">
            <a:avLst/>
          </a:prstGeom>
          <a:noFill/>
          <a:ln>
            <a:noFill/>
          </a:ln>
        </p:spPr>
        <p:txBody>
          <a:bodyPr anchorCtr="0" anchor="t" bIns="45700" lIns="91425" spcFirstLastPara="1" rIns="91425" wrap="square" tIns="45700">
            <a:normAutofit fontScale="92500" lnSpcReduction="20000"/>
          </a:bodyPr>
          <a:lstStyle/>
          <a:p>
            <a:pPr indent="-168275" lvl="0" marL="168275" marR="0" rtl="0" algn="l">
              <a:lnSpc>
                <a:spcPct val="115000"/>
              </a:lnSpc>
              <a:spcBef>
                <a:spcPts val="0"/>
              </a:spcBef>
              <a:spcAft>
                <a:spcPts val="0"/>
              </a:spcAft>
              <a:buSzPct val="108108"/>
              <a:buFont typeface="Arial"/>
              <a:buAutoNum type="arabicPeriod"/>
            </a:pPr>
            <a:r>
              <a:rPr lang="en-US" sz="1800">
                <a:solidFill>
                  <a:srgbClr val="000000"/>
                </a:solidFill>
                <a:latin typeface="Rubik"/>
                <a:ea typeface="Rubik"/>
                <a:cs typeface="Rubik"/>
                <a:sym typeface="Rubik"/>
              </a:rPr>
              <a:t> Insight meaning? </a:t>
            </a:r>
            <a:endParaRPr sz="1800">
              <a:latin typeface="Rubik"/>
              <a:ea typeface="Rubik"/>
              <a:cs typeface="Rubik"/>
              <a:sym typeface="Rubik"/>
            </a:endParaRPr>
          </a:p>
          <a:p>
            <a:pPr indent="-228600" lvl="1" marL="457200" rtl="0" algn="l">
              <a:lnSpc>
                <a:spcPct val="115000"/>
              </a:lnSpc>
              <a:spcBef>
                <a:spcPts val="0"/>
              </a:spcBef>
              <a:spcAft>
                <a:spcPts val="0"/>
              </a:spcAft>
              <a:buSzPct val="108108"/>
              <a:buFont typeface="Arial"/>
              <a:buAutoNum type="alphaLcParenR"/>
            </a:pPr>
            <a:r>
              <a:rPr lang="en-US" sz="1800">
                <a:solidFill>
                  <a:srgbClr val="000000"/>
                </a:solidFill>
                <a:latin typeface="Rubik Light"/>
                <a:ea typeface="Rubik Light"/>
                <a:cs typeface="Rubik Light"/>
                <a:sym typeface="Rubik Light"/>
              </a:rPr>
              <a:t>the relationship between the patient and the doctor.</a:t>
            </a:r>
            <a:endParaRPr sz="1800">
              <a:latin typeface="Rubik Light"/>
              <a:ea typeface="Rubik Light"/>
              <a:cs typeface="Rubik Light"/>
              <a:sym typeface="Rubik Light"/>
            </a:endParaRPr>
          </a:p>
          <a:p>
            <a:pPr indent="-228600" lvl="1" marL="457200" rtl="0" algn="l">
              <a:lnSpc>
                <a:spcPct val="115000"/>
              </a:lnSpc>
              <a:spcBef>
                <a:spcPts val="0"/>
              </a:spcBef>
              <a:spcAft>
                <a:spcPts val="0"/>
              </a:spcAft>
              <a:buSzPct val="108108"/>
              <a:buFont typeface="Arial"/>
              <a:buAutoNum type="alphaLcParenR"/>
            </a:pPr>
            <a:r>
              <a:rPr lang="en-US" sz="1800">
                <a:solidFill>
                  <a:schemeClr val="dk2"/>
                </a:solidFill>
                <a:latin typeface="Rubik Light"/>
                <a:ea typeface="Rubik Light"/>
                <a:cs typeface="Rubik Light"/>
                <a:sym typeface="Rubik Light"/>
              </a:rPr>
              <a:t>Patient knowledge that he has illness.</a:t>
            </a:r>
            <a:endParaRPr sz="1800">
              <a:solidFill>
                <a:schemeClr val="dk2"/>
              </a:solidFill>
              <a:latin typeface="Rubik Light"/>
              <a:ea typeface="Rubik Light"/>
              <a:cs typeface="Rubik Light"/>
              <a:sym typeface="Rubik Light"/>
            </a:endParaRPr>
          </a:p>
          <a:p>
            <a:pPr indent="-228600" lvl="1" marL="457200" rtl="0" algn="l">
              <a:lnSpc>
                <a:spcPct val="115000"/>
              </a:lnSpc>
              <a:spcBef>
                <a:spcPts val="0"/>
              </a:spcBef>
              <a:spcAft>
                <a:spcPts val="0"/>
              </a:spcAft>
              <a:buSzPct val="108108"/>
              <a:buFont typeface="Arial"/>
              <a:buAutoNum type="alphaLcParenR"/>
            </a:pPr>
            <a:r>
              <a:rPr lang="en-US" sz="1800">
                <a:solidFill>
                  <a:srgbClr val="000000"/>
                </a:solidFill>
                <a:latin typeface="Rubik Light"/>
                <a:ea typeface="Rubik Light"/>
                <a:cs typeface="Rubik Light"/>
                <a:sym typeface="Rubik Light"/>
              </a:rPr>
              <a:t>patient behavior </a:t>
            </a:r>
            <a:endParaRPr sz="1800">
              <a:latin typeface="Rubik Light"/>
              <a:ea typeface="Rubik Light"/>
              <a:cs typeface="Rubik Light"/>
              <a:sym typeface="Rubik Light"/>
            </a:endParaRPr>
          </a:p>
          <a:p>
            <a:pPr indent="-228600" lvl="1" marL="457200" rtl="0" algn="l">
              <a:lnSpc>
                <a:spcPct val="115000"/>
              </a:lnSpc>
              <a:spcBef>
                <a:spcPts val="0"/>
              </a:spcBef>
              <a:spcAft>
                <a:spcPts val="0"/>
              </a:spcAft>
              <a:buSzPct val="108108"/>
              <a:buFont typeface="Arial"/>
              <a:buAutoNum type="alphaLcParenR"/>
            </a:pPr>
            <a:r>
              <a:rPr lang="en-US" sz="1800">
                <a:solidFill>
                  <a:srgbClr val="000000"/>
                </a:solidFill>
                <a:latin typeface="Rubik Light"/>
                <a:ea typeface="Rubik Light"/>
                <a:cs typeface="Rubik Light"/>
                <a:sym typeface="Rubik Light"/>
              </a:rPr>
              <a:t>abstract thinking</a:t>
            </a:r>
            <a:endParaRPr/>
          </a:p>
          <a:p>
            <a:pPr indent="-114300" lvl="0" marL="0" rtl="0" algn="l">
              <a:lnSpc>
                <a:spcPct val="115000"/>
              </a:lnSpc>
              <a:spcBef>
                <a:spcPts val="0"/>
              </a:spcBef>
              <a:spcAft>
                <a:spcPts val="0"/>
              </a:spcAft>
              <a:buSzPct val="108108"/>
              <a:buFont typeface="Arial"/>
              <a:buAutoNum type="arabicPeriod"/>
            </a:pPr>
            <a:r>
              <a:rPr lang="en-US" sz="1800">
                <a:solidFill>
                  <a:srgbClr val="000000"/>
                </a:solidFill>
                <a:latin typeface="Rubik"/>
                <a:ea typeface="Rubik"/>
                <a:cs typeface="Rubik"/>
                <a:sym typeface="Rubik"/>
              </a:rPr>
              <a:t> Affect is type of the following?</a:t>
            </a:r>
            <a:endParaRPr>
              <a:latin typeface="Rubik"/>
              <a:ea typeface="Rubik"/>
              <a:cs typeface="Rubik"/>
              <a:sym typeface="Rubik"/>
            </a:endParaRPr>
          </a:p>
          <a:p>
            <a:pPr indent="0" lvl="1" marL="228600" rtl="0" algn="l">
              <a:lnSpc>
                <a:spcPct val="115000"/>
              </a:lnSpc>
              <a:spcBef>
                <a:spcPts val="0"/>
              </a:spcBef>
              <a:spcAft>
                <a:spcPts val="0"/>
              </a:spcAft>
              <a:buSzPct val="108108"/>
              <a:buNone/>
            </a:pPr>
            <a:r>
              <a:rPr lang="en-US" sz="1800">
                <a:solidFill>
                  <a:srgbClr val="000000"/>
                </a:solidFill>
                <a:latin typeface="Rubik Light"/>
                <a:ea typeface="Rubik Light"/>
                <a:cs typeface="Rubik Light"/>
                <a:sym typeface="Rubik Light"/>
              </a:rPr>
              <a:t>a) Thought</a:t>
            </a:r>
            <a:endParaRPr/>
          </a:p>
          <a:p>
            <a:pPr indent="0" lvl="1" marL="228600" rtl="0" algn="l">
              <a:lnSpc>
                <a:spcPct val="115000"/>
              </a:lnSpc>
              <a:spcBef>
                <a:spcPts val="0"/>
              </a:spcBef>
              <a:spcAft>
                <a:spcPts val="0"/>
              </a:spcAft>
              <a:buSzPct val="108108"/>
              <a:buNone/>
            </a:pPr>
            <a:r>
              <a:rPr lang="en-US" sz="1800">
                <a:solidFill>
                  <a:srgbClr val="000000"/>
                </a:solidFill>
                <a:latin typeface="Rubik Light"/>
                <a:ea typeface="Rubik Light"/>
                <a:cs typeface="Rubik Light"/>
                <a:sym typeface="Rubik Light"/>
              </a:rPr>
              <a:t>b) Cognition</a:t>
            </a:r>
            <a:endParaRPr/>
          </a:p>
          <a:p>
            <a:pPr indent="0" lvl="1" marL="228600" rtl="0" algn="l">
              <a:lnSpc>
                <a:spcPct val="115000"/>
              </a:lnSpc>
              <a:spcBef>
                <a:spcPts val="0"/>
              </a:spcBef>
              <a:spcAft>
                <a:spcPts val="0"/>
              </a:spcAft>
              <a:buSzPct val="108108"/>
              <a:buNone/>
            </a:pPr>
            <a:r>
              <a:rPr lang="en-US" sz="1800">
                <a:solidFill>
                  <a:schemeClr val="dk2"/>
                </a:solidFill>
                <a:latin typeface="Rubik Light"/>
                <a:ea typeface="Rubik Light"/>
                <a:cs typeface="Rubik Light"/>
                <a:sym typeface="Rubik Light"/>
              </a:rPr>
              <a:t>c) Mood</a:t>
            </a:r>
            <a:endParaRPr/>
          </a:p>
          <a:p>
            <a:pPr indent="0" lvl="1" marL="228600" rtl="0" algn="l">
              <a:lnSpc>
                <a:spcPct val="115000"/>
              </a:lnSpc>
              <a:spcBef>
                <a:spcPts val="0"/>
              </a:spcBef>
              <a:spcAft>
                <a:spcPts val="0"/>
              </a:spcAft>
              <a:buSzPct val="108108"/>
              <a:buNone/>
            </a:pPr>
            <a:r>
              <a:rPr lang="en-US" sz="1800">
                <a:solidFill>
                  <a:srgbClr val="000000"/>
                </a:solidFill>
                <a:latin typeface="Rubik Light"/>
                <a:ea typeface="Rubik Light"/>
                <a:cs typeface="Rubik Light"/>
                <a:sym typeface="Rubik Light"/>
              </a:rPr>
              <a:t>d) Behavior</a:t>
            </a:r>
            <a:endParaRPr sz="1800">
              <a:solidFill>
                <a:schemeClr val="dk2"/>
              </a:solidFill>
              <a:latin typeface="Rubik Light"/>
              <a:ea typeface="Rubik Light"/>
              <a:cs typeface="Rubik Light"/>
              <a:sym typeface="Rubik Light"/>
            </a:endParaRPr>
          </a:p>
          <a:p>
            <a:pPr indent="0" lvl="0" marL="0" rtl="0" algn="l">
              <a:lnSpc>
                <a:spcPct val="115000"/>
              </a:lnSpc>
              <a:spcBef>
                <a:spcPts val="0"/>
              </a:spcBef>
              <a:spcAft>
                <a:spcPts val="0"/>
              </a:spcAft>
              <a:buSzPct val="108108"/>
              <a:buNone/>
            </a:pPr>
            <a:r>
              <a:rPr lang="en-US" sz="1800">
                <a:solidFill>
                  <a:schemeClr val="dk1"/>
                </a:solidFill>
                <a:latin typeface="Rubik"/>
                <a:ea typeface="Rubik"/>
                <a:cs typeface="Rubik"/>
                <a:sym typeface="Rubik"/>
              </a:rPr>
              <a:t>3. Not included in mental state examination?</a:t>
            </a:r>
            <a:endParaRPr/>
          </a:p>
          <a:p>
            <a:pPr indent="-228600" lvl="1" marL="457200" rtl="0" algn="l">
              <a:lnSpc>
                <a:spcPct val="115000"/>
              </a:lnSpc>
              <a:spcBef>
                <a:spcPts val="0"/>
              </a:spcBef>
              <a:spcAft>
                <a:spcPts val="0"/>
              </a:spcAft>
              <a:buSzPct val="108108"/>
              <a:buNone/>
            </a:pPr>
            <a:r>
              <a:rPr lang="en-US" sz="1800">
                <a:solidFill>
                  <a:schemeClr val="dk2"/>
                </a:solidFill>
                <a:latin typeface="Rubik Light"/>
                <a:ea typeface="Rubik Light"/>
                <a:cs typeface="Rubik Light"/>
                <a:sym typeface="Rubik Light"/>
              </a:rPr>
              <a:t>IQ</a:t>
            </a:r>
            <a:endParaRPr sz="1800">
              <a:solidFill>
                <a:srgbClr val="000000"/>
              </a:solidFill>
              <a:latin typeface="Rubik Light"/>
              <a:ea typeface="Rubik Light"/>
              <a:cs typeface="Rubik Light"/>
              <a:sym typeface="Rubik Light"/>
            </a:endParaRPr>
          </a:p>
        </p:txBody>
      </p:sp>
      <p:sp>
        <p:nvSpPr>
          <p:cNvPr id="374" name="Google Shape;374;p14"/>
          <p:cNvSpPr txBox="1"/>
          <p:nvPr/>
        </p:nvSpPr>
        <p:spPr>
          <a:xfrm>
            <a:off x="3965325" y="969375"/>
            <a:ext cx="3901800" cy="4236000"/>
          </a:xfrm>
          <a:prstGeom prst="rect">
            <a:avLst/>
          </a:prstGeom>
          <a:noFill/>
          <a:ln>
            <a:noFill/>
          </a:ln>
        </p:spPr>
        <p:txBody>
          <a:bodyPr anchorCtr="0" anchor="t" bIns="91425" lIns="91425" spcFirstLastPara="1" rIns="91425" wrap="square" tIns="91425">
            <a:spAutoFit/>
          </a:bodyPr>
          <a:lstStyle/>
          <a:p>
            <a:pPr indent="0" lvl="0" marL="285750" marR="0" rtl="0" algn="l">
              <a:lnSpc>
                <a:spcPct val="115000"/>
              </a:lnSpc>
              <a:spcBef>
                <a:spcPts val="0"/>
              </a:spcBef>
              <a:spcAft>
                <a:spcPts val="0"/>
              </a:spcAft>
              <a:buClr>
                <a:srgbClr val="000000"/>
              </a:buClr>
              <a:buSzPts val="1400"/>
              <a:buFont typeface="Arial"/>
              <a:buNone/>
            </a:pPr>
            <a:r>
              <a:rPr b="0" i="0" lang="en-US" sz="1400" u="none" cap="none" strike="noStrike">
                <a:solidFill>
                  <a:schemeClr val="dk1"/>
                </a:solidFill>
                <a:latin typeface="Rubik"/>
                <a:ea typeface="Rubik"/>
                <a:cs typeface="Rubik"/>
                <a:sym typeface="Rubik"/>
              </a:rPr>
              <a:t>4. Asking the patient to tell proverbs is a test for? </a:t>
            </a:r>
            <a:endParaRPr b="0" i="0" sz="1400" u="none" cap="none" strike="noStrike">
              <a:solidFill>
                <a:schemeClr val="dk1"/>
              </a:solidFill>
              <a:latin typeface="Rubik"/>
              <a:ea typeface="Rubik"/>
              <a:cs typeface="Rubik"/>
              <a:sym typeface="Rubik"/>
            </a:endParaRPr>
          </a:p>
          <a:p>
            <a:pPr indent="0" lvl="1" marL="228600" marR="0" rtl="0" algn="l">
              <a:lnSpc>
                <a:spcPct val="115000"/>
              </a:lnSpc>
              <a:spcBef>
                <a:spcPts val="0"/>
              </a:spcBef>
              <a:spcAft>
                <a:spcPts val="0"/>
              </a:spcAft>
              <a:buClr>
                <a:srgbClr val="000000"/>
              </a:buClr>
              <a:buSzPts val="1400"/>
              <a:buFont typeface="Arial"/>
              <a:buNone/>
            </a:pPr>
            <a:r>
              <a:rPr b="0" i="0" lang="en-US" sz="1400" u="none" cap="none" strike="noStrike">
                <a:solidFill>
                  <a:schemeClr val="dk1"/>
                </a:solidFill>
                <a:latin typeface="Rubik Light"/>
                <a:ea typeface="Rubik Light"/>
                <a:cs typeface="Rubik Light"/>
                <a:sym typeface="Rubik Light"/>
              </a:rPr>
              <a:t>a) insight </a:t>
            </a:r>
            <a:endParaRPr b="0" i="0" sz="1400" u="none" cap="none" strike="noStrike">
              <a:solidFill>
                <a:schemeClr val="dk1"/>
              </a:solidFill>
              <a:latin typeface="Arial"/>
              <a:ea typeface="Arial"/>
              <a:cs typeface="Arial"/>
              <a:sym typeface="Arial"/>
            </a:endParaRPr>
          </a:p>
          <a:p>
            <a:pPr indent="0" lvl="1" marL="228600" marR="0" rtl="0" algn="l">
              <a:lnSpc>
                <a:spcPct val="115000"/>
              </a:lnSpc>
              <a:spcBef>
                <a:spcPts val="0"/>
              </a:spcBef>
              <a:spcAft>
                <a:spcPts val="0"/>
              </a:spcAft>
              <a:buClr>
                <a:srgbClr val="000000"/>
              </a:buClr>
              <a:buSzPts val="1400"/>
              <a:buFont typeface="Arial"/>
              <a:buNone/>
            </a:pPr>
            <a:r>
              <a:rPr b="0" i="0" lang="en-US" sz="1400" u="none" cap="none" strike="noStrike">
                <a:solidFill>
                  <a:schemeClr val="dk2"/>
                </a:solidFill>
                <a:latin typeface="Rubik Light"/>
                <a:ea typeface="Rubik Light"/>
                <a:cs typeface="Rubik Light"/>
                <a:sym typeface="Rubik Light"/>
              </a:rPr>
              <a:t>b) abstract thinking</a:t>
            </a:r>
            <a:endParaRPr b="0" i="0" sz="1400" u="none" cap="none" strike="noStrike">
              <a:solidFill>
                <a:schemeClr val="dk1"/>
              </a:solidFill>
              <a:latin typeface="Arial"/>
              <a:ea typeface="Arial"/>
              <a:cs typeface="Arial"/>
              <a:sym typeface="Arial"/>
            </a:endParaRPr>
          </a:p>
          <a:p>
            <a:pPr indent="0" lvl="1" marL="228600" marR="0" rtl="0" algn="l">
              <a:lnSpc>
                <a:spcPct val="115000"/>
              </a:lnSpc>
              <a:spcBef>
                <a:spcPts val="0"/>
              </a:spcBef>
              <a:spcAft>
                <a:spcPts val="0"/>
              </a:spcAft>
              <a:buClr>
                <a:srgbClr val="000000"/>
              </a:buClr>
              <a:buSzPts val="1400"/>
              <a:buFont typeface="Arial"/>
              <a:buNone/>
            </a:pPr>
            <a:r>
              <a:rPr b="0" i="0" lang="en-US" sz="1400" u="none" cap="none" strike="noStrike">
                <a:solidFill>
                  <a:schemeClr val="dk1"/>
                </a:solidFill>
                <a:latin typeface="Rubik Light"/>
                <a:ea typeface="Rubik Light"/>
                <a:cs typeface="Rubik Light"/>
                <a:sym typeface="Rubik Light"/>
              </a:rPr>
              <a:t>c) Cognitive </a:t>
            </a:r>
            <a:endParaRPr b="0" i="0" sz="1400" u="none" cap="none" strike="noStrike">
              <a:solidFill>
                <a:schemeClr val="dk1"/>
              </a:solidFill>
              <a:latin typeface="Arial"/>
              <a:ea typeface="Arial"/>
              <a:cs typeface="Arial"/>
              <a:sym typeface="Arial"/>
            </a:endParaRPr>
          </a:p>
          <a:p>
            <a:pPr indent="0" lvl="1" marL="228600" marR="0" rtl="0" algn="l">
              <a:lnSpc>
                <a:spcPct val="115000"/>
              </a:lnSpc>
              <a:spcBef>
                <a:spcPts val="0"/>
              </a:spcBef>
              <a:spcAft>
                <a:spcPts val="0"/>
              </a:spcAft>
              <a:buClr>
                <a:srgbClr val="000000"/>
              </a:buClr>
              <a:buSzPts val="1400"/>
              <a:buFont typeface="Arial"/>
              <a:buNone/>
            </a:pPr>
            <a:r>
              <a:rPr b="0" i="0" lang="en-US" sz="1400" u="none" cap="none" strike="noStrike">
                <a:solidFill>
                  <a:schemeClr val="dk1"/>
                </a:solidFill>
                <a:latin typeface="Rubik Light"/>
                <a:ea typeface="Rubik Light"/>
                <a:cs typeface="Rubik Light"/>
                <a:sym typeface="Rubik Light"/>
              </a:rPr>
              <a:t>d) thought content</a:t>
            </a:r>
            <a:endParaRPr b="0" i="0" sz="1400" u="none" cap="none" strike="noStrike">
              <a:solidFill>
                <a:schemeClr val="dk1"/>
              </a:solidFill>
              <a:latin typeface="Arial"/>
              <a:ea typeface="Arial"/>
              <a:cs typeface="Arial"/>
              <a:sym typeface="Arial"/>
            </a:endParaRPr>
          </a:p>
          <a:p>
            <a:pPr indent="0" lvl="0" marL="285750" marR="0" rtl="0" algn="l">
              <a:lnSpc>
                <a:spcPct val="115000"/>
              </a:lnSpc>
              <a:spcBef>
                <a:spcPts val="0"/>
              </a:spcBef>
              <a:spcAft>
                <a:spcPts val="0"/>
              </a:spcAft>
              <a:buClr>
                <a:srgbClr val="000000"/>
              </a:buClr>
              <a:buSzPts val="1400"/>
              <a:buFont typeface="Arial"/>
              <a:buNone/>
            </a:pPr>
            <a:r>
              <a:rPr b="0" i="0" lang="en-US" sz="1400" u="none" cap="none" strike="noStrike">
                <a:solidFill>
                  <a:schemeClr val="dk1"/>
                </a:solidFill>
                <a:latin typeface="Rubik"/>
                <a:ea typeface="Rubik"/>
                <a:cs typeface="Rubik"/>
                <a:sym typeface="Rubik"/>
              </a:rPr>
              <a:t>5. Emotions are examined under this category</a:t>
            </a:r>
            <a:endParaRPr b="0" i="0" sz="1400" u="none" cap="none" strike="noStrike">
              <a:solidFill>
                <a:schemeClr val="dk1"/>
              </a:solidFill>
              <a:latin typeface="Rubik"/>
              <a:ea typeface="Rubik"/>
              <a:cs typeface="Rubik"/>
              <a:sym typeface="Rubik"/>
            </a:endParaRPr>
          </a:p>
          <a:p>
            <a:pPr indent="-203200" lvl="1" marL="571500" marR="0" rtl="0" algn="l">
              <a:lnSpc>
                <a:spcPct val="115000"/>
              </a:lnSpc>
              <a:spcBef>
                <a:spcPts val="0"/>
              </a:spcBef>
              <a:spcAft>
                <a:spcPts val="0"/>
              </a:spcAft>
              <a:buClr>
                <a:schemeClr val="dk1"/>
              </a:buClr>
              <a:buSzPts val="1400"/>
              <a:buFont typeface="Arial"/>
              <a:buAutoNum type="alphaLcParenR"/>
            </a:pPr>
            <a:r>
              <a:rPr b="0" i="0" lang="en-US" sz="1400" u="none" cap="none" strike="noStrike">
                <a:solidFill>
                  <a:schemeClr val="dk1"/>
                </a:solidFill>
                <a:latin typeface="Rubik Light"/>
                <a:ea typeface="Rubik Light"/>
                <a:cs typeface="Rubik Light"/>
                <a:sym typeface="Rubik Light"/>
              </a:rPr>
              <a:t>Thought </a:t>
            </a:r>
            <a:endParaRPr b="0" i="0" sz="1400" u="none" cap="none" strike="noStrike">
              <a:solidFill>
                <a:schemeClr val="dk1"/>
              </a:solidFill>
              <a:latin typeface="Arial"/>
              <a:ea typeface="Arial"/>
              <a:cs typeface="Arial"/>
              <a:sym typeface="Arial"/>
            </a:endParaRPr>
          </a:p>
          <a:p>
            <a:pPr indent="-203200" lvl="1" marL="571500" marR="0" rtl="0" algn="l">
              <a:lnSpc>
                <a:spcPct val="115000"/>
              </a:lnSpc>
              <a:spcBef>
                <a:spcPts val="0"/>
              </a:spcBef>
              <a:spcAft>
                <a:spcPts val="0"/>
              </a:spcAft>
              <a:buClr>
                <a:schemeClr val="dk1"/>
              </a:buClr>
              <a:buSzPts val="1400"/>
              <a:buFont typeface="Arial"/>
              <a:buAutoNum type="alphaLcParenR"/>
            </a:pPr>
            <a:r>
              <a:rPr b="0" i="0" lang="en-US" sz="1400" u="none" cap="none" strike="noStrike">
                <a:solidFill>
                  <a:schemeClr val="dk1"/>
                </a:solidFill>
                <a:latin typeface="Rubik Light"/>
                <a:ea typeface="Rubik Light"/>
                <a:cs typeface="Rubik Light"/>
                <a:sym typeface="Rubik Light"/>
              </a:rPr>
              <a:t>Behavior</a:t>
            </a:r>
            <a:endParaRPr b="0" i="0" sz="1400" u="none" cap="none" strike="noStrike">
              <a:solidFill>
                <a:schemeClr val="dk1"/>
              </a:solidFill>
              <a:latin typeface="Arial"/>
              <a:ea typeface="Arial"/>
              <a:cs typeface="Arial"/>
              <a:sym typeface="Arial"/>
            </a:endParaRPr>
          </a:p>
          <a:p>
            <a:pPr indent="-203200" lvl="1" marL="571500" marR="0" rtl="0" algn="l">
              <a:lnSpc>
                <a:spcPct val="115000"/>
              </a:lnSpc>
              <a:spcBef>
                <a:spcPts val="0"/>
              </a:spcBef>
              <a:spcAft>
                <a:spcPts val="0"/>
              </a:spcAft>
              <a:buClr>
                <a:schemeClr val="dk1"/>
              </a:buClr>
              <a:buSzPts val="1400"/>
              <a:buFont typeface="Arial"/>
              <a:buAutoNum type="alphaLcParenR"/>
            </a:pPr>
            <a:r>
              <a:rPr b="0" i="0" lang="en-US" sz="1400" u="none" cap="none" strike="noStrike">
                <a:solidFill>
                  <a:schemeClr val="dk1"/>
                </a:solidFill>
                <a:latin typeface="Rubik Light"/>
                <a:ea typeface="Rubik Light"/>
                <a:cs typeface="Rubik Light"/>
                <a:sym typeface="Rubik Light"/>
              </a:rPr>
              <a:t>Perception</a:t>
            </a:r>
            <a:endParaRPr b="0" i="0" sz="1400" u="none" cap="none" strike="noStrike">
              <a:solidFill>
                <a:schemeClr val="dk1"/>
              </a:solidFill>
              <a:latin typeface="Arial"/>
              <a:ea typeface="Arial"/>
              <a:cs typeface="Arial"/>
              <a:sym typeface="Arial"/>
            </a:endParaRPr>
          </a:p>
          <a:p>
            <a:pPr indent="-203200" lvl="1" marL="571500" marR="0" rtl="0" algn="l">
              <a:lnSpc>
                <a:spcPct val="115000"/>
              </a:lnSpc>
              <a:spcBef>
                <a:spcPts val="0"/>
              </a:spcBef>
              <a:spcAft>
                <a:spcPts val="0"/>
              </a:spcAft>
              <a:buClr>
                <a:schemeClr val="dk1"/>
              </a:buClr>
              <a:buSzPts val="1400"/>
              <a:buFont typeface="Arial"/>
              <a:buAutoNum type="alphaLcParenR"/>
            </a:pPr>
            <a:r>
              <a:rPr b="0" i="0" lang="en-US" sz="1400" u="none" cap="none" strike="noStrike">
                <a:solidFill>
                  <a:schemeClr val="dk2"/>
                </a:solidFill>
                <a:latin typeface="Rubik Light"/>
                <a:ea typeface="Rubik Light"/>
                <a:cs typeface="Rubik Light"/>
                <a:sym typeface="Rubik Light"/>
              </a:rPr>
              <a:t>Affect </a:t>
            </a:r>
            <a:endParaRPr b="0" i="0" sz="1400" u="none" cap="none" strike="noStrike">
              <a:solidFill>
                <a:schemeClr val="dk2"/>
              </a:solidFill>
              <a:latin typeface="Rubik Light"/>
              <a:ea typeface="Rubik Light"/>
              <a:cs typeface="Rubik Light"/>
              <a:sym typeface="Rubik Light"/>
            </a:endParaRPr>
          </a:p>
          <a:p>
            <a:pPr indent="0" lvl="0" marL="28575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Rubik"/>
                <a:ea typeface="Rubik"/>
                <a:cs typeface="Rubik"/>
                <a:sym typeface="Rubik"/>
              </a:rPr>
              <a:t>6.  In mental state examination, what is concerned with speed and coherency of thought?</a:t>
            </a:r>
            <a:endParaRPr b="0" i="0" sz="1400" u="none" cap="none" strike="noStrike">
              <a:solidFill>
                <a:srgbClr val="000000"/>
              </a:solidFill>
              <a:latin typeface="Rubik"/>
              <a:ea typeface="Rubik"/>
              <a:cs typeface="Rubik"/>
              <a:sym typeface="Rubik"/>
            </a:endParaRPr>
          </a:p>
          <a:p>
            <a:pPr indent="0" lvl="0" marL="457200" marR="0" rtl="0" algn="l">
              <a:lnSpc>
                <a:spcPct val="100000"/>
              </a:lnSpc>
              <a:spcBef>
                <a:spcPts val="0"/>
              </a:spcBef>
              <a:spcAft>
                <a:spcPts val="0"/>
              </a:spcAft>
              <a:buClr>
                <a:schemeClr val="dk1"/>
              </a:buClr>
              <a:buSzPts val="1100"/>
              <a:buFont typeface="Arial"/>
              <a:buNone/>
            </a:pPr>
            <a:r>
              <a:rPr b="0" i="0" lang="en-US" sz="1400" u="none" cap="none" strike="noStrike">
                <a:solidFill>
                  <a:schemeClr val="dk2"/>
                </a:solidFill>
                <a:latin typeface="Rubik"/>
                <a:ea typeface="Rubik"/>
                <a:cs typeface="Rubik"/>
                <a:sym typeface="Rubik"/>
              </a:rPr>
              <a:t>Thought form</a:t>
            </a:r>
            <a:endParaRPr b="0" i="0" sz="1400" u="none" cap="none" strike="noStrike">
              <a:solidFill>
                <a:schemeClr val="dk2"/>
              </a:solidFill>
              <a:latin typeface="Rubik"/>
              <a:ea typeface="Rubik"/>
              <a:cs typeface="Rubik"/>
              <a:sym typeface="Rubik"/>
            </a:endParaRPr>
          </a:p>
          <a:p>
            <a:pPr indent="0" lvl="0" marL="28575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dk2"/>
              </a:solidFill>
              <a:latin typeface="Rubik Light"/>
              <a:ea typeface="Rubik Light"/>
              <a:cs typeface="Rubik Light"/>
              <a:sym typeface="Rubik Light"/>
            </a:endParaRPr>
          </a:p>
        </p:txBody>
      </p:sp>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6" name="Shape 1776"/>
        <p:cNvGrpSpPr/>
        <p:nvPr/>
      </p:nvGrpSpPr>
      <p:grpSpPr>
        <a:xfrm>
          <a:off x="0" y="0"/>
          <a:ext cx="0" cy="0"/>
          <a:chOff x="0" y="0"/>
          <a:chExt cx="0" cy="0"/>
        </a:xfrm>
      </p:grpSpPr>
      <p:sp>
        <p:nvSpPr>
          <p:cNvPr id="1777" name="Google Shape;1777;g2b2ea1b5f1d_0_629"/>
          <p:cNvSpPr txBox="1"/>
          <p:nvPr>
            <p:ph type="title"/>
          </p:nvPr>
        </p:nvSpPr>
        <p:spPr>
          <a:xfrm>
            <a:off x="238600" y="2606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6) Malingering </a:t>
            </a:r>
            <a:endParaRPr/>
          </a:p>
        </p:txBody>
      </p:sp>
      <p:sp>
        <p:nvSpPr>
          <p:cNvPr id="1778" name="Google Shape;1778;g2b2ea1b5f1d_0_629"/>
          <p:cNvSpPr txBox="1"/>
          <p:nvPr>
            <p:ph idx="1" type="body"/>
          </p:nvPr>
        </p:nvSpPr>
        <p:spPr>
          <a:xfrm>
            <a:off x="316725" y="937475"/>
            <a:ext cx="7791300" cy="3965400"/>
          </a:xfrm>
          <a:prstGeom prst="rect">
            <a:avLst/>
          </a:prstGeom>
          <a:noFill/>
          <a:ln>
            <a:noFill/>
          </a:ln>
        </p:spPr>
        <p:txBody>
          <a:bodyPr anchorCtr="0" anchor="t" bIns="45700" lIns="91425" spcFirstLastPara="1" rIns="91425" wrap="square" tIns="45700">
            <a:normAutofit/>
          </a:bodyPr>
          <a:lstStyle/>
          <a:p>
            <a:pPr indent="-330200" lvl="0" marL="457200" rtl="0" algn="l">
              <a:lnSpc>
                <a:spcPct val="100000"/>
              </a:lnSpc>
              <a:spcBef>
                <a:spcPts val="0"/>
              </a:spcBef>
              <a:spcAft>
                <a:spcPts val="0"/>
              </a:spcAft>
              <a:buSzPts val="1600"/>
              <a:buChar char="•"/>
            </a:pPr>
            <a:r>
              <a:rPr lang="en-US" sz="1600"/>
              <a:t>Patients intentionally produce or feign symptoms </a:t>
            </a:r>
            <a:r>
              <a:rPr b="1" lang="en-US" sz="1600" u="sng">
                <a:solidFill>
                  <a:schemeClr val="dk2"/>
                </a:solidFill>
              </a:rPr>
              <a:t>for external rewards.</a:t>
            </a:r>
            <a:endParaRPr b="1" sz="1600" u="sng">
              <a:solidFill>
                <a:schemeClr val="dk2"/>
              </a:solidFill>
            </a:endParaRPr>
          </a:p>
          <a:p>
            <a:pPr indent="-330200" lvl="0" marL="457200" rtl="0" algn="l">
              <a:lnSpc>
                <a:spcPct val="100000"/>
              </a:lnSpc>
              <a:spcBef>
                <a:spcPts val="0"/>
              </a:spcBef>
              <a:spcAft>
                <a:spcPts val="0"/>
              </a:spcAft>
              <a:buSzPts val="1600"/>
              <a:buChar char="•"/>
            </a:pPr>
            <a:r>
              <a:rPr lang="en-US" sz="1600"/>
              <a:t>Common external motivations include avoiding the police, receiving room and board, obtaining narcotics, and receiving monetary compensation.</a:t>
            </a:r>
            <a:endParaRPr sz="1600"/>
          </a:p>
          <a:p>
            <a:pPr indent="-330200" lvl="0" marL="457200" rtl="0" algn="l">
              <a:lnSpc>
                <a:spcPct val="100000"/>
              </a:lnSpc>
              <a:spcBef>
                <a:spcPts val="0"/>
              </a:spcBef>
              <a:spcAft>
                <a:spcPts val="0"/>
              </a:spcAft>
              <a:buSzPts val="1600"/>
              <a:buChar char="•"/>
            </a:pPr>
            <a:r>
              <a:rPr lang="en-US" sz="1600"/>
              <a:t>Note that malingering is </a:t>
            </a:r>
            <a:r>
              <a:rPr lang="en-US" sz="1600" u="sng"/>
              <a:t>not considered to be a mental illness</a:t>
            </a:r>
            <a:endParaRPr sz="1600" u="sng"/>
          </a:p>
          <a:p>
            <a:pPr indent="0" lvl="0" marL="0" rtl="0" algn="l">
              <a:lnSpc>
                <a:spcPct val="100000"/>
              </a:lnSpc>
              <a:spcBef>
                <a:spcPts val="0"/>
              </a:spcBef>
              <a:spcAft>
                <a:spcPts val="0"/>
              </a:spcAft>
              <a:buSzPts val="1400"/>
              <a:buNone/>
            </a:pPr>
            <a:r>
              <a:rPr lang="en-US" sz="1600"/>
              <a:t>Presentation </a:t>
            </a:r>
            <a:endParaRPr sz="1600"/>
          </a:p>
          <a:p>
            <a:pPr indent="-330200" lvl="0" marL="457200" rtl="0" algn="l">
              <a:lnSpc>
                <a:spcPct val="100000"/>
              </a:lnSpc>
              <a:spcBef>
                <a:spcPts val="0"/>
              </a:spcBef>
              <a:spcAft>
                <a:spcPts val="0"/>
              </a:spcAft>
              <a:buSzPts val="1600"/>
              <a:buChar char="•"/>
            </a:pPr>
            <a:r>
              <a:rPr lang="en-US" sz="1600"/>
              <a:t>Patients usually present with </a:t>
            </a:r>
            <a:r>
              <a:rPr lang="en-US" sz="1600" u="sng"/>
              <a:t>multiple vague complaints that do not conform to a known medical condition.</a:t>
            </a:r>
            <a:endParaRPr sz="1600" u="sng"/>
          </a:p>
          <a:p>
            <a:pPr indent="-330200" lvl="0" marL="457200" rtl="0" algn="l">
              <a:lnSpc>
                <a:spcPct val="100000"/>
              </a:lnSpc>
              <a:spcBef>
                <a:spcPts val="0"/>
              </a:spcBef>
              <a:spcAft>
                <a:spcPts val="0"/>
              </a:spcAft>
              <a:buSzPts val="1600"/>
              <a:buChar char="•"/>
            </a:pPr>
            <a:r>
              <a:rPr lang="en-US" sz="1600"/>
              <a:t>They often have a </a:t>
            </a:r>
            <a:r>
              <a:rPr lang="en-US" sz="1600" u="sng"/>
              <a:t>long medical history with many hospital stays</a:t>
            </a:r>
            <a:r>
              <a:rPr lang="en-US" sz="1600"/>
              <a:t>.</a:t>
            </a:r>
            <a:endParaRPr sz="1600"/>
          </a:p>
          <a:p>
            <a:pPr indent="-330200" lvl="0" marL="457200" rtl="0" algn="l">
              <a:lnSpc>
                <a:spcPct val="100000"/>
              </a:lnSpc>
              <a:spcBef>
                <a:spcPts val="0"/>
              </a:spcBef>
              <a:spcAft>
                <a:spcPts val="0"/>
              </a:spcAft>
              <a:buSzPts val="1600"/>
              <a:buChar char="•"/>
            </a:pPr>
            <a:r>
              <a:rPr lang="en-US" sz="1600"/>
              <a:t>They are generally </a:t>
            </a:r>
            <a:r>
              <a:rPr lang="en-US" sz="1600" u="sng"/>
              <a:t>uncooperative and refuse to accept a good prognosis</a:t>
            </a:r>
            <a:r>
              <a:rPr lang="en-US" sz="1600"/>
              <a:t> even after extensive medical evaluation.</a:t>
            </a:r>
            <a:endParaRPr sz="1600"/>
          </a:p>
          <a:p>
            <a:pPr indent="-330200" lvl="0" marL="457200" rtl="0" algn="l">
              <a:lnSpc>
                <a:spcPct val="100000"/>
              </a:lnSpc>
              <a:spcBef>
                <a:spcPts val="0"/>
              </a:spcBef>
              <a:spcAft>
                <a:spcPts val="0"/>
              </a:spcAft>
              <a:buSzPts val="1600"/>
              <a:buChar char="•"/>
            </a:pPr>
            <a:r>
              <a:rPr lang="en-US" sz="1600"/>
              <a:t>Their symptoms </a:t>
            </a:r>
            <a:r>
              <a:rPr lang="en-US" sz="1600" u="sng"/>
              <a:t>improve once their desired objective is obtained</a:t>
            </a:r>
            <a:r>
              <a:rPr lang="en-US" sz="1600"/>
              <a:t>.</a:t>
            </a:r>
            <a:endParaRPr sz="1600"/>
          </a:p>
          <a:p>
            <a:pPr indent="0" lvl="0" marL="0" rtl="0" algn="l">
              <a:lnSpc>
                <a:spcPct val="100000"/>
              </a:lnSpc>
              <a:spcBef>
                <a:spcPts val="0"/>
              </a:spcBef>
              <a:spcAft>
                <a:spcPts val="0"/>
              </a:spcAft>
              <a:buSzPts val="1400"/>
              <a:buNone/>
            </a:pPr>
            <a:r>
              <a:rPr lang="en-US" sz="1600"/>
              <a:t>Epidemiology </a:t>
            </a:r>
            <a:endParaRPr sz="1600"/>
          </a:p>
          <a:p>
            <a:pPr indent="-330200" lvl="0" marL="457200" rtl="0" algn="l">
              <a:lnSpc>
                <a:spcPct val="100000"/>
              </a:lnSpc>
              <a:spcBef>
                <a:spcPts val="0"/>
              </a:spcBef>
              <a:spcAft>
                <a:spcPts val="0"/>
              </a:spcAft>
              <a:buSzPts val="1600"/>
              <a:buChar char="•"/>
            </a:pPr>
            <a:r>
              <a:rPr lang="en-US" sz="1600"/>
              <a:t>Not uncommon in hospitalized patients</a:t>
            </a:r>
            <a:endParaRPr sz="1600"/>
          </a:p>
          <a:p>
            <a:pPr indent="-330200" lvl="0" marL="457200" rtl="0" algn="l">
              <a:lnSpc>
                <a:spcPct val="100000"/>
              </a:lnSpc>
              <a:spcBef>
                <a:spcPts val="0"/>
              </a:spcBef>
              <a:spcAft>
                <a:spcPts val="0"/>
              </a:spcAft>
              <a:buSzPts val="1600"/>
              <a:buChar char="•"/>
            </a:pPr>
            <a:r>
              <a:rPr lang="en-US" sz="1600"/>
              <a:t>Significantly </a:t>
            </a:r>
            <a:r>
              <a:rPr lang="en-US" sz="1600" u="sng"/>
              <a:t>more common in men than women</a:t>
            </a:r>
            <a:endParaRPr sz="1600" u="sng"/>
          </a:p>
        </p:txBody>
      </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2" name="Shape 1782"/>
        <p:cNvGrpSpPr/>
        <p:nvPr/>
      </p:nvGrpSpPr>
      <p:grpSpPr>
        <a:xfrm>
          <a:off x="0" y="0"/>
          <a:ext cx="0" cy="0"/>
          <a:chOff x="0" y="0"/>
          <a:chExt cx="0" cy="0"/>
        </a:xfrm>
      </p:grpSpPr>
      <p:sp>
        <p:nvSpPr>
          <p:cNvPr id="1783" name="Google Shape;1783;g2b2ea1b5f1d_0_640"/>
          <p:cNvSpPr txBox="1"/>
          <p:nvPr>
            <p:ph type="title"/>
          </p:nvPr>
        </p:nvSpPr>
        <p:spPr>
          <a:xfrm>
            <a:off x="251250" y="2226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1784" name="Google Shape;1784;g2b2ea1b5f1d_0_640"/>
          <p:cNvSpPr txBox="1"/>
          <p:nvPr>
            <p:ph idx="1" type="body"/>
          </p:nvPr>
        </p:nvSpPr>
        <p:spPr>
          <a:xfrm>
            <a:off x="342050" y="1013500"/>
            <a:ext cx="4231200" cy="41301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100000"/>
              </a:lnSpc>
              <a:spcBef>
                <a:spcPts val="0"/>
              </a:spcBef>
              <a:spcAft>
                <a:spcPts val="0"/>
              </a:spcAft>
              <a:buSzPct val="108108"/>
              <a:buNone/>
            </a:pPr>
            <a:r>
              <a:rPr lang="en-US"/>
              <a:t>1- A 39- year-old man comes to the office due to concerns about having pancreatic cancer after a coworker died of the disease 6 months ago. The patient has no epigastric pain, jaundice, or weight loss. However, he worries constantly because in researching the illness he read that it may not have obvious symptoms in early stages and can be rapidly fatal. The patient saw another physician 2 months ago, who performed a physical examination, laboratory evaluation, and abdominal CT scan. The results were normal and the physician reassured the patient that he did not have cancer. However, the patient reports that he has noticed occasional stomach noises after eating and would like to have additional testing done. Which of the following is the most likely diagnosis?</a:t>
            </a:r>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A- Adjustment disorder with anxiety</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B- Conversion disorder</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C- Delusional disorder (somatic subtype) </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D- Factitious disorder</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E- Generalized anxiety disorder</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ct val="108108"/>
              <a:buNone/>
            </a:pPr>
            <a:r>
              <a:rPr lang="en-US">
                <a:solidFill>
                  <a:schemeClr val="dk2"/>
                </a:solidFill>
                <a:latin typeface="Roboto Condensed Light"/>
                <a:ea typeface="Roboto Condensed Light"/>
                <a:cs typeface="Roboto Condensed Light"/>
                <a:sym typeface="Roboto Condensed Light"/>
              </a:rPr>
              <a:t>F- Illness anxiety disorder</a:t>
            </a:r>
            <a:endParaRPr>
              <a:solidFill>
                <a:schemeClr val="dk2"/>
              </a:solidFill>
              <a:latin typeface="Roboto Condensed Light"/>
              <a:ea typeface="Roboto Condensed Light"/>
              <a:cs typeface="Roboto Condensed Light"/>
              <a:sym typeface="Roboto Condensed Light"/>
            </a:endParaRPr>
          </a:p>
        </p:txBody>
      </p:sp>
      <p:sp>
        <p:nvSpPr>
          <p:cNvPr id="1785" name="Google Shape;1785;g2b2ea1b5f1d_0_640"/>
          <p:cNvSpPr txBox="1"/>
          <p:nvPr>
            <p:ph idx="1" type="body"/>
          </p:nvPr>
        </p:nvSpPr>
        <p:spPr>
          <a:xfrm>
            <a:off x="4698325" y="1013500"/>
            <a:ext cx="3587100" cy="38892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100000"/>
              </a:lnSpc>
              <a:spcBef>
                <a:spcPts val="0"/>
              </a:spcBef>
              <a:spcAft>
                <a:spcPts val="0"/>
              </a:spcAft>
              <a:buSzPct val="108108"/>
              <a:buNone/>
            </a:pPr>
            <a:r>
              <a:rPr lang="en-US"/>
              <a:t>2-</a:t>
            </a:r>
            <a:r>
              <a:rPr lang="en-US">
                <a:solidFill>
                  <a:schemeClr val="dk1"/>
                </a:solidFill>
              </a:rPr>
              <a:t> A person has an episode of seizure lasting for 3 to 5 minutes, he has no postictal state of confusion after the episode, incompatibility between the symptoms and the seizure, what is the diagnosis?</a:t>
            </a:r>
            <a:endParaRPr>
              <a:solidFill>
                <a:schemeClr val="dk1"/>
              </a:solidFill>
            </a:endParaRPr>
          </a:p>
          <a:p>
            <a:pPr indent="0" lvl="0" marL="457200" rtl="0" algn="l">
              <a:lnSpc>
                <a:spcPct val="100000"/>
              </a:lnSpc>
              <a:spcBef>
                <a:spcPts val="0"/>
              </a:spcBef>
              <a:spcAft>
                <a:spcPts val="0"/>
              </a:spcAft>
              <a:buClr>
                <a:schemeClr val="dk1"/>
              </a:buClr>
              <a:buSzPct val="84942"/>
              <a:buFont typeface="Arial"/>
              <a:buNone/>
            </a:pPr>
            <a:r>
              <a:rPr lang="en-US">
                <a:solidFill>
                  <a:schemeClr val="dk1"/>
                </a:solidFill>
                <a:latin typeface="Roboto Condensed Light"/>
                <a:ea typeface="Roboto Condensed Light"/>
                <a:cs typeface="Roboto Condensed Light"/>
                <a:sym typeface="Roboto Condensed Light"/>
              </a:rPr>
              <a:t>A- Factitious disorder</a:t>
            </a:r>
            <a:endParaRPr>
              <a:solidFill>
                <a:schemeClr val="dk1"/>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solidFill>
                  <a:schemeClr val="dk2"/>
                </a:solidFill>
                <a:latin typeface="Roboto Condensed Light"/>
                <a:ea typeface="Roboto Condensed Light"/>
                <a:cs typeface="Roboto Condensed Light"/>
                <a:sym typeface="Roboto Condensed Light"/>
              </a:rPr>
              <a:t>B- Conversion disorder</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ct val="108108"/>
              <a:buNone/>
            </a:pPr>
            <a:r>
              <a:rPr lang="en-US">
                <a:solidFill>
                  <a:schemeClr val="dk1"/>
                </a:solidFill>
                <a:latin typeface="Roboto Condensed Light"/>
                <a:ea typeface="Roboto Condensed Light"/>
                <a:cs typeface="Roboto Condensed Light"/>
                <a:sym typeface="Roboto Condensed Light"/>
              </a:rPr>
              <a:t>C- Malingering</a:t>
            </a:r>
            <a:endParaRPr>
              <a:solidFill>
                <a:schemeClr val="dk1"/>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solidFill>
                  <a:schemeClr val="dk1"/>
                </a:solidFill>
              </a:rPr>
              <a:t>3-</a:t>
            </a:r>
            <a:r>
              <a:rPr lang="en-US"/>
              <a:t> To diagnose somatic symptoms disorder the duration must be? </a:t>
            </a:r>
            <a:endParaRPr/>
          </a:p>
          <a:p>
            <a:pPr indent="457200" lvl="0" marL="0" rtl="0" algn="l">
              <a:lnSpc>
                <a:spcPct val="100000"/>
              </a:lnSpc>
              <a:spcBef>
                <a:spcPts val="0"/>
              </a:spcBef>
              <a:spcAft>
                <a:spcPts val="0"/>
              </a:spcAft>
              <a:buSzPct val="108108"/>
              <a:buNone/>
            </a:pPr>
            <a:r>
              <a:rPr lang="en-US">
                <a:solidFill>
                  <a:schemeClr val="dk2"/>
                </a:solidFill>
                <a:latin typeface="Roboto Condensed Light"/>
                <a:ea typeface="Roboto Condensed Light"/>
                <a:cs typeface="Roboto Condensed Light"/>
                <a:sym typeface="Roboto Condensed Light"/>
              </a:rPr>
              <a:t>At least 6 months </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solidFill>
                  <a:schemeClr val="dk1"/>
                </a:solidFill>
              </a:rPr>
              <a:t>4- </a:t>
            </a:r>
            <a:r>
              <a:rPr lang="en-US"/>
              <a:t>In which of the following disorders does the individual have the motivation to assume the sick role in the absence of any secondary gain? Select one:</a:t>
            </a:r>
            <a:endParaRPr/>
          </a:p>
          <a:p>
            <a:pPr indent="0" lvl="0" marL="457200" rtl="0" algn="l">
              <a:lnSpc>
                <a:spcPct val="100000"/>
              </a:lnSpc>
              <a:spcBef>
                <a:spcPts val="0"/>
              </a:spcBef>
              <a:spcAft>
                <a:spcPts val="0"/>
              </a:spcAft>
              <a:buSzPct val="108108"/>
              <a:buNone/>
            </a:pPr>
            <a:r>
              <a:rPr lang="en-US">
                <a:latin typeface="Roboto Condensed Light"/>
                <a:ea typeface="Roboto Condensed Light"/>
                <a:cs typeface="Roboto Condensed Light"/>
                <a:sym typeface="Roboto Condensed Light"/>
              </a:rPr>
              <a:t>a Malingering</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ct val="108108"/>
              <a:buNone/>
            </a:pPr>
            <a:r>
              <a:rPr lang="en-US">
                <a:solidFill>
                  <a:schemeClr val="dk2"/>
                </a:solidFill>
                <a:latin typeface="Roboto Condensed Light"/>
                <a:ea typeface="Roboto Condensed Light"/>
                <a:cs typeface="Roboto Condensed Light"/>
                <a:sym typeface="Roboto Condensed Light"/>
              </a:rPr>
              <a:t>b. Factitious disorder</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ct val="108108"/>
              <a:buNone/>
            </a:pPr>
            <a:r>
              <a:rPr lang="en-US">
                <a:latin typeface="Roboto Condensed Light"/>
                <a:ea typeface="Roboto Condensed Light"/>
                <a:cs typeface="Roboto Condensed Light"/>
                <a:sym typeface="Roboto Condensed Light"/>
              </a:rPr>
              <a:t>e Somatic symptom disorder</a:t>
            </a:r>
            <a:endParaRPr>
              <a:solidFill>
                <a:schemeClr val="dk1"/>
              </a:solidFill>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Clr>
                <a:schemeClr val="dk1"/>
              </a:buClr>
              <a:buSzPct val="84942"/>
              <a:buFont typeface="Arial"/>
              <a:buNone/>
            </a:pPr>
            <a:r>
              <a:t/>
            </a:r>
            <a:endParaRPr>
              <a:solidFill>
                <a:schemeClr val="dk1"/>
              </a:solidFill>
            </a:endParaRPr>
          </a:p>
        </p:txBody>
      </p:sp>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9" name="Shape 1789"/>
        <p:cNvGrpSpPr/>
        <p:nvPr/>
      </p:nvGrpSpPr>
      <p:grpSpPr>
        <a:xfrm>
          <a:off x="0" y="0"/>
          <a:ext cx="0" cy="0"/>
          <a:chOff x="0" y="0"/>
          <a:chExt cx="0" cy="0"/>
        </a:xfrm>
      </p:grpSpPr>
      <p:sp>
        <p:nvSpPr>
          <p:cNvPr id="1790" name="Google Shape;1790;g2b2ea1b5f1d_0_649"/>
          <p:cNvSpPr txBox="1"/>
          <p:nvPr>
            <p:ph type="title"/>
          </p:nvPr>
        </p:nvSpPr>
        <p:spPr>
          <a:xfrm>
            <a:off x="251250" y="2226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1791" name="Google Shape;1791;g2b2ea1b5f1d_0_649"/>
          <p:cNvSpPr txBox="1"/>
          <p:nvPr>
            <p:ph idx="1" type="body"/>
          </p:nvPr>
        </p:nvSpPr>
        <p:spPr>
          <a:xfrm>
            <a:off x="342050" y="1013500"/>
            <a:ext cx="4003200" cy="41301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00000"/>
              </a:lnSpc>
              <a:spcBef>
                <a:spcPts val="0"/>
              </a:spcBef>
              <a:spcAft>
                <a:spcPts val="0"/>
              </a:spcAft>
              <a:buSzPts val="1400"/>
              <a:buNone/>
            </a:pPr>
            <a:r>
              <a:rPr lang="en-US"/>
              <a:t>5- What is the key difference between illness anxiety disorder and somatic symptom disorder?    Select one:</a:t>
            </a:r>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a. The presence of an associated medical condition</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b. Whether they are a diagnosis of exclusion</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c. Predominance of somatic symptoms</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d. Presence of neurological deficits</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e. Number of symptoms</a:t>
            </a:r>
            <a:endParaRPr>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6- What is the key difference between illness anxiety disorder and somatic symptom disorder?   </a:t>
            </a:r>
            <a:endParaRPr/>
          </a:p>
          <a:p>
            <a:pPr indent="0" lvl="0" marL="457200" rtl="0" algn="l">
              <a:lnSpc>
                <a:spcPct val="100000"/>
              </a:lnSpc>
              <a:spcBef>
                <a:spcPts val="0"/>
              </a:spcBef>
              <a:spcAft>
                <a:spcPts val="0"/>
              </a:spcAft>
              <a:buSzPts val="1400"/>
              <a:buNone/>
            </a:pPr>
            <a:r>
              <a:rPr lang="en-US">
                <a:solidFill>
                  <a:schemeClr val="dk1"/>
                </a:solidFill>
                <a:latin typeface="Roboto Condensed Light"/>
                <a:ea typeface="Roboto Condensed Light"/>
                <a:cs typeface="Roboto Condensed Light"/>
                <a:sym typeface="Roboto Condensed Light"/>
              </a:rPr>
              <a:t>A- The presence of an associated medical condition</a:t>
            </a:r>
            <a:endParaRPr>
              <a:solidFill>
                <a:schemeClr val="dk1"/>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ts val="1400"/>
              <a:buNone/>
            </a:pPr>
            <a:r>
              <a:rPr lang="en-US">
                <a:solidFill>
                  <a:schemeClr val="dk1"/>
                </a:solidFill>
                <a:latin typeface="Roboto Condensed Light"/>
                <a:ea typeface="Roboto Condensed Light"/>
                <a:cs typeface="Roboto Condensed Light"/>
                <a:sym typeface="Roboto Condensed Light"/>
              </a:rPr>
              <a:t>B- Whether they are a diagnosis of exclusion</a:t>
            </a:r>
            <a:endParaRPr>
              <a:solidFill>
                <a:schemeClr val="dk1"/>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C- Somatic symptom disorder need treatment rather than investigation</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ts val="1400"/>
              <a:buNone/>
            </a:pPr>
            <a:r>
              <a:rPr lang="en-US">
                <a:solidFill>
                  <a:schemeClr val="dk1"/>
                </a:solidFill>
                <a:latin typeface="Roboto Condensed Light"/>
                <a:ea typeface="Roboto Condensed Light"/>
                <a:cs typeface="Roboto Condensed Light"/>
                <a:sym typeface="Roboto Condensed Light"/>
              </a:rPr>
              <a:t>D- Presence of neurological deficits</a:t>
            </a:r>
            <a:endParaRPr>
              <a:solidFill>
                <a:schemeClr val="dk1"/>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ts val="1400"/>
              <a:buNone/>
            </a:pPr>
            <a:r>
              <a:rPr lang="en-US">
                <a:solidFill>
                  <a:schemeClr val="dk1"/>
                </a:solidFill>
                <a:latin typeface="Roboto Condensed Light"/>
                <a:ea typeface="Roboto Condensed Light"/>
                <a:cs typeface="Roboto Condensed Light"/>
                <a:sym typeface="Roboto Condensed Light"/>
              </a:rPr>
              <a:t>E- Number of symptoms</a:t>
            </a:r>
            <a:endParaRPr>
              <a:solidFill>
                <a:schemeClr val="dk1"/>
              </a:solidFill>
              <a:latin typeface="Roboto Condensed Light"/>
              <a:ea typeface="Roboto Condensed Light"/>
              <a:cs typeface="Roboto Condensed Light"/>
              <a:sym typeface="Roboto Condensed Light"/>
            </a:endParaRPr>
          </a:p>
        </p:txBody>
      </p:sp>
      <p:sp>
        <p:nvSpPr>
          <p:cNvPr id="1792" name="Google Shape;1792;g2b2ea1b5f1d_0_649"/>
          <p:cNvSpPr txBox="1"/>
          <p:nvPr>
            <p:ph idx="1" type="body"/>
          </p:nvPr>
        </p:nvSpPr>
        <p:spPr>
          <a:xfrm>
            <a:off x="4598750" y="1013500"/>
            <a:ext cx="3686700" cy="40032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00000"/>
              </a:lnSpc>
              <a:spcBef>
                <a:spcPts val="0"/>
              </a:spcBef>
              <a:spcAft>
                <a:spcPts val="0"/>
              </a:spcAft>
              <a:buSzPts val="1400"/>
              <a:buNone/>
            </a:pPr>
            <a:r>
              <a:rPr lang="en-US"/>
              <a:t>7-</a:t>
            </a:r>
            <a:r>
              <a:rPr lang="en-US">
                <a:solidFill>
                  <a:schemeClr val="dk1"/>
                </a:solidFill>
              </a:rPr>
              <a:t> </a:t>
            </a:r>
            <a:r>
              <a:rPr lang="en-US"/>
              <a:t>According to DSM-5. how many somatic symptoms (distressing or disruptive to daily life) are required for the diagnosis of somatic symptom disorder? Select one:</a:t>
            </a:r>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a. One</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b. Two</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C. Three</a:t>
            </a:r>
            <a:endParaRPr>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solidFill>
                  <a:schemeClr val="dk1"/>
                </a:solidFill>
              </a:rPr>
              <a:t>8- </a:t>
            </a:r>
            <a:r>
              <a:rPr lang="en-US"/>
              <a:t>female patient who was admitted for exacerbation of asthma, suddenly she developed nonproductive cough and a fever of 39. The nurse saw the patient dipping the thermometer in hot cup of liquid, possible dx? </a:t>
            </a:r>
            <a:endParaRPr/>
          </a:p>
          <a:p>
            <a:pPr indent="457200" lvl="0" marL="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Factitious disorder</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solidFill>
                  <a:schemeClr val="dk1"/>
                </a:solidFill>
              </a:rPr>
              <a:t>9- </a:t>
            </a:r>
            <a:r>
              <a:rPr lang="en-US"/>
              <a:t>What is the difference between Factitious Disorder &amp; Malingering? </a:t>
            </a:r>
            <a:endParaRPr/>
          </a:p>
          <a:p>
            <a:pPr indent="457200" lvl="0" marL="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Secondary gain </a:t>
            </a:r>
            <a:endParaRPr>
              <a:solidFill>
                <a:schemeClr val="dk2"/>
              </a:solidFill>
              <a:latin typeface="Roboto Condensed Light"/>
              <a:ea typeface="Roboto Condensed Light"/>
              <a:cs typeface="Roboto Condensed Light"/>
              <a:sym typeface="Roboto Condensed Light"/>
            </a:endParaRPr>
          </a:p>
        </p:txBody>
      </p: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6" name="Shape 1796"/>
        <p:cNvGrpSpPr/>
        <p:nvPr/>
      </p:nvGrpSpPr>
      <p:grpSpPr>
        <a:xfrm>
          <a:off x="0" y="0"/>
          <a:ext cx="0" cy="0"/>
          <a:chOff x="0" y="0"/>
          <a:chExt cx="0" cy="0"/>
        </a:xfrm>
      </p:grpSpPr>
      <p:sp>
        <p:nvSpPr>
          <p:cNvPr id="1797" name="Google Shape;1797;g2b2ea1b5f1d_0_664"/>
          <p:cNvSpPr txBox="1"/>
          <p:nvPr>
            <p:ph type="title"/>
          </p:nvPr>
        </p:nvSpPr>
        <p:spPr>
          <a:xfrm>
            <a:off x="251250" y="2226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1798" name="Google Shape;1798;g2b2ea1b5f1d_0_664"/>
          <p:cNvSpPr txBox="1"/>
          <p:nvPr>
            <p:ph idx="1" type="body"/>
          </p:nvPr>
        </p:nvSpPr>
        <p:spPr>
          <a:xfrm>
            <a:off x="342050" y="1013500"/>
            <a:ext cx="4003200" cy="4130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t>10- Which of the following most closely describes a person who may have a factitious disorder?</a:t>
            </a:r>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a. Iman sees visions and talks to people who aren't there.</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b. Fatmah starves herself and is convinced she is overweight</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c. Fadi pretends to be sick in order to avoid coming to the exam he didn't study for</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d. Hanan tricks the doctors to believe she is ill by injecting herself by insulin</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11- All of the following are true about illness anxiety disorder except?</a:t>
            </a:r>
            <a:endParaRPr/>
          </a:p>
          <a:p>
            <a:pPr indent="0" lvl="0" marL="45720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A. More common in female than male         </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ts val="1400"/>
              <a:buNone/>
            </a:pPr>
            <a:r>
              <a:rPr lang="en-US">
                <a:latin typeface="Roboto Condensed Light"/>
                <a:ea typeface="Roboto Condensed Light"/>
                <a:cs typeface="Roboto Condensed Light"/>
                <a:sym typeface="Roboto Condensed Light"/>
              </a:rPr>
              <a:t>B. preoccupied of acquired a serious illness</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ts val="1400"/>
              <a:buNone/>
            </a:pPr>
            <a:r>
              <a:rPr lang="en-US">
                <a:latin typeface="Roboto Condensed Light"/>
                <a:ea typeface="Roboto Condensed Light"/>
                <a:cs typeface="Roboto Condensed Light"/>
                <a:sym typeface="Roboto Condensed Light"/>
              </a:rPr>
              <a:t>C. high level of anxiety about health</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ts val="1400"/>
              <a:buNone/>
            </a:pPr>
            <a:r>
              <a:rPr lang="en-US">
                <a:latin typeface="Roboto Condensed Light"/>
                <a:ea typeface="Roboto Condensed Light"/>
                <a:cs typeface="Roboto Condensed Light"/>
                <a:sym typeface="Roboto Condensed Light"/>
              </a:rPr>
              <a:t>D. somatic symptom are not present</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ts val="1400"/>
              <a:buNone/>
            </a:pPr>
            <a:r>
              <a:rPr lang="en-US">
                <a:latin typeface="Roboto Condensed Light"/>
                <a:ea typeface="Roboto Condensed Light"/>
                <a:cs typeface="Roboto Condensed Light"/>
                <a:sym typeface="Roboto Condensed Light"/>
              </a:rPr>
              <a:t>E. persist at least 6 month</a:t>
            </a:r>
            <a:endParaRPr>
              <a:latin typeface="Roboto Condensed Light"/>
              <a:ea typeface="Roboto Condensed Light"/>
              <a:cs typeface="Roboto Condensed Light"/>
              <a:sym typeface="Roboto Condensed Light"/>
            </a:endParaRPr>
          </a:p>
        </p:txBody>
      </p:sp>
      <p:sp>
        <p:nvSpPr>
          <p:cNvPr id="1799" name="Google Shape;1799;g2b2ea1b5f1d_0_664"/>
          <p:cNvSpPr txBox="1"/>
          <p:nvPr>
            <p:ph idx="1" type="body"/>
          </p:nvPr>
        </p:nvSpPr>
        <p:spPr>
          <a:xfrm>
            <a:off x="4573400" y="1013500"/>
            <a:ext cx="3686700" cy="41301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100000"/>
              </a:lnSpc>
              <a:spcBef>
                <a:spcPts val="0"/>
              </a:spcBef>
              <a:spcAft>
                <a:spcPts val="0"/>
              </a:spcAft>
              <a:buSzPct val="108108"/>
              <a:buNone/>
            </a:pPr>
            <a:r>
              <a:rPr lang="en-US"/>
              <a:t>12-</a:t>
            </a:r>
            <a:r>
              <a:rPr lang="en-US">
                <a:solidFill>
                  <a:schemeClr val="dk1"/>
                </a:solidFill>
              </a:rPr>
              <a:t> </a:t>
            </a:r>
            <a:r>
              <a:rPr lang="en-US"/>
              <a:t>False about Factitious Disorder :</a:t>
            </a:r>
            <a:endParaRPr/>
          </a:p>
          <a:p>
            <a:pPr indent="0" lvl="0" marL="457200" rtl="0" algn="l">
              <a:lnSpc>
                <a:spcPct val="100000"/>
              </a:lnSpc>
              <a:spcBef>
                <a:spcPts val="0"/>
              </a:spcBef>
              <a:spcAft>
                <a:spcPts val="0"/>
              </a:spcAft>
              <a:buSzPct val="108108"/>
              <a:buNone/>
            </a:pPr>
            <a:r>
              <a:rPr lang="en-US">
                <a:solidFill>
                  <a:schemeClr val="dk2"/>
                </a:solidFill>
                <a:latin typeface="Roboto Condensed Light"/>
                <a:ea typeface="Roboto Condensed Light"/>
                <a:cs typeface="Roboto Condensed Light"/>
                <a:sym typeface="Roboto Condensed Light"/>
              </a:rPr>
              <a:t>A. more common in men  </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ct val="108108"/>
              <a:buNone/>
            </a:pPr>
            <a:r>
              <a:rPr lang="en-US">
                <a:latin typeface="Roboto Condensed Light"/>
                <a:ea typeface="Roboto Condensed Light"/>
                <a:cs typeface="Roboto Condensed Light"/>
                <a:sym typeface="Roboto Condensed Light"/>
              </a:rPr>
              <a:t>B. it can be intentional</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ct val="108108"/>
              <a:buNone/>
            </a:pPr>
            <a:r>
              <a:rPr lang="en-US">
                <a:latin typeface="Roboto Condensed Light"/>
                <a:ea typeface="Roboto Condensed Light"/>
                <a:cs typeface="Roboto Condensed Light"/>
                <a:sym typeface="Roboto Condensed Light"/>
              </a:rPr>
              <a:t>C. the gain is primary gain  </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ct val="108108"/>
              <a:buNone/>
            </a:pPr>
            <a:r>
              <a:rPr lang="en-US">
                <a:latin typeface="Roboto Condensed Light"/>
                <a:ea typeface="Roboto Condensed Light"/>
                <a:cs typeface="Roboto Condensed Light"/>
                <a:sym typeface="Roboto Condensed Light"/>
              </a:rPr>
              <a:t>D. Faking symptoms such as hyperthermia </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ct val="108108"/>
              <a:buNone/>
            </a:pPr>
            <a:r>
              <a:rPr lang="en-US">
                <a:latin typeface="Roboto Condensed Light"/>
                <a:ea typeface="Roboto Condensed Light"/>
                <a:cs typeface="Roboto Condensed Light"/>
                <a:sym typeface="Roboto Condensed Light"/>
              </a:rPr>
              <a:t>E. falsification of injury or disease </a:t>
            </a:r>
            <a:endParaRPr>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solidFill>
                  <a:schemeClr val="dk1"/>
                </a:solidFill>
              </a:rPr>
              <a:t>13-</a:t>
            </a:r>
            <a:r>
              <a:rPr lang="en-US"/>
              <a:t> A man pretend sickness intentionally without secondary gain?</a:t>
            </a:r>
            <a:endParaRPr/>
          </a:p>
          <a:p>
            <a:pPr indent="457200" lvl="0" marL="0" rtl="0" algn="l">
              <a:lnSpc>
                <a:spcPct val="100000"/>
              </a:lnSpc>
              <a:spcBef>
                <a:spcPts val="0"/>
              </a:spcBef>
              <a:spcAft>
                <a:spcPts val="0"/>
              </a:spcAft>
              <a:buClr>
                <a:schemeClr val="dk1"/>
              </a:buClr>
              <a:buSzPct val="108108"/>
              <a:buFont typeface="Arial"/>
              <a:buNone/>
            </a:pPr>
            <a:r>
              <a:rPr lang="en-US">
                <a:solidFill>
                  <a:schemeClr val="dk2"/>
                </a:solidFill>
                <a:latin typeface="Roboto Condensed Light"/>
                <a:ea typeface="Roboto Condensed Light"/>
                <a:cs typeface="Roboto Condensed Light"/>
                <a:sym typeface="Roboto Condensed Light"/>
              </a:rPr>
              <a:t> Factitious disorder</a:t>
            </a:r>
            <a:r>
              <a:rPr lang="en-US"/>
              <a:t>  </a:t>
            </a:r>
            <a:endParaRPr b="1" sz="1100">
              <a:solidFill>
                <a:schemeClr val="dk1"/>
              </a:solidFill>
              <a:latin typeface="Arial"/>
              <a:ea typeface="Arial"/>
              <a:cs typeface="Arial"/>
              <a:sym typeface="Arial"/>
            </a:endParaRPr>
          </a:p>
          <a:p>
            <a:pPr indent="0" lvl="0" marL="0" rtl="0" algn="l">
              <a:lnSpc>
                <a:spcPct val="100000"/>
              </a:lnSpc>
              <a:spcBef>
                <a:spcPts val="1000"/>
              </a:spcBef>
              <a:spcAft>
                <a:spcPts val="0"/>
              </a:spcAft>
              <a:buSzPct val="108108"/>
              <a:buNone/>
            </a:pPr>
            <a:r>
              <a:rPr lang="en-US">
                <a:solidFill>
                  <a:schemeClr val="dk1"/>
                </a:solidFill>
              </a:rPr>
              <a:t>14-</a:t>
            </a:r>
            <a:r>
              <a:rPr lang="en-US"/>
              <a:t> 65 years old female came to the clinic that reported she has skin cancer and the doctor make all test &amp; labs to confirm but the result have no abnormal findings which type of disease the patient suffers from?</a:t>
            </a:r>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A- Adjustment disorder with anxiety</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B- Conversion disorder</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C- Delusional disorder (somatic subtype) </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D- Factitious disorder</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E- Generalized anxiety disorder</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ct val="108108"/>
              <a:buNone/>
            </a:pPr>
            <a:r>
              <a:rPr lang="en-US">
                <a:solidFill>
                  <a:schemeClr val="dk2"/>
                </a:solidFill>
                <a:latin typeface="Roboto Condensed Light"/>
                <a:ea typeface="Roboto Condensed Light"/>
                <a:cs typeface="Roboto Condensed Light"/>
                <a:sym typeface="Roboto Condensed Light"/>
              </a:rPr>
              <a:t>F- Illness anxiety disorder</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ct val="108108"/>
              <a:buNone/>
            </a:pPr>
            <a:r>
              <a:t/>
            </a:r>
            <a:endParaRPr>
              <a:solidFill>
                <a:schemeClr val="dk2"/>
              </a:solidFill>
              <a:latin typeface="Roboto Condensed Light"/>
              <a:ea typeface="Roboto Condensed Light"/>
              <a:cs typeface="Roboto Condensed Light"/>
              <a:sym typeface="Roboto Condensed Light"/>
            </a:endParaRPr>
          </a:p>
        </p:txBody>
      </p:sp>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3" name="Shape 1803"/>
        <p:cNvGrpSpPr/>
        <p:nvPr/>
      </p:nvGrpSpPr>
      <p:grpSpPr>
        <a:xfrm>
          <a:off x="0" y="0"/>
          <a:ext cx="0" cy="0"/>
          <a:chOff x="0" y="0"/>
          <a:chExt cx="0" cy="0"/>
        </a:xfrm>
      </p:grpSpPr>
      <p:sp>
        <p:nvSpPr>
          <p:cNvPr id="1804" name="Google Shape;1804;g2b2ea1b5f1d_0_679"/>
          <p:cNvSpPr txBox="1"/>
          <p:nvPr>
            <p:ph type="title"/>
          </p:nvPr>
        </p:nvSpPr>
        <p:spPr>
          <a:xfrm>
            <a:off x="251250" y="2226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1805" name="Google Shape;1805;g2b2ea1b5f1d_0_679"/>
          <p:cNvSpPr txBox="1"/>
          <p:nvPr>
            <p:ph idx="1" type="body"/>
          </p:nvPr>
        </p:nvSpPr>
        <p:spPr>
          <a:xfrm>
            <a:off x="342050" y="1013500"/>
            <a:ext cx="7208400" cy="4130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t>15- case about a child that has conflicting parents who want to have a divorce then the child suddenly develops blindness but seems calm and indifferent to it? </a:t>
            </a:r>
            <a:endParaRPr/>
          </a:p>
          <a:p>
            <a:pPr indent="457200" lvl="0" marL="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conversion disorder</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ts val="1400"/>
              <a:buNone/>
            </a:pPr>
            <a:r>
              <a:rPr lang="en-US"/>
              <a:t>16- pt has seizure attack and EEG was negative and conflicting with his wife? </a:t>
            </a:r>
            <a:endParaRPr/>
          </a:p>
          <a:p>
            <a:pPr indent="457200" lvl="0" marL="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conversion disorder </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ts val="1400"/>
              <a:buNone/>
            </a:pPr>
            <a:r>
              <a:rPr lang="en-US">
                <a:solidFill>
                  <a:schemeClr val="dk1"/>
                </a:solidFill>
              </a:rPr>
              <a:t>17-</a:t>
            </a:r>
            <a:r>
              <a:rPr lang="en-US"/>
              <a:t> true about conversion disorder? </a:t>
            </a:r>
            <a:endParaRPr/>
          </a:p>
          <a:p>
            <a:pPr indent="457200" lvl="0" marL="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Neurological symptom</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ts val="1400"/>
              <a:buNone/>
            </a:pPr>
            <a:r>
              <a:rPr lang="en-US">
                <a:solidFill>
                  <a:schemeClr val="dk1"/>
                </a:solidFill>
              </a:rPr>
              <a:t>18-</a:t>
            </a:r>
            <a:r>
              <a:rPr lang="en-US"/>
              <a:t> One of the following symptoms not considered in conversion syndrome?</a:t>
            </a:r>
            <a:endParaRPr/>
          </a:p>
          <a:p>
            <a:pPr indent="457200" lvl="0" marL="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Pain</a:t>
            </a:r>
            <a:endParaRPr sz="1200">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ts val="1400"/>
              <a:buNone/>
            </a:pPr>
            <a:r>
              <a:rPr lang="en-US">
                <a:solidFill>
                  <a:schemeClr val="dk1"/>
                </a:solidFill>
              </a:rPr>
              <a:t>19- </a:t>
            </a:r>
            <a:r>
              <a:rPr lang="en-US"/>
              <a:t>Pts came to emergency with left side paralysis, low socioeconomic status, Dx?</a:t>
            </a:r>
            <a:endParaRPr/>
          </a:p>
          <a:p>
            <a:pPr indent="457200" lvl="0" marL="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Conversion disorder</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ts val="1400"/>
              <a:buNone/>
            </a:pPr>
            <a:r>
              <a:rPr lang="en-US">
                <a:solidFill>
                  <a:schemeClr val="dk1"/>
                </a:solidFill>
              </a:rPr>
              <a:t>20- </a:t>
            </a:r>
            <a:r>
              <a:rPr lang="en-US"/>
              <a:t>Which of the following correctly describes difference between somatic symptoms disorder and illness anxiety disorder?</a:t>
            </a:r>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Somatic disorder patients request treatment and symptomatic relief</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21- Patient pretends she has depression without secondary gain?</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	Factitious disorder </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ts val="1400"/>
              <a:buNone/>
            </a:pPr>
            <a:r>
              <a:t/>
            </a:r>
            <a:endParaRPr>
              <a:solidFill>
                <a:schemeClr val="dk1"/>
              </a:solidFill>
            </a:endParaRPr>
          </a:p>
        </p:txBody>
      </p:sp>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9" name="Shape 1809"/>
        <p:cNvGrpSpPr/>
        <p:nvPr/>
      </p:nvGrpSpPr>
      <p:grpSpPr>
        <a:xfrm>
          <a:off x="0" y="0"/>
          <a:ext cx="0" cy="0"/>
          <a:chOff x="0" y="0"/>
          <a:chExt cx="0" cy="0"/>
        </a:xfrm>
      </p:grpSpPr>
      <p:sp>
        <p:nvSpPr>
          <p:cNvPr id="1810" name="Google Shape;1810;g2b2ea1b5f1d_0_691"/>
          <p:cNvSpPr txBox="1"/>
          <p:nvPr>
            <p:ph type="title"/>
          </p:nvPr>
        </p:nvSpPr>
        <p:spPr>
          <a:xfrm>
            <a:off x="608639" y="2525322"/>
            <a:ext cx="40734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sz="2800"/>
              <a:t>OCD</a:t>
            </a:r>
            <a:endParaRPr sz="2800"/>
          </a:p>
        </p:txBody>
      </p:sp>
      <p:sp>
        <p:nvSpPr>
          <p:cNvPr id="1811" name="Google Shape;1811;g2b2ea1b5f1d_0_691"/>
          <p:cNvSpPr/>
          <p:nvPr/>
        </p:nvSpPr>
        <p:spPr>
          <a:xfrm>
            <a:off x="1937975" y="1284250"/>
            <a:ext cx="1544540" cy="1112046"/>
          </a:xfrm>
          <a:custGeom>
            <a:rect b="b" l="l" r="r" t="t"/>
            <a:pathLst>
              <a:path extrusionOk="0" h="5692" w="7942">
                <a:moveTo>
                  <a:pt x="3056" y="1"/>
                </a:moveTo>
                <a:cubicBezTo>
                  <a:pt x="2499" y="1"/>
                  <a:pt x="1942" y="26"/>
                  <a:pt x="1393" y="99"/>
                </a:cubicBezTo>
                <a:cubicBezTo>
                  <a:pt x="912" y="166"/>
                  <a:pt x="370" y="314"/>
                  <a:pt x="154" y="808"/>
                </a:cubicBezTo>
                <a:cubicBezTo>
                  <a:pt x="31" y="1079"/>
                  <a:pt x="0" y="1393"/>
                  <a:pt x="25" y="1714"/>
                </a:cubicBezTo>
                <a:cubicBezTo>
                  <a:pt x="68" y="2312"/>
                  <a:pt x="296" y="2966"/>
                  <a:pt x="536" y="3520"/>
                </a:cubicBezTo>
                <a:cubicBezTo>
                  <a:pt x="666" y="3816"/>
                  <a:pt x="789" y="4088"/>
                  <a:pt x="894" y="4310"/>
                </a:cubicBezTo>
                <a:cubicBezTo>
                  <a:pt x="1178" y="4932"/>
                  <a:pt x="1615" y="5537"/>
                  <a:pt x="2220" y="5666"/>
                </a:cubicBezTo>
                <a:cubicBezTo>
                  <a:pt x="2302" y="5684"/>
                  <a:pt x="2385" y="5691"/>
                  <a:pt x="2468" y="5691"/>
                </a:cubicBezTo>
                <a:cubicBezTo>
                  <a:pt x="2824" y="5691"/>
                  <a:pt x="3180" y="5547"/>
                  <a:pt x="3520" y="5407"/>
                </a:cubicBezTo>
                <a:cubicBezTo>
                  <a:pt x="4384" y="5050"/>
                  <a:pt x="5265" y="4680"/>
                  <a:pt x="5993" y="4038"/>
                </a:cubicBezTo>
                <a:cubicBezTo>
                  <a:pt x="7084" y="3077"/>
                  <a:pt x="7941" y="1030"/>
                  <a:pt x="6196" y="277"/>
                </a:cubicBezTo>
                <a:cubicBezTo>
                  <a:pt x="5796" y="105"/>
                  <a:pt x="5364" y="80"/>
                  <a:pt x="4939" y="62"/>
                </a:cubicBezTo>
                <a:cubicBezTo>
                  <a:pt x="4655" y="49"/>
                  <a:pt x="4371" y="37"/>
                  <a:pt x="4088" y="25"/>
                </a:cubicBezTo>
                <a:cubicBezTo>
                  <a:pt x="3744" y="11"/>
                  <a:pt x="3400" y="1"/>
                  <a:pt x="3056"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812" name="Google Shape;1812;g2b2ea1b5f1d_0_691"/>
          <p:cNvGrpSpPr/>
          <p:nvPr/>
        </p:nvGrpSpPr>
        <p:grpSpPr>
          <a:xfrm>
            <a:off x="4352214" y="-249185"/>
            <a:ext cx="4653194" cy="5580612"/>
            <a:chOff x="4352214" y="-249185"/>
            <a:chExt cx="4653194" cy="5580612"/>
          </a:xfrm>
        </p:grpSpPr>
        <p:sp>
          <p:nvSpPr>
            <p:cNvPr id="1813" name="Google Shape;1813;g2b2ea1b5f1d_0_691"/>
            <p:cNvSpPr/>
            <p:nvPr/>
          </p:nvSpPr>
          <p:spPr>
            <a:xfrm rot="9784833">
              <a:off x="4604931" y="303431"/>
              <a:ext cx="4147759" cy="2353635"/>
            </a:xfrm>
            <a:custGeom>
              <a:rect b="b" l="l" r="r" t="t"/>
              <a:pathLst>
                <a:path extrusionOk="0" h="27814" w="57888">
                  <a:moveTo>
                    <a:pt x="24329" y="0"/>
                  </a:moveTo>
                  <a:cubicBezTo>
                    <a:pt x="20137" y="0"/>
                    <a:pt x="15944" y="292"/>
                    <a:pt x="11795" y="876"/>
                  </a:cubicBezTo>
                  <a:cubicBezTo>
                    <a:pt x="8059" y="1400"/>
                    <a:pt x="3909" y="2467"/>
                    <a:pt x="2041" y="5691"/>
                  </a:cubicBezTo>
                  <a:cubicBezTo>
                    <a:pt x="0" y="9206"/>
                    <a:pt x="1640" y="13707"/>
                    <a:pt x="4033" y="17005"/>
                  </a:cubicBezTo>
                  <a:cubicBezTo>
                    <a:pt x="9661" y="24748"/>
                    <a:pt x="17144" y="27813"/>
                    <a:pt x="25551" y="27813"/>
                  </a:cubicBezTo>
                  <a:cubicBezTo>
                    <a:pt x="28471" y="27813"/>
                    <a:pt x="31503" y="27443"/>
                    <a:pt x="34607" y="26771"/>
                  </a:cubicBezTo>
                  <a:cubicBezTo>
                    <a:pt x="36981" y="26253"/>
                    <a:pt x="39274" y="25538"/>
                    <a:pt x="41395" y="24545"/>
                  </a:cubicBezTo>
                  <a:cubicBezTo>
                    <a:pt x="49157" y="20920"/>
                    <a:pt x="57888" y="5494"/>
                    <a:pt x="45372" y="2485"/>
                  </a:cubicBezTo>
                  <a:cubicBezTo>
                    <a:pt x="38494" y="832"/>
                    <a:pt x="31411" y="0"/>
                    <a:pt x="2432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4" name="Google Shape;1814;g2b2ea1b5f1d_0_691"/>
            <p:cNvSpPr/>
            <p:nvPr/>
          </p:nvSpPr>
          <p:spPr>
            <a:xfrm rot="5183080">
              <a:off x="5157570" y="2667456"/>
              <a:ext cx="2471275" cy="2691843"/>
            </a:xfrm>
            <a:custGeom>
              <a:rect b="b" l="l" r="r" t="t"/>
              <a:pathLst>
                <a:path extrusionOk="0" h="3020" w="2757">
                  <a:moveTo>
                    <a:pt x="1727" y="1"/>
                  </a:moveTo>
                  <a:cubicBezTo>
                    <a:pt x="815" y="1"/>
                    <a:pt x="275" y="1495"/>
                    <a:pt x="93" y="2170"/>
                  </a:cubicBezTo>
                  <a:cubicBezTo>
                    <a:pt x="43" y="2361"/>
                    <a:pt x="0" y="2571"/>
                    <a:pt x="93" y="2750"/>
                  </a:cubicBezTo>
                  <a:cubicBezTo>
                    <a:pt x="196" y="2948"/>
                    <a:pt x="423" y="3020"/>
                    <a:pt x="655" y="3020"/>
                  </a:cubicBezTo>
                  <a:cubicBezTo>
                    <a:pt x="756" y="3020"/>
                    <a:pt x="857" y="3006"/>
                    <a:pt x="950" y="2984"/>
                  </a:cubicBezTo>
                  <a:cubicBezTo>
                    <a:pt x="1418" y="2879"/>
                    <a:pt x="1850" y="2639"/>
                    <a:pt x="2183" y="2293"/>
                  </a:cubicBezTo>
                  <a:cubicBezTo>
                    <a:pt x="2479" y="1991"/>
                    <a:pt x="2707" y="1597"/>
                    <a:pt x="2731" y="1171"/>
                  </a:cubicBezTo>
                  <a:cubicBezTo>
                    <a:pt x="2756" y="746"/>
                    <a:pt x="2540" y="296"/>
                    <a:pt x="2164" y="111"/>
                  </a:cubicBezTo>
                  <a:cubicBezTo>
                    <a:pt x="2010" y="35"/>
                    <a:pt x="1864" y="1"/>
                    <a:pt x="1727"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5" name="Google Shape;1815;g2b2ea1b5f1d_0_691"/>
            <p:cNvSpPr/>
            <p:nvPr/>
          </p:nvSpPr>
          <p:spPr>
            <a:xfrm>
              <a:off x="6599326" y="1952175"/>
              <a:ext cx="2246512" cy="2392162"/>
            </a:xfrm>
            <a:custGeom>
              <a:rect b="b" l="l" r="r" t="t"/>
              <a:pathLst>
                <a:path extrusionOk="0" h="12553" w="11789">
                  <a:moveTo>
                    <a:pt x="8224" y="1"/>
                  </a:moveTo>
                  <a:cubicBezTo>
                    <a:pt x="6188" y="1"/>
                    <a:pt x="3792" y="774"/>
                    <a:pt x="2646" y="1180"/>
                  </a:cubicBezTo>
                  <a:cubicBezTo>
                    <a:pt x="2621" y="1192"/>
                    <a:pt x="2590" y="1198"/>
                    <a:pt x="2559" y="1211"/>
                  </a:cubicBezTo>
                  <a:cubicBezTo>
                    <a:pt x="1782" y="1494"/>
                    <a:pt x="981" y="1901"/>
                    <a:pt x="574" y="2709"/>
                  </a:cubicBezTo>
                  <a:cubicBezTo>
                    <a:pt x="1" y="3868"/>
                    <a:pt x="469" y="5335"/>
                    <a:pt x="1073" y="6476"/>
                  </a:cubicBezTo>
                  <a:cubicBezTo>
                    <a:pt x="2276" y="8732"/>
                    <a:pt x="4002" y="10625"/>
                    <a:pt x="6018" y="11902"/>
                  </a:cubicBezTo>
                  <a:cubicBezTo>
                    <a:pt x="6265" y="12056"/>
                    <a:pt x="6530" y="12210"/>
                    <a:pt x="6807" y="12321"/>
                  </a:cubicBezTo>
                  <a:cubicBezTo>
                    <a:pt x="7135" y="12462"/>
                    <a:pt x="7471" y="12552"/>
                    <a:pt x="7801" y="12552"/>
                  </a:cubicBezTo>
                  <a:cubicBezTo>
                    <a:pt x="8048" y="12552"/>
                    <a:pt x="8292" y="12501"/>
                    <a:pt x="8527" y="12382"/>
                  </a:cubicBezTo>
                  <a:cubicBezTo>
                    <a:pt x="9095" y="12099"/>
                    <a:pt x="9465" y="11470"/>
                    <a:pt x="9773" y="10853"/>
                  </a:cubicBezTo>
                  <a:cubicBezTo>
                    <a:pt x="10772" y="8843"/>
                    <a:pt x="11419" y="6605"/>
                    <a:pt x="11666" y="4312"/>
                  </a:cubicBezTo>
                  <a:cubicBezTo>
                    <a:pt x="11752" y="3461"/>
                    <a:pt x="11789" y="2567"/>
                    <a:pt x="11518" y="1772"/>
                  </a:cubicBezTo>
                  <a:cubicBezTo>
                    <a:pt x="11067" y="432"/>
                    <a:pt x="9746" y="1"/>
                    <a:pt x="8224" y="1"/>
                  </a:cubicBezTo>
                  <a:close/>
                </a:path>
              </a:pathLst>
            </a:custGeom>
            <a:solidFill>
              <a:schemeClr val="accent3">
                <a:alpha val="4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6" name="Google Shape;1816;g2b2ea1b5f1d_0_691"/>
            <p:cNvSpPr/>
            <p:nvPr/>
          </p:nvSpPr>
          <p:spPr>
            <a:xfrm rot="2699978">
              <a:off x="5100118" y="1676293"/>
              <a:ext cx="2926222" cy="2176930"/>
            </a:xfrm>
            <a:custGeom>
              <a:rect b="b" l="l" r="r" t="t"/>
              <a:pathLst>
                <a:path extrusionOk="0" h="6589" w="10631">
                  <a:moveTo>
                    <a:pt x="1143" y="1"/>
                  </a:moveTo>
                  <a:cubicBezTo>
                    <a:pt x="967" y="1"/>
                    <a:pt x="802" y="27"/>
                    <a:pt x="654" y="87"/>
                  </a:cubicBezTo>
                  <a:cubicBezTo>
                    <a:pt x="25" y="340"/>
                    <a:pt x="1" y="1092"/>
                    <a:pt x="198" y="1764"/>
                  </a:cubicBezTo>
                  <a:cubicBezTo>
                    <a:pt x="827" y="3898"/>
                    <a:pt x="2683" y="5260"/>
                    <a:pt x="5075" y="6142"/>
                  </a:cubicBezTo>
                  <a:cubicBezTo>
                    <a:pt x="5543" y="6314"/>
                    <a:pt x="6012" y="6450"/>
                    <a:pt x="6474" y="6536"/>
                  </a:cubicBezTo>
                  <a:cubicBezTo>
                    <a:pt x="6664" y="6572"/>
                    <a:pt x="6867" y="6589"/>
                    <a:pt x="7074" y="6589"/>
                  </a:cubicBezTo>
                  <a:cubicBezTo>
                    <a:pt x="8703" y="6589"/>
                    <a:pt x="10631" y="5535"/>
                    <a:pt x="8799" y="4064"/>
                  </a:cubicBezTo>
                  <a:cubicBezTo>
                    <a:pt x="6992" y="2609"/>
                    <a:pt x="4933" y="1376"/>
                    <a:pt x="2781" y="445"/>
                  </a:cubicBezTo>
                  <a:cubicBezTo>
                    <a:pt x="2246" y="216"/>
                    <a:pt x="1649" y="1"/>
                    <a:pt x="1143" y="1"/>
                  </a:cubicBezTo>
                  <a:close/>
                </a:path>
              </a:pathLst>
            </a:custGeom>
            <a:solidFill>
              <a:schemeClr val="accent4">
                <a:alpha val="5803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817" name="Google Shape;1817;g2b2ea1b5f1d_0_691"/>
          <p:cNvSpPr/>
          <p:nvPr/>
        </p:nvSpPr>
        <p:spPr>
          <a:xfrm>
            <a:off x="8244128" y="2496750"/>
            <a:ext cx="259725" cy="267028"/>
          </a:xfrm>
          <a:custGeom>
            <a:rect b="b" l="l" r="r" t="t"/>
            <a:pathLst>
              <a:path extrusionOk="0" h="2701" w="2627">
                <a:moveTo>
                  <a:pt x="1030" y="0"/>
                </a:moveTo>
                <a:cubicBezTo>
                  <a:pt x="968" y="0"/>
                  <a:pt x="919" y="49"/>
                  <a:pt x="919" y="111"/>
                </a:cubicBezTo>
                <a:lnTo>
                  <a:pt x="919" y="956"/>
                </a:lnTo>
                <a:lnTo>
                  <a:pt x="111" y="956"/>
                </a:lnTo>
                <a:cubicBezTo>
                  <a:pt x="50" y="956"/>
                  <a:pt x="0" y="1005"/>
                  <a:pt x="0" y="1067"/>
                </a:cubicBezTo>
                <a:lnTo>
                  <a:pt x="0" y="1628"/>
                </a:lnTo>
                <a:cubicBezTo>
                  <a:pt x="0" y="1689"/>
                  <a:pt x="50" y="1739"/>
                  <a:pt x="111" y="1739"/>
                </a:cubicBezTo>
                <a:lnTo>
                  <a:pt x="919" y="1739"/>
                </a:lnTo>
                <a:lnTo>
                  <a:pt x="919" y="2583"/>
                </a:lnTo>
                <a:cubicBezTo>
                  <a:pt x="919" y="2645"/>
                  <a:pt x="968" y="2701"/>
                  <a:pt x="1030" y="2701"/>
                </a:cubicBezTo>
                <a:lnTo>
                  <a:pt x="1591" y="2701"/>
                </a:lnTo>
                <a:cubicBezTo>
                  <a:pt x="1653" y="2701"/>
                  <a:pt x="1708" y="2645"/>
                  <a:pt x="1708" y="2583"/>
                </a:cubicBezTo>
                <a:lnTo>
                  <a:pt x="1708" y="1739"/>
                </a:lnTo>
                <a:lnTo>
                  <a:pt x="2516" y="1739"/>
                </a:lnTo>
                <a:cubicBezTo>
                  <a:pt x="2578" y="1739"/>
                  <a:pt x="2627" y="1689"/>
                  <a:pt x="2627" y="1628"/>
                </a:cubicBezTo>
                <a:lnTo>
                  <a:pt x="2627" y="1067"/>
                </a:lnTo>
                <a:cubicBezTo>
                  <a:pt x="2627" y="1005"/>
                  <a:pt x="2578" y="956"/>
                  <a:pt x="2516" y="956"/>
                </a:cubicBezTo>
                <a:lnTo>
                  <a:pt x="1708" y="956"/>
                </a:lnTo>
                <a:lnTo>
                  <a:pt x="1708" y="111"/>
                </a:lnTo>
                <a:cubicBezTo>
                  <a:pt x="1708" y="49"/>
                  <a:pt x="1653" y="0"/>
                  <a:pt x="15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8" name="Google Shape;1818;g2b2ea1b5f1d_0_691"/>
          <p:cNvSpPr/>
          <p:nvPr/>
        </p:nvSpPr>
        <p:spPr>
          <a:xfrm>
            <a:off x="6183225" y="11040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9" name="Google Shape;1819;g2b2ea1b5f1d_0_691"/>
          <p:cNvSpPr/>
          <p:nvPr/>
        </p:nvSpPr>
        <p:spPr>
          <a:xfrm>
            <a:off x="7581625" y="10022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0" name="Google Shape;1820;g2b2ea1b5f1d_0_691"/>
          <p:cNvSpPr/>
          <p:nvPr/>
        </p:nvSpPr>
        <p:spPr>
          <a:xfrm>
            <a:off x="6309925" y="44311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1" name="Google Shape;1821;g2b2ea1b5f1d_0_691"/>
          <p:cNvSpPr/>
          <p:nvPr/>
        </p:nvSpPr>
        <p:spPr>
          <a:xfrm>
            <a:off x="6751175" y="1337800"/>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2" name="Google Shape;1822;g2b2ea1b5f1d_0_691"/>
          <p:cNvSpPr/>
          <p:nvPr/>
        </p:nvSpPr>
        <p:spPr>
          <a:xfrm>
            <a:off x="8003525" y="9123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3" name="Google Shape;1823;g2b2ea1b5f1d_0_691"/>
          <p:cNvSpPr/>
          <p:nvPr/>
        </p:nvSpPr>
        <p:spPr>
          <a:xfrm>
            <a:off x="7158350" y="5724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4" name="Google Shape;1824;g2b2ea1b5f1d_0_691"/>
          <p:cNvSpPr/>
          <p:nvPr/>
        </p:nvSpPr>
        <p:spPr>
          <a:xfrm flipH="1">
            <a:off x="6141225" y="18058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5" name="Google Shape;1825;g2b2ea1b5f1d_0_691"/>
          <p:cNvSpPr/>
          <p:nvPr/>
        </p:nvSpPr>
        <p:spPr>
          <a:xfrm>
            <a:off x="7222850" y="11982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6" name="Google Shape;1826;g2b2ea1b5f1d_0_691"/>
          <p:cNvSpPr/>
          <p:nvPr/>
        </p:nvSpPr>
        <p:spPr>
          <a:xfrm>
            <a:off x="7633963" y="9348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7" name="Google Shape;1827;g2b2ea1b5f1d_0_691"/>
          <p:cNvSpPr/>
          <p:nvPr/>
        </p:nvSpPr>
        <p:spPr>
          <a:xfrm flipH="1">
            <a:off x="5702600" y="22290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8" name="Google Shape;1828;g2b2ea1b5f1d_0_691"/>
          <p:cNvSpPr/>
          <p:nvPr/>
        </p:nvSpPr>
        <p:spPr>
          <a:xfrm>
            <a:off x="5638100" y="16826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9" name="Google Shape;1829;g2b2ea1b5f1d_0_691"/>
          <p:cNvSpPr/>
          <p:nvPr/>
        </p:nvSpPr>
        <p:spPr>
          <a:xfrm flipH="1">
            <a:off x="5671075" y="17404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0" name="Google Shape;1830;g2b2ea1b5f1d_0_691"/>
          <p:cNvSpPr/>
          <p:nvPr/>
        </p:nvSpPr>
        <p:spPr>
          <a:xfrm flipH="1">
            <a:off x="6265375" y="1742325"/>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1" name="Google Shape;1831;g2b2ea1b5f1d_0_691"/>
          <p:cNvSpPr/>
          <p:nvPr/>
        </p:nvSpPr>
        <p:spPr>
          <a:xfrm>
            <a:off x="7222850" y="5836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2" name="Google Shape;1832;g2b2ea1b5f1d_0_691"/>
          <p:cNvSpPr/>
          <p:nvPr/>
        </p:nvSpPr>
        <p:spPr>
          <a:xfrm flipH="1">
            <a:off x="5800000" y="2077563"/>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3" name="Google Shape;1833;g2b2ea1b5f1d_0_691"/>
          <p:cNvSpPr/>
          <p:nvPr/>
        </p:nvSpPr>
        <p:spPr>
          <a:xfrm flipH="1">
            <a:off x="6321175" y="18058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4" name="Google Shape;1834;g2b2ea1b5f1d_0_691"/>
          <p:cNvSpPr/>
          <p:nvPr/>
        </p:nvSpPr>
        <p:spPr>
          <a:xfrm>
            <a:off x="6263351" y="4275525"/>
            <a:ext cx="214127" cy="220152"/>
          </a:xfrm>
          <a:custGeom>
            <a:rect b="b" l="l" r="r" t="t"/>
            <a:pathLst>
              <a:path extrusionOk="0" h="2701" w="2627">
                <a:moveTo>
                  <a:pt x="1030" y="0"/>
                </a:moveTo>
                <a:cubicBezTo>
                  <a:pt x="968" y="0"/>
                  <a:pt x="919" y="49"/>
                  <a:pt x="919" y="111"/>
                </a:cubicBezTo>
                <a:lnTo>
                  <a:pt x="919" y="956"/>
                </a:lnTo>
                <a:lnTo>
                  <a:pt x="111" y="956"/>
                </a:lnTo>
                <a:cubicBezTo>
                  <a:pt x="50" y="956"/>
                  <a:pt x="0" y="1005"/>
                  <a:pt x="0" y="1067"/>
                </a:cubicBezTo>
                <a:lnTo>
                  <a:pt x="0" y="1628"/>
                </a:lnTo>
                <a:cubicBezTo>
                  <a:pt x="0" y="1689"/>
                  <a:pt x="50" y="1739"/>
                  <a:pt x="111" y="1739"/>
                </a:cubicBezTo>
                <a:lnTo>
                  <a:pt x="919" y="1739"/>
                </a:lnTo>
                <a:lnTo>
                  <a:pt x="919" y="2583"/>
                </a:lnTo>
                <a:cubicBezTo>
                  <a:pt x="919" y="2645"/>
                  <a:pt x="968" y="2701"/>
                  <a:pt x="1030" y="2701"/>
                </a:cubicBezTo>
                <a:lnTo>
                  <a:pt x="1591" y="2701"/>
                </a:lnTo>
                <a:cubicBezTo>
                  <a:pt x="1653" y="2701"/>
                  <a:pt x="1708" y="2645"/>
                  <a:pt x="1708" y="2583"/>
                </a:cubicBezTo>
                <a:lnTo>
                  <a:pt x="1708" y="1739"/>
                </a:lnTo>
                <a:lnTo>
                  <a:pt x="2516" y="1739"/>
                </a:lnTo>
                <a:cubicBezTo>
                  <a:pt x="2578" y="1739"/>
                  <a:pt x="2627" y="1689"/>
                  <a:pt x="2627" y="1628"/>
                </a:cubicBezTo>
                <a:lnTo>
                  <a:pt x="2627" y="1067"/>
                </a:lnTo>
                <a:cubicBezTo>
                  <a:pt x="2627" y="1005"/>
                  <a:pt x="2578" y="956"/>
                  <a:pt x="2516" y="956"/>
                </a:cubicBezTo>
                <a:lnTo>
                  <a:pt x="1708" y="956"/>
                </a:lnTo>
                <a:lnTo>
                  <a:pt x="1708" y="111"/>
                </a:lnTo>
                <a:cubicBezTo>
                  <a:pt x="1708" y="49"/>
                  <a:pt x="1653" y="0"/>
                  <a:pt x="15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5" name="Google Shape;1835;g2b2ea1b5f1d_0_691"/>
          <p:cNvSpPr/>
          <p:nvPr/>
        </p:nvSpPr>
        <p:spPr>
          <a:xfrm>
            <a:off x="7927300" y="45396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6" name="Google Shape;1836;g2b2ea1b5f1d_0_691"/>
          <p:cNvSpPr/>
          <p:nvPr/>
        </p:nvSpPr>
        <p:spPr>
          <a:xfrm>
            <a:off x="6876575" y="36782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7" name="Google Shape;1837;g2b2ea1b5f1d_0_691"/>
          <p:cNvSpPr/>
          <p:nvPr/>
        </p:nvSpPr>
        <p:spPr>
          <a:xfrm>
            <a:off x="7497650" y="359703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8" name="Google Shape;1838;g2b2ea1b5f1d_0_691"/>
          <p:cNvSpPr/>
          <p:nvPr/>
        </p:nvSpPr>
        <p:spPr>
          <a:xfrm>
            <a:off x="7581038" y="368950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9" name="Google Shape;1839;g2b2ea1b5f1d_0_691"/>
          <p:cNvSpPr/>
          <p:nvPr/>
        </p:nvSpPr>
        <p:spPr>
          <a:xfrm>
            <a:off x="7539338" y="3582988"/>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0" name="Google Shape;1840;g2b2ea1b5f1d_0_691"/>
          <p:cNvSpPr/>
          <p:nvPr/>
        </p:nvSpPr>
        <p:spPr>
          <a:xfrm flipH="1">
            <a:off x="7165963" y="39893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1" name="Google Shape;1841;g2b2ea1b5f1d_0_691"/>
          <p:cNvSpPr/>
          <p:nvPr/>
        </p:nvSpPr>
        <p:spPr>
          <a:xfrm flipH="1">
            <a:off x="7553150" y="4335300"/>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2" name="Google Shape;1842;g2b2ea1b5f1d_0_691"/>
          <p:cNvSpPr/>
          <p:nvPr/>
        </p:nvSpPr>
        <p:spPr>
          <a:xfrm>
            <a:off x="6817475" y="41228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3" name="Google Shape;1843;g2b2ea1b5f1d_0_691"/>
          <p:cNvSpPr/>
          <p:nvPr/>
        </p:nvSpPr>
        <p:spPr>
          <a:xfrm>
            <a:off x="6741725" y="44311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4" name="Google Shape;1844;g2b2ea1b5f1d_0_691"/>
          <p:cNvSpPr/>
          <p:nvPr/>
        </p:nvSpPr>
        <p:spPr>
          <a:xfrm>
            <a:off x="6775475" y="44424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5" name="Google Shape;1845;g2b2ea1b5f1d_0_691"/>
          <p:cNvSpPr/>
          <p:nvPr/>
        </p:nvSpPr>
        <p:spPr>
          <a:xfrm>
            <a:off x="6673488" y="44424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6" name="Google Shape;1846;g2b2ea1b5f1d_0_691"/>
          <p:cNvSpPr/>
          <p:nvPr/>
        </p:nvSpPr>
        <p:spPr>
          <a:xfrm>
            <a:off x="7197675" y="433633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7" name="Google Shape;1847;g2b2ea1b5f1d_0_691"/>
          <p:cNvSpPr/>
          <p:nvPr/>
        </p:nvSpPr>
        <p:spPr>
          <a:xfrm>
            <a:off x="7292625" y="43668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8" name="Google Shape;1848;g2b2ea1b5f1d_0_691"/>
          <p:cNvSpPr/>
          <p:nvPr/>
        </p:nvSpPr>
        <p:spPr>
          <a:xfrm>
            <a:off x="7958350" y="34175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9" name="Google Shape;1849;g2b2ea1b5f1d_0_691"/>
          <p:cNvSpPr/>
          <p:nvPr/>
        </p:nvSpPr>
        <p:spPr>
          <a:xfrm>
            <a:off x="7882600" y="37259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0" name="Google Shape;1850;g2b2ea1b5f1d_0_691"/>
          <p:cNvSpPr/>
          <p:nvPr/>
        </p:nvSpPr>
        <p:spPr>
          <a:xfrm>
            <a:off x="7916350" y="37371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1" name="Google Shape;1851;g2b2ea1b5f1d_0_691"/>
          <p:cNvSpPr/>
          <p:nvPr/>
        </p:nvSpPr>
        <p:spPr>
          <a:xfrm>
            <a:off x="7814363" y="37371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2" name="Google Shape;1852;g2b2ea1b5f1d_0_691"/>
          <p:cNvSpPr/>
          <p:nvPr/>
        </p:nvSpPr>
        <p:spPr>
          <a:xfrm>
            <a:off x="8338550" y="363108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3" name="Google Shape;1853;g2b2ea1b5f1d_0_691"/>
          <p:cNvSpPr/>
          <p:nvPr/>
        </p:nvSpPr>
        <p:spPr>
          <a:xfrm>
            <a:off x="8433500" y="36615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4" name="Google Shape;1854;g2b2ea1b5f1d_0_691"/>
          <p:cNvSpPr/>
          <p:nvPr/>
        </p:nvSpPr>
        <p:spPr>
          <a:xfrm>
            <a:off x="5346927" y="1463202"/>
            <a:ext cx="1082100" cy="1082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5" name="Google Shape;1855;g2b2ea1b5f1d_0_691"/>
          <p:cNvSpPr/>
          <p:nvPr/>
        </p:nvSpPr>
        <p:spPr>
          <a:xfrm>
            <a:off x="7093290" y="2524338"/>
            <a:ext cx="1643100" cy="1643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6" name="Google Shape;1856;g2b2ea1b5f1d_0_691"/>
          <p:cNvSpPr/>
          <p:nvPr/>
        </p:nvSpPr>
        <p:spPr>
          <a:xfrm>
            <a:off x="7364575" y="1151200"/>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7" name="Google Shape;1857;g2b2ea1b5f1d_0_691"/>
          <p:cNvSpPr/>
          <p:nvPr/>
        </p:nvSpPr>
        <p:spPr>
          <a:xfrm>
            <a:off x="6469000" y="3843288"/>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8" name="Google Shape;1858;g2b2ea1b5f1d_0_691"/>
          <p:cNvSpPr/>
          <p:nvPr/>
        </p:nvSpPr>
        <p:spPr>
          <a:xfrm rot="-6779535">
            <a:off x="1766563" y="247767"/>
            <a:ext cx="648910" cy="469058"/>
          </a:xfrm>
          <a:custGeom>
            <a:rect b="b" l="l" r="r" t="t"/>
            <a:pathLst>
              <a:path extrusionOk="0" h="5915" w="8183">
                <a:moveTo>
                  <a:pt x="4239" y="0"/>
                </a:moveTo>
                <a:cubicBezTo>
                  <a:pt x="4180" y="0"/>
                  <a:pt x="4122" y="2"/>
                  <a:pt x="4064" y="6"/>
                </a:cubicBezTo>
                <a:cubicBezTo>
                  <a:pt x="2769" y="99"/>
                  <a:pt x="1240" y="2207"/>
                  <a:pt x="500" y="3299"/>
                </a:cubicBezTo>
                <a:cubicBezTo>
                  <a:pt x="247" y="3662"/>
                  <a:pt x="1" y="4094"/>
                  <a:pt x="38" y="4538"/>
                </a:cubicBezTo>
                <a:cubicBezTo>
                  <a:pt x="62" y="4797"/>
                  <a:pt x="186" y="5031"/>
                  <a:pt x="358" y="5204"/>
                </a:cubicBezTo>
                <a:cubicBezTo>
                  <a:pt x="432" y="5284"/>
                  <a:pt x="525" y="5352"/>
                  <a:pt x="617" y="5407"/>
                </a:cubicBezTo>
                <a:cubicBezTo>
                  <a:pt x="919" y="5586"/>
                  <a:pt x="1264" y="5648"/>
                  <a:pt x="1604" y="5697"/>
                </a:cubicBezTo>
                <a:cubicBezTo>
                  <a:pt x="2364" y="5820"/>
                  <a:pt x="3149" y="5914"/>
                  <a:pt x="3930" y="5914"/>
                </a:cubicBezTo>
                <a:cubicBezTo>
                  <a:pt x="4999" y="5914"/>
                  <a:pt x="6061" y="5737"/>
                  <a:pt x="7048" y="5210"/>
                </a:cubicBezTo>
                <a:cubicBezTo>
                  <a:pt x="7492" y="4970"/>
                  <a:pt x="7942" y="4618"/>
                  <a:pt x="8077" y="4094"/>
                </a:cubicBezTo>
                <a:cubicBezTo>
                  <a:pt x="8182" y="3687"/>
                  <a:pt x="8071" y="3268"/>
                  <a:pt x="7923" y="2898"/>
                </a:cubicBezTo>
                <a:cubicBezTo>
                  <a:pt x="7868" y="2762"/>
                  <a:pt x="7806" y="2627"/>
                  <a:pt x="7732" y="2491"/>
                </a:cubicBezTo>
                <a:cubicBezTo>
                  <a:pt x="7045" y="1189"/>
                  <a:pt x="5643" y="0"/>
                  <a:pt x="423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9" name="Google Shape;1859;g2b2ea1b5f1d_0_691"/>
          <p:cNvSpPr/>
          <p:nvPr/>
        </p:nvSpPr>
        <p:spPr>
          <a:xfrm rot="-715145">
            <a:off x="2230960" y="74760"/>
            <a:ext cx="1797725" cy="815088"/>
          </a:xfrm>
          <a:custGeom>
            <a:rect b="b" l="l" r="r" t="t"/>
            <a:pathLst>
              <a:path extrusionOk="0" h="8997" w="9952">
                <a:moveTo>
                  <a:pt x="3764" y="1"/>
                </a:moveTo>
                <a:cubicBezTo>
                  <a:pt x="3566" y="1"/>
                  <a:pt x="3368" y="7"/>
                  <a:pt x="3169" y="18"/>
                </a:cubicBezTo>
                <a:cubicBezTo>
                  <a:pt x="2806" y="37"/>
                  <a:pt x="2442" y="74"/>
                  <a:pt x="2078" y="135"/>
                </a:cubicBezTo>
                <a:cubicBezTo>
                  <a:pt x="1277" y="265"/>
                  <a:pt x="716" y="431"/>
                  <a:pt x="376" y="875"/>
                </a:cubicBezTo>
                <a:cubicBezTo>
                  <a:pt x="210" y="1091"/>
                  <a:pt x="99" y="1381"/>
                  <a:pt x="44" y="1769"/>
                </a:cubicBezTo>
                <a:cubicBezTo>
                  <a:pt x="13" y="1972"/>
                  <a:pt x="0" y="2201"/>
                  <a:pt x="0" y="2460"/>
                </a:cubicBezTo>
                <a:cubicBezTo>
                  <a:pt x="7" y="4661"/>
                  <a:pt x="1344" y="7552"/>
                  <a:pt x="3120" y="8514"/>
                </a:cubicBezTo>
                <a:cubicBezTo>
                  <a:pt x="3729" y="8843"/>
                  <a:pt x="4377" y="8996"/>
                  <a:pt x="5022" y="8996"/>
                </a:cubicBezTo>
                <a:cubicBezTo>
                  <a:pt x="6790" y="8996"/>
                  <a:pt x="8533" y="7844"/>
                  <a:pt x="9378" y="6023"/>
                </a:cubicBezTo>
                <a:cubicBezTo>
                  <a:pt x="9440" y="5894"/>
                  <a:pt x="9495" y="5764"/>
                  <a:pt x="9545" y="5629"/>
                </a:cubicBezTo>
                <a:cubicBezTo>
                  <a:pt x="9828" y="4864"/>
                  <a:pt x="9951" y="3989"/>
                  <a:pt x="9791" y="3187"/>
                </a:cubicBezTo>
                <a:cubicBezTo>
                  <a:pt x="9748" y="2965"/>
                  <a:pt x="9680" y="2749"/>
                  <a:pt x="9594" y="2546"/>
                </a:cubicBezTo>
                <a:cubicBezTo>
                  <a:pt x="9101" y="1442"/>
                  <a:pt x="8028" y="857"/>
                  <a:pt x="6992" y="517"/>
                </a:cubicBezTo>
                <a:cubicBezTo>
                  <a:pt x="5943" y="173"/>
                  <a:pt x="4855" y="1"/>
                  <a:pt x="3764" y="1"/>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0" name="Google Shape;1860;g2b2ea1b5f1d_0_691"/>
          <p:cNvSpPr txBox="1"/>
          <p:nvPr>
            <p:ph idx="2" type="title"/>
          </p:nvPr>
        </p:nvSpPr>
        <p:spPr>
          <a:xfrm>
            <a:off x="1861775" y="1337825"/>
            <a:ext cx="14160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6000"/>
              <a:buNone/>
            </a:pPr>
            <a:r>
              <a:rPr lang="en-US"/>
              <a:t>11</a:t>
            </a:r>
            <a:endParaRPr/>
          </a:p>
        </p:txBody>
      </p:sp>
      <p:pic>
        <p:nvPicPr>
          <p:cNvPr id="1861" name="Google Shape;1861;g2b2ea1b5f1d_0_691"/>
          <p:cNvPicPr preferRelativeResize="0"/>
          <p:nvPr/>
        </p:nvPicPr>
        <p:blipFill rotWithShape="1">
          <a:blip r:embed="rId3">
            <a:alphaModFix/>
          </a:blip>
          <a:srcRect b="0" l="0" r="0" t="0"/>
          <a:stretch/>
        </p:blipFill>
        <p:spPr>
          <a:xfrm>
            <a:off x="5246326" y="1011701"/>
            <a:ext cx="3325001" cy="3320262"/>
          </a:xfrm>
          <a:prstGeom prst="rect">
            <a:avLst/>
          </a:prstGeom>
          <a:noFill/>
          <a:ln>
            <a:noFill/>
          </a:ln>
        </p:spPr>
      </p:pic>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5" name="Shape 1865"/>
        <p:cNvGrpSpPr/>
        <p:nvPr/>
      </p:nvGrpSpPr>
      <p:grpSpPr>
        <a:xfrm>
          <a:off x="0" y="0"/>
          <a:ext cx="0" cy="0"/>
          <a:chOff x="0" y="0"/>
          <a:chExt cx="0" cy="0"/>
        </a:xfrm>
      </p:grpSpPr>
      <p:sp>
        <p:nvSpPr>
          <p:cNvPr id="1866" name="Google Shape;1866;g2b2ea1b5f1d_0_803"/>
          <p:cNvSpPr txBox="1"/>
          <p:nvPr>
            <p:ph type="title"/>
          </p:nvPr>
        </p:nvSpPr>
        <p:spPr>
          <a:xfrm>
            <a:off x="238600" y="2607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Obsessive compulsive disorder</a:t>
            </a:r>
            <a:endParaRPr/>
          </a:p>
        </p:txBody>
      </p:sp>
      <p:sp>
        <p:nvSpPr>
          <p:cNvPr id="1867" name="Google Shape;1867;g2b2ea1b5f1d_0_803"/>
          <p:cNvSpPr txBox="1"/>
          <p:nvPr>
            <p:ph idx="1" type="body"/>
          </p:nvPr>
        </p:nvSpPr>
        <p:spPr>
          <a:xfrm>
            <a:off x="152025" y="924825"/>
            <a:ext cx="8271300" cy="3889500"/>
          </a:xfrm>
          <a:prstGeom prst="rect">
            <a:avLst/>
          </a:prstGeom>
          <a:noFill/>
          <a:ln>
            <a:noFill/>
          </a:ln>
        </p:spPr>
        <p:txBody>
          <a:bodyPr anchorCtr="0" anchor="t" bIns="45700" lIns="91425" spcFirstLastPara="1" rIns="91425" wrap="square" tIns="45700">
            <a:normAutofit lnSpcReduction="10000"/>
          </a:bodyPr>
          <a:lstStyle/>
          <a:p>
            <a:pPr indent="-317500" lvl="0" marL="457200" rtl="0" algn="l">
              <a:lnSpc>
                <a:spcPct val="100000"/>
              </a:lnSpc>
              <a:spcBef>
                <a:spcPts val="0"/>
              </a:spcBef>
              <a:spcAft>
                <a:spcPts val="0"/>
              </a:spcAft>
              <a:buSzPts val="1400"/>
              <a:buChar char="•"/>
            </a:pPr>
            <a:r>
              <a:rPr b="1" lang="en-US">
                <a:solidFill>
                  <a:schemeClr val="accent1"/>
                </a:solidFill>
              </a:rPr>
              <a:t>Definition</a:t>
            </a:r>
            <a:r>
              <a:rPr lang="en-US"/>
              <a:t>: OCD is a common form of  anxiety disorder characterized by intrusive thoughts that produce uneasiness, apprehension, fear &amp; worry; followed by repetitive behaviors aimed at reducing the associated anxiety; or by a combination of such obsessions and compulsions.</a:t>
            </a:r>
            <a:endParaRPr/>
          </a:p>
          <a:p>
            <a:pPr indent="-317500" lvl="0" marL="457200" rtl="0" algn="l">
              <a:lnSpc>
                <a:spcPct val="100000"/>
              </a:lnSpc>
              <a:spcBef>
                <a:spcPts val="0"/>
              </a:spcBef>
              <a:spcAft>
                <a:spcPts val="0"/>
              </a:spcAft>
              <a:buSzPts val="1400"/>
              <a:buChar char="•"/>
            </a:pPr>
            <a:r>
              <a:rPr lang="en-US"/>
              <a:t>OCD is characterized by </a:t>
            </a:r>
            <a:r>
              <a:rPr b="1" lang="en-US"/>
              <a:t>anxiety-provoking ideas, images or impulses (obsessions) and by urges-compulsions to do something that will lesser their anxiety.</a:t>
            </a:r>
            <a:br>
              <a:rPr b="1" lang="en-US"/>
            </a:br>
            <a:endParaRPr b="1"/>
          </a:p>
          <a:p>
            <a:pPr indent="-317500" lvl="0" marL="457200" rtl="0" algn="l">
              <a:lnSpc>
                <a:spcPct val="100000"/>
              </a:lnSpc>
              <a:spcBef>
                <a:spcPts val="0"/>
              </a:spcBef>
              <a:spcAft>
                <a:spcPts val="0"/>
              </a:spcAft>
              <a:buSzPts val="1400"/>
              <a:buChar char="•"/>
            </a:pPr>
            <a:r>
              <a:rPr b="1" lang="en-US">
                <a:solidFill>
                  <a:schemeClr val="dk2"/>
                </a:solidFill>
              </a:rPr>
              <a:t>Obsessions</a:t>
            </a:r>
            <a:r>
              <a:rPr lang="en-US"/>
              <a:t>: </a:t>
            </a:r>
            <a:r>
              <a:rPr i="1" lang="en-US"/>
              <a:t>Recurrent and persistent</a:t>
            </a:r>
            <a:r>
              <a:rPr lang="en-US"/>
              <a:t> </a:t>
            </a:r>
            <a:r>
              <a:rPr lang="en-US" u="sng"/>
              <a:t>thoughts, urges, images or impulses</a:t>
            </a:r>
            <a:r>
              <a:rPr lang="en-US"/>
              <a:t> that are experienced, at some time during the disturbance, as </a:t>
            </a:r>
            <a:r>
              <a:rPr i="1" lang="en-US"/>
              <a:t>intrusive and unwanted</a:t>
            </a:r>
            <a:r>
              <a:rPr lang="en-US"/>
              <a:t>, and that in most individuals </a:t>
            </a:r>
            <a:r>
              <a:rPr i="1" lang="en-US"/>
              <a:t>cause marked anxiety or distress</a:t>
            </a:r>
            <a:r>
              <a:rPr lang="en-US"/>
              <a:t>.</a:t>
            </a:r>
            <a:endParaRPr/>
          </a:p>
          <a:p>
            <a:pPr indent="-317500" lvl="1" marL="914400" rtl="0" algn="l">
              <a:lnSpc>
                <a:spcPct val="100000"/>
              </a:lnSpc>
              <a:spcBef>
                <a:spcPts val="0"/>
              </a:spcBef>
              <a:spcAft>
                <a:spcPts val="0"/>
              </a:spcAft>
              <a:buSzPts val="1400"/>
              <a:buChar char="•"/>
            </a:pPr>
            <a:r>
              <a:rPr lang="en-US"/>
              <a:t>The individual </a:t>
            </a:r>
            <a:r>
              <a:rPr lang="en-US" u="sng"/>
              <a:t>attempts to ignore or suppress such thoughts, urges, or images</a:t>
            </a:r>
            <a:r>
              <a:rPr lang="en-US"/>
              <a:t>, or to neutralize them with some other thought or action (i.e., by performing a compulsion)</a:t>
            </a:r>
            <a:endParaRPr/>
          </a:p>
          <a:p>
            <a:pPr indent="-317500" lvl="0" marL="457200" rtl="0" algn="l">
              <a:lnSpc>
                <a:spcPct val="100000"/>
              </a:lnSpc>
              <a:spcBef>
                <a:spcPts val="0"/>
              </a:spcBef>
              <a:spcAft>
                <a:spcPts val="0"/>
              </a:spcAft>
              <a:buSzPts val="1400"/>
              <a:buChar char="•"/>
            </a:pPr>
            <a:r>
              <a:rPr b="1" lang="en-US">
                <a:solidFill>
                  <a:schemeClr val="dk2"/>
                </a:solidFill>
              </a:rPr>
              <a:t>Compulsion</a:t>
            </a:r>
            <a:r>
              <a:rPr lang="en-US"/>
              <a:t>: </a:t>
            </a:r>
            <a:r>
              <a:rPr i="1" lang="en-US"/>
              <a:t>Repetitive</a:t>
            </a:r>
            <a:r>
              <a:rPr lang="en-US"/>
              <a:t> behaviors (e.g., hand washing, ordering, checking) or mental acts (e.g., praying, counting, repeating words silently) that the individual </a:t>
            </a:r>
            <a:r>
              <a:rPr lang="en-US" u="sng"/>
              <a:t>feels driven to perform in response to an obsession or according to rules that must be applied rigidly</a:t>
            </a:r>
            <a:r>
              <a:rPr lang="en-US"/>
              <a:t>.</a:t>
            </a:r>
            <a:endParaRPr/>
          </a:p>
          <a:p>
            <a:pPr indent="-317500" lvl="1" marL="914400" rtl="0" algn="l">
              <a:lnSpc>
                <a:spcPct val="100000"/>
              </a:lnSpc>
              <a:spcBef>
                <a:spcPts val="0"/>
              </a:spcBef>
              <a:spcAft>
                <a:spcPts val="0"/>
              </a:spcAft>
              <a:buSzPts val="1400"/>
              <a:buChar char="•"/>
            </a:pPr>
            <a:r>
              <a:rPr lang="en-US"/>
              <a:t>The behaviors or mental acts are aimed at preventing or reducing anxiety or distress, or preventing some dreaded event or situation; however, these behaviors or mental acts are </a:t>
            </a:r>
            <a:r>
              <a:rPr lang="en-US" u="sng"/>
              <a:t>not connected in a realistic way with what they are designed to neutralize or prevent</a:t>
            </a:r>
            <a:r>
              <a:rPr lang="en-US"/>
              <a:t>, or are </a:t>
            </a:r>
            <a:r>
              <a:rPr lang="en-US" u="sng"/>
              <a:t>clearly excessive.</a:t>
            </a:r>
            <a:endParaRPr/>
          </a:p>
        </p:txBody>
      </p:sp>
      <p:sp>
        <p:nvSpPr>
          <p:cNvPr id="1868" name="Google Shape;1868;g2b2ea1b5f1d_0_803"/>
          <p:cNvSpPr txBox="1"/>
          <p:nvPr/>
        </p:nvSpPr>
        <p:spPr>
          <a:xfrm>
            <a:off x="380050" y="4550300"/>
            <a:ext cx="76518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Note: Young children may not be able to articulate the aims of these behaviors or mental acts.</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2" name="Shape 1872"/>
        <p:cNvGrpSpPr/>
        <p:nvPr/>
      </p:nvGrpSpPr>
      <p:grpSpPr>
        <a:xfrm>
          <a:off x="0" y="0"/>
          <a:ext cx="0" cy="0"/>
          <a:chOff x="0" y="0"/>
          <a:chExt cx="0" cy="0"/>
        </a:xfrm>
      </p:grpSpPr>
      <p:sp>
        <p:nvSpPr>
          <p:cNvPr id="1873" name="Google Shape;1873;g2b3dd97f320_0_0"/>
          <p:cNvSpPr txBox="1"/>
          <p:nvPr>
            <p:ph type="title"/>
          </p:nvPr>
        </p:nvSpPr>
        <p:spPr>
          <a:xfrm>
            <a:off x="225925" y="23535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Epidemiology of OCD </a:t>
            </a:r>
            <a:endParaRPr/>
          </a:p>
        </p:txBody>
      </p:sp>
      <p:sp>
        <p:nvSpPr>
          <p:cNvPr id="1874" name="Google Shape;1874;g2b3dd97f320_0_0"/>
          <p:cNvSpPr txBox="1"/>
          <p:nvPr>
            <p:ph idx="1" type="body"/>
          </p:nvPr>
        </p:nvSpPr>
        <p:spPr>
          <a:xfrm>
            <a:off x="225925" y="937475"/>
            <a:ext cx="8095200" cy="4053900"/>
          </a:xfrm>
          <a:prstGeom prst="rect">
            <a:avLst/>
          </a:prstGeom>
          <a:noFill/>
          <a:ln>
            <a:noFill/>
          </a:ln>
        </p:spPr>
        <p:txBody>
          <a:bodyPr anchorCtr="0" anchor="t" bIns="45700" lIns="91425" spcFirstLastPara="1" rIns="91425" wrap="square" tIns="45700">
            <a:normAutofit/>
          </a:bodyPr>
          <a:lstStyle/>
          <a:p>
            <a:pPr indent="-317500" lvl="0" marL="457200" rtl="0" algn="l">
              <a:lnSpc>
                <a:spcPct val="100000"/>
              </a:lnSpc>
              <a:spcBef>
                <a:spcPts val="0"/>
              </a:spcBef>
              <a:spcAft>
                <a:spcPts val="0"/>
              </a:spcAft>
              <a:buSzPts val="1400"/>
              <a:buChar char="●"/>
            </a:pPr>
            <a:r>
              <a:rPr lang="en-US"/>
              <a:t>Affects 2-3% of the general population (this number is according to Kaplan)</a:t>
            </a:r>
            <a:endParaRPr/>
          </a:p>
          <a:p>
            <a:pPr indent="-317500" lvl="0" marL="457200" rtl="0" algn="l">
              <a:lnSpc>
                <a:spcPct val="100000"/>
              </a:lnSpc>
              <a:spcBef>
                <a:spcPts val="0"/>
              </a:spcBef>
              <a:spcAft>
                <a:spcPts val="0"/>
              </a:spcAft>
              <a:buSzPts val="1400"/>
              <a:buChar char="●"/>
            </a:pPr>
            <a:r>
              <a:rPr lang="en-US"/>
              <a:t>OCD is the 4</a:t>
            </a:r>
            <a:r>
              <a:rPr baseline="30000" lang="en-US"/>
              <a:t>th</a:t>
            </a:r>
            <a:r>
              <a:rPr lang="en-US"/>
              <a:t> most common psychiatric diagnosis following: Phobias, substance related disorders, MDD</a:t>
            </a:r>
            <a:endParaRPr/>
          </a:p>
          <a:p>
            <a:pPr indent="-317500" lvl="0" marL="457200" rtl="0" algn="l">
              <a:lnSpc>
                <a:spcPct val="100000"/>
              </a:lnSpc>
              <a:spcBef>
                <a:spcPts val="0"/>
              </a:spcBef>
              <a:spcAft>
                <a:spcPts val="0"/>
              </a:spcAft>
              <a:buSzPts val="1400"/>
              <a:buChar char="●"/>
            </a:pPr>
            <a:r>
              <a:rPr lang="en-US"/>
              <a:t>Among adults: M=F , but among adolescents boys &gt; girls</a:t>
            </a:r>
            <a:endParaRPr/>
          </a:p>
          <a:p>
            <a:pPr indent="-317500" lvl="0" marL="457200" rtl="0" algn="l">
              <a:lnSpc>
                <a:spcPct val="100000"/>
              </a:lnSpc>
              <a:spcBef>
                <a:spcPts val="0"/>
              </a:spcBef>
              <a:spcAft>
                <a:spcPts val="0"/>
              </a:spcAft>
              <a:buSzPts val="1400"/>
              <a:buChar char="●"/>
            </a:pPr>
            <a:r>
              <a:rPr lang="en-US"/>
              <a:t>Mean age of onset is 20 years of age</a:t>
            </a:r>
            <a:endParaRPr/>
          </a:p>
          <a:p>
            <a:pPr indent="-317500" lvl="0" marL="457200" rtl="0" algn="l">
              <a:lnSpc>
                <a:spcPct val="100000"/>
              </a:lnSpc>
              <a:spcBef>
                <a:spcPts val="0"/>
              </a:spcBef>
              <a:spcAft>
                <a:spcPts val="0"/>
              </a:spcAft>
              <a:buSzPts val="1400"/>
              <a:buChar char="●"/>
            </a:pPr>
            <a:r>
              <a:rPr lang="en-US"/>
              <a:t>Men have earlier onset (19 years of age), women slightly later (mean age of 22 at onset)</a:t>
            </a:r>
            <a:endParaRPr/>
          </a:p>
          <a:p>
            <a:pPr indent="-317500" lvl="0" marL="457200" rtl="0" algn="l">
              <a:lnSpc>
                <a:spcPct val="100000"/>
              </a:lnSpc>
              <a:spcBef>
                <a:spcPts val="0"/>
              </a:spcBef>
              <a:spcAft>
                <a:spcPts val="0"/>
              </a:spcAft>
              <a:buSzPts val="1400"/>
              <a:buChar char="●"/>
            </a:pPr>
            <a:r>
              <a:rPr lang="en-US"/>
              <a:t>Two thirds of patients have the onset of symptoms before the age of 25</a:t>
            </a:r>
            <a:endParaRPr/>
          </a:p>
          <a:p>
            <a:pPr indent="-317500" lvl="0" marL="457200" rtl="0" algn="l">
              <a:lnSpc>
                <a:spcPct val="100000"/>
              </a:lnSpc>
              <a:spcBef>
                <a:spcPts val="0"/>
              </a:spcBef>
              <a:spcAft>
                <a:spcPts val="0"/>
              </a:spcAft>
              <a:buSzPts val="1400"/>
              <a:buChar char="●"/>
            </a:pPr>
            <a:r>
              <a:rPr lang="en-US"/>
              <a:t>Fewer than 15% of patients have onset after the age of 35</a:t>
            </a:r>
            <a:endParaRPr/>
          </a:p>
          <a:p>
            <a:pPr indent="-317500" lvl="0" marL="457200" rtl="0" algn="l">
              <a:lnSpc>
                <a:spcPct val="100000"/>
              </a:lnSpc>
              <a:spcBef>
                <a:spcPts val="0"/>
              </a:spcBef>
              <a:spcAft>
                <a:spcPts val="0"/>
              </a:spcAft>
              <a:buSzPts val="1400"/>
              <a:buChar char="●"/>
            </a:pPr>
            <a:r>
              <a:rPr lang="en-US"/>
              <a:t>Single persons are more likely to be affected with OCD , than married</a:t>
            </a:r>
            <a:endParaRPr/>
          </a:p>
          <a:p>
            <a:pPr indent="-317500" lvl="0" marL="457200" rtl="0" algn="l">
              <a:lnSpc>
                <a:spcPct val="100000"/>
              </a:lnSpc>
              <a:spcBef>
                <a:spcPts val="0"/>
              </a:spcBef>
              <a:spcAft>
                <a:spcPts val="0"/>
              </a:spcAft>
              <a:buSzPts val="1400"/>
              <a:buChar char="●"/>
            </a:pPr>
            <a:r>
              <a:rPr lang="en-US"/>
              <a:t>OCD occurs less often among people of African origin.</a:t>
            </a:r>
            <a:endParaRPr/>
          </a:p>
          <a:p>
            <a:pPr indent="0" lvl="0" marL="0" rtl="0" algn="l">
              <a:lnSpc>
                <a:spcPct val="100000"/>
              </a:lnSpc>
              <a:spcBef>
                <a:spcPts val="0"/>
              </a:spcBef>
              <a:spcAft>
                <a:spcPts val="0"/>
              </a:spcAft>
              <a:buClr>
                <a:schemeClr val="dk1"/>
              </a:buClr>
              <a:buSzPts val="1100"/>
              <a:buFont typeface="Arial"/>
              <a:buNone/>
            </a:pPr>
            <a:r>
              <a:rPr lang="en-US"/>
              <a:t> </a:t>
            </a:r>
            <a:endParaRPr/>
          </a:p>
          <a:p>
            <a:pPr indent="0" lvl="0" marL="0" rtl="0" algn="l">
              <a:lnSpc>
                <a:spcPct val="100000"/>
              </a:lnSpc>
              <a:spcBef>
                <a:spcPts val="0"/>
              </a:spcBef>
              <a:spcAft>
                <a:spcPts val="0"/>
              </a:spcAft>
              <a:buClr>
                <a:schemeClr val="dk1"/>
              </a:buClr>
              <a:buSzPts val="1100"/>
              <a:buFont typeface="Arial"/>
              <a:buNone/>
            </a:pPr>
            <a:r>
              <a:rPr lang="en-US"/>
              <a:t>Comorbidity with OCD:</a:t>
            </a:r>
            <a:endParaRPr/>
          </a:p>
          <a:p>
            <a:pPr indent="-317500" lvl="0" marL="457200" rtl="0" algn="l">
              <a:lnSpc>
                <a:spcPct val="100000"/>
              </a:lnSpc>
              <a:spcBef>
                <a:spcPts val="0"/>
              </a:spcBef>
              <a:spcAft>
                <a:spcPts val="0"/>
              </a:spcAft>
              <a:buSzPts val="1400"/>
              <a:buChar char="●"/>
            </a:pPr>
            <a:r>
              <a:rPr lang="en-US"/>
              <a:t>67% of patients with OCD have MDD</a:t>
            </a:r>
            <a:endParaRPr/>
          </a:p>
          <a:p>
            <a:pPr indent="-317500" lvl="0" marL="457200" rtl="0" algn="l">
              <a:lnSpc>
                <a:spcPct val="100000"/>
              </a:lnSpc>
              <a:spcBef>
                <a:spcPts val="0"/>
              </a:spcBef>
              <a:spcAft>
                <a:spcPts val="0"/>
              </a:spcAft>
              <a:buSzPts val="1400"/>
              <a:buChar char="●"/>
            </a:pPr>
            <a:r>
              <a:rPr lang="en-US"/>
              <a:t>25% of OCD patients have social phobia</a:t>
            </a:r>
            <a:endParaRPr/>
          </a:p>
          <a:p>
            <a:pPr indent="-317500" lvl="0" marL="457200" rtl="0" algn="l">
              <a:lnSpc>
                <a:spcPct val="100000"/>
              </a:lnSpc>
              <a:spcBef>
                <a:spcPts val="0"/>
              </a:spcBef>
              <a:spcAft>
                <a:spcPts val="0"/>
              </a:spcAft>
              <a:buSzPts val="1400"/>
              <a:buChar char="●"/>
            </a:pPr>
            <a:r>
              <a:rPr lang="en-US"/>
              <a:t>5-7% of OCD patients have Tourette syndrome</a:t>
            </a:r>
            <a:endParaRPr/>
          </a:p>
          <a:p>
            <a:pPr indent="-317500" lvl="0" marL="457200" rtl="0" algn="l">
              <a:lnSpc>
                <a:spcPct val="100000"/>
              </a:lnSpc>
              <a:spcBef>
                <a:spcPts val="0"/>
              </a:spcBef>
              <a:spcAft>
                <a:spcPts val="0"/>
              </a:spcAft>
              <a:buSzPts val="1400"/>
              <a:buChar char="●"/>
            </a:pPr>
            <a:r>
              <a:rPr lang="en-US"/>
              <a:t>20-30% of patients with OCD have history of tics</a:t>
            </a:r>
            <a:endParaRPr/>
          </a:p>
          <a:p>
            <a:pPr indent="-317500" lvl="0" marL="457200" rtl="0" algn="l">
              <a:lnSpc>
                <a:spcPct val="100000"/>
              </a:lnSpc>
              <a:spcBef>
                <a:spcPts val="0"/>
              </a:spcBef>
              <a:spcAft>
                <a:spcPts val="0"/>
              </a:spcAft>
              <a:buSzPts val="1400"/>
              <a:buChar char="●"/>
            </a:pPr>
            <a:r>
              <a:rPr lang="en-US"/>
              <a:t>Other comorbidities with OCD include: alcohol use disorder, eating disorders, specific phobia, GAD, panic disorder, personality disorder </a:t>
            </a:r>
            <a:endParaRPr/>
          </a:p>
        </p:txBody>
      </p:sp>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8" name="Shape 1878"/>
        <p:cNvGrpSpPr/>
        <p:nvPr/>
      </p:nvGrpSpPr>
      <p:grpSpPr>
        <a:xfrm>
          <a:off x="0" y="0"/>
          <a:ext cx="0" cy="0"/>
          <a:chOff x="0" y="0"/>
          <a:chExt cx="0" cy="0"/>
        </a:xfrm>
      </p:grpSpPr>
      <p:sp>
        <p:nvSpPr>
          <p:cNvPr id="1879" name="Google Shape;1879;g2b3dd97f320_0_11"/>
          <p:cNvSpPr txBox="1"/>
          <p:nvPr>
            <p:ph type="title"/>
          </p:nvPr>
        </p:nvSpPr>
        <p:spPr>
          <a:xfrm>
            <a:off x="225925" y="14665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Etiology of OCD </a:t>
            </a:r>
            <a:endParaRPr/>
          </a:p>
        </p:txBody>
      </p:sp>
      <p:sp>
        <p:nvSpPr>
          <p:cNvPr id="1880" name="Google Shape;1880;g2b3dd97f320_0_11"/>
          <p:cNvSpPr txBox="1"/>
          <p:nvPr>
            <p:ph idx="1" type="body"/>
          </p:nvPr>
        </p:nvSpPr>
        <p:spPr>
          <a:xfrm>
            <a:off x="149900" y="835950"/>
            <a:ext cx="4056000" cy="4053900"/>
          </a:xfrm>
          <a:prstGeom prst="rect">
            <a:avLst/>
          </a:prstGeom>
          <a:noFill/>
          <a:ln>
            <a:noFill/>
          </a:ln>
        </p:spPr>
        <p:txBody>
          <a:bodyPr anchorCtr="0" anchor="t" bIns="45700" lIns="91425" spcFirstLastPara="1" rIns="91425" wrap="square" tIns="45700">
            <a:normAutofit fontScale="92500" lnSpcReduction="20000"/>
          </a:bodyPr>
          <a:lstStyle/>
          <a:p>
            <a:pPr indent="-310832" lvl="0" marL="457200" rtl="0" algn="l">
              <a:lnSpc>
                <a:spcPct val="100000"/>
              </a:lnSpc>
              <a:spcBef>
                <a:spcPts val="0"/>
              </a:spcBef>
              <a:spcAft>
                <a:spcPts val="0"/>
              </a:spcAft>
              <a:buSzPct val="100000"/>
              <a:buAutoNum type="arabicPeriod"/>
            </a:pPr>
            <a:r>
              <a:rPr lang="en-US"/>
              <a:t>Neurotransmitters </a:t>
            </a:r>
            <a:endParaRPr/>
          </a:p>
          <a:p>
            <a:pPr indent="-310832" lvl="1" marL="914400" rtl="0" algn="l">
              <a:lnSpc>
                <a:spcPct val="100000"/>
              </a:lnSpc>
              <a:spcBef>
                <a:spcPts val="600"/>
              </a:spcBef>
              <a:spcAft>
                <a:spcPts val="0"/>
              </a:spcAft>
              <a:buSzPct val="100000"/>
              <a:buAutoNum type="alphaLcPeriod"/>
            </a:pPr>
            <a:r>
              <a:rPr lang="en-US"/>
              <a:t>studies suggest that dysregulation of serotonin is involved in symptom formation of obsessions and compulsions </a:t>
            </a:r>
            <a:endParaRPr/>
          </a:p>
          <a:p>
            <a:pPr indent="-310832" lvl="1" marL="914400" rtl="0" algn="l">
              <a:lnSpc>
                <a:spcPct val="100000"/>
              </a:lnSpc>
              <a:spcBef>
                <a:spcPts val="600"/>
              </a:spcBef>
              <a:spcAft>
                <a:spcPts val="0"/>
              </a:spcAft>
              <a:buSzPct val="100000"/>
              <a:buAutoNum type="alphaLcPeriod"/>
            </a:pPr>
            <a:r>
              <a:rPr lang="en-US"/>
              <a:t>Data shows that serotonergic drugs are more effective in treating OCD </a:t>
            </a:r>
            <a:endParaRPr/>
          </a:p>
          <a:p>
            <a:pPr indent="-310832" lvl="1" marL="914400" rtl="0" algn="l">
              <a:lnSpc>
                <a:spcPct val="100000"/>
              </a:lnSpc>
              <a:spcBef>
                <a:spcPts val="600"/>
              </a:spcBef>
              <a:spcAft>
                <a:spcPts val="0"/>
              </a:spcAft>
              <a:buSzPct val="100000"/>
              <a:buAutoNum type="alphaLcPeriod"/>
            </a:pPr>
            <a:r>
              <a:rPr lang="en-US"/>
              <a:t>Less evidence exists for the dysfunction of the noradrenergic system </a:t>
            </a:r>
            <a:endParaRPr/>
          </a:p>
          <a:p>
            <a:pPr indent="-310832" lvl="1" marL="914400" rtl="0" algn="l">
              <a:lnSpc>
                <a:spcPct val="100000"/>
              </a:lnSpc>
              <a:spcBef>
                <a:spcPts val="600"/>
              </a:spcBef>
              <a:spcAft>
                <a:spcPts val="0"/>
              </a:spcAft>
              <a:buSzPct val="100000"/>
              <a:buAutoNum type="alphaLcPeriod"/>
            </a:pPr>
            <a:r>
              <a:rPr lang="en-US"/>
              <a:t>There is a positive link between Group A beta hemolytic streptococcal infection </a:t>
            </a:r>
            <a:endParaRPr/>
          </a:p>
          <a:p>
            <a:pPr indent="-310832" lvl="0" marL="457200" rtl="0" algn="l">
              <a:lnSpc>
                <a:spcPct val="100000"/>
              </a:lnSpc>
              <a:spcBef>
                <a:spcPts val="1000"/>
              </a:spcBef>
              <a:spcAft>
                <a:spcPts val="0"/>
              </a:spcAft>
              <a:buSzPct val="100000"/>
              <a:buAutoNum type="arabicPeriod"/>
            </a:pPr>
            <a:r>
              <a:rPr lang="en-US"/>
              <a:t>Brain imaging studies </a:t>
            </a:r>
            <a:endParaRPr/>
          </a:p>
          <a:p>
            <a:pPr indent="-310832" lvl="1" marL="914400" rtl="0" algn="l">
              <a:lnSpc>
                <a:spcPct val="100000"/>
              </a:lnSpc>
              <a:spcBef>
                <a:spcPts val="600"/>
              </a:spcBef>
              <a:spcAft>
                <a:spcPts val="0"/>
              </a:spcAft>
              <a:buSzPct val="100000"/>
              <a:buAutoNum type="alphaLcPeriod"/>
            </a:pPr>
            <a:r>
              <a:rPr lang="en-US"/>
              <a:t>Neuro imaging implicates altered function in the circuitry between the Orbitofrontal cortex, Caudate and the Thalamus </a:t>
            </a:r>
            <a:endParaRPr/>
          </a:p>
          <a:p>
            <a:pPr indent="-310832" lvl="1" marL="914400" rtl="0" algn="l">
              <a:lnSpc>
                <a:spcPct val="100000"/>
              </a:lnSpc>
              <a:spcBef>
                <a:spcPts val="600"/>
              </a:spcBef>
              <a:spcAft>
                <a:spcPts val="0"/>
              </a:spcAft>
              <a:buSzPct val="100000"/>
              <a:buAutoNum type="alphaLcPeriod"/>
            </a:pPr>
            <a:r>
              <a:rPr lang="en-US"/>
              <a:t>Increased activity (metabolism + blood flow) in the frontal lobes and the basal ganglia (the corticostriatal pathways not the amygdala pathway)</a:t>
            </a:r>
            <a:endParaRPr/>
          </a:p>
          <a:p>
            <a:pPr indent="-310832" lvl="1" marL="914400" rtl="0" algn="l">
              <a:lnSpc>
                <a:spcPct val="100000"/>
              </a:lnSpc>
              <a:spcBef>
                <a:spcPts val="600"/>
              </a:spcBef>
              <a:spcAft>
                <a:spcPts val="0"/>
              </a:spcAft>
              <a:buSzPct val="100000"/>
              <a:buAutoNum type="alphaLcPeriod"/>
            </a:pPr>
            <a:r>
              <a:rPr lang="en-US"/>
              <a:t>CT and MRI found BILATERALLY SMALLER CAUDATES IN OCD PATIENTS</a:t>
            </a:r>
            <a:endParaRPr/>
          </a:p>
        </p:txBody>
      </p:sp>
      <p:sp>
        <p:nvSpPr>
          <p:cNvPr id="1881" name="Google Shape;1881;g2b3dd97f320_0_11"/>
          <p:cNvSpPr txBox="1"/>
          <p:nvPr/>
        </p:nvSpPr>
        <p:spPr>
          <a:xfrm>
            <a:off x="4205900" y="835950"/>
            <a:ext cx="3978000" cy="4263600"/>
          </a:xfrm>
          <a:prstGeom prst="rect">
            <a:avLst/>
          </a:prstGeom>
          <a:noFill/>
          <a:ln>
            <a:noFill/>
          </a:ln>
        </p:spPr>
        <p:txBody>
          <a:bodyPr anchorCtr="0" anchor="t" bIns="91425" lIns="91425" spcFirstLastPara="1" rIns="91425" wrap="square" tIns="91425">
            <a:spAutoFit/>
          </a:bodyPr>
          <a:lstStyle/>
          <a:p>
            <a:pPr indent="-307975" lvl="0" marL="457200" marR="0" rtl="0" algn="l">
              <a:lnSpc>
                <a:spcPct val="100000"/>
              </a:lnSpc>
              <a:spcBef>
                <a:spcPts val="1000"/>
              </a:spcBef>
              <a:spcAft>
                <a:spcPts val="0"/>
              </a:spcAft>
              <a:buClr>
                <a:schemeClr val="dk1"/>
              </a:buClr>
              <a:buSzPts val="1250"/>
              <a:buFont typeface="Rubik"/>
              <a:buAutoNum type="arabicPeriod" startAt="3"/>
            </a:pPr>
            <a:r>
              <a:rPr b="0" i="0" lang="en-US" sz="1250" u="none" cap="none" strike="noStrike">
                <a:solidFill>
                  <a:schemeClr val="dk1"/>
                </a:solidFill>
                <a:latin typeface="Rubik"/>
                <a:ea typeface="Rubik"/>
                <a:cs typeface="Rubik"/>
                <a:sym typeface="Rubik"/>
              </a:rPr>
              <a:t>Genetics </a:t>
            </a:r>
            <a:endParaRPr b="0" i="0" sz="1250" u="none" cap="none" strike="noStrike">
              <a:solidFill>
                <a:schemeClr val="dk1"/>
              </a:solidFill>
              <a:latin typeface="Rubik"/>
              <a:ea typeface="Rubik"/>
              <a:cs typeface="Rubik"/>
              <a:sym typeface="Rubik"/>
            </a:endParaRPr>
          </a:p>
          <a:p>
            <a:pPr indent="-307975" lvl="1" marL="914400" marR="0" rtl="0" algn="l">
              <a:lnSpc>
                <a:spcPct val="100000"/>
              </a:lnSpc>
              <a:spcBef>
                <a:spcPts val="600"/>
              </a:spcBef>
              <a:spcAft>
                <a:spcPts val="0"/>
              </a:spcAft>
              <a:buClr>
                <a:schemeClr val="dk1"/>
              </a:buClr>
              <a:buSzPts val="1250"/>
              <a:buFont typeface="Arial"/>
              <a:buAutoNum type="alphaLcPeriod"/>
            </a:pPr>
            <a:r>
              <a:rPr b="0" i="0" lang="en-US" sz="1250" u="none" cap="none" strike="noStrike">
                <a:solidFill>
                  <a:schemeClr val="dk1"/>
                </a:solidFill>
                <a:latin typeface="Roboto Condensed Light"/>
                <a:ea typeface="Roboto Condensed Light"/>
                <a:cs typeface="Roboto Condensed Light"/>
                <a:sym typeface="Roboto Condensed Light"/>
              </a:rPr>
              <a:t>Relatives have 3 to 5 folds higher probability of having OCD</a:t>
            </a:r>
            <a:endParaRPr b="0" i="0" sz="1250" u="none" cap="none" strike="noStrike">
              <a:solidFill>
                <a:schemeClr val="dk1"/>
              </a:solidFill>
              <a:latin typeface="Roboto Condensed Light"/>
              <a:ea typeface="Roboto Condensed Light"/>
              <a:cs typeface="Roboto Condensed Light"/>
              <a:sym typeface="Roboto Condensed Light"/>
            </a:endParaRPr>
          </a:p>
          <a:p>
            <a:pPr indent="-307975" lvl="1" marL="914400" marR="0" rtl="0" algn="l">
              <a:lnSpc>
                <a:spcPct val="100000"/>
              </a:lnSpc>
              <a:spcBef>
                <a:spcPts val="600"/>
              </a:spcBef>
              <a:spcAft>
                <a:spcPts val="0"/>
              </a:spcAft>
              <a:buClr>
                <a:schemeClr val="dk1"/>
              </a:buClr>
              <a:buSzPts val="1250"/>
              <a:buFont typeface="Arial"/>
              <a:buAutoNum type="alphaLcPeriod"/>
            </a:pPr>
            <a:r>
              <a:rPr b="0" i="0" lang="en-US" sz="1250" u="none" cap="none" strike="noStrike">
                <a:solidFill>
                  <a:schemeClr val="dk1"/>
                </a:solidFill>
                <a:latin typeface="Roboto Condensed Light"/>
                <a:ea typeface="Roboto Condensed Light"/>
                <a:cs typeface="Roboto Condensed Light"/>
                <a:sym typeface="Roboto Condensed Light"/>
              </a:rPr>
              <a:t>The following conditions are more common in families of patients with OCD: GAD, TIC disorders, Body dysmorphic disorder , hypochondriasis , eating disorders and habits such as nail biting </a:t>
            </a:r>
            <a:endParaRPr b="0" i="0" sz="1250" u="none" cap="none" strike="noStrike">
              <a:solidFill>
                <a:schemeClr val="dk1"/>
              </a:solidFill>
              <a:latin typeface="Roboto Condensed Light"/>
              <a:ea typeface="Roboto Condensed Light"/>
              <a:cs typeface="Roboto Condensed Light"/>
              <a:sym typeface="Roboto Condensed Light"/>
            </a:endParaRPr>
          </a:p>
          <a:p>
            <a:pPr indent="-307975" lvl="0" marL="457200" marR="0" rtl="0" algn="l">
              <a:lnSpc>
                <a:spcPct val="100000"/>
              </a:lnSpc>
              <a:spcBef>
                <a:spcPts val="600"/>
              </a:spcBef>
              <a:spcAft>
                <a:spcPts val="0"/>
              </a:spcAft>
              <a:buClr>
                <a:schemeClr val="dk1"/>
              </a:buClr>
              <a:buSzPts val="1250"/>
              <a:buFont typeface="Rubik"/>
              <a:buAutoNum type="arabicPeriod" startAt="3"/>
            </a:pPr>
            <a:r>
              <a:rPr b="0" i="0" lang="en-US" sz="1250" u="none" cap="none" strike="noStrike">
                <a:solidFill>
                  <a:schemeClr val="dk1"/>
                </a:solidFill>
                <a:latin typeface="Rubik"/>
                <a:ea typeface="Rubik"/>
                <a:cs typeface="Rubik"/>
                <a:sym typeface="Rubik"/>
              </a:rPr>
              <a:t>Behavioral factors </a:t>
            </a:r>
            <a:endParaRPr b="0" i="0" sz="1250" u="none" cap="none" strike="noStrike">
              <a:solidFill>
                <a:schemeClr val="dk1"/>
              </a:solidFill>
              <a:latin typeface="Rubik"/>
              <a:ea typeface="Rubik"/>
              <a:cs typeface="Rubik"/>
              <a:sym typeface="Rubik"/>
            </a:endParaRPr>
          </a:p>
          <a:p>
            <a:pPr indent="-307975" lvl="1" marL="914400" marR="0" rtl="0" algn="l">
              <a:lnSpc>
                <a:spcPct val="100000"/>
              </a:lnSpc>
              <a:spcBef>
                <a:spcPts val="0"/>
              </a:spcBef>
              <a:spcAft>
                <a:spcPts val="0"/>
              </a:spcAft>
              <a:buClr>
                <a:schemeClr val="dk1"/>
              </a:buClr>
              <a:buSzPts val="1250"/>
              <a:buFont typeface="Roboto Condensed Light"/>
              <a:buAutoNum type="alphaLcPeriod"/>
            </a:pPr>
            <a:r>
              <a:rPr b="0" i="0" lang="en-US" sz="1250" u="none" cap="none" strike="noStrike">
                <a:solidFill>
                  <a:srgbClr val="000000"/>
                </a:solidFill>
                <a:latin typeface="Roboto Condensed Light"/>
                <a:ea typeface="Roboto Condensed Light"/>
                <a:cs typeface="Roboto Condensed Light"/>
                <a:sym typeface="Roboto Condensed Light"/>
              </a:rPr>
              <a:t>Obsessions are conditioned stimuli: a neutral stimulus is paired with anxiety producing event</a:t>
            </a:r>
            <a:endParaRPr b="0" i="0" sz="1250" u="none" cap="none" strike="noStrike">
              <a:solidFill>
                <a:srgbClr val="000000"/>
              </a:solidFill>
              <a:latin typeface="Roboto Condensed Light"/>
              <a:ea typeface="Roboto Condensed Light"/>
              <a:cs typeface="Roboto Condensed Light"/>
              <a:sym typeface="Roboto Condensed Light"/>
            </a:endParaRPr>
          </a:p>
          <a:p>
            <a:pPr indent="-307975" lvl="1" marL="914400" marR="0" rtl="0" algn="l">
              <a:lnSpc>
                <a:spcPct val="100000"/>
              </a:lnSpc>
              <a:spcBef>
                <a:spcPts val="0"/>
              </a:spcBef>
              <a:spcAft>
                <a:spcPts val="0"/>
              </a:spcAft>
              <a:buClr>
                <a:schemeClr val="dk1"/>
              </a:buClr>
              <a:buSzPts val="1250"/>
              <a:buFont typeface="Roboto Condensed Light"/>
              <a:buAutoNum type="alphaLcPeriod"/>
            </a:pPr>
            <a:r>
              <a:rPr b="0" i="0" lang="en-US" sz="1250" u="none" cap="none" strike="noStrike">
                <a:solidFill>
                  <a:srgbClr val="000000"/>
                </a:solidFill>
                <a:latin typeface="Roboto Condensed Light"/>
                <a:ea typeface="Roboto Condensed Light"/>
                <a:cs typeface="Roboto Condensed Light"/>
                <a:sym typeface="Roboto Condensed Light"/>
              </a:rPr>
              <a:t>Compulsions are established when a person discovers that a certain action reduces anxiety attached to an obsessional thought</a:t>
            </a:r>
            <a:endParaRPr b="0" i="0" sz="1250" u="none" cap="none" strike="noStrike">
              <a:solidFill>
                <a:srgbClr val="000000"/>
              </a:solidFill>
              <a:latin typeface="Roboto Condensed Light"/>
              <a:ea typeface="Roboto Condensed Light"/>
              <a:cs typeface="Roboto Condensed Light"/>
              <a:sym typeface="Roboto Condensed Light"/>
            </a:endParaRPr>
          </a:p>
          <a:p>
            <a:pPr indent="-307975" lvl="1" marL="914400" marR="0" rtl="0" algn="l">
              <a:lnSpc>
                <a:spcPct val="100000"/>
              </a:lnSpc>
              <a:spcBef>
                <a:spcPts val="0"/>
              </a:spcBef>
              <a:spcAft>
                <a:spcPts val="0"/>
              </a:spcAft>
              <a:buClr>
                <a:schemeClr val="dk1"/>
              </a:buClr>
              <a:buSzPts val="1250"/>
              <a:buFont typeface="Roboto Condensed Light"/>
              <a:buAutoNum type="alphaLcPeriod"/>
            </a:pPr>
            <a:r>
              <a:rPr b="0" i="0" lang="en-US" sz="1250" u="none" cap="none" strike="noStrike">
                <a:solidFill>
                  <a:srgbClr val="000000"/>
                </a:solidFill>
                <a:latin typeface="Roboto Condensed Light"/>
                <a:ea typeface="Roboto Condensed Light"/>
                <a:cs typeface="Roboto Condensed Light"/>
                <a:sym typeface="Roboto Condensed Light"/>
              </a:rPr>
              <a:t>Only 15-35% of patients with OCD have had premorbid obsessional traits</a:t>
            </a:r>
            <a:endParaRPr b="0" i="0" sz="1250" u="none" cap="none" strike="noStrike">
              <a:solidFill>
                <a:srgbClr val="000000"/>
              </a:solidFill>
              <a:latin typeface="Roboto Condensed Light"/>
              <a:ea typeface="Roboto Condensed Light"/>
              <a:cs typeface="Roboto Condensed Light"/>
              <a:sym typeface="Roboto Condensed Light"/>
            </a:endParaRPr>
          </a:p>
          <a:p>
            <a:pPr indent="-307975" lvl="1" marL="914400" marR="0" rtl="0" algn="l">
              <a:lnSpc>
                <a:spcPct val="100000"/>
              </a:lnSpc>
              <a:spcBef>
                <a:spcPts val="0"/>
              </a:spcBef>
              <a:spcAft>
                <a:spcPts val="0"/>
              </a:spcAft>
              <a:buClr>
                <a:schemeClr val="dk1"/>
              </a:buClr>
              <a:buSzPts val="1250"/>
              <a:buFont typeface="Roboto Condensed Light"/>
              <a:buAutoNum type="alphaLcPeriod"/>
            </a:pPr>
            <a:r>
              <a:rPr b="0" i="0" lang="en-US" sz="1250" u="none" cap="none" strike="noStrike">
                <a:solidFill>
                  <a:srgbClr val="000000"/>
                </a:solidFill>
                <a:latin typeface="Roboto Condensed Light"/>
                <a:ea typeface="Roboto Condensed Light"/>
                <a:cs typeface="Roboto Condensed Light"/>
                <a:sym typeface="Roboto Condensed Light"/>
              </a:rPr>
              <a:t>OCD may be precipitated by a number of environmental stressors especially those involving pregnancy, childbirth or parental care of children </a:t>
            </a:r>
            <a:endParaRPr b="0" i="0" sz="1250" u="none" cap="none" strike="noStrike">
              <a:solidFill>
                <a:schemeClr val="dk1"/>
              </a:solidFill>
              <a:latin typeface="Roboto Condensed Light"/>
              <a:ea typeface="Roboto Condensed Light"/>
              <a:cs typeface="Roboto Condensed Light"/>
              <a:sym typeface="Roboto Condensed Light"/>
            </a:endParaRPr>
          </a:p>
        </p:txBody>
      </p:sp>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5" name="Shape 1885"/>
        <p:cNvGrpSpPr/>
        <p:nvPr/>
      </p:nvGrpSpPr>
      <p:grpSpPr>
        <a:xfrm>
          <a:off x="0" y="0"/>
          <a:ext cx="0" cy="0"/>
          <a:chOff x="0" y="0"/>
          <a:chExt cx="0" cy="0"/>
        </a:xfrm>
      </p:grpSpPr>
      <p:sp>
        <p:nvSpPr>
          <p:cNvPr id="1886" name="Google Shape;1886;g2b3dd97f320_0_27"/>
          <p:cNvSpPr txBox="1"/>
          <p:nvPr>
            <p:ph type="title"/>
          </p:nvPr>
        </p:nvSpPr>
        <p:spPr>
          <a:xfrm>
            <a:off x="251250" y="2733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DSM-5 diagnostic criteria </a:t>
            </a:r>
            <a:endParaRPr/>
          </a:p>
        </p:txBody>
      </p:sp>
      <p:sp>
        <p:nvSpPr>
          <p:cNvPr id="1887" name="Google Shape;1887;g2b3dd97f320_0_27"/>
          <p:cNvSpPr txBox="1"/>
          <p:nvPr>
            <p:ph idx="1" type="body"/>
          </p:nvPr>
        </p:nvSpPr>
        <p:spPr>
          <a:xfrm>
            <a:off x="342050" y="950150"/>
            <a:ext cx="8095200" cy="4066800"/>
          </a:xfrm>
          <a:prstGeom prst="rect">
            <a:avLst/>
          </a:prstGeom>
          <a:noFill/>
          <a:ln>
            <a:noFill/>
          </a:ln>
        </p:spPr>
        <p:txBody>
          <a:bodyPr anchorCtr="0" anchor="t" bIns="45700" lIns="91425" spcFirstLastPara="1" rIns="91425" wrap="square" tIns="45700">
            <a:normAutofit fontScale="85000" lnSpcReduction="20000"/>
          </a:bodyPr>
          <a:lstStyle/>
          <a:p>
            <a:pPr indent="-310832" lvl="0" marL="457200" rtl="0" algn="l">
              <a:lnSpc>
                <a:spcPct val="100000"/>
              </a:lnSpc>
              <a:spcBef>
                <a:spcPts val="300"/>
              </a:spcBef>
              <a:spcAft>
                <a:spcPts val="0"/>
              </a:spcAft>
              <a:buClr>
                <a:schemeClr val="dk2"/>
              </a:buClr>
              <a:buSzPct val="100000"/>
              <a:buAutoNum type="alphaUcPeriod"/>
            </a:pPr>
            <a:r>
              <a:rPr b="1" lang="en-US">
                <a:solidFill>
                  <a:schemeClr val="dk2"/>
                </a:solidFill>
              </a:rPr>
              <a:t>Presence of obsessions, compulsions, or both:</a:t>
            </a:r>
            <a:endParaRPr b="1">
              <a:solidFill>
                <a:schemeClr val="dk2"/>
              </a:solidFill>
            </a:endParaRPr>
          </a:p>
          <a:p>
            <a:pPr indent="-310832" lvl="0" marL="457200" rtl="0" algn="l">
              <a:lnSpc>
                <a:spcPct val="100000"/>
              </a:lnSpc>
              <a:spcBef>
                <a:spcPts val="300"/>
              </a:spcBef>
              <a:spcAft>
                <a:spcPts val="0"/>
              </a:spcAft>
              <a:buSzPct val="100000"/>
              <a:buAutoNum type="alphaUcPeriod"/>
            </a:pPr>
            <a:r>
              <a:rPr lang="en-US"/>
              <a:t>The obsessions or compulsions are </a:t>
            </a:r>
            <a:r>
              <a:rPr b="1" lang="en-US"/>
              <a:t>time-consuming</a:t>
            </a:r>
            <a:r>
              <a:rPr lang="en-US"/>
              <a:t> (e.g., take more than 1 hour per day) or/and </a:t>
            </a:r>
            <a:r>
              <a:rPr b="1" lang="en-US"/>
              <a:t>cause clinically significant distress or impairment</a:t>
            </a:r>
            <a:r>
              <a:rPr lang="en-US"/>
              <a:t> in social, occupational, or other important areas of functioning.</a:t>
            </a:r>
            <a:endParaRPr/>
          </a:p>
          <a:p>
            <a:pPr indent="-310832" lvl="0" marL="457200" rtl="0" algn="l">
              <a:lnSpc>
                <a:spcPct val="100000"/>
              </a:lnSpc>
              <a:spcBef>
                <a:spcPts val="300"/>
              </a:spcBef>
              <a:spcAft>
                <a:spcPts val="0"/>
              </a:spcAft>
              <a:buSzPct val="100000"/>
              <a:buAutoNum type="alphaUcPeriod"/>
            </a:pPr>
            <a:r>
              <a:rPr lang="en-US"/>
              <a:t>The obsessive-compulsive symptoms are </a:t>
            </a:r>
            <a:r>
              <a:rPr b="1" lang="en-US"/>
              <a:t>not attributable to the physiological effects of a substance</a:t>
            </a:r>
            <a:r>
              <a:rPr lang="en-US"/>
              <a:t> (e.g., a drug of abuse, a medication) or another medical condition.</a:t>
            </a:r>
            <a:endParaRPr/>
          </a:p>
          <a:p>
            <a:pPr indent="-310832" lvl="0" marL="457200" rtl="0" algn="l">
              <a:lnSpc>
                <a:spcPct val="100000"/>
              </a:lnSpc>
              <a:spcBef>
                <a:spcPts val="300"/>
              </a:spcBef>
              <a:spcAft>
                <a:spcPts val="0"/>
              </a:spcAft>
              <a:buSzPct val="100000"/>
              <a:buAutoNum type="alphaUcPeriod"/>
            </a:pPr>
            <a:r>
              <a:rPr lang="en-US"/>
              <a:t>The disturbance is </a:t>
            </a:r>
            <a:r>
              <a:rPr b="1" lang="en-US"/>
              <a:t>not better explained by the symptoms of another mental disorder, e.g.</a:t>
            </a:r>
            <a:endParaRPr b="1"/>
          </a:p>
          <a:p>
            <a:pPr indent="-310832" lvl="1" marL="914400" rtl="0" algn="l">
              <a:lnSpc>
                <a:spcPct val="100000"/>
              </a:lnSpc>
              <a:spcBef>
                <a:spcPts val="300"/>
              </a:spcBef>
              <a:spcAft>
                <a:spcPts val="0"/>
              </a:spcAft>
              <a:buSzPct val="100000"/>
              <a:buChar char="•"/>
            </a:pPr>
            <a:r>
              <a:rPr lang="en-US"/>
              <a:t>Excessive worries, as in generalized anxiety disorder</a:t>
            </a:r>
            <a:endParaRPr/>
          </a:p>
          <a:p>
            <a:pPr indent="-310832" lvl="1" marL="914400" rtl="0" algn="l">
              <a:lnSpc>
                <a:spcPct val="100000"/>
              </a:lnSpc>
              <a:spcBef>
                <a:spcPts val="300"/>
              </a:spcBef>
              <a:spcAft>
                <a:spcPts val="0"/>
              </a:spcAft>
              <a:buSzPct val="100000"/>
              <a:buChar char="•"/>
            </a:pPr>
            <a:r>
              <a:rPr lang="en-US"/>
              <a:t>Preoccupation with appearance, as in body dysmorphic disorder</a:t>
            </a:r>
            <a:endParaRPr/>
          </a:p>
          <a:p>
            <a:pPr indent="-310832" lvl="1" marL="914400" rtl="0" algn="l">
              <a:lnSpc>
                <a:spcPct val="100000"/>
              </a:lnSpc>
              <a:spcBef>
                <a:spcPts val="300"/>
              </a:spcBef>
              <a:spcAft>
                <a:spcPts val="0"/>
              </a:spcAft>
              <a:buSzPct val="100000"/>
              <a:buChar char="•"/>
            </a:pPr>
            <a:r>
              <a:rPr lang="en-US"/>
              <a:t>Difficulty discarding or parting with possessions, as in hoarding disorder</a:t>
            </a:r>
            <a:endParaRPr/>
          </a:p>
          <a:p>
            <a:pPr indent="-310832" lvl="1" marL="914400" rtl="0" algn="l">
              <a:lnSpc>
                <a:spcPct val="100000"/>
              </a:lnSpc>
              <a:spcBef>
                <a:spcPts val="300"/>
              </a:spcBef>
              <a:spcAft>
                <a:spcPts val="0"/>
              </a:spcAft>
              <a:buSzPct val="100000"/>
              <a:buChar char="•"/>
            </a:pPr>
            <a:r>
              <a:rPr lang="en-US"/>
              <a:t>Hair pulling, as in trichotillomania [hair-pulling disorder]</a:t>
            </a:r>
            <a:endParaRPr/>
          </a:p>
          <a:p>
            <a:pPr indent="-310832" lvl="1" marL="914400" rtl="0" algn="l">
              <a:lnSpc>
                <a:spcPct val="100000"/>
              </a:lnSpc>
              <a:spcBef>
                <a:spcPts val="300"/>
              </a:spcBef>
              <a:spcAft>
                <a:spcPts val="0"/>
              </a:spcAft>
              <a:buSzPct val="100000"/>
              <a:buChar char="•"/>
            </a:pPr>
            <a:r>
              <a:rPr lang="en-US"/>
              <a:t>Skin picking, as in excoriation [skin-picking] disorder</a:t>
            </a:r>
            <a:endParaRPr/>
          </a:p>
          <a:p>
            <a:pPr indent="-310832" lvl="1" marL="914400" rtl="0" algn="l">
              <a:lnSpc>
                <a:spcPct val="100000"/>
              </a:lnSpc>
              <a:spcBef>
                <a:spcPts val="300"/>
              </a:spcBef>
              <a:spcAft>
                <a:spcPts val="0"/>
              </a:spcAft>
              <a:buSzPct val="100000"/>
              <a:buChar char="•"/>
            </a:pPr>
            <a:r>
              <a:rPr lang="en-US"/>
              <a:t>Stereotypies, as in stereotypic movement disorder</a:t>
            </a:r>
            <a:endParaRPr/>
          </a:p>
          <a:p>
            <a:pPr indent="-310832" lvl="1" marL="914400" rtl="0" algn="l">
              <a:lnSpc>
                <a:spcPct val="100000"/>
              </a:lnSpc>
              <a:spcBef>
                <a:spcPts val="300"/>
              </a:spcBef>
              <a:spcAft>
                <a:spcPts val="0"/>
              </a:spcAft>
              <a:buSzPct val="100000"/>
              <a:buChar char="•"/>
            </a:pPr>
            <a:r>
              <a:rPr lang="en-US"/>
              <a:t>Ritualized eating behavior, as in eating disorders</a:t>
            </a:r>
            <a:endParaRPr/>
          </a:p>
          <a:p>
            <a:pPr indent="-310832" lvl="1" marL="914400" rtl="0" algn="l">
              <a:lnSpc>
                <a:spcPct val="100000"/>
              </a:lnSpc>
              <a:spcBef>
                <a:spcPts val="300"/>
              </a:spcBef>
              <a:spcAft>
                <a:spcPts val="0"/>
              </a:spcAft>
              <a:buSzPct val="100000"/>
              <a:buChar char="•"/>
            </a:pPr>
            <a:r>
              <a:rPr lang="en-US"/>
              <a:t>Preoccupation with substances or gambling, as in substance-related and addictive disorders</a:t>
            </a:r>
            <a:endParaRPr/>
          </a:p>
          <a:p>
            <a:pPr indent="-310832" lvl="1" marL="914400" rtl="0" algn="l">
              <a:lnSpc>
                <a:spcPct val="100000"/>
              </a:lnSpc>
              <a:spcBef>
                <a:spcPts val="300"/>
              </a:spcBef>
              <a:spcAft>
                <a:spcPts val="0"/>
              </a:spcAft>
              <a:buSzPct val="100000"/>
              <a:buChar char="•"/>
            </a:pPr>
            <a:r>
              <a:rPr lang="en-US"/>
              <a:t>Preoccupation with having an illness, as in illness anxiety disorder</a:t>
            </a:r>
            <a:endParaRPr/>
          </a:p>
          <a:p>
            <a:pPr indent="-310832" lvl="1" marL="914400" rtl="0" algn="l">
              <a:lnSpc>
                <a:spcPct val="100000"/>
              </a:lnSpc>
              <a:spcBef>
                <a:spcPts val="300"/>
              </a:spcBef>
              <a:spcAft>
                <a:spcPts val="0"/>
              </a:spcAft>
              <a:buSzPct val="100000"/>
              <a:buChar char="•"/>
            </a:pPr>
            <a:r>
              <a:rPr lang="en-US"/>
              <a:t>Sexual urges or fantasies, as in paraphilic disorders</a:t>
            </a:r>
            <a:endParaRPr/>
          </a:p>
          <a:p>
            <a:pPr indent="-310832" lvl="1" marL="914400" rtl="0" algn="l">
              <a:lnSpc>
                <a:spcPct val="100000"/>
              </a:lnSpc>
              <a:spcBef>
                <a:spcPts val="300"/>
              </a:spcBef>
              <a:spcAft>
                <a:spcPts val="0"/>
              </a:spcAft>
              <a:buSzPct val="100000"/>
              <a:buChar char="•"/>
            </a:pPr>
            <a:r>
              <a:rPr lang="en-US"/>
              <a:t>Impulses, as in disruptive, impulse-control, and conduct disorders</a:t>
            </a:r>
            <a:endParaRPr/>
          </a:p>
          <a:p>
            <a:pPr indent="-310832" lvl="1" marL="914400" rtl="0" algn="l">
              <a:lnSpc>
                <a:spcPct val="100000"/>
              </a:lnSpc>
              <a:spcBef>
                <a:spcPts val="300"/>
              </a:spcBef>
              <a:spcAft>
                <a:spcPts val="0"/>
              </a:spcAft>
              <a:buSzPct val="100000"/>
              <a:buChar char="•"/>
            </a:pPr>
            <a:r>
              <a:rPr lang="en-US"/>
              <a:t>Guilty ruminations, as in major depressive disorder</a:t>
            </a:r>
            <a:endParaRPr/>
          </a:p>
          <a:p>
            <a:pPr indent="-310832" lvl="1" marL="914400" rtl="0" algn="l">
              <a:lnSpc>
                <a:spcPct val="100000"/>
              </a:lnSpc>
              <a:spcBef>
                <a:spcPts val="300"/>
              </a:spcBef>
              <a:spcAft>
                <a:spcPts val="0"/>
              </a:spcAft>
              <a:buSzPct val="100000"/>
              <a:buChar char="•"/>
            </a:pPr>
            <a:r>
              <a:rPr lang="en-US"/>
              <a:t>Thought insertion or delusional preoccupations, as in schizophrenia spectrum and other psychotic disorders</a:t>
            </a:r>
            <a:endParaRPr/>
          </a:p>
          <a:p>
            <a:pPr indent="-310832" lvl="1" marL="914400" rtl="0" algn="l">
              <a:lnSpc>
                <a:spcPct val="100000"/>
              </a:lnSpc>
              <a:spcBef>
                <a:spcPts val="300"/>
              </a:spcBef>
              <a:spcAft>
                <a:spcPts val="0"/>
              </a:spcAft>
              <a:buSzPct val="100000"/>
              <a:buChar char="•"/>
            </a:pPr>
            <a:r>
              <a:rPr lang="en-US"/>
              <a:t>Repetitive patterns of behavior, as in autism spectrum disorder).</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15"/>
          <p:cNvSpPr txBox="1"/>
          <p:nvPr>
            <p:ph type="title"/>
          </p:nvPr>
        </p:nvSpPr>
        <p:spPr>
          <a:xfrm>
            <a:off x="720000" y="5394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380" name="Google Shape;380;p15"/>
          <p:cNvSpPr txBox="1"/>
          <p:nvPr>
            <p:ph idx="4294967295" type="body"/>
          </p:nvPr>
        </p:nvSpPr>
        <p:spPr>
          <a:xfrm>
            <a:off x="469225" y="1257525"/>
            <a:ext cx="3610200" cy="3939000"/>
          </a:xfrm>
          <a:prstGeom prst="rect">
            <a:avLst/>
          </a:prstGeom>
          <a:noFill/>
          <a:ln>
            <a:noFill/>
          </a:ln>
        </p:spPr>
        <p:txBody>
          <a:bodyPr anchorCtr="0" anchor="t" bIns="45700" lIns="91425" spcFirstLastPara="1" rIns="91425" wrap="square" tIns="45700">
            <a:normAutofit lnSpcReduction="20000"/>
          </a:bodyPr>
          <a:lstStyle/>
          <a:p>
            <a:pPr indent="0" lvl="0" marL="152400" rtl="0" algn="l">
              <a:lnSpc>
                <a:spcPct val="100000"/>
              </a:lnSpc>
              <a:spcBef>
                <a:spcPts val="0"/>
              </a:spcBef>
              <a:spcAft>
                <a:spcPts val="0"/>
              </a:spcAft>
              <a:buSzPts val="1213"/>
              <a:buNone/>
            </a:pPr>
            <a:r>
              <a:rPr b="1" lang="en-US">
                <a:latin typeface="Rubik Light"/>
                <a:ea typeface="Rubik Light"/>
                <a:cs typeface="Rubik Light"/>
                <a:sym typeface="Rubik Light"/>
              </a:rPr>
              <a:t>7. description of tangentiality refer to what:</a:t>
            </a:r>
            <a:endParaRPr sz="1500"/>
          </a:p>
          <a:p>
            <a:pPr indent="0" lvl="1" marL="609600" rtl="0" algn="l">
              <a:lnSpc>
                <a:spcPct val="100000"/>
              </a:lnSpc>
              <a:spcBef>
                <a:spcPts val="0"/>
              </a:spcBef>
              <a:spcAft>
                <a:spcPts val="0"/>
              </a:spcAft>
              <a:buSzPts val="1213"/>
              <a:buNone/>
            </a:pPr>
            <a:r>
              <a:rPr lang="en-US">
                <a:latin typeface="Rubik Light"/>
                <a:ea typeface="Rubik Light"/>
                <a:cs typeface="Rubik Light"/>
                <a:sym typeface="Rubik Light"/>
              </a:rPr>
              <a:t>A_ Speech </a:t>
            </a:r>
            <a:endParaRPr sz="1500"/>
          </a:p>
          <a:p>
            <a:pPr indent="0" lvl="1" marL="609600" rtl="0" algn="l">
              <a:lnSpc>
                <a:spcPct val="100000"/>
              </a:lnSpc>
              <a:spcBef>
                <a:spcPts val="0"/>
              </a:spcBef>
              <a:spcAft>
                <a:spcPts val="0"/>
              </a:spcAft>
              <a:buSzPts val="1213"/>
              <a:buNone/>
            </a:pPr>
            <a:r>
              <a:rPr lang="en-US">
                <a:solidFill>
                  <a:schemeClr val="dk2"/>
                </a:solidFill>
                <a:latin typeface="Rubik Light"/>
                <a:ea typeface="Rubik Light"/>
                <a:cs typeface="Rubik Light"/>
                <a:sym typeface="Rubik Light"/>
              </a:rPr>
              <a:t>B_ Thoughts</a:t>
            </a:r>
            <a:endParaRPr sz="1500"/>
          </a:p>
          <a:p>
            <a:pPr indent="0" lvl="1" marL="609600" rtl="0" algn="l">
              <a:lnSpc>
                <a:spcPct val="100000"/>
              </a:lnSpc>
              <a:spcBef>
                <a:spcPts val="0"/>
              </a:spcBef>
              <a:spcAft>
                <a:spcPts val="0"/>
              </a:spcAft>
              <a:buSzPts val="1213"/>
              <a:buNone/>
            </a:pPr>
            <a:r>
              <a:rPr lang="en-US">
                <a:latin typeface="Rubik Light"/>
                <a:ea typeface="Rubik Light"/>
                <a:cs typeface="Rubik Light"/>
                <a:sym typeface="Rubik Light"/>
              </a:rPr>
              <a:t>C_ Mood </a:t>
            </a:r>
            <a:endParaRPr sz="1500"/>
          </a:p>
          <a:p>
            <a:pPr indent="0" lvl="0" marL="152400" rtl="0" algn="l">
              <a:lnSpc>
                <a:spcPct val="100000"/>
              </a:lnSpc>
              <a:spcBef>
                <a:spcPts val="0"/>
              </a:spcBef>
              <a:spcAft>
                <a:spcPts val="0"/>
              </a:spcAft>
              <a:buSzPts val="1213"/>
              <a:buNone/>
            </a:pPr>
            <a:r>
              <a:rPr b="1" lang="en-US">
                <a:latin typeface="Rubik Light"/>
                <a:ea typeface="Rubik Light"/>
                <a:cs typeface="Rubik Light"/>
                <a:sym typeface="Rubik Light"/>
              </a:rPr>
              <a:t>8. One of the following is not true about mental examination:</a:t>
            </a:r>
            <a:endParaRPr sz="1500"/>
          </a:p>
          <a:p>
            <a:pPr indent="0" lvl="1" marL="609600" rtl="0" algn="l">
              <a:lnSpc>
                <a:spcPct val="100000"/>
              </a:lnSpc>
              <a:spcBef>
                <a:spcPts val="0"/>
              </a:spcBef>
              <a:spcAft>
                <a:spcPts val="0"/>
              </a:spcAft>
              <a:buSzPts val="1213"/>
              <a:buNone/>
            </a:pPr>
            <a:r>
              <a:rPr lang="en-US">
                <a:solidFill>
                  <a:schemeClr val="dk2"/>
                </a:solidFill>
                <a:latin typeface="Rubik Light"/>
                <a:ea typeface="Rubik Light"/>
                <a:cs typeface="Rubik Light"/>
                <a:sym typeface="Rubik Light"/>
              </a:rPr>
              <a:t>Hallucination is a disorder of thought content</a:t>
            </a:r>
            <a:endParaRPr sz="1500"/>
          </a:p>
          <a:p>
            <a:pPr indent="0" lvl="0" marL="152400" rtl="0" algn="l">
              <a:lnSpc>
                <a:spcPct val="100000"/>
              </a:lnSpc>
              <a:spcBef>
                <a:spcPts val="0"/>
              </a:spcBef>
              <a:spcAft>
                <a:spcPts val="0"/>
              </a:spcAft>
              <a:buSzPts val="1213"/>
              <a:buNone/>
            </a:pPr>
            <a:r>
              <a:rPr b="1" lang="en-US">
                <a:latin typeface="Rubik Light"/>
                <a:ea typeface="Rubik Light"/>
                <a:cs typeface="Rubik Light"/>
                <a:sym typeface="Rubik Light"/>
              </a:rPr>
              <a:t>9. Patient talking with excessive details, but reaching to the point in the end?</a:t>
            </a:r>
            <a:endParaRPr sz="1500"/>
          </a:p>
          <a:p>
            <a:pPr indent="0" lvl="0" marL="152400" rtl="0" algn="l">
              <a:lnSpc>
                <a:spcPct val="100000"/>
              </a:lnSpc>
              <a:spcBef>
                <a:spcPts val="0"/>
              </a:spcBef>
              <a:spcAft>
                <a:spcPts val="0"/>
              </a:spcAft>
              <a:buSzPts val="1213"/>
              <a:buNone/>
            </a:pPr>
            <a:r>
              <a:rPr lang="en-US">
                <a:solidFill>
                  <a:schemeClr val="dk2"/>
                </a:solidFill>
                <a:latin typeface="Rubik Light"/>
                <a:ea typeface="Rubik Light"/>
                <a:cs typeface="Rubik Light"/>
                <a:sym typeface="Rubik Light"/>
              </a:rPr>
              <a:t>	Circumstantiality</a:t>
            </a:r>
            <a:endParaRPr sz="1500"/>
          </a:p>
          <a:p>
            <a:pPr indent="0" lvl="0" marL="152400" rtl="0" algn="l">
              <a:lnSpc>
                <a:spcPct val="100000"/>
              </a:lnSpc>
              <a:spcBef>
                <a:spcPts val="0"/>
              </a:spcBef>
              <a:spcAft>
                <a:spcPts val="0"/>
              </a:spcAft>
              <a:buSzPts val="1213"/>
              <a:buNone/>
            </a:pPr>
            <a:r>
              <a:rPr b="1" lang="en-US">
                <a:solidFill>
                  <a:schemeClr val="dk1"/>
                </a:solidFill>
                <a:latin typeface="Rubik Light"/>
                <a:ea typeface="Rubik Light"/>
                <a:cs typeface="Rubik Light"/>
                <a:sym typeface="Rubik Light"/>
              </a:rPr>
              <a:t>10. which one of these is a disorder of perception </a:t>
            </a:r>
            <a:endParaRPr sz="1500"/>
          </a:p>
          <a:p>
            <a:pPr indent="0" lvl="0" marL="152400" rtl="0" algn="l">
              <a:lnSpc>
                <a:spcPct val="100000"/>
              </a:lnSpc>
              <a:spcBef>
                <a:spcPts val="0"/>
              </a:spcBef>
              <a:spcAft>
                <a:spcPts val="0"/>
              </a:spcAft>
              <a:buSzPts val="1213"/>
              <a:buNone/>
            </a:pPr>
            <a:r>
              <a:rPr lang="en-US">
                <a:solidFill>
                  <a:schemeClr val="dk1"/>
                </a:solidFill>
                <a:latin typeface="Rubik Light"/>
                <a:ea typeface="Rubik Light"/>
                <a:cs typeface="Rubik Light"/>
                <a:sym typeface="Rubik Light"/>
              </a:rPr>
              <a:t>	a-delusion</a:t>
            </a:r>
            <a:endParaRPr sz="1500"/>
          </a:p>
          <a:p>
            <a:pPr indent="0" lvl="0" marL="152400" rtl="0" algn="l">
              <a:lnSpc>
                <a:spcPct val="100000"/>
              </a:lnSpc>
              <a:spcBef>
                <a:spcPts val="0"/>
              </a:spcBef>
              <a:spcAft>
                <a:spcPts val="0"/>
              </a:spcAft>
              <a:buSzPts val="1213"/>
              <a:buNone/>
            </a:pPr>
            <a:r>
              <a:rPr lang="en-US">
                <a:solidFill>
                  <a:schemeClr val="dk2"/>
                </a:solidFill>
                <a:latin typeface="Rubik Light"/>
                <a:ea typeface="Rubik Light"/>
                <a:cs typeface="Rubik Light"/>
                <a:sym typeface="Rubik Light"/>
              </a:rPr>
              <a:t>	b-hallucination</a:t>
            </a:r>
            <a:endParaRPr sz="1500"/>
          </a:p>
          <a:p>
            <a:pPr indent="0" lvl="0" marL="152400" rtl="0" algn="l">
              <a:lnSpc>
                <a:spcPct val="100000"/>
              </a:lnSpc>
              <a:spcBef>
                <a:spcPts val="0"/>
              </a:spcBef>
              <a:spcAft>
                <a:spcPts val="0"/>
              </a:spcAft>
              <a:buSzPts val="1213"/>
              <a:buNone/>
            </a:pPr>
            <a:r>
              <a:rPr lang="en-US">
                <a:solidFill>
                  <a:schemeClr val="dk1"/>
                </a:solidFill>
                <a:latin typeface="Rubik Light"/>
                <a:ea typeface="Rubik Light"/>
                <a:cs typeface="Rubik Light"/>
                <a:sym typeface="Rubik Light"/>
              </a:rPr>
              <a:t>	c-flight of ideas	</a:t>
            </a:r>
            <a:endParaRPr sz="1500"/>
          </a:p>
          <a:p>
            <a:pPr indent="0" lvl="0" marL="152400" rtl="0" algn="l">
              <a:lnSpc>
                <a:spcPct val="100000"/>
              </a:lnSpc>
              <a:spcBef>
                <a:spcPts val="0"/>
              </a:spcBef>
              <a:spcAft>
                <a:spcPts val="0"/>
              </a:spcAft>
              <a:buSzPts val="1213"/>
              <a:buNone/>
            </a:pPr>
            <a:r>
              <a:rPr lang="en-US">
                <a:solidFill>
                  <a:schemeClr val="dk1"/>
                </a:solidFill>
                <a:latin typeface="Rubik Light"/>
                <a:ea typeface="Rubik Light"/>
                <a:cs typeface="Rubik Light"/>
                <a:sym typeface="Rubik Light"/>
              </a:rPr>
              <a:t>	d-thought insertion</a:t>
            </a:r>
            <a:endParaRPr sz="1500"/>
          </a:p>
          <a:p>
            <a:pPr indent="0" lvl="0" marL="152400" rtl="0" algn="l">
              <a:lnSpc>
                <a:spcPct val="100000"/>
              </a:lnSpc>
              <a:spcBef>
                <a:spcPts val="0"/>
              </a:spcBef>
              <a:spcAft>
                <a:spcPts val="0"/>
              </a:spcAft>
              <a:buSzPts val="1213"/>
              <a:buNone/>
            </a:pPr>
            <a:r>
              <a:rPr b="1" lang="en-US">
                <a:solidFill>
                  <a:schemeClr val="dk1"/>
                </a:solidFill>
                <a:latin typeface="Rubik Light"/>
                <a:ea typeface="Rubik Light"/>
                <a:cs typeface="Rubik Light"/>
                <a:sym typeface="Rubik Light"/>
              </a:rPr>
              <a:t>11. how do you test abstract thinking?</a:t>
            </a:r>
            <a:endParaRPr sz="1500"/>
          </a:p>
          <a:p>
            <a:pPr indent="0" lvl="0" marL="152400" rtl="0" algn="l">
              <a:lnSpc>
                <a:spcPct val="100000"/>
              </a:lnSpc>
              <a:spcBef>
                <a:spcPts val="0"/>
              </a:spcBef>
              <a:spcAft>
                <a:spcPts val="0"/>
              </a:spcAft>
              <a:buSzPts val="1300"/>
              <a:buNone/>
            </a:pPr>
            <a:r>
              <a:rPr lang="en-US">
                <a:solidFill>
                  <a:schemeClr val="dk1"/>
                </a:solidFill>
                <a:latin typeface="Rubik Light"/>
                <a:ea typeface="Rubik Light"/>
                <a:cs typeface="Rubik Light"/>
                <a:sym typeface="Rubik Light"/>
              </a:rPr>
              <a:t>	</a:t>
            </a:r>
            <a:r>
              <a:rPr lang="en-US">
                <a:solidFill>
                  <a:schemeClr val="dk2"/>
                </a:solidFill>
                <a:latin typeface="Rubik Light"/>
                <a:ea typeface="Rubik Light"/>
                <a:cs typeface="Rubik Light"/>
                <a:sym typeface="Rubik Light"/>
              </a:rPr>
              <a:t> using proverbs </a:t>
            </a:r>
            <a:endParaRPr>
              <a:solidFill>
                <a:schemeClr val="dk1"/>
              </a:solidFill>
              <a:latin typeface="Rubik Light"/>
              <a:ea typeface="Rubik Light"/>
              <a:cs typeface="Rubik Light"/>
              <a:sym typeface="Rubik Light"/>
            </a:endParaRPr>
          </a:p>
          <a:p>
            <a:pPr indent="0" lvl="0" marL="152400" rtl="0" algn="l">
              <a:lnSpc>
                <a:spcPct val="100000"/>
              </a:lnSpc>
              <a:spcBef>
                <a:spcPts val="0"/>
              </a:spcBef>
              <a:spcAft>
                <a:spcPts val="0"/>
              </a:spcAft>
              <a:buSzPts val="1300"/>
              <a:buNone/>
            </a:pPr>
            <a:r>
              <a:t/>
            </a:r>
            <a:endParaRPr>
              <a:latin typeface="Rubik Light"/>
              <a:ea typeface="Rubik Light"/>
              <a:cs typeface="Rubik Light"/>
              <a:sym typeface="Rubik Light"/>
            </a:endParaRPr>
          </a:p>
        </p:txBody>
      </p:sp>
      <p:sp>
        <p:nvSpPr>
          <p:cNvPr id="381" name="Google Shape;381;p15"/>
          <p:cNvSpPr txBox="1"/>
          <p:nvPr/>
        </p:nvSpPr>
        <p:spPr>
          <a:xfrm>
            <a:off x="4383375" y="1188125"/>
            <a:ext cx="3825600" cy="3694200"/>
          </a:xfrm>
          <a:prstGeom prst="rect">
            <a:avLst/>
          </a:prstGeom>
          <a:noFill/>
          <a:ln>
            <a:noFill/>
          </a:ln>
        </p:spPr>
        <p:txBody>
          <a:bodyPr anchorCtr="0" anchor="t" bIns="91425" lIns="91425" spcFirstLastPara="1" rIns="91425" wrap="square" tIns="91425">
            <a:spAutoFit/>
          </a:bodyPr>
          <a:lstStyle/>
          <a:p>
            <a:pPr indent="0" lvl="0" marL="152400" marR="0" rtl="0" algn="l">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Rubik Light"/>
                <a:ea typeface="Rubik Light"/>
                <a:cs typeface="Rubik Light"/>
                <a:sym typeface="Rubik Light"/>
              </a:rPr>
              <a:t>12. Which of the following is not considered a perceptual disturbance?</a:t>
            </a:r>
            <a:endParaRPr b="0" i="0" sz="1300" u="none" cap="none" strike="noStrike">
              <a:solidFill>
                <a:schemeClr val="dk1"/>
              </a:solidFill>
              <a:latin typeface="Rubik"/>
              <a:ea typeface="Rubik"/>
              <a:cs typeface="Rubik"/>
              <a:sym typeface="Rubik"/>
            </a:endParaRPr>
          </a:p>
          <a:p>
            <a:pPr indent="0" lvl="0" marL="15240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ubik Light"/>
                <a:ea typeface="Rubik Light"/>
                <a:cs typeface="Rubik Light"/>
                <a:sym typeface="Rubik Light"/>
              </a:rPr>
              <a:t>	a. Derealization.</a:t>
            </a:r>
            <a:endParaRPr b="0" i="0" sz="1300" u="none" cap="none" strike="noStrike">
              <a:solidFill>
                <a:schemeClr val="dk1"/>
              </a:solidFill>
              <a:latin typeface="Rubik"/>
              <a:ea typeface="Rubik"/>
              <a:cs typeface="Rubik"/>
              <a:sym typeface="Rubik"/>
            </a:endParaRPr>
          </a:p>
          <a:p>
            <a:pPr indent="0" lvl="0" marL="15240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ubik Light"/>
                <a:ea typeface="Rubik Light"/>
                <a:cs typeface="Rubik Light"/>
                <a:sym typeface="Rubik Light"/>
              </a:rPr>
              <a:t>	b. Illusion.</a:t>
            </a:r>
            <a:endParaRPr b="0" i="0" sz="1300" u="none" cap="none" strike="noStrike">
              <a:solidFill>
                <a:schemeClr val="dk1"/>
              </a:solidFill>
              <a:latin typeface="Rubik"/>
              <a:ea typeface="Rubik"/>
              <a:cs typeface="Rubik"/>
              <a:sym typeface="Rubik"/>
            </a:endParaRPr>
          </a:p>
          <a:p>
            <a:pPr indent="0" lvl="0" marL="15240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ubik Light"/>
                <a:ea typeface="Rubik Light"/>
                <a:cs typeface="Rubik Light"/>
                <a:sym typeface="Rubik Light"/>
              </a:rPr>
              <a:t>	c. Depersonalization.</a:t>
            </a:r>
            <a:endParaRPr b="0" i="0" sz="1300" u="none" cap="none" strike="noStrike">
              <a:solidFill>
                <a:schemeClr val="dk1"/>
              </a:solidFill>
              <a:latin typeface="Rubik"/>
              <a:ea typeface="Rubik"/>
              <a:cs typeface="Rubik"/>
              <a:sym typeface="Rubik"/>
            </a:endParaRPr>
          </a:p>
          <a:p>
            <a:pPr indent="0" lvl="0" marL="15240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ubik Light"/>
                <a:ea typeface="Rubik Light"/>
                <a:cs typeface="Rubik Light"/>
                <a:sym typeface="Rubik Light"/>
              </a:rPr>
              <a:t>	</a:t>
            </a:r>
            <a:r>
              <a:rPr b="0" i="0" lang="en-US" sz="1200" u="none" cap="none" strike="noStrike">
                <a:solidFill>
                  <a:schemeClr val="dk2"/>
                </a:solidFill>
                <a:latin typeface="Rubik Light"/>
                <a:ea typeface="Rubik Light"/>
                <a:cs typeface="Rubik Light"/>
                <a:sym typeface="Rubik Light"/>
              </a:rPr>
              <a:t>d. Delusion.</a:t>
            </a:r>
            <a:endParaRPr b="0" i="0" sz="1300" u="none" cap="none" strike="noStrike">
              <a:solidFill>
                <a:schemeClr val="dk1"/>
              </a:solidFill>
              <a:latin typeface="Rubik"/>
              <a:ea typeface="Rubik"/>
              <a:cs typeface="Rubik"/>
              <a:sym typeface="Rubik"/>
            </a:endParaRPr>
          </a:p>
          <a:p>
            <a:pPr indent="0" lvl="0" marL="15240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ubik Light"/>
                <a:ea typeface="Rubik Light"/>
                <a:cs typeface="Rubik Light"/>
                <a:sym typeface="Rubik Light"/>
              </a:rPr>
              <a:t>	e. Hallucination.</a:t>
            </a:r>
            <a:endParaRPr b="0" i="0" sz="1300" u="none" cap="none" strike="noStrike">
              <a:solidFill>
                <a:schemeClr val="dk1"/>
              </a:solidFill>
              <a:latin typeface="Rubik"/>
              <a:ea typeface="Rubik"/>
              <a:cs typeface="Rubik"/>
              <a:sym typeface="Rubik"/>
            </a:endParaRPr>
          </a:p>
          <a:p>
            <a:pPr indent="0" lvl="0" marL="152400" marR="0" rtl="0" algn="l">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Rubik Light"/>
                <a:ea typeface="Rubik Light"/>
                <a:cs typeface="Rubik Light"/>
                <a:sym typeface="Rubik Light"/>
              </a:rPr>
              <a:t>13. Observed expression of emotion; may be inconsistent with patient’s description of emotion?</a:t>
            </a:r>
            <a:endParaRPr b="0" i="0" sz="1300" u="none" cap="none" strike="noStrike">
              <a:solidFill>
                <a:schemeClr val="dk1"/>
              </a:solidFill>
              <a:latin typeface="Rubik"/>
              <a:ea typeface="Rubik"/>
              <a:cs typeface="Rubik"/>
              <a:sym typeface="Rubik"/>
            </a:endParaRPr>
          </a:p>
          <a:p>
            <a:pPr indent="0" lvl="0" marL="15240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ubik Light"/>
                <a:ea typeface="Rubik Light"/>
                <a:cs typeface="Rubik Light"/>
                <a:sym typeface="Rubik Light"/>
              </a:rPr>
              <a:t>	</a:t>
            </a:r>
            <a:r>
              <a:rPr b="0" i="0" lang="en-US" sz="1200" u="none" cap="none" strike="noStrike">
                <a:solidFill>
                  <a:schemeClr val="dk2"/>
                </a:solidFill>
                <a:latin typeface="Rubik Light"/>
                <a:ea typeface="Rubik Light"/>
                <a:cs typeface="Rubik Light"/>
                <a:sym typeface="Rubik Light"/>
              </a:rPr>
              <a:t>Affect</a:t>
            </a:r>
            <a:r>
              <a:rPr b="0" i="0" lang="en-US" sz="1200" u="none" cap="none" strike="noStrike">
                <a:solidFill>
                  <a:schemeClr val="dk1"/>
                </a:solidFill>
                <a:latin typeface="Rubik Light"/>
                <a:ea typeface="Rubik Light"/>
                <a:cs typeface="Rubik Light"/>
                <a:sym typeface="Rubik Light"/>
              </a:rPr>
              <a:t> </a:t>
            </a:r>
            <a:endParaRPr b="0" i="0" sz="1300" u="none" cap="none" strike="noStrike">
              <a:solidFill>
                <a:schemeClr val="dk1"/>
              </a:solidFill>
              <a:latin typeface="Rubik"/>
              <a:ea typeface="Rubik"/>
              <a:cs typeface="Rubik"/>
              <a:sym typeface="Rubik"/>
            </a:endParaRPr>
          </a:p>
          <a:p>
            <a:pPr indent="0" lvl="0" marL="152400" marR="0" rtl="0" algn="l">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Rubik Light"/>
                <a:ea typeface="Rubik Light"/>
                <a:cs typeface="Rubik Light"/>
                <a:sym typeface="Rubik Light"/>
              </a:rPr>
              <a:t>14. A depressed patient does not smile or laugh when a joke is shared by a fellow patient. She shows a defect in which of the following aspects of mental state examination?</a:t>
            </a:r>
            <a:endParaRPr b="0" i="0" sz="1300" u="none" cap="none" strike="noStrike">
              <a:solidFill>
                <a:schemeClr val="dk1"/>
              </a:solidFill>
              <a:latin typeface="Rubik"/>
              <a:ea typeface="Rubik"/>
              <a:cs typeface="Rubik"/>
              <a:sym typeface="Rubik"/>
            </a:endParaRPr>
          </a:p>
          <a:p>
            <a:pPr indent="0" lvl="0" marL="15240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ubik Light"/>
                <a:ea typeface="Rubik Light"/>
                <a:cs typeface="Rubik Light"/>
                <a:sym typeface="Rubik Light"/>
              </a:rPr>
              <a:t>	</a:t>
            </a:r>
            <a:r>
              <a:rPr b="0" i="0" lang="en-US" sz="1200" u="none" cap="none" strike="noStrike">
                <a:solidFill>
                  <a:schemeClr val="dk2"/>
                </a:solidFill>
                <a:latin typeface="Rubik Light"/>
                <a:ea typeface="Rubik Light"/>
                <a:cs typeface="Rubik Light"/>
                <a:sym typeface="Rubik Light"/>
              </a:rPr>
              <a:t>Reactivity of affect</a:t>
            </a:r>
            <a:r>
              <a:rPr b="0" i="0" lang="en-US" sz="1200" u="none" cap="none" strike="noStrike">
                <a:solidFill>
                  <a:schemeClr val="dk1"/>
                </a:solidFill>
                <a:latin typeface="Rubik Light"/>
                <a:ea typeface="Rubik Light"/>
                <a:cs typeface="Rubik Light"/>
                <a:sym typeface="Rubik Light"/>
              </a:rPr>
              <a:t> </a:t>
            </a:r>
            <a:endParaRPr b="0" i="0" sz="1300" u="none" cap="none" strike="noStrike">
              <a:solidFill>
                <a:schemeClr val="dk1"/>
              </a:solidFill>
              <a:latin typeface="Rubik"/>
              <a:ea typeface="Rubik"/>
              <a:cs typeface="Rubik"/>
              <a:sym typeface="Rubik"/>
            </a:endParaRPr>
          </a:p>
          <a:p>
            <a:pPr indent="0" lvl="0" marL="152400" marR="0" rtl="0" algn="l">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Rubik Light"/>
                <a:ea typeface="Rubik Light"/>
                <a:cs typeface="Rubik Light"/>
                <a:sym typeface="Rubik Light"/>
              </a:rPr>
              <a:t>15. How u usually spend your leisure time , the psychiatrist in this question try to test :</a:t>
            </a:r>
            <a:endParaRPr b="0" i="0" sz="1300" u="none" cap="none" strike="noStrike">
              <a:solidFill>
                <a:schemeClr val="dk1"/>
              </a:solidFill>
              <a:latin typeface="Rubik"/>
              <a:ea typeface="Rubik"/>
              <a:cs typeface="Rubik"/>
              <a:sym typeface="Rubik"/>
            </a:endParaRPr>
          </a:p>
          <a:p>
            <a:pPr indent="0" lvl="0" marL="15240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ubik Light"/>
                <a:ea typeface="Rubik Light"/>
                <a:cs typeface="Rubik Light"/>
                <a:sym typeface="Rubik Light"/>
              </a:rPr>
              <a:t>	</a:t>
            </a:r>
            <a:r>
              <a:rPr b="0" i="0" lang="en-US" sz="1200" u="none" cap="none" strike="noStrike">
                <a:solidFill>
                  <a:schemeClr val="dk2"/>
                </a:solidFill>
                <a:latin typeface="Rubik Light"/>
                <a:ea typeface="Rubik Light"/>
                <a:cs typeface="Rubik Light"/>
                <a:sym typeface="Rubik Light"/>
              </a:rPr>
              <a:t>personal trait </a:t>
            </a:r>
            <a:endParaRPr b="0" i="0" sz="1300" u="none" cap="none" strike="noStrike">
              <a:solidFill>
                <a:schemeClr val="dk1"/>
              </a:solidFill>
              <a:latin typeface="Rubik"/>
              <a:ea typeface="Rubik"/>
              <a:cs typeface="Rubik"/>
              <a:sym typeface="Rubik"/>
            </a:endParaRPr>
          </a:p>
        </p:txBody>
      </p:sp>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1" name="Shape 1891"/>
        <p:cNvGrpSpPr/>
        <p:nvPr/>
      </p:nvGrpSpPr>
      <p:grpSpPr>
        <a:xfrm>
          <a:off x="0" y="0"/>
          <a:ext cx="0" cy="0"/>
          <a:chOff x="0" y="0"/>
          <a:chExt cx="0" cy="0"/>
        </a:xfrm>
      </p:grpSpPr>
      <p:sp>
        <p:nvSpPr>
          <p:cNvPr id="1892" name="Google Shape;1892;g2b3dd97f320_0_33"/>
          <p:cNvSpPr txBox="1"/>
          <p:nvPr>
            <p:ph type="title"/>
          </p:nvPr>
        </p:nvSpPr>
        <p:spPr>
          <a:xfrm>
            <a:off x="354725" y="324025"/>
            <a:ext cx="79425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Patterns of symptoms </a:t>
            </a:r>
            <a:endParaRPr/>
          </a:p>
        </p:txBody>
      </p:sp>
      <p:sp>
        <p:nvSpPr>
          <p:cNvPr id="1893" name="Google Shape;1893;g2b3dd97f320_0_33"/>
          <p:cNvSpPr txBox="1"/>
          <p:nvPr>
            <p:ph idx="1" type="body"/>
          </p:nvPr>
        </p:nvSpPr>
        <p:spPr>
          <a:xfrm>
            <a:off x="354725" y="1038825"/>
            <a:ext cx="7778700" cy="3851400"/>
          </a:xfrm>
          <a:prstGeom prst="rect">
            <a:avLst/>
          </a:prstGeom>
          <a:noFill/>
          <a:ln>
            <a:noFill/>
          </a:ln>
        </p:spPr>
        <p:txBody>
          <a:bodyPr anchorCtr="0" anchor="t" bIns="45700" lIns="91425" spcFirstLastPara="1" rIns="91425" wrap="square" tIns="45700">
            <a:normAutofit/>
          </a:bodyPr>
          <a:lstStyle/>
          <a:p>
            <a:pPr indent="-323850" lvl="0" marL="457200" rtl="0" algn="l">
              <a:lnSpc>
                <a:spcPct val="100000"/>
              </a:lnSpc>
              <a:spcBef>
                <a:spcPts val="0"/>
              </a:spcBef>
              <a:spcAft>
                <a:spcPts val="0"/>
              </a:spcAft>
              <a:buSzPts val="1500"/>
              <a:buChar char="•"/>
            </a:pPr>
            <a:r>
              <a:rPr lang="en-US" sz="1500"/>
              <a:t>The most common pattern is an </a:t>
            </a:r>
            <a:r>
              <a:rPr b="1" lang="en-US" sz="1500">
                <a:solidFill>
                  <a:schemeClr val="dk2"/>
                </a:solidFill>
              </a:rPr>
              <a:t>obsession of contamination</a:t>
            </a:r>
            <a:r>
              <a:rPr lang="en-US" sz="1500"/>
              <a:t> (45% of adults), followed by </a:t>
            </a:r>
            <a:r>
              <a:rPr b="1" lang="en-US" sz="1500">
                <a:solidFill>
                  <a:schemeClr val="dk2"/>
                </a:solidFill>
              </a:rPr>
              <a:t>washing</a:t>
            </a:r>
            <a:r>
              <a:rPr lang="en-US" sz="1500">
                <a:solidFill>
                  <a:schemeClr val="dk2"/>
                </a:solidFill>
              </a:rPr>
              <a:t> </a:t>
            </a:r>
            <a:r>
              <a:rPr lang="en-US" sz="1500"/>
              <a:t>or accompanied by </a:t>
            </a:r>
            <a:r>
              <a:rPr b="1" lang="en-US" sz="1500">
                <a:solidFill>
                  <a:schemeClr val="dk2"/>
                </a:solidFill>
              </a:rPr>
              <a:t>compulsive avoidance of the contaminated object</a:t>
            </a:r>
            <a:endParaRPr b="1" sz="1500">
              <a:solidFill>
                <a:schemeClr val="dk2"/>
              </a:solidFill>
            </a:endParaRPr>
          </a:p>
          <a:p>
            <a:pPr indent="-323850" lvl="0" marL="457200" rtl="0" algn="l">
              <a:lnSpc>
                <a:spcPct val="100000"/>
              </a:lnSpc>
              <a:spcBef>
                <a:spcPts val="0"/>
              </a:spcBef>
              <a:spcAft>
                <a:spcPts val="0"/>
              </a:spcAft>
              <a:buSzPts val="1500"/>
              <a:buChar char="•"/>
            </a:pPr>
            <a:r>
              <a:rPr b="1" lang="en-US" sz="1500">
                <a:solidFill>
                  <a:schemeClr val="dk2"/>
                </a:solidFill>
              </a:rPr>
              <a:t>Pathological doubt:</a:t>
            </a:r>
            <a:r>
              <a:rPr lang="en-US" sz="1500"/>
              <a:t> is the 2</a:t>
            </a:r>
            <a:r>
              <a:rPr baseline="30000" lang="en-US" sz="1500"/>
              <a:t>nd</a:t>
            </a:r>
            <a:r>
              <a:rPr lang="en-US" sz="1500"/>
              <a:t> most common pattern , an </a:t>
            </a:r>
            <a:r>
              <a:rPr lang="en-US" sz="1500" u="sng"/>
              <a:t>obsessional doubt is followed by the compulsion of checking</a:t>
            </a:r>
            <a:r>
              <a:rPr lang="en-US" sz="1500"/>
              <a:t> (63%)</a:t>
            </a:r>
            <a:endParaRPr sz="1500"/>
          </a:p>
          <a:p>
            <a:pPr indent="-323850" lvl="0" marL="457200" rtl="0" algn="l">
              <a:lnSpc>
                <a:spcPct val="100000"/>
              </a:lnSpc>
              <a:spcBef>
                <a:spcPts val="0"/>
              </a:spcBef>
              <a:spcAft>
                <a:spcPts val="0"/>
              </a:spcAft>
              <a:buSzPts val="1500"/>
              <a:buChar char="•"/>
            </a:pPr>
            <a:r>
              <a:rPr b="1" lang="en-US" sz="1500">
                <a:solidFill>
                  <a:schemeClr val="dk2"/>
                </a:solidFill>
              </a:rPr>
              <a:t>Intrusive thoughts:</a:t>
            </a:r>
            <a:r>
              <a:rPr lang="en-US" sz="1500"/>
              <a:t> are the 3</a:t>
            </a:r>
            <a:r>
              <a:rPr baseline="30000" lang="en-US" sz="1500"/>
              <a:t>rd</a:t>
            </a:r>
            <a:r>
              <a:rPr lang="en-US" sz="1500"/>
              <a:t> most common pattern, </a:t>
            </a:r>
            <a:r>
              <a:rPr lang="en-US" sz="1500" u="sng"/>
              <a:t>obsessional thoughts without compulsions</a:t>
            </a:r>
            <a:endParaRPr sz="1500" u="sng"/>
          </a:p>
          <a:p>
            <a:pPr indent="-323850" lvl="1" marL="914400" rtl="0" algn="l">
              <a:lnSpc>
                <a:spcPct val="100000"/>
              </a:lnSpc>
              <a:spcBef>
                <a:spcPts val="0"/>
              </a:spcBef>
              <a:spcAft>
                <a:spcPts val="0"/>
              </a:spcAft>
              <a:buSzPts val="1500"/>
              <a:buChar char="•"/>
            </a:pPr>
            <a:r>
              <a:rPr lang="en-US" sz="1500"/>
              <a:t>Usually thoughts of aggressive or sexual act</a:t>
            </a:r>
            <a:endParaRPr sz="1500"/>
          </a:p>
          <a:p>
            <a:pPr indent="-323850" lvl="1" marL="914400" rtl="0" algn="l">
              <a:lnSpc>
                <a:spcPct val="100000"/>
              </a:lnSpc>
              <a:spcBef>
                <a:spcPts val="0"/>
              </a:spcBef>
              <a:spcAft>
                <a:spcPts val="0"/>
              </a:spcAft>
              <a:buSzPts val="1500"/>
              <a:buChar char="•"/>
            </a:pPr>
            <a:r>
              <a:rPr lang="en-US" sz="1500"/>
              <a:t>Suicidal thoughts may also be obsessive</a:t>
            </a:r>
            <a:endParaRPr sz="1500"/>
          </a:p>
          <a:p>
            <a:pPr indent="-323850" lvl="0" marL="457200" rtl="0" algn="l">
              <a:lnSpc>
                <a:spcPct val="100000"/>
              </a:lnSpc>
              <a:spcBef>
                <a:spcPts val="0"/>
              </a:spcBef>
              <a:spcAft>
                <a:spcPts val="0"/>
              </a:spcAft>
              <a:buSzPts val="1500"/>
              <a:buChar char="•"/>
            </a:pPr>
            <a:r>
              <a:rPr b="1" lang="en-US" sz="1500">
                <a:solidFill>
                  <a:schemeClr val="dk2"/>
                </a:solidFill>
              </a:rPr>
              <a:t>Symmetry:</a:t>
            </a:r>
            <a:r>
              <a:rPr lang="en-US" sz="1500"/>
              <a:t> 4</a:t>
            </a:r>
            <a:r>
              <a:rPr baseline="30000" lang="en-US" sz="1500"/>
              <a:t>th</a:t>
            </a:r>
            <a:r>
              <a:rPr lang="en-US" sz="1500"/>
              <a:t> most common pattern, can lead to a </a:t>
            </a:r>
            <a:r>
              <a:rPr lang="en-US" sz="1500" u="sng"/>
              <a:t>compulsion of slowness</a:t>
            </a:r>
            <a:endParaRPr sz="1500" u="sng"/>
          </a:p>
          <a:p>
            <a:pPr indent="0" lvl="0" marL="457200" rtl="0" algn="l">
              <a:lnSpc>
                <a:spcPct val="100000"/>
              </a:lnSpc>
              <a:spcBef>
                <a:spcPts val="0"/>
              </a:spcBef>
              <a:spcAft>
                <a:spcPts val="0"/>
              </a:spcAft>
              <a:buSzPts val="1400"/>
              <a:buNone/>
            </a:pPr>
            <a:r>
              <a:rPr lang="en-US" sz="1500"/>
              <a:t> </a:t>
            </a:r>
            <a:endParaRPr sz="1500"/>
          </a:p>
          <a:p>
            <a:pPr indent="-323850" lvl="0" marL="457200" rtl="0" algn="l">
              <a:lnSpc>
                <a:spcPct val="100000"/>
              </a:lnSpc>
              <a:spcBef>
                <a:spcPts val="0"/>
              </a:spcBef>
              <a:spcAft>
                <a:spcPts val="0"/>
              </a:spcAft>
              <a:buSzPts val="1500"/>
              <a:buChar char="•"/>
            </a:pPr>
            <a:r>
              <a:rPr lang="en-US" sz="1500"/>
              <a:t>New onset OCD </a:t>
            </a:r>
            <a:r>
              <a:rPr b="1" lang="en-US" sz="1500">
                <a:solidFill>
                  <a:schemeClr val="accent1"/>
                </a:solidFill>
              </a:rPr>
              <a:t>after the age of 30</a:t>
            </a:r>
            <a:r>
              <a:rPr lang="en-US" sz="1500"/>
              <a:t>, should raise questions about </a:t>
            </a:r>
            <a:r>
              <a:rPr lang="en-US" sz="1500" u="sng"/>
              <a:t>potential neurological contribution to the disorder</a:t>
            </a:r>
            <a:r>
              <a:rPr lang="en-US" sz="1500"/>
              <a:t> ( Sydenham's chorea, Huntington's disease etc..)</a:t>
            </a:r>
            <a:endParaRPr sz="1500"/>
          </a:p>
          <a:p>
            <a:pPr indent="-323850" lvl="0" marL="457200" rtl="0" algn="l">
              <a:lnSpc>
                <a:spcPct val="100000"/>
              </a:lnSpc>
              <a:spcBef>
                <a:spcPts val="0"/>
              </a:spcBef>
              <a:spcAft>
                <a:spcPts val="0"/>
              </a:spcAft>
              <a:buSzPts val="1500"/>
              <a:buChar char="•"/>
            </a:pPr>
            <a:r>
              <a:rPr lang="en-US" sz="1500"/>
              <a:t>Two thirds of patients with Tourette disorder meet the criteria for OCD</a:t>
            </a:r>
            <a:endParaRPr sz="1500"/>
          </a:p>
        </p:txBody>
      </p:sp>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7" name="Shape 1897"/>
        <p:cNvGrpSpPr/>
        <p:nvPr/>
      </p:nvGrpSpPr>
      <p:grpSpPr>
        <a:xfrm>
          <a:off x="0" y="0"/>
          <a:ext cx="0" cy="0"/>
          <a:chOff x="0" y="0"/>
          <a:chExt cx="0" cy="0"/>
        </a:xfrm>
      </p:grpSpPr>
      <p:sp>
        <p:nvSpPr>
          <p:cNvPr id="1898" name="Google Shape;1898;g2b3dd97f320_0_39"/>
          <p:cNvSpPr txBox="1"/>
          <p:nvPr>
            <p:ph type="title"/>
          </p:nvPr>
        </p:nvSpPr>
        <p:spPr>
          <a:xfrm>
            <a:off x="240700" y="329375"/>
            <a:ext cx="8183400" cy="858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Questions used to elicit obsessions and compulsions </a:t>
            </a:r>
            <a:endParaRPr/>
          </a:p>
        </p:txBody>
      </p:sp>
      <p:sp>
        <p:nvSpPr>
          <p:cNvPr id="1899" name="Google Shape;1899;g2b3dd97f320_0_39"/>
          <p:cNvSpPr txBox="1"/>
          <p:nvPr>
            <p:ph idx="1" type="body"/>
          </p:nvPr>
        </p:nvSpPr>
        <p:spPr>
          <a:xfrm>
            <a:off x="240700" y="1570925"/>
            <a:ext cx="8030400" cy="3304200"/>
          </a:xfrm>
          <a:prstGeom prst="rect">
            <a:avLst/>
          </a:prstGeom>
          <a:noFill/>
          <a:ln>
            <a:noFill/>
          </a:ln>
        </p:spPr>
        <p:txBody>
          <a:bodyPr anchorCtr="0" anchor="t" bIns="45700" lIns="91425" spcFirstLastPara="1" rIns="91425" wrap="square" tIns="45700">
            <a:normAutofit/>
          </a:bodyPr>
          <a:lstStyle/>
          <a:p>
            <a:pPr indent="-342900" lvl="0" marL="457200" rtl="0" algn="l">
              <a:lnSpc>
                <a:spcPct val="100000"/>
              </a:lnSpc>
              <a:spcBef>
                <a:spcPts val="0"/>
              </a:spcBef>
              <a:spcAft>
                <a:spcPts val="0"/>
              </a:spcAft>
              <a:buSzPts val="1800"/>
              <a:buChar char="-"/>
            </a:pPr>
            <a:r>
              <a:rPr lang="en-US" sz="1800"/>
              <a:t>Do you worry about contamination with dirt even when you have already washed?</a:t>
            </a:r>
            <a:endParaRPr sz="1800"/>
          </a:p>
          <a:p>
            <a:pPr indent="-342900" lvl="0" marL="457200" rtl="0" algn="l">
              <a:lnSpc>
                <a:spcPct val="100000"/>
              </a:lnSpc>
              <a:spcBef>
                <a:spcPts val="0"/>
              </a:spcBef>
              <a:spcAft>
                <a:spcPts val="0"/>
              </a:spcAft>
              <a:buSzPts val="1800"/>
              <a:buChar char="-"/>
            </a:pPr>
            <a:r>
              <a:rPr lang="en-US" sz="1800"/>
              <a:t>Do you have awful thoughts entering your mind despite trying hard to keep them out?</a:t>
            </a:r>
            <a:endParaRPr sz="1800"/>
          </a:p>
          <a:p>
            <a:pPr indent="-342900" lvl="0" marL="457200" rtl="0" algn="l">
              <a:lnSpc>
                <a:spcPct val="100000"/>
              </a:lnSpc>
              <a:spcBef>
                <a:spcPts val="0"/>
              </a:spcBef>
              <a:spcAft>
                <a:spcPts val="0"/>
              </a:spcAft>
              <a:buSzPts val="1800"/>
              <a:buChar char="-"/>
            </a:pPr>
            <a:r>
              <a:rPr lang="en-US" sz="1800"/>
              <a:t>Do you repeatedly have to check things that you have already done (stoves , lights , taps , etc.)?</a:t>
            </a:r>
            <a:endParaRPr sz="1800"/>
          </a:p>
          <a:p>
            <a:pPr indent="-342900" lvl="0" marL="457200" rtl="0" algn="l">
              <a:lnSpc>
                <a:spcPct val="100000"/>
              </a:lnSpc>
              <a:spcBef>
                <a:spcPts val="0"/>
              </a:spcBef>
              <a:spcAft>
                <a:spcPts val="0"/>
              </a:spcAft>
              <a:buSzPts val="1800"/>
              <a:buChar char="-"/>
            </a:pPr>
            <a:r>
              <a:rPr lang="en-US" sz="1800"/>
              <a:t>Do you find that you have to arrange, touch or count things many times over?</a:t>
            </a:r>
            <a:endParaRPr sz="1800"/>
          </a:p>
          <a:p>
            <a:pPr indent="0" lvl="0" marL="0" rtl="0" algn="l">
              <a:lnSpc>
                <a:spcPct val="100000"/>
              </a:lnSpc>
              <a:spcBef>
                <a:spcPts val="0"/>
              </a:spcBef>
              <a:spcAft>
                <a:spcPts val="0"/>
              </a:spcAft>
              <a:buSzPts val="1400"/>
              <a:buNone/>
            </a:pPr>
            <a:r>
              <a:t/>
            </a:r>
            <a:endParaRPr sz="1800"/>
          </a:p>
        </p:txBody>
      </p:sp>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3" name="Shape 1903"/>
        <p:cNvGrpSpPr/>
        <p:nvPr/>
      </p:nvGrpSpPr>
      <p:grpSpPr>
        <a:xfrm>
          <a:off x="0" y="0"/>
          <a:ext cx="0" cy="0"/>
          <a:chOff x="0" y="0"/>
          <a:chExt cx="0" cy="0"/>
        </a:xfrm>
      </p:grpSpPr>
      <p:sp>
        <p:nvSpPr>
          <p:cNvPr id="1904" name="Google Shape;1904;g2b3dd97f320_0_45"/>
          <p:cNvSpPr txBox="1"/>
          <p:nvPr>
            <p:ph type="title"/>
          </p:nvPr>
        </p:nvSpPr>
        <p:spPr>
          <a:xfrm>
            <a:off x="238575" y="24802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Course and prognosis </a:t>
            </a:r>
            <a:endParaRPr/>
          </a:p>
        </p:txBody>
      </p:sp>
      <p:sp>
        <p:nvSpPr>
          <p:cNvPr id="1905" name="Google Shape;1905;g2b3dd97f320_0_45"/>
          <p:cNvSpPr txBox="1"/>
          <p:nvPr>
            <p:ph idx="1" type="body"/>
          </p:nvPr>
        </p:nvSpPr>
        <p:spPr>
          <a:xfrm>
            <a:off x="238575" y="912150"/>
            <a:ext cx="8184600" cy="3927300"/>
          </a:xfrm>
          <a:prstGeom prst="rect">
            <a:avLst/>
          </a:prstGeom>
          <a:noFill/>
          <a:ln>
            <a:noFill/>
          </a:ln>
        </p:spPr>
        <p:txBody>
          <a:bodyPr anchorCtr="0" anchor="t" bIns="45700" lIns="91425" spcFirstLastPara="1" rIns="91425" wrap="square" tIns="45700">
            <a:normAutofit/>
          </a:bodyPr>
          <a:lstStyle/>
          <a:p>
            <a:pPr indent="-317500" lvl="0" marL="457200" rtl="0" algn="l">
              <a:lnSpc>
                <a:spcPct val="100000"/>
              </a:lnSpc>
              <a:spcBef>
                <a:spcPts val="0"/>
              </a:spcBef>
              <a:spcAft>
                <a:spcPts val="0"/>
              </a:spcAft>
              <a:buSzPts val="1400"/>
              <a:buChar char="●"/>
            </a:pPr>
            <a:r>
              <a:rPr lang="en-US"/>
              <a:t>Onset: Sudden in &gt;50% of OCD patients</a:t>
            </a:r>
            <a:endParaRPr/>
          </a:p>
          <a:p>
            <a:pPr indent="-317500" lvl="0" marL="457200" rtl="0" algn="l">
              <a:lnSpc>
                <a:spcPct val="100000"/>
              </a:lnSpc>
              <a:spcBef>
                <a:spcPts val="0"/>
              </a:spcBef>
              <a:spcAft>
                <a:spcPts val="0"/>
              </a:spcAft>
              <a:buSzPts val="1400"/>
              <a:buChar char="●"/>
            </a:pPr>
            <a:r>
              <a:rPr lang="en-US"/>
              <a:t>Precipitating factors: like pregnancy, sexual problem or death of a relative present in 50-70% of patients.</a:t>
            </a:r>
            <a:endParaRPr/>
          </a:p>
          <a:p>
            <a:pPr indent="-317500" lvl="0" marL="457200" rtl="0" algn="l">
              <a:lnSpc>
                <a:spcPct val="100000"/>
              </a:lnSpc>
              <a:spcBef>
                <a:spcPts val="0"/>
              </a:spcBef>
              <a:spcAft>
                <a:spcPts val="0"/>
              </a:spcAft>
              <a:buSzPts val="1400"/>
              <a:buChar char="●"/>
            </a:pPr>
            <a:r>
              <a:rPr lang="en-US"/>
              <a:t>Patients tend to keep their symptoms a secret and delay 5-10 years before coming to psychiatric attention</a:t>
            </a:r>
            <a:endParaRPr/>
          </a:p>
          <a:p>
            <a:pPr indent="-317500" lvl="0" marL="457200" rtl="0" algn="l">
              <a:lnSpc>
                <a:spcPct val="100000"/>
              </a:lnSpc>
              <a:spcBef>
                <a:spcPts val="0"/>
              </a:spcBef>
              <a:spcAft>
                <a:spcPts val="0"/>
              </a:spcAft>
              <a:buSzPts val="1400"/>
              <a:buChar char="●"/>
            </a:pPr>
            <a:r>
              <a:rPr lang="en-US"/>
              <a:t>Course: Some patients have fluctuating course, others have a constant course</a:t>
            </a:r>
            <a:endParaRPr/>
          </a:p>
          <a:p>
            <a:pPr indent="-317500" lvl="0" marL="457200" rtl="0" algn="l">
              <a:lnSpc>
                <a:spcPct val="100000"/>
              </a:lnSpc>
              <a:spcBef>
                <a:spcPts val="0"/>
              </a:spcBef>
              <a:spcAft>
                <a:spcPts val="0"/>
              </a:spcAft>
              <a:buSzPts val="1400"/>
              <a:buChar char="●"/>
            </a:pPr>
            <a:r>
              <a:rPr lang="en-US"/>
              <a:t>Improvement: </a:t>
            </a:r>
            <a:endParaRPr/>
          </a:p>
          <a:p>
            <a:pPr indent="-317500" lvl="1" marL="914400" rtl="0" algn="l">
              <a:lnSpc>
                <a:spcPct val="100000"/>
              </a:lnSpc>
              <a:spcBef>
                <a:spcPts val="0"/>
              </a:spcBef>
              <a:spcAft>
                <a:spcPts val="0"/>
              </a:spcAft>
              <a:buSzPts val="1400"/>
              <a:buChar char="○"/>
            </a:pPr>
            <a:r>
              <a:rPr lang="en-US"/>
              <a:t>20-30% of patients have significant improvement</a:t>
            </a:r>
            <a:endParaRPr/>
          </a:p>
          <a:p>
            <a:pPr indent="-317500" lvl="1" marL="914400" rtl="0" algn="l">
              <a:lnSpc>
                <a:spcPct val="100000"/>
              </a:lnSpc>
              <a:spcBef>
                <a:spcPts val="0"/>
              </a:spcBef>
              <a:spcAft>
                <a:spcPts val="0"/>
              </a:spcAft>
              <a:buSzPts val="1400"/>
              <a:buChar char="○"/>
            </a:pPr>
            <a:r>
              <a:rPr lang="en-US"/>
              <a:t>40-50% have moderate improvement</a:t>
            </a:r>
            <a:endParaRPr/>
          </a:p>
          <a:p>
            <a:pPr indent="-317500" lvl="1" marL="914400" rtl="0" algn="l">
              <a:lnSpc>
                <a:spcPct val="100000"/>
              </a:lnSpc>
              <a:spcBef>
                <a:spcPts val="0"/>
              </a:spcBef>
              <a:spcAft>
                <a:spcPts val="0"/>
              </a:spcAft>
              <a:buSzPts val="1400"/>
              <a:buChar char="○"/>
            </a:pPr>
            <a:r>
              <a:rPr lang="en-US"/>
              <a:t>20-40% remain ill or their symptoms worsen</a:t>
            </a:r>
            <a:endParaRPr/>
          </a:p>
          <a:p>
            <a:pPr indent="-317500" lvl="0" marL="457200" rtl="0" algn="l">
              <a:lnSpc>
                <a:spcPct val="100000"/>
              </a:lnSpc>
              <a:spcBef>
                <a:spcPts val="0"/>
              </a:spcBef>
              <a:spcAft>
                <a:spcPts val="0"/>
              </a:spcAft>
              <a:buSzPts val="1400"/>
              <a:buChar char="●"/>
            </a:pPr>
            <a:r>
              <a:rPr lang="en-US"/>
              <a:t>Two thirds of patients with OCD have depression, and suicide is a risk for all OCD patients</a:t>
            </a:r>
            <a:endParaRPr/>
          </a:p>
          <a:p>
            <a:pPr indent="-317500" lvl="0" marL="457200" rtl="0" algn="l">
              <a:lnSpc>
                <a:spcPct val="100000"/>
              </a:lnSpc>
              <a:spcBef>
                <a:spcPts val="0"/>
              </a:spcBef>
              <a:spcAft>
                <a:spcPts val="0"/>
              </a:spcAft>
              <a:buSzPts val="1400"/>
              <a:buChar char="●"/>
            </a:pPr>
            <a:r>
              <a:rPr lang="en-US"/>
              <a:t>Prognosis:</a:t>
            </a:r>
            <a:endParaRPr/>
          </a:p>
          <a:p>
            <a:pPr indent="-317500" lvl="1" marL="914400" rtl="0" algn="l">
              <a:lnSpc>
                <a:spcPct val="100000"/>
              </a:lnSpc>
              <a:spcBef>
                <a:spcPts val="0"/>
              </a:spcBef>
              <a:spcAft>
                <a:spcPts val="0"/>
              </a:spcAft>
              <a:buSzPts val="1400"/>
              <a:buChar char="○"/>
            </a:pPr>
            <a:r>
              <a:rPr b="1" lang="en-US">
                <a:solidFill>
                  <a:schemeClr val="dk2"/>
                </a:solidFill>
                <a:latin typeface="Roboto Condensed"/>
                <a:ea typeface="Roboto Condensed"/>
                <a:cs typeface="Roboto Condensed"/>
                <a:sym typeface="Roboto Condensed"/>
              </a:rPr>
              <a:t>Poor prognostic factors:</a:t>
            </a:r>
            <a:r>
              <a:rPr lang="en-US"/>
              <a:t> yielding to compulsions, bizarre compulsions, childhood onset, the need for hospitalization, the presence of schizotypal personality disorder</a:t>
            </a:r>
            <a:endParaRPr/>
          </a:p>
          <a:p>
            <a:pPr indent="-317500" lvl="1" marL="914400" rtl="0" algn="l">
              <a:lnSpc>
                <a:spcPct val="100000"/>
              </a:lnSpc>
              <a:spcBef>
                <a:spcPts val="0"/>
              </a:spcBef>
              <a:spcAft>
                <a:spcPts val="0"/>
              </a:spcAft>
              <a:buSzPts val="1400"/>
              <a:buChar char="○"/>
            </a:pPr>
            <a:r>
              <a:rPr b="1" lang="en-US">
                <a:solidFill>
                  <a:schemeClr val="dk2"/>
                </a:solidFill>
                <a:latin typeface="Roboto Condensed"/>
                <a:ea typeface="Roboto Condensed"/>
                <a:cs typeface="Roboto Condensed"/>
                <a:sym typeface="Roboto Condensed"/>
              </a:rPr>
              <a:t>Good prognostic factors:</a:t>
            </a:r>
            <a:r>
              <a:rPr lang="en-US"/>
              <a:t> good social and occupational adjustment, the presence of precipitating event, the episodic nature of symptoms</a:t>
            </a:r>
            <a:endParaRPr/>
          </a:p>
          <a:p>
            <a:pPr indent="-317500" lvl="0" marL="457200" rtl="0" algn="l">
              <a:lnSpc>
                <a:spcPct val="100000"/>
              </a:lnSpc>
              <a:spcBef>
                <a:spcPts val="0"/>
              </a:spcBef>
              <a:spcAft>
                <a:spcPts val="0"/>
              </a:spcAft>
              <a:buSzPts val="1400"/>
              <a:buChar char="●"/>
            </a:pPr>
            <a:r>
              <a:rPr lang="en-US"/>
              <a:t>Suicidal ideation in 50%, attempts in 25% of patients with OCD.</a:t>
            </a:r>
            <a:endParaRPr/>
          </a:p>
        </p:txBody>
      </p:sp>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9" name="Shape 1909"/>
        <p:cNvGrpSpPr/>
        <p:nvPr/>
      </p:nvGrpSpPr>
      <p:grpSpPr>
        <a:xfrm>
          <a:off x="0" y="0"/>
          <a:ext cx="0" cy="0"/>
          <a:chOff x="0" y="0"/>
          <a:chExt cx="0" cy="0"/>
        </a:xfrm>
      </p:grpSpPr>
      <p:sp>
        <p:nvSpPr>
          <p:cNvPr id="1910" name="Google Shape;1910;g2b3dd97f320_0_51"/>
          <p:cNvSpPr txBox="1"/>
          <p:nvPr>
            <p:ph type="title"/>
          </p:nvPr>
        </p:nvSpPr>
        <p:spPr>
          <a:xfrm>
            <a:off x="251250" y="23535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Treatment </a:t>
            </a:r>
            <a:endParaRPr/>
          </a:p>
        </p:txBody>
      </p:sp>
      <p:sp>
        <p:nvSpPr>
          <p:cNvPr id="1911" name="Google Shape;1911;g2b3dd97f320_0_51"/>
          <p:cNvSpPr txBox="1"/>
          <p:nvPr>
            <p:ph idx="1" type="body"/>
          </p:nvPr>
        </p:nvSpPr>
        <p:spPr>
          <a:xfrm>
            <a:off x="342050" y="912150"/>
            <a:ext cx="7917900" cy="3952800"/>
          </a:xfrm>
          <a:prstGeom prst="rect">
            <a:avLst/>
          </a:prstGeom>
          <a:noFill/>
          <a:ln>
            <a:noFill/>
          </a:ln>
        </p:spPr>
        <p:txBody>
          <a:bodyPr anchorCtr="0" anchor="t" bIns="45700" lIns="91425" spcFirstLastPara="1" rIns="91425" wrap="square" tIns="45700">
            <a:normAutofit/>
          </a:bodyPr>
          <a:lstStyle/>
          <a:p>
            <a:pPr indent="-336550" lvl="0" marL="457200" rtl="0" algn="l">
              <a:lnSpc>
                <a:spcPct val="100000"/>
              </a:lnSpc>
              <a:spcBef>
                <a:spcPts val="0"/>
              </a:spcBef>
              <a:spcAft>
                <a:spcPts val="0"/>
              </a:spcAft>
              <a:buSzPts val="1700"/>
              <a:buChar char="●"/>
            </a:pPr>
            <a:r>
              <a:rPr lang="en-US" sz="1700"/>
              <a:t>Behavioral and pharmacological treatment</a:t>
            </a:r>
            <a:endParaRPr sz="1700"/>
          </a:p>
          <a:p>
            <a:pPr indent="-336550" lvl="0" marL="457200" rtl="0" algn="l">
              <a:lnSpc>
                <a:spcPct val="100000"/>
              </a:lnSpc>
              <a:spcBef>
                <a:spcPts val="0"/>
              </a:spcBef>
              <a:spcAft>
                <a:spcPts val="0"/>
              </a:spcAft>
              <a:buSzPts val="1700"/>
              <a:buChar char="●"/>
            </a:pPr>
            <a:r>
              <a:rPr lang="en-US" sz="1700"/>
              <a:t>Placebo response is only = 5%</a:t>
            </a:r>
            <a:endParaRPr sz="1700"/>
          </a:p>
          <a:p>
            <a:pPr indent="-336550" lvl="0" marL="457200" rtl="0" algn="l">
              <a:lnSpc>
                <a:spcPct val="100000"/>
              </a:lnSpc>
              <a:spcBef>
                <a:spcPts val="0"/>
              </a:spcBef>
              <a:spcAft>
                <a:spcPts val="0"/>
              </a:spcAft>
              <a:buSzPts val="1700"/>
              <a:buChar char="●"/>
            </a:pPr>
            <a:r>
              <a:rPr lang="en-US" sz="1700"/>
              <a:t>Initial response of pharmacotherapy is generally seen after 4-6 weeks , 8-16 weeks are required to obtain maximal therapeutic effect</a:t>
            </a:r>
            <a:endParaRPr sz="1700"/>
          </a:p>
          <a:p>
            <a:pPr indent="-336550" lvl="0" marL="457200" rtl="0" algn="l">
              <a:lnSpc>
                <a:spcPct val="100000"/>
              </a:lnSpc>
              <a:spcBef>
                <a:spcPts val="0"/>
              </a:spcBef>
              <a:spcAft>
                <a:spcPts val="0"/>
              </a:spcAft>
              <a:buSzPts val="1700"/>
              <a:buChar char="●"/>
            </a:pPr>
            <a:r>
              <a:rPr lang="en-US" sz="1700"/>
              <a:t>SSRI that are FDA approved for OCD: Fluoxetine, fluvoxamine, paroxetine, sertraline, citalopram</a:t>
            </a:r>
            <a:endParaRPr sz="1700"/>
          </a:p>
          <a:p>
            <a:pPr indent="-336550" lvl="0" marL="457200" rtl="0" algn="l">
              <a:lnSpc>
                <a:spcPct val="100000"/>
              </a:lnSpc>
              <a:spcBef>
                <a:spcPts val="0"/>
              </a:spcBef>
              <a:spcAft>
                <a:spcPts val="0"/>
              </a:spcAft>
              <a:buSzPts val="1700"/>
              <a:buChar char="●"/>
            </a:pPr>
            <a:r>
              <a:rPr lang="en-US" sz="1700"/>
              <a:t>First FDA approved drug for OCD: Clomipramine, it should be increased gradually over 2-3 weeks, to avoid GI disturbances, orthostatic hypotension, sedation, and anticholinergic side effects</a:t>
            </a:r>
            <a:endParaRPr sz="1700"/>
          </a:p>
          <a:p>
            <a:pPr indent="-336550" lvl="0" marL="457200" rtl="0" algn="l">
              <a:lnSpc>
                <a:spcPct val="100000"/>
              </a:lnSpc>
              <a:spcBef>
                <a:spcPts val="0"/>
              </a:spcBef>
              <a:spcAft>
                <a:spcPts val="0"/>
              </a:spcAft>
              <a:buSzPts val="1700"/>
              <a:buChar char="●"/>
            </a:pPr>
            <a:r>
              <a:rPr lang="en-US" sz="1700"/>
              <a:t>Augmenting drugs: lithium , valproate or carbamazepine</a:t>
            </a:r>
            <a:endParaRPr sz="1700"/>
          </a:p>
          <a:p>
            <a:pPr indent="-336550" lvl="0" marL="457200" rtl="0" algn="l">
              <a:lnSpc>
                <a:spcPct val="100000"/>
              </a:lnSpc>
              <a:spcBef>
                <a:spcPts val="0"/>
              </a:spcBef>
              <a:spcAft>
                <a:spcPts val="0"/>
              </a:spcAft>
              <a:buSzPts val="1700"/>
              <a:buChar char="●"/>
            </a:pPr>
            <a:r>
              <a:rPr lang="en-US" sz="1700"/>
              <a:t>Other drugs (not FDA approved for OCD): Venlafaxine, Buspirone, tryptamine, and clonazepam</a:t>
            </a:r>
            <a:endParaRPr sz="1700"/>
          </a:p>
          <a:p>
            <a:pPr indent="-336550" lvl="0" marL="457200" rtl="0" algn="l">
              <a:lnSpc>
                <a:spcPct val="100000"/>
              </a:lnSpc>
              <a:spcBef>
                <a:spcPts val="0"/>
              </a:spcBef>
              <a:spcAft>
                <a:spcPts val="0"/>
              </a:spcAft>
              <a:buSzPts val="1700"/>
              <a:buChar char="●"/>
            </a:pPr>
            <a:r>
              <a:rPr lang="en-US" sz="1700"/>
              <a:t>Adding atypical antipsychotic such as Risperidone or Aripiprazole has helped in some cases </a:t>
            </a:r>
            <a:endParaRPr sz="1700"/>
          </a:p>
          <a:p>
            <a:pPr indent="0" lvl="0" marL="0" rtl="0" algn="l">
              <a:lnSpc>
                <a:spcPct val="100000"/>
              </a:lnSpc>
              <a:spcBef>
                <a:spcPts val="0"/>
              </a:spcBef>
              <a:spcAft>
                <a:spcPts val="0"/>
              </a:spcAft>
              <a:buSzPts val="1400"/>
              <a:buNone/>
            </a:pPr>
            <a:r>
              <a:t/>
            </a:r>
            <a:endParaRPr sz="1700"/>
          </a:p>
        </p:txBody>
      </p:sp>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5" name="Shape 1915"/>
        <p:cNvGrpSpPr/>
        <p:nvPr/>
      </p:nvGrpSpPr>
      <p:grpSpPr>
        <a:xfrm>
          <a:off x="0" y="0"/>
          <a:ext cx="0" cy="0"/>
          <a:chOff x="0" y="0"/>
          <a:chExt cx="0" cy="0"/>
        </a:xfrm>
      </p:grpSpPr>
      <p:sp>
        <p:nvSpPr>
          <p:cNvPr id="1916" name="Google Shape;1916;g2b3dd97f320_0_62"/>
          <p:cNvSpPr txBox="1"/>
          <p:nvPr>
            <p:ph type="title"/>
          </p:nvPr>
        </p:nvSpPr>
        <p:spPr>
          <a:xfrm>
            <a:off x="251250" y="2226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1917" name="Google Shape;1917;g2b3dd97f320_0_62"/>
          <p:cNvSpPr txBox="1"/>
          <p:nvPr>
            <p:ph idx="1" type="body"/>
          </p:nvPr>
        </p:nvSpPr>
        <p:spPr>
          <a:xfrm>
            <a:off x="342050" y="1013500"/>
            <a:ext cx="4003200" cy="4130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t>1- Obsessions are: </a:t>
            </a:r>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A.    Impulse</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B.    Words</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C.    Images</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D.    Thoughts</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E.    All of the above</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ts val="1400"/>
              <a:buNone/>
            </a:pPr>
            <a:r>
              <a:rPr lang="en-US"/>
              <a:t>2- Taxi driver have thoughts that he runs over a child when drive thru the road , and can't relieve these thoughts until he go back and check the road, Dx:</a:t>
            </a:r>
            <a:endParaRPr/>
          </a:p>
          <a:p>
            <a:pPr indent="457200" lvl="0" marL="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OCD</a:t>
            </a:r>
            <a:endParaRPr i="1">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ts val="1400"/>
              <a:buNone/>
            </a:pPr>
            <a:r>
              <a:rPr lang="en-US"/>
              <a:t>3- Which drug is FDA approved for OCD?</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A- fluvoxamine</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B- venlafaxine</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C- clozapine</a:t>
            </a:r>
            <a:endParaRPr sz="1200">
              <a:solidFill>
                <a:schemeClr val="dk1"/>
              </a:solidFill>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ts val="1400"/>
              <a:buNone/>
            </a:pPr>
            <a:r>
              <a:rPr lang="en-US"/>
              <a:t>4- Poor prognosis in OCD?</a:t>
            </a:r>
            <a:endParaRPr/>
          </a:p>
          <a:p>
            <a:pPr indent="457200" lvl="0" marL="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Yielding to compulsions</a:t>
            </a:r>
            <a:endParaRPr>
              <a:solidFill>
                <a:schemeClr val="dk2"/>
              </a:solidFill>
              <a:latin typeface="Roboto Condensed Light"/>
              <a:ea typeface="Roboto Condensed Light"/>
              <a:cs typeface="Roboto Condensed Light"/>
              <a:sym typeface="Roboto Condensed Light"/>
            </a:endParaRPr>
          </a:p>
        </p:txBody>
      </p:sp>
      <p:sp>
        <p:nvSpPr>
          <p:cNvPr id="1918" name="Google Shape;1918;g2b3dd97f320_0_62"/>
          <p:cNvSpPr txBox="1"/>
          <p:nvPr>
            <p:ph idx="1" type="body"/>
          </p:nvPr>
        </p:nvSpPr>
        <p:spPr>
          <a:xfrm>
            <a:off x="4573400" y="1013500"/>
            <a:ext cx="3686700" cy="41301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100000"/>
              </a:lnSpc>
              <a:spcBef>
                <a:spcPts val="0"/>
              </a:spcBef>
              <a:spcAft>
                <a:spcPts val="0"/>
              </a:spcAft>
              <a:buSzPct val="108108"/>
              <a:buNone/>
            </a:pPr>
            <a:r>
              <a:rPr lang="en-US"/>
              <a:t>5- Not FDA approved for OCD treatment : </a:t>
            </a:r>
            <a:endParaRPr/>
          </a:p>
          <a:p>
            <a:pPr indent="0" lvl="0" marL="457200" rtl="0" algn="l">
              <a:lnSpc>
                <a:spcPct val="100000"/>
              </a:lnSpc>
              <a:spcBef>
                <a:spcPts val="0"/>
              </a:spcBef>
              <a:spcAft>
                <a:spcPts val="0"/>
              </a:spcAft>
              <a:buSzPct val="108108"/>
              <a:buNone/>
            </a:pPr>
            <a:r>
              <a:rPr lang="en-US">
                <a:solidFill>
                  <a:schemeClr val="dk2"/>
                </a:solidFill>
                <a:latin typeface="Roboto Condensed Light"/>
                <a:ea typeface="Roboto Condensed Light"/>
                <a:cs typeface="Roboto Condensed Light"/>
                <a:sym typeface="Roboto Condensed Light"/>
              </a:rPr>
              <a:t>A- Venlafaxine</a:t>
            </a:r>
            <a:endParaRPr>
              <a:solidFill>
                <a:schemeClr val="dk1"/>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ct val="108108"/>
              <a:buNone/>
            </a:pPr>
            <a:r>
              <a:rPr lang="en-US">
                <a:solidFill>
                  <a:schemeClr val="dk2"/>
                </a:solidFill>
                <a:latin typeface="Roboto Condensed Light"/>
                <a:ea typeface="Roboto Condensed Light"/>
                <a:cs typeface="Roboto Condensed Light"/>
                <a:sym typeface="Roboto Condensed Light"/>
              </a:rPr>
              <a:t>B- Clozapine</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ct val="108108"/>
              <a:buNone/>
            </a:pPr>
            <a:r>
              <a:rPr lang="en-US">
                <a:solidFill>
                  <a:schemeClr val="dk2"/>
                </a:solidFill>
                <a:latin typeface="Roboto Condensed Light"/>
                <a:ea typeface="Roboto Condensed Light"/>
                <a:cs typeface="Roboto Condensed Light"/>
                <a:sym typeface="Roboto Condensed Light"/>
              </a:rPr>
              <a:t>**more than one possible answer so memorise the drugs that are FDA approved</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solidFill>
                  <a:schemeClr val="dk1"/>
                </a:solidFill>
              </a:rPr>
              <a:t>6- </a:t>
            </a:r>
            <a:r>
              <a:rPr lang="en-US"/>
              <a:t>Treatment approved by FDA for OCD: </a:t>
            </a:r>
            <a:endParaRPr/>
          </a:p>
          <a:p>
            <a:pPr indent="457200" lvl="0" marL="0" rtl="0" algn="l">
              <a:lnSpc>
                <a:spcPct val="100000"/>
              </a:lnSpc>
              <a:spcBef>
                <a:spcPts val="0"/>
              </a:spcBef>
              <a:spcAft>
                <a:spcPts val="0"/>
              </a:spcAft>
              <a:buSzPct val="108108"/>
              <a:buNone/>
            </a:pPr>
            <a:r>
              <a:rPr lang="en-US">
                <a:solidFill>
                  <a:schemeClr val="dk2"/>
                </a:solidFill>
                <a:latin typeface="Roboto Condensed Light"/>
                <a:ea typeface="Roboto Condensed Light"/>
                <a:cs typeface="Roboto Condensed Light"/>
                <a:sym typeface="Roboto Condensed Light"/>
              </a:rPr>
              <a:t>clomipramine</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solidFill>
                  <a:schemeClr val="dk1"/>
                </a:solidFill>
              </a:rPr>
              <a:t>7- </a:t>
            </a:r>
            <a:r>
              <a:rPr lang="en-US"/>
              <a:t>OCD is sometimes associated with:</a:t>
            </a:r>
            <a:endParaRPr/>
          </a:p>
          <a:p>
            <a:pPr indent="0" lvl="0" marL="457200" rtl="0" algn="l">
              <a:lnSpc>
                <a:spcPct val="100000"/>
              </a:lnSpc>
              <a:spcBef>
                <a:spcPts val="0"/>
              </a:spcBef>
              <a:spcAft>
                <a:spcPts val="0"/>
              </a:spcAft>
              <a:buSzPct val="108108"/>
              <a:buNone/>
            </a:pPr>
            <a:r>
              <a:rPr lang="en-US">
                <a:solidFill>
                  <a:schemeClr val="dk2"/>
                </a:solidFill>
                <a:latin typeface="Roboto Condensed Light"/>
                <a:ea typeface="Roboto Condensed Light"/>
                <a:cs typeface="Roboto Condensed Light"/>
                <a:sym typeface="Roboto Condensed Light"/>
              </a:rPr>
              <a:t> Sydenham Chorea </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t>8- Good prognosis for OCD? </a:t>
            </a:r>
            <a:endParaRPr/>
          </a:p>
          <a:p>
            <a:pPr indent="457200" lvl="0" marL="0" rtl="0" algn="l">
              <a:lnSpc>
                <a:spcPct val="100000"/>
              </a:lnSpc>
              <a:spcBef>
                <a:spcPts val="0"/>
              </a:spcBef>
              <a:spcAft>
                <a:spcPts val="0"/>
              </a:spcAft>
              <a:buSzPct val="108108"/>
              <a:buNone/>
            </a:pPr>
            <a:r>
              <a:rPr lang="en-US">
                <a:solidFill>
                  <a:schemeClr val="dk2"/>
                </a:solidFill>
                <a:latin typeface="Roboto Condensed Light"/>
                <a:ea typeface="Roboto Condensed Light"/>
                <a:cs typeface="Roboto Condensed Light"/>
                <a:sym typeface="Roboto Condensed Light"/>
              </a:rPr>
              <a:t>late onset</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t>9- Not poor prognosis in OCD? </a:t>
            </a:r>
            <a:endParaRPr/>
          </a:p>
          <a:p>
            <a:pPr indent="457200" lvl="0" marL="0" rtl="0" algn="l">
              <a:lnSpc>
                <a:spcPct val="100000"/>
              </a:lnSpc>
              <a:spcBef>
                <a:spcPts val="0"/>
              </a:spcBef>
              <a:spcAft>
                <a:spcPts val="0"/>
              </a:spcAft>
              <a:buSzPct val="108108"/>
              <a:buNone/>
            </a:pPr>
            <a:r>
              <a:rPr lang="en-US">
                <a:solidFill>
                  <a:schemeClr val="dk2"/>
                </a:solidFill>
                <a:latin typeface="Roboto Condensed Light"/>
                <a:ea typeface="Roboto Condensed Light"/>
                <a:cs typeface="Roboto Condensed Light"/>
                <a:sym typeface="Roboto Condensed Light"/>
              </a:rPr>
              <a:t>Episodic symptoms</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t>10- Best description for OCD? </a:t>
            </a:r>
            <a:endParaRPr/>
          </a:p>
          <a:p>
            <a:pPr indent="0" lvl="0" marL="457200" rtl="0" algn="l">
              <a:lnSpc>
                <a:spcPct val="100000"/>
              </a:lnSpc>
              <a:spcBef>
                <a:spcPts val="0"/>
              </a:spcBef>
              <a:spcAft>
                <a:spcPts val="0"/>
              </a:spcAft>
              <a:buClr>
                <a:schemeClr val="dk1"/>
              </a:buClr>
              <a:buSzPct val="84942"/>
              <a:buFont typeface="Arial"/>
              <a:buNone/>
            </a:pPr>
            <a:r>
              <a:rPr lang="en-US">
                <a:solidFill>
                  <a:schemeClr val="dk1"/>
                </a:solidFill>
                <a:latin typeface="Roboto Condensed Light"/>
                <a:ea typeface="Roboto Condensed Light"/>
                <a:cs typeface="Roboto Condensed Light"/>
                <a:sym typeface="Roboto Condensed Light"/>
              </a:rPr>
              <a:t>A) decrease eye contact</a:t>
            </a:r>
            <a:endParaRPr>
              <a:solidFill>
                <a:schemeClr val="dk1"/>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solidFill>
                  <a:schemeClr val="dk1"/>
                </a:solidFill>
                <a:latin typeface="Roboto Condensed Light"/>
                <a:ea typeface="Roboto Condensed Light"/>
                <a:cs typeface="Roboto Condensed Light"/>
                <a:sym typeface="Roboto Condensed Light"/>
              </a:rPr>
              <a:t>B) Elevated mood</a:t>
            </a:r>
            <a:endParaRPr>
              <a:solidFill>
                <a:schemeClr val="dk1"/>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ct val="108108"/>
              <a:buNone/>
            </a:pPr>
            <a:r>
              <a:rPr lang="en-US">
                <a:solidFill>
                  <a:schemeClr val="dk2"/>
                </a:solidFill>
                <a:latin typeface="Roboto Condensed Light"/>
                <a:ea typeface="Roboto Condensed Light"/>
                <a:cs typeface="Roboto Condensed Light"/>
                <a:sym typeface="Roboto Condensed Light"/>
              </a:rPr>
              <a:t>C) Recurrent repetitive behaviors to reduce stress</a:t>
            </a:r>
            <a:endParaRPr/>
          </a:p>
        </p:txBody>
      </p:sp>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2" name="Shape 1922"/>
        <p:cNvGrpSpPr/>
        <p:nvPr/>
      </p:nvGrpSpPr>
      <p:grpSpPr>
        <a:xfrm>
          <a:off x="0" y="0"/>
          <a:ext cx="0" cy="0"/>
          <a:chOff x="0" y="0"/>
          <a:chExt cx="0" cy="0"/>
        </a:xfrm>
      </p:grpSpPr>
      <p:sp>
        <p:nvSpPr>
          <p:cNvPr id="1923" name="Google Shape;1923;p69"/>
          <p:cNvSpPr txBox="1"/>
          <p:nvPr>
            <p:ph type="title"/>
          </p:nvPr>
        </p:nvSpPr>
        <p:spPr>
          <a:xfrm>
            <a:off x="251250" y="2226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1924" name="Google Shape;1924;p69"/>
          <p:cNvSpPr txBox="1"/>
          <p:nvPr>
            <p:ph idx="1" type="body"/>
          </p:nvPr>
        </p:nvSpPr>
        <p:spPr>
          <a:xfrm>
            <a:off x="342050" y="1013500"/>
            <a:ext cx="4003200" cy="4130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t>11- Postpartum woman with thoughts of hurting her baby and she knows it is wrong so remove every harmful object from her kitchen (so she couldn’t cook) and start ordering fast food, What is the diagnosis: </a:t>
            </a:r>
            <a:endParaRPr/>
          </a:p>
          <a:p>
            <a:pPr indent="0" lvl="0" marL="458788"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a.	OCD.*</a:t>
            </a:r>
            <a:endParaRPr/>
          </a:p>
          <a:p>
            <a:pPr indent="0" lvl="0" marL="458788" rtl="0" algn="l">
              <a:lnSpc>
                <a:spcPct val="100000"/>
              </a:lnSpc>
              <a:spcBef>
                <a:spcPts val="0"/>
              </a:spcBef>
              <a:spcAft>
                <a:spcPts val="0"/>
              </a:spcAft>
              <a:buSzPts val="1400"/>
              <a:buNone/>
            </a:pPr>
            <a:r>
              <a:rPr lang="en-US">
                <a:solidFill>
                  <a:schemeClr val="dk1"/>
                </a:solidFill>
                <a:latin typeface="Roboto Condensed Light"/>
                <a:ea typeface="Roboto Condensed Light"/>
                <a:cs typeface="Roboto Condensed Light"/>
                <a:sym typeface="Roboto Condensed Light"/>
              </a:rPr>
              <a:t>b.	OCPD</a:t>
            </a:r>
            <a:endParaRPr/>
          </a:p>
          <a:p>
            <a:pPr indent="0" lvl="0" marL="458788" rtl="0" algn="l">
              <a:lnSpc>
                <a:spcPct val="100000"/>
              </a:lnSpc>
              <a:spcBef>
                <a:spcPts val="0"/>
              </a:spcBef>
              <a:spcAft>
                <a:spcPts val="0"/>
              </a:spcAft>
              <a:buSzPts val="1400"/>
              <a:buNone/>
            </a:pPr>
            <a:r>
              <a:rPr lang="en-US">
                <a:solidFill>
                  <a:schemeClr val="dk1"/>
                </a:solidFill>
                <a:latin typeface="Roboto Condensed Light"/>
                <a:ea typeface="Roboto Condensed Light"/>
                <a:cs typeface="Roboto Condensed Light"/>
                <a:sym typeface="Roboto Condensed Light"/>
              </a:rPr>
              <a:t>c.	Delusion </a:t>
            </a:r>
            <a:endParaRPr/>
          </a:p>
          <a:p>
            <a:pPr indent="0" lvl="0" marL="0" rtl="0" algn="l">
              <a:lnSpc>
                <a:spcPct val="100000"/>
              </a:lnSpc>
              <a:spcBef>
                <a:spcPts val="0"/>
              </a:spcBef>
              <a:spcAft>
                <a:spcPts val="0"/>
              </a:spcAft>
              <a:buSzPts val="1400"/>
              <a:buNone/>
            </a:pPr>
            <a:r>
              <a:t/>
            </a:r>
            <a:endParaRPr>
              <a:solidFill>
                <a:schemeClr val="dk2"/>
              </a:solidFill>
              <a:latin typeface="Roboto Condensed Light"/>
              <a:ea typeface="Roboto Condensed Light"/>
              <a:cs typeface="Roboto Condensed Light"/>
              <a:sym typeface="Roboto Condensed Light"/>
            </a:endParaRPr>
          </a:p>
        </p:txBody>
      </p:sp>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8" name="Shape 1928"/>
        <p:cNvGrpSpPr/>
        <p:nvPr/>
      </p:nvGrpSpPr>
      <p:grpSpPr>
        <a:xfrm>
          <a:off x="0" y="0"/>
          <a:ext cx="0" cy="0"/>
          <a:chOff x="0" y="0"/>
          <a:chExt cx="0" cy="0"/>
        </a:xfrm>
      </p:grpSpPr>
      <p:sp>
        <p:nvSpPr>
          <p:cNvPr id="1929" name="Google Shape;1929;g2b3dd97f320_0_79"/>
          <p:cNvSpPr txBox="1"/>
          <p:nvPr>
            <p:ph type="title"/>
          </p:nvPr>
        </p:nvSpPr>
        <p:spPr>
          <a:xfrm>
            <a:off x="608639" y="2525322"/>
            <a:ext cx="40734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sz="2800"/>
              <a:t>Schizophrenia </a:t>
            </a:r>
            <a:endParaRPr sz="2800"/>
          </a:p>
        </p:txBody>
      </p:sp>
      <p:sp>
        <p:nvSpPr>
          <p:cNvPr id="1930" name="Google Shape;1930;g2b3dd97f320_0_79"/>
          <p:cNvSpPr/>
          <p:nvPr/>
        </p:nvSpPr>
        <p:spPr>
          <a:xfrm>
            <a:off x="1937975" y="1284250"/>
            <a:ext cx="1544540" cy="1112046"/>
          </a:xfrm>
          <a:custGeom>
            <a:rect b="b" l="l" r="r" t="t"/>
            <a:pathLst>
              <a:path extrusionOk="0" h="5692" w="7942">
                <a:moveTo>
                  <a:pt x="3056" y="1"/>
                </a:moveTo>
                <a:cubicBezTo>
                  <a:pt x="2499" y="1"/>
                  <a:pt x="1942" y="26"/>
                  <a:pt x="1393" y="99"/>
                </a:cubicBezTo>
                <a:cubicBezTo>
                  <a:pt x="912" y="166"/>
                  <a:pt x="370" y="314"/>
                  <a:pt x="154" y="808"/>
                </a:cubicBezTo>
                <a:cubicBezTo>
                  <a:pt x="31" y="1079"/>
                  <a:pt x="0" y="1393"/>
                  <a:pt x="25" y="1714"/>
                </a:cubicBezTo>
                <a:cubicBezTo>
                  <a:pt x="68" y="2312"/>
                  <a:pt x="296" y="2966"/>
                  <a:pt x="536" y="3520"/>
                </a:cubicBezTo>
                <a:cubicBezTo>
                  <a:pt x="666" y="3816"/>
                  <a:pt x="789" y="4088"/>
                  <a:pt x="894" y="4310"/>
                </a:cubicBezTo>
                <a:cubicBezTo>
                  <a:pt x="1178" y="4932"/>
                  <a:pt x="1615" y="5537"/>
                  <a:pt x="2220" y="5666"/>
                </a:cubicBezTo>
                <a:cubicBezTo>
                  <a:pt x="2302" y="5684"/>
                  <a:pt x="2385" y="5691"/>
                  <a:pt x="2468" y="5691"/>
                </a:cubicBezTo>
                <a:cubicBezTo>
                  <a:pt x="2824" y="5691"/>
                  <a:pt x="3180" y="5547"/>
                  <a:pt x="3520" y="5407"/>
                </a:cubicBezTo>
                <a:cubicBezTo>
                  <a:pt x="4384" y="5050"/>
                  <a:pt x="5265" y="4680"/>
                  <a:pt x="5993" y="4038"/>
                </a:cubicBezTo>
                <a:cubicBezTo>
                  <a:pt x="7084" y="3077"/>
                  <a:pt x="7941" y="1030"/>
                  <a:pt x="6196" y="277"/>
                </a:cubicBezTo>
                <a:cubicBezTo>
                  <a:pt x="5796" y="105"/>
                  <a:pt x="5364" y="80"/>
                  <a:pt x="4939" y="62"/>
                </a:cubicBezTo>
                <a:cubicBezTo>
                  <a:pt x="4655" y="49"/>
                  <a:pt x="4371" y="37"/>
                  <a:pt x="4088" y="25"/>
                </a:cubicBezTo>
                <a:cubicBezTo>
                  <a:pt x="3744" y="11"/>
                  <a:pt x="3400" y="1"/>
                  <a:pt x="3056"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931" name="Google Shape;1931;g2b3dd97f320_0_79"/>
          <p:cNvGrpSpPr/>
          <p:nvPr/>
        </p:nvGrpSpPr>
        <p:grpSpPr>
          <a:xfrm>
            <a:off x="4352214" y="-249185"/>
            <a:ext cx="4653194" cy="5580612"/>
            <a:chOff x="4352214" y="-249185"/>
            <a:chExt cx="4653194" cy="5580612"/>
          </a:xfrm>
        </p:grpSpPr>
        <p:sp>
          <p:nvSpPr>
            <p:cNvPr id="1932" name="Google Shape;1932;g2b3dd97f320_0_79"/>
            <p:cNvSpPr/>
            <p:nvPr/>
          </p:nvSpPr>
          <p:spPr>
            <a:xfrm rot="9784833">
              <a:off x="4604931" y="303431"/>
              <a:ext cx="4147759" cy="2353635"/>
            </a:xfrm>
            <a:custGeom>
              <a:rect b="b" l="l" r="r" t="t"/>
              <a:pathLst>
                <a:path extrusionOk="0" h="27814" w="57888">
                  <a:moveTo>
                    <a:pt x="24329" y="0"/>
                  </a:moveTo>
                  <a:cubicBezTo>
                    <a:pt x="20137" y="0"/>
                    <a:pt x="15944" y="292"/>
                    <a:pt x="11795" y="876"/>
                  </a:cubicBezTo>
                  <a:cubicBezTo>
                    <a:pt x="8059" y="1400"/>
                    <a:pt x="3909" y="2467"/>
                    <a:pt x="2041" y="5691"/>
                  </a:cubicBezTo>
                  <a:cubicBezTo>
                    <a:pt x="0" y="9206"/>
                    <a:pt x="1640" y="13707"/>
                    <a:pt x="4033" y="17005"/>
                  </a:cubicBezTo>
                  <a:cubicBezTo>
                    <a:pt x="9661" y="24748"/>
                    <a:pt x="17144" y="27813"/>
                    <a:pt x="25551" y="27813"/>
                  </a:cubicBezTo>
                  <a:cubicBezTo>
                    <a:pt x="28471" y="27813"/>
                    <a:pt x="31503" y="27443"/>
                    <a:pt x="34607" y="26771"/>
                  </a:cubicBezTo>
                  <a:cubicBezTo>
                    <a:pt x="36981" y="26253"/>
                    <a:pt x="39274" y="25538"/>
                    <a:pt x="41395" y="24545"/>
                  </a:cubicBezTo>
                  <a:cubicBezTo>
                    <a:pt x="49157" y="20920"/>
                    <a:pt x="57888" y="5494"/>
                    <a:pt x="45372" y="2485"/>
                  </a:cubicBezTo>
                  <a:cubicBezTo>
                    <a:pt x="38494" y="832"/>
                    <a:pt x="31411" y="0"/>
                    <a:pt x="2432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3" name="Google Shape;1933;g2b3dd97f320_0_79"/>
            <p:cNvSpPr/>
            <p:nvPr/>
          </p:nvSpPr>
          <p:spPr>
            <a:xfrm rot="5183080">
              <a:off x="5157570" y="2667456"/>
              <a:ext cx="2471275" cy="2691843"/>
            </a:xfrm>
            <a:custGeom>
              <a:rect b="b" l="l" r="r" t="t"/>
              <a:pathLst>
                <a:path extrusionOk="0" h="3020" w="2757">
                  <a:moveTo>
                    <a:pt x="1727" y="1"/>
                  </a:moveTo>
                  <a:cubicBezTo>
                    <a:pt x="815" y="1"/>
                    <a:pt x="275" y="1495"/>
                    <a:pt x="93" y="2170"/>
                  </a:cubicBezTo>
                  <a:cubicBezTo>
                    <a:pt x="43" y="2361"/>
                    <a:pt x="0" y="2571"/>
                    <a:pt x="93" y="2750"/>
                  </a:cubicBezTo>
                  <a:cubicBezTo>
                    <a:pt x="196" y="2948"/>
                    <a:pt x="423" y="3020"/>
                    <a:pt x="655" y="3020"/>
                  </a:cubicBezTo>
                  <a:cubicBezTo>
                    <a:pt x="756" y="3020"/>
                    <a:pt x="857" y="3006"/>
                    <a:pt x="950" y="2984"/>
                  </a:cubicBezTo>
                  <a:cubicBezTo>
                    <a:pt x="1418" y="2879"/>
                    <a:pt x="1850" y="2639"/>
                    <a:pt x="2183" y="2293"/>
                  </a:cubicBezTo>
                  <a:cubicBezTo>
                    <a:pt x="2479" y="1991"/>
                    <a:pt x="2707" y="1597"/>
                    <a:pt x="2731" y="1171"/>
                  </a:cubicBezTo>
                  <a:cubicBezTo>
                    <a:pt x="2756" y="746"/>
                    <a:pt x="2540" y="296"/>
                    <a:pt x="2164" y="111"/>
                  </a:cubicBezTo>
                  <a:cubicBezTo>
                    <a:pt x="2010" y="35"/>
                    <a:pt x="1864" y="1"/>
                    <a:pt x="1727"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4" name="Google Shape;1934;g2b3dd97f320_0_79"/>
            <p:cNvSpPr/>
            <p:nvPr/>
          </p:nvSpPr>
          <p:spPr>
            <a:xfrm>
              <a:off x="6599326" y="1952175"/>
              <a:ext cx="2246512" cy="2392162"/>
            </a:xfrm>
            <a:custGeom>
              <a:rect b="b" l="l" r="r" t="t"/>
              <a:pathLst>
                <a:path extrusionOk="0" h="12553" w="11789">
                  <a:moveTo>
                    <a:pt x="8224" y="1"/>
                  </a:moveTo>
                  <a:cubicBezTo>
                    <a:pt x="6188" y="1"/>
                    <a:pt x="3792" y="774"/>
                    <a:pt x="2646" y="1180"/>
                  </a:cubicBezTo>
                  <a:cubicBezTo>
                    <a:pt x="2621" y="1192"/>
                    <a:pt x="2590" y="1198"/>
                    <a:pt x="2559" y="1211"/>
                  </a:cubicBezTo>
                  <a:cubicBezTo>
                    <a:pt x="1782" y="1494"/>
                    <a:pt x="981" y="1901"/>
                    <a:pt x="574" y="2709"/>
                  </a:cubicBezTo>
                  <a:cubicBezTo>
                    <a:pt x="1" y="3868"/>
                    <a:pt x="469" y="5335"/>
                    <a:pt x="1073" y="6476"/>
                  </a:cubicBezTo>
                  <a:cubicBezTo>
                    <a:pt x="2276" y="8732"/>
                    <a:pt x="4002" y="10625"/>
                    <a:pt x="6018" y="11902"/>
                  </a:cubicBezTo>
                  <a:cubicBezTo>
                    <a:pt x="6265" y="12056"/>
                    <a:pt x="6530" y="12210"/>
                    <a:pt x="6807" y="12321"/>
                  </a:cubicBezTo>
                  <a:cubicBezTo>
                    <a:pt x="7135" y="12462"/>
                    <a:pt x="7471" y="12552"/>
                    <a:pt x="7801" y="12552"/>
                  </a:cubicBezTo>
                  <a:cubicBezTo>
                    <a:pt x="8048" y="12552"/>
                    <a:pt x="8292" y="12501"/>
                    <a:pt x="8527" y="12382"/>
                  </a:cubicBezTo>
                  <a:cubicBezTo>
                    <a:pt x="9095" y="12099"/>
                    <a:pt x="9465" y="11470"/>
                    <a:pt x="9773" y="10853"/>
                  </a:cubicBezTo>
                  <a:cubicBezTo>
                    <a:pt x="10772" y="8843"/>
                    <a:pt x="11419" y="6605"/>
                    <a:pt x="11666" y="4312"/>
                  </a:cubicBezTo>
                  <a:cubicBezTo>
                    <a:pt x="11752" y="3461"/>
                    <a:pt x="11789" y="2567"/>
                    <a:pt x="11518" y="1772"/>
                  </a:cubicBezTo>
                  <a:cubicBezTo>
                    <a:pt x="11067" y="432"/>
                    <a:pt x="9746" y="1"/>
                    <a:pt x="8224" y="1"/>
                  </a:cubicBezTo>
                  <a:close/>
                </a:path>
              </a:pathLst>
            </a:custGeom>
            <a:solidFill>
              <a:schemeClr val="accent3">
                <a:alpha val="4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5" name="Google Shape;1935;g2b3dd97f320_0_79"/>
            <p:cNvSpPr/>
            <p:nvPr/>
          </p:nvSpPr>
          <p:spPr>
            <a:xfrm rot="2699978">
              <a:off x="5100118" y="1676293"/>
              <a:ext cx="2926222" cy="2176930"/>
            </a:xfrm>
            <a:custGeom>
              <a:rect b="b" l="l" r="r" t="t"/>
              <a:pathLst>
                <a:path extrusionOk="0" h="6589" w="10631">
                  <a:moveTo>
                    <a:pt x="1143" y="1"/>
                  </a:moveTo>
                  <a:cubicBezTo>
                    <a:pt x="967" y="1"/>
                    <a:pt x="802" y="27"/>
                    <a:pt x="654" y="87"/>
                  </a:cubicBezTo>
                  <a:cubicBezTo>
                    <a:pt x="25" y="340"/>
                    <a:pt x="1" y="1092"/>
                    <a:pt x="198" y="1764"/>
                  </a:cubicBezTo>
                  <a:cubicBezTo>
                    <a:pt x="827" y="3898"/>
                    <a:pt x="2683" y="5260"/>
                    <a:pt x="5075" y="6142"/>
                  </a:cubicBezTo>
                  <a:cubicBezTo>
                    <a:pt x="5543" y="6314"/>
                    <a:pt x="6012" y="6450"/>
                    <a:pt x="6474" y="6536"/>
                  </a:cubicBezTo>
                  <a:cubicBezTo>
                    <a:pt x="6664" y="6572"/>
                    <a:pt x="6867" y="6589"/>
                    <a:pt x="7074" y="6589"/>
                  </a:cubicBezTo>
                  <a:cubicBezTo>
                    <a:pt x="8703" y="6589"/>
                    <a:pt x="10631" y="5535"/>
                    <a:pt x="8799" y="4064"/>
                  </a:cubicBezTo>
                  <a:cubicBezTo>
                    <a:pt x="6992" y="2609"/>
                    <a:pt x="4933" y="1376"/>
                    <a:pt x="2781" y="445"/>
                  </a:cubicBezTo>
                  <a:cubicBezTo>
                    <a:pt x="2246" y="216"/>
                    <a:pt x="1649" y="1"/>
                    <a:pt x="1143" y="1"/>
                  </a:cubicBezTo>
                  <a:close/>
                </a:path>
              </a:pathLst>
            </a:custGeom>
            <a:solidFill>
              <a:schemeClr val="accent4">
                <a:alpha val="5803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936" name="Google Shape;1936;g2b3dd97f320_0_79"/>
          <p:cNvSpPr/>
          <p:nvPr/>
        </p:nvSpPr>
        <p:spPr>
          <a:xfrm>
            <a:off x="8244128" y="2496750"/>
            <a:ext cx="259725" cy="267028"/>
          </a:xfrm>
          <a:custGeom>
            <a:rect b="b" l="l" r="r" t="t"/>
            <a:pathLst>
              <a:path extrusionOk="0" h="2701" w="2627">
                <a:moveTo>
                  <a:pt x="1030" y="0"/>
                </a:moveTo>
                <a:cubicBezTo>
                  <a:pt x="968" y="0"/>
                  <a:pt x="919" y="49"/>
                  <a:pt x="919" y="111"/>
                </a:cubicBezTo>
                <a:lnTo>
                  <a:pt x="919" y="956"/>
                </a:lnTo>
                <a:lnTo>
                  <a:pt x="111" y="956"/>
                </a:lnTo>
                <a:cubicBezTo>
                  <a:pt x="50" y="956"/>
                  <a:pt x="0" y="1005"/>
                  <a:pt x="0" y="1067"/>
                </a:cubicBezTo>
                <a:lnTo>
                  <a:pt x="0" y="1628"/>
                </a:lnTo>
                <a:cubicBezTo>
                  <a:pt x="0" y="1689"/>
                  <a:pt x="50" y="1739"/>
                  <a:pt x="111" y="1739"/>
                </a:cubicBezTo>
                <a:lnTo>
                  <a:pt x="919" y="1739"/>
                </a:lnTo>
                <a:lnTo>
                  <a:pt x="919" y="2583"/>
                </a:lnTo>
                <a:cubicBezTo>
                  <a:pt x="919" y="2645"/>
                  <a:pt x="968" y="2701"/>
                  <a:pt x="1030" y="2701"/>
                </a:cubicBezTo>
                <a:lnTo>
                  <a:pt x="1591" y="2701"/>
                </a:lnTo>
                <a:cubicBezTo>
                  <a:pt x="1653" y="2701"/>
                  <a:pt x="1708" y="2645"/>
                  <a:pt x="1708" y="2583"/>
                </a:cubicBezTo>
                <a:lnTo>
                  <a:pt x="1708" y="1739"/>
                </a:lnTo>
                <a:lnTo>
                  <a:pt x="2516" y="1739"/>
                </a:lnTo>
                <a:cubicBezTo>
                  <a:pt x="2578" y="1739"/>
                  <a:pt x="2627" y="1689"/>
                  <a:pt x="2627" y="1628"/>
                </a:cubicBezTo>
                <a:lnTo>
                  <a:pt x="2627" y="1067"/>
                </a:lnTo>
                <a:cubicBezTo>
                  <a:pt x="2627" y="1005"/>
                  <a:pt x="2578" y="956"/>
                  <a:pt x="2516" y="956"/>
                </a:cubicBezTo>
                <a:lnTo>
                  <a:pt x="1708" y="956"/>
                </a:lnTo>
                <a:lnTo>
                  <a:pt x="1708" y="111"/>
                </a:lnTo>
                <a:cubicBezTo>
                  <a:pt x="1708" y="49"/>
                  <a:pt x="1653" y="0"/>
                  <a:pt x="15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7" name="Google Shape;1937;g2b3dd97f320_0_79"/>
          <p:cNvSpPr/>
          <p:nvPr/>
        </p:nvSpPr>
        <p:spPr>
          <a:xfrm>
            <a:off x="6183225" y="11040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8" name="Google Shape;1938;g2b3dd97f320_0_79"/>
          <p:cNvSpPr/>
          <p:nvPr/>
        </p:nvSpPr>
        <p:spPr>
          <a:xfrm>
            <a:off x="7581625" y="10022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9" name="Google Shape;1939;g2b3dd97f320_0_79"/>
          <p:cNvSpPr/>
          <p:nvPr/>
        </p:nvSpPr>
        <p:spPr>
          <a:xfrm>
            <a:off x="6309925" y="44311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0" name="Google Shape;1940;g2b3dd97f320_0_79"/>
          <p:cNvSpPr/>
          <p:nvPr/>
        </p:nvSpPr>
        <p:spPr>
          <a:xfrm>
            <a:off x="6751175" y="1337800"/>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1" name="Google Shape;1941;g2b3dd97f320_0_79"/>
          <p:cNvSpPr/>
          <p:nvPr/>
        </p:nvSpPr>
        <p:spPr>
          <a:xfrm>
            <a:off x="8003525" y="9123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2" name="Google Shape;1942;g2b3dd97f320_0_79"/>
          <p:cNvSpPr/>
          <p:nvPr/>
        </p:nvSpPr>
        <p:spPr>
          <a:xfrm>
            <a:off x="7158350" y="5724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3" name="Google Shape;1943;g2b3dd97f320_0_79"/>
          <p:cNvSpPr/>
          <p:nvPr/>
        </p:nvSpPr>
        <p:spPr>
          <a:xfrm flipH="1">
            <a:off x="6141225" y="18058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4" name="Google Shape;1944;g2b3dd97f320_0_79"/>
          <p:cNvSpPr/>
          <p:nvPr/>
        </p:nvSpPr>
        <p:spPr>
          <a:xfrm>
            <a:off x="7222850" y="11982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5" name="Google Shape;1945;g2b3dd97f320_0_79"/>
          <p:cNvSpPr/>
          <p:nvPr/>
        </p:nvSpPr>
        <p:spPr>
          <a:xfrm>
            <a:off x="7633963" y="9348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6" name="Google Shape;1946;g2b3dd97f320_0_79"/>
          <p:cNvSpPr/>
          <p:nvPr/>
        </p:nvSpPr>
        <p:spPr>
          <a:xfrm flipH="1">
            <a:off x="5702600" y="22290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7" name="Google Shape;1947;g2b3dd97f320_0_79"/>
          <p:cNvSpPr/>
          <p:nvPr/>
        </p:nvSpPr>
        <p:spPr>
          <a:xfrm>
            <a:off x="5638100" y="16826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8" name="Google Shape;1948;g2b3dd97f320_0_79"/>
          <p:cNvSpPr/>
          <p:nvPr/>
        </p:nvSpPr>
        <p:spPr>
          <a:xfrm flipH="1">
            <a:off x="5671075" y="17404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9" name="Google Shape;1949;g2b3dd97f320_0_79"/>
          <p:cNvSpPr/>
          <p:nvPr/>
        </p:nvSpPr>
        <p:spPr>
          <a:xfrm flipH="1">
            <a:off x="6265375" y="1742325"/>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0" name="Google Shape;1950;g2b3dd97f320_0_79"/>
          <p:cNvSpPr/>
          <p:nvPr/>
        </p:nvSpPr>
        <p:spPr>
          <a:xfrm>
            <a:off x="7222850" y="5836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1" name="Google Shape;1951;g2b3dd97f320_0_79"/>
          <p:cNvSpPr/>
          <p:nvPr/>
        </p:nvSpPr>
        <p:spPr>
          <a:xfrm flipH="1">
            <a:off x="5800000" y="2077563"/>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2" name="Google Shape;1952;g2b3dd97f320_0_79"/>
          <p:cNvSpPr/>
          <p:nvPr/>
        </p:nvSpPr>
        <p:spPr>
          <a:xfrm flipH="1">
            <a:off x="6321175" y="18058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3" name="Google Shape;1953;g2b3dd97f320_0_79"/>
          <p:cNvSpPr/>
          <p:nvPr/>
        </p:nvSpPr>
        <p:spPr>
          <a:xfrm>
            <a:off x="6263351" y="4275525"/>
            <a:ext cx="214127" cy="220152"/>
          </a:xfrm>
          <a:custGeom>
            <a:rect b="b" l="l" r="r" t="t"/>
            <a:pathLst>
              <a:path extrusionOk="0" h="2701" w="2627">
                <a:moveTo>
                  <a:pt x="1030" y="0"/>
                </a:moveTo>
                <a:cubicBezTo>
                  <a:pt x="968" y="0"/>
                  <a:pt x="919" y="49"/>
                  <a:pt x="919" y="111"/>
                </a:cubicBezTo>
                <a:lnTo>
                  <a:pt x="919" y="956"/>
                </a:lnTo>
                <a:lnTo>
                  <a:pt x="111" y="956"/>
                </a:lnTo>
                <a:cubicBezTo>
                  <a:pt x="50" y="956"/>
                  <a:pt x="0" y="1005"/>
                  <a:pt x="0" y="1067"/>
                </a:cubicBezTo>
                <a:lnTo>
                  <a:pt x="0" y="1628"/>
                </a:lnTo>
                <a:cubicBezTo>
                  <a:pt x="0" y="1689"/>
                  <a:pt x="50" y="1739"/>
                  <a:pt x="111" y="1739"/>
                </a:cubicBezTo>
                <a:lnTo>
                  <a:pt x="919" y="1739"/>
                </a:lnTo>
                <a:lnTo>
                  <a:pt x="919" y="2583"/>
                </a:lnTo>
                <a:cubicBezTo>
                  <a:pt x="919" y="2645"/>
                  <a:pt x="968" y="2701"/>
                  <a:pt x="1030" y="2701"/>
                </a:cubicBezTo>
                <a:lnTo>
                  <a:pt x="1591" y="2701"/>
                </a:lnTo>
                <a:cubicBezTo>
                  <a:pt x="1653" y="2701"/>
                  <a:pt x="1708" y="2645"/>
                  <a:pt x="1708" y="2583"/>
                </a:cubicBezTo>
                <a:lnTo>
                  <a:pt x="1708" y="1739"/>
                </a:lnTo>
                <a:lnTo>
                  <a:pt x="2516" y="1739"/>
                </a:lnTo>
                <a:cubicBezTo>
                  <a:pt x="2578" y="1739"/>
                  <a:pt x="2627" y="1689"/>
                  <a:pt x="2627" y="1628"/>
                </a:cubicBezTo>
                <a:lnTo>
                  <a:pt x="2627" y="1067"/>
                </a:lnTo>
                <a:cubicBezTo>
                  <a:pt x="2627" y="1005"/>
                  <a:pt x="2578" y="956"/>
                  <a:pt x="2516" y="956"/>
                </a:cubicBezTo>
                <a:lnTo>
                  <a:pt x="1708" y="956"/>
                </a:lnTo>
                <a:lnTo>
                  <a:pt x="1708" y="111"/>
                </a:lnTo>
                <a:cubicBezTo>
                  <a:pt x="1708" y="49"/>
                  <a:pt x="1653" y="0"/>
                  <a:pt x="15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4" name="Google Shape;1954;g2b3dd97f320_0_79"/>
          <p:cNvSpPr/>
          <p:nvPr/>
        </p:nvSpPr>
        <p:spPr>
          <a:xfrm>
            <a:off x="7927300" y="45396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5" name="Google Shape;1955;g2b3dd97f320_0_79"/>
          <p:cNvSpPr/>
          <p:nvPr/>
        </p:nvSpPr>
        <p:spPr>
          <a:xfrm>
            <a:off x="6876575" y="36782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6" name="Google Shape;1956;g2b3dd97f320_0_79"/>
          <p:cNvSpPr/>
          <p:nvPr/>
        </p:nvSpPr>
        <p:spPr>
          <a:xfrm>
            <a:off x="7497650" y="359703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7" name="Google Shape;1957;g2b3dd97f320_0_79"/>
          <p:cNvSpPr/>
          <p:nvPr/>
        </p:nvSpPr>
        <p:spPr>
          <a:xfrm>
            <a:off x="7581038" y="368950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8" name="Google Shape;1958;g2b3dd97f320_0_79"/>
          <p:cNvSpPr/>
          <p:nvPr/>
        </p:nvSpPr>
        <p:spPr>
          <a:xfrm>
            <a:off x="7539338" y="3582988"/>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9" name="Google Shape;1959;g2b3dd97f320_0_79"/>
          <p:cNvSpPr/>
          <p:nvPr/>
        </p:nvSpPr>
        <p:spPr>
          <a:xfrm flipH="1">
            <a:off x="7165963" y="39893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0" name="Google Shape;1960;g2b3dd97f320_0_79"/>
          <p:cNvSpPr/>
          <p:nvPr/>
        </p:nvSpPr>
        <p:spPr>
          <a:xfrm flipH="1">
            <a:off x="7553150" y="4335300"/>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1" name="Google Shape;1961;g2b3dd97f320_0_79"/>
          <p:cNvSpPr/>
          <p:nvPr/>
        </p:nvSpPr>
        <p:spPr>
          <a:xfrm>
            <a:off x="6817475" y="41228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2" name="Google Shape;1962;g2b3dd97f320_0_79"/>
          <p:cNvSpPr/>
          <p:nvPr/>
        </p:nvSpPr>
        <p:spPr>
          <a:xfrm>
            <a:off x="6741725" y="44311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3" name="Google Shape;1963;g2b3dd97f320_0_79"/>
          <p:cNvSpPr/>
          <p:nvPr/>
        </p:nvSpPr>
        <p:spPr>
          <a:xfrm>
            <a:off x="6775475" y="44424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4" name="Google Shape;1964;g2b3dd97f320_0_79"/>
          <p:cNvSpPr/>
          <p:nvPr/>
        </p:nvSpPr>
        <p:spPr>
          <a:xfrm>
            <a:off x="6673488" y="44424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5" name="Google Shape;1965;g2b3dd97f320_0_79"/>
          <p:cNvSpPr/>
          <p:nvPr/>
        </p:nvSpPr>
        <p:spPr>
          <a:xfrm>
            <a:off x="7197675" y="433633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6" name="Google Shape;1966;g2b3dd97f320_0_79"/>
          <p:cNvSpPr/>
          <p:nvPr/>
        </p:nvSpPr>
        <p:spPr>
          <a:xfrm>
            <a:off x="7292625" y="43668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7" name="Google Shape;1967;g2b3dd97f320_0_79"/>
          <p:cNvSpPr/>
          <p:nvPr/>
        </p:nvSpPr>
        <p:spPr>
          <a:xfrm>
            <a:off x="7958350" y="34175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8" name="Google Shape;1968;g2b3dd97f320_0_79"/>
          <p:cNvSpPr/>
          <p:nvPr/>
        </p:nvSpPr>
        <p:spPr>
          <a:xfrm>
            <a:off x="7882600" y="37259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9" name="Google Shape;1969;g2b3dd97f320_0_79"/>
          <p:cNvSpPr/>
          <p:nvPr/>
        </p:nvSpPr>
        <p:spPr>
          <a:xfrm>
            <a:off x="7916350" y="37371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0" name="Google Shape;1970;g2b3dd97f320_0_79"/>
          <p:cNvSpPr/>
          <p:nvPr/>
        </p:nvSpPr>
        <p:spPr>
          <a:xfrm>
            <a:off x="7814363" y="37371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1" name="Google Shape;1971;g2b3dd97f320_0_79"/>
          <p:cNvSpPr/>
          <p:nvPr/>
        </p:nvSpPr>
        <p:spPr>
          <a:xfrm>
            <a:off x="8338550" y="363108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2" name="Google Shape;1972;g2b3dd97f320_0_79"/>
          <p:cNvSpPr/>
          <p:nvPr/>
        </p:nvSpPr>
        <p:spPr>
          <a:xfrm>
            <a:off x="8433500" y="36615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3" name="Google Shape;1973;g2b3dd97f320_0_79"/>
          <p:cNvSpPr/>
          <p:nvPr/>
        </p:nvSpPr>
        <p:spPr>
          <a:xfrm>
            <a:off x="5346927" y="1463202"/>
            <a:ext cx="1082100" cy="1082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4" name="Google Shape;1974;g2b3dd97f320_0_79"/>
          <p:cNvSpPr/>
          <p:nvPr/>
        </p:nvSpPr>
        <p:spPr>
          <a:xfrm>
            <a:off x="7093290" y="2524338"/>
            <a:ext cx="1643100" cy="1643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5" name="Google Shape;1975;g2b3dd97f320_0_79"/>
          <p:cNvSpPr/>
          <p:nvPr/>
        </p:nvSpPr>
        <p:spPr>
          <a:xfrm>
            <a:off x="7364575" y="1151200"/>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6" name="Google Shape;1976;g2b3dd97f320_0_79"/>
          <p:cNvSpPr/>
          <p:nvPr/>
        </p:nvSpPr>
        <p:spPr>
          <a:xfrm>
            <a:off x="6469000" y="3843288"/>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7" name="Google Shape;1977;g2b3dd97f320_0_79"/>
          <p:cNvSpPr/>
          <p:nvPr/>
        </p:nvSpPr>
        <p:spPr>
          <a:xfrm rot="-6779535">
            <a:off x="1766563" y="247767"/>
            <a:ext cx="648910" cy="469058"/>
          </a:xfrm>
          <a:custGeom>
            <a:rect b="b" l="l" r="r" t="t"/>
            <a:pathLst>
              <a:path extrusionOk="0" h="5915" w="8183">
                <a:moveTo>
                  <a:pt x="4239" y="0"/>
                </a:moveTo>
                <a:cubicBezTo>
                  <a:pt x="4180" y="0"/>
                  <a:pt x="4122" y="2"/>
                  <a:pt x="4064" y="6"/>
                </a:cubicBezTo>
                <a:cubicBezTo>
                  <a:pt x="2769" y="99"/>
                  <a:pt x="1240" y="2207"/>
                  <a:pt x="500" y="3299"/>
                </a:cubicBezTo>
                <a:cubicBezTo>
                  <a:pt x="247" y="3662"/>
                  <a:pt x="1" y="4094"/>
                  <a:pt x="38" y="4538"/>
                </a:cubicBezTo>
                <a:cubicBezTo>
                  <a:pt x="62" y="4797"/>
                  <a:pt x="186" y="5031"/>
                  <a:pt x="358" y="5204"/>
                </a:cubicBezTo>
                <a:cubicBezTo>
                  <a:pt x="432" y="5284"/>
                  <a:pt x="525" y="5352"/>
                  <a:pt x="617" y="5407"/>
                </a:cubicBezTo>
                <a:cubicBezTo>
                  <a:pt x="919" y="5586"/>
                  <a:pt x="1264" y="5648"/>
                  <a:pt x="1604" y="5697"/>
                </a:cubicBezTo>
                <a:cubicBezTo>
                  <a:pt x="2364" y="5820"/>
                  <a:pt x="3149" y="5914"/>
                  <a:pt x="3930" y="5914"/>
                </a:cubicBezTo>
                <a:cubicBezTo>
                  <a:pt x="4999" y="5914"/>
                  <a:pt x="6061" y="5737"/>
                  <a:pt x="7048" y="5210"/>
                </a:cubicBezTo>
                <a:cubicBezTo>
                  <a:pt x="7492" y="4970"/>
                  <a:pt x="7942" y="4618"/>
                  <a:pt x="8077" y="4094"/>
                </a:cubicBezTo>
                <a:cubicBezTo>
                  <a:pt x="8182" y="3687"/>
                  <a:pt x="8071" y="3268"/>
                  <a:pt x="7923" y="2898"/>
                </a:cubicBezTo>
                <a:cubicBezTo>
                  <a:pt x="7868" y="2762"/>
                  <a:pt x="7806" y="2627"/>
                  <a:pt x="7732" y="2491"/>
                </a:cubicBezTo>
                <a:cubicBezTo>
                  <a:pt x="7045" y="1189"/>
                  <a:pt x="5643" y="0"/>
                  <a:pt x="423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8" name="Google Shape;1978;g2b3dd97f320_0_79"/>
          <p:cNvSpPr/>
          <p:nvPr/>
        </p:nvSpPr>
        <p:spPr>
          <a:xfrm rot="-715145">
            <a:off x="2230960" y="74760"/>
            <a:ext cx="1797725" cy="815088"/>
          </a:xfrm>
          <a:custGeom>
            <a:rect b="b" l="l" r="r" t="t"/>
            <a:pathLst>
              <a:path extrusionOk="0" h="8997" w="9952">
                <a:moveTo>
                  <a:pt x="3764" y="1"/>
                </a:moveTo>
                <a:cubicBezTo>
                  <a:pt x="3566" y="1"/>
                  <a:pt x="3368" y="7"/>
                  <a:pt x="3169" y="18"/>
                </a:cubicBezTo>
                <a:cubicBezTo>
                  <a:pt x="2806" y="37"/>
                  <a:pt x="2442" y="74"/>
                  <a:pt x="2078" y="135"/>
                </a:cubicBezTo>
                <a:cubicBezTo>
                  <a:pt x="1277" y="265"/>
                  <a:pt x="716" y="431"/>
                  <a:pt x="376" y="875"/>
                </a:cubicBezTo>
                <a:cubicBezTo>
                  <a:pt x="210" y="1091"/>
                  <a:pt x="99" y="1381"/>
                  <a:pt x="44" y="1769"/>
                </a:cubicBezTo>
                <a:cubicBezTo>
                  <a:pt x="13" y="1972"/>
                  <a:pt x="0" y="2201"/>
                  <a:pt x="0" y="2460"/>
                </a:cubicBezTo>
                <a:cubicBezTo>
                  <a:pt x="7" y="4661"/>
                  <a:pt x="1344" y="7552"/>
                  <a:pt x="3120" y="8514"/>
                </a:cubicBezTo>
                <a:cubicBezTo>
                  <a:pt x="3729" y="8843"/>
                  <a:pt x="4377" y="8996"/>
                  <a:pt x="5022" y="8996"/>
                </a:cubicBezTo>
                <a:cubicBezTo>
                  <a:pt x="6790" y="8996"/>
                  <a:pt x="8533" y="7844"/>
                  <a:pt x="9378" y="6023"/>
                </a:cubicBezTo>
                <a:cubicBezTo>
                  <a:pt x="9440" y="5894"/>
                  <a:pt x="9495" y="5764"/>
                  <a:pt x="9545" y="5629"/>
                </a:cubicBezTo>
                <a:cubicBezTo>
                  <a:pt x="9828" y="4864"/>
                  <a:pt x="9951" y="3989"/>
                  <a:pt x="9791" y="3187"/>
                </a:cubicBezTo>
                <a:cubicBezTo>
                  <a:pt x="9748" y="2965"/>
                  <a:pt x="9680" y="2749"/>
                  <a:pt x="9594" y="2546"/>
                </a:cubicBezTo>
                <a:cubicBezTo>
                  <a:pt x="9101" y="1442"/>
                  <a:pt x="8028" y="857"/>
                  <a:pt x="6992" y="517"/>
                </a:cubicBezTo>
                <a:cubicBezTo>
                  <a:pt x="5943" y="173"/>
                  <a:pt x="4855" y="1"/>
                  <a:pt x="3764" y="1"/>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9" name="Google Shape;1979;g2b3dd97f320_0_79"/>
          <p:cNvSpPr txBox="1"/>
          <p:nvPr>
            <p:ph idx="2" type="title"/>
          </p:nvPr>
        </p:nvSpPr>
        <p:spPr>
          <a:xfrm>
            <a:off x="1861775" y="1337825"/>
            <a:ext cx="14160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6000"/>
              <a:buNone/>
            </a:pPr>
            <a:r>
              <a:rPr lang="en-US"/>
              <a:t>12</a:t>
            </a:r>
            <a:endParaRPr/>
          </a:p>
        </p:txBody>
      </p:sp>
      <p:pic>
        <p:nvPicPr>
          <p:cNvPr id="1980" name="Google Shape;1980;g2b3dd97f320_0_79"/>
          <p:cNvPicPr preferRelativeResize="0"/>
          <p:nvPr/>
        </p:nvPicPr>
        <p:blipFill rotWithShape="1">
          <a:blip r:embed="rId3">
            <a:alphaModFix/>
          </a:blip>
          <a:srcRect b="17980" l="9714" r="0" t="8866"/>
          <a:stretch/>
        </p:blipFill>
        <p:spPr>
          <a:xfrm>
            <a:off x="5373250" y="658375"/>
            <a:ext cx="3130599" cy="3762600"/>
          </a:xfrm>
          <a:prstGeom prst="rect">
            <a:avLst/>
          </a:prstGeom>
          <a:noFill/>
          <a:ln>
            <a:noFill/>
          </a:ln>
        </p:spPr>
      </p:pic>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4" name="Shape 1984"/>
        <p:cNvGrpSpPr/>
        <p:nvPr/>
      </p:nvGrpSpPr>
      <p:grpSpPr>
        <a:xfrm>
          <a:off x="0" y="0"/>
          <a:ext cx="0" cy="0"/>
          <a:chOff x="0" y="0"/>
          <a:chExt cx="0" cy="0"/>
        </a:xfrm>
      </p:grpSpPr>
      <p:sp>
        <p:nvSpPr>
          <p:cNvPr id="1985" name="Google Shape;1985;g2b4aaa32f61_0_5"/>
          <p:cNvSpPr txBox="1"/>
          <p:nvPr>
            <p:ph type="title"/>
          </p:nvPr>
        </p:nvSpPr>
        <p:spPr>
          <a:xfrm>
            <a:off x="225925" y="24802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Definition and diagnostic criteria </a:t>
            </a:r>
            <a:endParaRPr/>
          </a:p>
        </p:txBody>
      </p:sp>
      <p:sp>
        <p:nvSpPr>
          <p:cNvPr id="1986" name="Google Shape;1986;g2b4aaa32f61_0_5"/>
          <p:cNvSpPr txBox="1"/>
          <p:nvPr>
            <p:ph idx="1" type="body"/>
          </p:nvPr>
        </p:nvSpPr>
        <p:spPr>
          <a:xfrm>
            <a:off x="289200" y="820725"/>
            <a:ext cx="2586600" cy="3885600"/>
          </a:xfrm>
          <a:prstGeom prst="rect">
            <a:avLst/>
          </a:prstGeom>
          <a:noFill/>
          <a:ln>
            <a:noFill/>
          </a:ln>
        </p:spPr>
        <p:txBody>
          <a:bodyPr anchorCtr="0" anchor="t" bIns="45700" lIns="91425" spcFirstLastPara="1" rIns="91425" wrap="square" tIns="45700">
            <a:normAutofit fontScale="62500" lnSpcReduction="20000"/>
          </a:bodyPr>
          <a:lstStyle/>
          <a:p>
            <a:pPr indent="0" lvl="0" marL="0" rtl="0" algn="ctr">
              <a:lnSpc>
                <a:spcPct val="115000"/>
              </a:lnSpc>
              <a:spcBef>
                <a:spcPts val="0"/>
              </a:spcBef>
              <a:spcAft>
                <a:spcPts val="0"/>
              </a:spcAft>
              <a:buClr>
                <a:schemeClr val="dk1"/>
              </a:buClr>
              <a:buSzPct val="39285"/>
              <a:buFont typeface="Arial"/>
              <a:buNone/>
            </a:pPr>
            <a:r>
              <a:rPr lang="en-US" sz="2800">
                <a:solidFill>
                  <a:schemeClr val="dk2"/>
                </a:solidFill>
              </a:rPr>
              <a:t>Delusions / Hallucinations / Disorganized Thinking/ Disorganized Behavior / Negative Symptoms</a:t>
            </a:r>
            <a:endParaRPr sz="2800">
              <a:solidFill>
                <a:schemeClr val="dk2"/>
              </a:solidFill>
            </a:endParaRPr>
          </a:p>
          <a:p>
            <a:pPr indent="0" lvl="0" marL="0" rtl="0" algn="ctr">
              <a:lnSpc>
                <a:spcPct val="115000"/>
              </a:lnSpc>
              <a:spcBef>
                <a:spcPts val="0"/>
              </a:spcBef>
              <a:spcAft>
                <a:spcPts val="0"/>
              </a:spcAft>
              <a:buClr>
                <a:schemeClr val="dk1"/>
              </a:buClr>
              <a:buSzPct val="30554"/>
              <a:buFont typeface="Arial"/>
              <a:buNone/>
            </a:pPr>
            <a:r>
              <a:rPr lang="en-US" sz="3600">
                <a:solidFill>
                  <a:schemeClr val="dk2"/>
                </a:solidFill>
              </a:rPr>
              <a:t>+</a:t>
            </a:r>
            <a:endParaRPr sz="3600">
              <a:solidFill>
                <a:schemeClr val="dk2"/>
              </a:solidFill>
            </a:endParaRPr>
          </a:p>
          <a:p>
            <a:pPr indent="0" lvl="0" marL="0" rtl="0" algn="ctr">
              <a:lnSpc>
                <a:spcPct val="115000"/>
              </a:lnSpc>
              <a:spcBef>
                <a:spcPts val="0"/>
              </a:spcBef>
              <a:spcAft>
                <a:spcPts val="0"/>
              </a:spcAft>
              <a:buClr>
                <a:schemeClr val="dk1"/>
              </a:buClr>
              <a:buSzPct val="39285"/>
              <a:buFont typeface="Arial"/>
              <a:buNone/>
            </a:pPr>
            <a:r>
              <a:rPr lang="en-US" sz="2800">
                <a:solidFill>
                  <a:schemeClr val="dk2"/>
                </a:solidFill>
              </a:rPr>
              <a:t>Significant Social or Occupational  deterioration</a:t>
            </a:r>
            <a:endParaRPr sz="2800">
              <a:solidFill>
                <a:schemeClr val="dk2"/>
              </a:solidFill>
            </a:endParaRPr>
          </a:p>
          <a:p>
            <a:pPr indent="0" lvl="0" marL="0" rtl="0" algn="ctr">
              <a:lnSpc>
                <a:spcPct val="115000"/>
              </a:lnSpc>
              <a:spcBef>
                <a:spcPts val="0"/>
              </a:spcBef>
              <a:spcAft>
                <a:spcPts val="0"/>
              </a:spcAft>
              <a:buClr>
                <a:schemeClr val="dk1"/>
              </a:buClr>
              <a:buSzPct val="30554"/>
              <a:buFont typeface="Arial"/>
              <a:buNone/>
            </a:pPr>
            <a:r>
              <a:rPr lang="en-US" sz="3600">
                <a:solidFill>
                  <a:schemeClr val="dk2"/>
                </a:solidFill>
              </a:rPr>
              <a:t>+</a:t>
            </a:r>
            <a:endParaRPr sz="3600">
              <a:solidFill>
                <a:schemeClr val="dk2"/>
              </a:solidFill>
            </a:endParaRPr>
          </a:p>
          <a:p>
            <a:pPr indent="0" lvl="0" marL="0" rtl="0" algn="ctr">
              <a:lnSpc>
                <a:spcPct val="115000"/>
              </a:lnSpc>
              <a:spcBef>
                <a:spcPts val="0"/>
              </a:spcBef>
              <a:spcAft>
                <a:spcPts val="0"/>
              </a:spcAft>
              <a:buClr>
                <a:schemeClr val="dk1"/>
              </a:buClr>
              <a:buSzPct val="39285"/>
              <a:buFont typeface="Arial"/>
              <a:buNone/>
            </a:pPr>
            <a:r>
              <a:rPr lang="en-US" sz="2800">
                <a:solidFill>
                  <a:schemeClr val="dk2"/>
                </a:solidFill>
              </a:rPr>
              <a:t> Period of One Month</a:t>
            </a:r>
            <a:endParaRPr sz="2800">
              <a:solidFill>
                <a:schemeClr val="dk2"/>
              </a:solidFill>
            </a:endParaRPr>
          </a:p>
          <a:p>
            <a:pPr indent="0" lvl="0" marL="0" rtl="0" algn="l">
              <a:lnSpc>
                <a:spcPct val="100000"/>
              </a:lnSpc>
              <a:spcBef>
                <a:spcPts val="0"/>
              </a:spcBef>
              <a:spcAft>
                <a:spcPts val="0"/>
              </a:spcAft>
              <a:buSzPct val="160000"/>
              <a:buNone/>
            </a:pPr>
            <a:r>
              <a:t/>
            </a:r>
            <a:endParaRPr/>
          </a:p>
        </p:txBody>
      </p:sp>
      <p:sp>
        <p:nvSpPr>
          <p:cNvPr id="1987" name="Google Shape;1987;g2b4aaa32f61_0_5"/>
          <p:cNvSpPr txBox="1"/>
          <p:nvPr/>
        </p:nvSpPr>
        <p:spPr>
          <a:xfrm>
            <a:off x="2875800" y="916675"/>
            <a:ext cx="5574300" cy="41610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Rubik"/>
              <a:buAutoNum type="alphaUcPeriod"/>
            </a:pPr>
            <a:r>
              <a:rPr b="0" i="0" lang="en-US" sz="1400" u="none" cap="none" strike="noStrike">
                <a:solidFill>
                  <a:srgbClr val="000000"/>
                </a:solidFill>
                <a:latin typeface="Rubik"/>
                <a:ea typeface="Rubik"/>
                <a:cs typeface="Rubik"/>
                <a:sym typeface="Rubik"/>
              </a:rPr>
              <a:t>The presence of </a:t>
            </a:r>
            <a:r>
              <a:rPr b="0" i="0" lang="en-US" sz="1400" u="sng" cap="none" strike="noStrike">
                <a:solidFill>
                  <a:schemeClr val="dk2"/>
                </a:solidFill>
                <a:latin typeface="Rubik"/>
                <a:ea typeface="Rubik"/>
                <a:cs typeface="Rubik"/>
                <a:sym typeface="Rubik"/>
              </a:rPr>
              <a:t>at least two of the following five</a:t>
            </a:r>
            <a:r>
              <a:rPr b="0" i="0" lang="en-US" sz="1400" u="none" cap="none" strike="noStrike">
                <a:solidFill>
                  <a:srgbClr val="000000"/>
                </a:solidFill>
                <a:latin typeface="Rubik"/>
                <a:ea typeface="Rubik"/>
                <a:cs typeface="Rubik"/>
                <a:sym typeface="Rubik"/>
              </a:rPr>
              <a:t> items, each present for a clinically significant portion of time during a </a:t>
            </a:r>
            <a:r>
              <a:rPr b="0" i="0" lang="en-US" sz="1400" u="sng" cap="none" strike="noStrike">
                <a:solidFill>
                  <a:schemeClr val="accent1"/>
                </a:solidFill>
                <a:latin typeface="Rubik"/>
                <a:ea typeface="Rubik"/>
                <a:cs typeface="Rubik"/>
                <a:sym typeface="Rubik"/>
              </a:rPr>
              <a:t>1-month</a:t>
            </a:r>
            <a:r>
              <a:rPr b="0" i="0" lang="en-US" sz="1400" u="none" cap="none" strike="noStrike">
                <a:solidFill>
                  <a:srgbClr val="000000"/>
                </a:solidFill>
                <a:latin typeface="Rubik"/>
                <a:ea typeface="Rubik"/>
                <a:cs typeface="Rubik"/>
                <a:sym typeface="Rubik"/>
              </a:rPr>
              <a:t> period (or less if successfully treated), </a:t>
            </a:r>
            <a:r>
              <a:rPr b="0" i="0" lang="en-US" sz="1400" u="sng" cap="none" strike="noStrike">
                <a:solidFill>
                  <a:schemeClr val="dk2"/>
                </a:solidFill>
                <a:latin typeface="Rubik"/>
                <a:ea typeface="Rubik"/>
                <a:cs typeface="Rubik"/>
                <a:sym typeface="Rubik"/>
              </a:rPr>
              <a:t>at least one of these must be 1), 2), or 3)</a:t>
            </a:r>
            <a:r>
              <a:rPr b="0" i="0" lang="en-US" sz="1400" u="none" cap="none" strike="noStrike">
                <a:solidFill>
                  <a:srgbClr val="000000"/>
                </a:solidFill>
                <a:latin typeface="Rubik"/>
                <a:ea typeface="Rubik"/>
                <a:cs typeface="Rubik"/>
                <a:sym typeface="Rubik"/>
              </a:rPr>
              <a:t>:</a:t>
            </a:r>
            <a:endParaRPr b="0" i="0" sz="1400" u="none" cap="none" strike="noStrike">
              <a:solidFill>
                <a:srgbClr val="000000"/>
              </a:solidFill>
              <a:latin typeface="Rubik"/>
              <a:ea typeface="Rubik"/>
              <a:cs typeface="Rubik"/>
              <a:sym typeface="Rubik"/>
            </a:endParaRPr>
          </a:p>
          <a:p>
            <a:pPr indent="-317500" lvl="0" marL="914400" marR="0" rtl="0" algn="l">
              <a:lnSpc>
                <a:spcPct val="100000"/>
              </a:lnSpc>
              <a:spcBef>
                <a:spcPts val="0"/>
              </a:spcBef>
              <a:spcAft>
                <a:spcPts val="0"/>
              </a:spcAft>
              <a:buClr>
                <a:schemeClr val="accent1"/>
              </a:buClr>
              <a:buSzPts val="1400"/>
              <a:buFont typeface="Roboto Condensed"/>
              <a:buAutoNum type="arabicPeriod"/>
            </a:pPr>
            <a:r>
              <a:rPr b="1" i="0" lang="en-US" sz="1400" u="none" cap="none" strike="noStrike">
                <a:solidFill>
                  <a:schemeClr val="accent1"/>
                </a:solidFill>
                <a:latin typeface="Roboto Condensed"/>
                <a:ea typeface="Roboto Condensed"/>
                <a:cs typeface="Roboto Condensed"/>
                <a:sym typeface="Roboto Condensed"/>
              </a:rPr>
              <a:t>Delusions.</a:t>
            </a:r>
            <a:endParaRPr b="1" i="0" sz="1400" u="none" cap="none" strike="noStrike">
              <a:solidFill>
                <a:schemeClr val="accent1"/>
              </a:solidFill>
              <a:latin typeface="Roboto Condensed"/>
              <a:ea typeface="Roboto Condensed"/>
              <a:cs typeface="Roboto Condensed"/>
              <a:sym typeface="Roboto Condensed"/>
            </a:endParaRPr>
          </a:p>
          <a:p>
            <a:pPr indent="-317500" lvl="0" marL="914400" marR="0" rtl="0" algn="l">
              <a:lnSpc>
                <a:spcPct val="100000"/>
              </a:lnSpc>
              <a:spcBef>
                <a:spcPts val="0"/>
              </a:spcBef>
              <a:spcAft>
                <a:spcPts val="0"/>
              </a:spcAft>
              <a:buClr>
                <a:schemeClr val="accent1"/>
              </a:buClr>
              <a:buSzPts val="1400"/>
              <a:buFont typeface="Roboto Condensed"/>
              <a:buAutoNum type="arabicPeriod"/>
            </a:pPr>
            <a:r>
              <a:rPr b="1" i="0" lang="en-US" sz="1400" u="none" cap="none" strike="noStrike">
                <a:solidFill>
                  <a:schemeClr val="accent1"/>
                </a:solidFill>
                <a:latin typeface="Roboto Condensed"/>
                <a:ea typeface="Roboto Condensed"/>
                <a:cs typeface="Roboto Condensed"/>
                <a:sym typeface="Roboto Condensed"/>
              </a:rPr>
              <a:t>Hallucinations.</a:t>
            </a:r>
            <a:endParaRPr b="1" i="0" sz="1400" u="none" cap="none" strike="noStrike">
              <a:solidFill>
                <a:schemeClr val="accent1"/>
              </a:solidFill>
              <a:latin typeface="Roboto Condensed"/>
              <a:ea typeface="Roboto Condensed"/>
              <a:cs typeface="Roboto Condensed"/>
              <a:sym typeface="Roboto Condensed"/>
            </a:endParaRPr>
          </a:p>
          <a:p>
            <a:pPr indent="-317500" lvl="0" marL="914400" marR="0" rtl="0" algn="l">
              <a:lnSpc>
                <a:spcPct val="100000"/>
              </a:lnSpc>
              <a:spcBef>
                <a:spcPts val="0"/>
              </a:spcBef>
              <a:spcAft>
                <a:spcPts val="0"/>
              </a:spcAft>
              <a:buClr>
                <a:schemeClr val="accent1"/>
              </a:buClr>
              <a:buSzPts val="1400"/>
              <a:buFont typeface="Roboto Condensed"/>
              <a:buAutoNum type="arabicPeriod"/>
            </a:pPr>
            <a:r>
              <a:rPr b="1" i="0" lang="en-US" sz="1400" u="none" cap="none" strike="noStrike">
                <a:solidFill>
                  <a:schemeClr val="accent1"/>
                </a:solidFill>
                <a:latin typeface="Roboto Condensed"/>
                <a:ea typeface="Roboto Condensed"/>
                <a:cs typeface="Roboto Condensed"/>
                <a:sym typeface="Roboto Condensed"/>
              </a:rPr>
              <a:t>Disorganized speech.</a:t>
            </a:r>
            <a:endParaRPr b="1" i="0" sz="1400" u="none" cap="none" strike="noStrike">
              <a:solidFill>
                <a:schemeClr val="accent1"/>
              </a:solidFill>
              <a:latin typeface="Roboto Condensed"/>
              <a:ea typeface="Roboto Condensed"/>
              <a:cs typeface="Roboto Condensed"/>
              <a:sym typeface="Roboto Condensed"/>
            </a:endParaRPr>
          </a:p>
          <a:p>
            <a:pPr indent="-317500" lvl="0" marL="914400" marR="0" rtl="0" algn="l">
              <a:lnSpc>
                <a:spcPct val="100000"/>
              </a:lnSpc>
              <a:spcBef>
                <a:spcPts val="0"/>
              </a:spcBef>
              <a:spcAft>
                <a:spcPts val="0"/>
              </a:spcAft>
              <a:buClr>
                <a:schemeClr val="accent1"/>
              </a:buClr>
              <a:buSzPts val="1400"/>
              <a:buFont typeface="Roboto Condensed"/>
              <a:buAutoNum type="arabicPeriod"/>
            </a:pPr>
            <a:r>
              <a:rPr b="1" i="0" lang="en-US" sz="1400" u="none" cap="none" strike="noStrike">
                <a:solidFill>
                  <a:schemeClr val="accent1"/>
                </a:solidFill>
                <a:latin typeface="Roboto Condensed"/>
                <a:ea typeface="Roboto Condensed"/>
                <a:cs typeface="Roboto Condensed"/>
                <a:sym typeface="Roboto Condensed"/>
              </a:rPr>
              <a:t>Grossly disorganized or catatonic behavior.</a:t>
            </a:r>
            <a:endParaRPr b="1" i="0" sz="1400" u="none" cap="none" strike="noStrike">
              <a:solidFill>
                <a:schemeClr val="accent1"/>
              </a:solidFill>
              <a:latin typeface="Roboto Condensed"/>
              <a:ea typeface="Roboto Condensed"/>
              <a:cs typeface="Roboto Condensed"/>
              <a:sym typeface="Roboto Condensed"/>
            </a:endParaRPr>
          </a:p>
          <a:p>
            <a:pPr indent="-317500" lvl="0" marL="914400" marR="0" rtl="0" algn="l">
              <a:lnSpc>
                <a:spcPct val="100000"/>
              </a:lnSpc>
              <a:spcBef>
                <a:spcPts val="0"/>
              </a:spcBef>
              <a:spcAft>
                <a:spcPts val="0"/>
              </a:spcAft>
              <a:buClr>
                <a:schemeClr val="accent1"/>
              </a:buClr>
              <a:buSzPts val="1400"/>
              <a:buFont typeface="Roboto Condensed"/>
              <a:buAutoNum type="arabicPeriod"/>
            </a:pPr>
            <a:r>
              <a:rPr b="1" i="0" lang="en-US" sz="1400" u="none" cap="none" strike="noStrike">
                <a:solidFill>
                  <a:schemeClr val="accent1"/>
                </a:solidFill>
                <a:latin typeface="Roboto Condensed"/>
                <a:ea typeface="Roboto Condensed"/>
                <a:cs typeface="Roboto Condensed"/>
                <a:sym typeface="Roboto Condensed"/>
              </a:rPr>
              <a:t>Negative symptoms.</a:t>
            </a:r>
            <a:endParaRPr b="1" i="0" sz="1400" u="none" cap="none" strike="noStrike">
              <a:solidFill>
                <a:schemeClr val="accent1"/>
              </a:solidFill>
              <a:latin typeface="Roboto Condensed"/>
              <a:ea typeface="Roboto Condensed"/>
              <a:cs typeface="Roboto Condensed"/>
              <a:sym typeface="Roboto Condensed"/>
            </a:endParaRPr>
          </a:p>
          <a:p>
            <a:pPr indent="0" lvl="0" marL="0" marR="0" rtl="0" algn="l">
              <a:lnSpc>
                <a:spcPct val="100000"/>
              </a:lnSpc>
              <a:spcBef>
                <a:spcPts val="1000"/>
              </a:spcBef>
              <a:spcAft>
                <a:spcPts val="0"/>
              </a:spcAft>
              <a:buClr>
                <a:srgbClr val="000000"/>
              </a:buClr>
              <a:buSzPts val="1000"/>
              <a:buFont typeface="Arial"/>
              <a:buNone/>
            </a:pPr>
            <a:r>
              <a:rPr b="0" i="0" lang="en-US" sz="1000" u="none" cap="none" strike="noStrike">
                <a:solidFill>
                  <a:srgbClr val="000000"/>
                </a:solidFill>
                <a:latin typeface="Rubik"/>
                <a:ea typeface="Rubik"/>
                <a:cs typeface="Rubik"/>
                <a:sym typeface="Rubik"/>
              </a:rPr>
              <a:t>B. Must cause </a:t>
            </a:r>
            <a:r>
              <a:rPr b="0" i="0" lang="en-US" sz="1000" u="sng" cap="none" strike="noStrike">
                <a:solidFill>
                  <a:srgbClr val="000000"/>
                </a:solidFill>
                <a:latin typeface="Rubik"/>
                <a:ea typeface="Rubik"/>
                <a:cs typeface="Rubik"/>
                <a:sym typeface="Rubik"/>
              </a:rPr>
              <a:t>significant social or occupational functional deterioration</a:t>
            </a:r>
            <a:r>
              <a:rPr b="0" i="0" lang="en-US" sz="1000" u="none" cap="none" strike="noStrike">
                <a:solidFill>
                  <a:srgbClr val="000000"/>
                </a:solidFill>
                <a:latin typeface="Rubik"/>
                <a:ea typeface="Rubik"/>
                <a:cs typeface="Rubik"/>
                <a:sym typeface="Rubik"/>
              </a:rPr>
              <a:t>.</a:t>
            </a:r>
            <a:endParaRPr b="0" i="0" sz="1000" u="none" cap="none" strike="noStrike">
              <a:solidFill>
                <a:srgbClr val="000000"/>
              </a:solidFill>
              <a:latin typeface="Rubik"/>
              <a:ea typeface="Rubik"/>
              <a:cs typeface="Rubik"/>
              <a:sym typeface="Rubik"/>
            </a:endParaRPr>
          </a:p>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Rubik"/>
                <a:ea typeface="Rubik"/>
                <a:cs typeface="Rubik"/>
                <a:sym typeface="Rubik"/>
              </a:rPr>
              <a:t>C. Continuous signs of the disturbance persist for a period of </a:t>
            </a:r>
            <a:r>
              <a:rPr b="0" i="0" lang="en-US" sz="1000" u="sng" cap="none" strike="noStrike">
                <a:solidFill>
                  <a:schemeClr val="dk1"/>
                </a:solidFill>
                <a:latin typeface="Rubik"/>
                <a:ea typeface="Rubik"/>
                <a:cs typeface="Rubik"/>
                <a:sym typeface="Rubik"/>
              </a:rPr>
              <a:t>at least 6 months, which must include at least 1 month of symptoms </a:t>
            </a:r>
            <a:r>
              <a:rPr b="0" i="0" lang="en-US" sz="1000" u="none" cap="none" strike="noStrike">
                <a:solidFill>
                  <a:srgbClr val="000000"/>
                </a:solidFill>
                <a:latin typeface="Rubik"/>
                <a:ea typeface="Rubik"/>
                <a:cs typeface="Rubik"/>
                <a:sym typeface="Rubik"/>
              </a:rPr>
              <a:t>(or less if successfully treated); prodromal symptoms often precede the active phase, and residual symptoms may follow it.</a:t>
            </a:r>
            <a:endParaRPr b="0" i="0" sz="1000" u="none" cap="none" strike="noStrike">
              <a:solidFill>
                <a:srgbClr val="000000"/>
              </a:solidFill>
              <a:latin typeface="Rubik"/>
              <a:ea typeface="Rubik"/>
              <a:cs typeface="Rubik"/>
              <a:sym typeface="Rubik"/>
            </a:endParaRPr>
          </a:p>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Rubik"/>
                <a:ea typeface="Rubik"/>
                <a:cs typeface="Rubik"/>
                <a:sym typeface="Rubik"/>
              </a:rPr>
              <a:t>D. Schizoaffective disorder and depressive or bipolar disorder with psychotic features have been ruled out.</a:t>
            </a:r>
            <a:endParaRPr b="0" i="0" sz="1000" u="none" cap="none" strike="noStrike">
              <a:solidFill>
                <a:srgbClr val="000000"/>
              </a:solidFill>
              <a:latin typeface="Rubik"/>
              <a:ea typeface="Rubik"/>
              <a:cs typeface="Rubik"/>
              <a:sym typeface="Rubik"/>
            </a:endParaRPr>
          </a:p>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Rubik"/>
                <a:ea typeface="Rubik"/>
                <a:cs typeface="Rubik"/>
                <a:sym typeface="Rubik"/>
              </a:rPr>
              <a:t>E. The disturbance is not attributable to the physiological effects of a substance.</a:t>
            </a:r>
            <a:endParaRPr b="0" i="0" sz="1000" u="none" cap="none" strike="noStrike">
              <a:solidFill>
                <a:srgbClr val="000000"/>
              </a:solidFill>
              <a:latin typeface="Rubik"/>
              <a:ea typeface="Rubik"/>
              <a:cs typeface="Rubik"/>
              <a:sym typeface="Rubik"/>
            </a:endParaRPr>
          </a:p>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Rubik"/>
                <a:ea typeface="Rubik"/>
                <a:cs typeface="Rubik"/>
                <a:sym typeface="Rubik"/>
              </a:rPr>
              <a:t>F.  If there is a history of autism spectrum disorder or a communication disorder of childhood onset, the additional diagnosis of schizophrenia is made only if prominent delusions or hallucinations, in addition to the other required symptoms or schizophrenia, are also present for at least 1 month (or less if successfully treated).</a:t>
            </a:r>
            <a:endParaRPr b="0" i="0" sz="1000" u="none" cap="none" strike="noStrike">
              <a:solidFill>
                <a:srgbClr val="000000"/>
              </a:solidFill>
              <a:latin typeface="Rubik"/>
              <a:ea typeface="Rubik"/>
              <a:cs typeface="Rubik"/>
              <a:sym typeface="Rubik"/>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Condensed"/>
              <a:ea typeface="Roboto Condensed"/>
              <a:cs typeface="Roboto Condensed"/>
              <a:sym typeface="Roboto Condensed"/>
            </a:endParaRPr>
          </a:p>
        </p:txBody>
      </p:sp>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1" name="Shape 1991"/>
        <p:cNvGrpSpPr/>
        <p:nvPr/>
      </p:nvGrpSpPr>
      <p:grpSpPr>
        <a:xfrm>
          <a:off x="0" y="0"/>
          <a:ext cx="0" cy="0"/>
          <a:chOff x="0" y="0"/>
          <a:chExt cx="0" cy="0"/>
        </a:xfrm>
      </p:grpSpPr>
      <p:sp>
        <p:nvSpPr>
          <p:cNvPr id="1992" name="Google Shape;1992;g2b4aaa32f61_0_44"/>
          <p:cNvSpPr txBox="1"/>
          <p:nvPr>
            <p:ph type="title"/>
          </p:nvPr>
        </p:nvSpPr>
        <p:spPr>
          <a:xfrm>
            <a:off x="238575" y="23535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Symptoms of schizophrenia</a:t>
            </a:r>
            <a:endParaRPr/>
          </a:p>
        </p:txBody>
      </p:sp>
      <p:sp>
        <p:nvSpPr>
          <p:cNvPr id="1993" name="Google Shape;1993;g2b4aaa32f61_0_44"/>
          <p:cNvSpPr txBox="1"/>
          <p:nvPr>
            <p:ph idx="1" type="body"/>
          </p:nvPr>
        </p:nvSpPr>
        <p:spPr>
          <a:xfrm>
            <a:off x="238575" y="808050"/>
            <a:ext cx="8084700" cy="40821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1000"/>
              </a:spcBef>
              <a:spcAft>
                <a:spcPts val="0"/>
              </a:spcAft>
              <a:buSzPts val="935"/>
              <a:buNone/>
            </a:pPr>
            <a:r>
              <a:rPr lang="en-US" sz="1300"/>
              <a:t>In general, the symptoms of schizophrenia are broken up into three categories:</a:t>
            </a:r>
            <a:endParaRPr sz="1300"/>
          </a:p>
          <a:p>
            <a:pPr indent="0" lvl="0" marL="0" rtl="0" algn="l">
              <a:lnSpc>
                <a:spcPct val="80000"/>
              </a:lnSpc>
              <a:spcBef>
                <a:spcPts val="1000"/>
              </a:spcBef>
              <a:spcAft>
                <a:spcPts val="0"/>
              </a:spcAft>
              <a:buSzPts val="935"/>
              <a:buNone/>
            </a:pPr>
            <a:r>
              <a:rPr b="1" lang="en-US" sz="1300">
                <a:solidFill>
                  <a:schemeClr val="dk2"/>
                </a:solidFill>
              </a:rPr>
              <a:t>■ Positive symptoms: </a:t>
            </a:r>
            <a:endParaRPr b="1" sz="1300">
              <a:solidFill>
                <a:schemeClr val="dk2"/>
              </a:solidFill>
            </a:endParaRPr>
          </a:p>
          <a:p>
            <a:pPr indent="-311150" lvl="0" marL="457200" rtl="0" algn="l">
              <a:lnSpc>
                <a:spcPct val="80000"/>
              </a:lnSpc>
              <a:spcBef>
                <a:spcPts val="0"/>
              </a:spcBef>
              <a:spcAft>
                <a:spcPts val="0"/>
              </a:spcAft>
              <a:buClr>
                <a:schemeClr val="accent1"/>
              </a:buClr>
              <a:buSzPts val="1300"/>
              <a:buFont typeface="Roboto Condensed"/>
              <a:buChar char="•"/>
            </a:pPr>
            <a:r>
              <a:rPr b="1" lang="en-US" sz="1300">
                <a:solidFill>
                  <a:schemeClr val="accent1"/>
                </a:solidFill>
                <a:latin typeface="Roboto Condensed"/>
                <a:ea typeface="Roboto Condensed"/>
                <a:cs typeface="Roboto Condensed"/>
                <a:sym typeface="Roboto Condensed"/>
              </a:rPr>
              <a:t>Hallucinations</a:t>
            </a:r>
            <a:endParaRPr b="1" sz="1300">
              <a:solidFill>
                <a:schemeClr val="accent1"/>
              </a:solidFill>
              <a:latin typeface="Roboto Condensed"/>
              <a:ea typeface="Roboto Condensed"/>
              <a:cs typeface="Roboto Condensed"/>
              <a:sym typeface="Roboto Condensed"/>
            </a:endParaRPr>
          </a:p>
          <a:p>
            <a:pPr indent="-311150" lvl="0" marL="457200" rtl="0" algn="l">
              <a:lnSpc>
                <a:spcPct val="80000"/>
              </a:lnSpc>
              <a:spcBef>
                <a:spcPts val="0"/>
              </a:spcBef>
              <a:spcAft>
                <a:spcPts val="0"/>
              </a:spcAft>
              <a:buClr>
                <a:schemeClr val="accent1"/>
              </a:buClr>
              <a:buSzPts val="1300"/>
              <a:buFont typeface="Roboto Condensed"/>
              <a:buChar char="•"/>
            </a:pPr>
            <a:r>
              <a:rPr b="1" lang="en-US" sz="1300">
                <a:solidFill>
                  <a:schemeClr val="accent1"/>
                </a:solidFill>
                <a:latin typeface="Roboto Condensed"/>
                <a:ea typeface="Roboto Condensed"/>
                <a:cs typeface="Roboto Condensed"/>
                <a:sym typeface="Roboto Condensed"/>
              </a:rPr>
              <a:t>Delusions</a:t>
            </a:r>
            <a:endParaRPr b="1" sz="1300">
              <a:solidFill>
                <a:schemeClr val="accent1"/>
              </a:solidFill>
              <a:latin typeface="Roboto Condensed"/>
              <a:ea typeface="Roboto Condensed"/>
              <a:cs typeface="Roboto Condensed"/>
              <a:sym typeface="Roboto Condensed"/>
            </a:endParaRPr>
          </a:p>
          <a:p>
            <a:pPr indent="-311150" lvl="0" marL="457200" rtl="0" algn="l">
              <a:lnSpc>
                <a:spcPct val="80000"/>
              </a:lnSpc>
              <a:spcBef>
                <a:spcPts val="0"/>
              </a:spcBef>
              <a:spcAft>
                <a:spcPts val="0"/>
              </a:spcAft>
              <a:buClr>
                <a:schemeClr val="accent1"/>
              </a:buClr>
              <a:buSzPts val="1300"/>
              <a:buFont typeface="Roboto Condensed"/>
              <a:buChar char="•"/>
            </a:pPr>
            <a:r>
              <a:rPr b="1" lang="en-US" sz="1300">
                <a:solidFill>
                  <a:schemeClr val="accent1"/>
                </a:solidFill>
                <a:latin typeface="Roboto Condensed"/>
                <a:ea typeface="Roboto Condensed"/>
                <a:cs typeface="Roboto Condensed"/>
                <a:sym typeface="Roboto Condensed"/>
              </a:rPr>
              <a:t>Disorganized behavior </a:t>
            </a:r>
            <a:endParaRPr b="1" sz="1300">
              <a:solidFill>
                <a:schemeClr val="accent1"/>
              </a:solidFill>
              <a:latin typeface="Roboto Condensed"/>
              <a:ea typeface="Roboto Condensed"/>
              <a:cs typeface="Roboto Condensed"/>
              <a:sym typeface="Roboto Condensed"/>
            </a:endParaRPr>
          </a:p>
          <a:p>
            <a:pPr indent="-311150" lvl="0" marL="457200" rtl="0" algn="l">
              <a:lnSpc>
                <a:spcPct val="80000"/>
              </a:lnSpc>
              <a:spcBef>
                <a:spcPts val="0"/>
              </a:spcBef>
              <a:spcAft>
                <a:spcPts val="0"/>
              </a:spcAft>
              <a:buClr>
                <a:schemeClr val="accent1"/>
              </a:buClr>
              <a:buSzPts val="1300"/>
              <a:buFont typeface="Roboto Condensed"/>
              <a:buChar char="•"/>
            </a:pPr>
            <a:r>
              <a:rPr b="1" lang="en-US" sz="1300">
                <a:solidFill>
                  <a:schemeClr val="accent1"/>
                </a:solidFill>
                <a:latin typeface="Roboto Condensed"/>
                <a:ea typeface="Roboto Condensed"/>
                <a:cs typeface="Roboto Condensed"/>
                <a:sym typeface="Roboto Condensed"/>
              </a:rPr>
              <a:t>Disorganized speech. </a:t>
            </a:r>
            <a:endParaRPr b="1" sz="1300">
              <a:solidFill>
                <a:schemeClr val="accent1"/>
              </a:solidFill>
              <a:latin typeface="Roboto Condensed"/>
              <a:ea typeface="Roboto Condensed"/>
              <a:cs typeface="Roboto Condensed"/>
              <a:sym typeface="Roboto Condensed"/>
            </a:endParaRPr>
          </a:p>
          <a:p>
            <a:pPr indent="-311150" lvl="0" marL="457200" rtl="0" algn="l">
              <a:lnSpc>
                <a:spcPct val="80000"/>
              </a:lnSpc>
              <a:spcBef>
                <a:spcPts val="0"/>
              </a:spcBef>
              <a:spcAft>
                <a:spcPts val="0"/>
              </a:spcAft>
              <a:buClr>
                <a:schemeClr val="accent1"/>
              </a:buClr>
              <a:buSzPts val="1300"/>
              <a:buFont typeface="Roboto Condensed"/>
              <a:buChar char="•"/>
            </a:pPr>
            <a:r>
              <a:rPr b="1" lang="en-US" sz="1300">
                <a:solidFill>
                  <a:schemeClr val="accent1"/>
                </a:solidFill>
                <a:latin typeface="Roboto Condensed"/>
                <a:ea typeface="Roboto Condensed"/>
                <a:cs typeface="Roboto Condensed"/>
                <a:sym typeface="Roboto Condensed"/>
              </a:rPr>
              <a:t>Formal thought disorder</a:t>
            </a:r>
            <a:endParaRPr b="1" sz="1300">
              <a:solidFill>
                <a:schemeClr val="accent1"/>
              </a:solidFill>
              <a:latin typeface="Roboto Condensed"/>
              <a:ea typeface="Roboto Condensed"/>
              <a:cs typeface="Roboto Condensed"/>
              <a:sym typeface="Roboto Condensed"/>
            </a:endParaRPr>
          </a:p>
          <a:p>
            <a:pPr indent="0" lvl="0" marL="457200" rtl="0" algn="l">
              <a:lnSpc>
                <a:spcPct val="80000"/>
              </a:lnSpc>
              <a:spcBef>
                <a:spcPts val="1000"/>
              </a:spcBef>
              <a:spcAft>
                <a:spcPts val="0"/>
              </a:spcAft>
              <a:buSzPts val="935"/>
              <a:buNone/>
            </a:pPr>
            <a:r>
              <a:rPr lang="en-US" sz="1300"/>
              <a:t>These tend to </a:t>
            </a:r>
            <a:r>
              <a:rPr lang="en-US" sz="1300" u="sng"/>
              <a:t>respond more robustly</a:t>
            </a:r>
            <a:r>
              <a:rPr lang="en-US" sz="1300"/>
              <a:t> to antipsychotic medications.</a:t>
            </a:r>
            <a:endParaRPr sz="1300"/>
          </a:p>
          <a:p>
            <a:pPr indent="0" lvl="0" marL="0" rtl="0" algn="l">
              <a:lnSpc>
                <a:spcPct val="80000"/>
              </a:lnSpc>
              <a:spcBef>
                <a:spcPts val="1000"/>
              </a:spcBef>
              <a:spcAft>
                <a:spcPts val="0"/>
              </a:spcAft>
              <a:buSzPts val="935"/>
              <a:buNone/>
            </a:pPr>
            <a:r>
              <a:rPr b="1" lang="en-US" sz="1300">
                <a:solidFill>
                  <a:schemeClr val="dk2"/>
                </a:solidFill>
              </a:rPr>
              <a:t>■ Negative symptoms: </a:t>
            </a:r>
            <a:endParaRPr b="1" sz="1300">
              <a:solidFill>
                <a:schemeClr val="dk2"/>
              </a:solidFill>
            </a:endParaRPr>
          </a:p>
          <a:p>
            <a:pPr indent="-311150" lvl="0" marL="457200" rtl="0" algn="l">
              <a:lnSpc>
                <a:spcPct val="80000"/>
              </a:lnSpc>
              <a:spcBef>
                <a:spcPts val="0"/>
              </a:spcBef>
              <a:spcAft>
                <a:spcPts val="0"/>
              </a:spcAft>
              <a:buClr>
                <a:schemeClr val="accent1"/>
              </a:buClr>
              <a:buSzPts val="1300"/>
              <a:buFont typeface="Roboto Condensed"/>
              <a:buChar char="•"/>
            </a:pPr>
            <a:r>
              <a:rPr b="1" lang="en-US" sz="1300">
                <a:solidFill>
                  <a:schemeClr val="accent1"/>
                </a:solidFill>
                <a:latin typeface="Roboto Condensed"/>
                <a:ea typeface="Roboto Condensed"/>
                <a:cs typeface="Roboto Condensed"/>
                <a:sym typeface="Roboto Condensed"/>
              </a:rPr>
              <a:t>Flat or blunted affect</a:t>
            </a:r>
            <a:endParaRPr b="1" sz="1300">
              <a:solidFill>
                <a:schemeClr val="accent1"/>
              </a:solidFill>
              <a:latin typeface="Roboto Condensed"/>
              <a:ea typeface="Roboto Condensed"/>
              <a:cs typeface="Roboto Condensed"/>
              <a:sym typeface="Roboto Condensed"/>
            </a:endParaRPr>
          </a:p>
          <a:p>
            <a:pPr indent="-311150" lvl="0" marL="457200" rtl="0" algn="l">
              <a:lnSpc>
                <a:spcPct val="80000"/>
              </a:lnSpc>
              <a:spcBef>
                <a:spcPts val="0"/>
              </a:spcBef>
              <a:spcAft>
                <a:spcPts val="0"/>
              </a:spcAft>
              <a:buClr>
                <a:schemeClr val="accent1"/>
              </a:buClr>
              <a:buSzPts val="1300"/>
              <a:buFont typeface="Roboto Condensed"/>
              <a:buChar char="•"/>
            </a:pPr>
            <a:r>
              <a:rPr b="1" lang="en-US" sz="1300">
                <a:solidFill>
                  <a:schemeClr val="accent1"/>
                </a:solidFill>
                <a:latin typeface="Roboto Condensed"/>
                <a:ea typeface="Roboto Condensed"/>
                <a:cs typeface="Roboto Condensed"/>
                <a:sym typeface="Roboto Condensed"/>
              </a:rPr>
              <a:t>Anhedonia </a:t>
            </a:r>
            <a:endParaRPr b="1" sz="1300">
              <a:solidFill>
                <a:schemeClr val="accent1"/>
              </a:solidFill>
              <a:latin typeface="Roboto Condensed"/>
              <a:ea typeface="Roboto Condensed"/>
              <a:cs typeface="Roboto Condensed"/>
              <a:sym typeface="Roboto Condensed"/>
            </a:endParaRPr>
          </a:p>
          <a:p>
            <a:pPr indent="-311150" lvl="0" marL="457200" rtl="0" algn="l">
              <a:lnSpc>
                <a:spcPct val="80000"/>
              </a:lnSpc>
              <a:spcBef>
                <a:spcPts val="0"/>
              </a:spcBef>
              <a:spcAft>
                <a:spcPts val="0"/>
              </a:spcAft>
              <a:buClr>
                <a:schemeClr val="accent1"/>
              </a:buClr>
              <a:buSzPts val="1300"/>
              <a:buFont typeface="Roboto Condensed"/>
              <a:buChar char="•"/>
            </a:pPr>
            <a:r>
              <a:rPr b="1" lang="en-US" sz="1300">
                <a:solidFill>
                  <a:schemeClr val="accent1"/>
                </a:solidFill>
                <a:latin typeface="Roboto Condensed"/>
                <a:ea typeface="Roboto Condensed"/>
                <a:cs typeface="Roboto Condensed"/>
                <a:sym typeface="Roboto Condensed"/>
              </a:rPr>
              <a:t>Decreased Emotional Reactivity</a:t>
            </a:r>
            <a:endParaRPr b="1" sz="1300">
              <a:solidFill>
                <a:schemeClr val="accent1"/>
              </a:solidFill>
              <a:latin typeface="Roboto Condensed"/>
              <a:ea typeface="Roboto Condensed"/>
              <a:cs typeface="Roboto Condensed"/>
              <a:sym typeface="Roboto Condensed"/>
            </a:endParaRPr>
          </a:p>
          <a:p>
            <a:pPr indent="-311150" lvl="0" marL="457200" rtl="0" algn="l">
              <a:lnSpc>
                <a:spcPct val="80000"/>
              </a:lnSpc>
              <a:spcBef>
                <a:spcPts val="0"/>
              </a:spcBef>
              <a:spcAft>
                <a:spcPts val="0"/>
              </a:spcAft>
              <a:buClr>
                <a:schemeClr val="accent1"/>
              </a:buClr>
              <a:buSzPts val="1300"/>
              <a:buFont typeface="Roboto Condensed"/>
              <a:buChar char="•"/>
            </a:pPr>
            <a:r>
              <a:rPr b="1" lang="en-US" sz="1300">
                <a:solidFill>
                  <a:schemeClr val="accent1"/>
                </a:solidFill>
                <a:latin typeface="Roboto Condensed"/>
                <a:ea typeface="Roboto Condensed"/>
                <a:cs typeface="Roboto Condensed"/>
                <a:sym typeface="Roboto Condensed"/>
              </a:rPr>
              <a:t>Poverty of Speech (Alogia)</a:t>
            </a:r>
            <a:endParaRPr b="1" sz="1300">
              <a:solidFill>
                <a:schemeClr val="accent1"/>
              </a:solidFill>
              <a:latin typeface="Roboto Condensed"/>
              <a:ea typeface="Roboto Condensed"/>
              <a:cs typeface="Roboto Condensed"/>
              <a:sym typeface="Roboto Condensed"/>
            </a:endParaRPr>
          </a:p>
          <a:p>
            <a:pPr indent="-311150" lvl="0" marL="457200" rtl="0" algn="l">
              <a:lnSpc>
                <a:spcPct val="80000"/>
              </a:lnSpc>
              <a:spcBef>
                <a:spcPts val="0"/>
              </a:spcBef>
              <a:spcAft>
                <a:spcPts val="0"/>
              </a:spcAft>
              <a:buClr>
                <a:schemeClr val="accent1"/>
              </a:buClr>
              <a:buSzPts val="1300"/>
              <a:buFont typeface="Roboto Condensed"/>
              <a:buChar char="•"/>
            </a:pPr>
            <a:r>
              <a:rPr b="1" lang="en-US" sz="1300">
                <a:solidFill>
                  <a:schemeClr val="accent1"/>
                </a:solidFill>
                <a:latin typeface="Roboto Condensed"/>
                <a:ea typeface="Roboto Condensed"/>
                <a:cs typeface="Roboto Condensed"/>
                <a:sym typeface="Roboto Condensed"/>
              </a:rPr>
              <a:t>Lack of purposeful actions</a:t>
            </a:r>
            <a:endParaRPr b="1" sz="1300">
              <a:solidFill>
                <a:schemeClr val="accent1"/>
              </a:solidFill>
              <a:latin typeface="Roboto Condensed"/>
              <a:ea typeface="Roboto Condensed"/>
              <a:cs typeface="Roboto Condensed"/>
              <a:sym typeface="Roboto Condensed"/>
            </a:endParaRPr>
          </a:p>
          <a:p>
            <a:pPr indent="0" lvl="0" marL="457200" rtl="0" algn="l">
              <a:lnSpc>
                <a:spcPct val="80000"/>
              </a:lnSpc>
              <a:spcBef>
                <a:spcPts val="1000"/>
              </a:spcBef>
              <a:spcAft>
                <a:spcPts val="0"/>
              </a:spcAft>
              <a:buSzPts val="935"/>
              <a:buNone/>
            </a:pPr>
            <a:r>
              <a:rPr lang="en-US" sz="1300"/>
              <a:t>These symptoms are comparatively </a:t>
            </a:r>
            <a:r>
              <a:rPr lang="en-US" sz="1300" u="sng"/>
              <a:t>more often treatment resistant</a:t>
            </a:r>
            <a:r>
              <a:rPr lang="en-US" sz="1300"/>
              <a:t> and contribute significantly to the social isolation and impaired function of schizophrenic patients.</a:t>
            </a:r>
            <a:endParaRPr sz="1300"/>
          </a:p>
          <a:p>
            <a:pPr indent="0" lvl="0" marL="0" rtl="0" algn="l">
              <a:lnSpc>
                <a:spcPct val="80000"/>
              </a:lnSpc>
              <a:spcBef>
                <a:spcPts val="1000"/>
              </a:spcBef>
              <a:spcAft>
                <a:spcPts val="0"/>
              </a:spcAft>
              <a:buSzPts val="935"/>
              <a:buNone/>
            </a:pPr>
            <a:r>
              <a:rPr b="1" lang="en-US" sz="1300">
                <a:solidFill>
                  <a:schemeClr val="dk2"/>
                </a:solidFill>
              </a:rPr>
              <a:t>■ Cognitive symptoms: </a:t>
            </a:r>
            <a:endParaRPr b="1" sz="1300">
              <a:solidFill>
                <a:schemeClr val="dk2"/>
              </a:solidFill>
            </a:endParaRPr>
          </a:p>
          <a:p>
            <a:pPr indent="-311150" lvl="0" marL="457200" rtl="0" algn="l">
              <a:lnSpc>
                <a:spcPct val="80000"/>
              </a:lnSpc>
              <a:spcBef>
                <a:spcPts val="0"/>
              </a:spcBef>
              <a:spcAft>
                <a:spcPts val="0"/>
              </a:spcAft>
              <a:buClr>
                <a:schemeClr val="accent1"/>
              </a:buClr>
              <a:buSzPts val="1300"/>
              <a:buFont typeface="Roboto Condensed"/>
              <a:buChar char="•"/>
            </a:pPr>
            <a:r>
              <a:rPr b="1" lang="en-US" sz="1300">
                <a:solidFill>
                  <a:schemeClr val="accent1"/>
                </a:solidFill>
                <a:latin typeface="Roboto Condensed"/>
                <a:ea typeface="Roboto Condensed"/>
                <a:cs typeface="Roboto Condensed"/>
                <a:sym typeface="Roboto Condensed"/>
              </a:rPr>
              <a:t>Slower processing speed, Impairment in declarative and working memory, Abnormalities in sensory processing, Reductions in attention, and Social cognition deficits such as inaccuracy in inferring the intentions of other people.</a:t>
            </a:r>
            <a:endParaRPr b="1" sz="1300">
              <a:solidFill>
                <a:schemeClr val="accent1"/>
              </a:solidFill>
              <a:latin typeface="Roboto Condensed"/>
              <a:ea typeface="Roboto Condensed"/>
              <a:cs typeface="Roboto Condensed"/>
              <a:sym typeface="Roboto Condensed"/>
            </a:endParaRPr>
          </a:p>
          <a:p>
            <a:pPr indent="0" lvl="0" marL="457200" rtl="0" algn="l">
              <a:lnSpc>
                <a:spcPct val="80000"/>
              </a:lnSpc>
              <a:spcBef>
                <a:spcPts val="0"/>
              </a:spcBef>
              <a:spcAft>
                <a:spcPts val="0"/>
              </a:spcAft>
              <a:buSzPts val="935"/>
              <a:buNone/>
            </a:pPr>
            <a:r>
              <a:rPr lang="en-US" sz="1300"/>
              <a:t>These symptoms may lead to poor work and school performance.</a:t>
            </a:r>
            <a:endParaRPr sz="1300"/>
          </a:p>
          <a:p>
            <a:pPr indent="0" lvl="0" marL="457200" rtl="0" algn="l">
              <a:lnSpc>
                <a:spcPct val="80000"/>
              </a:lnSpc>
              <a:spcBef>
                <a:spcPts val="1000"/>
              </a:spcBef>
              <a:spcAft>
                <a:spcPts val="0"/>
              </a:spcAft>
              <a:buSzPts val="935"/>
              <a:buNone/>
            </a:pPr>
            <a:r>
              <a:t/>
            </a:r>
            <a:endParaRPr sz="1300"/>
          </a:p>
        </p:txBody>
      </p:sp>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7" name="Shape 1997"/>
        <p:cNvGrpSpPr/>
        <p:nvPr/>
      </p:nvGrpSpPr>
      <p:grpSpPr>
        <a:xfrm>
          <a:off x="0" y="0"/>
          <a:ext cx="0" cy="0"/>
          <a:chOff x="0" y="0"/>
          <a:chExt cx="0" cy="0"/>
        </a:xfrm>
      </p:grpSpPr>
      <p:pic>
        <p:nvPicPr>
          <p:cNvPr id="1998" name="Google Shape;1998;g2b4aaa32f61_0_16"/>
          <p:cNvPicPr preferRelativeResize="0"/>
          <p:nvPr/>
        </p:nvPicPr>
        <p:blipFill rotWithShape="1">
          <a:blip r:embed="rId3">
            <a:alphaModFix/>
          </a:blip>
          <a:srcRect b="0" l="0" r="0" t="0"/>
          <a:stretch/>
        </p:blipFill>
        <p:spPr>
          <a:xfrm>
            <a:off x="3891302" y="173625"/>
            <a:ext cx="4254700" cy="4796225"/>
          </a:xfrm>
          <a:prstGeom prst="rect">
            <a:avLst/>
          </a:prstGeom>
          <a:noFill/>
          <a:ln>
            <a:noFill/>
          </a:ln>
        </p:spPr>
      </p:pic>
      <p:pic>
        <p:nvPicPr>
          <p:cNvPr id="1999" name="Google Shape;1999;g2b4aaa32f61_0_16"/>
          <p:cNvPicPr preferRelativeResize="0"/>
          <p:nvPr/>
        </p:nvPicPr>
        <p:blipFill rotWithShape="1">
          <a:blip r:embed="rId4">
            <a:alphaModFix/>
          </a:blip>
          <a:srcRect b="0" l="0" r="0" t="0"/>
          <a:stretch/>
        </p:blipFill>
        <p:spPr>
          <a:xfrm>
            <a:off x="165075" y="1848150"/>
            <a:ext cx="3586502" cy="1447185"/>
          </a:xfrm>
          <a:prstGeom prst="rect">
            <a:avLst/>
          </a:prstGeom>
          <a:noFill/>
          <a:ln>
            <a:noFill/>
          </a:ln>
        </p:spPr>
      </p:pic>
      <p:sp>
        <p:nvSpPr>
          <p:cNvPr id="2000" name="Google Shape;2000;g2b4aaa32f61_0_16"/>
          <p:cNvSpPr txBox="1"/>
          <p:nvPr/>
        </p:nvSpPr>
        <p:spPr>
          <a:xfrm>
            <a:off x="621825" y="1304900"/>
            <a:ext cx="2673000" cy="430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Rubik"/>
                <a:ea typeface="Rubik"/>
                <a:cs typeface="Rubik"/>
                <a:sym typeface="Rubik"/>
              </a:rPr>
              <a:t>Name of disorder based on duration of symptoms </a:t>
            </a:r>
            <a:endParaRPr b="0" i="0" sz="1400" u="none" cap="none" strike="noStrike">
              <a:solidFill>
                <a:srgbClr val="000000"/>
              </a:solidFill>
              <a:latin typeface="Rubik"/>
              <a:ea typeface="Rubik"/>
              <a:cs typeface="Rubik"/>
              <a:sym typeface="Rubik"/>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16"/>
          <p:cNvSpPr txBox="1"/>
          <p:nvPr>
            <p:ph type="title"/>
          </p:nvPr>
        </p:nvSpPr>
        <p:spPr>
          <a:xfrm>
            <a:off x="608639" y="2525322"/>
            <a:ext cx="40734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sz="2800"/>
              <a:t>Signs and symptoms of psychiatric illnesses </a:t>
            </a:r>
            <a:endParaRPr sz="2800"/>
          </a:p>
        </p:txBody>
      </p:sp>
      <p:sp>
        <p:nvSpPr>
          <p:cNvPr id="387" name="Google Shape;387;p16"/>
          <p:cNvSpPr/>
          <p:nvPr/>
        </p:nvSpPr>
        <p:spPr>
          <a:xfrm>
            <a:off x="1937975" y="1284250"/>
            <a:ext cx="1544540" cy="1112046"/>
          </a:xfrm>
          <a:custGeom>
            <a:rect b="b" l="l" r="r" t="t"/>
            <a:pathLst>
              <a:path extrusionOk="0" h="5692" w="7942">
                <a:moveTo>
                  <a:pt x="3056" y="1"/>
                </a:moveTo>
                <a:cubicBezTo>
                  <a:pt x="2499" y="1"/>
                  <a:pt x="1942" y="26"/>
                  <a:pt x="1393" y="99"/>
                </a:cubicBezTo>
                <a:cubicBezTo>
                  <a:pt x="912" y="166"/>
                  <a:pt x="370" y="314"/>
                  <a:pt x="154" y="808"/>
                </a:cubicBezTo>
                <a:cubicBezTo>
                  <a:pt x="31" y="1079"/>
                  <a:pt x="0" y="1393"/>
                  <a:pt x="25" y="1714"/>
                </a:cubicBezTo>
                <a:cubicBezTo>
                  <a:pt x="68" y="2312"/>
                  <a:pt x="296" y="2966"/>
                  <a:pt x="536" y="3520"/>
                </a:cubicBezTo>
                <a:cubicBezTo>
                  <a:pt x="666" y="3816"/>
                  <a:pt x="789" y="4088"/>
                  <a:pt x="894" y="4310"/>
                </a:cubicBezTo>
                <a:cubicBezTo>
                  <a:pt x="1178" y="4932"/>
                  <a:pt x="1615" y="5537"/>
                  <a:pt x="2220" y="5666"/>
                </a:cubicBezTo>
                <a:cubicBezTo>
                  <a:pt x="2302" y="5684"/>
                  <a:pt x="2385" y="5691"/>
                  <a:pt x="2468" y="5691"/>
                </a:cubicBezTo>
                <a:cubicBezTo>
                  <a:pt x="2824" y="5691"/>
                  <a:pt x="3180" y="5547"/>
                  <a:pt x="3520" y="5407"/>
                </a:cubicBezTo>
                <a:cubicBezTo>
                  <a:pt x="4384" y="5050"/>
                  <a:pt x="5265" y="4680"/>
                  <a:pt x="5993" y="4038"/>
                </a:cubicBezTo>
                <a:cubicBezTo>
                  <a:pt x="7084" y="3077"/>
                  <a:pt x="7941" y="1030"/>
                  <a:pt x="6196" y="277"/>
                </a:cubicBezTo>
                <a:cubicBezTo>
                  <a:pt x="5796" y="105"/>
                  <a:pt x="5364" y="80"/>
                  <a:pt x="4939" y="62"/>
                </a:cubicBezTo>
                <a:cubicBezTo>
                  <a:pt x="4655" y="49"/>
                  <a:pt x="4371" y="37"/>
                  <a:pt x="4088" y="25"/>
                </a:cubicBezTo>
                <a:cubicBezTo>
                  <a:pt x="3744" y="11"/>
                  <a:pt x="3400" y="1"/>
                  <a:pt x="3056" y="1"/>
                </a:cubicBezTo>
                <a:close/>
              </a:path>
            </a:pathLst>
          </a:custGeom>
          <a:solidFill>
            <a:schemeClr val="accent2">
              <a:alpha val="57254"/>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88" name="Google Shape;388;p16"/>
          <p:cNvGrpSpPr/>
          <p:nvPr/>
        </p:nvGrpSpPr>
        <p:grpSpPr>
          <a:xfrm>
            <a:off x="4352223" y="-249188"/>
            <a:ext cx="4653194" cy="5580616"/>
            <a:chOff x="4352223" y="-249188"/>
            <a:chExt cx="4653194" cy="5580616"/>
          </a:xfrm>
        </p:grpSpPr>
        <p:sp>
          <p:nvSpPr>
            <p:cNvPr id="389" name="Google Shape;389;p16"/>
            <p:cNvSpPr/>
            <p:nvPr/>
          </p:nvSpPr>
          <p:spPr>
            <a:xfrm rot="9784833">
              <a:off x="4604940" y="303428"/>
              <a:ext cx="4147759" cy="2353635"/>
            </a:xfrm>
            <a:custGeom>
              <a:rect b="b" l="l" r="r" t="t"/>
              <a:pathLst>
                <a:path extrusionOk="0" h="27814" w="57888">
                  <a:moveTo>
                    <a:pt x="24329" y="0"/>
                  </a:moveTo>
                  <a:cubicBezTo>
                    <a:pt x="20137" y="0"/>
                    <a:pt x="15944" y="292"/>
                    <a:pt x="11795" y="876"/>
                  </a:cubicBezTo>
                  <a:cubicBezTo>
                    <a:pt x="8059" y="1400"/>
                    <a:pt x="3909" y="2467"/>
                    <a:pt x="2041" y="5691"/>
                  </a:cubicBezTo>
                  <a:cubicBezTo>
                    <a:pt x="0" y="9206"/>
                    <a:pt x="1640" y="13707"/>
                    <a:pt x="4033" y="17005"/>
                  </a:cubicBezTo>
                  <a:cubicBezTo>
                    <a:pt x="9661" y="24748"/>
                    <a:pt x="17144" y="27813"/>
                    <a:pt x="25551" y="27813"/>
                  </a:cubicBezTo>
                  <a:cubicBezTo>
                    <a:pt x="28471" y="27813"/>
                    <a:pt x="31503" y="27443"/>
                    <a:pt x="34607" y="26771"/>
                  </a:cubicBezTo>
                  <a:cubicBezTo>
                    <a:pt x="36981" y="26253"/>
                    <a:pt x="39274" y="25538"/>
                    <a:pt x="41395" y="24545"/>
                  </a:cubicBezTo>
                  <a:cubicBezTo>
                    <a:pt x="49157" y="20920"/>
                    <a:pt x="57888" y="5494"/>
                    <a:pt x="45372" y="2485"/>
                  </a:cubicBezTo>
                  <a:cubicBezTo>
                    <a:pt x="38494" y="832"/>
                    <a:pt x="31411" y="0"/>
                    <a:pt x="2432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 name="Google Shape;390;p16"/>
            <p:cNvSpPr/>
            <p:nvPr/>
          </p:nvSpPr>
          <p:spPr>
            <a:xfrm rot="5183080">
              <a:off x="5157570" y="2667457"/>
              <a:ext cx="2471275" cy="2691843"/>
            </a:xfrm>
            <a:custGeom>
              <a:rect b="b" l="l" r="r" t="t"/>
              <a:pathLst>
                <a:path extrusionOk="0" h="3020" w="2757">
                  <a:moveTo>
                    <a:pt x="1727" y="1"/>
                  </a:moveTo>
                  <a:cubicBezTo>
                    <a:pt x="815" y="1"/>
                    <a:pt x="275" y="1495"/>
                    <a:pt x="93" y="2170"/>
                  </a:cubicBezTo>
                  <a:cubicBezTo>
                    <a:pt x="43" y="2361"/>
                    <a:pt x="0" y="2571"/>
                    <a:pt x="93" y="2750"/>
                  </a:cubicBezTo>
                  <a:cubicBezTo>
                    <a:pt x="196" y="2948"/>
                    <a:pt x="423" y="3020"/>
                    <a:pt x="655" y="3020"/>
                  </a:cubicBezTo>
                  <a:cubicBezTo>
                    <a:pt x="756" y="3020"/>
                    <a:pt x="857" y="3006"/>
                    <a:pt x="950" y="2984"/>
                  </a:cubicBezTo>
                  <a:cubicBezTo>
                    <a:pt x="1418" y="2879"/>
                    <a:pt x="1850" y="2639"/>
                    <a:pt x="2183" y="2293"/>
                  </a:cubicBezTo>
                  <a:cubicBezTo>
                    <a:pt x="2479" y="1991"/>
                    <a:pt x="2707" y="1597"/>
                    <a:pt x="2731" y="1171"/>
                  </a:cubicBezTo>
                  <a:cubicBezTo>
                    <a:pt x="2756" y="746"/>
                    <a:pt x="2540" y="296"/>
                    <a:pt x="2164" y="111"/>
                  </a:cubicBezTo>
                  <a:cubicBezTo>
                    <a:pt x="2010" y="35"/>
                    <a:pt x="1864" y="1"/>
                    <a:pt x="1727" y="1"/>
                  </a:cubicBezTo>
                  <a:close/>
                </a:path>
              </a:pathLst>
            </a:custGeom>
            <a:solidFill>
              <a:schemeClr val="accent2">
                <a:alpha val="57254"/>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 name="Google Shape;391;p16"/>
            <p:cNvSpPr/>
            <p:nvPr/>
          </p:nvSpPr>
          <p:spPr>
            <a:xfrm>
              <a:off x="6599326" y="1952175"/>
              <a:ext cx="2246512" cy="2392162"/>
            </a:xfrm>
            <a:custGeom>
              <a:rect b="b" l="l" r="r" t="t"/>
              <a:pathLst>
                <a:path extrusionOk="0" h="12553" w="11789">
                  <a:moveTo>
                    <a:pt x="8224" y="1"/>
                  </a:moveTo>
                  <a:cubicBezTo>
                    <a:pt x="6188" y="1"/>
                    <a:pt x="3792" y="774"/>
                    <a:pt x="2646" y="1180"/>
                  </a:cubicBezTo>
                  <a:cubicBezTo>
                    <a:pt x="2621" y="1192"/>
                    <a:pt x="2590" y="1198"/>
                    <a:pt x="2559" y="1211"/>
                  </a:cubicBezTo>
                  <a:cubicBezTo>
                    <a:pt x="1782" y="1494"/>
                    <a:pt x="981" y="1901"/>
                    <a:pt x="574" y="2709"/>
                  </a:cubicBezTo>
                  <a:cubicBezTo>
                    <a:pt x="1" y="3868"/>
                    <a:pt x="469" y="5335"/>
                    <a:pt x="1073" y="6476"/>
                  </a:cubicBezTo>
                  <a:cubicBezTo>
                    <a:pt x="2276" y="8732"/>
                    <a:pt x="4002" y="10625"/>
                    <a:pt x="6018" y="11902"/>
                  </a:cubicBezTo>
                  <a:cubicBezTo>
                    <a:pt x="6265" y="12056"/>
                    <a:pt x="6530" y="12210"/>
                    <a:pt x="6807" y="12321"/>
                  </a:cubicBezTo>
                  <a:cubicBezTo>
                    <a:pt x="7135" y="12462"/>
                    <a:pt x="7471" y="12552"/>
                    <a:pt x="7801" y="12552"/>
                  </a:cubicBezTo>
                  <a:cubicBezTo>
                    <a:pt x="8048" y="12552"/>
                    <a:pt x="8292" y="12501"/>
                    <a:pt x="8527" y="12382"/>
                  </a:cubicBezTo>
                  <a:cubicBezTo>
                    <a:pt x="9095" y="12099"/>
                    <a:pt x="9465" y="11470"/>
                    <a:pt x="9773" y="10853"/>
                  </a:cubicBezTo>
                  <a:cubicBezTo>
                    <a:pt x="10772" y="8843"/>
                    <a:pt x="11419" y="6605"/>
                    <a:pt x="11666" y="4312"/>
                  </a:cubicBezTo>
                  <a:cubicBezTo>
                    <a:pt x="11752" y="3461"/>
                    <a:pt x="11789" y="2567"/>
                    <a:pt x="11518" y="1772"/>
                  </a:cubicBezTo>
                  <a:cubicBezTo>
                    <a:pt x="11067" y="432"/>
                    <a:pt x="9746" y="1"/>
                    <a:pt x="8224" y="1"/>
                  </a:cubicBezTo>
                  <a:close/>
                </a:path>
              </a:pathLst>
            </a:custGeom>
            <a:solidFill>
              <a:schemeClr val="accent3">
                <a:alpha val="4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 name="Google Shape;392;p16"/>
            <p:cNvSpPr/>
            <p:nvPr/>
          </p:nvSpPr>
          <p:spPr>
            <a:xfrm rot="2699978">
              <a:off x="5100115" y="1676290"/>
              <a:ext cx="2926222" cy="2176930"/>
            </a:xfrm>
            <a:custGeom>
              <a:rect b="b" l="l" r="r" t="t"/>
              <a:pathLst>
                <a:path extrusionOk="0" h="6589" w="10631">
                  <a:moveTo>
                    <a:pt x="1143" y="1"/>
                  </a:moveTo>
                  <a:cubicBezTo>
                    <a:pt x="967" y="1"/>
                    <a:pt x="802" y="27"/>
                    <a:pt x="654" y="87"/>
                  </a:cubicBezTo>
                  <a:cubicBezTo>
                    <a:pt x="25" y="340"/>
                    <a:pt x="1" y="1092"/>
                    <a:pt x="198" y="1764"/>
                  </a:cubicBezTo>
                  <a:cubicBezTo>
                    <a:pt x="827" y="3898"/>
                    <a:pt x="2683" y="5260"/>
                    <a:pt x="5075" y="6142"/>
                  </a:cubicBezTo>
                  <a:cubicBezTo>
                    <a:pt x="5543" y="6314"/>
                    <a:pt x="6012" y="6450"/>
                    <a:pt x="6474" y="6536"/>
                  </a:cubicBezTo>
                  <a:cubicBezTo>
                    <a:pt x="6664" y="6572"/>
                    <a:pt x="6867" y="6589"/>
                    <a:pt x="7074" y="6589"/>
                  </a:cubicBezTo>
                  <a:cubicBezTo>
                    <a:pt x="8703" y="6589"/>
                    <a:pt x="10631" y="5535"/>
                    <a:pt x="8799" y="4064"/>
                  </a:cubicBezTo>
                  <a:cubicBezTo>
                    <a:pt x="6992" y="2609"/>
                    <a:pt x="4933" y="1376"/>
                    <a:pt x="2781" y="445"/>
                  </a:cubicBezTo>
                  <a:cubicBezTo>
                    <a:pt x="2246" y="216"/>
                    <a:pt x="1649" y="1"/>
                    <a:pt x="1143" y="1"/>
                  </a:cubicBezTo>
                  <a:close/>
                </a:path>
              </a:pathLst>
            </a:custGeom>
            <a:solidFill>
              <a:schemeClr val="accent4">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93" name="Google Shape;393;p16"/>
          <p:cNvSpPr/>
          <p:nvPr/>
        </p:nvSpPr>
        <p:spPr>
          <a:xfrm>
            <a:off x="8244128" y="2496750"/>
            <a:ext cx="259725" cy="267028"/>
          </a:xfrm>
          <a:custGeom>
            <a:rect b="b" l="l" r="r" t="t"/>
            <a:pathLst>
              <a:path extrusionOk="0" h="2701" w="2627">
                <a:moveTo>
                  <a:pt x="1030" y="0"/>
                </a:moveTo>
                <a:cubicBezTo>
                  <a:pt x="968" y="0"/>
                  <a:pt x="919" y="49"/>
                  <a:pt x="919" y="111"/>
                </a:cubicBezTo>
                <a:lnTo>
                  <a:pt x="919" y="956"/>
                </a:lnTo>
                <a:lnTo>
                  <a:pt x="111" y="956"/>
                </a:lnTo>
                <a:cubicBezTo>
                  <a:pt x="50" y="956"/>
                  <a:pt x="0" y="1005"/>
                  <a:pt x="0" y="1067"/>
                </a:cubicBezTo>
                <a:lnTo>
                  <a:pt x="0" y="1628"/>
                </a:lnTo>
                <a:cubicBezTo>
                  <a:pt x="0" y="1689"/>
                  <a:pt x="50" y="1739"/>
                  <a:pt x="111" y="1739"/>
                </a:cubicBezTo>
                <a:lnTo>
                  <a:pt x="919" y="1739"/>
                </a:lnTo>
                <a:lnTo>
                  <a:pt x="919" y="2583"/>
                </a:lnTo>
                <a:cubicBezTo>
                  <a:pt x="919" y="2645"/>
                  <a:pt x="968" y="2701"/>
                  <a:pt x="1030" y="2701"/>
                </a:cubicBezTo>
                <a:lnTo>
                  <a:pt x="1591" y="2701"/>
                </a:lnTo>
                <a:cubicBezTo>
                  <a:pt x="1653" y="2701"/>
                  <a:pt x="1708" y="2645"/>
                  <a:pt x="1708" y="2583"/>
                </a:cubicBezTo>
                <a:lnTo>
                  <a:pt x="1708" y="1739"/>
                </a:lnTo>
                <a:lnTo>
                  <a:pt x="2516" y="1739"/>
                </a:lnTo>
                <a:cubicBezTo>
                  <a:pt x="2578" y="1739"/>
                  <a:pt x="2627" y="1689"/>
                  <a:pt x="2627" y="1628"/>
                </a:cubicBezTo>
                <a:lnTo>
                  <a:pt x="2627" y="1067"/>
                </a:lnTo>
                <a:cubicBezTo>
                  <a:pt x="2627" y="1005"/>
                  <a:pt x="2578" y="956"/>
                  <a:pt x="2516" y="956"/>
                </a:cubicBezTo>
                <a:lnTo>
                  <a:pt x="1708" y="956"/>
                </a:lnTo>
                <a:lnTo>
                  <a:pt x="1708" y="111"/>
                </a:lnTo>
                <a:cubicBezTo>
                  <a:pt x="1708" y="49"/>
                  <a:pt x="1653" y="0"/>
                  <a:pt x="15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 name="Google Shape;394;p16"/>
          <p:cNvSpPr/>
          <p:nvPr/>
        </p:nvSpPr>
        <p:spPr>
          <a:xfrm>
            <a:off x="6183225" y="11040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 name="Google Shape;395;p16"/>
          <p:cNvSpPr/>
          <p:nvPr/>
        </p:nvSpPr>
        <p:spPr>
          <a:xfrm>
            <a:off x="7581625" y="10022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 name="Google Shape;396;p16"/>
          <p:cNvSpPr/>
          <p:nvPr/>
        </p:nvSpPr>
        <p:spPr>
          <a:xfrm>
            <a:off x="6309925" y="44311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 name="Google Shape;397;p16"/>
          <p:cNvSpPr/>
          <p:nvPr/>
        </p:nvSpPr>
        <p:spPr>
          <a:xfrm>
            <a:off x="6751175" y="1337800"/>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 name="Google Shape;398;p16"/>
          <p:cNvSpPr/>
          <p:nvPr/>
        </p:nvSpPr>
        <p:spPr>
          <a:xfrm>
            <a:off x="8003525" y="9123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 name="Google Shape;399;p16"/>
          <p:cNvSpPr/>
          <p:nvPr/>
        </p:nvSpPr>
        <p:spPr>
          <a:xfrm>
            <a:off x="7158350" y="5724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 name="Google Shape;400;p16"/>
          <p:cNvSpPr/>
          <p:nvPr/>
        </p:nvSpPr>
        <p:spPr>
          <a:xfrm flipH="1">
            <a:off x="6141225" y="18058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 name="Google Shape;401;p16"/>
          <p:cNvSpPr/>
          <p:nvPr/>
        </p:nvSpPr>
        <p:spPr>
          <a:xfrm>
            <a:off x="7222850" y="11982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 name="Google Shape;402;p16"/>
          <p:cNvSpPr/>
          <p:nvPr/>
        </p:nvSpPr>
        <p:spPr>
          <a:xfrm>
            <a:off x="7633963" y="9348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 name="Google Shape;403;p16"/>
          <p:cNvSpPr/>
          <p:nvPr/>
        </p:nvSpPr>
        <p:spPr>
          <a:xfrm flipH="1">
            <a:off x="5702600" y="22290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 name="Google Shape;404;p16"/>
          <p:cNvSpPr/>
          <p:nvPr/>
        </p:nvSpPr>
        <p:spPr>
          <a:xfrm>
            <a:off x="5638100" y="16826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 name="Google Shape;405;p16"/>
          <p:cNvSpPr/>
          <p:nvPr/>
        </p:nvSpPr>
        <p:spPr>
          <a:xfrm flipH="1">
            <a:off x="5671075" y="17404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 name="Google Shape;406;p16"/>
          <p:cNvSpPr/>
          <p:nvPr/>
        </p:nvSpPr>
        <p:spPr>
          <a:xfrm flipH="1">
            <a:off x="6265375" y="1742325"/>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 name="Google Shape;407;p16"/>
          <p:cNvSpPr/>
          <p:nvPr/>
        </p:nvSpPr>
        <p:spPr>
          <a:xfrm>
            <a:off x="7222850" y="5836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 name="Google Shape;408;p16"/>
          <p:cNvSpPr/>
          <p:nvPr/>
        </p:nvSpPr>
        <p:spPr>
          <a:xfrm flipH="1">
            <a:off x="5800000" y="2077563"/>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 name="Google Shape;409;p16"/>
          <p:cNvSpPr/>
          <p:nvPr/>
        </p:nvSpPr>
        <p:spPr>
          <a:xfrm flipH="1">
            <a:off x="6321175" y="18058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 name="Google Shape;410;p16"/>
          <p:cNvSpPr/>
          <p:nvPr/>
        </p:nvSpPr>
        <p:spPr>
          <a:xfrm>
            <a:off x="6263351" y="4275525"/>
            <a:ext cx="214127" cy="220152"/>
          </a:xfrm>
          <a:custGeom>
            <a:rect b="b" l="l" r="r" t="t"/>
            <a:pathLst>
              <a:path extrusionOk="0" h="2701" w="2627">
                <a:moveTo>
                  <a:pt x="1030" y="0"/>
                </a:moveTo>
                <a:cubicBezTo>
                  <a:pt x="968" y="0"/>
                  <a:pt x="919" y="49"/>
                  <a:pt x="919" y="111"/>
                </a:cubicBezTo>
                <a:lnTo>
                  <a:pt x="919" y="956"/>
                </a:lnTo>
                <a:lnTo>
                  <a:pt x="111" y="956"/>
                </a:lnTo>
                <a:cubicBezTo>
                  <a:pt x="50" y="956"/>
                  <a:pt x="0" y="1005"/>
                  <a:pt x="0" y="1067"/>
                </a:cubicBezTo>
                <a:lnTo>
                  <a:pt x="0" y="1628"/>
                </a:lnTo>
                <a:cubicBezTo>
                  <a:pt x="0" y="1689"/>
                  <a:pt x="50" y="1739"/>
                  <a:pt x="111" y="1739"/>
                </a:cubicBezTo>
                <a:lnTo>
                  <a:pt x="919" y="1739"/>
                </a:lnTo>
                <a:lnTo>
                  <a:pt x="919" y="2583"/>
                </a:lnTo>
                <a:cubicBezTo>
                  <a:pt x="919" y="2645"/>
                  <a:pt x="968" y="2701"/>
                  <a:pt x="1030" y="2701"/>
                </a:cubicBezTo>
                <a:lnTo>
                  <a:pt x="1591" y="2701"/>
                </a:lnTo>
                <a:cubicBezTo>
                  <a:pt x="1653" y="2701"/>
                  <a:pt x="1708" y="2645"/>
                  <a:pt x="1708" y="2583"/>
                </a:cubicBezTo>
                <a:lnTo>
                  <a:pt x="1708" y="1739"/>
                </a:lnTo>
                <a:lnTo>
                  <a:pt x="2516" y="1739"/>
                </a:lnTo>
                <a:cubicBezTo>
                  <a:pt x="2578" y="1739"/>
                  <a:pt x="2627" y="1689"/>
                  <a:pt x="2627" y="1628"/>
                </a:cubicBezTo>
                <a:lnTo>
                  <a:pt x="2627" y="1067"/>
                </a:lnTo>
                <a:cubicBezTo>
                  <a:pt x="2627" y="1005"/>
                  <a:pt x="2578" y="956"/>
                  <a:pt x="2516" y="956"/>
                </a:cubicBezTo>
                <a:lnTo>
                  <a:pt x="1708" y="956"/>
                </a:lnTo>
                <a:lnTo>
                  <a:pt x="1708" y="111"/>
                </a:lnTo>
                <a:cubicBezTo>
                  <a:pt x="1708" y="49"/>
                  <a:pt x="1653" y="0"/>
                  <a:pt x="15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 name="Google Shape;411;p16"/>
          <p:cNvSpPr/>
          <p:nvPr/>
        </p:nvSpPr>
        <p:spPr>
          <a:xfrm>
            <a:off x="7927300" y="45396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 name="Google Shape;412;p16"/>
          <p:cNvSpPr/>
          <p:nvPr/>
        </p:nvSpPr>
        <p:spPr>
          <a:xfrm>
            <a:off x="6876575" y="36782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 name="Google Shape;413;p16"/>
          <p:cNvSpPr/>
          <p:nvPr/>
        </p:nvSpPr>
        <p:spPr>
          <a:xfrm>
            <a:off x="7497650" y="359703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 name="Google Shape;414;p16"/>
          <p:cNvSpPr/>
          <p:nvPr/>
        </p:nvSpPr>
        <p:spPr>
          <a:xfrm>
            <a:off x="7581038" y="368950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 name="Google Shape;415;p16"/>
          <p:cNvSpPr/>
          <p:nvPr/>
        </p:nvSpPr>
        <p:spPr>
          <a:xfrm>
            <a:off x="7539338" y="3582988"/>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 name="Google Shape;416;p16"/>
          <p:cNvSpPr/>
          <p:nvPr/>
        </p:nvSpPr>
        <p:spPr>
          <a:xfrm flipH="1">
            <a:off x="7165963" y="39893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 name="Google Shape;417;p16"/>
          <p:cNvSpPr/>
          <p:nvPr/>
        </p:nvSpPr>
        <p:spPr>
          <a:xfrm flipH="1">
            <a:off x="7553150" y="4335300"/>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 name="Google Shape;418;p16"/>
          <p:cNvSpPr/>
          <p:nvPr/>
        </p:nvSpPr>
        <p:spPr>
          <a:xfrm>
            <a:off x="6817475" y="41228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p16"/>
          <p:cNvSpPr/>
          <p:nvPr/>
        </p:nvSpPr>
        <p:spPr>
          <a:xfrm>
            <a:off x="6741725" y="44311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 name="Google Shape;420;p16"/>
          <p:cNvSpPr/>
          <p:nvPr/>
        </p:nvSpPr>
        <p:spPr>
          <a:xfrm>
            <a:off x="6775475" y="44424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 name="Google Shape;421;p16"/>
          <p:cNvSpPr/>
          <p:nvPr/>
        </p:nvSpPr>
        <p:spPr>
          <a:xfrm>
            <a:off x="6673488" y="44424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 name="Google Shape;422;p16"/>
          <p:cNvSpPr/>
          <p:nvPr/>
        </p:nvSpPr>
        <p:spPr>
          <a:xfrm>
            <a:off x="7197675" y="433633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 name="Google Shape;423;p16"/>
          <p:cNvSpPr/>
          <p:nvPr/>
        </p:nvSpPr>
        <p:spPr>
          <a:xfrm>
            <a:off x="7292625" y="43668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 name="Google Shape;424;p16"/>
          <p:cNvSpPr/>
          <p:nvPr/>
        </p:nvSpPr>
        <p:spPr>
          <a:xfrm>
            <a:off x="7958350" y="34175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 name="Google Shape;425;p16"/>
          <p:cNvSpPr/>
          <p:nvPr/>
        </p:nvSpPr>
        <p:spPr>
          <a:xfrm>
            <a:off x="7882600" y="37259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 name="Google Shape;426;p16"/>
          <p:cNvSpPr/>
          <p:nvPr/>
        </p:nvSpPr>
        <p:spPr>
          <a:xfrm>
            <a:off x="7916350" y="37371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 name="Google Shape;427;p16"/>
          <p:cNvSpPr/>
          <p:nvPr/>
        </p:nvSpPr>
        <p:spPr>
          <a:xfrm>
            <a:off x="7814363" y="37371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 name="Google Shape;428;p16"/>
          <p:cNvSpPr/>
          <p:nvPr/>
        </p:nvSpPr>
        <p:spPr>
          <a:xfrm>
            <a:off x="8338550" y="363108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 name="Google Shape;429;p16"/>
          <p:cNvSpPr/>
          <p:nvPr/>
        </p:nvSpPr>
        <p:spPr>
          <a:xfrm>
            <a:off x="8433500" y="36615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 name="Google Shape;430;p16"/>
          <p:cNvSpPr/>
          <p:nvPr/>
        </p:nvSpPr>
        <p:spPr>
          <a:xfrm>
            <a:off x="5346927" y="1463202"/>
            <a:ext cx="1082100" cy="1082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 name="Google Shape;431;p16"/>
          <p:cNvSpPr/>
          <p:nvPr/>
        </p:nvSpPr>
        <p:spPr>
          <a:xfrm>
            <a:off x="7093290" y="2524338"/>
            <a:ext cx="1643100" cy="1643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 name="Google Shape;432;p16"/>
          <p:cNvSpPr/>
          <p:nvPr/>
        </p:nvSpPr>
        <p:spPr>
          <a:xfrm>
            <a:off x="7364575" y="1151200"/>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 name="Google Shape;433;p16"/>
          <p:cNvSpPr/>
          <p:nvPr/>
        </p:nvSpPr>
        <p:spPr>
          <a:xfrm>
            <a:off x="6469000" y="3843288"/>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 name="Google Shape;434;p16"/>
          <p:cNvSpPr/>
          <p:nvPr/>
        </p:nvSpPr>
        <p:spPr>
          <a:xfrm rot="-6779535">
            <a:off x="1766563" y="247767"/>
            <a:ext cx="648910" cy="469058"/>
          </a:xfrm>
          <a:custGeom>
            <a:rect b="b" l="l" r="r" t="t"/>
            <a:pathLst>
              <a:path extrusionOk="0" h="5915" w="8183">
                <a:moveTo>
                  <a:pt x="4239" y="0"/>
                </a:moveTo>
                <a:cubicBezTo>
                  <a:pt x="4180" y="0"/>
                  <a:pt x="4122" y="2"/>
                  <a:pt x="4064" y="6"/>
                </a:cubicBezTo>
                <a:cubicBezTo>
                  <a:pt x="2769" y="99"/>
                  <a:pt x="1240" y="2207"/>
                  <a:pt x="500" y="3299"/>
                </a:cubicBezTo>
                <a:cubicBezTo>
                  <a:pt x="247" y="3662"/>
                  <a:pt x="1" y="4094"/>
                  <a:pt x="38" y="4538"/>
                </a:cubicBezTo>
                <a:cubicBezTo>
                  <a:pt x="62" y="4797"/>
                  <a:pt x="186" y="5031"/>
                  <a:pt x="358" y="5204"/>
                </a:cubicBezTo>
                <a:cubicBezTo>
                  <a:pt x="432" y="5284"/>
                  <a:pt x="525" y="5352"/>
                  <a:pt x="617" y="5407"/>
                </a:cubicBezTo>
                <a:cubicBezTo>
                  <a:pt x="919" y="5586"/>
                  <a:pt x="1264" y="5648"/>
                  <a:pt x="1604" y="5697"/>
                </a:cubicBezTo>
                <a:cubicBezTo>
                  <a:pt x="2364" y="5820"/>
                  <a:pt x="3149" y="5914"/>
                  <a:pt x="3930" y="5914"/>
                </a:cubicBezTo>
                <a:cubicBezTo>
                  <a:pt x="4999" y="5914"/>
                  <a:pt x="6061" y="5737"/>
                  <a:pt x="7048" y="5210"/>
                </a:cubicBezTo>
                <a:cubicBezTo>
                  <a:pt x="7492" y="4970"/>
                  <a:pt x="7942" y="4618"/>
                  <a:pt x="8077" y="4094"/>
                </a:cubicBezTo>
                <a:cubicBezTo>
                  <a:pt x="8182" y="3687"/>
                  <a:pt x="8071" y="3268"/>
                  <a:pt x="7923" y="2898"/>
                </a:cubicBezTo>
                <a:cubicBezTo>
                  <a:pt x="7868" y="2762"/>
                  <a:pt x="7806" y="2627"/>
                  <a:pt x="7732" y="2491"/>
                </a:cubicBezTo>
                <a:cubicBezTo>
                  <a:pt x="7045" y="1189"/>
                  <a:pt x="5643" y="0"/>
                  <a:pt x="423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 name="Google Shape;435;p16"/>
          <p:cNvSpPr/>
          <p:nvPr/>
        </p:nvSpPr>
        <p:spPr>
          <a:xfrm rot="-715145">
            <a:off x="2230963" y="74759"/>
            <a:ext cx="1797725" cy="815088"/>
          </a:xfrm>
          <a:custGeom>
            <a:rect b="b" l="l" r="r" t="t"/>
            <a:pathLst>
              <a:path extrusionOk="0" h="8997" w="9952">
                <a:moveTo>
                  <a:pt x="3764" y="1"/>
                </a:moveTo>
                <a:cubicBezTo>
                  <a:pt x="3566" y="1"/>
                  <a:pt x="3368" y="7"/>
                  <a:pt x="3169" y="18"/>
                </a:cubicBezTo>
                <a:cubicBezTo>
                  <a:pt x="2806" y="37"/>
                  <a:pt x="2442" y="74"/>
                  <a:pt x="2078" y="135"/>
                </a:cubicBezTo>
                <a:cubicBezTo>
                  <a:pt x="1277" y="265"/>
                  <a:pt x="716" y="431"/>
                  <a:pt x="376" y="875"/>
                </a:cubicBezTo>
                <a:cubicBezTo>
                  <a:pt x="210" y="1091"/>
                  <a:pt x="99" y="1381"/>
                  <a:pt x="44" y="1769"/>
                </a:cubicBezTo>
                <a:cubicBezTo>
                  <a:pt x="13" y="1972"/>
                  <a:pt x="0" y="2201"/>
                  <a:pt x="0" y="2460"/>
                </a:cubicBezTo>
                <a:cubicBezTo>
                  <a:pt x="7" y="4661"/>
                  <a:pt x="1344" y="7552"/>
                  <a:pt x="3120" y="8514"/>
                </a:cubicBezTo>
                <a:cubicBezTo>
                  <a:pt x="3729" y="8843"/>
                  <a:pt x="4377" y="8996"/>
                  <a:pt x="5022" y="8996"/>
                </a:cubicBezTo>
                <a:cubicBezTo>
                  <a:pt x="6790" y="8996"/>
                  <a:pt x="8533" y="7844"/>
                  <a:pt x="9378" y="6023"/>
                </a:cubicBezTo>
                <a:cubicBezTo>
                  <a:pt x="9440" y="5894"/>
                  <a:pt x="9495" y="5764"/>
                  <a:pt x="9545" y="5629"/>
                </a:cubicBezTo>
                <a:cubicBezTo>
                  <a:pt x="9828" y="4864"/>
                  <a:pt x="9951" y="3989"/>
                  <a:pt x="9791" y="3187"/>
                </a:cubicBezTo>
                <a:cubicBezTo>
                  <a:pt x="9748" y="2965"/>
                  <a:pt x="9680" y="2749"/>
                  <a:pt x="9594" y="2546"/>
                </a:cubicBezTo>
                <a:cubicBezTo>
                  <a:pt x="9101" y="1442"/>
                  <a:pt x="8028" y="857"/>
                  <a:pt x="6992" y="517"/>
                </a:cubicBezTo>
                <a:cubicBezTo>
                  <a:pt x="5943" y="173"/>
                  <a:pt x="4855" y="1"/>
                  <a:pt x="3764" y="1"/>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 name="Google Shape;436;p16"/>
          <p:cNvSpPr txBox="1"/>
          <p:nvPr>
            <p:ph idx="2" type="title"/>
          </p:nvPr>
        </p:nvSpPr>
        <p:spPr>
          <a:xfrm>
            <a:off x="1937975" y="1337825"/>
            <a:ext cx="14160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6000"/>
              <a:buNone/>
            </a:pPr>
            <a:r>
              <a:rPr lang="en-US"/>
              <a:t>02</a:t>
            </a:r>
            <a:endParaRPr/>
          </a:p>
        </p:txBody>
      </p:sp>
      <p:pic>
        <p:nvPicPr>
          <p:cNvPr id="437" name="Google Shape;437;p16"/>
          <p:cNvPicPr preferRelativeResize="0"/>
          <p:nvPr/>
        </p:nvPicPr>
        <p:blipFill rotWithShape="1">
          <a:blip r:embed="rId3">
            <a:alphaModFix/>
          </a:blip>
          <a:srcRect b="0" l="0" r="0" t="0"/>
          <a:stretch/>
        </p:blipFill>
        <p:spPr>
          <a:xfrm>
            <a:off x="4791117" y="1092859"/>
            <a:ext cx="4094715" cy="3002897"/>
          </a:xfrm>
          <a:prstGeom prst="rect">
            <a:avLst/>
          </a:prstGeom>
          <a:noFill/>
          <a:ln>
            <a:noFill/>
          </a:ln>
        </p:spPr>
      </p:pic>
    </p:spTree>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4" name="Shape 2004"/>
        <p:cNvGrpSpPr/>
        <p:nvPr/>
      </p:nvGrpSpPr>
      <p:grpSpPr>
        <a:xfrm>
          <a:off x="0" y="0"/>
          <a:ext cx="0" cy="0"/>
          <a:chOff x="0" y="0"/>
          <a:chExt cx="0" cy="0"/>
        </a:xfrm>
      </p:grpSpPr>
      <p:sp>
        <p:nvSpPr>
          <p:cNvPr id="2005" name="Google Shape;2005;g2b4aaa32f61_0_24"/>
          <p:cNvSpPr txBox="1"/>
          <p:nvPr>
            <p:ph type="title"/>
          </p:nvPr>
        </p:nvSpPr>
        <p:spPr>
          <a:xfrm>
            <a:off x="462709" y="741633"/>
            <a:ext cx="36687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Dopamine hypothesis</a:t>
            </a:r>
            <a:endParaRPr/>
          </a:p>
        </p:txBody>
      </p:sp>
      <p:sp>
        <p:nvSpPr>
          <p:cNvPr id="2006" name="Google Shape;2006;g2b4aaa32f61_0_24"/>
          <p:cNvSpPr txBox="1"/>
          <p:nvPr>
            <p:ph idx="1" type="body"/>
          </p:nvPr>
        </p:nvSpPr>
        <p:spPr>
          <a:xfrm>
            <a:off x="461975" y="1431925"/>
            <a:ext cx="3668700" cy="35721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00000"/>
              </a:lnSpc>
              <a:spcBef>
                <a:spcPts val="0"/>
              </a:spcBef>
              <a:spcAft>
                <a:spcPts val="0"/>
              </a:spcAft>
              <a:buSzPts val="1400"/>
              <a:buNone/>
            </a:pPr>
            <a:r>
              <a:rPr lang="en-US">
                <a:latin typeface="Rubik"/>
                <a:ea typeface="Rubik"/>
                <a:cs typeface="Rubik"/>
                <a:sym typeface="Rubik"/>
              </a:rPr>
              <a:t>Though the </a:t>
            </a:r>
            <a:r>
              <a:rPr b="1" lang="en-US">
                <a:solidFill>
                  <a:schemeClr val="dk2"/>
                </a:solidFill>
                <a:latin typeface="Rubik"/>
                <a:ea typeface="Rubik"/>
                <a:cs typeface="Rubik"/>
                <a:sym typeface="Rubik"/>
              </a:rPr>
              <a:t>exact cause is not known</a:t>
            </a:r>
            <a:r>
              <a:rPr lang="en-US">
                <a:latin typeface="Rubik"/>
                <a:ea typeface="Rubik"/>
                <a:cs typeface="Rubik"/>
                <a:sym typeface="Rubik"/>
              </a:rPr>
              <a:t>, it appears to be partly related to </a:t>
            </a:r>
            <a:r>
              <a:rPr lang="en-US" u="sng">
                <a:latin typeface="Rubik"/>
                <a:ea typeface="Rubik"/>
                <a:cs typeface="Rubik"/>
                <a:sym typeface="Rubik"/>
              </a:rPr>
              <a:t>increased dopamine activity in certain neuronal tracts</a:t>
            </a:r>
            <a:r>
              <a:rPr lang="en-US">
                <a:latin typeface="Rubik"/>
                <a:ea typeface="Rubik"/>
                <a:cs typeface="Rubik"/>
                <a:sym typeface="Rubik"/>
              </a:rPr>
              <a:t>. Evidence is that most antipsychotics successful in treating schizophrenia are dopamine receptor antagonists. In addition, cocaine and amphetamines increase dopamine activity and can cause schizophrenia-like symptoms.</a:t>
            </a:r>
            <a:endParaRPr>
              <a:latin typeface="Rubik"/>
              <a:ea typeface="Rubik"/>
              <a:cs typeface="Rubik"/>
              <a:sym typeface="Rubik"/>
            </a:endParaRPr>
          </a:p>
          <a:p>
            <a:pPr indent="-285750" lvl="0" marL="285750" rtl="0" algn="l">
              <a:lnSpc>
                <a:spcPct val="100000"/>
              </a:lnSpc>
              <a:spcBef>
                <a:spcPts val="0"/>
              </a:spcBef>
              <a:spcAft>
                <a:spcPts val="0"/>
              </a:spcAft>
              <a:buClr>
                <a:schemeClr val="dk2"/>
              </a:buClr>
              <a:buSzPts val="1400"/>
              <a:buFont typeface="Rubik"/>
              <a:buChar char="•"/>
            </a:pPr>
            <a:r>
              <a:rPr lang="en-US">
                <a:solidFill>
                  <a:schemeClr val="dk2"/>
                </a:solidFill>
                <a:latin typeface="Rubik"/>
                <a:ea typeface="Rubik"/>
                <a:cs typeface="Rubik"/>
                <a:sym typeface="Rubik"/>
              </a:rPr>
              <a:t>Theorized Dopamine Pathways Affected in Schizophrenia</a:t>
            </a:r>
            <a:endParaRPr>
              <a:solidFill>
                <a:schemeClr val="dk2"/>
              </a:solidFill>
              <a:latin typeface="Rubik"/>
              <a:ea typeface="Rubik"/>
              <a:cs typeface="Rubik"/>
              <a:sym typeface="Rubik"/>
            </a:endParaRPr>
          </a:p>
          <a:p>
            <a:pPr indent="0" lvl="0" marL="628650" rtl="0" algn="l">
              <a:lnSpc>
                <a:spcPct val="100000"/>
              </a:lnSpc>
              <a:spcBef>
                <a:spcPts val="0"/>
              </a:spcBef>
              <a:spcAft>
                <a:spcPts val="0"/>
              </a:spcAft>
              <a:buSzPts val="1400"/>
              <a:buNone/>
            </a:pPr>
            <a:r>
              <a:rPr lang="en-US">
                <a:latin typeface="Rubik"/>
                <a:ea typeface="Rubik"/>
                <a:cs typeface="Rubik"/>
                <a:sym typeface="Rubik"/>
              </a:rPr>
              <a:t>■ </a:t>
            </a:r>
            <a:r>
              <a:rPr b="1" lang="en-US">
                <a:solidFill>
                  <a:schemeClr val="accent1"/>
                </a:solidFill>
                <a:latin typeface="Rubik"/>
                <a:ea typeface="Rubik"/>
                <a:cs typeface="Rubik"/>
                <a:sym typeface="Rubik"/>
              </a:rPr>
              <a:t>Prefrontal cortical:</a:t>
            </a:r>
            <a:r>
              <a:rPr lang="en-US">
                <a:latin typeface="Rubik"/>
                <a:ea typeface="Rubik"/>
                <a:cs typeface="Rubik"/>
                <a:sym typeface="Rubik"/>
              </a:rPr>
              <a:t> Inadequate dopaminergic activity; responsible for negative symptoms</a:t>
            </a:r>
            <a:endParaRPr>
              <a:latin typeface="Rubik"/>
              <a:ea typeface="Rubik"/>
              <a:cs typeface="Rubik"/>
              <a:sym typeface="Rubik"/>
            </a:endParaRPr>
          </a:p>
          <a:p>
            <a:pPr indent="0" lvl="0" marL="628650" rtl="0" algn="l">
              <a:lnSpc>
                <a:spcPct val="100000"/>
              </a:lnSpc>
              <a:spcBef>
                <a:spcPts val="0"/>
              </a:spcBef>
              <a:spcAft>
                <a:spcPts val="0"/>
              </a:spcAft>
              <a:buSzPts val="1400"/>
              <a:buNone/>
            </a:pPr>
            <a:r>
              <a:rPr lang="en-US">
                <a:latin typeface="Rubik"/>
                <a:ea typeface="Rubik"/>
                <a:cs typeface="Rubik"/>
                <a:sym typeface="Rubik"/>
              </a:rPr>
              <a:t>■ </a:t>
            </a:r>
            <a:r>
              <a:rPr b="1" lang="en-US">
                <a:solidFill>
                  <a:schemeClr val="accent1"/>
                </a:solidFill>
                <a:latin typeface="Rubik"/>
                <a:ea typeface="Rubik"/>
                <a:cs typeface="Rubik"/>
                <a:sym typeface="Rubik"/>
              </a:rPr>
              <a:t>Mesolimbic:</a:t>
            </a:r>
            <a:r>
              <a:rPr lang="en-US">
                <a:latin typeface="Rubik"/>
                <a:ea typeface="Rubik"/>
                <a:cs typeface="Rubik"/>
                <a:sym typeface="Rubik"/>
              </a:rPr>
              <a:t> Excessive dopaminergic activity; </a:t>
            </a:r>
            <a:r>
              <a:rPr lang="en-US" u="sng">
                <a:latin typeface="Rubik"/>
                <a:ea typeface="Rubik"/>
                <a:cs typeface="Rubik"/>
                <a:sym typeface="Rubik"/>
              </a:rPr>
              <a:t>responsible for positive symptoms.</a:t>
            </a:r>
            <a:endParaRPr u="sng">
              <a:latin typeface="Rubik"/>
              <a:ea typeface="Rubik"/>
              <a:cs typeface="Rubik"/>
              <a:sym typeface="Rubik"/>
            </a:endParaRPr>
          </a:p>
          <a:p>
            <a:pPr indent="0" lvl="0" marL="628650" rtl="0" algn="l">
              <a:lnSpc>
                <a:spcPct val="100000"/>
              </a:lnSpc>
              <a:spcBef>
                <a:spcPts val="0"/>
              </a:spcBef>
              <a:spcAft>
                <a:spcPts val="0"/>
              </a:spcAft>
              <a:buSzPts val="1400"/>
              <a:buNone/>
            </a:pPr>
            <a:r>
              <a:t/>
            </a:r>
            <a:endParaRPr>
              <a:latin typeface="Rubik"/>
              <a:ea typeface="Rubik"/>
              <a:cs typeface="Rubik"/>
              <a:sym typeface="Rubik"/>
            </a:endParaRPr>
          </a:p>
        </p:txBody>
      </p:sp>
      <p:sp>
        <p:nvSpPr>
          <p:cNvPr id="2007" name="Google Shape;2007;g2b4aaa32f61_0_24"/>
          <p:cNvSpPr txBox="1"/>
          <p:nvPr>
            <p:ph idx="2" type="body"/>
          </p:nvPr>
        </p:nvSpPr>
        <p:spPr>
          <a:xfrm>
            <a:off x="4766600" y="1448450"/>
            <a:ext cx="3914700" cy="3436800"/>
          </a:xfrm>
          <a:prstGeom prst="rect">
            <a:avLst/>
          </a:prstGeom>
          <a:noFill/>
          <a:ln>
            <a:noFill/>
          </a:ln>
        </p:spPr>
        <p:txBody>
          <a:bodyPr anchorCtr="0" anchor="t" bIns="45700" lIns="91425" spcFirstLastPara="1" rIns="91425" wrap="square" tIns="45700">
            <a:normAutofit lnSpcReduction="10000"/>
          </a:bodyPr>
          <a:lstStyle/>
          <a:p>
            <a:pPr indent="-317500" lvl="0" marL="457200" rtl="0" algn="l">
              <a:lnSpc>
                <a:spcPct val="100000"/>
              </a:lnSpc>
              <a:spcBef>
                <a:spcPts val="0"/>
              </a:spcBef>
              <a:spcAft>
                <a:spcPts val="0"/>
              </a:spcAft>
              <a:buSzPts val="1400"/>
              <a:buChar char="•"/>
            </a:pPr>
            <a:r>
              <a:rPr b="1" lang="en-US">
                <a:solidFill>
                  <a:schemeClr val="accent1"/>
                </a:solidFill>
              </a:rPr>
              <a:t>Elevated serotonin:</a:t>
            </a:r>
            <a:r>
              <a:rPr lang="en-US"/>
              <a:t> Some of the second-generation (atypical) antipsychotics (e.g., risperidone and clozapine) antagonize serotonin and weakly antagonize dopamine.</a:t>
            </a:r>
            <a:endParaRPr/>
          </a:p>
          <a:p>
            <a:pPr indent="-317500" lvl="0" marL="457200" rtl="0" algn="l">
              <a:lnSpc>
                <a:spcPct val="100000"/>
              </a:lnSpc>
              <a:spcBef>
                <a:spcPts val="0"/>
              </a:spcBef>
              <a:spcAft>
                <a:spcPts val="0"/>
              </a:spcAft>
              <a:buSzPts val="1400"/>
              <a:buChar char="•"/>
            </a:pPr>
            <a:r>
              <a:rPr b="1" lang="en-US">
                <a:solidFill>
                  <a:schemeClr val="accent1"/>
                </a:solidFill>
              </a:rPr>
              <a:t>Elevated norepinephrine</a:t>
            </a:r>
            <a:r>
              <a:rPr lang="en-US"/>
              <a:t>: Long-term use of antipsychotics has been shown to decrease activity of noradrenergic neurons.</a:t>
            </a:r>
            <a:endParaRPr/>
          </a:p>
          <a:p>
            <a:pPr indent="-317500" lvl="0" marL="457200" rtl="0" algn="l">
              <a:lnSpc>
                <a:spcPct val="100000"/>
              </a:lnSpc>
              <a:spcBef>
                <a:spcPts val="0"/>
              </a:spcBef>
              <a:spcAft>
                <a:spcPts val="0"/>
              </a:spcAft>
              <a:buSzPts val="1400"/>
              <a:buChar char="•"/>
            </a:pPr>
            <a:r>
              <a:rPr b="1" lang="en-US">
                <a:solidFill>
                  <a:schemeClr val="accent1"/>
                </a:solidFill>
              </a:rPr>
              <a:t>Low gamma-aminobutyric acid (GABA): </a:t>
            </a:r>
            <a:r>
              <a:rPr lang="en-US"/>
              <a:t>There is lower expression of the enzyme necessary to create GABA in the hippocampus of schizophrenic patients.</a:t>
            </a:r>
            <a:endParaRPr/>
          </a:p>
          <a:p>
            <a:pPr indent="-317500" lvl="0" marL="457200" rtl="0" algn="l">
              <a:lnSpc>
                <a:spcPct val="100000"/>
              </a:lnSpc>
              <a:spcBef>
                <a:spcPts val="0"/>
              </a:spcBef>
              <a:spcAft>
                <a:spcPts val="0"/>
              </a:spcAft>
              <a:buSzPts val="1400"/>
              <a:buChar char="•"/>
            </a:pPr>
            <a:r>
              <a:rPr b="1" lang="en-US">
                <a:solidFill>
                  <a:schemeClr val="accent1"/>
                </a:solidFill>
              </a:rPr>
              <a:t>Low levels of glutamate receptors: </a:t>
            </a:r>
            <a:r>
              <a:rPr lang="en-US"/>
              <a:t>Schizophrenic patients have fewer NMDA receptors; this corresponds to the psychotic symptoms observed with NMDA antagonists like ketamine.</a:t>
            </a:r>
            <a:endParaRPr/>
          </a:p>
        </p:txBody>
      </p:sp>
      <p:sp>
        <p:nvSpPr>
          <p:cNvPr id="2008" name="Google Shape;2008;g2b4aaa32f61_0_24"/>
          <p:cNvSpPr txBox="1"/>
          <p:nvPr>
            <p:ph idx="3" type="body"/>
          </p:nvPr>
        </p:nvSpPr>
        <p:spPr>
          <a:xfrm>
            <a:off x="5013325" y="741363"/>
            <a:ext cx="3667200" cy="573000"/>
          </a:xfrm>
          <a:prstGeom prst="rect">
            <a:avLst/>
          </a:prstGeom>
          <a:noFill/>
          <a:ln>
            <a:noFill/>
          </a:ln>
        </p:spPr>
        <p:txBody>
          <a:bodyPr anchorCtr="0" anchor="ctr" bIns="45700" lIns="91425" spcFirstLastPara="1" rIns="91425" wrap="square" tIns="45700">
            <a:normAutofit fontScale="77500" lnSpcReduction="20000"/>
          </a:bodyPr>
          <a:lstStyle/>
          <a:p>
            <a:pPr indent="0" lvl="0" marL="0" rtl="0" algn="l">
              <a:lnSpc>
                <a:spcPct val="100000"/>
              </a:lnSpc>
              <a:spcBef>
                <a:spcPts val="0"/>
              </a:spcBef>
              <a:spcAft>
                <a:spcPts val="0"/>
              </a:spcAft>
              <a:buSzPct val="129032"/>
              <a:buNone/>
            </a:pPr>
            <a:r>
              <a:rPr lang="en-US"/>
              <a:t>Other implicated neurotransmitters</a:t>
            </a:r>
            <a:endParaRPr/>
          </a:p>
        </p:txBody>
      </p:sp>
      <p:sp>
        <p:nvSpPr>
          <p:cNvPr id="2009" name="Google Shape;2009;g2b4aaa32f61_0_24"/>
          <p:cNvSpPr txBox="1"/>
          <p:nvPr>
            <p:ph type="title"/>
          </p:nvPr>
        </p:nvSpPr>
        <p:spPr>
          <a:xfrm>
            <a:off x="2614650" y="34600"/>
            <a:ext cx="3914700" cy="572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4000"/>
              <a:buNone/>
            </a:pPr>
            <a:r>
              <a:rPr lang="en-US"/>
              <a:t>Pathophysiology and etiology</a:t>
            </a:r>
            <a:endParaRPr/>
          </a:p>
        </p:txBody>
      </p:sp>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3" name="Shape 2013"/>
        <p:cNvGrpSpPr/>
        <p:nvPr/>
      </p:nvGrpSpPr>
      <p:grpSpPr>
        <a:xfrm>
          <a:off x="0" y="0"/>
          <a:ext cx="0" cy="0"/>
          <a:chOff x="0" y="0"/>
          <a:chExt cx="0" cy="0"/>
        </a:xfrm>
      </p:grpSpPr>
      <p:sp>
        <p:nvSpPr>
          <p:cNvPr id="2014" name="Google Shape;2014;g2b4aaa32f61_0_35"/>
          <p:cNvSpPr txBox="1"/>
          <p:nvPr>
            <p:ph type="title"/>
          </p:nvPr>
        </p:nvSpPr>
        <p:spPr>
          <a:xfrm>
            <a:off x="251275" y="2987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Epidemiology </a:t>
            </a:r>
            <a:endParaRPr/>
          </a:p>
        </p:txBody>
      </p:sp>
      <p:sp>
        <p:nvSpPr>
          <p:cNvPr id="2015" name="Google Shape;2015;g2b4aaa32f61_0_35"/>
          <p:cNvSpPr txBox="1"/>
          <p:nvPr>
            <p:ph idx="1" type="body"/>
          </p:nvPr>
        </p:nvSpPr>
        <p:spPr>
          <a:xfrm>
            <a:off x="329375" y="988150"/>
            <a:ext cx="8094000" cy="3952500"/>
          </a:xfrm>
          <a:prstGeom prst="rect">
            <a:avLst/>
          </a:prstGeom>
          <a:noFill/>
          <a:ln>
            <a:noFill/>
          </a:ln>
        </p:spPr>
        <p:txBody>
          <a:bodyPr anchorCtr="0" anchor="t" bIns="45700" lIns="91425" spcFirstLastPara="1" rIns="91425" wrap="square" tIns="45700">
            <a:noAutofit/>
          </a:bodyPr>
          <a:lstStyle/>
          <a:p>
            <a:pPr indent="-336550" lvl="0" marL="457200" rtl="0" algn="l">
              <a:lnSpc>
                <a:spcPct val="100000"/>
              </a:lnSpc>
              <a:spcBef>
                <a:spcPts val="0"/>
              </a:spcBef>
              <a:spcAft>
                <a:spcPts val="0"/>
              </a:spcAft>
              <a:buSzPts val="1700"/>
              <a:buChar char="•"/>
            </a:pPr>
            <a:r>
              <a:rPr lang="en-US" sz="1700"/>
              <a:t>Lifetime prevalence: 1% (approximation).</a:t>
            </a:r>
            <a:endParaRPr sz="1700"/>
          </a:p>
          <a:p>
            <a:pPr indent="-336550" lvl="0" marL="457200" rtl="0" algn="l">
              <a:lnSpc>
                <a:spcPct val="100000"/>
              </a:lnSpc>
              <a:spcBef>
                <a:spcPts val="0"/>
              </a:spcBef>
              <a:spcAft>
                <a:spcPts val="0"/>
              </a:spcAft>
              <a:buClr>
                <a:schemeClr val="dk2"/>
              </a:buClr>
              <a:buSzPts val="1700"/>
              <a:buChar char="•"/>
            </a:pPr>
            <a:r>
              <a:rPr b="1" lang="en-US" sz="1700">
                <a:solidFill>
                  <a:schemeClr val="dk2"/>
                </a:solidFill>
              </a:rPr>
              <a:t>Female = Male.</a:t>
            </a:r>
            <a:endParaRPr b="1" sz="1700">
              <a:solidFill>
                <a:schemeClr val="dk2"/>
              </a:solidFill>
            </a:endParaRPr>
          </a:p>
          <a:p>
            <a:pPr indent="-336550" lvl="1" marL="914400" rtl="0" algn="l">
              <a:lnSpc>
                <a:spcPct val="100000"/>
              </a:lnSpc>
              <a:spcBef>
                <a:spcPts val="0"/>
              </a:spcBef>
              <a:spcAft>
                <a:spcPts val="0"/>
              </a:spcAft>
              <a:buSzPts val="1700"/>
              <a:buChar char="•"/>
            </a:pPr>
            <a:r>
              <a:rPr lang="en-US" sz="1700"/>
              <a:t>Onset is earlier in men than in women.</a:t>
            </a:r>
            <a:endParaRPr sz="1700"/>
          </a:p>
          <a:p>
            <a:pPr indent="-336550" lvl="2" marL="1371600" rtl="0" algn="l">
              <a:lnSpc>
                <a:spcPct val="100000"/>
              </a:lnSpc>
              <a:spcBef>
                <a:spcPts val="0"/>
              </a:spcBef>
              <a:spcAft>
                <a:spcPts val="0"/>
              </a:spcAft>
              <a:buSzPts val="1700"/>
              <a:buChar char="•"/>
            </a:pPr>
            <a:r>
              <a:rPr lang="en-US" sz="1700"/>
              <a:t>Peak age of onset in men is 10 to 25  years.</a:t>
            </a:r>
            <a:endParaRPr sz="1700"/>
          </a:p>
          <a:p>
            <a:pPr indent="-336550" lvl="2" marL="1371600" rtl="0" algn="l">
              <a:lnSpc>
                <a:spcPct val="100000"/>
              </a:lnSpc>
              <a:spcBef>
                <a:spcPts val="0"/>
              </a:spcBef>
              <a:spcAft>
                <a:spcPts val="0"/>
              </a:spcAft>
              <a:buSzPts val="1700"/>
              <a:buChar char="•"/>
            </a:pPr>
            <a:r>
              <a:rPr lang="en-US" sz="1700"/>
              <a:t>Peak age of onset in women is 25 to 35 years.</a:t>
            </a:r>
            <a:endParaRPr sz="1700"/>
          </a:p>
          <a:p>
            <a:pPr indent="-336550" lvl="1" marL="914400" rtl="0" algn="l">
              <a:lnSpc>
                <a:spcPct val="100000"/>
              </a:lnSpc>
              <a:spcBef>
                <a:spcPts val="0"/>
              </a:spcBef>
              <a:spcAft>
                <a:spcPts val="0"/>
              </a:spcAft>
              <a:buSzPts val="1700"/>
              <a:buChar char="•"/>
            </a:pPr>
            <a:r>
              <a:rPr lang="en-US" sz="1700"/>
              <a:t>Men are more likely to be impaired by negative symptoms.</a:t>
            </a:r>
            <a:endParaRPr sz="1700"/>
          </a:p>
          <a:p>
            <a:pPr indent="-336550" lvl="1" marL="914400" rtl="0" algn="l">
              <a:lnSpc>
                <a:spcPct val="100000"/>
              </a:lnSpc>
              <a:spcBef>
                <a:spcPts val="0"/>
              </a:spcBef>
              <a:spcAft>
                <a:spcPts val="0"/>
              </a:spcAft>
              <a:buSzPts val="1700"/>
              <a:buChar char="•"/>
            </a:pPr>
            <a:r>
              <a:rPr lang="en-US" sz="1700"/>
              <a:t>Women are more likely to have better social functioning.</a:t>
            </a:r>
            <a:endParaRPr sz="1700"/>
          </a:p>
          <a:p>
            <a:pPr indent="-336550" lvl="0" marL="457200" rtl="0" algn="l">
              <a:lnSpc>
                <a:spcPct val="100000"/>
              </a:lnSpc>
              <a:spcBef>
                <a:spcPts val="0"/>
              </a:spcBef>
              <a:spcAft>
                <a:spcPts val="0"/>
              </a:spcAft>
              <a:buSzPts val="1700"/>
              <a:buChar char="•"/>
            </a:pPr>
            <a:r>
              <a:rPr lang="en-US" sz="1700"/>
              <a:t>Extremely rare onset before age of 10 years or after age of 60 years. </a:t>
            </a:r>
            <a:endParaRPr sz="1700"/>
          </a:p>
          <a:p>
            <a:pPr indent="-336550" lvl="0" marL="457200" rtl="0" algn="l">
              <a:lnSpc>
                <a:spcPct val="100000"/>
              </a:lnSpc>
              <a:spcBef>
                <a:spcPts val="0"/>
              </a:spcBef>
              <a:spcAft>
                <a:spcPts val="0"/>
              </a:spcAft>
              <a:buSzPts val="1700"/>
              <a:buChar char="•"/>
            </a:pPr>
            <a:r>
              <a:rPr lang="en-US" sz="1700"/>
              <a:t>No race-based differences.</a:t>
            </a:r>
            <a:endParaRPr sz="1700"/>
          </a:p>
          <a:p>
            <a:pPr indent="-336550" lvl="0" marL="457200" rtl="0" algn="l">
              <a:lnSpc>
                <a:spcPct val="100000"/>
              </a:lnSpc>
              <a:spcBef>
                <a:spcPts val="0"/>
              </a:spcBef>
              <a:spcAft>
                <a:spcPts val="0"/>
              </a:spcAft>
              <a:buSzPts val="1700"/>
              <a:buChar char="•"/>
            </a:pPr>
            <a:r>
              <a:rPr lang="en-US" sz="1700"/>
              <a:t>Persons who develop schizophrenia are more likely to have been born in the winter and early spring and less likely to have been born  in late spring and summer.</a:t>
            </a:r>
            <a:endParaRPr sz="1700"/>
          </a:p>
          <a:p>
            <a:pPr indent="-336550" lvl="0" marL="457200" rtl="0" algn="l">
              <a:lnSpc>
                <a:spcPct val="100000"/>
              </a:lnSpc>
              <a:spcBef>
                <a:spcPts val="0"/>
              </a:spcBef>
              <a:spcAft>
                <a:spcPts val="0"/>
              </a:spcAft>
              <a:buSzPts val="1700"/>
              <a:buChar char="•"/>
            </a:pPr>
            <a:r>
              <a:rPr lang="en-US" sz="1700"/>
              <a:t>Season specific risk factors, such as a virus or a seasonal change in diet.</a:t>
            </a:r>
            <a:endParaRPr sz="1700"/>
          </a:p>
          <a:p>
            <a:pPr indent="0" lvl="0" marL="0" rtl="0" algn="l">
              <a:lnSpc>
                <a:spcPct val="100000"/>
              </a:lnSpc>
              <a:spcBef>
                <a:spcPts val="0"/>
              </a:spcBef>
              <a:spcAft>
                <a:spcPts val="0"/>
              </a:spcAft>
              <a:buSzPts val="1400"/>
              <a:buNone/>
            </a:pPr>
            <a:r>
              <a:t/>
            </a:r>
            <a:endParaRPr sz="1700"/>
          </a:p>
        </p:txBody>
      </p:sp>
    </p:spTree>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9" name="Shape 2019"/>
        <p:cNvGrpSpPr/>
        <p:nvPr/>
      </p:nvGrpSpPr>
      <p:grpSpPr>
        <a:xfrm>
          <a:off x="0" y="0"/>
          <a:ext cx="0" cy="0"/>
          <a:chOff x="0" y="0"/>
          <a:chExt cx="0" cy="0"/>
        </a:xfrm>
      </p:grpSpPr>
      <p:sp>
        <p:nvSpPr>
          <p:cNvPr id="2020" name="Google Shape;2020;g2b4aaa32f61_0_52"/>
          <p:cNvSpPr txBox="1"/>
          <p:nvPr>
            <p:ph type="title"/>
          </p:nvPr>
        </p:nvSpPr>
        <p:spPr>
          <a:xfrm>
            <a:off x="462709" y="741633"/>
            <a:ext cx="36687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Good prognostic factors</a:t>
            </a:r>
            <a:endParaRPr/>
          </a:p>
        </p:txBody>
      </p:sp>
      <p:sp>
        <p:nvSpPr>
          <p:cNvPr id="2021" name="Google Shape;2021;g2b4aaa32f61_0_52"/>
          <p:cNvSpPr txBox="1"/>
          <p:nvPr>
            <p:ph idx="1" type="body"/>
          </p:nvPr>
        </p:nvSpPr>
        <p:spPr>
          <a:xfrm>
            <a:off x="461963" y="1431925"/>
            <a:ext cx="3668700" cy="3436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sz="2100"/>
              <a:t>• Later age of onset</a:t>
            </a:r>
            <a:endParaRPr sz="2100"/>
          </a:p>
          <a:p>
            <a:pPr indent="0" lvl="0" marL="0" rtl="0" algn="l">
              <a:lnSpc>
                <a:spcPct val="100000"/>
              </a:lnSpc>
              <a:spcBef>
                <a:spcPts val="0"/>
              </a:spcBef>
              <a:spcAft>
                <a:spcPts val="0"/>
              </a:spcAft>
              <a:buClr>
                <a:schemeClr val="dk1"/>
              </a:buClr>
              <a:buSzPts val="1100"/>
              <a:buFont typeface="Arial"/>
              <a:buNone/>
            </a:pPr>
            <a:r>
              <a:rPr lang="en-US" sz="2100"/>
              <a:t>• Good premorbid functioning</a:t>
            </a:r>
            <a:endParaRPr sz="2100"/>
          </a:p>
          <a:p>
            <a:pPr indent="0" lvl="0" marL="0" rtl="0" algn="l">
              <a:lnSpc>
                <a:spcPct val="100000"/>
              </a:lnSpc>
              <a:spcBef>
                <a:spcPts val="0"/>
              </a:spcBef>
              <a:spcAft>
                <a:spcPts val="0"/>
              </a:spcAft>
              <a:buClr>
                <a:schemeClr val="dk1"/>
              </a:buClr>
              <a:buSzPts val="1100"/>
              <a:buFont typeface="Arial"/>
              <a:buNone/>
            </a:pPr>
            <a:r>
              <a:rPr lang="en-US" sz="2100"/>
              <a:t>• Affective symptoms</a:t>
            </a:r>
            <a:endParaRPr sz="2100"/>
          </a:p>
          <a:p>
            <a:pPr indent="0" lvl="0" marL="0" rtl="0" algn="l">
              <a:lnSpc>
                <a:spcPct val="100000"/>
              </a:lnSpc>
              <a:spcBef>
                <a:spcPts val="0"/>
              </a:spcBef>
              <a:spcAft>
                <a:spcPts val="0"/>
              </a:spcAft>
              <a:buClr>
                <a:schemeClr val="dk1"/>
              </a:buClr>
              <a:buSzPts val="1100"/>
              <a:buFont typeface="Arial"/>
              <a:buNone/>
            </a:pPr>
            <a:r>
              <a:rPr lang="en-US" sz="2100"/>
              <a:t>• Family history of mood disorder</a:t>
            </a:r>
            <a:endParaRPr sz="2100"/>
          </a:p>
          <a:p>
            <a:pPr indent="0" lvl="0" marL="0" rtl="0" algn="l">
              <a:lnSpc>
                <a:spcPct val="100000"/>
              </a:lnSpc>
              <a:spcBef>
                <a:spcPts val="0"/>
              </a:spcBef>
              <a:spcAft>
                <a:spcPts val="0"/>
              </a:spcAft>
              <a:buClr>
                <a:schemeClr val="dk1"/>
              </a:buClr>
              <a:buSzPts val="1100"/>
              <a:buFont typeface="Arial"/>
              <a:buNone/>
            </a:pPr>
            <a:r>
              <a:rPr lang="en-US" sz="2100"/>
              <a:t>• Acute onset</a:t>
            </a:r>
            <a:endParaRPr sz="2100"/>
          </a:p>
          <a:p>
            <a:pPr indent="0" lvl="0" marL="0" rtl="0" algn="l">
              <a:lnSpc>
                <a:spcPct val="100000"/>
              </a:lnSpc>
              <a:spcBef>
                <a:spcPts val="0"/>
              </a:spcBef>
              <a:spcAft>
                <a:spcPts val="0"/>
              </a:spcAft>
              <a:buClr>
                <a:schemeClr val="dk1"/>
              </a:buClr>
              <a:buSzPts val="1100"/>
              <a:buFont typeface="Arial"/>
              <a:buNone/>
            </a:pPr>
            <a:r>
              <a:rPr lang="en-US" sz="2100"/>
              <a:t>• Married</a:t>
            </a:r>
            <a:endParaRPr sz="2100"/>
          </a:p>
          <a:p>
            <a:pPr indent="0" lvl="0" marL="0" rtl="0" algn="l">
              <a:lnSpc>
                <a:spcPct val="100000"/>
              </a:lnSpc>
              <a:spcBef>
                <a:spcPts val="0"/>
              </a:spcBef>
              <a:spcAft>
                <a:spcPts val="0"/>
              </a:spcAft>
              <a:buClr>
                <a:schemeClr val="dk1"/>
              </a:buClr>
              <a:buSzPts val="1100"/>
              <a:buFont typeface="Arial"/>
              <a:buNone/>
            </a:pPr>
            <a:r>
              <a:rPr lang="en-US" sz="2100"/>
              <a:t>• Good support system</a:t>
            </a:r>
            <a:endParaRPr sz="2100"/>
          </a:p>
          <a:p>
            <a:pPr indent="0" lvl="0" marL="0" rtl="0" algn="l">
              <a:lnSpc>
                <a:spcPct val="100000"/>
              </a:lnSpc>
              <a:spcBef>
                <a:spcPts val="0"/>
              </a:spcBef>
              <a:spcAft>
                <a:spcPts val="0"/>
              </a:spcAft>
              <a:buClr>
                <a:schemeClr val="dk1"/>
              </a:buClr>
              <a:buSzPts val="1100"/>
              <a:buFont typeface="Arial"/>
              <a:buNone/>
            </a:pPr>
            <a:r>
              <a:rPr lang="en-US" sz="2100"/>
              <a:t>• Positive symptoms</a:t>
            </a:r>
            <a:endParaRPr sz="2100"/>
          </a:p>
          <a:p>
            <a:pPr indent="0" lvl="0" marL="0" rtl="0" algn="l">
              <a:lnSpc>
                <a:spcPct val="100000"/>
              </a:lnSpc>
              <a:spcBef>
                <a:spcPts val="0"/>
              </a:spcBef>
              <a:spcAft>
                <a:spcPts val="0"/>
              </a:spcAft>
              <a:buSzPts val="1400"/>
              <a:buNone/>
            </a:pPr>
            <a:r>
              <a:t/>
            </a:r>
            <a:endParaRPr sz="2100"/>
          </a:p>
        </p:txBody>
      </p:sp>
      <p:sp>
        <p:nvSpPr>
          <p:cNvPr id="2022" name="Google Shape;2022;g2b4aaa32f61_0_52"/>
          <p:cNvSpPr txBox="1"/>
          <p:nvPr>
            <p:ph idx="2" type="body"/>
          </p:nvPr>
        </p:nvSpPr>
        <p:spPr>
          <a:xfrm>
            <a:off x="4940800" y="1448325"/>
            <a:ext cx="3740700" cy="3436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2000"/>
              <a:t>• Younger age at onset.</a:t>
            </a:r>
            <a:endParaRPr sz="2000"/>
          </a:p>
          <a:p>
            <a:pPr indent="0" lvl="0" marL="0" rtl="0" algn="l">
              <a:lnSpc>
                <a:spcPct val="100000"/>
              </a:lnSpc>
              <a:spcBef>
                <a:spcPts val="0"/>
              </a:spcBef>
              <a:spcAft>
                <a:spcPts val="0"/>
              </a:spcAft>
              <a:buClr>
                <a:schemeClr val="dk1"/>
              </a:buClr>
              <a:buSzPts val="1100"/>
              <a:buFont typeface="Arial"/>
              <a:buNone/>
            </a:pPr>
            <a:r>
              <a:rPr lang="en-US" sz="2000"/>
              <a:t>• Poor premorbid functioning.</a:t>
            </a:r>
            <a:endParaRPr sz="2000"/>
          </a:p>
          <a:p>
            <a:pPr indent="0" lvl="0" marL="0" rtl="0" algn="l">
              <a:lnSpc>
                <a:spcPct val="100000"/>
              </a:lnSpc>
              <a:spcBef>
                <a:spcPts val="0"/>
              </a:spcBef>
              <a:spcAft>
                <a:spcPts val="0"/>
              </a:spcAft>
              <a:buClr>
                <a:schemeClr val="dk1"/>
              </a:buClr>
              <a:buSzPts val="1100"/>
              <a:buFont typeface="Arial"/>
              <a:buNone/>
            </a:pPr>
            <a:r>
              <a:rPr lang="en-US" sz="2000"/>
              <a:t>• No precipitating factors.</a:t>
            </a:r>
            <a:endParaRPr sz="2000"/>
          </a:p>
          <a:p>
            <a:pPr indent="0" lvl="0" marL="0" rtl="0" algn="l">
              <a:lnSpc>
                <a:spcPct val="100000"/>
              </a:lnSpc>
              <a:spcBef>
                <a:spcPts val="0"/>
              </a:spcBef>
              <a:spcAft>
                <a:spcPts val="0"/>
              </a:spcAft>
              <a:buClr>
                <a:schemeClr val="dk1"/>
              </a:buClr>
              <a:buSzPts val="1100"/>
              <a:buFont typeface="Arial"/>
              <a:buNone/>
            </a:pPr>
            <a:r>
              <a:rPr lang="en-US" sz="2000"/>
              <a:t>• Negative symptoms.</a:t>
            </a:r>
            <a:endParaRPr sz="2000"/>
          </a:p>
          <a:p>
            <a:pPr indent="0" lvl="0" marL="0" rtl="0" algn="l">
              <a:lnSpc>
                <a:spcPct val="100000"/>
              </a:lnSpc>
              <a:spcBef>
                <a:spcPts val="0"/>
              </a:spcBef>
              <a:spcAft>
                <a:spcPts val="0"/>
              </a:spcAft>
              <a:buClr>
                <a:schemeClr val="dk1"/>
              </a:buClr>
              <a:buSzPts val="1100"/>
              <a:buFont typeface="Arial"/>
              <a:buNone/>
            </a:pPr>
            <a:r>
              <a:rPr lang="en-US" sz="2000"/>
              <a:t>• Being single/divorced.</a:t>
            </a:r>
            <a:endParaRPr sz="2000"/>
          </a:p>
          <a:p>
            <a:pPr indent="0" lvl="0" marL="0" rtl="0" algn="l">
              <a:lnSpc>
                <a:spcPct val="100000"/>
              </a:lnSpc>
              <a:spcBef>
                <a:spcPts val="0"/>
              </a:spcBef>
              <a:spcAft>
                <a:spcPts val="0"/>
              </a:spcAft>
              <a:buClr>
                <a:schemeClr val="dk1"/>
              </a:buClr>
              <a:buSzPts val="1100"/>
              <a:buFont typeface="Arial"/>
              <a:buNone/>
            </a:pPr>
            <a:r>
              <a:rPr lang="en-US" sz="2000"/>
              <a:t>• Family history of schizophrenia.</a:t>
            </a:r>
            <a:endParaRPr sz="2000"/>
          </a:p>
          <a:p>
            <a:pPr indent="0" lvl="0" marL="0" rtl="0" algn="l">
              <a:lnSpc>
                <a:spcPct val="100000"/>
              </a:lnSpc>
              <a:spcBef>
                <a:spcPts val="0"/>
              </a:spcBef>
              <a:spcAft>
                <a:spcPts val="0"/>
              </a:spcAft>
              <a:buClr>
                <a:schemeClr val="dk1"/>
              </a:buClr>
              <a:buSzPts val="1100"/>
              <a:buFont typeface="Arial"/>
              <a:buNone/>
            </a:pPr>
            <a:r>
              <a:rPr lang="en-US" sz="2000"/>
              <a:t>• Negative symptoms.</a:t>
            </a:r>
            <a:endParaRPr sz="2000"/>
          </a:p>
          <a:p>
            <a:pPr indent="0" lvl="0" marL="0" rtl="0" algn="l">
              <a:lnSpc>
                <a:spcPct val="100000"/>
              </a:lnSpc>
              <a:spcBef>
                <a:spcPts val="0"/>
              </a:spcBef>
              <a:spcAft>
                <a:spcPts val="0"/>
              </a:spcAft>
              <a:buClr>
                <a:schemeClr val="dk1"/>
              </a:buClr>
              <a:buSzPts val="1100"/>
              <a:buFont typeface="Arial"/>
              <a:buNone/>
            </a:pPr>
            <a:r>
              <a:rPr lang="en-US" sz="2000"/>
              <a:t>• History of perinatal trauma.</a:t>
            </a:r>
            <a:endParaRPr sz="2000"/>
          </a:p>
          <a:p>
            <a:pPr indent="0" lvl="0" marL="0" rtl="0" algn="l">
              <a:lnSpc>
                <a:spcPct val="100000"/>
              </a:lnSpc>
              <a:spcBef>
                <a:spcPts val="0"/>
              </a:spcBef>
              <a:spcAft>
                <a:spcPts val="0"/>
              </a:spcAft>
              <a:buSzPts val="1400"/>
              <a:buNone/>
            </a:pPr>
            <a:r>
              <a:rPr lang="en-US" sz="2000"/>
              <a:t>• Multiple relapses.</a:t>
            </a:r>
            <a:endParaRPr sz="2000"/>
          </a:p>
          <a:p>
            <a:pPr indent="0" lvl="0" marL="0" rtl="0" algn="l">
              <a:lnSpc>
                <a:spcPct val="100000"/>
              </a:lnSpc>
              <a:spcBef>
                <a:spcPts val="0"/>
              </a:spcBef>
              <a:spcAft>
                <a:spcPts val="0"/>
              </a:spcAft>
              <a:buSzPts val="1400"/>
              <a:buNone/>
            </a:pPr>
            <a:r>
              <a:rPr lang="en-US" sz="2000">
                <a:solidFill>
                  <a:schemeClr val="dk1"/>
                </a:solidFill>
              </a:rPr>
              <a:t>• </a:t>
            </a:r>
            <a:r>
              <a:rPr lang="en-US" sz="2000"/>
              <a:t>Longer duration of untreated illness</a:t>
            </a:r>
            <a:endParaRPr sz="2000"/>
          </a:p>
        </p:txBody>
      </p:sp>
      <p:sp>
        <p:nvSpPr>
          <p:cNvPr id="2023" name="Google Shape;2023;g2b4aaa32f61_0_52"/>
          <p:cNvSpPr txBox="1"/>
          <p:nvPr>
            <p:ph idx="3" type="body"/>
          </p:nvPr>
        </p:nvSpPr>
        <p:spPr>
          <a:xfrm>
            <a:off x="5013325" y="741363"/>
            <a:ext cx="3667200" cy="5730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2400"/>
              <a:buNone/>
            </a:pPr>
            <a:r>
              <a:rPr lang="en-US"/>
              <a:t>Poor prognostic factors</a:t>
            </a:r>
            <a:endParaRPr/>
          </a:p>
        </p:txBody>
      </p:sp>
      <p:sp>
        <p:nvSpPr>
          <p:cNvPr id="2024" name="Google Shape;2024;g2b4aaa32f61_0_52"/>
          <p:cNvSpPr txBox="1"/>
          <p:nvPr>
            <p:ph type="title"/>
          </p:nvPr>
        </p:nvSpPr>
        <p:spPr>
          <a:xfrm>
            <a:off x="2737659" y="51333"/>
            <a:ext cx="3668700" cy="572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4000"/>
              <a:buNone/>
            </a:pPr>
            <a:r>
              <a:rPr lang="en-US"/>
              <a:t>Prognosis </a:t>
            </a:r>
            <a:endParaRPr/>
          </a:p>
        </p:txBody>
      </p:sp>
    </p:spTree>
  </p:cSld>
  <p:clrMapOvr>
    <a:masterClrMapping/>
  </p:clrMapOvr>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8" name="Shape 2028"/>
        <p:cNvGrpSpPr/>
        <p:nvPr/>
      </p:nvGrpSpPr>
      <p:grpSpPr>
        <a:xfrm>
          <a:off x="0" y="0"/>
          <a:ext cx="0" cy="0"/>
          <a:chOff x="0" y="0"/>
          <a:chExt cx="0" cy="0"/>
        </a:xfrm>
      </p:grpSpPr>
      <p:sp>
        <p:nvSpPr>
          <p:cNvPr id="2029" name="Google Shape;2029;g2b4aaa32f61_0_62"/>
          <p:cNvSpPr txBox="1"/>
          <p:nvPr>
            <p:ph type="title"/>
          </p:nvPr>
        </p:nvSpPr>
        <p:spPr>
          <a:xfrm>
            <a:off x="479300" y="3873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Treatment </a:t>
            </a:r>
            <a:endParaRPr/>
          </a:p>
        </p:txBody>
      </p:sp>
      <p:sp>
        <p:nvSpPr>
          <p:cNvPr id="2030" name="Google Shape;2030;g2b4aaa32f61_0_62"/>
          <p:cNvSpPr txBox="1"/>
          <p:nvPr>
            <p:ph idx="1" type="body"/>
          </p:nvPr>
        </p:nvSpPr>
        <p:spPr>
          <a:xfrm>
            <a:off x="354725" y="1114850"/>
            <a:ext cx="7828500" cy="3494100"/>
          </a:xfrm>
          <a:prstGeom prst="rect">
            <a:avLst/>
          </a:prstGeom>
          <a:noFill/>
          <a:ln>
            <a:noFill/>
          </a:ln>
        </p:spPr>
        <p:txBody>
          <a:bodyPr anchorCtr="0" anchor="t" bIns="45700" lIns="91425" spcFirstLastPara="1" rIns="91425" wrap="square" tIns="45700">
            <a:noAutofit/>
          </a:bodyPr>
          <a:lstStyle/>
          <a:p>
            <a:pPr indent="-323850" lvl="0" marL="457200" rtl="0" algn="l">
              <a:lnSpc>
                <a:spcPct val="100000"/>
              </a:lnSpc>
              <a:spcBef>
                <a:spcPts val="0"/>
              </a:spcBef>
              <a:spcAft>
                <a:spcPts val="0"/>
              </a:spcAft>
              <a:buSzPts val="1500"/>
              <a:buChar char="•"/>
            </a:pPr>
            <a:r>
              <a:rPr lang="en-US" sz="1500"/>
              <a:t>Antipsychotic medications are the mainstay of the treatment for schizophrenia.</a:t>
            </a:r>
            <a:endParaRPr sz="1500"/>
          </a:p>
          <a:p>
            <a:pPr indent="-323850" lvl="0" marL="457200" rtl="0" algn="l">
              <a:lnSpc>
                <a:spcPct val="100000"/>
              </a:lnSpc>
              <a:spcBef>
                <a:spcPts val="0"/>
              </a:spcBef>
              <a:spcAft>
                <a:spcPts val="0"/>
              </a:spcAft>
              <a:buSzPts val="1500"/>
              <a:buChar char="•"/>
            </a:pPr>
            <a:r>
              <a:rPr lang="en-US" sz="1500"/>
              <a:t>Antipsychotic medications are effective for preventing relapse in stabilized patients.</a:t>
            </a:r>
            <a:endParaRPr sz="1500"/>
          </a:p>
          <a:p>
            <a:pPr indent="-323850" lvl="0" marL="457200" rtl="0" algn="l">
              <a:lnSpc>
                <a:spcPct val="100000"/>
              </a:lnSpc>
              <a:spcBef>
                <a:spcPts val="0"/>
              </a:spcBef>
              <a:spcAft>
                <a:spcPts val="0"/>
              </a:spcAft>
              <a:buSzPts val="1500"/>
              <a:buChar char="•"/>
            </a:pPr>
            <a:r>
              <a:rPr lang="en-US" sz="1500"/>
              <a:t>Psychosocial interventions, including  psychotherapy, can a augment the clinical improvement.</a:t>
            </a:r>
            <a:endParaRPr sz="1500"/>
          </a:p>
          <a:p>
            <a:pPr indent="-323850" lvl="0" marL="457200" rtl="0" algn="l">
              <a:lnSpc>
                <a:spcPct val="100000"/>
              </a:lnSpc>
              <a:spcBef>
                <a:spcPts val="0"/>
              </a:spcBef>
              <a:spcAft>
                <a:spcPts val="0"/>
              </a:spcAft>
              <a:buSzPts val="1500"/>
              <a:buChar char="•"/>
            </a:pPr>
            <a:r>
              <a:rPr lang="en-US" sz="1500"/>
              <a:t>Effective non pharmacological treatments include patient and family education, skills training, supported employment, cognitive behavior therapies, and psychotherapies</a:t>
            </a:r>
            <a:endParaRPr sz="1500"/>
          </a:p>
          <a:p>
            <a:pPr indent="-323850" lvl="0" marL="457200" rtl="0" algn="l">
              <a:lnSpc>
                <a:spcPct val="100000"/>
              </a:lnSpc>
              <a:spcBef>
                <a:spcPts val="0"/>
              </a:spcBef>
              <a:spcAft>
                <a:spcPts val="0"/>
              </a:spcAft>
              <a:buSzPts val="1500"/>
              <a:buChar char="•"/>
            </a:pPr>
            <a:r>
              <a:rPr lang="en-US" sz="1500"/>
              <a:t>Just as pharmacological agents are used to treat presumed chemical imbalances, non-pharmacological strategies must  treat non biological issues</a:t>
            </a:r>
            <a:endParaRPr sz="1500"/>
          </a:p>
          <a:p>
            <a:pPr indent="-323850" lvl="0" marL="457200" rtl="0" algn="l">
              <a:lnSpc>
                <a:spcPct val="100000"/>
              </a:lnSpc>
              <a:spcBef>
                <a:spcPts val="0"/>
              </a:spcBef>
              <a:spcAft>
                <a:spcPts val="0"/>
              </a:spcAft>
              <a:buSzPts val="1500"/>
              <a:buChar char="•"/>
            </a:pPr>
            <a:r>
              <a:rPr lang="en-US" sz="1500"/>
              <a:t>For most individuals, antipsychotic medications control the symptoms while non-pharmacological</a:t>
            </a:r>
            <a:endParaRPr sz="1500"/>
          </a:p>
          <a:p>
            <a:pPr indent="-323850" lvl="0" marL="457200" rtl="0" algn="l">
              <a:lnSpc>
                <a:spcPct val="100000"/>
              </a:lnSpc>
              <a:spcBef>
                <a:spcPts val="0"/>
              </a:spcBef>
              <a:spcAft>
                <a:spcPts val="0"/>
              </a:spcAft>
              <a:buSzPts val="1500"/>
              <a:buChar char="•"/>
            </a:pPr>
            <a:r>
              <a:rPr lang="en-US" sz="1500"/>
              <a:t>treatments address the impairments in social, vocational, and educational functioning</a:t>
            </a:r>
            <a:endParaRPr sz="1500"/>
          </a:p>
          <a:p>
            <a:pPr indent="0" lvl="0" marL="0" rtl="0" algn="l">
              <a:lnSpc>
                <a:spcPct val="100000"/>
              </a:lnSpc>
              <a:spcBef>
                <a:spcPts val="0"/>
              </a:spcBef>
              <a:spcAft>
                <a:spcPts val="0"/>
              </a:spcAft>
              <a:buSzPts val="1400"/>
              <a:buNone/>
            </a:pPr>
            <a:r>
              <a:t/>
            </a:r>
            <a:endParaRPr sz="1500"/>
          </a:p>
        </p:txBody>
      </p:sp>
      <p:sp>
        <p:nvSpPr>
          <p:cNvPr id="2031" name="Google Shape;2031;g2b4aaa32f61_0_62"/>
          <p:cNvSpPr txBox="1"/>
          <p:nvPr/>
        </p:nvSpPr>
        <p:spPr>
          <a:xfrm>
            <a:off x="1760950" y="4712775"/>
            <a:ext cx="3471300" cy="43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Rubik"/>
                <a:ea typeface="Rubik"/>
                <a:cs typeface="Rubik"/>
                <a:sym typeface="Rubik"/>
              </a:rPr>
              <a:t>*more details in antipsychotics lecture</a:t>
            </a:r>
            <a:endParaRPr b="0" i="0" sz="1400" u="none" cap="none" strike="noStrike">
              <a:solidFill>
                <a:srgbClr val="000000"/>
              </a:solidFill>
              <a:latin typeface="Rubik"/>
              <a:ea typeface="Rubik"/>
              <a:cs typeface="Rubik"/>
              <a:sym typeface="Rubik"/>
            </a:endParaRPr>
          </a:p>
        </p:txBody>
      </p:sp>
    </p:spTree>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5" name="Shape 2035"/>
        <p:cNvGrpSpPr/>
        <p:nvPr/>
      </p:nvGrpSpPr>
      <p:grpSpPr>
        <a:xfrm>
          <a:off x="0" y="0"/>
          <a:ext cx="0" cy="0"/>
          <a:chOff x="0" y="0"/>
          <a:chExt cx="0" cy="0"/>
        </a:xfrm>
      </p:grpSpPr>
      <p:sp>
        <p:nvSpPr>
          <p:cNvPr id="2036" name="Google Shape;2036;g2b4aaa32f61_0_72"/>
          <p:cNvSpPr txBox="1"/>
          <p:nvPr>
            <p:ph type="title"/>
          </p:nvPr>
        </p:nvSpPr>
        <p:spPr>
          <a:xfrm>
            <a:off x="251250" y="2226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2037" name="Google Shape;2037;g2b4aaa32f61_0_72"/>
          <p:cNvSpPr txBox="1"/>
          <p:nvPr>
            <p:ph idx="1" type="body"/>
          </p:nvPr>
        </p:nvSpPr>
        <p:spPr>
          <a:xfrm>
            <a:off x="342050" y="1013500"/>
            <a:ext cx="4003200" cy="4130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t>1- 17 years old male,2 years of isolation and hates eating with his family because he believes they put poison on it and associated with deterioration of function:</a:t>
            </a:r>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a-      Schizophrenia</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b-      Delusional disorder</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c-      Major depressive disorder</a:t>
            </a:r>
            <a:endParaRPr sz="1200">
              <a:solidFill>
                <a:schemeClr val="dk1"/>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 2- poor prognosis of schizophrenia:</a:t>
            </a:r>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A)     Gradual</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B)     Married</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C)     Older age</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ts val="1400"/>
              <a:buNone/>
            </a:pPr>
            <a:r>
              <a:rPr lang="en-US">
                <a:latin typeface="Roboto Condensed Light"/>
                <a:ea typeface="Roboto Condensed Light"/>
                <a:cs typeface="Roboto Condensed Light"/>
                <a:sym typeface="Roboto Condensed Light"/>
              </a:rPr>
              <a:t>D)     Female</a:t>
            </a:r>
            <a:endParaRPr>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3- loosening of association is present most commonly in:</a:t>
            </a:r>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A. Schizophrenia</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B. Bipolar</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ts val="1400"/>
              <a:buNone/>
            </a:pPr>
            <a:r>
              <a:rPr lang="en-US">
                <a:latin typeface="Roboto Condensed Light"/>
                <a:ea typeface="Roboto Condensed Light"/>
                <a:cs typeface="Roboto Condensed Light"/>
                <a:sym typeface="Roboto Condensed Light"/>
              </a:rPr>
              <a:t>C. depression with psychotic feature</a:t>
            </a:r>
            <a:r>
              <a:rPr lang="en-US"/>
              <a:t> </a:t>
            </a:r>
            <a:endParaRPr/>
          </a:p>
        </p:txBody>
      </p:sp>
      <p:sp>
        <p:nvSpPr>
          <p:cNvPr id="2038" name="Google Shape;2038;g2b4aaa32f61_0_72"/>
          <p:cNvSpPr txBox="1"/>
          <p:nvPr>
            <p:ph idx="1" type="body"/>
          </p:nvPr>
        </p:nvSpPr>
        <p:spPr>
          <a:xfrm>
            <a:off x="4573400" y="1013500"/>
            <a:ext cx="3686700" cy="4130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t>4- Duration to diagnose schizophrenia :</a:t>
            </a:r>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A. 6 months</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B. 1 month</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C. less than 6 month </a:t>
            </a:r>
            <a:endParaRPr>
              <a:solidFill>
                <a:srgbClr val="1C1E21"/>
              </a:solidFill>
              <a:highlight>
                <a:srgbClr val="FFFFFF"/>
              </a:highlight>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5- a negative sign of schizophrenia?</a:t>
            </a:r>
            <a:endParaRPr/>
          </a:p>
          <a:p>
            <a:pPr indent="0" lvl="0" marL="457200" rtl="0" algn="l">
              <a:lnSpc>
                <a:spcPct val="100000"/>
              </a:lnSpc>
              <a:spcBef>
                <a:spcPts val="0"/>
              </a:spcBef>
              <a:spcAft>
                <a:spcPts val="0"/>
              </a:spcAft>
              <a:buSzPts val="1400"/>
              <a:buNone/>
            </a:pPr>
            <a:r>
              <a:rPr lang="en-US">
                <a:latin typeface="Roboto Condensed Light"/>
                <a:ea typeface="Roboto Condensed Light"/>
                <a:cs typeface="Roboto Condensed Light"/>
                <a:sym typeface="Roboto Condensed Light"/>
              </a:rPr>
              <a:t>A. Delusion</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ts val="1400"/>
              <a:buNone/>
            </a:pPr>
            <a:r>
              <a:rPr lang="en-US">
                <a:latin typeface="Roboto Condensed Light"/>
                <a:ea typeface="Roboto Condensed Light"/>
                <a:cs typeface="Roboto Condensed Light"/>
                <a:sym typeface="Roboto Condensed Light"/>
              </a:rPr>
              <a:t>B. Hallucinations	</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C. Alogia       </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ts val="1400"/>
              <a:buNone/>
            </a:pPr>
            <a:r>
              <a:rPr lang="en-US">
                <a:latin typeface="Roboto Condensed Light"/>
                <a:ea typeface="Roboto Condensed Light"/>
                <a:cs typeface="Roboto Condensed Light"/>
                <a:sym typeface="Roboto Condensed Light"/>
              </a:rPr>
              <a:t>D. Disorganized speech   	</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E. Disorganized behavior </a:t>
            </a:r>
            <a:endParaRPr>
              <a:solidFill>
                <a:srgbClr val="1C1E21"/>
              </a:solidFill>
              <a:highlight>
                <a:srgbClr val="FFFFFF"/>
              </a:highlight>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6- all of the following consider negative symptoms of schizophrenia except?</a:t>
            </a:r>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a. Anhedonia</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b. affective mood</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c. improvement of Thought process</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d. lack of motivation</a:t>
            </a:r>
            <a:endParaRPr>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ts val="1400"/>
              <a:buNone/>
            </a:pPr>
            <a:r>
              <a:t/>
            </a:r>
            <a:endParaRPr/>
          </a:p>
        </p:txBody>
      </p:sp>
    </p:spTree>
  </p:cSld>
  <p:clrMapOvr>
    <a:masterClrMapping/>
  </p:clrMapOvr>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2" name="Shape 2042"/>
        <p:cNvGrpSpPr/>
        <p:nvPr/>
      </p:nvGrpSpPr>
      <p:grpSpPr>
        <a:xfrm>
          <a:off x="0" y="0"/>
          <a:ext cx="0" cy="0"/>
          <a:chOff x="0" y="0"/>
          <a:chExt cx="0" cy="0"/>
        </a:xfrm>
      </p:grpSpPr>
      <p:sp>
        <p:nvSpPr>
          <p:cNvPr id="2043" name="Google Shape;2043;g2b625c1c865_0_116"/>
          <p:cNvSpPr txBox="1"/>
          <p:nvPr>
            <p:ph type="title"/>
          </p:nvPr>
        </p:nvSpPr>
        <p:spPr>
          <a:xfrm>
            <a:off x="251250" y="2226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2044" name="Google Shape;2044;g2b625c1c865_0_116"/>
          <p:cNvSpPr txBox="1"/>
          <p:nvPr>
            <p:ph idx="1" type="body"/>
          </p:nvPr>
        </p:nvSpPr>
        <p:spPr>
          <a:xfrm>
            <a:off x="342050" y="1013500"/>
            <a:ext cx="4003200" cy="4130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t>7- combination of symptoms of criteria A that if occur for 1 month are enough to diagnose patient with schizophrenia:</a:t>
            </a:r>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 a- Prominent visual and auditory hallucination</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b- perceptual and grandiose delusion</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c- disorganized speech and emotional difference</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 8- incorrect thing about schizophrenia:</a:t>
            </a:r>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 equal male to female ratio</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 delusions necessary for diagnosis</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 lack of insight</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 antipsychotics are the main treatment</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 auditory hallucinations are the most common type of hallucinations</a:t>
            </a:r>
            <a:endParaRPr sz="1200">
              <a:solidFill>
                <a:schemeClr val="dk1"/>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9- Good prognosis of SCHIZOPHRENIA?</a:t>
            </a:r>
            <a:endParaRPr/>
          </a:p>
          <a:p>
            <a:pPr indent="0" lvl="0" marL="45720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Family history of mood disorder </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10- not a DSM 5 criterion of schizophrenia?</a:t>
            </a:r>
            <a:endParaRPr/>
          </a:p>
          <a:p>
            <a:pPr indent="457200" lvl="0" marL="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Active symptoms at least 6 months</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ts val="1400"/>
              <a:buNone/>
            </a:pPr>
            <a:r>
              <a:t/>
            </a:r>
            <a:endParaRPr/>
          </a:p>
        </p:txBody>
      </p:sp>
      <p:sp>
        <p:nvSpPr>
          <p:cNvPr id="2045" name="Google Shape;2045;g2b625c1c865_0_116"/>
          <p:cNvSpPr txBox="1"/>
          <p:nvPr>
            <p:ph idx="1" type="body"/>
          </p:nvPr>
        </p:nvSpPr>
        <p:spPr>
          <a:xfrm>
            <a:off x="4573400" y="1013500"/>
            <a:ext cx="3686700" cy="41301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00000"/>
              </a:lnSpc>
              <a:spcBef>
                <a:spcPts val="0"/>
              </a:spcBef>
              <a:spcAft>
                <a:spcPts val="0"/>
              </a:spcAft>
              <a:buSzPts val="1400"/>
              <a:buNone/>
            </a:pPr>
            <a:r>
              <a:rPr lang="en-US"/>
              <a:t>11- 25 years old female diagnosed with schizophrenia at this age and she slowly started to have delusions in the past 3 years, when her husband died, she had more delusions, which of the following predicts a poor outcome in this patient? </a:t>
            </a:r>
            <a:endParaRPr/>
          </a:p>
          <a:p>
            <a:pPr indent="0" lvl="0" marL="45720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Insidious onset</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12- Patient think that aliens are tracking him, which pathway is affected?</a:t>
            </a:r>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A- Mesocortical</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B- Mesolimbic</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C- Tuberoinfundibular</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D- Nigrostriatal</a:t>
            </a:r>
            <a:endParaRPr>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13- All of the following are true EXCEPT?</a:t>
            </a:r>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A- Brief psychotic disorder more than 1 month but less than 6 months</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B- Schizophreniform disorder more than 1 month but less than 6 months</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C- Schizophrenia more than 6 months</a:t>
            </a:r>
            <a:endParaRPr>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ts val="1400"/>
              <a:buNone/>
            </a:pPr>
            <a:r>
              <a:t/>
            </a:r>
            <a:endParaRPr/>
          </a:p>
        </p:txBody>
      </p:sp>
    </p:spTree>
  </p:cSld>
  <p:clrMapOvr>
    <a:masterClrMapping/>
  </p:clrMapOvr>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9" name="Shape 2049"/>
        <p:cNvGrpSpPr/>
        <p:nvPr/>
      </p:nvGrpSpPr>
      <p:grpSpPr>
        <a:xfrm>
          <a:off x="0" y="0"/>
          <a:ext cx="0" cy="0"/>
          <a:chOff x="0" y="0"/>
          <a:chExt cx="0" cy="0"/>
        </a:xfrm>
      </p:grpSpPr>
      <p:sp>
        <p:nvSpPr>
          <p:cNvPr id="2050" name="Google Shape;2050;g2b625c1c865_0_130"/>
          <p:cNvSpPr txBox="1"/>
          <p:nvPr>
            <p:ph type="title"/>
          </p:nvPr>
        </p:nvSpPr>
        <p:spPr>
          <a:xfrm>
            <a:off x="251250" y="2226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2051" name="Google Shape;2051;g2b625c1c865_0_130"/>
          <p:cNvSpPr txBox="1"/>
          <p:nvPr>
            <p:ph idx="1" type="body"/>
          </p:nvPr>
        </p:nvSpPr>
        <p:spPr>
          <a:xfrm>
            <a:off x="329400" y="1013500"/>
            <a:ext cx="4003200" cy="4130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t>14- patient came to the clinic with his family for the first time, and started to imitate your movements and words and was very resistant to your instructions for him to move as you ask, dx: </a:t>
            </a:r>
            <a:endParaRPr/>
          </a:p>
          <a:p>
            <a:pPr indent="457200" lvl="0" marL="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Schizophrenia- catatonic type</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15- Difference between male and female with schizophrenia: </a:t>
            </a:r>
            <a:endParaRPr/>
          </a:p>
          <a:p>
            <a:pPr indent="457200" lvl="0" marL="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females have later onset and better prognosis.</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solidFill>
                  <a:schemeClr val="dk1"/>
                </a:solidFill>
              </a:rPr>
              <a:t>16- </a:t>
            </a:r>
            <a:r>
              <a:rPr lang="en-US"/>
              <a:t>the causative neurotransmitter of positive symptoms in schizophrenia? </a:t>
            </a:r>
            <a:endParaRPr/>
          </a:p>
          <a:p>
            <a:pPr indent="457200" lvl="0" marL="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Dopamine  </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ts val="1400"/>
              <a:buNone/>
            </a:pPr>
            <a:r>
              <a:t/>
            </a:r>
            <a:endParaRPr>
              <a:solidFill>
                <a:schemeClr val="dk1"/>
              </a:solidFill>
            </a:endParaRPr>
          </a:p>
        </p:txBody>
      </p:sp>
      <p:sp>
        <p:nvSpPr>
          <p:cNvPr id="2052" name="Google Shape;2052;g2b625c1c865_0_130"/>
          <p:cNvSpPr txBox="1"/>
          <p:nvPr>
            <p:ph idx="1" type="body"/>
          </p:nvPr>
        </p:nvSpPr>
        <p:spPr>
          <a:xfrm>
            <a:off x="4573400" y="1013500"/>
            <a:ext cx="3686700" cy="4130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solidFill>
                  <a:schemeClr val="dk1"/>
                </a:solidFill>
              </a:rPr>
              <a:t>17-</a:t>
            </a:r>
            <a:r>
              <a:rPr lang="en-US"/>
              <a:t> Gender distribution of schizophrenia:</a:t>
            </a:r>
            <a:endParaRPr/>
          </a:p>
          <a:p>
            <a:pPr indent="0" lvl="0" marL="45720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equal among males and females 1:1</a:t>
            </a:r>
            <a:endParaRPr sz="1200">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solidFill>
                  <a:schemeClr val="dk1"/>
                </a:solidFill>
              </a:rPr>
              <a:t>18-</a:t>
            </a:r>
            <a:r>
              <a:rPr lang="en-US"/>
              <a:t> which of the following is not a good prognostic factor for schizophrenia</a:t>
            </a:r>
            <a:endParaRPr/>
          </a:p>
          <a:p>
            <a:pPr indent="0" lvl="0" marL="45720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Early age of onset</a:t>
            </a:r>
            <a:endParaRPr/>
          </a:p>
          <a:p>
            <a:pPr indent="0" lvl="0" marL="45720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Long duration of it without treatment</a:t>
            </a:r>
            <a:endParaRPr/>
          </a:p>
          <a:p>
            <a:pPr indent="0" lvl="0" marL="45720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Long first episode  </a:t>
            </a:r>
            <a:endParaRPr/>
          </a:p>
          <a:p>
            <a:pPr indent="0" lvl="0" marL="457200" rtl="0" algn="l">
              <a:lnSpc>
                <a:spcPct val="100000"/>
              </a:lnSpc>
              <a:spcBef>
                <a:spcPts val="0"/>
              </a:spcBef>
              <a:spcAft>
                <a:spcPts val="0"/>
              </a:spcAft>
              <a:buClr>
                <a:schemeClr val="dk1"/>
              </a:buClr>
              <a:buSzPts val="1100"/>
              <a:buFont typeface="Arial"/>
              <a:buNone/>
            </a:pPr>
            <a:r>
              <a:rPr lang="en-US">
                <a:solidFill>
                  <a:schemeClr val="accent1"/>
                </a:solidFill>
                <a:latin typeface="Roboto Condensed Light"/>
                <a:ea typeface="Roboto Condensed Light"/>
                <a:cs typeface="Roboto Condensed Light"/>
                <a:sym typeface="Roboto Condensed Light"/>
              </a:rPr>
              <a:t>there are a lot of questions like this so memorise the prognostic factors well</a:t>
            </a:r>
            <a:endParaRPr/>
          </a:p>
          <a:p>
            <a:pPr indent="0" lvl="0" marL="0" rtl="0" algn="l">
              <a:lnSpc>
                <a:spcPct val="100000"/>
              </a:lnSpc>
              <a:spcBef>
                <a:spcPts val="1000"/>
              </a:spcBef>
              <a:spcAft>
                <a:spcPts val="0"/>
              </a:spcAft>
              <a:buSzPts val="1400"/>
              <a:buNone/>
            </a:pPr>
            <a:r>
              <a:rPr lang="en-US"/>
              <a:t>19- A typical case scenario for schizophrenia case with the question: what is the time life prevalence of the patient condition :</a:t>
            </a:r>
            <a:endParaRPr/>
          </a:p>
          <a:p>
            <a:pPr indent="0" lvl="0" marL="45720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a. 1%</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b. 5%</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283"/>
              <a:buFont typeface="Arial"/>
              <a:buNone/>
            </a:pPr>
            <a:r>
              <a:rPr lang="en-US">
                <a:latin typeface="Roboto Condensed Light"/>
                <a:ea typeface="Roboto Condensed Light"/>
                <a:cs typeface="Roboto Condensed Light"/>
                <a:sym typeface="Roboto Condensed Light"/>
              </a:rPr>
              <a:t>c. 10%</a:t>
            </a:r>
            <a:endParaRPr/>
          </a:p>
        </p:txBody>
      </p:sp>
    </p:spTree>
  </p:cSld>
  <p:clrMapOvr>
    <a:masterClrMapping/>
  </p:clrMapOvr>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6" name="Shape 2056"/>
        <p:cNvGrpSpPr/>
        <p:nvPr/>
      </p:nvGrpSpPr>
      <p:grpSpPr>
        <a:xfrm>
          <a:off x="0" y="0"/>
          <a:ext cx="0" cy="0"/>
          <a:chOff x="0" y="0"/>
          <a:chExt cx="0" cy="0"/>
        </a:xfrm>
      </p:grpSpPr>
      <p:sp>
        <p:nvSpPr>
          <p:cNvPr id="2057" name="Google Shape;2057;p70"/>
          <p:cNvSpPr txBox="1"/>
          <p:nvPr>
            <p:ph type="title"/>
          </p:nvPr>
        </p:nvSpPr>
        <p:spPr>
          <a:xfrm>
            <a:off x="251250" y="2226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2058" name="Google Shape;2058;p70"/>
          <p:cNvSpPr txBox="1"/>
          <p:nvPr>
            <p:ph idx="1" type="body"/>
          </p:nvPr>
        </p:nvSpPr>
        <p:spPr>
          <a:xfrm>
            <a:off x="329400" y="1013500"/>
            <a:ext cx="4003200" cy="4130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t>20- Which of the following are considered good prognostic factors for schizophrenia?</a:t>
            </a:r>
            <a:endParaRPr/>
          </a:p>
          <a:p>
            <a:pPr indent="0" lvl="0" marL="0" rtl="0" algn="l">
              <a:lnSpc>
                <a:spcPct val="100000"/>
              </a:lnSpc>
              <a:spcBef>
                <a:spcPts val="0"/>
              </a:spcBef>
              <a:spcAft>
                <a:spcPts val="0"/>
              </a:spcAft>
              <a:buClr>
                <a:schemeClr val="dk1"/>
              </a:buClr>
              <a:buSzPts val="1100"/>
              <a:buFont typeface="Arial"/>
              <a:buNone/>
            </a:pPr>
            <a:r>
              <a:rPr lang="en-US"/>
              <a:t>Select one:</a:t>
            </a:r>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a. poor premorbid functioning, no precipitating factors, soft neurological signs</a:t>
            </a:r>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b. Later age of onset, good premorbid functioning, family history of mood disorder, positive symptoms</a:t>
            </a:r>
            <a:endParaRPr/>
          </a:p>
          <a:p>
            <a:pPr indent="0" lvl="0" marL="457200" rtl="0" algn="l">
              <a:lnSpc>
                <a:spcPct val="100000"/>
              </a:lnSpc>
              <a:spcBef>
                <a:spcPts val="0"/>
              </a:spcBef>
              <a:spcAft>
                <a:spcPts val="0"/>
              </a:spcAft>
              <a:buSzPts val="1400"/>
              <a:buNone/>
            </a:pPr>
            <a:r>
              <a:rPr lang="en-US">
                <a:latin typeface="Roboto Condensed Light"/>
                <a:ea typeface="Roboto Condensed Light"/>
                <a:cs typeface="Roboto Condensed Light"/>
                <a:sym typeface="Roboto Condensed Light"/>
              </a:rPr>
              <a:t>c. Younger age at onset, being single/ divorced/widowed, family history of schizophrenia, longer duration of untreated illness </a:t>
            </a:r>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d. History of perinatal trauma, multiple relapses</a:t>
            </a:r>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e. Negative symptoms</a:t>
            </a:r>
            <a:endParaRPr>
              <a:solidFill>
                <a:schemeClr val="dk1"/>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solidFill>
                  <a:schemeClr val="dk1"/>
                </a:solidFill>
              </a:rPr>
              <a:t>21- Duration of brief psychotic episode?</a:t>
            </a:r>
            <a:endParaRPr/>
          </a:p>
          <a:p>
            <a:pPr indent="0" lvl="1" marL="457200" rtl="0" algn="l">
              <a:lnSpc>
                <a:spcPct val="100000"/>
              </a:lnSpc>
              <a:spcBef>
                <a:spcPts val="0"/>
              </a:spcBef>
              <a:spcAft>
                <a:spcPts val="0"/>
              </a:spcAft>
              <a:buSzPts val="1400"/>
              <a:buNone/>
            </a:pPr>
            <a:r>
              <a:rPr lang="en-US">
                <a:solidFill>
                  <a:schemeClr val="dk2"/>
                </a:solidFill>
              </a:rPr>
              <a:t>Less than one month </a:t>
            </a:r>
            <a:endParaRPr>
              <a:solidFill>
                <a:schemeClr val="dk2"/>
              </a:solidFill>
            </a:endParaRPr>
          </a:p>
        </p:txBody>
      </p:sp>
    </p:spTree>
  </p:cSld>
  <p:clrMapOvr>
    <a:masterClrMapping/>
  </p:clrMapOvr>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2" name="Shape 2062"/>
        <p:cNvGrpSpPr/>
        <p:nvPr/>
      </p:nvGrpSpPr>
      <p:grpSpPr>
        <a:xfrm>
          <a:off x="0" y="0"/>
          <a:ext cx="0" cy="0"/>
          <a:chOff x="0" y="0"/>
          <a:chExt cx="0" cy="0"/>
        </a:xfrm>
      </p:grpSpPr>
      <p:sp>
        <p:nvSpPr>
          <p:cNvPr id="2063" name="Google Shape;2063;g2b4aaa32f61_0_79"/>
          <p:cNvSpPr txBox="1"/>
          <p:nvPr>
            <p:ph type="title"/>
          </p:nvPr>
        </p:nvSpPr>
        <p:spPr>
          <a:xfrm>
            <a:off x="608639" y="2525322"/>
            <a:ext cx="40734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sz="2800"/>
              <a:t>Schizoaffective disorder</a:t>
            </a:r>
            <a:endParaRPr sz="2800"/>
          </a:p>
        </p:txBody>
      </p:sp>
      <p:sp>
        <p:nvSpPr>
          <p:cNvPr id="2064" name="Google Shape;2064;g2b4aaa32f61_0_79"/>
          <p:cNvSpPr/>
          <p:nvPr/>
        </p:nvSpPr>
        <p:spPr>
          <a:xfrm>
            <a:off x="1937975" y="1284250"/>
            <a:ext cx="1544540" cy="1112046"/>
          </a:xfrm>
          <a:custGeom>
            <a:rect b="b" l="l" r="r" t="t"/>
            <a:pathLst>
              <a:path extrusionOk="0" h="5692" w="7942">
                <a:moveTo>
                  <a:pt x="3056" y="1"/>
                </a:moveTo>
                <a:cubicBezTo>
                  <a:pt x="2499" y="1"/>
                  <a:pt x="1942" y="26"/>
                  <a:pt x="1393" y="99"/>
                </a:cubicBezTo>
                <a:cubicBezTo>
                  <a:pt x="912" y="166"/>
                  <a:pt x="370" y="314"/>
                  <a:pt x="154" y="808"/>
                </a:cubicBezTo>
                <a:cubicBezTo>
                  <a:pt x="31" y="1079"/>
                  <a:pt x="0" y="1393"/>
                  <a:pt x="25" y="1714"/>
                </a:cubicBezTo>
                <a:cubicBezTo>
                  <a:pt x="68" y="2312"/>
                  <a:pt x="296" y="2966"/>
                  <a:pt x="536" y="3520"/>
                </a:cubicBezTo>
                <a:cubicBezTo>
                  <a:pt x="666" y="3816"/>
                  <a:pt x="789" y="4088"/>
                  <a:pt x="894" y="4310"/>
                </a:cubicBezTo>
                <a:cubicBezTo>
                  <a:pt x="1178" y="4932"/>
                  <a:pt x="1615" y="5537"/>
                  <a:pt x="2220" y="5666"/>
                </a:cubicBezTo>
                <a:cubicBezTo>
                  <a:pt x="2302" y="5684"/>
                  <a:pt x="2385" y="5691"/>
                  <a:pt x="2468" y="5691"/>
                </a:cubicBezTo>
                <a:cubicBezTo>
                  <a:pt x="2824" y="5691"/>
                  <a:pt x="3180" y="5547"/>
                  <a:pt x="3520" y="5407"/>
                </a:cubicBezTo>
                <a:cubicBezTo>
                  <a:pt x="4384" y="5050"/>
                  <a:pt x="5265" y="4680"/>
                  <a:pt x="5993" y="4038"/>
                </a:cubicBezTo>
                <a:cubicBezTo>
                  <a:pt x="7084" y="3077"/>
                  <a:pt x="7941" y="1030"/>
                  <a:pt x="6196" y="277"/>
                </a:cubicBezTo>
                <a:cubicBezTo>
                  <a:pt x="5796" y="105"/>
                  <a:pt x="5364" y="80"/>
                  <a:pt x="4939" y="62"/>
                </a:cubicBezTo>
                <a:cubicBezTo>
                  <a:pt x="4655" y="49"/>
                  <a:pt x="4371" y="37"/>
                  <a:pt x="4088" y="25"/>
                </a:cubicBezTo>
                <a:cubicBezTo>
                  <a:pt x="3744" y="11"/>
                  <a:pt x="3400" y="1"/>
                  <a:pt x="3056"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065" name="Google Shape;2065;g2b4aaa32f61_0_79"/>
          <p:cNvGrpSpPr/>
          <p:nvPr/>
        </p:nvGrpSpPr>
        <p:grpSpPr>
          <a:xfrm>
            <a:off x="4352214" y="-249185"/>
            <a:ext cx="4653194" cy="5580612"/>
            <a:chOff x="4352214" y="-249185"/>
            <a:chExt cx="4653194" cy="5580612"/>
          </a:xfrm>
        </p:grpSpPr>
        <p:sp>
          <p:nvSpPr>
            <p:cNvPr id="2066" name="Google Shape;2066;g2b4aaa32f61_0_79"/>
            <p:cNvSpPr/>
            <p:nvPr/>
          </p:nvSpPr>
          <p:spPr>
            <a:xfrm rot="9784833">
              <a:off x="4604931" y="303431"/>
              <a:ext cx="4147759" cy="2353635"/>
            </a:xfrm>
            <a:custGeom>
              <a:rect b="b" l="l" r="r" t="t"/>
              <a:pathLst>
                <a:path extrusionOk="0" h="27814" w="57888">
                  <a:moveTo>
                    <a:pt x="24329" y="0"/>
                  </a:moveTo>
                  <a:cubicBezTo>
                    <a:pt x="20137" y="0"/>
                    <a:pt x="15944" y="292"/>
                    <a:pt x="11795" y="876"/>
                  </a:cubicBezTo>
                  <a:cubicBezTo>
                    <a:pt x="8059" y="1400"/>
                    <a:pt x="3909" y="2467"/>
                    <a:pt x="2041" y="5691"/>
                  </a:cubicBezTo>
                  <a:cubicBezTo>
                    <a:pt x="0" y="9206"/>
                    <a:pt x="1640" y="13707"/>
                    <a:pt x="4033" y="17005"/>
                  </a:cubicBezTo>
                  <a:cubicBezTo>
                    <a:pt x="9661" y="24748"/>
                    <a:pt x="17144" y="27813"/>
                    <a:pt x="25551" y="27813"/>
                  </a:cubicBezTo>
                  <a:cubicBezTo>
                    <a:pt x="28471" y="27813"/>
                    <a:pt x="31503" y="27443"/>
                    <a:pt x="34607" y="26771"/>
                  </a:cubicBezTo>
                  <a:cubicBezTo>
                    <a:pt x="36981" y="26253"/>
                    <a:pt x="39274" y="25538"/>
                    <a:pt x="41395" y="24545"/>
                  </a:cubicBezTo>
                  <a:cubicBezTo>
                    <a:pt x="49157" y="20920"/>
                    <a:pt x="57888" y="5494"/>
                    <a:pt x="45372" y="2485"/>
                  </a:cubicBezTo>
                  <a:cubicBezTo>
                    <a:pt x="38494" y="832"/>
                    <a:pt x="31411" y="0"/>
                    <a:pt x="2432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7" name="Google Shape;2067;g2b4aaa32f61_0_79"/>
            <p:cNvSpPr/>
            <p:nvPr/>
          </p:nvSpPr>
          <p:spPr>
            <a:xfrm rot="5183080">
              <a:off x="5157570" y="2667456"/>
              <a:ext cx="2471275" cy="2691843"/>
            </a:xfrm>
            <a:custGeom>
              <a:rect b="b" l="l" r="r" t="t"/>
              <a:pathLst>
                <a:path extrusionOk="0" h="3020" w="2757">
                  <a:moveTo>
                    <a:pt x="1727" y="1"/>
                  </a:moveTo>
                  <a:cubicBezTo>
                    <a:pt x="815" y="1"/>
                    <a:pt x="275" y="1495"/>
                    <a:pt x="93" y="2170"/>
                  </a:cubicBezTo>
                  <a:cubicBezTo>
                    <a:pt x="43" y="2361"/>
                    <a:pt x="0" y="2571"/>
                    <a:pt x="93" y="2750"/>
                  </a:cubicBezTo>
                  <a:cubicBezTo>
                    <a:pt x="196" y="2948"/>
                    <a:pt x="423" y="3020"/>
                    <a:pt x="655" y="3020"/>
                  </a:cubicBezTo>
                  <a:cubicBezTo>
                    <a:pt x="756" y="3020"/>
                    <a:pt x="857" y="3006"/>
                    <a:pt x="950" y="2984"/>
                  </a:cubicBezTo>
                  <a:cubicBezTo>
                    <a:pt x="1418" y="2879"/>
                    <a:pt x="1850" y="2639"/>
                    <a:pt x="2183" y="2293"/>
                  </a:cubicBezTo>
                  <a:cubicBezTo>
                    <a:pt x="2479" y="1991"/>
                    <a:pt x="2707" y="1597"/>
                    <a:pt x="2731" y="1171"/>
                  </a:cubicBezTo>
                  <a:cubicBezTo>
                    <a:pt x="2756" y="746"/>
                    <a:pt x="2540" y="296"/>
                    <a:pt x="2164" y="111"/>
                  </a:cubicBezTo>
                  <a:cubicBezTo>
                    <a:pt x="2010" y="35"/>
                    <a:pt x="1864" y="1"/>
                    <a:pt x="1727"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8" name="Google Shape;2068;g2b4aaa32f61_0_79"/>
            <p:cNvSpPr/>
            <p:nvPr/>
          </p:nvSpPr>
          <p:spPr>
            <a:xfrm>
              <a:off x="6599326" y="1952175"/>
              <a:ext cx="2246512" cy="2392162"/>
            </a:xfrm>
            <a:custGeom>
              <a:rect b="b" l="l" r="r" t="t"/>
              <a:pathLst>
                <a:path extrusionOk="0" h="12553" w="11789">
                  <a:moveTo>
                    <a:pt x="8224" y="1"/>
                  </a:moveTo>
                  <a:cubicBezTo>
                    <a:pt x="6188" y="1"/>
                    <a:pt x="3792" y="774"/>
                    <a:pt x="2646" y="1180"/>
                  </a:cubicBezTo>
                  <a:cubicBezTo>
                    <a:pt x="2621" y="1192"/>
                    <a:pt x="2590" y="1198"/>
                    <a:pt x="2559" y="1211"/>
                  </a:cubicBezTo>
                  <a:cubicBezTo>
                    <a:pt x="1782" y="1494"/>
                    <a:pt x="981" y="1901"/>
                    <a:pt x="574" y="2709"/>
                  </a:cubicBezTo>
                  <a:cubicBezTo>
                    <a:pt x="1" y="3868"/>
                    <a:pt x="469" y="5335"/>
                    <a:pt x="1073" y="6476"/>
                  </a:cubicBezTo>
                  <a:cubicBezTo>
                    <a:pt x="2276" y="8732"/>
                    <a:pt x="4002" y="10625"/>
                    <a:pt x="6018" y="11902"/>
                  </a:cubicBezTo>
                  <a:cubicBezTo>
                    <a:pt x="6265" y="12056"/>
                    <a:pt x="6530" y="12210"/>
                    <a:pt x="6807" y="12321"/>
                  </a:cubicBezTo>
                  <a:cubicBezTo>
                    <a:pt x="7135" y="12462"/>
                    <a:pt x="7471" y="12552"/>
                    <a:pt x="7801" y="12552"/>
                  </a:cubicBezTo>
                  <a:cubicBezTo>
                    <a:pt x="8048" y="12552"/>
                    <a:pt x="8292" y="12501"/>
                    <a:pt x="8527" y="12382"/>
                  </a:cubicBezTo>
                  <a:cubicBezTo>
                    <a:pt x="9095" y="12099"/>
                    <a:pt x="9465" y="11470"/>
                    <a:pt x="9773" y="10853"/>
                  </a:cubicBezTo>
                  <a:cubicBezTo>
                    <a:pt x="10772" y="8843"/>
                    <a:pt x="11419" y="6605"/>
                    <a:pt x="11666" y="4312"/>
                  </a:cubicBezTo>
                  <a:cubicBezTo>
                    <a:pt x="11752" y="3461"/>
                    <a:pt x="11789" y="2567"/>
                    <a:pt x="11518" y="1772"/>
                  </a:cubicBezTo>
                  <a:cubicBezTo>
                    <a:pt x="11067" y="432"/>
                    <a:pt x="9746" y="1"/>
                    <a:pt x="8224" y="1"/>
                  </a:cubicBezTo>
                  <a:close/>
                </a:path>
              </a:pathLst>
            </a:custGeom>
            <a:solidFill>
              <a:schemeClr val="accent3">
                <a:alpha val="4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9" name="Google Shape;2069;g2b4aaa32f61_0_79"/>
            <p:cNvSpPr/>
            <p:nvPr/>
          </p:nvSpPr>
          <p:spPr>
            <a:xfrm rot="2699978">
              <a:off x="5100118" y="1676293"/>
              <a:ext cx="2926222" cy="2176930"/>
            </a:xfrm>
            <a:custGeom>
              <a:rect b="b" l="l" r="r" t="t"/>
              <a:pathLst>
                <a:path extrusionOk="0" h="6589" w="10631">
                  <a:moveTo>
                    <a:pt x="1143" y="1"/>
                  </a:moveTo>
                  <a:cubicBezTo>
                    <a:pt x="967" y="1"/>
                    <a:pt x="802" y="27"/>
                    <a:pt x="654" y="87"/>
                  </a:cubicBezTo>
                  <a:cubicBezTo>
                    <a:pt x="25" y="340"/>
                    <a:pt x="1" y="1092"/>
                    <a:pt x="198" y="1764"/>
                  </a:cubicBezTo>
                  <a:cubicBezTo>
                    <a:pt x="827" y="3898"/>
                    <a:pt x="2683" y="5260"/>
                    <a:pt x="5075" y="6142"/>
                  </a:cubicBezTo>
                  <a:cubicBezTo>
                    <a:pt x="5543" y="6314"/>
                    <a:pt x="6012" y="6450"/>
                    <a:pt x="6474" y="6536"/>
                  </a:cubicBezTo>
                  <a:cubicBezTo>
                    <a:pt x="6664" y="6572"/>
                    <a:pt x="6867" y="6589"/>
                    <a:pt x="7074" y="6589"/>
                  </a:cubicBezTo>
                  <a:cubicBezTo>
                    <a:pt x="8703" y="6589"/>
                    <a:pt x="10631" y="5535"/>
                    <a:pt x="8799" y="4064"/>
                  </a:cubicBezTo>
                  <a:cubicBezTo>
                    <a:pt x="6992" y="2609"/>
                    <a:pt x="4933" y="1376"/>
                    <a:pt x="2781" y="445"/>
                  </a:cubicBezTo>
                  <a:cubicBezTo>
                    <a:pt x="2246" y="216"/>
                    <a:pt x="1649" y="1"/>
                    <a:pt x="1143" y="1"/>
                  </a:cubicBezTo>
                  <a:close/>
                </a:path>
              </a:pathLst>
            </a:custGeom>
            <a:solidFill>
              <a:schemeClr val="accent4">
                <a:alpha val="5803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070" name="Google Shape;2070;g2b4aaa32f61_0_79"/>
          <p:cNvSpPr/>
          <p:nvPr/>
        </p:nvSpPr>
        <p:spPr>
          <a:xfrm>
            <a:off x="8244128" y="2496750"/>
            <a:ext cx="259725" cy="267028"/>
          </a:xfrm>
          <a:custGeom>
            <a:rect b="b" l="l" r="r" t="t"/>
            <a:pathLst>
              <a:path extrusionOk="0" h="2701" w="2627">
                <a:moveTo>
                  <a:pt x="1030" y="0"/>
                </a:moveTo>
                <a:cubicBezTo>
                  <a:pt x="968" y="0"/>
                  <a:pt x="919" y="49"/>
                  <a:pt x="919" y="111"/>
                </a:cubicBezTo>
                <a:lnTo>
                  <a:pt x="919" y="956"/>
                </a:lnTo>
                <a:lnTo>
                  <a:pt x="111" y="956"/>
                </a:lnTo>
                <a:cubicBezTo>
                  <a:pt x="50" y="956"/>
                  <a:pt x="0" y="1005"/>
                  <a:pt x="0" y="1067"/>
                </a:cubicBezTo>
                <a:lnTo>
                  <a:pt x="0" y="1628"/>
                </a:lnTo>
                <a:cubicBezTo>
                  <a:pt x="0" y="1689"/>
                  <a:pt x="50" y="1739"/>
                  <a:pt x="111" y="1739"/>
                </a:cubicBezTo>
                <a:lnTo>
                  <a:pt x="919" y="1739"/>
                </a:lnTo>
                <a:lnTo>
                  <a:pt x="919" y="2583"/>
                </a:lnTo>
                <a:cubicBezTo>
                  <a:pt x="919" y="2645"/>
                  <a:pt x="968" y="2701"/>
                  <a:pt x="1030" y="2701"/>
                </a:cubicBezTo>
                <a:lnTo>
                  <a:pt x="1591" y="2701"/>
                </a:lnTo>
                <a:cubicBezTo>
                  <a:pt x="1653" y="2701"/>
                  <a:pt x="1708" y="2645"/>
                  <a:pt x="1708" y="2583"/>
                </a:cubicBezTo>
                <a:lnTo>
                  <a:pt x="1708" y="1739"/>
                </a:lnTo>
                <a:lnTo>
                  <a:pt x="2516" y="1739"/>
                </a:lnTo>
                <a:cubicBezTo>
                  <a:pt x="2578" y="1739"/>
                  <a:pt x="2627" y="1689"/>
                  <a:pt x="2627" y="1628"/>
                </a:cubicBezTo>
                <a:lnTo>
                  <a:pt x="2627" y="1067"/>
                </a:lnTo>
                <a:cubicBezTo>
                  <a:pt x="2627" y="1005"/>
                  <a:pt x="2578" y="956"/>
                  <a:pt x="2516" y="956"/>
                </a:cubicBezTo>
                <a:lnTo>
                  <a:pt x="1708" y="956"/>
                </a:lnTo>
                <a:lnTo>
                  <a:pt x="1708" y="111"/>
                </a:lnTo>
                <a:cubicBezTo>
                  <a:pt x="1708" y="49"/>
                  <a:pt x="1653" y="0"/>
                  <a:pt x="15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1" name="Google Shape;2071;g2b4aaa32f61_0_79"/>
          <p:cNvSpPr/>
          <p:nvPr/>
        </p:nvSpPr>
        <p:spPr>
          <a:xfrm>
            <a:off x="6183225" y="11040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2" name="Google Shape;2072;g2b4aaa32f61_0_79"/>
          <p:cNvSpPr/>
          <p:nvPr/>
        </p:nvSpPr>
        <p:spPr>
          <a:xfrm>
            <a:off x="7581625" y="10022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3" name="Google Shape;2073;g2b4aaa32f61_0_79"/>
          <p:cNvSpPr/>
          <p:nvPr/>
        </p:nvSpPr>
        <p:spPr>
          <a:xfrm>
            <a:off x="6309925" y="44311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4" name="Google Shape;2074;g2b4aaa32f61_0_79"/>
          <p:cNvSpPr/>
          <p:nvPr/>
        </p:nvSpPr>
        <p:spPr>
          <a:xfrm>
            <a:off x="6751175" y="1337800"/>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5" name="Google Shape;2075;g2b4aaa32f61_0_79"/>
          <p:cNvSpPr/>
          <p:nvPr/>
        </p:nvSpPr>
        <p:spPr>
          <a:xfrm>
            <a:off x="8003525" y="9123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6" name="Google Shape;2076;g2b4aaa32f61_0_79"/>
          <p:cNvSpPr/>
          <p:nvPr/>
        </p:nvSpPr>
        <p:spPr>
          <a:xfrm>
            <a:off x="7158350" y="5724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7" name="Google Shape;2077;g2b4aaa32f61_0_79"/>
          <p:cNvSpPr/>
          <p:nvPr/>
        </p:nvSpPr>
        <p:spPr>
          <a:xfrm flipH="1">
            <a:off x="6141225" y="18058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8" name="Google Shape;2078;g2b4aaa32f61_0_79"/>
          <p:cNvSpPr/>
          <p:nvPr/>
        </p:nvSpPr>
        <p:spPr>
          <a:xfrm>
            <a:off x="7222850" y="11982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9" name="Google Shape;2079;g2b4aaa32f61_0_79"/>
          <p:cNvSpPr/>
          <p:nvPr/>
        </p:nvSpPr>
        <p:spPr>
          <a:xfrm>
            <a:off x="7633963" y="9348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0" name="Google Shape;2080;g2b4aaa32f61_0_79"/>
          <p:cNvSpPr/>
          <p:nvPr/>
        </p:nvSpPr>
        <p:spPr>
          <a:xfrm flipH="1">
            <a:off x="5702600" y="22290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1" name="Google Shape;2081;g2b4aaa32f61_0_79"/>
          <p:cNvSpPr/>
          <p:nvPr/>
        </p:nvSpPr>
        <p:spPr>
          <a:xfrm>
            <a:off x="5638100" y="16826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2" name="Google Shape;2082;g2b4aaa32f61_0_79"/>
          <p:cNvSpPr/>
          <p:nvPr/>
        </p:nvSpPr>
        <p:spPr>
          <a:xfrm flipH="1">
            <a:off x="5671075" y="17404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3" name="Google Shape;2083;g2b4aaa32f61_0_79"/>
          <p:cNvSpPr/>
          <p:nvPr/>
        </p:nvSpPr>
        <p:spPr>
          <a:xfrm flipH="1">
            <a:off x="6265375" y="1742325"/>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4" name="Google Shape;2084;g2b4aaa32f61_0_79"/>
          <p:cNvSpPr/>
          <p:nvPr/>
        </p:nvSpPr>
        <p:spPr>
          <a:xfrm>
            <a:off x="7222850" y="5836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5" name="Google Shape;2085;g2b4aaa32f61_0_79"/>
          <p:cNvSpPr/>
          <p:nvPr/>
        </p:nvSpPr>
        <p:spPr>
          <a:xfrm flipH="1">
            <a:off x="5800000" y="2077563"/>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6" name="Google Shape;2086;g2b4aaa32f61_0_79"/>
          <p:cNvSpPr/>
          <p:nvPr/>
        </p:nvSpPr>
        <p:spPr>
          <a:xfrm flipH="1">
            <a:off x="6321175" y="18058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7" name="Google Shape;2087;g2b4aaa32f61_0_79"/>
          <p:cNvSpPr/>
          <p:nvPr/>
        </p:nvSpPr>
        <p:spPr>
          <a:xfrm>
            <a:off x="6263351" y="4275525"/>
            <a:ext cx="214127" cy="220152"/>
          </a:xfrm>
          <a:custGeom>
            <a:rect b="b" l="l" r="r" t="t"/>
            <a:pathLst>
              <a:path extrusionOk="0" h="2701" w="2627">
                <a:moveTo>
                  <a:pt x="1030" y="0"/>
                </a:moveTo>
                <a:cubicBezTo>
                  <a:pt x="968" y="0"/>
                  <a:pt x="919" y="49"/>
                  <a:pt x="919" y="111"/>
                </a:cubicBezTo>
                <a:lnTo>
                  <a:pt x="919" y="956"/>
                </a:lnTo>
                <a:lnTo>
                  <a:pt x="111" y="956"/>
                </a:lnTo>
                <a:cubicBezTo>
                  <a:pt x="50" y="956"/>
                  <a:pt x="0" y="1005"/>
                  <a:pt x="0" y="1067"/>
                </a:cubicBezTo>
                <a:lnTo>
                  <a:pt x="0" y="1628"/>
                </a:lnTo>
                <a:cubicBezTo>
                  <a:pt x="0" y="1689"/>
                  <a:pt x="50" y="1739"/>
                  <a:pt x="111" y="1739"/>
                </a:cubicBezTo>
                <a:lnTo>
                  <a:pt x="919" y="1739"/>
                </a:lnTo>
                <a:lnTo>
                  <a:pt x="919" y="2583"/>
                </a:lnTo>
                <a:cubicBezTo>
                  <a:pt x="919" y="2645"/>
                  <a:pt x="968" y="2701"/>
                  <a:pt x="1030" y="2701"/>
                </a:cubicBezTo>
                <a:lnTo>
                  <a:pt x="1591" y="2701"/>
                </a:lnTo>
                <a:cubicBezTo>
                  <a:pt x="1653" y="2701"/>
                  <a:pt x="1708" y="2645"/>
                  <a:pt x="1708" y="2583"/>
                </a:cubicBezTo>
                <a:lnTo>
                  <a:pt x="1708" y="1739"/>
                </a:lnTo>
                <a:lnTo>
                  <a:pt x="2516" y="1739"/>
                </a:lnTo>
                <a:cubicBezTo>
                  <a:pt x="2578" y="1739"/>
                  <a:pt x="2627" y="1689"/>
                  <a:pt x="2627" y="1628"/>
                </a:cubicBezTo>
                <a:lnTo>
                  <a:pt x="2627" y="1067"/>
                </a:lnTo>
                <a:cubicBezTo>
                  <a:pt x="2627" y="1005"/>
                  <a:pt x="2578" y="956"/>
                  <a:pt x="2516" y="956"/>
                </a:cubicBezTo>
                <a:lnTo>
                  <a:pt x="1708" y="956"/>
                </a:lnTo>
                <a:lnTo>
                  <a:pt x="1708" y="111"/>
                </a:lnTo>
                <a:cubicBezTo>
                  <a:pt x="1708" y="49"/>
                  <a:pt x="1653" y="0"/>
                  <a:pt x="15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8" name="Google Shape;2088;g2b4aaa32f61_0_79"/>
          <p:cNvSpPr/>
          <p:nvPr/>
        </p:nvSpPr>
        <p:spPr>
          <a:xfrm>
            <a:off x="7927300" y="45396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9" name="Google Shape;2089;g2b4aaa32f61_0_79"/>
          <p:cNvSpPr/>
          <p:nvPr/>
        </p:nvSpPr>
        <p:spPr>
          <a:xfrm>
            <a:off x="6876575" y="36782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0" name="Google Shape;2090;g2b4aaa32f61_0_79"/>
          <p:cNvSpPr/>
          <p:nvPr/>
        </p:nvSpPr>
        <p:spPr>
          <a:xfrm>
            <a:off x="7497650" y="359703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1" name="Google Shape;2091;g2b4aaa32f61_0_79"/>
          <p:cNvSpPr/>
          <p:nvPr/>
        </p:nvSpPr>
        <p:spPr>
          <a:xfrm>
            <a:off x="7581038" y="368950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2" name="Google Shape;2092;g2b4aaa32f61_0_79"/>
          <p:cNvSpPr/>
          <p:nvPr/>
        </p:nvSpPr>
        <p:spPr>
          <a:xfrm>
            <a:off x="7539338" y="3582988"/>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3" name="Google Shape;2093;g2b4aaa32f61_0_79"/>
          <p:cNvSpPr/>
          <p:nvPr/>
        </p:nvSpPr>
        <p:spPr>
          <a:xfrm flipH="1">
            <a:off x="7165963" y="39893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4" name="Google Shape;2094;g2b4aaa32f61_0_79"/>
          <p:cNvSpPr/>
          <p:nvPr/>
        </p:nvSpPr>
        <p:spPr>
          <a:xfrm flipH="1">
            <a:off x="7553150" y="4335300"/>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5" name="Google Shape;2095;g2b4aaa32f61_0_79"/>
          <p:cNvSpPr/>
          <p:nvPr/>
        </p:nvSpPr>
        <p:spPr>
          <a:xfrm>
            <a:off x="6817475" y="41228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6" name="Google Shape;2096;g2b4aaa32f61_0_79"/>
          <p:cNvSpPr/>
          <p:nvPr/>
        </p:nvSpPr>
        <p:spPr>
          <a:xfrm>
            <a:off x="6741725" y="44311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7" name="Google Shape;2097;g2b4aaa32f61_0_79"/>
          <p:cNvSpPr/>
          <p:nvPr/>
        </p:nvSpPr>
        <p:spPr>
          <a:xfrm>
            <a:off x="6775475" y="44424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8" name="Google Shape;2098;g2b4aaa32f61_0_79"/>
          <p:cNvSpPr/>
          <p:nvPr/>
        </p:nvSpPr>
        <p:spPr>
          <a:xfrm>
            <a:off x="6673488" y="44424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9" name="Google Shape;2099;g2b4aaa32f61_0_79"/>
          <p:cNvSpPr/>
          <p:nvPr/>
        </p:nvSpPr>
        <p:spPr>
          <a:xfrm>
            <a:off x="7197675" y="433633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0" name="Google Shape;2100;g2b4aaa32f61_0_79"/>
          <p:cNvSpPr/>
          <p:nvPr/>
        </p:nvSpPr>
        <p:spPr>
          <a:xfrm>
            <a:off x="7292625" y="43668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1" name="Google Shape;2101;g2b4aaa32f61_0_79"/>
          <p:cNvSpPr/>
          <p:nvPr/>
        </p:nvSpPr>
        <p:spPr>
          <a:xfrm>
            <a:off x="7958350" y="34175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2" name="Google Shape;2102;g2b4aaa32f61_0_79"/>
          <p:cNvSpPr/>
          <p:nvPr/>
        </p:nvSpPr>
        <p:spPr>
          <a:xfrm>
            <a:off x="7882600" y="37259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3" name="Google Shape;2103;g2b4aaa32f61_0_79"/>
          <p:cNvSpPr/>
          <p:nvPr/>
        </p:nvSpPr>
        <p:spPr>
          <a:xfrm>
            <a:off x="7916350" y="37371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4" name="Google Shape;2104;g2b4aaa32f61_0_79"/>
          <p:cNvSpPr/>
          <p:nvPr/>
        </p:nvSpPr>
        <p:spPr>
          <a:xfrm>
            <a:off x="7814363" y="37371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5" name="Google Shape;2105;g2b4aaa32f61_0_79"/>
          <p:cNvSpPr/>
          <p:nvPr/>
        </p:nvSpPr>
        <p:spPr>
          <a:xfrm>
            <a:off x="8338550" y="363108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6" name="Google Shape;2106;g2b4aaa32f61_0_79"/>
          <p:cNvSpPr/>
          <p:nvPr/>
        </p:nvSpPr>
        <p:spPr>
          <a:xfrm>
            <a:off x="8433500" y="36615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7" name="Google Shape;2107;g2b4aaa32f61_0_79"/>
          <p:cNvSpPr/>
          <p:nvPr/>
        </p:nvSpPr>
        <p:spPr>
          <a:xfrm>
            <a:off x="5346927" y="1463202"/>
            <a:ext cx="1082100" cy="1082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8" name="Google Shape;2108;g2b4aaa32f61_0_79"/>
          <p:cNvSpPr/>
          <p:nvPr/>
        </p:nvSpPr>
        <p:spPr>
          <a:xfrm>
            <a:off x="7093290" y="2524338"/>
            <a:ext cx="1643100" cy="1643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9" name="Google Shape;2109;g2b4aaa32f61_0_79"/>
          <p:cNvSpPr/>
          <p:nvPr/>
        </p:nvSpPr>
        <p:spPr>
          <a:xfrm>
            <a:off x="7364575" y="1151200"/>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0" name="Google Shape;2110;g2b4aaa32f61_0_79"/>
          <p:cNvSpPr/>
          <p:nvPr/>
        </p:nvSpPr>
        <p:spPr>
          <a:xfrm>
            <a:off x="6469000" y="3843288"/>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1" name="Google Shape;2111;g2b4aaa32f61_0_79"/>
          <p:cNvSpPr/>
          <p:nvPr/>
        </p:nvSpPr>
        <p:spPr>
          <a:xfrm rot="-6779535">
            <a:off x="1766563" y="247767"/>
            <a:ext cx="648910" cy="469058"/>
          </a:xfrm>
          <a:custGeom>
            <a:rect b="b" l="l" r="r" t="t"/>
            <a:pathLst>
              <a:path extrusionOk="0" h="5915" w="8183">
                <a:moveTo>
                  <a:pt x="4239" y="0"/>
                </a:moveTo>
                <a:cubicBezTo>
                  <a:pt x="4180" y="0"/>
                  <a:pt x="4122" y="2"/>
                  <a:pt x="4064" y="6"/>
                </a:cubicBezTo>
                <a:cubicBezTo>
                  <a:pt x="2769" y="99"/>
                  <a:pt x="1240" y="2207"/>
                  <a:pt x="500" y="3299"/>
                </a:cubicBezTo>
                <a:cubicBezTo>
                  <a:pt x="247" y="3662"/>
                  <a:pt x="1" y="4094"/>
                  <a:pt x="38" y="4538"/>
                </a:cubicBezTo>
                <a:cubicBezTo>
                  <a:pt x="62" y="4797"/>
                  <a:pt x="186" y="5031"/>
                  <a:pt x="358" y="5204"/>
                </a:cubicBezTo>
                <a:cubicBezTo>
                  <a:pt x="432" y="5284"/>
                  <a:pt x="525" y="5352"/>
                  <a:pt x="617" y="5407"/>
                </a:cubicBezTo>
                <a:cubicBezTo>
                  <a:pt x="919" y="5586"/>
                  <a:pt x="1264" y="5648"/>
                  <a:pt x="1604" y="5697"/>
                </a:cubicBezTo>
                <a:cubicBezTo>
                  <a:pt x="2364" y="5820"/>
                  <a:pt x="3149" y="5914"/>
                  <a:pt x="3930" y="5914"/>
                </a:cubicBezTo>
                <a:cubicBezTo>
                  <a:pt x="4999" y="5914"/>
                  <a:pt x="6061" y="5737"/>
                  <a:pt x="7048" y="5210"/>
                </a:cubicBezTo>
                <a:cubicBezTo>
                  <a:pt x="7492" y="4970"/>
                  <a:pt x="7942" y="4618"/>
                  <a:pt x="8077" y="4094"/>
                </a:cubicBezTo>
                <a:cubicBezTo>
                  <a:pt x="8182" y="3687"/>
                  <a:pt x="8071" y="3268"/>
                  <a:pt x="7923" y="2898"/>
                </a:cubicBezTo>
                <a:cubicBezTo>
                  <a:pt x="7868" y="2762"/>
                  <a:pt x="7806" y="2627"/>
                  <a:pt x="7732" y="2491"/>
                </a:cubicBezTo>
                <a:cubicBezTo>
                  <a:pt x="7045" y="1189"/>
                  <a:pt x="5643" y="0"/>
                  <a:pt x="423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2" name="Google Shape;2112;g2b4aaa32f61_0_79"/>
          <p:cNvSpPr/>
          <p:nvPr/>
        </p:nvSpPr>
        <p:spPr>
          <a:xfrm rot="-715145">
            <a:off x="2230960" y="74760"/>
            <a:ext cx="1797725" cy="815088"/>
          </a:xfrm>
          <a:custGeom>
            <a:rect b="b" l="l" r="r" t="t"/>
            <a:pathLst>
              <a:path extrusionOk="0" h="8997" w="9952">
                <a:moveTo>
                  <a:pt x="3764" y="1"/>
                </a:moveTo>
                <a:cubicBezTo>
                  <a:pt x="3566" y="1"/>
                  <a:pt x="3368" y="7"/>
                  <a:pt x="3169" y="18"/>
                </a:cubicBezTo>
                <a:cubicBezTo>
                  <a:pt x="2806" y="37"/>
                  <a:pt x="2442" y="74"/>
                  <a:pt x="2078" y="135"/>
                </a:cubicBezTo>
                <a:cubicBezTo>
                  <a:pt x="1277" y="265"/>
                  <a:pt x="716" y="431"/>
                  <a:pt x="376" y="875"/>
                </a:cubicBezTo>
                <a:cubicBezTo>
                  <a:pt x="210" y="1091"/>
                  <a:pt x="99" y="1381"/>
                  <a:pt x="44" y="1769"/>
                </a:cubicBezTo>
                <a:cubicBezTo>
                  <a:pt x="13" y="1972"/>
                  <a:pt x="0" y="2201"/>
                  <a:pt x="0" y="2460"/>
                </a:cubicBezTo>
                <a:cubicBezTo>
                  <a:pt x="7" y="4661"/>
                  <a:pt x="1344" y="7552"/>
                  <a:pt x="3120" y="8514"/>
                </a:cubicBezTo>
                <a:cubicBezTo>
                  <a:pt x="3729" y="8843"/>
                  <a:pt x="4377" y="8996"/>
                  <a:pt x="5022" y="8996"/>
                </a:cubicBezTo>
                <a:cubicBezTo>
                  <a:pt x="6790" y="8996"/>
                  <a:pt x="8533" y="7844"/>
                  <a:pt x="9378" y="6023"/>
                </a:cubicBezTo>
                <a:cubicBezTo>
                  <a:pt x="9440" y="5894"/>
                  <a:pt x="9495" y="5764"/>
                  <a:pt x="9545" y="5629"/>
                </a:cubicBezTo>
                <a:cubicBezTo>
                  <a:pt x="9828" y="4864"/>
                  <a:pt x="9951" y="3989"/>
                  <a:pt x="9791" y="3187"/>
                </a:cubicBezTo>
                <a:cubicBezTo>
                  <a:pt x="9748" y="2965"/>
                  <a:pt x="9680" y="2749"/>
                  <a:pt x="9594" y="2546"/>
                </a:cubicBezTo>
                <a:cubicBezTo>
                  <a:pt x="9101" y="1442"/>
                  <a:pt x="8028" y="857"/>
                  <a:pt x="6992" y="517"/>
                </a:cubicBezTo>
                <a:cubicBezTo>
                  <a:pt x="5943" y="173"/>
                  <a:pt x="4855" y="1"/>
                  <a:pt x="3764" y="1"/>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3" name="Google Shape;2113;g2b4aaa32f61_0_79"/>
          <p:cNvSpPr txBox="1"/>
          <p:nvPr>
            <p:ph idx="2" type="title"/>
          </p:nvPr>
        </p:nvSpPr>
        <p:spPr>
          <a:xfrm>
            <a:off x="1861350" y="1375100"/>
            <a:ext cx="14160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6000"/>
              <a:buNone/>
            </a:pPr>
            <a:r>
              <a:rPr lang="en-US"/>
              <a:t>13</a:t>
            </a:r>
            <a:endParaRPr/>
          </a:p>
        </p:txBody>
      </p:sp>
      <p:pic>
        <p:nvPicPr>
          <p:cNvPr id="2114" name="Google Shape;2114;g2b4aaa32f61_0_79"/>
          <p:cNvPicPr preferRelativeResize="0"/>
          <p:nvPr/>
        </p:nvPicPr>
        <p:blipFill rotWithShape="1">
          <a:blip r:embed="rId3">
            <a:alphaModFix/>
          </a:blip>
          <a:srcRect b="0" l="0" r="0" t="0"/>
          <a:stretch/>
        </p:blipFill>
        <p:spPr>
          <a:xfrm>
            <a:off x="4791117" y="1092859"/>
            <a:ext cx="4094715" cy="3002897"/>
          </a:xfrm>
          <a:prstGeom prst="rect">
            <a:avLst/>
          </a:prstGeom>
          <a:noFill/>
          <a:ln>
            <a:noFill/>
          </a:ln>
        </p:spPr>
      </p:pic>
    </p:spTree>
  </p:cSld>
  <p:clrMapOvr>
    <a:masterClrMapping/>
  </p:clrMapOvr>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8" name="Shape 2118"/>
        <p:cNvGrpSpPr/>
        <p:nvPr/>
      </p:nvGrpSpPr>
      <p:grpSpPr>
        <a:xfrm>
          <a:off x="0" y="0"/>
          <a:ext cx="0" cy="0"/>
          <a:chOff x="0" y="0"/>
          <a:chExt cx="0" cy="0"/>
        </a:xfrm>
      </p:grpSpPr>
      <p:sp>
        <p:nvSpPr>
          <p:cNvPr id="2119" name="Google Shape;2119;g2b4aaa32f61_0_284"/>
          <p:cNvSpPr txBox="1"/>
          <p:nvPr>
            <p:ph type="title"/>
          </p:nvPr>
        </p:nvSpPr>
        <p:spPr>
          <a:xfrm>
            <a:off x="230875" y="2433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Introduction </a:t>
            </a:r>
            <a:endParaRPr/>
          </a:p>
        </p:txBody>
      </p:sp>
      <p:sp>
        <p:nvSpPr>
          <p:cNvPr id="2120" name="Google Shape;2120;g2b4aaa32f61_0_284"/>
          <p:cNvSpPr txBox="1"/>
          <p:nvPr>
            <p:ph idx="1" type="body"/>
          </p:nvPr>
        </p:nvSpPr>
        <p:spPr>
          <a:xfrm>
            <a:off x="296050" y="913875"/>
            <a:ext cx="8127300" cy="4131900"/>
          </a:xfrm>
          <a:prstGeom prst="rect">
            <a:avLst/>
          </a:prstGeom>
          <a:noFill/>
          <a:ln>
            <a:noFill/>
          </a:ln>
        </p:spPr>
        <p:txBody>
          <a:bodyPr anchorCtr="0" anchor="t" bIns="45700" lIns="91425" spcFirstLastPara="1" rIns="91425" wrap="square" tIns="45700">
            <a:normAutofit/>
          </a:bodyPr>
          <a:lstStyle/>
          <a:p>
            <a:pPr indent="-323850" lvl="0" marL="457200" rtl="0" algn="l">
              <a:lnSpc>
                <a:spcPct val="100000"/>
              </a:lnSpc>
              <a:spcBef>
                <a:spcPts val="0"/>
              </a:spcBef>
              <a:spcAft>
                <a:spcPts val="0"/>
              </a:spcAft>
              <a:buSzPts val="1500"/>
              <a:buChar char="•"/>
            </a:pPr>
            <a:r>
              <a:rPr lang="en-US" sz="1500"/>
              <a:t>Schizoaffective disorder is a chronic mental health condition characterized primarily by </a:t>
            </a:r>
            <a:r>
              <a:rPr lang="en-US" sz="1500" u="sng"/>
              <a:t>symptoms of schizophrenia</a:t>
            </a:r>
            <a:r>
              <a:rPr lang="en-US" sz="1500"/>
              <a:t>, such as hallucinations or delusions,</a:t>
            </a:r>
            <a:r>
              <a:rPr b="1" i="1" lang="en-US" sz="1500"/>
              <a:t> and</a:t>
            </a:r>
            <a:r>
              <a:rPr lang="en-US" sz="1500"/>
              <a:t> </a:t>
            </a:r>
            <a:r>
              <a:rPr lang="en-US" sz="1500" u="sng"/>
              <a:t>symptoms of a mood disorder</a:t>
            </a:r>
            <a:r>
              <a:rPr lang="en-US" sz="1500"/>
              <a:t>, such as mania and depression.</a:t>
            </a:r>
            <a:endParaRPr sz="1500"/>
          </a:p>
          <a:p>
            <a:pPr indent="-323850" lvl="0" marL="457200" rtl="0" algn="l">
              <a:lnSpc>
                <a:spcPct val="100000"/>
              </a:lnSpc>
              <a:spcBef>
                <a:spcPts val="0"/>
              </a:spcBef>
              <a:spcAft>
                <a:spcPts val="0"/>
              </a:spcAft>
              <a:buSzPts val="1500"/>
              <a:buChar char="•"/>
            </a:pPr>
            <a:r>
              <a:rPr lang="en-US" sz="1500"/>
              <a:t>The two types of schizoaffective disorder — both of which include some symptoms of schizophrenia — are:</a:t>
            </a:r>
            <a:endParaRPr sz="1500"/>
          </a:p>
          <a:p>
            <a:pPr indent="0" lvl="0" marL="914400" rtl="0" algn="l">
              <a:lnSpc>
                <a:spcPct val="100000"/>
              </a:lnSpc>
              <a:spcBef>
                <a:spcPts val="0"/>
              </a:spcBef>
              <a:spcAft>
                <a:spcPts val="0"/>
              </a:spcAft>
              <a:buSzPts val="1400"/>
              <a:buNone/>
            </a:pPr>
            <a:r>
              <a:rPr lang="en-US" sz="1500"/>
              <a:t>– </a:t>
            </a:r>
            <a:r>
              <a:rPr b="1" lang="en-US" sz="1500">
                <a:solidFill>
                  <a:schemeClr val="dk2"/>
                </a:solidFill>
              </a:rPr>
              <a:t>Bipolar type</a:t>
            </a:r>
            <a:r>
              <a:rPr lang="en-US" sz="1500"/>
              <a:t>, which includes episodes of mania and sometimes major depression</a:t>
            </a:r>
            <a:endParaRPr sz="1500"/>
          </a:p>
          <a:p>
            <a:pPr indent="0" lvl="0" marL="914400" rtl="0" algn="l">
              <a:lnSpc>
                <a:spcPct val="100000"/>
              </a:lnSpc>
              <a:spcBef>
                <a:spcPts val="0"/>
              </a:spcBef>
              <a:spcAft>
                <a:spcPts val="0"/>
              </a:spcAft>
              <a:buSzPts val="1400"/>
              <a:buNone/>
            </a:pPr>
            <a:r>
              <a:rPr lang="en-US" sz="1500"/>
              <a:t>– </a:t>
            </a:r>
            <a:r>
              <a:rPr b="1" lang="en-US" sz="1500">
                <a:solidFill>
                  <a:schemeClr val="dk2"/>
                </a:solidFill>
              </a:rPr>
              <a:t>Depressive type</a:t>
            </a:r>
            <a:r>
              <a:rPr lang="en-US" sz="1500"/>
              <a:t>, which includes only major depressive episodes</a:t>
            </a:r>
            <a:endParaRPr sz="1500"/>
          </a:p>
          <a:p>
            <a:pPr indent="-323850" lvl="0" marL="457200" rtl="0" algn="l">
              <a:lnSpc>
                <a:spcPct val="100000"/>
              </a:lnSpc>
              <a:spcBef>
                <a:spcPts val="0"/>
              </a:spcBef>
              <a:spcAft>
                <a:spcPts val="0"/>
              </a:spcAft>
              <a:buSzPts val="1500"/>
              <a:buChar char="•"/>
            </a:pPr>
            <a:r>
              <a:rPr lang="en-US" sz="1500"/>
              <a:t>Pathophysiology and etiology </a:t>
            </a:r>
            <a:endParaRPr sz="1500"/>
          </a:p>
          <a:p>
            <a:pPr indent="-323850" lvl="1" marL="914400" rtl="0" algn="l">
              <a:lnSpc>
                <a:spcPct val="100000"/>
              </a:lnSpc>
              <a:spcBef>
                <a:spcPts val="0"/>
              </a:spcBef>
              <a:spcAft>
                <a:spcPts val="0"/>
              </a:spcAft>
              <a:buSzPts val="1500"/>
              <a:buChar char="•"/>
            </a:pPr>
            <a:r>
              <a:rPr lang="en-US" sz="1500"/>
              <a:t>Neurotransmitter imbalance: Dopamine, Norepinephrine, Serotonin</a:t>
            </a:r>
            <a:endParaRPr sz="1500"/>
          </a:p>
          <a:p>
            <a:pPr indent="-323850" lvl="1" marL="914400" rtl="0" algn="l">
              <a:lnSpc>
                <a:spcPct val="100000"/>
              </a:lnSpc>
              <a:spcBef>
                <a:spcPts val="0"/>
              </a:spcBef>
              <a:spcAft>
                <a:spcPts val="0"/>
              </a:spcAft>
              <a:buSzPts val="1500"/>
              <a:buChar char="•"/>
            </a:pPr>
            <a:r>
              <a:rPr lang="en-US" sz="1500"/>
              <a:t>Reduced hippocampal volumes</a:t>
            </a:r>
            <a:endParaRPr sz="1500"/>
          </a:p>
          <a:p>
            <a:pPr indent="-323850" lvl="1" marL="914400" rtl="0" algn="l">
              <a:lnSpc>
                <a:spcPct val="100000"/>
              </a:lnSpc>
              <a:spcBef>
                <a:spcPts val="0"/>
              </a:spcBef>
              <a:spcAft>
                <a:spcPts val="0"/>
              </a:spcAft>
              <a:buSzPts val="1500"/>
              <a:buChar char="•"/>
            </a:pPr>
            <a:r>
              <a:rPr lang="en-US" sz="1500"/>
              <a:t>Thalamic and white matter abnormalities</a:t>
            </a:r>
            <a:endParaRPr sz="1500"/>
          </a:p>
          <a:p>
            <a:pPr indent="-323850" lvl="0" marL="457200" rtl="0" algn="l">
              <a:lnSpc>
                <a:spcPct val="100000"/>
              </a:lnSpc>
              <a:spcBef>
                <a:spcPts val="0"/>
              </a:spcBef>
              <a:spcAft>
                <a:spcPts val="0"/>
              </a:spcAft>
              <a:buSzPts val="1500"/>
              <a:buFont typeface="Rubik"/>
              <a:buChar char="•"/>
            </a:pPr>
            <a:r>
              <a:rPr lang="en-US" sz="1500"/>
              <a:t>Epidemiology</a:t>
            </a:r>
            <a:endParaRPr sz="1500"/>
          </a:p>
          <a:p>
            <a:pPr indent="-323850" lvl="1" marL="914400" rtl="0" algn="l">
              <a:lnSpc>
                <a:spcPct val="100000"/>
              </a:lnSpc>
              <a:spcBef>
                <a:spcPts val="0"/>
              </a:spcBef>
              <a:spcAft>
                <a:spcPts val="0"/>
              </a:spcAft>
              <a:buSzPts val="1500"/>
              <a:buChar char="•"/>
            </a:pPr>
            <a:r>
              <a:rPr lang="en-US" sz="1500"/>
              <a:t>Lifetime prevalence: 0.5-0.8%, females&gt;males, no race based differences</a:t>
            </a:r>
            <a:endParaRPr sz="1500"/>
          </a:p>
          <a:p>
            <a:pPr indent="-323850" lvl="1" marL="914400" rtl="0" algn="l">
              <a:lnSpc>
                <a:spcPct val="100000"/>
              </a:lnSpc>
              <a:spcBef>
                <a:spcPts val="0"/>
              </a:spcBef>
              <a:spcAft>
                <a:spcPts val="0"/>
              </a:spcAft>
              <a:buSzPts val="1500"/>
              <a:buChar char="•"/>
            </a:pPr>
            <a:r>
              <a:rPr lang="en-US" sz="1500"/>
              <a:t>in young patients → mania more common, in Elderly patients → depression more common</a:t>
            </a:r>
            <a:endParaRPr sz="1500"/>
          </a:p>
          <a:p>
            <a:pPr indent="-323850" lvl="1" marL="914400" rtl="0" algn="l">
              <a:lnSpc>
                <a:spcPct val="100000"/>
              </a:lnSpc>
              <a:spcBef>
                <a:spcPts val="0"/>
              </a:spcBef>
              <a:spcAft>
                <a:spcPts val="0"/>
              </a:spcAft>
              <a:buSzPts val="1500"/>
              <a:buChar char="•"/>
            </a:pPr>
            <a:r>
              <a:rPr lang="en-US" sz="1500"/>
              <a:t>incidence of suicide: 10%</a:t>
            </a:r>
            <a:endParaRPr sz="15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17"/>
          <p:cNvSpPr txBox="1"/>
          <p:nvPr>
            <p:ph type="title"/>
          </p:nvPr>
        </p:nvSpPr>
        <p:spPr>
          <a:xfrm>
            <a:off x="286863" y="424692"/>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Motor and behavior signs </a:t>
            </a:r>
            <a:endParaRPr/>
          </a:p>
        </p:txBody>
      </p:sp>
      <p:sp>
        <p:nvSpPr>
          <p:cNvPr id="443" name="Google Shape;443;p17"/>
          <p:cNvSpPr txBox="1"/>
          <p:nvPr>
            <p:ph idx="4294967295" type="body"/>
          </p:nvPr>
        </p:nvSpPr>
        <p:spPr>
          <a:xfrm>
            <a:off x="122241" y="1146857"/>
            <a:ext cx="8140813" cy="3759679"/>
          </a:xfrm>
          <a:prstGeom prst="rect">
            <a:avLst/>
          </a:prstGeom>
          <a:noFill/>
          <a:ln>
            <a:noFill/>
          </a:ln>
        </p:spPr>
        <p:txBody>
          <a:bodyPr anchorCtr="0" anchor="t" bIns="45700" lIns="91425" spcFirstLastPara="1" rIns="91425" wrap="square" tIns="45700">
            <a:normAutofit lnSpcReduction="10000"/>
          </a:bodyPr>
          <a:lstStyle/>
          <a:p>
            <a:pPr indent="-342900" lvl="0" marL="495300" rtl="0" algn="l">
              <a:lnSpc>
                <a:spcPct val="100000"/>
              </a:lnSpc>
              <a:spcBef>
                <a:spcPts val="0"/>
              </a:spcBef>
              <a:spcAft>
                <a:spcPts val="0"/>
              </a:spcAft>
              <a:buSzPts val="1600"/>
              <a:buFont typeface="Arial"/>
              <a:buAutoNum type="arabicPeriod"/>
            </a:pPr>
            <a:r>
              <a:rPr b="1" lang="en-US" sz="1600" u="sng">
                <a:solidFill>
                  <a:schemeClr val="dk2"/>
                </a:solidFill>
                <a:latin typeface="Roboto Condensed"/>
                <a:ea typeface="Roboto Condensed"/>
                <a:cs typeface="Roboto Condensed"/>
                <a:sym typeface="Roboto Condensed"/>
              </a:rPr>
              <a:t>Echopraxia:</a:t>
            </a:r>
            <a:r>
              <a:rPr lang="en-US" sz="1600">
                <a:latin typeface="Roboto Condensed"/>
                <a:ea typeface="Roboto Condensed"/>
                <a:cs typeface="Roboto Condensed"/>
                <a:sym typeface="Roboto Condensed"/>
              </a:rPr>
              <a:t> pathological imitation of movements of one person by another.</a:t>
            </a:r>
            <a:endParaRPr/>
          </a:p>
          <a:p>
            <a:pPr indent="-342900" lvl="0" marL="495300" rtl="0" algn="l">
              <a:lnSpc>
                <a:spcPct val="100000"/>
              </a:lnSpc>
              <a:spcBef>
                <a:spcPts val="0"/>
              </a:spcBef>
              <a:spcAft>
                <a:spcPts val="0"/>
              </a:spcAft>
              <a:buSzPts val="1600"/>
              <a:buFont typeface="Arial"/>
              <a:buAutoNum type="arabicPeriod"/>
            </a:pPr>
            <a:r>
              <a:rPr b="1" lang="en-US" sz="1600" u="sng">
                <a:solidFill>
                  <a:schemeClr val="dk2"/>
                </a:solidFill>
                <a:latin typeface="Roboto Condensed"/>
                <a:ea typeface="Roboto Condensed"/>
                <a:cs typeface="Roboto Condensed"/>
                <a:sym typeface="Roboto Condensed"/>
              </a:rPr>
              <a:t>Catatonia: </a:t>
            </a:r>
            <a:r>
              <a:rPr lang="en-US" sz="1600">
                <a:latin typeface="Roboto Condensed"/>
                <a:ea typeface="Roboto Condensed"/>
                <a:cs typeface="Roboto Condensed"/>
                <a:sym typeface="Roboto Condensed"/>
              </a:rPr>
              <a:t>motor anomalies in non organic disorders</a:t>
            </a:r>
            <a:endParaRPr/>
          </a:p>
          <a:p>
            <a:pPr indent="-342900" lvl="1" marL="952500" rtl="0" algn="l">
              <a:lnSpc>
                <a:spcPct val="100000"/>
              </a:lnSpc>
              <a:spcBef>
                <a:spcPts val="0"/>
              </a:spcBef>
              <a:spcAft>
                <a:spcPts val="0"/>
              </a:spcAft>
              <a:buSzPts val="1600"/>
              <a:buFont typeface="Arial"/>
              <a:buAutoNum type="alphaLcParenR"/>
            </a:pPr>
            <a:r>
              <a:rPr lang="en-US" sz="1600">
                <a:solidFill>
                  <a:schemeClr val="dk2"/>
                </a:solidFill>
                <a:latin typeface="Roboto Condensed"/>
                <a:ea typeface="Roboto Condensed"/>
                <a:cs typeface="Roboto Condensed"/>
                <a:sym typeface="Roboto Condensed"/>
              </a:rPr>
              <a:t>Catalepsy</a:t>
            </a:r>
            <a:r>
              <a:rPr lang="en-US" sz="1600">
                <a:latin typeface="Roboto Condensed"/>
                <a:ea typeface="Roboto Condensed"/>
                <a:cs typeface="Roboto Condensed"/>
                <a:sym typeface="Roboto Condensed"/>
              </a:rPr>
              <a:t>: general term for an immobile position that is constantly maintained (patient is sitting like a statue in one position and not moving seen in schizophrenia or depression).</a:t>
            </a:r>
            <a:endParaRPr/>
          </a:p>
          <a:p>
            <a:pPr indent="-342900" lvl="1" marL="952500" rtl="0" algn="l">
              <a:lnSpc>
                <a:spcPct val="100000"/>
              </a:lnSpc>
              <a:spcBef>
                <a:spcPts val="0"/>
              </a:spcBef>
              <a:spcAft>
                <a:spcPts val="0"/>
              </a:spcAft>
              <a:buSzPts val="1600"/>
              <a:buFont typeface="Arial"/>
              <a:buAutoNum type="alphaLcParenR"/>
            </a:pPr>
            <a:r>
              <a:rPr lang="en-US" sz="1600">
                <a:solidFill>
                  <a:schemeClr val="dk2"/>
                </a:solidFill>
                <a:latin typeface="Roboto Condensed"/>
                <a:ea typeface="Roboto Condensed"/>
                <a:cs typeface="Roboto Condensed"/>
                <a:sym typeface="Roboto Condensed"/>
              </a:rPr>
              <a:t>Catatonic excitement:</a:t>
            </a:r>
            <a:r>
              <a:rPr lang="en-US" sz="1600">
                <a:latin typeface="Roboto Condensed"/>
                <a:ea typeface="Roboto Condensed"/>
                <a:cs typeface="Roboto Condensed"/>
                <a:sym typeface="Roboto Condensed"/>
              </a:rPr>
              <a:t> agitated, purposeless motor activity, uninfluenced by external stimuli.</a:t>
            </a:r>
            <a:endParaRPr/>
          </a:p>
          <a:p>
            <a:pPr indent="-342900" lvl="1" marL="952500" rtl="0" algn="l">
              <a:lnSpc>
                <a:spcPct val="100000"/>
              </a:lnSpc>
              <a:spcBef>
                <a:spcPts val="0"/>
              </a:spcBef>
              <a:spcAft>
                <a:spcPts val="0"/>
              </a:spcAft>
              <a:buSzPts val="1600"/>
              <a:buFont typeface="Arial"/>
              <a:buAutoNum type="alphaLcParenR"/>
            </a:pPr>
            <a:r>
              <a:rPr lang="en-US" sz="1600">
                <a:solidFill>
                  <a:schemeClr val="dk2"/>
                </a:solidFill>
                <a:latin typeface="Roboto Condensed"/>
                <a:ea typeface="Roboto Condensed"/>
                <a:cs typeface="Roboto Condensed"/>
                <a:sym typeface="Roboto Condensed"/>
              </a:rPr>
              <a:t>Catatonic stupor:</a:t>
            </a:r>
            <a:r>
              <a:rPr lang="en-US" sz="1600">
                <a:latin typeface="Roboto Condensed"/>
                <a:ea typeface="Roboto Condensed"/>
                <a:cs typeface="Roboto Condensed"/>
                <a:sym typeface="Roboto Condensed"/>
              </a:rPr>
              <a:t> markedly slowed motor activity, often to a point of immobility and seeming unawareness of surroundings.</a:t>
            </a:r>
            <a:endParaRPr/>
          </a:p>
          <a:p>
            <a:pPr indent="-342900" lvl="1" marL="952500" rtl="0" algn="l">
              <a:lnSpc>
                <a:spcPct val="100000"/>
              </a:lnSpc>
              <a:spcBef>
                <a:spcPts val="0"/>
              </a:spcBef>
              <a:spcAft>
                <a:spcPts val="0"/>
              </a:spcAft>
              <a:buSzPts val="1600"/>
              <a:buFont typeface="Arial"/>
              <a:buAutoNum type="alphaLcParenR"/>
            </a:pPr>
            <a:r>
              <a:rPr lang="en-US" sz="1600">
                <a:solidFill>
                  <a:schemeClr val="dk2"/>
                </a:solidFill>
                <a:latin typeface="Roboto Condensed"/>
                <a:ea typeface="Roboto Condensed"/>
                <a:cs typeface="Roboto Condensed"/>
                <a:sym typeface="Roboto Condensed"/>
              </a:rPr>
              <a:t>Catatonic rigidity:</a:t>
            </a:r>
            <a:r>
              <a:rPr lang="en-US" sz="1600">
                <a:latin typeface="Roboto Condensed"/>
                <a:ea typeface="Roboto Condensed"/>
                <a:cs typeface="Roboto Condensed"/>
                <a:sym typeface="Roboto Condensed"/>
              </a:rPr>
              <a:t> voluntary assumption of a rigid posture, held against all efforts to be moved.</a:t>
            </a:r>
            <a:endParaRPr/>
          </a:p>
          <a:p>
            <a:pPr indent="-342900" lvl="1" marL="952500" rtl="0" algn="l">
              <a:lnSpc>
                <a:spcPct val="100000"/>
              </a:lnSpc>
              <a:spcBef>
                <a:spcPts val="0"/>
              </a:spcBef>
              <a:spcAft>
                <a:spcPts val="0"/>
              </a:spcAft>
              <a:buSzPts val="1600"/>
              <a:buFont typeface="Arial"/>
              <a:buAutoNum type="alphaLcParenR"/>
            </a:pPr>
            <a:r>
              <a:rPr lang="en-US" sz="1600">
                <a:solidFill>
                  <a:schemeClr val="dk2"/>
                </a:solidFill>
                <a:latin typeface="Roboto Condensed"/>
                <a:ea typeface="Roboto Condensed"/>
                <a:cs typeface="Roboto Condensed"/>
                <a:sym typeface="Roboto Condensed"/>
              </a:rPr>
              <a:t>Catatonic posturing: </a:t>
            </a:r>
            <a:r>
              <a:rPr lang="en-US" sz="1600">
                <a:latin typeface="Roboto Condensed"/>
                <a:ea typeface="Roboto Condensed"/>
                <a:cs typeface="Roboto Condensed"/>
                <a:sym typeface="Roboto Condensed"/>
              </a:rPr>
              <a:t>voluntary assumption of an inappropriate or bizarre posture, for long periods of time.</a:t>
            </a:r>
            <a:endParaRPr/>
          </a:p>
          <a:p>
            <a:pPr indent="-342900" lvl="1" marL="952500" rtl="0" algn="l">
              <a:lnSpc>
                <a:spcPct val="100000"/>
              </a:lnSpc>
              <a:spcBef>
                <a:spcPts val="0"/>
              </a:spcBef>
              <a:spcAft>
                <a:spcPts val="0"/>
              </a:spcAft>
              <a:buSzPts val="1600"/>
              <a:buFont typeface="Arial"/>
              <a:buAutoNum type="alphaLcParenR"/>
            </a:pPr>
            <a:r>
              <a:rPr lang="en-US" sz="1600">
                <a:solidFill>
                  <a:schemeClr val="dk2"/>
                </a:solidFill>
                <a:latin typeface="Roboto Condensed"/>
                <a:ea typeface="Roboto Condensed"/>
                <a:cs typeface="Roboto Condensed"/>
                <a:sym typeface="Roboto Condensed"/>
              </a:rPr>
              <a:t>Waxy flexibility: </a:t>
            </a:r>
            <a:r>
              <a:rPr lang="en-US" sz="1600">
                <a:latin typeface="Roboto Condensed"/>
                <a:ea typeface="Roboto Condensed"/>
                <a:cs typeface="Roboto Condensed"/>
                <a:sym typeface="Roboto Condensed"/>
              </a:rPr>
              <a:t>the person can be molded into a position that is then maintained; when the examiner moves the person’s limb, the limb feels as if it were made of wax. Also called “Psychological pillow” (in Schizophrenia).</a:t>
            </a:r>
            <a:endParaRPr/>
          </a:p>
          <a:p>
            <a:pPr indent="-241300" lvl="1" marL="952500" rtl="0" algn="l">
              <a:lnSpc>
                <a:spcPct val="100000"/>
              </a:lnSpc>
              <a:spcBef>
                <a:spcPts val="0"/>
              </a:spcBef>
              <a:spcAft>
                <a:spcPts val="0"/>
              </a:spcAft>
              <a:buSzPts val="1600"/>
              <a:buFont typeface="Arial"/>
              <a:buNone/>
            </a:pPr>
            <a:r>
              <a:t/>
            </a:r>
            <a:endParaRPr sz="1600">
              <a:latin typeface="Roboto Condensed"/>
              <a:ea typeface="Roboto Condensed"/>
              <a:cs typeface="Roboto Condensed"/>
              <a:sym typeface="Roboto Condensed"/>
            </a:endParaRPr>
          </a:p>
          <a:p>
            <a:pPr indent="-241300" lvl="0" marL="495300" rtl="0" algn="l">
              <a:lnSpc>
                <a:spcPct val="100000"/>
              </a:lnSpc>
              <a:spcBef>
                <a:spcPts val="0"/>
              </a:spcBef>
              <a:spcAft>
                <a:spcPts val="0"/>
              </a:spcAft>
              <a:buSzPts val="1600"/>
              <a:buFont typeface="Arial"/>
              <a:buNone/>
            </a:pPr>
            <a:r>
              <a:t/>
            </a:r>
            <a:endParaRPr sz="1600">
              <a:latin typeface="Roboto Condensed"/>
              <a:ea typeface="Roboto Condensed"/>
              <a:cs typeface="Roboto Condensed"/>
              <a:sym typeface="Roboto Condensed"/>
            </a:endParaRPr>
          </a:p>
        </p:txBody>
      </p:sp>
      <p:sp>
        <p:nvSpPr>
          <p:cNvPr id="444" name="Google Shape;444;p17"/>
          <p:cNvSpPr txBox="1"/>
          <p:nvPr/>
        </p:nvSpPr>
        <p:spPr>
          <a:xfrm>
            <a:off x="68071" y="1584196"/>
            <a:ext cx="46313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F3542"/>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4" name="Shape 2124"/>
        <p:cNvGrpSpPr/>
        <p:nvPr/>
      </p:nvGrpSpPr>
      <p:grpSpPr>
        <a:xfrm>
          <a:off x="0" y="0"/>
          <a:ext cx="0" cy="0"/>
          <a:chOff x="0" y="0"/>
          <a:chExt cx="0" cy="0"/>
        </a:xfrm>
      </p:grpSpPr>
      <p:sp>
        <p:nvSpPr>
          <p:cNvPr id="2125" name="Google Shape;2125;g2b4aaa32f61_0_290"/>
          <p:cNvSpPr txBox="1"/>
          <p:nvPr>
            <p:ph type="title"/>
          </p:nvPr>
        </p:nvSpPr>
        <p:spPr>
          <a:xfrm>
            <a:off x="270200" y="2819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DSM-V diagnostic criteria </a:t>
            </a:r>
            <a:endParaRPr/>
          </a:p>
        </p:txBody>
      </p:sp>
      <p:sp>
        <p:nvSpPr>
          <p:cNvPr id="2126" name="Google Shape;2126;g2b4aaa32f61_0_290"/>
          <p:cNvSpPr txBox="1"/>
          <p:nvPr>
            <p:ph idx="1" type="body"/>
          </p:nvPr>
        </p:nvSpPr>
        <p:spPr>
          <a:xfrm>
            <a:off x="270200" y="1121600"/>
            <a:ext cx="7298400" cy="32877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sz="1700"/>
              <a:t>The diagnosis of schizoaffective disorder is made in patients who:</a:t>
            </a:r>
            <a:endParaRPr sz="1700"/>
          </a:p>
          <a:p>
            <a:pPr indent="-336550" lvl="0" marL="457200" rtl="0" algn="l">
              <a:lnSpc>
                <a:spcPct val="100000"/>
              </a:lnSpc>
              <a:spcBef>
                <a:spcPts val="0"/>
              </a:spcBef>
              <a:spcAft>
                <a:spcPts val="0"/>
              </a:spcAft>
              <a:buSzPts val="1700"/>
              <a:buChar char="•"/>
            </a:pPr>
            <a:r>
              <a:rPr lang="en-US" sz="1700"/>
              <a:t>Meet criteria for </a:t>
            </a:r>
            <a:r>
              <a:rPr lang="en-US" sz="1700" u="sng"/>
              <a:t>either a major depressive or manic episode</a:t>
            </a:r>
            <a:r>
              <a:rPr lang="en-US" sz="1700"/>
              <a:t> during which </a:t>
            </a:r>
            <a:r>
              <a:rPr lang="en-US" sz="1700" u="sng"/>
              <a:t>psychotic symptoms consistent with schizophrenia are also met.</a:t>
            </a:r>
            <a:endParaRPr sz="1700" u="sng"/>
          </a:p>
          <a:p>
            <a:pPr indent="-336550" lvl="0" marL="457200" rtl="0" algn="l">
              <a:lnSpc>
                <a:spcPct val="100000"/>
              </a:lnSpc>
              <a:spcBef>
                <a:spcPts val="0"/>
              </a:spcBef>
              <a:spcAft>
                <a:spcPts val="0"/>
              </a:spcAft>
              <a:buSzPts val="1700"/>
              <a:buChar char="•"/>
            </a:pPr>
            <a:r>
              <a:rPr lang="en-US" sz="1700" u="sng"/>
              <a:t>Delusions or hallucinations for 2 weeks </a:t>
            </a:r>
            <a:r>
              <a:rPr b="1" lang="en-US" sz="1700"/>
              <a:t>in the absence of mood disorder symptoms </a:t>
            </a:r>
            <a:r>
              <a:rPr lang="en-US" sz="1700"/>
              <a:t>(this criterion is necessary to differentiate schizoaffective disorder from mood disorder with psychotic features).</a:t>
            </a:r>
            <a:endParaRPr sz="1700"/>
          </a:p>
          <a:p>
            <a:pPr indent="-336550" lvl="0" marL="457200" rtl="0" algn="l">
              <a:lnSpc>
                <a:spcPct val="100000"/>
              </a:lnSpc>
              <a:spcBef>
                <a:spcPts val="0"/>
              </a:spcBef>
              <a:spcAft>
                <a:spcPts val="0"/>
              </a:spcAft>
              <a:buSzPts val="1700"/>
              <a:buChar char="•"/>
            </a:pPr>
            <a:r>
              <a:rPr lang="en-US" sz="1700"/>
              <a:t>Mood symptoms present for a majority of the psychotic illness.</a:t>
            </a:r>
            <a:endParaRPr sz="1700"/>
          </a:p>
          <a:p>
            <a:pPr indent="-336550" lvl="0" marL="457200" rtl="0" algn="l">
              <a:lnSpc>
                <a:spcPct val="100000"/>
              </a:lnSpc>
              <a:spcBef>
                <a:spcPts val="0"/>
              </a:spcBef>
              <a:spcAft>
                <a:spcPts val="0"/>
              </a:spcAft>
              <a:buSzPts val="1700"/>
              <a:buChar char="•"/>
            </a:pPr>
            <a:r>
              <a:rPr lang="en-US" sz="1700"/>
              <a:t>Symptoms not due to the effects of a substance (drug or medication) or another medical condition.</a:t>
            </a:r>
            <a:endParaRPr sz="1700"/>
          </a:p>
        </p:txBody>
      </p:sp>
      <p:pic>
        <p:nvPicPr>
          <p:cNvPr id="2127" name="Google Shape;2127;g2b4aaa32f61_0_290"/>
          <p:cNvPicPr preferRelativeResize="0"/>
          <p:nvPr/>
        </p:nvPicPr>
        <p:blipFill rotWithShape="1">
          <a:blip r:embed="rId3">
            <a:alphaModFix/>
          </a:blip>
          <a:srcRect b="0" l="0" r="0" t="0"/>
          <a:stretch/>
        </p:blipFill>
        <p:spPr>
          <a:xfrm>
            <a:off x="6613200" y="3668400"/>
            <a:ext cx="2530800" cy="1475100"/>
          </a:xfrm>
          <a:prstGeom prst="rect">
            <a:avLst/>
          </a:prstGeom>
          <a:noFill/>
          <a:ln>
            <a:noFill/>
          </a:ln>
        </p:spPr>
      </p:pic>
    </p:spTree>
  </p:cSld>
  <p:clrMapOvr>
    <a:masterClrMapping/>
  </p:clrMapOvr>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1" name="Shape 2131"/>
        <p:cNvGrpSpPr/>
        <p:nvPr/>
      </p:nvGrpSpPr>
      <p:grpSpPr>
        <a:xfrm>
          <a:off x="0" y="0"/>
          <a:ext cx="0" cy="0"/>
          <a:chOff x="0" y="0"/>
          <a:chExt cx="0" cy="0"/>
        </a:xfrm>
      </p:grpSpPr>
      <p:sp>
        <p:nvSpPr>
          <p:cNvPr id="2132" name="Google Shape;2132;g2b4aaa32f61_0_296"/>
          <p:cNvSpPr txBox="1"/>
          <p:nvPr>
            <p:ph type="title"/>
          </p:nvPr>
        </p:nvSpPr>
        <p:spPr>
          <a:xfrm>
            <a:off x="430850" y="42355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Prognosis and treatment </a:t>
            </a:r>
            <a:endParaRPr/>
          </a:p>
        </p:txBody>
      </p:sp>
      <p:sp>
        <p:nvSpPr>
          <p:cNvPr id="2133" name="Google Shape;2133;g2b4aaa32f61_0_296"/>
          <p:cNvSpPr txBox="1"/>
          <p:nvPr>
            <p:ph idx="1" type="body"/>
          </p:nvPr>
        </p:nvSpPr>
        <p:spPr>
          <a:xfrm>
            <a:off x="501900" y="1192660"/>
            <a:ext cx="7702500" cy="32877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b="1" lang="en-US">
                <a:solidFill>
                  <a:schemeClr val="dk2"/>
                </a:solidFill>
              </a:rPr>
              <a:t>Prognosis </a:t>
            </a:r>
            <a:endParaRPr b="1">
              <a:solidFill>
                <a:schemeClr val="dk2"/>
              </a:solidFill>
            </a:endParaRPr>
          </a:p>
          <a:p>
            <a:pPr indent="-317500" lvl="0" marL="457200" rtl="0" algn="l">
              <a:lnSpc>
                <a:spcPct val="100000"/>
              </a:lnSpc>
              <a:spcBef>
                <a:spcPts val="0"/>
              </a:spcBef>
              <a:spcAft>
                <a:spcPts val="0"/>
              </a:spcAft>
              <a:buSzPts val="1400"/>
              <a:buChar char="●"/>
            </a:pPr>
            <a:r>
              <a:rPr lang="en-US"/>
              <a:t>Patients with schizoaffective disorder had different outcomes depending on whether their predominant symptoms were </a:t>
            </a:r>
            <a:r>
              <a:rPr b="1" lang="en-US"/>
              <a:t>affective (better prognosis)</a:t>
            </a:r>
            <a:r>
              <a:rPr lang="en-US"/>
              <a:t> or </a:t>
            </a:r>
            <a:r>
              <a:rPr b="1" lang="en-US"/>
              <a:t>schizophrenic (worse prognosis).</a:t>
            </a:r>
            <a:endParaRPr b="1"/>
          </a:p>
          <a:p>
            <a:pPr indent="-317500" lvl="0" marL="457200" rtl="0" algn="l">
              <a:lnSpc>
                <a:spcPct val="100000"/>
              </a:lnSpc>
              <a:spcBef>
                <a:spcPts val="0"/>
              </a:spcBef>
              <a:spcAft>
                <a:spcPts val="0"/>
              </a:spcAft>
              <a:buSzPts val="1400"/>
              <a:buChar char="●"/>
            </a:pPr>
            <a:r>
              <a:rPr b="1" lang="en-US">
                <a:solidFill>
                  <a:schemeClr val="dk2"/>
                </a:solidFill>
              </a:rPr>
              <a:t>Worse with </a:t>
            </a:r>
            <a:r>
              <a:rPr lang="en-US" u="sng"/>
              <a:t>poor premorbid adjustment, slow onset, early onset, predominance of psychotic symptoms, long course, and family history of schizophrenia.</a:t>
            </a:r>
            <a:endParaRPr sz="3200" u="sng">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n-US">
                <a:solidFill>
                  <a:schemeClr val="dk2"/>
                </a:solidFill>
              </a:rPr>
              <a:t>Treatment </a:t>
            </a:r>
            <a:endParaRPr b="1">
              <a:solidFill>
                <a:schemeClr val="dk2"/>
              </a:solidFill>
            </a:endParaRPr>
          </a:p>
          <a:p>
            <a:pPr indent="-317500" lvl="0" marL="457200" rtl="0" algn="l">
              <a:lnSpc>
                <a:spcPct val="100000"/>
              </a:lnSpc>
              <a:spcBef>
                <a:spcPts val="0"/>
              </a:spcBef>
              <a:spcAft>
                <a:spcPts val="0"/>
              </a:spcAft>
              <a:buSzPts val="1400"/>
              <a:buChar char="-"/>
            </a:pPr>
            <a:r>
              <a:rPr lang="en-US"/>
              <a:t>hospitalization if necessary</a:t>
            </a:r>
            <a:endParaRPr/>
          </a:p>
          <a:p>
            <a:pPr indent="-317500" lvl="0" marL="457200" rtl="0" algn="l">
              <a:lnSpc>
                <a:spcPct val="100000"/>
              </a:lnSpc>
              <a:spcBef>
                <a:spcPts val="0"/>
              </a:spcBef>
              <a:spcAft>
                <a:spcPts val="0"/>
              </a:spcAft>
              <a:buSzPts val="1400"/>
              <a:buChar char="-"/>
            </a:pPr>
            <a:r>
              <a:rPr lang="en-US"/>
              <a:t>Pharmacotherapy → </a:t>
            </a:r>
            <a:endParaRPr/>
          </a:p>
          <a:p>
            <a:pPr indent="-317500" lvl="0" marL="457200" rtl="0" algn="l">
              <a:lnSpc>
                <a:spcPct val="100000"/>
              </a:lnSpc>
              <a:spcBef>
                <a:spcPts val="0"/>
              </a:spcBef>
              <a:spcAft>
                <a:spcPts val="0"/>
              </a:spcAft>
              <a:buSzPts val="1400"/>
              <a:buChar char="-"/>
            </a:pPr>
            <a:r>
              <a:rPr lang="en-US"/>
              <a:t>Psychotherapy </a:t>
            </a:r>
            <a:endParaRPr/>
          </a:p>
          <a:p>
            <a:pPr indent="-317500" lvl="0" marL="457200" rtl="0" algn="l">
              <a:lnSpc>
                <a:spcPct val="100000"/>
              </a:lnSpc>
              <a:spcBef>
                <a:spcPts val="0"/>
              </a:spcBef>
              <a:spcAft>
                <a:spcPts val="0"/>
              </a:spcAft>
              <a:buSzPts val="1400"/>
              <a:buChar char="-"/>
            </a:pPr>
            <a:r>
              <a:rPr lang="en-US"/>
              <a:t>life skills training </a:t>
            </a:r>
            <a:endParaRPr/>
          </a:p>
          <a:p>
            <a:pPr indent="-317500" lvl="0" marL="457200" rtl="0" algn="l">
              <a:lnSpc>
                <a:spcPct val="100000"/>
              </a:lnSpc>
              <a:spcBef>
                <a:spcPts val="0"/>
              </a:spcBef>
              <a:spcAft>
                <a:spcPts val="0"/>
              </a:spcAft>
              <a:buSzPts val="1400"/>
              <a:buChar char="-"/>
            </a:pPr>
            <a:r>
              <a:rPr lang="en-US"/>
              <a:t>Electroconvulsive therapy  </a:t>
            </a:r>
            <a:endParaRPr/>
          </a:p>
        </p:txBody>
      </p:sp>
      <p:pic>
        <p:nvPicPr>
          <p:cNvPr id="2134" name="Google Shape;2134;g2b4aaa32f61_0_296"/>
          <p:cNvPicPr preferRelativeResize="0"/>
          <p:nvPr/>
        </p:nvPicPr>
        <p:blipFill rotWithShape="1">
          <a:blip r:embed="rId3">
            <a:alphaModFix/>
          </a:blip>
          <a:srcRect b="0" l="0" r="0" t="0"/>
          <a:stretch/>
        </p:blipFill>
        <p:spPr>
          <a:xfrm>
            <a:off x="3706225" y="2863677"/>
            <a:ext cx="4377125" cy="1616675"/>
          </a:xfrm>
          <a:prstGeom prst="rect">
            <a:avLst/>
          </a:prstGeom>
          <a:noFill/>
          <a:ln>
            <a:noFill/>
          </a:ln>
        </p:spPr>
      </p:pic>
    </p:spTree>
  </p:cSld>
  <p:clrMapOvr>
    <a:masterClrMapping/>
  </p:clrMapOvr>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8" name="Shape 2138"/>
        <p:cNvGrpSpPr/>
        <p:nvPr/>
      </p:nvGrpSpPr>
      <p:grpSpPr>
        <a:xfrm>
          <a:off x="0" y="0"/>
          <a:ext cx="0" cy="0"/>
          <a:chOff x="0" y="0"/>
          <a:chExt cx="0" cy="0"/>
        </a:xfrm>
      </p:grpSpPr>
      <p:sp>
        <p:nvSpPr>
          <p:cNvPr id="2139" name="Google Shape;2139;g2b4aaa32f61_0_304"/>
          <p:cNvSpPr txBox="1"/>
          <p:nvPr>
            <p:ph type="title"/>
          </p:nvPr>
        </p:nvSpPr>
        <p:spPr>
          <a:xfrm>
            <a:off x="251250" y="2226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2140" name="Google Shape;2140;g2b4aaa32f61_0_304"/>
          <p:cNvSpPr txBox="1"/>
          <p:nvPr>
            <p:ph idx="1" type="body"/>
          </p:nvPr>
        </p:nvSpPr>
        <p:spPr>
          <a:xfrm>
            <a:off x="342050" y="1013500"/>
            <a:ext cx="7704000" cy="4130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sz="1700"/>
              <a:t>1- to differentiate Schizoaffective from mood disorder with psychotic features patient must have 2 week of symptoms without manic or depressed episodes, the symptoms are:</a:t>
            </a:r>
            <a:endParaRPr sz="1700"/>
          </a:p>
          <a:p>
            <a:pPr indent="0" lvl="0" marL="457200" rtl="0" algn="l">
              <a:lnSpc>
                <a:spcPct val="100000"/>
              </a:lnSpc>
              <a:spcBef>
                <a:spcPts val="0"/>
              </a:spcBef>
              <a:spcAft>
                <a:spcPts val="0"/>
              </a:spcAft>
              <a:buClr>
                <a:schemeClr val="dk1"/>
              </a:buClr>
              <a:buSzPts val="1100"/>
              <a:buFont typeface="Arial"/>
              <a:buNone/>
            </a:pPr>
            <a:r>
              <a:rPr lang="en-US" sz="1700">
                <a:solidFill>
                  <a:schemeClr val="dk2"/>
                </a:solidFill>
                <a:latin typeface="Roboto Condensed Light"/>
                <a:ea typeface="Roboto Condensed Light"/>
                <a:cs typeface="Roboto Condensed Light"/>
                <a:sym typeface="Roboto Condensed Light"/>
              </a:rPr>
              <a:t>a- hallucination and delusion</a:t>
            </a:r>
            <a:endParaRPr sz="1700">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sz="1700">
                <a:latin typeface="Roboto Condensed Light"/>
                <a:ea typeface="Roboto Condensed Light"/>
                <a:cs typeface="Roboto Condensed Light"/>
                <a:sym typeface="Roboto Condensed Light"/>
              </a:rPr>
              <a:t>b- anhedonia and poverty of speech</a:t>
            </a:r>
            <a:endParaRPr sz="1700">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ts val="1400"/>
              <a:buNone/>
            </a:pPr>
            <a:r>
              <a:rPr lang="en-US" sz="1700">
                <a:latin typeface="Roboto Condensed Light"/>
                <a:ea typeface="Roboto Condensed Light"/>
                <a:cs typeface="Roboto Condensed Light"/>
                <a:sym typeface="Roboto Condensed Light"/>
              </a:rPr>
              <a:t>c- disorganized speech and behavior </a:t>
            </a:r>
            <a:endParaRPr sz="1700">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sz="1700"/>
              <a:t>2- Female with insomnia, loss of appetite and weight loss of interest for 7 month, to be diagnosed with schizoaffective disorder? </a:t>
            </a:r>
            <a:endParaRPr sz="1700"/>
          </a:p>
          <a:p>
            <a:pPr indent="457200" lvl="0" marL="0" rtl="0" algn="l">
              <a:lnSpc>
                <a:spcPct val="100000"/>
              </a:lnSpc>
              <a:spcBef>
                <a:spcPts val="0"/>
              </a:spcBef>
              <a:spcAft>
                <a:spcPts val="0"/>
              </a:spcAft>
              <a:buSzPts val="1400"/>
              <a:buNone/>
            </a:pPr>
            <a:r>
              <a:rPr lang="en-US" sz="1700">
                <a:solidFill>
                  <a:schemeClr val="dk2"/>
                </a:solidFill>
                <a:latin typeface="Roboto Condensed Light"/>
                <a:ea typeface="Roboto Condensed Light"/>
                <a:cs typeface="Roboto Condensed Light"/>
                <a:sym typeface="Roboto Condensed Light"/>
              </a:rPr>
              <a:t>Psychotic symptom for 2 weeks in the absence of Mood disorder symptom</a:t>
            </a:r>
            <a:endParaRPr sz="1700">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ts val="1400"/>
              <a:buNone/>
            </a:pPr>
            <a:r>
              <a:rPr lang="en-US" sz="1700">
                <a:solidFill>
                  <a:schemeClr val="dk1"/>
                </a:solidFill>
              </a:rPr>
              <a:t>3- Incorrect about schizoaffective disorder?</a:t>
            </a:r>
            <a:endParaRPr sz="1700">
              <a:solidFill>
                <a:schemeClr val="dk1"/>
              </a:solidFill>
            </a:endParaRPr>
          </a:p>
          <a:p>
            <a:pPr indent="0" lvl="0" marL="0" rtl="0" algn="l">
              <a:lnSpc>
                <a:spcPct val="100000"/>
              </a:lnSpc>
              <a:spcBef>
                <a:spcPts val="0"/>
              </a:spcBef>
              <a:spcAft>
                <a:spcPts val="0"/>
              </a:spcAft>
              <a:buSzPts val="1400"/>
              <a:buNone/>
            </a:pPr>
            <a:r>
              <a:rPr lang="en-US" sz="1700">
                <a:solidFill>
                  <a:schemeClr val="dk2"/>
                </a:solidFill>
              </a:rPr>
              <a:t>	</a:t>
            </a:r>
            <a:r>
              <a:rPr lang="en-US" sz="1700">
                <a:solidFill>
                  <a:schemeClr val="dk2"/>
                </a:solidFill>
                <a:latin typeface="Roboto Condensed Light"/>
                <a:ea typeface="Roboto Condensed Light"/>
                <a:cs typeface="Roboto Condensed Light"/>
                <a:sym typeface="Roboto Condensed Light"/>
              </a:rPr>
              <a:t>Onset in females is earlier (مش مذكورة المعلومة بالسيمنار بس الذكور بيجي المرض عندهم قبل)</a:t>
            </a:r>
            <a:endParaRPr sz="1700"/>
          </a:p>
        </p:txBody>
      </p:sp>
    </p:spTree>
  </p:cSld>
  <p:clrMapOvr>
    <a:masterClrMapping/>
  </p:clrMapOvr>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4" name="Shape 2144"/>
        <p:cNvGrpSpPr/>
        <p:nvPr/>
      </p:nvGrpSpPr>
      <p:grpSpPr>
        <a:xfrm>
          <a:off x="0" y="0"/>
          <a:ext cx="0" cy="0"/>
          <a:chOff x="0" y="0"/>
          <a:chExt cx="0" cy="0"/>
        </a:xfrm>
      </p:grpSpPr>
      <p:sp>
        <p:nvSpPr>
          <p:cNvPr id="2145" name="Google Shape;2145;g2b4aaa32f61_0_310"/>
          <p:cNvSpPr txBox="1"/>
          <p:nvPr>
            <p:ph type="title"/>
          </p:nvPr>
        </p:nvSpPr>
        <p:spPr>
          <a:xfrm>
            <a:off x="608639" y="2525322"/>
            <a:ext cx="40734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sz="2800"/>
              <a:t>Delusional disorder</a:t>
            </a:r>
            <a:endParaRPr sz="2800"/>
          </a:p>
        </p:txBody>
      </p:sp>
      <p:sp>
        <p:nvSpPr>
          <p:cNvPr id="2146" name="Google Shape;2146;g2b4aaa32f61_0_310"/>
          <p:cNvSpPr/>
          <p:nvPr/>
        </p:nvSpPr>
        <p:spPr>
          <a:xfrm>
            <a:off x="1937975" y="1284250"/>
            <a:ext cx="1544540" cy="1112046"/>
          </a:xfrm>
          <a:custGeom>
            <a:rect b="b" l="l" r="r" t="t"/>
            <a:pathLst>
              <a:path extrusionOk="0" h="5692" w="7942">
                <a:moveTo>
                  <a:pt x="3056" y="1"/>
                </a:moveTo>
                <a:cubicBezTo>
                  <a:pt x="2499" y="1"/>
                  <a:pt x="1942" y="26"/>
                  <a:pt x="1393" y="99"/>
                </a:cubicBezTo>
                <a:cubicBezTo>
                  <a:pt x="912" y="166"/>
                  <a:pt x="370" y="314"/>
                  <a:pt x="154" y="808"/>
                </a:cubicBezTo>
                <a:cubicBezTo>
                  <a:pt x="31" y="1079"/>
                  <a:pt x="0" y="1393"/>
                  <a:pt x="25" y="1714"/>
                </a:cubicBezTo>
                <a:cubicBezTo>
                  <a:pt x="68" y="2312"/>
                  <a:pt x="296" y="2966"/>
                  <a:pt x="536" y="3520"/>
                </a:cubicBezTo>
                <a:cubicBezTo>
                  <a:pt x="666" y="3816"/>
                  <a:pt x="789" y="4088"/>
                  <a:pt x="894" y="4310"/>
                </a:cubicBezTo>
                <a:cubicBezTo>
                  <a:pt x="1178" y="4932"/>
                  <a:pt x="1615" y="5537"/>
                  <a:pt x="2220" y="5666"/>
                </a:cubicBezTo>
                <a:cubicBezTo>
                  <a:pt x="2302" y="5684"/>
                  <a:pt x="2385" y="5691"/>
                  <a:pt x="2468" y="5691"/>
                </a:cubicBezTo>
                <a:cubicBezTo>
                  <a:pt x="2824" y="5691"/>
                  <a:pt x="3180" y="5547"/>
                  <a:pt x="3520" y="5407"/>
                </a:cubicBezTo>
                <a:cubicBezTo>
                  <a:pt x="4384" y="5050"/>
                  <a:pt x="5265" y="4680"/>
                  <a:pt x="5993" y="4038"/>
                </a:cubicBezTo>
                <a:cubicBezTo>
                  <a:pt x="7084" y="3077"/>
                  <a:pt x="7941" y="1030"/>
                  <a:pt x="6196" y="277"/>
                </a:cubicBezTo>
                <a:cubicBezTo>
                  <a:pt x="5796" y="105"/>
                  <a:pt x="5364" y="80"/>
                  <a:pt x="4939" y="62"/>
                </a:cubicBezTo>
                <a:cubicBezTo>
                  <a:pt x="4655" y="49"/>
                  <a:pt x="4371" y="37"/>
                  <a:pt x="4088" y="25"/>
                </a:cubicBezTo>
                <a:cubicBezTo>
                  <a:pt x="3744" y="11"/>
                  <a:pt x="3400" y="1"/>
                  <a:pt x="3056"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147" name="Google Shape;2147;g2b4aaa32f61_0_310"/>
          <p:cNvGrpSpPr/>
          <p:nvPr/>
        </p:nvGrpSpPr>
        <p:grpSpPr>
          <a:xfrm>
            <a:off x="4352214" y="-249185"/>
            <a:ext cx="4653194" cy="5580612"/>
            <a:chOff x="4352214" y="-249185"/>
            <a:chExt cx="4653194" cy="5580612"/>
          </a:xfrm>
        </p:grpSpPr>
        <p:sp>
          <p:nvSpPr>
            <p:cNvPr id="2148" name="Google Shape;2148;g2b4aaa32f61_0_310"/>
            <p:cNvSpPr/>
            <p:nvPr/>
          </p:nvSpPr>
          <p:spPr>
            <a:xfrm rot="9784833">
              <a:off x="4604931" y="303431"/>
              <a:ext cx="4147759" cy="2353635"/>
            </a:xfrm>
            <a:custGeom>
              <a:rect b="b" l="l" r="r" t="t"/>
              <a:pathLst>
                <a:path extrusionOk="0" h="27814" w="57888">
                  <a:moveTo>
                    <a:pt x="24329" y="0"/>
                  </a:moveTo>
                  <a:cubicBezTo>
                    <a:pt x="20137" y="0"/>
                    <a:pt x="15944" y="292"/>
                    <a:pt x="11795" y="876"/>
                  </a:cubicBezTo>
                  <a:cubicBezTo>
                    <a:pt x="8059" y="1400"/>
                    <a:pt x="3909" y="2467"/>
                    <a:pt x="2041" y="5691"/>
                  </a:cubicBezTo>
                  <a:cubicBezTo>
                    <a:pt x="0" y="9206"/>
                    <a:pt x="1640" y="13707"/>
                    <a:pt x="4033" y="17005"/>
                  </a:cubicBezTo>
                  <a:cubicBezTo>
                    <a:pt x="9661" y="24748"/>
                    <a:pt x="17144" y="27813"/>
                    <a:pt x="25551" y="27813"/>
                  </a:cubicBezTo>
                  <a:cubicBezTo>
                    <a:pt x="28471" y="27813"/>
                    <a:pt x="31503" y="27443"/>
                    <a:pt x="34607" y="26771"/>
                  </a:cubicBezTo>
                  <a:cubicBezTo>
                    <a:pt x="36981" y="26253"/>
                    <a:pt x="39274" y="25538"/>
                    <a:pt x="41395" y="24545"/>
                  </a:cubicBezTo>
                  <a:cubicBezTo>
                    <a:pt x="49157" y="20920"/>
                    <a:pt x="57888" y="5494"/>
                    <a:pt x="45372" y="2485"/>
                  </a:cubicBezTo>
                  <a:cubicBezTo>
                    <a:pt x="38494" y="832"/>
                    <a:pt x="31411" y="0"/>
                    <a:pt x="2432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9" name="Google Shape;2149;g2b4aaa32f61_0_310"/>
            <p:cNvSpPr/>
            <p:nvPr/>
          </p:nvSpPr>
          <p:spPr>
            <a:xfrm rot="5183080">
              <a:off x="5157570" y="2667456"/>
              <a:ext cx="2471275" cy="2691843"/>
            </a:xfrm>
            <a:custGeom>
              <a:rect b="b" l="l" r="r" t="t"/>
              <a:pathLst>
                <a:path extrusionOk="0" h="3020" w="2757">
                  <a:moveTo>
                    <a:pt x="1727" y="1"/>
                  </a:moveTo>
                  <a:cubicBezTo>
                    <a:pt x="815" y="1"/>
                    <a:pt x="275" y="1495"/>
                    <a:pt x="93" y="2170"/>
                  </a:cubicBezTo>
                  <a:cubicBezTo>
                    <a:pt x="43" y="2361"/>
                    <a:pt x="0" y="2571"/>
                    <a:pt x="93" y="2750"/>
                  </a:cubicBezTo>
                  <a:cubicBezTo>
                    <a:pt x="196" y="2948"/>
                    <a:pt x="423" y="3020"/>
                    <a:pt x="655" y="3020"/>
                  </a:cubicBezTo>
                  <a:cubicBezTo>
                    <a:pt x="756" y="3020"/>
                    <a:pt x="857" y="3006"/>
                    <a:pt x="950" y="2984"/>
                  </a:cubicBezTo>
                  <a:cubicBezTo>
                    <a:pt x="1418" y="2879"/>
                    <a:pt x="1850" y="2639"/>
                    <a:pt x="2183" y="2293"/>
                  </a:cubicBezTo>
                  <a:cubicBezTo>
                    <a:pt x="2479" y="1991"/>
                    <a:pt x="2707" y="1597"/>
                    <a:pt x="2731" y="1171"/>
                  </a:cubicBezTo>
                  <a:cubicBezTo>
                    <a:pt x="2756" y="746"/>
                    <a:pt x="2540" y="296"/>
                    <a:pt x="2164" y="111"/>
                  </a:cubicBezTo>
                  <a:cubicBezTo>
                    <a:pt x="2010" y="35"/>
                    <a:pt x="1864" y="1"/>
                    <a:pt x="1727"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0" name="Google Shape;2150;g2b4aaa32f61_0_310"/>
            <p:cNvSpPr/>
            <p:nvPr/>
          </p:nvSpPr>
          <p:spPr>
            <a:xfrm>
              <a:off x="6599326" y="1952175"/>
              <a:ext cx="2246512" cy="2392162"/>
            </a:xfrm>
            <a:custGeom>
              <a:rect b="b" l="l" r="r" t="t"/>
              <a:pathLst>
                <a:path extrusionOk="0" h="12553" w="11789">
                  <a:moveTo>
                    <a:pt x="8224" y="1"/>
                  </a:moveTo>
                  <a:cubicBezTo>
                    <a:pt x="6188" y="1"/>
                    <a:pt x="3792" y="774"/>
                    <a:pt x="2646" y="1180"/>
                  </a:cubicBezTo>
                  <a:cubicBezTo>
                    <a:pt x="2621" y="1192"/>
                    <a:pt x="2590" y="1198"/>
                    <a:pt x="2559" y="1211"/>
                  </a:cubicBezTo>
                  <a:cubicBezTo>
                    <a:pt x="1782" y="1494"/>
                    <a:pt x="981" y="1901"/>
                    <a:pt x="574" y="2709"/>
                  </a:cubicBezTo>
                  <a:cubicBezTo>
                    <a:pt x="1" y="3868"/>
                    <a:pt x="469" y="5335"/>
                    <a:pt x="1073" y="6476"/>
                  </a:cubicBezTo>
                  <a:cubicBezTo>
                    <a:pt x="2276" y="8732"/>
                    <a:pt x="4002" y="10625"/>
                    <a:pt x="6018" y="11902"/>
                  </a:cubicBezTo>
                  <a:cubicBezTo>
                    <a:pt x="6265" y="12056"/>
                    <a:pt x="6530" y="12210"/>
                    <a:pt x="6807" y="12321"/>
                  </a:cubicBezTo>
                  <a:cubicBezTo>
                    <a:pt x="7135" y="12462"/>
                    <a:pt x="7471" y="12552"/>
                    <a:pt x="7801" y="12552"/>
                  </a:cubicBezTo>
                  <a:cubicBezTo>
                    <a:pt x="8048" y="12552"/>
                    <a:pt x="8292" y="12501"/>
                    <a:pt x="8527" y="12382"/>
                  </a:cubicBezTo>
                  <a:cubicBezTo>
                    <a:pt x="9095" y="12099"/>
                    <a:pt x="9465" y="11470"/>
                    <a:pt x="9773" y="10853"/>
                  </a:cubicBezTo>
                  <a:cubicBezTo>
                    <a:pt x="10772" y="8843"/>
                    <a:pt x="11419" y="6605"/>
                    <a:pt x="11666" y="4312"/>
                  </a:cubicBezTo>
                  <a:cubicBezTo>
                    <a:pt x="11752" y="3461"/>
                    <a:pt x="11789" y="2567"/>
                    <a:pt x="11518" y="1772"/>
                  </a:cubicBezTo>
                  <a:cubicBezTo>
                    <a:pt x="11067" y="432"/>
                    <a:pt x="9746" y="1"/>
                    <a:pt x="8224" y="1"/>
                  </a:cubicBezTo>
                  <a:close/>
                </a:path>
              </a:pathLst>
            </a:custGeom>
            <a:solidFill>
              <a:schemeClr val="accent3">
                <a:alpha val="4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1" name="Google Shape;2151;g2b4aaa32f61_0_310"/>
            <p:cNvSpPr/>
            <p:nvPr/>
          </p:nvSpPr>
          <p:spPr>
            <a:xfrm rot="2699978">
              <a:off x="5100118" y="1676293"/>
              <a:ext cx="2926222" cy="2176930"/>
            </a:xfrm>
            <a:custGeom>
              <a:rect b="b" l="l" r="r" t="t"/>
              <a:pathLst>
                <a:path extrusionOk="0" h="6589" w="10631">
                  <a:moveTo>
                    <a:pt x="1143" y="1"/>
                  </a:moveTo>
                  <a:cubicBezTo>
                    <a:pt x="967" y="1"/>
                    <a:pt x="802" y="27"/>
                    <a:pt x="654" y="87"/>
                  </a:cubicBezTo>
                  <a:cubicBezTo>
                    <a:pt x="25" y="340"/>
                    <a:pt x="1" y="1092"/>
                    <a:pt x="198" y="1764"/>
                  </a:cubicBezTo>
                  <a:cubicBezTo>
                    <a:pt x="827" y="3898"/>
                    <a:pt x="2683" y="5260"/>
                    <a:pt x="5075" y="6142"/>
                  </a:cubicBezTo>
                  <a:cubicBezTo>
                    <a:pt x="5543" y="6314"/>
                    <a:pt x="6012" y="6450"/>
                    <a:pt x="6474" y="6536"/>
                  </a:cubicBezTo>
                  <a:cubicBezTo>
                    <a:pt x="6664" y="6572"/>
                    <a:pt x="6867" y="6589"/>
                    <a:pt x="7074" y="6589"/>
                  </a:cubicBezTo>
                  <a:cubicBezTo>
                    <a:pt x="8703" y="6589"/>
                    <a:pt x="10631" y="5535"/>
                    <a:pt x="8799" y="4064"/>
                  </a:cubicBezTo>
                  <a:cubicBezTo>
                    <a:pt x="6992" y="2609"/>
                    <a:pt x="4933" y="1376"/>
                    <a:pt x="2781" y="445"/>
                  </a:cubicBezTo>
                  <a:cubicBezTo>
                    <a:pt x="2246" y="216"/>
                    <a:pt x="1649" y="1"/>
                    <a:pt x="1143" y="1"/>
                  </a:cubicBezTo>
                  <a:close/>
                </a:path>
              </a:pathLst>
            </a:custGeom>
            <a:solidFill>
              <a:schemeClr val="accent4">
                <a:alpha val="5803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152" name="Google Shape;2152;g2b4aaa32f61_0_310"/>
          <p:cNvSpPr/>
          <p:nvPr/>
        </p:nvSpPr>
        <p:spPr>
          <a:xfrm>
            <a:off x="8244128" y="2496750"/>
            <a:ext cx="259725" cy="267028"/>
          </a:xfrm>
          <a:custGeom>
            <a:rect b="b" l="l" r="r" t="t"/>
            <a:pathLst>
              <a:path extrusionOk="0" h="2701" w="2627">
                <a:moveTo>
                  <a:pt x="1030" y="0"/>
                </a:moveTo>
                <a:cubicBezTo>
                  <a:pt x="968" y="0"/>
                  <a:pt x="919" y="49"/>
                  <a:pt x="919" y="111"/>
                </a:cubicBezTo>
                <a:lnTo>
                  <a:pt x="919" y="956"/>
                </a:lnTo>
                <a:lnTo>
                  <a:pt x="111" y="956"/>
                </a:lnTo>
                <a:cubicBezTo>
                  <a:pt x="50" y="956"/>
                  <a:pt x="0" y="1005"/>
                  <a:pt x="0" y="1067"/>
                </a:cubicBezTo>
                <a:lnTo>
                  <a:pt x="0" y="1628"/>
                </a:lnTo>
                <a:cubicBezTo>
                  <a:pt x="0" y="1689"/>
                  <a:pt x="50" y="1739"/>
                  <a:pt x="111" y="1739"/>
                </a:cubicBezTo>
                <a:lnTo>
                  <a:pt x="919" y="1739"/>
                </a:lnTo>
                <a:lnTo>
                  <a:pt x="919" y="2583"/>
                </a:lnTo>
                <a:cubicBezTo>
                  <a:pt x="919" y="2645"/>
                  <a:pt x="968" y="2701"/>
                  <a:pt x="1030" y="2701"/>
                </a:cubicBezTo>
                <a:lnTo>
                  <a:pt x="1591" y="2701"/>
                </a:lnTo>
                <a:cubicBezTo>
                  <a:pt x="1653" y="2701"/>
                  <a:pt x="1708" y="2645"/>
                  <a:pt x="1708" y="2583"/>
                </a:cubicBezTo>
                <a:lnTo>
                  <a:pt x="1708" y="1739"/>
                </a:lnTo>
                <a:lnTo>
                  <a:pt x="2516" y="1739"/>
                </a:lnTo>
                <a:cubicBezTo>
                  <a:pt x="2578" y="1739"/>
                  <a:pt x="2627" y="1689"/>
                  <a:pt x="2627" y="1628"/>
                </a:cubicBezTo>
                <a:lnTo>
                  <a:pt x="2627" y="1067"/>
                </a:lnTo>
                <a:cubicBezTo>
                  <a:pt x="2627" y="1005"/>
                  <a:pt x="2578" y="956"/>
                  <a:pt x="2516" y="956"/>
                </a:cubicBezTo>
                <a:lnTo>
                  <a:pt x="1708" y="956"/>
                </a:lnTo>
                <a:lnTo>
                  <a:pt x="1708" y="111"/>
                </a:lnTo>
                <a:cubicBezTo>
                  <a:pt x="1708" y="49"/>
                  <a:pt x="1653" y="0"/>
                  <a:pt x="15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3" name="Google Shape;2153;g2b4aaa32f61_0_310"/>
          <p:cNvSpPr/>
          <p:nvPr/>
        </p:nvSpPr>
        <p:spPr>
          <a:xfrm>
            <a:off x="6183225" y="11040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4" name="Google Shape;2154;g2b4aaa32f61_0_310"/>
          <p:cNvSpPr/>
          <p:nvPr/>
        </p:nvSpPr>
        <p:spPr>
          <a:xfrm>
            <a:off x="7581625" y="10022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5" name="Google Shape;2155;g2b4aaa32f61_0_310"/>
          <p:cNvSpPr/>
          <p:nvPr/>
        </p:nvSpPr>
        <p:spPr>
          <a:xfrm>
            <a:off x="6309925" y="44311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6" name="Google Shape;2156;g2b4aaa32f61_0_310"/>
          <p:cNvSpPr/>
          <p:nvPr/>
        </p:nvSpPr>
        <p:spPr>
          <a:xfrm>
            <a:off x="6751175" y="1337800"/>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7" name="Google Shape;2157;g2b4aaa32f61_0_310"/>
          <p:cNvSpPr/>
          <p:nvPr/>
        </p:nvSpPr>
        <p:spPr>
          <a:xfrm>
            <a:off x="8003525" y="9123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8" name="Google Shape;2158;g2b4aaa32f61_0_310"/>
          <p:cNvSpPr/>
          <p:nvPr/>
        </p:nvSpPr>
        <p:spPr>
          <a:xfrm>
            <a:off x="7158350" y="5724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9" name="Google Shape;2159;g2b4aaa32f61_0_310"/>
          <p:cNvSpPr/>
          <p:nvPr/>
        </p:nvSpPr>
        <p:spPr>
          <a:xfrm flipH="1">
            <a:off x="6141225" y="18058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0" name="Google Shape;2160;g2b4aaa32f61_0_310"/>
          <p:cNvSpPr/>
          <p:nvPr/>
        </p:nvSpPr>
        <p:spPr>
          <a:xfrm>
            <a:off x="7222850" y="11982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1" name="Google Shape;2161;g2b4aaa32f61_0_310"/>
          <p:cNvSpPr/>
          <p:nvPr/>
        </p:nvSpPr>
        <p:spPr>
          <a:xfrm>
            <a:off x="7633963" y="9348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2" name="Google Shape;2162;g2b4aaa32f61_0_310"/>
          <p:cNvSpPr/>
          <p:nvPr/>
        </p:nvSpPr>
        <p:spPr>
          <a:xfrm flipH="1">
            <a:off x="5702600" y="22290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3" name="Google Shape;2163;g2b4aaa32f61_0_310"/>
          <p:cNvSpPr/>
          <p:nvPr/>
        </p:nvSpPr>
        <p:spPr>
          <a:xfrm>
            <a:off x="5638100" y="16826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4" name="Google Shape;2164;g2b4aaa32f61_0_310"/>
          <p:cNvSpPr/>
          <p:nvPr/>
        </p:nvSpPr>
        <p:spPr>
          <a:xfrm flipH="1">
            <a:off x="5671075" y="17404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5" name="Google Shape;2165;g2b4aaa32f61_0_310"/>
          <p:cNvSpPr/>
          <p:nvPr/>
        </p:nvSpPr>
        <p:spPr>
          <a:xfrm flipH="1">
            <a:off x="6265375" y="1742325"/>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6" name="Google Shape;2166;g2b4aaa32f61_0_310"/>
          <p:cNvSpPr/>
          <p:nvPr/>
        </p:nvSpPr>
        <p:spPr>
          <a:xfrm>
            <a:off x="7222850" y="5836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7" name="Google Shape;2167;g2b4aaa32f61_0_310"/>
          <p:cNvSpPr/>
          <p:nvPr/>
        </p:nvSpPr>
        <p:spPr>
          <a:xfrm flipH="1">
            <a:off x="5800000" y="2077563"/>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8" name="Google Shape;2168;g2b4aaa32f61_0_310"/>
          <p:cNvSpPr/>
          <p:nvPr/>
        </p:nvSpPr>
        <p:spPr>
          <a:xfrm flipH="1">
            <a:off x="6321175" y="18058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9" name="Google Shape;2169;g2b4aaa32f61_0_310"/>
          <p:cNvSpPr/>
          <p:nvPr/>
        </p:nvSpPr>
        <p:spPr>
          <a:xfrm>
            <a:off x="6263351" y="4275525"/>
            <a:ext cx="214127" cy="220152"/>
          </a:xfrm>
          <a:custGeom>
            <a:rect b="b" l="l" r="r" t="t"/>
            <a:pathLst>
              <a:path extrusionOk="0" h="2701" w="2627">
                <a:moveTo>
                  <a:pt x="1030" y="0"/>
                </a:moveTo>
                <a:cubicBezTo>
                  <a:pt x="968" y="0"/>
                  <a:pt x="919" y="49"/>
                  <a:pt x="919" y="111"/>
                </a:cubicBezTo>
                <a:lnTo>
                  <a:pt x="919" y="956"/>
                </a:lnTo>
                <a:lnTo>
                  <a:pt x="111" y="956"/>
                </a:lnTo>
                <a:cubicBezTo>
                  <a:pt x="50" y="956"/>
                  <a:pt x="0" y="1005"/>
                  <a:pt x="0" y="1067"/>
                </a:cubicBezTo>
                <a:lnTo>
                  <a:pt x="0" y="1628"/>
                </a:lnTo>
                <a:cubicBezTo>
                  <a:pt x="0" y="1689"/>
                  <a:pt x="50" y="1739"/>
                  <a:pt x="111" y="1739"/>
                </a:cubicBezTo>
                <a:lnTo>
                  <a:pt x="919" y="1739"/>
                </a:lnTo>
                <a:lnTo>
                  <a:pt x="919" y="2583"/>
                </a:lnTo>
                <a:cubicBezTo>
                  <a:pt x="919" y="2645"/>
                  <a:pt x="968" y="2701"/>
                  <a:pt x="1030" y="2701"/>
                </a:cubicBezTo>
                <a:lnTo>
                  <a:pt x="1591" y="2701"/>
                </a:lnTo>
                <a:cubicBezTo>
                  <a:pt x="1653" y="2701"/>
                  <a:pt x="1708" y="2645"/>
                  <a:pt x="1708" y="2583"/>
                </a:cubicBezTo>
                <a:lnTo>
                  <a:pt x="1708" y="1739"/>
                </a:lnTo>
                <a:lnTo>
                  <a:pt x="2516" y="1739"/>
                </a:lnTo>
                <a:cubicBezTo>
                  <a:pt x="2578" y="1739"/>
                  <a:pt x="2627" y="1689"/>
                  <a:pt x="2627" y="1628"/>
                </a:cubicBezTo>
                <a:lnTo>
                  <a:pt x="2627" y="1067"/>
                </a:lnTo>
                <a:cubicBezTo>
                  <a:pt x="2627" y="1005"/>
                  <a:pt x="2578" y="956"/>
                  <a:pt x="2516" y="956"/>
                </a:cubicBezTo>
                <a:lnTo>
                  <a:pt x="1708" y="956"/>
                </a:lnTo>
                <a:lnTo>
                  <a:pt x="1708" y="111"/>
                </a:lnTo>
                <a:cubicBezTo>
                  <a:pt x="1708" y="49"/>
                  <a:pt x="1653" y="0"/>
                  <a:pt x="15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0" name="Google Shape;2170;g2b4aaa32f61_0_310"/>
          <p:cNvSpPr/>
          <p:nvPr/>
        </p:nvSpPr>
        <p:spPr>
          <a:xfrm>
            <a:off x="7927300" y="45396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1" name="Google Shape;2171;g2b4aaa32f61_0_310"/>
          <p:cNvSpPr/>
          <p:nvPr/>
        </p:nvSpPr>
        <p:spPr>
          <a:xfrm>
            <a:off x="6876575" y="36782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2" name="Google Shape;2172;g2b4aaa32f61_0_310"/>
          <p:cNvSpPr/>
          <p:nvPr/>
        </p:nvSpPr>
        <p:spPr>
          <a:xfrm>
            <a:off x="7497650" y="359703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3" name="Google Shape;2173;g2b4aaa32f61_0_310"/>
          <p:cNvSpPr/>
          <p:nvPr/>
        </p:nvSpPr>
        <p:spPr>
          <a:xfrm>
            <a:off x="7581038" y="368950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4" name="Google Shape;2174;g2b4aaa32f61_0_310"/>
          <p:cNvSpPr/>
          <p:nvPr/>
        </p:nvSpPr>
        <p:spPr>
          <a:xfrm>
            <a:off x="7539338" y="3582988"/>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5" name="Google Shape;2175;g2b4aaa32f61_0_310"/>
          <p:cNvSpPr/>
          <p:nvPr/>
        </p:nvSpPr>
        <p:spPr>
          <a:xfrm flipH="1">
            <a:off x="7165963" y="39893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6" name="Google Shape;2176;g2b4aaa32f61_0_310"/>
          <p:cNvSpPr/>
          <p:nvPr/>
        </p:nvSpPr>
        <p:spPr>
          <a:xfrm flipH="1">
            <a:off x="7553150" y="4335300"/>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7" name="Google Shape;2177;g2b4aaa32f61_0_310"/>
          <p:cNvSpPr/>
          <p:nvPr/>
        </p:nvSpPr>
        <p:spPr>
          <a:xfrm>
            <a:off x="6817475" y="41228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8" name="Google Shape;2178;g2b4aaa32f61_0_310"/>
          <p:cNvSpPr/>
          <p:nvPr/>
        </p:nvSpPr>
        <p:spPr>
          <a:xfrm>
            <a:off x="6741725" y="44311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9" name="Google Shape;2179;g2b4aaa32f61_0_310"/>
          <p:cNvSpPr/>
          <p:nvPr/>
        </p:nvSpPr>
        <p:spPr>
          <a:xfrm>
            <a:off x="6775475" y="44424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0" name="Google Shape;2180;g2b4aaa32f61_0_310"/>
          <p:cNvSpPr/>
          <p:nvPr/>
        </p:nvSpPr>
        <p:spPr>
          <a:xfrm>
            <a:off x="6673488" y="44424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1" name="Google Shape;2181;g2b4aaa32f61_0_310"/>
          <p:cNvSpPr/>
          <p:nvPr/>
        </p:nvSpPr>
        <p:spPr>
          <a:xfrm>
            <a:off x="7197675" y="433633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2" name="Google Shape;2182;g2b4aaa32f61_0_310"/>
          <p:cNvSpPr/>
          <p:nvPr/>
        </p:nvSpPr>
        <p:spPr>
          <a:xfrm>
            <a:off x="7292625" y="43668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3" name="Google Shape;2183;g2b4aaa32f61_0_310"/>
          <p:cNvSpPr/>
          <p:nvPr/>
        </p:nvSpPr>
        <p:spPr>
          <a:xfrm>
            <a:off x="7958350" y="34175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4" name="Google Shape;2184;g2b4aaa32f61_0_310"/>
          <p:cNvSpPr/>
          <p:nvPr/>
        </p:nvSpPr>
        <p:spPr>
          <a:xfrm>
            <a:off x="7882600" y="37259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5" name="Google Shape;2185;g2b4aaa32f61_0_310"/>
          <p:cNvSpPr/>
          <p:nvPr/>
        </p:nvSpPr>
        <p:spPr>
          <a:xfrm>
            <a:off x="7916350" y="37371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6" name="Google Shape;2186;g2b4aaa32f61_0_310"/>
          <p:cNvSpPr/>
          <p:nvPr/>
        </p:nvSpPr>
        <p:spPr>
          <a:xfrm>
            <a:off x="7814363" y="37371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7" name="Google Shape;2187;g2b4aaa32f61_0_310"/>
          <p:cNvSpPr/>
          <p:nvPr/>
        </p:nvSpPr>
        <p:spPr>
          <a:xfrm>
            <a:off x="8338550" y="363108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8" name="Google Shape;2188;g2b4aaa32f61_0_310"/>
          <p:cNvSpPr/>
          <p:nvPr/>
        </p:nvSpPr>
        <p:spPr>
          <a:xfrm>
            <a:off x="8433500" y="36615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9" name="Google Shape;2189;g2b4aaa32f61_0_310"/>
          <p:cNvSpPr/>
          <p:nvPr/>
        </p:nvSpPr>
        <p:spPr>
          <a:xfrm>
            <a:off x="5346927" y="1463202"/>
            <a:ext cx="1082100" cy="1082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0" name="Google Shape;2190;g2b4aaa32f61_0_310"/>
          <p:cNvSpPr/>
          <p:nvPr/>
        </p:nvSpPr>
        <p:spPr>
          <a:xfrm>
            <a:off x="7093290" y="2524338"/>
            <a:ext cx="1643100" cy="1643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1" name="Google Shape;2191;g2b4aaa32f61_0_310"/>
          <p:cNvSpPr/>
          <p:nvPr/>
        </p:nvSpPr>
        <p:spPr>
          <a:xfrm>
            <a:off x="7364575" y="1151200"/>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2" name="Google Shape;2192;g2b4aaa32f61_0_310"/>
          <p:cNvSpPr/>
          <p:nvPr/>
        </p:nvSpPr>
        <p:spPr>
          <a:xfrm>
            <a:off x="6469000" y="3843288"/>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3" name="Google Shape;2193;g2b4aaa32f61_0_310"/>
          <p:cNvSpPr/>
          <p:nvPr/>
        </p:nvSpPr>
        <p:spPr>
          <a:xfrm rot="-6779535">
            <a:off x="1766563" y="247767"/>
            <a:ext cx="648910" cy="469058"/>
          </a:xfrm>
          <a:custGeom>
            <a:rect b="b" l="l" r="r" t="t"/>
            <a:pathLst>
              <a:path extrusionOk="0" h="5915" w="8183">
                <a:moveTo>
                  <a:pt x="4239" y="0"/>
                </a:moveTo>
                <a:cubicBezTo>
                  <a:pt x="4180" y="0"/>
                  <a:pt x="4122" y="2"/>
                  <a:pt x="4064" y="6"/>
                </a:cubicBezTo>
                <a:cubicBezTo>
                  <a:pt x="2769" y="99"/>
                  <a:pt x="1240" y="2207"/>
                  <a:pt x="500" y="3299"/>
                </a:cubicBezTo>
                <a:cubicBezTo>
                  <a:pt x="247" y="3662"/>
                  <a:pt x="1" y="4094"/>
                  <a:pt x="38" y="4538"/>
                </a:cubicBezTo>
                <a:cubicBezTo>
                  <a:pt x="62" y="4797"/>
                  <a:pt x="186" y="5031"/>
                  <a:pt x="358" y="5204"/>
                </a:cubicBezTo>
                <a:cubicBezTo>
                  <a:pt x="432" y="5284"/>
                  <a:pt x="525" y="5352"/>
                  <a:pt x="617" y="5407"/>
                </a:cubicBezTo>
                <a:cubicBezTo>
                  <a:pt x="919" y="5586"/>
                  <a:pt x="1264" y="5648"/>
                  <a:pt x="1604" y="5697"/>
                </a:cubicBezTo>
                <a:cubicBezTo>
                  <a:pt x="2364" y="5820"/>
                  <a:pt x="3149" y="5914"/>
                  <a:pt x="3930" y="5914"/>
                </a:cubicBezTo>
                <a:cubicBezTo>
                  <a:pt x="4999" y="5914"/>
                  <a:pt x="6061" y="5737"/>
                  <a:pt x="7048" y="5210"/>
                </a:cubicBezTo>
                <a:cubicBezTo>
                  <a:pt x="7492" y="4970"/>
                  <a:pt x="7942" y="4618"/>
                  <a:pt x="8077" y="4094"/>
                </a:cubicBezTo>
                <a:cubicBezTo>
                  <a:pt x="8182" y="3687"/>
                  <a:pt x="8071" y="3268"/>
                  <a:pt x="7923" y="2898"/>
                </a:cubicBezTo>
                <a:cubicBezTo>
                  <a:pt x="7868" y="2762"/>
                  <a:pt x="7806" y="2627"/>
                  <a:pt x="7732" y="2491"/>
                </a:cubicBezTo>
                <a:cubicBezTo>
                  <a:pt x="7045" y="1189"/>
                  <a:pt x="5643" y="0"/>
                  <a:pt x="423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4" name="Google Shape;2194;g2b4aaa32f61_0_310"/>
          <p:cNvSpPr/>
          <p:nvPr/>
        </p:nvSpPr>
        <p:spPr>
          <a:xfrm rot="-715145">
            <a:off x="2230960" y="74760"/>
            <a:ext cx="1797725" cy="815088"/>
          </a:xfrm>
          <a:custGeom>
            <a:rect b="b" l="l" r="r" t="t"/>
            <a:pathLst>
              <a:path extrusionOk="0" h="8997" w="9952">
                <a:moveTo>
                  <a:pt x="3764" y="1"/>
                </a:moveTo>
                <a:cubicBezTo>
                  <a:pt x="3566" y="1"/>
                  <a:pt x="3368" y="7"/>
                  <a:pt x="3169" y="18"/>
                </a:cubicBezTo>
                <a:cubicBezTo>
                  <a:pt x="2806" y="37"/>
                  <a:pt x="2442" y="74"/>
                  <a:pt x="2078" y="135"/>
                </a:cubicBezTo>
                <a:cubicBezTo>
                  <a:pt x="1277" y="265"/>
                  <a:pt x="716" y="431"/>
                  <a:pt x="376" y="875"/>
                </a:cubicBezTo>
                <a:cubicBezTo>
                  <a:pt x="210" y="1091"/>
                  <a:pt x="99" y="1381"/>
                  <a:pt x="44" y="1769"/>
                </a:cubicBezTo>
                <a:cubicBezTo>
                  <a:pt x="13" y="1972"/>
                  <a:pt x="0" y="2201"/>
                  <a:pt x="0" y="2460"/>
                </a:cubicBezTo>
                <a:cubicBezTo>
                  <a:pt x="7" y="4661"/>
                  <a:pt x="1344" y="7552"/>
                  <a:pt x="3120" y="8514"/>
                </a:cubicBezTo>
                <a:cubicBezTo>
                  <a:pt x="3729" y="8843"/>
                  <a:pt x="4377" y="8996"/>
                  <a:pt x="5022" y="8996"/>
                </a:cubicBezTo>
                <a:cubicBezTo>
                  <a:pt x="6790" y="8996"/>
                  <a:pt x="8533" y="7844"/>
                  <a:pt x="9378" y="6023"/>
                </a:cubicBezTo>
                <a:cubicBezTo>
                  <a:pt x="9440" y="5894"/>
                  <a:pt x="9495" y="5764"/>
                  <a:pt x="9545" y="5629"/>
                </a:cubicBezTo>
                <a:cubicBezTo>
                  <a:pt x="9828" y="4864"/>
                  <a:pt x="9951" y="3989"/>
                  <a:pt x="9791" y="3187"/>
                </a:cubicBezTo>
                <a:cubicBezTo>
                  <a:pt x="9748" y="2965"/>
                  <a:pt x="9680" y="2749"/>
                  <a:pt x="9594" y="2546"/>
                </a:cubicBezTo>
                <a:cubicBezTo>
                  <a:pt x="9101" y="1442"/>
                  <a:pt x="8028" y="857"/>
                  <a:pt x="6992" y="517"/>
                </a:cubicBezTo>
                <a:cubicBezTo>
                  <a:pt x="5943" y="173"/>
                  <a:pt x="4855" y="1"/>
                  <a:pt x="3764" y="1"/>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5" name="Google Shape;2195;g2b4aaa32f61_0_310"/>
          <p:cNvSpPr txBox="1"/>
          <p:nvPr>
            <p:ph idx="2" type="title"/>
          </p:nvPr>
        </p:nvSpPr>
        <p:spPr>
          <a:xfrm>
            <a:off x="1861350" y="1375100"/>
            <a:ext cx="14160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6000"/>
              <a:buNone/>
            </a:pPr>
            <a:r>
              <a:rPr lang="en-US"/>
              <a:t>14</a:t>
            </a:r>
            <a:endParaRPr/>
          </a:p>
        </p:txBody>
      </p:sp>
      <p:pic>
        <p:nvPicPr>
          <p:cNvPr id="2196" name="Google Shape;2196;g2b4aaa32f61_0_310"/>
          <p:cNvPicPr preferRelativeResize="0"/>
          <p:nvPr/>
        </p:nvPicPr>
        <p:blipFill rotWithShape="1">
          <a:blip r:embed="rId3">
            <a:alphaModFix/>
          </a:blip>
          <a:srcRect b="0" l="0" r="0" t="0"/>
          <a:stretch/>
        </p:blipFill>
        <p:spPr>
          <a:xfrm>
            <a:off x="4682062" y="619613"/>
            <a:ext cx="4653225" cy="4653225"/>
          </a:xfrm>
          <a:prstGeom prst="rect">
            <a:avLst/>
          </a:prstGeom>
          <a:noFill/>
          <a:ln>
            <a:noFill/>
          </a:ln>
        </p:spPr>
      </p:pic>
    </p:spTree>
  </p:cSld>
  <p:clrMapOvr>
    <a:masterClrMapping/>
  </p:clrMapOvr>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0" name="Shape 2200"/>
        <p:cNvGrpSpPr/>
        <p:nvPr/>
      </p:nvGrpSpPr>
      <p:grpSpPr>
        <a:xfrm>
          <a:off x="0" y="0"/>
          <a:ext cx="0" cy="0"/>
          <a:chOff x="0" y="0"/>
          <a:chExt cx="0" cy="0"/>
        </a:xfrm>
      </p:grpSpPr>
      <p:sp>
        <p:nvSpPr>
          <p:cNvPr id="2201" name="Google Shape;2201;g2b4aaa32f61_0_366"/>
          <p:cNvSpPr txBox="1"/>
          <p:nvPr>
            <p:ph type="title"/>
          </p:nvPr>
        </p:nvSpPr>
        <p:spPr>
          <a:xfrm>
            <a:off x="720000" y="5394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Definition </a:t>
            </a:r>
            <a:endParaRPr/>
          </a:p>
        </p:txBody>
      </p:sp>
      <p:sp>
        <p:nvSpPr>
          <p:cNvPr id="2202" name="Google Shape;2202;g2b4aaa32f61_0_366"/>
          <p:cNvSpPr txBox="1"/>
          <p:nvPr>
            <p:ph idx="1" type="body"/>
          </p:nvPr>
        </p:nvSpPr>
        <p:spPr>
          <a:xfrm>
            <a:off x="720725" y="1321375"/>
            <a:ext cx="7375500" cy="3287700"/>
          </a:xfrm>
          <a:prstGeom prst="rect">
            <a:avLst/>
          </a:prstGeom>
          <a:noFill/>
          <a:ln>
            <a:noFill/>
          </a:ln>
        </p:spPr>
        <p:txBody>
          <a:bodyPr anchorCtr="0" anchor="t" bIns="45700" lIns="91425" spcFirstLastPara="1" rIns="91425" wrap="square" tIns="45700">
            <a:normAutofit/>
          </a:bodyPr>
          <a:lstStyle/>
          <a:p>
            <a:pPr indent="-330200" lvl="0" marL="457200" rtl="0" algn="l">
              <a:lnSpc>
                <a:spcPct val="100000"/>
              </a:lnSpc>
              <a:spcBef>
                <a:spcPts val="0"/>
              </a:spcBef>
              <a:spcAft>
                <a:spcPts val="0"/>
              </a:spcAft>
              <a:buSzPts val="1600"/>
              <a:buChar char="•"/>
            </a:pPr>
            <a:r>
              <a:rPr lang="en-US" sz="1600"/>
              <a:t>Delusions are </a:t>
            </a:r>
            <a:r>
              <a:rPr lang="en-US" sz="1600" u="sng"/>
              <a:t>fixed, false beliefs that remain despite evidence to the contrary and cannot be accounted for by the cultural background of the individual</a:t>
            </a:r>
            <a:endParaRPr sz="1600" u="sng"/>
          </a:p>
          <a:p>
            <a:pPr indent="-330200" lvl="0" marL="457200" rtl="0" algn="l">
              <a:lnSpc>
                <a:spcPct val="100000"/>
              </a:lnSpc>
              <a:spcBef>
                <a:spcPts val="0"/>
              </a:spcBef>
              <a:spcAft>
                <a:spcPts val="0"/>
              </a:spcAft>
              <a:buSzPts val="1600"/>
              <a:buChar char="•"/>
            </a:pPr>
            <a:r>
              <a:rPr lang="en-US" sz="1600"/>
              <a:t>They can be categorized as either bizarre or non bizarre.</a:t>
            </a:r>
            <a:endParaRPr sz="1600"/>
          </a:p>
          <a:p>
            <a:pPr indent="-330200" lvl="1" marL="914400" rtl="0" algn="l">
              <a:lnSpc>
                <a:spcPct val="100000"/>
              </a:lnSpc>
              <a:spcBef>
                <a:spcPts val="0"/>
              </a:spcBef>
              <a:spcAft>
                <a:spcPts val="0"/>
              </a:spcAft>
              <a:buSzPts val="1600"/>
              <a:buChar char="•"/>
            </a:pPr>
            <a:r>
              <a:rPr lang="en-US" sz="1600"/>
              <a:t>A non bizarre delusion is a false belief that is plausible but is not true. Example: “The neighbors are spying on me by reading my mail.” </a:t>
            </a:r>
            <a:endParaRPr sz="1600"/>
          </a:p>
          <a:p>
            <a:pPr indent="-330200" lvl="1" marL="914400" rtl="0" algn="l">
              <a:lnSpc>
                <a:spcPct val="100000"/>
              </a:lnSpc>
              <a:spcBef>
                <a:spcPts val="0"/>
              </a:spcBef>
              <a:spcAft>
                <a:spcPts val="0"/>
              </a:spcAft>
              <a:buSzPts val="1600"/>
              <a:buChar char="•"/>
            </a:pPr>
            <a:r>
              <a:rPr lang="en-US" sz="1600"/>
              <a:t>A bizarre delusion is a false belief that is impossible. Example: “An alien fathered my baby and inserted a microchip in my brain.”</a:t>
            </a:r>
            <a:endParaRPr sz="1600"/>
          </a:p>
          <a:p>
            <a:pPr indent="-330200" lvl="0" marL="457200" rtl="0" algn="l">
              <a:lnSpc>
                <a:spcPct val="100000"/>
              </a:lnSpc>
              <a:spcBef>
                <a:spcPts val="0"/>
              </a:spcBef>
              <a:spcAft>
                <a:spcPts val="0"/>
              </a:spcAft>
              <a:buSzPts val="1600"/>
              <a:buChar char="•"/>
            </a:pPr>
            <a:r>
              <a:rPr lang="en-US" sz="1600"/>
              <a:t>Delusional disorder occurs more often in middle-aged or older patients (after age 40). Immigrants, the hearing impaired, and those with a family history of schizophrenia are at increased risk.</a:t>
            </a:r>
            <a:endParaRPr sz="1600"/>
          </a:p>
        </p:txBody>
      </p:sp>
    </p:spTree>
  </p:cSld>
  <p:clrMapOvr>
    <a:masterClrMapping/>
  </p:clrMapOvr>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6" name="Shape 2206"/>
        <p:cNvGrpSpPr/>
        <p:nvPr/>
      </p:nvGrpSpPr>
      <p:grpSpPr>
        <a:xfrm>
          <a:off x="0" y="0"/>
          <a:ext cx="0" cy="0"/>
          <a:chOff x="0" y="0"/>
          <a:chExt cx="0" cy="0"/>
        </a:xfrm>
      </p:grpSpPr>
      <p:sp>
        <p:nvSpPr>
          <p:cNvPr id="2207" name="Google Shape;2207;g2b4aaa32f61_0_373"/>
          <p:cNvSpPr txBox="1"/>
          <p:nvPr>
            <p:ph type="title"/>
          </p:nvPr>
        </p:nvSpPr>
        <p:spPr>
          <a:xfrm>
            <a:off x="295225" y="16612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Delusional types </a:t>
            </a:r>
            <a:endParaRPr/>
          </a:p>
        </p:txBody>
      </p:sp>
      <p:sp>
        <p:nvSpPr>
          <p:cNvPr id="2208" name="Google Shape;2208;g2b4aaa32f61_0_373"/>
          <p:cNvSpPr txBox="1"/>
          <p:nvPr>
            <p:ph idx="1" type="body"/>
          </p:nvPr>
        </p:nvSpPr>
        <p:spPr>
          <a:xfrm>
            <a:off x="399025" y="849525"/>
            <a:ext cx="8024100" cy="42939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1000"/>
              </a:spcBef>
              <a:spcAft>
                <a:spcPts val="0"/>
              </a:spcAft>
              <a:buSzPts val="1400"/>
              <a:buNone/>
            </a:pPr>
            <a:r>
              <a:rPr lang="en-US"/>
              <a:t>Patients are further categorized based on the types of delusions they experience:</a:t>
            </a:r>
            <a:endParaRPr/>
          </a:p>
          <a:p>
            <a:pPr indent="-317500" lvl="0" marL="457200" rtl="0" algn="l">
              <a:lnSpc>
                <a:spcPct val="100000"/>
              </a:lnSpc>
              <a:spcBef>
                <a:spcPts val="1000"/>
              </a:spcBef>
              <a:spcAft>
                <a:spcPts val="0"/>
              </a:spcAft>
              <a:buSzPts val="1400"/>
              <a:buChar char="➢"/>
            </a:pPr>
            <a:r>
              <a:rPr b="1" lang="en-US">
                <a:solidFill>
                  <a:schemeClr val="dk2"/>
                </a:solidFill>
              </a:rPr>
              <a:t>Erotomanic type:</a:t>
            </a:r>
            <a:r>
              <a:rPr lang="en-US"/>
              <a:t> Delusion that another person is in love with the individual.</a:t>
            </a:r>
            <a:endParaRPr/>
          </a:p>
          <a:p>
            <a:pPr indent="-317500" lvl="1" marL="914400" rtl="0" algn="l">
              <a:lnSpc>
                <a:spcPct val="100000"/>
              </a:lnSpc>
              <a:spcBef>
                <a:spcPts val="0"/>
              </a:spcBef>
              <a:spcAft>
                <a:spcPts val="0"/>
              </a:spcAft>
              <a:buSzPts val="1400"/>
              <a:buChar char="○"/>
            </a:pPr>
            <a:r>
              <a:rPr lang="en-US"/>
              <a:t>Usually this person is famous, not of the patient’s social circle and not attainable. They may attempt to contact the person of the delusion </a:t>
            </a:r>
            <a:endParaRPr/>
          </a:p>
          <a:p>
            <a:pPr indent="-317500" lvl="0" marL="457200" rtl="0" algn="l">
              <a:lnSpc>
                <a:spcPct val="100000"/>
              </a:lnSpc>
              <a:spcBef>
                <a:spcPts val="0"/>
              </a:spcBef>
              <a:spcAft>
                <a:spcPts val="0"/>
              </a:spcAft>
              <a:buSzPts val="1400"/>
              <a:buChar char="➢"/>
            </a:pPr>
            <a:r>
              <a:rPr b="1" lang="en-US">
                <a:solidFill>
                  <a:schemeClr val="dk2"/>
                </a:solidFill>
              </a:rPr>
              <a:t>Grandiose type:</a:t>
            </a:r>
            <a:r>
              <a:rPr lang="en-US"/>
              <a:t> Belief that one has special powers beyond those of a normal person.</a:t>
            </a:r>
            <a:endParaRPr/>
          </a:p>
          <a:p>
            <a:pPr indent="-317500" lvl="0" marL="457200" rtl="0" algn="l">
              <a:lnSpc>
                <a:spcPct val="100000"/>
              </a:lnSpc>
              <a:spcBef>
                <a:spcPts val="0"/>
              </a:spcBef>
              <a:spcAft>
                <a:spcPts val="0"/>
              </a:spcAft>
              <a:buSzPts val="1400"/>
              <a:buChar char="➢"/>
            </a:pPr>
            <a:r>
              <a:rPr b="1" lang="en-US">
                <a:solidFill>
                  <a:schemeClr val="dk2"/>
                </a:solidFill>
              </a:rPr>
              <a:t>Somatic type:</a:t>
            </a:r>
            <a:r>
              <a:rPr lang="en-US"/>
              <a:t> Physical delusions. Belief that one is infected with a disease or has a certain illness</a:t>
            </a:r>
            <a:endParaRPr/>
          </a:p>
          <a:p>
            <a:pPr indent="-317500" lvl="0" marL="457200" rtl="0" algn="l">
              <a:lnSpc>
                <a:spcPct val="100000"/>
              </a:lnSpc>
              <a:spcBef>
                <a:spcPts val="0"/>
              </a:spcBef>
              <a:spcAft>
                <a:spcPts val="0"/>
              </a:spcAft>
              <a:buSzPts val="1400"/>
              <a:buChar char="➢"/>
            </a:pPr>
            <a:r>
              <a:rPr b="1" lang="en-US">
                <a:solidFill>
                  <a:schemeClr val="dk2"/>
                </a:solidFill>
              </a:rPr>
              <a:t>Persecutory type:</a:t>
            </a:r>
            <a:r>
              <a:rPr lang="en-US"/>
              <a:t> Irrational belief that one is being persecuted. </a:t>
            </a:r>
            <a:endParaRPr/>
          </a:p>
          <a:p>
            <a:pPr indent="-317500" lvl="1" marL="914400" rtl="0" algn="l">
              <a:lnSpc>
                <a:spcPct val="100000"/>
              </a:lnSpc>
              <a:spcBef>
                <a:spcPts val="0"/>
              </a:spcBef>
              <a:spcAft>
                <a:spcPts val="0"/>
              </a:spcAft>
              <a:buSzPts val="1400"/>
              <a:buChar char="○"/>
            </a:pPr>
            <a:r>
              <a:rPr lang="en-US"/>
              <a:t>Example: “The CIA is after me and tapped my phone.”</a:t>
            </a:r>
            <a:endParaRPr/>
          </a:p>
          <a:p>
            <a:pPr indent="-317500" lvl="0" marL="457200" rtl="0" algn="l">
              <a:lnSpc>
                <a:spcPct val="100000"/>
              </a:lnSpc>
              <a:spcBef>
                <a:spcPts val="0"/>
              </a:spcBef>
              <a:spcAft>
                <a:spcPts val="0"/>
              </a:spcAft>
              <a:buSzPts val="1400"/>
              <a:buChar char="➢"/>
            </a:pPr>
            <a:r>
              <a:rPr b="1" lang="en-US">
                <a:solidFill>
                  <a:schemeClr val="dk2"/>
                </a:solidFill>
              </a:rPr>
              <a:t>Jealous type:</a:t>
            </a:r>
            <a:r>
              <a:rPr lang="en-US"/>
              <a:t> Delusions of unfaithfulness. (Othello syndrome)</a:t>
            </a:r>
            <a:endParaRPr/>
          </a:p>
          <a:p>
            <a:pPr indent="-317500" lvl="0" marL="457200" rtl="0" algn="l">
              <a:lnSpc>
                <a:spcPct val="100000"/>
              </a:lnSpc>
              <a:spcBef>
                <a:spcPts val="0"/>
              </a:spcBef>
              <a:spcAft>
                <a:spcPts val="0"/>
              </a:spcAft>
              <a:buSzPts val="1400"/>
              <a:buChar char="➢"/>
            </a:pPr>
            <a:r>
              <a:rPr b="1" lang="en-US">
                <a:solidFill>
                  <a:schemeClr val="dk2"/>
                </a:solidFill>
              </a:rPr>
              <a:t>Nihilistic delusion:</a:t>
            </a:r>
            <a:r>
              <a:rPr lang="en-US"/>
              <a:t> false belief that one doesn’t exist or has become decreased.</a:t>
            </a:r>
            <a:endParaRPr/>
          </a:p>
          <a:p>
            <a:pPr indent="-317500" lvl="1" marL="914400" rtl="0" algn="l">
              <a:lnSpc>
                <a:spcPct val="100000"/>
              </a:lnSpc>
              <a:spcBef>
                <a:spcPts val="0"/>
              </a:spcBef>
              <a:spcAft>
                <a:spcPts val="0"/>
              </a:spcAft>
              <a:buSzPts val="1400"/>
              <a:buChar char="○"/>
            </a:pPr>
            <a:r>
              <a:rPr lang="en-US"/>
              <a:t>Reverse of grandiose delusions </a:t>
            </a:r>
            <a:endParaRPr/>
          </a:p>
          <a:p>
            <a:pPr indent="-317500" lvl="0" marL="457200" rtl="0" algn="l">
              <a:lnSpc>
                <a:spcPct val="100000"/>
              </a:lnSpc>
              <a:spcBef>
                <a:spcPts val="0"/>
              </a:spcBef>
              <a:spcAft>
                <a:spcPts val="0"/>
              </a:spcAft>
              <a:buSzPts val="1400"/>
              <a:buChar char="➢"/>
            </a:pPr>
            <a:r>
              <a:rPr b="1" lang="en-US">
                <a:solidFill>
                  <a:schemeClr val="dk2"/>
                </a:solidFill>
              </a:rPr>
              <a:t>Delusion of guilt:</a:t>
            </a:r>
            <a:r>
              <a:rPr lang="en-US"/>
              <a:t> Belief that one is guilty or responsible for something. </a:t>
            </a:r>
            <a:endParaRPr/>
          </a:p>
          <a:p>
            <a:pPr indent="-317500" lvl="1" marL="914400" rtl="0" algn="l">
              <a:lnSpc>
                <a:spcPct val="100000"/>
              </a:lnSpc>
              <a:spcBef>
                <a:spcPts val="0"/>
              </a:spcBef>
              <a:spcAft>
                <a:spcPts val="0"/>
              </a:spcAft>
              <a:buSzPts val="1400"/>
              <a:buChar char="○"/>
            </a:pPr>
            <a:r>
              <a:rPr lang="en-US"/>
              <a:t>Example: “I am responsible for all the world’s wars.”</a:t>
            </a:r>
            <a:endParaRPr/>
          </a:p>
          <a:p>
            <a:pPr indent="-317500" lvl="0" marL="457200" rtl="0" algn="l">
              <a:lnSpc>
                <a:spcPct val="100000"/>
              </a:lnSpc>
              <a:spcBef>
                <a:spcPts val="0"/>
              </a:spcBef>
              <a:spcAft>
                <a:spcPts val="0"/>
              </a:spcAft>
              <a:buSzPts val="1400"/>
              <a:buChar char="➢"/>
            </a:pPr>
            <a:r>
              <a:rPr b="1" lang="en-US">
                <a:solidFill>
                  <a:schemeClr val="dk2"/>
                </a:solidFill>
              </a:rPr>
              <a:t>Delusion of control:</a:t>
            </a:r>
            <a:r>
              <a:rPr lang="en-US"/>
              <a:t> include made volition, thought insertion, thought withdrawal, and thought broadcasting </a:t>
            </a:r>
            <a:endParaRPr/>
          </a:p>
          <a:p>
            <a:pPr indent="-317500" lvl="0" marL="457200" rtl="0" algn="l">
              <a:lnSpc>
                <a:spcPct val="100000"/>
              </a:lnSpc>
              <a:spcBef>
                <a:spcPts val="0"/>
              </a:spcBef>
              <a:spcAft>
                <a:spcPts val="0"/>
              </a:spcAft>
              <a:buSzPts val="1400"/>
              <a:buChar char="➢"/>
            </a:pPr>
            <a:r>
              <a:rPr b="1" lang="en-US">
                <a:solidFill>
                  <a:schemeClr val="dk2"/>
                </a:solidFill>
              </a:rPr>
              <a:t>Mixed type:</a:t>
            </a:r>
            <a:r>
              <a:rPr lang="en-US"/>
              <a:t> More than one of the above.</a:t>
            </a:r>
            <a:endParaRPr/>
          </a:p>
          <a:p>
            <a:pPr indent="-317500" lvl="0" marL="457200" rtl="0" algn="l">
              <a:lnSpc>
                <a:spcPct val="100000"/>
              </a:lnSpc>
              <a:spcBef>
                <a:spcPts val="0"/>
              </a:spcBef>
              <a:spcAft>
                <a:spcPts val="0"/>
              </a:spcAft>
              <a:buSzPts val="1400"/>
              <a:buChar char="➢"/>
            </a:pPr>
            <a:r>
              <a:rPr b="1" lang="en-US">
                <a:solidFill>
                  <a:schemeClr val="dk2"/>
                </a:solidFill>
              </a:rPr>
              <a:t>Unspecified type:</a:t>
            </a:r>
            <a:r>
              <a:rPr lang="en-US"/>
              <a:t> Not a specific type as described above.</a:t>
            </a:r>
            <a:endParaRPr/>
          </a:p>
        </p:txBody>
      </p:sp>
    </p:spTree>
  </p:cSld>
  <p:clrMapOvr>
    <a:masterClrMapping/>
  </p:clrMapOvr>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2" name="Shape 2212"/>
        <p:cNvGrpSpPr/>
        <p:nvPr/>
      </p:nvGrpSpPr>
      <p:grpSpPr>
        <a:xfrm>
          <a:off x="0" y="0"/>
          <a:ext cx="0" cy="0"/>
          <a:chOff x="0" y="0"/>
          <a:chExt cx="0" cy="0"/>
        </a:xfrm>
      </p:grpSpPr>
      <p:sp>
        <p:nvSpPr>
          <p:cNvPr id="2213" name="Google Shape;2213;g2b4aaa32f61_0_385"/>
          <p:cNvSpPr txBox="1"/>
          <p:nvPr>
            <p:ph type="title"/>
          </p:nvPr>
        </p:nvSpPr>
        <p:spPr>
          <a:xfrm>
            <a:off x="195450" y="2357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Diagnosis </a:t>
            </a:r>
            <a:endParaRPr/>
          </a:p>
        </p:txBody>
      </p:sp>
      <p:sp>
        <p:nvSpPr>
          <p:cNvPr id="2214" name="Google Shape;2214;g2b4aaa32f61_0_385"/>
          <p:cNvSpPr txBox="1"/>
          <p:nvPr>
            <p:ph idx="1" type="body"/>
          </p:nvPr>
        </p:nvSpPr>
        <p:spPr>
          <a:xfrm>
            <a:off x="348000" y="1003885"/>
            <a:ext cx="7702500" cy="32877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1100"/>
              <a:buFont typeface="Arial"/>
              <a:buNone/>
            </a:pPr>
            <a:r>
              <a:rPr lang="en-US" sz="1500"/>
              <a:t>To be diagnosed with delusional disorder, the following criteria must be met:</a:t>
            </a:r>
            <a:endParaRPr sz="1500"/>
          </a:p>
          <a:p>
            <a:pPr indent="0" lvl="0" marL="0" rtl="0" algn="l">
              <a:lnSpc>
                <a:spcPct val="100000"/>
              </a:lnSpc>
              <a:spcBef>
                <a:spcPts val="0"/>
              </a:spcBef>
              <a:spcAft>
                <a:spcPts val="0"/>
              </a:spcAft>
              <a:buClr>
                <a:schemeClr val="dk1"/>
              </a:buClr>
              <a:buSzPts val="1100"/>
              <a:buFont typeface="Arial"/>
              <a:buNone/>
            </a:pPr>
            <a:r>
              <a:rPr lang="en-US" sz="1500"/>
              <a:t>■ One or more delusions for </a:t>
            </a:r>
            <a:r>
              <a:rPr b="1" lang="en-US" sz="1500" u="sng"/>
              <a:t>at least 1 month.</a:t>
            </a:r>
            <a:endParaRPr b="1" sz="1500" u="sng"/>
          </a:p>
          <a:p>
            <a:pPr indent="0" lvl="0" marL="0" rtl="0" algn="l">
              <a:lnSpc>
                <a:spcPct val="100000"/>
              </a:lnSpc>
              <a:spcBef>
                <a:spcPts val="0"/>
              </a:spcBef>
              <a:spcAft>
                <a:spcPts val="0"/>
              </a:spcAft>
              <a:buClr>
                <a:schemeClr val="dk1"/>
              </a:buClr>
              <a:buSzPts val="1100"/>
              <a:buFont typeface="Arial"/>
              <a:buNone/>
            </a:pPr>
            <a:r>
              <a:rPr lang="en-US" sz="1500"/>
              <a:t>■ </a:t>
            </a:r>
            <a:r>
              <a:rPr lang="en-US" sz="1500" u="sng"/>
              <a:t>Does not meet criteria for schizophrenia.</a:t>
            </a:r>
            <a:endParaRPr sz="1500" u="sng"/>
          </a:p>
          <a:p>
            <a:pPr indent="0" lvl="0" marL="0" rtl="0" algn="l">
              <a:lnSpc>
                <a:spcPct val="100000"/>
              </a:lnSpc>
              <a:spcBef>
                <a:spcPts val="0"/>
              </a:spcBef>
              <a:spcAft>
                <a:spcPts val="0"/>
              </a:spcAft>
              <a:buClr>
                <a:schemeClr val="dk1"/>
              </a:buClr>
              <a:buSzPts val="1100"/>
              <a:buFont typeface="Arial"/>
              <a:buNone/>
            </a:pPr>
            <a:r>
              <a:rPr lang="en-US" sz="1500"/>
              <a:t>■ Functioning in life </a:t>
            </a:r>
            <a:r>
              <a:rPr lang="en-US" sz="1500" u="sng"/>
              <a:t>not significantly impaired</a:t>
            </a:r>
            <a:r>
              <a:rPr lang="en-US" sz="1500"/>
              <a:t>, and behavior not obviously bizarre.</a:t>
            </a:r>
            <a:endParaRPr sz="1500"/>
          </a:p>
          <a:p>
            <a:pPr indent="0" lvl="0" marL="0" rtl="0" algn="l">
              <a:lnSpc>
                <a:spcPct val="100000"/>
              </a:lnSpc>
              <a:spcBef>
                <a:spcPts val="0"/>
              </a:spcBef>
              <a:spcAft>
                <a:spcPts val="0"/>
              </a:spcAft>
              <a:buClr>
                <a:schemeClr val="dk1"/>
              </a:buClr>
              <a:buSzPts val="1100"/>
              <a:buFont typeface="Arial"/>
              <a:buNone/>
            </a:pPr>
            <a:r>
              <a:rPr lang="en-US" sz="1500"/>
              <a:t>■ While delusions may be present in both delusional disorder and schizophrenia, there are important differences (see Table 3-1).</a:t>
            </a:r>
            <a:endParaRPr sz="1500"/>
          </a:p>
          <a:p>
            <a:pPr indent="0" lvl="0" marL="0" rtl="0" algn="l">
              <a:lnSpc>
                <a:spcPct val="100000"/>
              </a:lnSpc>
              <a:spcBef>
                <a:spcPts val="0"/>
              </a:spcBef>
              <a:spcAft>
                <a:spcPts val="0"/>
              </a:spcAft>
              <a:buSzPts val="1400"/>
              <a:buNone/>
            </a:pPr>
            <a:r>
              <a:t/>
            </a:r>
            <a:endParaRPr sz="1500"/>
          </a:p>
        </p:txBody>
      </p:sp>
      <p:pic>
        <p:nvPicPr>
          <p:cNvPr id="2215" name="Google Shape;2215;g2b4aaa32f61_0_385"/>
          <p:cNvPicPr preferRelativeResize="0"/>
          <p:nvPr/>
        </p:nvPicPr>
        <p:blipFill rotWithShape="1">
          <a:blip r:embed="rId3">
            <a:alphaModFix/>
          </a:blip>
          <a:srcRect b="0" l="0" r="0" t="0"/>
          <a:stretch/>
        </p:blipFill>
        <p:spPr>
          <a:xfrm>
            <a:off x="1889648" y="2747523"/>
            <a:ext cx="5364700" cy="2395975"/>
          </a:xfrm>
          <a:prstGeom prst="rect">
            <a:avLst/>
          </a:prstGeom>
          <a:noFill/>
          <a:ln>
            <a:noFill/>
          </a:ln>
        </p:spPr>
      </p:pic>
    </p:spTree>
  </p:cSld>
  <p:clrMapOvr>
    <a:masterClrMapping/>
  </p:clrMapOvr>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9" name="Shape 2219"/>
        <p:cNvGrpSpPr/>
        <p:nvPr/>
      </p:nvGrpSpPr>
      <p:grpSpPr>
        <a:xfrm>
          <a:off x="0" y="0"/>
          <a:ext cx="0" cy="0"/>
          <a:chOff x="0" y="0"/>
          <a:chExt cx="0" cy="0"/>
        </a:xfrm>
      </p:grpSpPr>
      <p:sp>
        <p:nvSpPr>
          <p:cNvPr id="2220" name="Google Shape;2220;g2b4aaa32f61_0_392"/>
          <p:cNvSpPr txBox="1"/>
          <p:nvPr>
            <p:ph type="title"/>
          </p:nvPr>
        </p:nvSpPr>
        <p:spPr>
          <a:xfrm>
            <a:off x="720000" y="5394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Differential diagnosis </a:t>
            </a:r>
            <a:endParaRPr/>
          </a:p>
        </p:txBody>
      </p:sp>
      <p:sp>
        <p:nvSpPr>
          <p:cNvPr id="2221" name="Google Shape;2221;g2b4aaa32f61_0_392"/>
          <p:cNvSpPr txBox="1"/>
          <p:nvPr>
            <p:ph idx="1" type="body"/>
          </p:nvPr>
        </p:nvSpPr>
        <p:spPr>
          <a:xfrm>
            <a:off x="441750" y="1321375"/>
            <a:ext cx="7827000" cy="3441000"/>
          </a:xfrm>
          <a:prstGeom prst="rect">
            <a:avLst/>
          </a:prstGeom>
          <a:noFill/>
          <a:ln>
            <a:noFill/>
          </a:ln>
        </p:spPr>
        <p:txBody>
          <a:bodyPr anchorCtr="0" anchor="t" bIns="45700" lIns="91425" spcFirstLastPara="1" rIns="91425" wrap="square" tIns="45700">
            <a:normAutofit fontScale="77500" lnSpcReduction="20000"/>
          </a:bodyPr>
          <a:lstStyle/>
          <a:p>
            <a:pPr indent="-344170" lvl="0" marL="457200" rtl="0" algn="l">
              <a:lnSpc>
                <a:spcPct val="90000"/>
              </a:lnSpc>
              <a:spcBef>
                <a:spcPts val="1000"/>
              </a:spcBef>
              <a:spcAft>
                <a:spcPts val="0"/>
              </a:spcAft>
              <a:buSzPct val="100000"/>
              <a:buChar char="•"/>
            </a:pPr>
            <a:r>
              <a:rPr b="1" lang="en-US" sz="2600">
                <a:solidFill>
                  <a:schemeClr val="accent1"/>
                </a:solidFill>
              </a:rPr>
              <a:t>Obsessive-compulsive disorder:</a:t>
            </a:r>
            <a:r>
              <a:rPr b="1" lang="en-US" sz="2600">
                <a:solidFill>
                  <a:schemeClr val="dk1"/>
                </a:solidFill>
              </a:rPr>
              <a:t> </a:t>
            </a:r>
            <a:r>
              <a:rPr lang="en-US" sz="2600">
                <a:solidFill>
                  <a:schemeClr val="dk1"/>
                </a:solidFill>
              </a:rPr>
              <a:t>A person who remains convinced that his/her obsessions and compulsions are true convictions, should be given the diagnosis of obsessive-compulsive disorder with absent insight.</a:t>
            </a:r>
            <a:endParaRPr sz="2600">
              <a:solidFill>
                <a:schemeClr val="dk1"/>
              </a:solidFill>
            </a:endParaRPr>
          </a:p>
          <a:p>
            <a:pPr indent="-344170" lvl="0" marL="457200" rtl="0" algn="l">
              <a:lnSpc>
                <a:spcPct val="90000"/>
              </a:lnSpc>
              <a:spcBef>
                <a:spcPts val="0"/>
              </a:spcBef>
              <a:spcAft>
                <a:spcPts val="0"/>
              </a:spcAft>
              <a:buSzPct val="100000"/>
              <a:buChar char="•"/>
            </a:pPr>
            <a:r>
              <a:rPr b="1" lang="en-US" sz="2600">
                <a:solidFill>
                  <a:schemeClr val="accent1"/>
                </a:solidFill>
              </a:rPr>
              <a:t>Schizophreniform and schizophrenia:</a:t>
            </a:r>
            <a:r>
              <a:rPr b="1" lang="en-US" sz="2600">
                <a:solidFill>
                  <a:srgbClr val="C04F15"/>
                </a:solidFill>
              </a:rPr>
              <a:t> </a:t>
            </a:r>
            <a:r>
              <a:rPr lang="en-US" sz="2600">
                <a:solidFill>
                  <a:schemeClr val="dk1"/>
                </a:solidFill>
              </a:rPr>
              <a:t>This can be differentiated from delusional disorder by the presence of other symptoms of the active phase of schizophrenia.</a:t>
            </a:r>
            <a:endParaRPr sz="2600">
              <a:solidFill>
                <a:schemeClr val="dk1"/>
              </a:solidFill>
            </a:endParaRPr>
          </a:p>
          <a:p>
            <a:pPr indent="-344170" lvl="0" marL="457200" rtl="0" algn="l">
              <a:lnSpc>
                <a:spcPct val="90000"/>
              </a:lnSpc>
              <a:spcBef>
                <a:spcPts val="0"/>
              </a:spcBef>
              <a:spcAft>
                <a:spcPts val="0"/>
              </a:spcAft>
              <a:buSzPct val="100000"/>
              <a:buChar char="•"/>
            </a:pPr>
            <a:r>
              <a:rPr b="1" lang="en-US" sz="2600">
                <a:solidFill>
                  <a:schemeClr val="accent1"/>
                </a:solidFill>
              </a:rPr>
              <a:t>Delirium/major neurocognitive disorder:</a:t>
            </a:r>
            <a:r>
              <a:rPr b="1" lang="en-US" sz="2600">
                <a:solidFill>
                  <a:srgbClr val="C04F15"/>
                </a:solidFill>
              </a:rPr>
              <a:t> </a:t>
            </a:r>
            <a:r>
              <a:rPr lang="en-US" sz="2600">
                <a:solidFill>
                  <a:schemeClr val="dk1"/>
                </a:solidFill>
              </a:rPr>
              <a:t>Can mimic delusional disorder but distinguished based on the chronology of symptoms.</a:t>
            </a:r>
            <a:endParaRPr sz="2600">
              <a:solidFill>
                <a:schemeClr val="dk1"/>
              </a:solidFill>
            </a:endParaRPr>
          </a:p>
          <a:p>
            <a:pPr indent="-344170" lvl="0" marL="457200" rtl="0" algn="l">
              <a:lnSpc>
                <a:spcPct val="90000"/>
              </a:lnSpc>
              <a:spcBef>
                <a:spcPts val="0"/>
              </a:spcBef>
              <a:spcAft>
                <a:spcPts val="0"/>
              </a:spcAft>
              <a:buSzPct val="100000"/>
              <a:buChar char="•"/>
            </a:pPr>
            <a:r>
              <a:rPr b="1" lang="en-US" sz="2600">
                <a:solidFill>
                  <a:schemeClr val="accent1"/>
                </a:solidFill>
              </a:rPr>
              <a:t>Depression or bipolar disorder:</a:t>
            </a:r>
            <a:r>
              <a:rPr lang="en-US" sz="2600">
                <a:solidFill>
                  <a:schemeClr val="accent1"/>
                </a:solidFill>
              </a:rPr>
              <a:t> </a:t>
            </a:r>
            <a:r>
              <a:rPr lang="en-US" sz="2600">
                <a:solidFill>
                  <a:schemeClr val="dk1"/>
                </a:solidFill>
              </a:rPr>
              <a:t>Delusions occur with mood episodes. A delusional disorder is diagnosed only when the span of delusions exceeds the total duration of mood symptoms.</a:t>
            </a:r>
            <a:endParaRPr/>
          </a:p>
        </p:txBody>
      </p:sp>
    </p:spTree>
  </p:cSld>
  <p:clrMapOvr>
    <a:masterClrMapping/>
  </p:clrMapOvr>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5" name="Shape 2225"/>
        <p:cNvGrpSpPr/>
        <p:nvPr/>
      </p:nvGrpSpPr>
      <p:grpSpPr>
        <a:xfrm>
          <a:off x="0" y="0"/>
          <a:ext cx="0" cy="0"/>
          <a:chOff x="0" y="0"/>
          <a:chExt cx="0" cy="0"/>
        </a:xfrm>
      </p:grpSpPr>
      <p:sp>
        <p:nvSpPr>
          <p:cNvPr id="2226" name="Google Shape;2226;g2b4aaa32f61_0_398"/>
          <p:cNvSpPr txBox="1"/>
          <p:nvPr>
            <p:ph type="title"/>
          </p:nvPr>
        </p:nvSpPr>
        <p:spPr>
          <a:xfrm>
            <a:off x="223050" y="27712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Prognosis </a:t>
            </a:r>
            <a:endParaRPr/>
          </a:p>
        </p:txBody>
      </p:sp>
      <p:sp>
        <p:nvSpPr>
          <p:cNvPr id="2227" name="Google Shape;2227;g2b4aaa32f61_0_398"/>
          <p:cNvSpPr txBox="1"/>
          <p:nvPr>
            <p:ph idx="1" type="body"/>
          </p:nvPr>
        </p:nvSpPr>
        <p:spPr>
          <a:xfrm>
            <a:off x="331300" y="980100"/>
            <a:ext cx="7882200" cy="41634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sz="1500"/>
              <a:t>The prognosis of delusional disorder is better with treatment and medication compliance.</a:t>
            </a:r>
            <a:endParaRPr sz="1500"/>
          </a:p>
          <a:p>
            <a:pPr indent="0" lvl="0" marL="0" rtl="0" algn="l">
              <a:lnSpc>
                <a:spcPct val="100000"/>
              </a:lnSpc>
              <a:spcBef>
                <a:spcPts val="0"/>
              </a:spcBef>
              <a:spcAft>
                <a:spcPts val="0"/>
              </a:spcAft>
              <a:buSzPts val="1400"/>
              <a:buNone/>
            </a:pPr>
            <a:r>
              <a:t/>
            </a:r>
            <a:endParaRPr sz="1500"/>
          </a:p>
          <a:p>
            <a:pPr indent="-323850" lvl="0" marL="457200" rtl="0" algn="l">
              <a:lnSpc>
                <a:spcPct val="100000"/>
              </a:lnSpc>
              <a:spcBef>
                <a:spcPts val="0"/>
              </a:spcBef>
              <a:spcAft>
                <a:spcPts val="0"/>
              </a:spcAft>
              <a:buSzPts val="1500"/>
              <a:buChar char="•"/>
            </a:pPr>
            <a:r>
              <a:rPr lang="en-US" sz="1500"/>
              <a:t>Almost 50% of patients have a good response to medications.</a:t>
            </a:r>
            <a:endParaRPr sz="1500"/>
          </a:p>
          <a:p>
            <a:pPr indent="-323850" lvl="0" marL="457200" rtl="0" algn="l">
              <a:lnSpc>
                <a:spcPct val="100000"/>
              </a:lnSpc>
              <a:spcBef>
                <a:spcPts val="0"/>
              </a:spcBef>
              <a:spcAft>
                <a:spcPts val="0"/>
              </a:spcAft>
              <a:buSzPts val="1500"/>
              <a:buChar char="•"/>
            </a:pPr>
            <a:r>
              <a:rPr lang="en-US" sz="1500"/>
              <a:t>more than 20% of patients report a decrease in symptoms .</a:t>
            </a:r>
            <a:endParaRPr sz="1500"/>
          </a:p>
          <a:p>
            <a:pPr indent="-323850" lvl="0" marL="457200" rtl="0" algn="l">
              <a:lnSpc>
                <a:spcPct val="100000"/>
              </a:lnSpc>
              <a:spcBef>
                <a:spcPts val="0"/>
              </a:spcBef>
              <a:spcAft>
                <a:spcPts val="0"/>
              </a:spcAft>
              <a:buSzPts val="1500"/>
              <a:buChar char="•"/>
            </a:pPr>
            <a:r>
              <a:rPr lang="en-US" sz="1500"/>
              <a:t>less than 20% of patients report minimal to no change in symptoms.</a:t>
            </a:r>
            <a:endParaRPr sz="1500"/>
          </a:p>
          <a:p>
            <a:pPr indent="0" lvl="0" marL="0" rtl="0" algn="l">
              <a:lnSpc>
                <a:spcPct val="100000"/>
              </a:lnSpc>
              <a:spcBef>
                <a:spcPts val="0"/>
              </a:spcBef>
              <a:spcAft>
                <a:spcPts val="0"/>
              </a:spcAft>
              <a:buSzPts val="1400"/>
              <a:buNone/>
            </a:pPr>
            <a:r>
              <a:t/>
            </a:r>
            <a:endParaRPr sz="1500"/>
          </a:p>
          <a:p>
            <a:pPr indent="0" lvl="0" marL="0" rtl="0" algn="l">
              <a:lnSpc>
                <a:spcPct val="100000"/>
              </a:lnSpc>
              <a:spcBef>
                <a:spcPts val="0"/>
              </a:spcBef>
              <a:spcAft>
                <a:spcPts val="0"/>
              </a:spcAft>
              <a:buSzPts val="1400"/>
              <a:buNone/>
            </a:pPr>
            <a:r>
              <a:rPr lang="en-US" sz="1500"/>
              <a:t>A good prognosis is also related to:</a:t>
            </a:r>
            <a:endParaRPr sz="1500"/>
          </a:p>
          <a:p>
            <a:pPr indent="0" lvl="0" marL="457200" rtl="0" algn="l">
              <a:lnSpc>
                <a:spcPct val="100000"/>
              </a:lnSpc>
              <a:spcBef>
                <a:spcPts val="0"/>
              </a:spcBef>
              <a:spcAft>
                <a:spcPts val="0"/>
              </a:spcAft>
              <a:buSzPts val="1400"/>
              <a:buNone/>
            </a:pPr>
            <a:r>
              <a:rPr lang="en-US" sz="1500"/>
              <a:t>i. higher social and occupational functioning.</a:t>
            </a:r>
            <a:endParaRPr sz="1500"/>
          </a:p>
          <a:p>
            <a:pPr indent="0" lvl="0" marL="457200" rtl="0" algn="l">
              <a:lnSpc>
                <a:spcPct val="100000"/>
              </a:lnSpc>
              <a:spcBef>
                <a:spcPts val="0"/>
              </a:spcBef>
              <a:spcAft>
                <a:spcPts val="0"/>
              </a:spcAft>
              <a:buSzPts val="1400"/>
              <a:buNone/>
            </a:pPr>
            <a:r>
              <a:rPr lang="en-US" sz="1500"/>
              <a:t>ii. early-onset before age 30 years.</a:t>
            </a:r>
            <a:endParaRPr sz="1500"/>
          </a:p>
          <a:p>
            <a:pPr indent="0" lvl="0" marL="457200" rtl="0" algn="l">
              <a:lnSpc>
                <a:spcPct val="100000"/>
              </a:lnSpc>
              <a:spcBef>
                <a:spcPts val="0"/>
              </a:spcBef>
              <a:spcAft>
                <a:spcPts val="0"/>
              </a:spcAft>
              <a:buSzPts val="1400"/>
              <a:buNone/>
            </a:pPr>
            <a:r>
              <a:rPr lang="en-US" sz="1500"/>
              <a:t>iii. female.</a:t>
            </a:r>
            <a:endParaRPr sz="1500"/>
          </a:p>
          <a:p>
            <a:pPr indent="0" lvl="0" marL="457200" rtl="0" algn="l">
              <a:lnSpc>
                <a:spcPct val="100000"/>
              </a:lnSpc>
              <a:spcBef>
                <a:spcPts val="0"/>
              </a:spcBef>
              <a:spcAft>
                <a:spcPts val="0"/>
              </a:spcAft>
              <a:buSzPts val="1400"/>
              <a:buNone/>
            </a:pPr>
            <a:r>
              <a:rPr lang="en-US" sz="1500"/>
              <a:t>iv. sudden onset of symptoms.</a:t>
            </a:r>
            <a:endParaRPr sz="1500"/>
          </a:p>
          <a:p>
            <a:pPr indent="0" lvl="0" marL="457200" rtl="0" algn="l">
              <a:lnSpc>
                <a:spcPct val="100000"/>
              </a:lnSpc>
              <a:spcBef>
                <a:spcPts val="0"/>
              </a:spcBef>
              <a:spcAft>
                <a:spcPts val="0"/>
              </a:spcAft>
              <a:buSzPts val="1400"/>
              <a:buNone/>
            </a:pPr>
            <a:r>
              <a:rPr lang="en-US" sz="1500"/>
              <a:t>iv. short duration.</a:t>
            </a:r>
            <a:endParaRPr sz="1500"/>
          </a:p>
          <a:p>
            <a:pPr indent="0" lvl="0" marL="0" rtl="0" algn="l">
              <a:lnSpc>
                <a:spcPct val="100000"/>
              </a:lnSpc>
              <a:spcBef>
                <a:spcPts val="0"/>
              </a:spcBef>
              <a:spcAft>
                <a:spcPts val="0"/>
              </a:spcAft>
              <a:buSzPts val="1400"/>
              <a:buNone/>
            </a:pPr>
            <a:r>
              <a:t/>
            </a:r>
            <a:endParaRPr sz="1500"/>
          </a:p>
          <a:p>
            <a:pPr indent="0" lvl="0" marL="0" rtl="0" algn="l">
              <a:lnSpc>
                <a:spcPct val="100000"/>
              </a:lnSpc>
              <a:spcBef>
                <a:spcPts val="0"/>
              </a:spcBef>
              <a:spcAft>
                <a:spcPts val="0"/>
              </a:spcAft>
              <a:buSzPts val="1400"/>
              <a:buNone/>
            </a:pPr>
            <a:r>
              <a:rPr lang="en-US" sz="1500"/>
              <a:t>Delusional disorder is typically a chronic (ongoing) condition, but when properly treated, many people with this disorder can find relief from their symptoms.</a:t>
            </a:r>
            <a:endParaRPr sz="1500"/>
          </a:p>
          <a:p>
            <a:pPr indent="0" lvl="0" marL="0" rtl="0" algn="l">
              <a:lnSpc>
                <a:spcPct val="100000"/>
              </a:lnSpc>
              <a:spcBef>
                <a:spcPts val="0"/>
              </a:spcBef>
              <a:spcAft>
                <a:spcPts val="0"/>
              </a:spcAft>
              <a:buSzPts val="1400"/>
              <a:buNone/>
            </a:pPr>
            <a:r>
              <a:t/>
            </a:r>
            <a:endParaRPr sz="1500"/>
          </a:p>
        </p:txBody>
      </p:sp>
    </p:spTree>
  </p:cSld>
  <p:clrMapOvr>
    <a:masterClrMapping/>
  </p:clrMapOvr>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1" name="Shape 2231"/>
        <p:cNvGrpSpPr/>
        <p:nvPr/>
      </p:nvGrpSpPr>
      <p:grpSpPr>
        <a:xfrm>
          <a:off x="0" y="0"/>
          <a:ext cx="0" cy="0"/>
          <a:chOff x="0" y="0"/>
          <a:chExt cx="0" cy="0"/>
        </a:xfrm>
      </p:grpSpPr>
      <p:sp>
        <p:nvSpPr>
          <p:cNvPr id="2232" name="Google Shape;2232;g2b4aaa32f61_0_404"/>
          <p:cNvSpPr txBox="1"/>
          <p:nvPr>
            <p:ph type="title"/>
          </p:nvPr>
        </p:nvSpPr>
        <p:spPr>
          <a:xfrm>
            <a:off x="236850" y="31855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Treatment </a:t>
            </a:r>
            <a:endParaRPr/>
          </a:p>
        </p:txBody>
      </p:sp>
      <p:sp>
        <p:nvSpPr>
          <p:cNvPr id="2233" name="Google Shape;2233;g2b4aaa32f61_0_404"/>
          <p:cNvSpPr txBox="1"/>
          <p:nvPr>
            <p:ph idx="1" type="body"/>
          </p:nvPr>
        </p:nvSpPr>
        <p:spPr>
          <a:xfrm>
            <a:off x="296525" y="945325"/>
            <a:ext cx="8050500" cy="38514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1100"/>
              <a:buFont typeface="Arial"/>
              <a:buNone/>
            </a:pPr>
            <a:r>
              <a:rPr lang="en-US" sz="1500"/>
              <a:t>Difficult to treat, especially given the lack of insight and impairment.</a:t>
            </a:r>
            <a:endParaRPr sz="1500"/>
          </a:p>
          <a:p>
            <a:pPr indent="0" lvl="0" marL="0" rtl="0" algn="l">
              <a:lnSpc>
                <a:spcPct val="100000"/>
              </a:lnSpc>
              <a:spcBef>
                <a:spcPts val="0"/>
              </a:spcBef>
              <a:spcAft>
                <a:spcPts val="0"/>
              </a:spcAft>
              <a:buClr>
                <a:schemeClr val="dk1"/>
              </a:buClr>
              <a:buSzPts val="1100"/>
              <a:buFont typeface="Arial"/>
              <a:buNone/>
            </a:pPr>
            <a:r>
              <a:rPr lang="en-US" sz="1500"/>
              <a:t>Supportive therapy is often helpful.</a:t>
            </a:r>
            <a:endParaRPr sz="1500"/>
          </a:p>
          <a:p>
            <a:pPr indent="0" lvl="0" marL="0" rtl="0" algn="l">
              <a:lnSpc>
                <a:spcPct val="100000"/>
              </a:lnSpc>
              <a:spcBef>
                <a:spcPts val="0"/>
              </a:spcBef>
              <a:spcAft>
                <a:spcPts val="0"/>
              </a:spcAft>
              <a:buSzPts val="1400"/>
              <a:buNone/>
            </a:pPr>
            <a:r>
              <a:rPr b="1" lang="en-US" sz="1500">
                <a:solidFill>
                  <a:schemeClr val="dk2"/>
                </a:solidFill>
              </a:rPr>
              <a:t>1- PSYCHOTHERAPY</a:t>
            </a:r>
            <a:r>
              <a:rPr lang="en-US" sz="1500"/>
              <a:t>: A good doctor-patient relationship is a key to treatment success.</a:t>
            </a:r>
            <a:endParaRPr sz="1500"/>
          </a:p>
          <a:p>
            <a:pPr indent="0" lvl="0" marL="0" rtl="0" algn="l">
              <a:lnSpc>
                <a:spcPct val="100000"/>
              </a:lnSpc>
              <a:spcBef>
                <a:spcPts val="0"/>
              </a:spcBef>
              <a:spcAft>
                <a:spcPts val="0"/>
              </a:spcAft>
              <a:buClr>
                <a:schemeClr val="dk1"/>
              </a:buClr>
              <a:buSzPts val="1100"/>
              <a:buFont typeface="Arial"/>
              <a:buNone/>
            </a:pPr>
            <a:r>
              <a:rPr b="1" lang="en-US" sz="1500">
                <a:solidFill>
                  <a:schemeClr val="dk2"/>
                </a:solidFill>
              </a:rPr>
              <a:t>2- HOSPITALIZATION:</a:t>
            </a:r>
            <a:r>
              <a:rPr lang="en-US" sz="1500"/>
              <a:t> may be needed if the doctor believes that patients are dangerous.</a:t>
            </a:r>
            <a:endParaRPr sz="1500"/>
          </a:p>
          <a:p>
            <a:pPr indent="0" lvl="0" marL="0" rtl="0" algn="l">
              <a:lnSpc>
                <a:spcPct val="100000"/>
              </a:lnSpc>
              <a:spcBef>
                <a:spcPts val="0"/>
              </a:spcBef>
              <a:spcAft>
                <a:spcPts val="0"/>
              </a:spcAft>
              <a:buClr>
                <a:schemeClr val="dk1"/>
              </a:buClr>
              <a:buSzPts val="1100"/>
              <a:buFont typeface="Arial"/>
              <a:buNone/>
            </a:pPr>
            <a:r>
              <a:rPr b="1" lang="en-US" sz="1500">
                <a:solidFill>
                  <a:schemeClr val="dk2"/>
                </a:solidFill>
              </a:rPr>
              <a:t>3- ELECTROCONVULSIVE THERAPY</a:t>
            </a:r>
            <a:endParaRPr b="1" sz="1500">
              <a:solidFill>
                <a:schemeClr val="dk2"/>
              </a:solidFill>
            </a:endParaRPr>
          </a:p>
          <a:p>
            <a:pPr indent="0" lvl="0" marL="0" rtl="0" algn="l">
              <a:lnSpc>
                <a:spcPct val="100000"/>
              </a:lnSpc>
              <a:spcBef>
                <a:spcPts val="0"/>
              </a:spcBef>
              <a:spcAft>
                <a:spcPts val="0"/>
              </a:spcAft>
              <a:buClr>
                <a:schemeClr val="dk1"/>
              </a:buClr>
              <a:buSzPts val="1100"/>
              <a:buFont typeface="Arial"/>
              <a:buNone/>
            </a:pPr>
            <a:r>
              <a:rPr b="1" lang="en-US" sz="1500">
                <a:solidFill>
                  <a:schemeClr val="dk2"/>
                </a:solidFill>
              </a:rPr>
              <a:t>4- COGNITIVE THERAPY:</a:t>
            </a:r>
            <a:r>
              <a:rPr lang="en-US" sz="1500"/>
              <a:t> helps the person learn to recognize and change thought patterns and behaviors that lead to troublesome feelings.</a:t>
            </a:r>
            <a:endParaRPr sz="1500"/>
          </a:p>
          <a:p>
            <a:pPr indent="0" lvl="0" marL="0" rtl="0" algn="l">
              <a:lnSpc>
                <a:spcPct val="100000"/>
              </a:lnSpc>
              <a:spcBef>
                <a:spcPts val="0"/>
              </a:spcBef>
              <a:spcAft>
                <a:spcPts val="0"/>
              </a:spcAft>
              <a:buSzPts val="1400"/>
              <a:buNone/>
            </a:pPr>
            <a:r>
              <a:rPr b="1" lang="en-US" sz="1500">
                <a:solidFill>
                  <a:schemeClr val="dk2"/>
                </a:solidFill>
              </a:rPr>
              <a:t>5- PHARMACOLOGICAL TREATMENT: </a:t>
            </a:r>
            <a:r>
              <a:rPr lang="en-US" sz="1500"/>
              <a:t>Antipsychotic drugs are not generally used but are sometimes effective in reducing symptoms</a:t>
            </a:r>
            <a:endParaRPr sz="1500"/>
          </a:p>
          <a:p>
            <a:pPr indent="0" lvl="0" marL="0" rtl="0" algn="l">
              <a:lnSpc>
                <a:spcPct val="100000"/>
              </a:lnSpc>
              <a:spcBef>
                <a:spcPts val="0"/>
              </a:spcBef>
              <a:spcAft>
                <a:spcPts val="0"/>
              </a:spcAft>
              <a:buClr>
                <a:schemeClr val="dk1"/>
              </a:buClr>
              <a:buSzPts val="1100"/>
              <a:buFont typeface="Arial"/>
              <a:buNone/>
            </a:pPr>
            <a:r>
              <a:t/>
            </a:r>
            <a:endParaRPr sz="1500"/>
          </a:p>
          <a:p>
            <a:pPr indent="0" lvl="0" marL="0" rtl="0" algn="l">
              <a:lnSpc>
                <a:spcPct val="100000"/>
              </a:lnSpc>
              <a:spcBef>
                <a:spcPts val="0"/>
              </a:spcBef>
              <a:spcAft>
                <a:spcPts val="0"/>
              </a:spcAft>
              <a:buClr>
                <a:schemeClr val="dk1"/>
              </a:buClr>
              <a:buSzPts val="1100"/>
              <a:buFont typeface="Arial"/>
              <a:buNone/>
            </a:pPr>
            <a:r>
              <a:rPr lang="en-US" sz="1500"/>
              <a:t>A long-term treatment goal is to shift the person’s focus away from the delusion to a more constructive and gratifying area, although this goal is frequently difficult to achieve.</a:t>
            </a:r>
            <a:endParaRPr sz="1500"/>
          </a:p>
          <a:p>
            <a:pPr indent="0" lvl="0" marL="0" rtl="0" algn="l">
              <a:lnSpc>
                <a:spcPct val="100000"/>
              </a:lnSpc>
              <a:spcBef>
                <a:spcPts val="0"/>
              </a:spcBef>
              <a:spcAft>
                <a:spcPts val="0"/>
              </a:spcAft>
              <a:buSzPts val="1400"/>
              <a:buNone/>
            </a:pPr>
            <a:r>
              <a:t/>
            </a:r>
            <a:endParaRPr sz="15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18"/>
          <p:cNvSpPr txBox="1"/>
          <p:nvPr>
            <p:ph type="title"/>
          </p:nvPr>
        </p:nvSpPr>
        <p:spPr>
          <a:xfrm>
            <a:off x="395147" y="298768"/>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Motor signs cont. </a:t>
            </a:r>
            <a:endParaRPr/>
          </a:p>
        </p:txBody>
      </p:sp>
      <p:sp>
        <p:nvSpPr>
          <p:cNvPr id="450" name="Google Shape;450;p18"/>
          <p:cNvSpPr txBox="1"/>
          <p:nvPr>
            <p:ph idx="4294967295" type="body"/>
          </p:nvPr>
        </p:nvSpPr>
        <p:spPr>
          <a:xfrm>
            <a:off x="246500" y="996252"/>
            <a:ext cx="8337884" cy="4367435"/>
          </a:xfrm>
          <a:prstGeom prst="rect">
            <a:avLst/>
          </a:prstGeom>
          <a:noFill/>
          <a:ln>
            <a:noFill/>
          </a:ln>
        </p:spPr>
        <p:txBody>
          <a:bodyPr anchorCtr="0" anchor="t" bIns="45700" lIns="91425" spcFirstLastPara="1" rIns="91425" wrap="square" tIns="45700">
            <a:normAutofit/>
          </a:bodyPr>
          <a:lstStyle/>
          <a:p>
            <a:pPr indent="0" lvl="0" marL="152400" rtl="0" algn="l">
              <a:lnSpc>
                <a:spcPct val="100000"/>
              </a:lnSpc>
              <a:spcBef>
                <a:spcPts val="0"/>
              </a:spcBef>
              <a:spcAft>
                <a:spcPts val="0"/>
              </a:spcAft>
              <a:buSzPts val="1800"/>
              <a:buNone/>
            </a:pPr>
            <a:r>
              <a:rPr b="1" lang="en-US" sz="1800" u="sng">
                <a:solidFill>
                  <a:schemeClr val="dk2"/>
                </a:solidFill>
                <a:latin typeface="Roboto Condensed"/>
                <a:ea typeface="Roboto Condensed"/>
                <a:cs typeface="Roboto Condensed"/>
                <a:sym typeface="Roboto Condensed"/>
              </a:rPr>
              <a:t>3. Negativism</a:t>
            </a:r>
            <a:r>
              <a:rPr lang="en-US" sz="1800">
                <a:latin typeface="Roboto Condensed"/>
                <a:ea typeface="Roboto Condensed"/>
                <a:cs typeface="Roboto Condensed"/>
                <a:sym typeface="Roboto Condensed"/>
              </a:rPr>
              <a:t>: motiveless </a:t>
            </a:r>
            <a:r>
              <a:rPr i="1" lang="en-US" sz="1800">
                <a:latin typeface="Roboto Condensed"/>
                <a:ea typeface="Roboto Condensed"/>
                <a:cs typeface="Roboto Condensed"/>
                <a:sym typeface="Roboto Condensed"/>
              </a:rPr>
              <a:t>resistance</a:t>
            </a:r>
            <a:r>
              <a:rPr lang="en-US" sz="1800">
                <a:latin typeface="Roboto Condensed"/>
                <a:ea typeface="Roboto Condensed"/>
                <a:cs typeface="Roboto Condensed"/>
                <a:sym typeface="Roboto Condensed"/>
              </a:rPr>
              <a:t> to all attempts to be moved or to all instructions (In schizophrenia).</a:t>
            </a:r>
            <a:endParaRPr/>
          </a:p>
          <a:p>
            <a:pPr indent="0" lvl="0" marL="152400" rtl="0" algn="l">
              <a:lnSpc>
                <a:spcPct val="100000"/>
              </a:lnSpc>
              <a:spcBef>
                <a:spcPts val="300"/>
              </a:spcBef>
              <a:spcAft>
                <a:spcPts val="0"/>
              </a:spcAft>
              <a:buSzPts val="1800"/>
              <a:buNone/>
            </a:pPr>
            <a:r>
              <a:rPr b="1" lang="en-US" sz="1800" u="sng">
                <a:solidFill>
                  <a:schemeClr val="dk2"/>
                </a:solidFill>
                <a:latin typeface="Roboto Condensed"/>
                <a:ea typeface="Roboto Condensed"/>
                <a:cs typeface="Roboto Condensed"/>
                <a:sym typeface="Roboto Condensed"/>
              </a:rPr>
              <a:t>4. Cataplexy</a:t>
            </a:r>
            <a:r>
              <a:rPr lang="en-US" sz="1800">
                <a:latin typeface="Roboto Condensed"/>
                <a:ea typeface="Roboto Condensed"/>
                <a:cs typeface="Roboto Condensed"/>
                <a:sym typeface="Roboto Condensed"/>
              </a:rPr>
              <a:t>: temporary loss of muscle tone and weakness precipitated by a variety of </a:t>
            </a:r>
            <a:r>
              <a:rPr i="1" lang="en-US" sz="1800">
                <a:latin typeface="Roboto Condensed"/>
                <a:ea typeface="Roboto Condensed"/>
                <a:cs typeface="Roboto Condensed"/>
                <a:sym typeface="Roboto Condensed"/>
              </a:rPr>
              <a:t>emotional</a:t>
            </a:r>
            <a:r>
              <a:rPr lang="en-US" sz="1800">
                <a:latin typeface="Roboto Condensed"/>
                <a:ea typeface="Roboto Condensed"/>
                <a:cs typeface="Roboto Condensed"/>
                <a:sym typeface="Roboto Condensed"/>
              </a:rPr>
              <a:t> states.</a:t>
            </a:r>
            <a:endParaRPr/>
          </a:p>
          <a:p>
            <a:pPr indent="0" lvl="0" marL="152400" rtl="0" algn="l">
              <a:lnSpc>
                <a:spcPct val="100000"/>
              </a:lnSpc>
              <a:spcBef>
                <a:spcPts val="300"/>
              </a:spcBef>
              <a:spcAft>
                <a:spcPts val="0"/>
              </a:spcAft>
              <a:buSzPts val="1800"/>
              <a:buNone/>
            </a:pPr>
            <a:r>
              <a:rPr b="1" lang="en-US" sz="1800" u="sng">
                <a:solidFill>
                  <a:schemeClr val="dk2"/>
                </a:solidFill>
                <a:latin typeface="Roboto Condensed"/>
                <a:ea typeface="Roboto Condensed"/>
                <a:cs typeface="Roboto Condensed"/>
                <a:sym typeface="Roboto Condensed"/>
              </a:rPr>
              <a:t>5. Stereotypy</a:t>
            </a:r>
            <a:r>
              <a:rPr lang="en-US" sz="1800">
                <a:latin typeface="Roboto Condensed"/>
                <a:ea typeface="Roboto Condensed"/>
                <a:cs typeface="Roboto Condensed"/>
                <a:sym typeface="Roboto Condensed"/>
              </a:rPr>
              <a:t>: repetitive </a:t>
            </a:r>
            <a:r>
              <a:rPr i="1" lang="en-US" sz="1800">
                <a:latin typeface="Roboto Condensed"/>
                <a:ea typeface="Roboto Condensed"/>
                <a:cs typeface="Roboto Condensed"/>
                <a:sym typeface="Roboto Condensed"/>
              </a:rPr>
              <a:t>non-goal-directed </a:t>
            </a:r>
            <a:r>
              <a:rPr lang="en-US" sz="1800">
                <a:latin typeface="Roboto Condensed"/>
                <a:ea typeface="Roboto Condensed"/>
                <a:cs typeface="Roboto Condensed"/>
                <a:sym typeface="Roboto Condensed"/>
              </a:rPr>
              <a:t>fixed pattern of physical action or speech.</a:t>
            </a:r>
            <a:endParaRPr/>
          </a:p>
          <a:p>
            <a:pPr indent="0" lvl="0" marL="152400" rtl="0" algn="l">
              <a:lnSpc>
                <a:spcPct val="100000"/>
              </a:lnSpc>
              <a:spcBef>
                <a:spcPts val="300"/>
              </a:spcBef>
              <a:spcAft>
                <a:spcPts val="0"/>
              </a:spcAft>
              <a:buSzPts val="1800"/>
              <a:buNone/>
            </a:pPr>
            <a:r>
              <a:rPr b="1" lang="en-US" sz="1800" u="sng">
                <a:solidFill>
                  <a:schemeClr val="dk2"/>
                </a:solidFill>
                <a:latin typeface="Roboto Condensed"/>
                <a:ea typeface="Roboto Condensed"/>
                <a:cs typeface="Roboto Condensed"/>
                <a:sym typeface="Roboto Condensed"/>
              </a:rPr>
              <a:t>6. Mannerism: </a:t>
            </a:r>
            <a:r>
              <a:rPr lang="en-US" sz="1800">
                <a:latin typeface="Roboto Condensed"/>
                <a:ea typeface="Roboto Condensed"/>
                <a:cs typeface="Roboto Condensed"/>
                <a:sym typeface="Roboto Condensed"/>
              </a:rPr>
              <a:t>Abnormal, repetitive </a:t>
            </a:r>
            <a:r>
              <a:rPr i="1" lang="en-US" sz="1800">
                <a:latin typeface="Roboto Condensed"/>
                <a:ea typeface="Roboto Condensed"/>
                <a:cs typeface="Roboto Condensed"/>
                <a:sym typeface="Roboto Condensed"/>
              </a:rPr>
              <a:t>goal-directed</a:t>
            </a:r>
            <a:r>
              <a:rPr lang="en-US" sz="1800">
                <a:latin typeface="Roboto Condensed"/>
                <a:ea typeface="Roboto Condensed"/>
                <a:cs typeface="Roboto Condensed"/>
                <a:sym typeface="Roboto Condensed"/>
              </a:rPr>
              <a:t> movement of some functional significance.</a:t>
            </a:r>
            <a:endParaRPr/>
          </a:p>
          <a:p>
            <a:pPr indent="0" lvl="0" marL="152400" rtl="0" algn="l">
              <a:lnSpc>
                <a:spcPct val="100000"/>
              </a:lnSpc>
              <a:spcBef>
                <a:spcPts val="300"/>
              </a:spcBef>
              <a:spcAft>
                <a:spcPts val="0"/>
              </a:spcAft>
              <a:buSzPts val="1800"/>
              <a:buNone/>
            </a:pPr>
            <a:r>
              <a:rPr b="1" lang="en-US" sz="1800" u="sng">
                <a:solidFill>
                  <a:schemeClr val="dk2"/>
                </a:solidFill>
                <a:latin typeface="Roboto Condensed"/>
                <a:ea typeface="Roboto Condensed"/>
                <a:cs typeface="Roboto Condensed"/>
                <a:sym typeface="Roboto Condensed"/>
              </a:rPr>
              <a:t>7. Perseveration</a:t>
            </a:r>
            <a:r>
              <a:rPr lang="en-US" sz="1800">
                <a:latin typeface="Roboto Condensed"/>
                <a:ea typeface="Roboto Condensed"/>
                <a:cs typeface="Roboto Condensed"/>
                <a:sym typeface="Roboto Condensed"/>
              </a:rPr>
              <a:t>: The senseless repetition of a motor response after the stimulus is </a:t>
            </a:r>
            <a:r>
              <a:rPr i="1" lang="en-US" sz="1800">
                <a:latin typeface="Roboto Condensed"/>
                <a:ea typeface="Roboto Condensed"/>
                <a:cs typeface="Roboto Condensed"/>
                <a:sym typeface="Roboto Condensed"/>
              </a:rPr>
              <a:t>withdrawn</a:t>
            </a:r>
            <a:r>
              <a:rPr lang="en-US" sz="1800">
                <a:latin typeface="Roboto Condensed"/>
                <a:ea typeface="Roboto Condensed"/>
                <a:cs typeface="Roboto Condensed"/>
                <a:sym typeface="Roboto Condensed"/>
              </a:rPr>
              <a:t> (organic brain conditions).</a:t>
            </a:r>
            <a:endParaRPr/>
          </a:p>
          <a:p>
            <a:pPr indent="0" lvl="0" marL="152400" rtl="0" algn="l">
              <a:lnSpc>
                <a:spcPct val="100000"/>
              </a:lnSpc>
              <a:spcBef>
                <a:spcPts val="300"/>
              </a:spcBef>
              <a:spcAft>
                <a:spcPts val="0"/>
              </a:spcAft>
              <a:buSzPts val="1800"/>
              <a:buNone/>
            </a:pPr>
            <a:r>
              <a:rPr b="1" lang="en-US" sz="1800" u="sng">
                <a:solidFill>
                  <a:schemeClr val="dk2"/>
                </a:solidFill>
                <a:latin typeface="Roboto Condensed"/>
                <a:ea typeface="Roboto Condensed"/>
                <a:cs typeface="Roboto Condensed"/>
                <a:sym typeface="Roboto Condensed"/>
              </a:rPr>
              <a:t>8. Automatic obedience</a:t>
            </a:r>
            <a:r>
              <a:rPr lang="en-US" sz="1800">
                <a:latin typeface="Roboto Condensed"/>
                <a:ea typeface="Roboto Condensed"/>
                <a:cs typeface="Roboto Condensed"/>
                <a:sym typeface="Roboto Condensed"/>
              </a:rPr>
              <a:t>: automatic following of suggestions; The patient does whatever the interviewer asks of him irrespective of the consequences.</a:t>
            </a:r>
            <a:endParaRPr/>
          </a:p>
          <a:p>
            <a:pPr indent="0" lvl="0" marL="152400" rtl="0" algn="l">
              <a:lnSpc>
                <a:spcPct val="100000"/>
              </a:lnSpc>
              <a:spcBef>
                <a:spcPts val="300"/>
              </a:spcBef>
              <a:spcAft>
                <a:spcPts val="0"/>
              </a:spcAft>
              <a:buSzPts val="1800"/>
              <a:buNone/>
            </a:pPr>
            <a:r>
              <a:rPr b="1" lang="en-US" sz="1800" u="sng">
                <a:solidFill>
                  <a:schemeClr val="dk2"/>
                </a:solidFill>
                <a:latin typeface="Roboto Condensed"/>
                <a:ea typeface="Roboto Condensed"/>
                <a:cs typeface="Roboto Condensed"/>
                <a:sym typeface="Roboto Condensed"/>
              </a:rPr>
              <a:t>9. Ambitendence</a:t>
            </a:r>
            <a:r>
              <a:rPr lang="en-US" sz="1800">
                <a:latin typeface="Roboto Condensed"/>
                <a:ea typeface="Roboto Condensed"/>
                <a:cs typeface="Roboto Condensed"/>
                <a:sym typeface="Roboto Condensed"/>
              </a:rPr>
              <a:t>: The patient begins to make a movement but, before completing it, starts the opposite movement.</a:t>
            </a:r>
            <a:endParaRPr/>
          </a:p>
          <a:p>
            <a:pPr indent="-171450" lvl="0" marL="285750" rtl="0" algn="l">
              <a:lnSpc>
                <a:spcPct val="100000"/>
              </a:lnSpc>
              <a:spcBef>
                <a:spcPts val="300"/>
              </a:spcBef>
              <a:spcAft>
                <a:spcPts val="0"/>
              </a:spcAft>
              <a:buSzPts val="1800"/>
              <a:buNone/>
            </a:pPr>
            <a:r>
              <a:t/>
            </a:r>
            <a:endParaRPr sz="1800">
              <a:latin typeface="Roboto Condensed"/>
              <a:ea typeface="Roboto Condensed"/>
              <a:cs typeface="Roboto Condensed"/>
              <a:sym typeface="Roboto Condensed"/>
            </a:endParaRPr>
          </a:p>
          <a:p>
            <a:pPr indent="-171450" lvl="0" marL="285750" rtl="0" algn="l">
              <a:lnSpc>
                <a:spcPct val="100000"/>
              </a:lnSpc>
              <a:spcBef>
                <a:spcPts val="300"/>
              </a:spcBef>
              <a:spcAft>
                <a:spcPts val="0"/>
              </a:spcAft>
              <a:buSzPts val="1800"/>
              <a:buNone/>
            </a:pPr>
            <a:r>
              <a:t/>
            </a:r>
            <a:endParaRPr sz="1800">
              <a:latin typeface="Roboto Condensed"/>
              <a:ea typeface="Roboto Condensed"/>
              <a:cs typeface="Roboto Condensed"/>
              <a:sym typeface="Roboto Condensed"/>
            </a:endParaRPr>
          </a:p>
        </p:txBody>
      </p:sp>
      <p:sp>
        <p:nvSpPr>
          <p:cNvPr id="451" name="Google Shape;451;p18"/>
          <p:cNvSpPr txBox="1"/>
          <p:nvPr/>
        </p:nvSpPr>
        <p:spPr>
          <a:xfrm>
            <a:off x="146271" y="2205227"/>
            <a:ext cx="46313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F3542"/>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452" name="Google Shape;452;p18"/>
          <p:cNvSpPr txBox="1"/>
          <p:nvPr/>
        </p:nvSpPr>
        <p:spPr>
          <a:xfrm>
            <a:off x="136573" y="996252"/>
            <a:ext cx="46313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F3542"/>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453" name="Google Shape;453;p18"/>
          <p:cNvSpPr txBox="1"/>
          <p:nvPr/>
        </p:nvSpPr>
        <p:spPr>
          <a:xfrm>
            <a:off x="146130" y="1628807"/>
            <a:ext cx="46313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F3542"/>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454" name="Google Shape;454;p18"/>
          <p:cNvSpPr txBox="1"/>
          <p:nvPr/>
        </p:nvSpPr>
        <p:spPr>
          <a:xfrm>
            <a:off x="153708" y="2513744"/>
            <a:ext cx="46313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F3542"/>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7" name="Shape 2237"/>
        <p:cNvGrpSpPr/>
        <p:nvPr/>
      </p:nvGrpSpPr>
      <p:grpSpPr>
        <a:xfrm>
          <a:off x="0" y="0"/>
          <a:ext cx="0" cy="0"/>
          <a:chOff x="0" y="0"/>
          <a:chExt cx="0" cy="0"/>
        </a:xfrm>
      </p:grpSpPr>
      <p:sp>
        <p:nvSpPr>
          <p:cNvPr id="2238" name="Google Shape;2238;g2b4aaa32f61_0_411"/>
          <p:cNvSpPr txBox="1"/>
          <p:nvPr>
            <p:ph type="title"/>
          </p:nvPr>
        </p:nvSpPr>
        <p:spPr>
          <a:xfrm>
            <a:off x="251250" y="2226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2239" name="Google Shape;2239;g2b4aaa32f61_0_411"/>
          <p:cNvSpPr txBox="1"/>
          <p:nvPr>
            <p:ph idx="1" type="body"/>
          </p:nvPr>
        </p:nvSpPr>
        <p:spPr>
          <a:xfrm>
            <a:off x="342050" y="1013500"/>
            <a:ext cx="4003200" cy="4130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t>1- Case of a person who believes that he owned the world what is your diagnosis: </a:t>
            </a:r>
            <a:endParaRPr/>
          </a:p>
          <a:p>
            <a:pPr indent="457200" lvl="0" marL="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grandiose delusion</a:t>
            </a:r>
            <a:endParaRPr sz="1200">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 2- Duration of delusional disorder?</a:t>
            </a:r>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a- 1 month</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b- 2 m</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c- 6 m</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d- 2 weeks</a:t>
            </a:r>
            <a:endParaRPr sz="1200">
              <a:solidFill>
                <a:schemeClr val="dk1"/>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3- 49 yo banker is referred by her internist due to 2 months of believing that she's in a relationship with a famous singer with no other hallucinations or disorganized speech, this is a case of: </a:t>
            </a:r>
            <a:endParaRPr/>
          </a:p>
          <a:p>
            <a:pPr indent="457200" lvl="0" marL="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delusional disorder</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4- Definition of persecutory delusions: </a:t>
            </a:r>
            <a:endParaRPr/>
          </a:p>
          <a:p>
            <a:pPr indent="0" lvl="0" marL="0" rtl="0" algn="l">
              <a:lnSpc>
                <a:spcPct val="100000"/>
              </a:lnSpc>
              <a:spcBef>
                <a:spcPts val="0"/>
              </a:spcBef>
              <a:spcAft>
                <a:spcPts val="0"/>
              </a:spcAft>
              <a:buSzPts val="1400"/>
              <a:buNone/>
            </a:pPr>
            <a:r>
              <a:rPr lang="en-US"/>
              <a:t>	</a:t>
            </a:r>
            <a:r>
              <a:rPr lang="en-US">
                <a:solidFill>
                  <a:schemeClr val="dk1"/>
                </a:solidFill>
              </a:rPr>
              <a:t> </a:t>
            </a:r>
            <a:r>
              <a:rPr lang="en-US">
                <a:solidFill>
                  <a:schemeClr val="dk2"/>
                </a:solidFill>
                <a:latin typeface="Roboto Condensed Light"/>
                <a:ea typeface="Roboto Condensed Light"/>
                <a:cs typeface="Roboto Condensed Light"/>
                <a:sym typeface="Roboto Condensed Light"/>
              </a:rPr>
              <a:t>Irrational belief that one is being persecuted. </a:t>
            </a:r>
            <a:endParaRPr>
              <a:solidFill>
                <a:schemeClr val="dk2"/>
              </a:solidFill>
              <a:latin typeface="Roboto Condensed Light"/>
              <a:ea typeface="Roboto Condensed Light"/>
              <a:cs typeface="Roboto Condensed Light"/>
              <a:sym typeface="Roboto Condensed Light"/>
            </a:endParaRPr>
          </a:p>
        </p:txBody>
      </p:sp>
      <p:sp>
        <p:nvSpPr>
          <p:cNvPr id="2240" name="Google Shape;2240;g2b4aaa32f61_0_411"/>
          <p:cNvSpPr txBox="1"/>
          <p:nvPr>
            <p:ph idx="1" type="body"/>
          </p:nvPr>
        </p:nvSpPr>
        <p:spPr>
          <a:xfrm>
            <a:off x="4573400" y="1013500"/>
            <a:ext cx="3686700" cy="4130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t>5- Child believe that he has power to control people?</a:t>
            </a:r>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Grandiose delusion </a:t>
            </a:r>
            <a:endParaRPr sz="1100">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6- Fixed false belief that events, remarks are directed at oneself? </a:t>
            </a:r>
            <a:endParaRPr/>
          </a:p>
          <a:p>
            <a:pPr indent="457200" lvl="0" marL="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Delusion of reference</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solidFill>
                  <a:schemeClr val="dk1"/>
                </a:solidFill>
              </a:rPr>
              <a:t>7- </a:t>
            </a:r>
            <a:r>
              <a:rPr lang="en-US"/>
              <a:t>Some one that suspicious about his lover and he is sure, doesn’t have psychosis, Dx?</a:t>
            </a:r>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Delusional disorder</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solidFill>
                  <a:schemeClr val="dk1"/>
                </a:solidFill>
              </a:rPr>
              <a:t>8-</a:t>
            </a:r>
            <a:r>
              <a:rPr lang="en-US"/>
              <a:t> 28 yrs. old taxi driver with persecutory thoughts for 4 months, but functionally well and medically free, your DX: </a:t>
            </a:r>
            <a:endParaRPr/>
          </a:p>
          <a:p>
            <a:pPr indent="0" lvl="0" marL="45720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delusional disorder. </a:t>
            </a:r>
            <a:endParaRPr sz="1100">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solidFill>
                  <a:schemeClr val="dk1"/>
                </a:solidFill>
              </a:rPr>
              <a:t>9- </a:t>
            </a:r>
            <a:r>
              <a:rPr lang="en-US"/>
              <a:t>True about delusional disorder?</a:t>
            </a:r>
            <a:endParaRPr/>
          </a:p>
          <a:p>
            <a:pPr indent="0" lvl="0" marL="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functioning in life is not significantly impaired</a:t>
            </a:r>
            <a:endParaRPr>
              <a:solidFill>
                <a:schemeClr val="dk1"/>
              </a:solidFill>
            </a:endParaRPr>
          </a:p>
        </p:txBody>
      </p:sp>
    </p:spTree>
  </p:cSld>
  <p:clrMapOvr>
    <a:masterClrMapping/>
  </p:clrMapOvr>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4" name="Shape 2244"/>
        <p:cNvGrpSpPr/>
        <p:nvPr/>
      </p:nvGrpSpPr>
      <p:grpSpPr>
        <a:xfrm>
          <a:off x="0" y="0"/>
          <a:ext cx="0" cy="0"/>
          <a:chOff x="0" y="0"/>
          <a:chExt cx="0" cy="0"/>
        </a:xfrm>
      </p:grpSpPr>
      <p:sp>
        <p:nvSpPr>
          <p:cNvPr id="2245" name="Google Shape;2245;g2b625c1c865_0_103"/>
          <p:cNvSpPr txBox="1"/>
          <p:nvPr>
            <p:ph type="title"/>
          </p:nvPr>
        </p:nvSpPr>
        <p:spPr>
          <a:xfrm>
            <a:off x="720000" y="5394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2246" name="Google Shape;2246;g2b625c1c865_0_103"/>
          <p:cNvSpPr txBox="1"/>
          <p:nvPr>
            <p:ph idx="1" type="body"/>
          </p:nvPr>
        </p:nvSpPr>
        <p:spPr>
          <a:xfrm>
            <a:off x="720725" y="1321385"/>
            <a:ext cx="7702500" cy="32877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00000"/>
              </a:lnSpc>
              <a:spcBef>
                <a:spcPts val="0"/>
              </a:spcBef>
              <a:spcAft>
                <a:spcPts val="0"/>
              </a:spcAft>
              <a:buClr>
                <a:schemeClr val="dk1"/>
              </a:buClr>
              <a:buSzPts val="1100"/>
              <a:buFont typeface="Arial"/>
              <a:buNone/>
            </a:pPr>
            <a:r>
              <a:rPr lang="en-US"/>
              <a:t>10- A 17-year-old patient has recurrent intrusive thoughts which he perceives to be senseless And involuntary.He starts believing these thoughts are being inserted by his family members Though these are his own thoughts.Which of the following diagnoses must be considered Apart from OCD?</a:t>
            </a:r>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a. Schizophrenia</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b. Anankastic personality</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c. Depression</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d. Schizotypal personality</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e. Delusional disorder </a:t>
            </a:r>
            <a:endParaRPr sz="1050">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ts val="1400"/>
              <a:buNone/>
            </a:pPr>
            <a:r>
              <a:rPr lang="en-US"/>
              <a:t>11- Pt. think that his neighbor can order him and push him to do things he don't like to do:</a:t>
            </a:r>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delusion of control</a:t>
            </a:r>
            <a:endParaRPr i="1">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ts val="1400"/>
              <a:buNone/>
            </a:pPr>
            <a:r>
              <a:rPr lang="en-US"/>
              <a:t>12- A 27 y.o. male believes he is being spyed on by his work colleagues, other than that he has normal functioning, he has no substance abuse or other medical condition, what is the diagnosis?</a:t>
            </a:r>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Delusional disorder</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ts val="1400"/>
              <a:buNone/>
            </a:pPr>
            <a:r>
              <a:t/>
            </a:r>
            <a:endParaRPr/>
          </a:p>
        </p:txBody>
      </p:sp>
    </p:spTree>
  </p:cSld>
  <p:clrMapOvr>
    <a:masterClrMapping/>
  </p:clrMapOvr>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0" name="Shape 2250"/>
        <p:cNvGrpSpPr/>
        <p:nvPr/>
      </p:nvGrpSpPr>
      <p:grpSpPr>
        <a:xfrm>
          <a:off x="0" y="0"/>
          <a:ext cx="0" cy="0"/>
          <a:chOff x="0" y="0"/>
          <a:chExt cx="0" cy="0"/>
        </a:xfrm>
      </p:grpSpPr>
      <p:sp>
        <p:nvSpPr>
          <p:cNvPr id="2251" name="Google Shape;2251;g2b4aaa32f61_0_417"/>
          <p:cNvSpPr txBox="1"/>
          <p:nvPr>
            <p:ph type="title"/>
          </p:nvPr>
        </p:nvSpPr>
        <p:spPr>
          <a:xfrm>
            <a:off x="608639" y="2525322"/>
            <a:ext cx="40734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sz="2800"/>
              <a:t>Personality disorders</a:t>
            </a:r>
            <a:endParaRPr sz="2800"/>
          </a:p>
        </p:txBody>
      </p:sp>
      <p:sp>
        <p:nvSpPr>
          <p:cNvPr id="2252" name="Google Shape;2252;g2b4aaa32f61_0_417"/>
          <p:cNvSpPr/>
          <p:nvPr/>
        </p:nvSpPr>
        <p:spPr>
          <a:xfrm>
            <a:off x="1937975" y="1284250"/>
            <a:ext cx="1544540" cy="1112046"/>
          </a:xfrm>
          <a:custGeom>
            <a:rect b="b" l="l" r="r" t="t"/>
            <a:pathLst>
              <a:path extrusionOk="0" h="5692" w="7942">
                <a:moveTo>
                  <a:pt x="3056" y="1"/>
                </a:moveTo>
                <a:cubicBezTo>
                  <a:pt x="2499" y="1"/>
                  <a:pt x="1942" y="26"/>
                  <a:pt x="1393" y="99"/>
                </a:cubicBezTo>
                <a:cubicBezTo>
                  <a:pt x="912" y="166"/>
                  <a:pt x="370" y="314"/>
                  <a:pt x="154" y="808"/>
                </a:cubicBezTo>
                <a:cubicBezTo>
                  <a:pt x="31" y="1079"/>
                  <a:pt x="0" y="1393"/>
                  <a:pt x="25" y="1714"/>
                </a:cubicBezTo>
                <a:cubicBezTo>
                  <a:pt x="68" y="2312"/>
                  <a:pt x="296" y="2966"/>
                  <a:pt x="536" y="3520"/>
                </a:cubicBezTo>
                <a:cubicBezTo>
                  <a:pt x="666" y="3816"/>
                  <a:pt x="789" y="4088"/>
                  <a:pt x="894" y="4310"/>
                </a:cubicBezTo>
                <a:cubicBezTo>
                  <a:pt x="1178" y="4932"/>
                  <a:pt x="1615" y="5537"/>
                  <a:pt x="2220" y="5666"/>
                </a:cubicBezTo>
                <a:cubicBezTo>
                  <a:pt x="2302" y="5684"/>
                  <a:pt x="2385" y="5691"/>
                  <a:pt x="2468" y="5691"/>
                </a:cubicBezTo>
                <a:cubicBezTo>
                  <a:pt x="2824" y="5691"/>
                  <a:pt x="3180" y="5547"/>
                  <a:pt x="3520" y="5407"/>
                </a:cubicBezTo>
                <a:cubicBezTo>
                  <a:pt x="4384" y="5050"/>
                  <a:pt x="5265" y="4680"/>
                  <a:pt x="5993" y="4038"/>
                </a:cubicBezTo>
                <a:cubicBezTo>
                  <a:pt x="7084" y="3077"/>
                  <a:pt x="7941" y="1030"/>
                  <a:pt x="6196" y="277"/>
                </a:cubicBezTo>
                <a:cubicBezTo>
                  <a:pt x="5796" y="105"/>
                  <a:pt x="5364" y="80"/>
                  <a:pt x="4939" y="62"/>
                </a:cubicBezTo>
                <a:cubicBezTo>
                  <a:pt x="4655" y="49"/>
                  <a:pt x="4371" y="37"/>
                  <a:pt x="4088" y="25"/>
                </a:cubicBezTo>
                <a:cubicBezTo>
                  <a:pt x="3744" y="11"/>
                  <a:pt x="3400" y="1"/>
                  <a:pt x="3056"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253" name="Google Shape;2253;g2b4aaa32f61_0_417"/>
          <p:cNvGrpSpPr/>
          <p:nvPr/>
        </p:nvGrpSpPr>
        <p:grpSpPr>
          <a:xfrm>
            <a:off x="4352214" y="-249185"/>
            <a:ext cx="4653194" cy="5580612"/>
            <a:chOff x="4352214" y="-249185"/>
            <a:chExt cx="4653194" cy="5580612"/>
          </a:xfrm>
        </p:grpSpPr>
        <p:sp>
          <p:nvSpPr>
            <p:cNvPr id="2254" name="Google Shape;2254;g2b4aaa32f61_0_417"/>
            <p:cNvSpPr/>
            <p:nvPr/>
          </p:nvSpPr>
          <p:spPr>
            <a:xfrm rot="9784833">
              <a:off x="4604931" y="303431"/>
              <a:ext cx="4147759" cy="2353635"/>
            </a:xfrm>
            <a:custGeom>
              <a:rect b="b" l="l" r="r" t="t"/>
              <a:pathLst>
                <a:path extrusionOk="0" h="27814" w="57888">
                  <a:moveTo>
                    <a:pt x="24329" y="0"/>
                  </a:moveTo>
                  <a:cubicBezTo>
                    <a:pt x="20137" y="0"/>
                    <a:pt x="15944" y="292"/>
                    <a:pt x="11795" y="876"/>
                  </a:cubicBezTo>
                  <a:cubicBezTo>
                    <a:pt x="8059" y="1400"/>
                    <a:pt x="3909" y="2467"/>
                    <a:pt x="2041" y="5691"/>
                  </a:cubicBezTo>
                  <a:cubicBezTo>
                    <a:pt x="0" y="9206"/>
                    <a:pt x="1640" y="13707"/>
                    <a:pt x="4033" y="17005"/>
                  </a:cubicBezTo>
                  <a:cubicBezTo>
                    <a:pt x="9661" y="24748"/>
                    <a:pt x="17144" y="27813"/>
                    <a:pt x="25551" y="27813"/>
                  </a:cubicBezTo>
                  <a:cubicBezTo>
                    <a:pt x="28471" y="27813"/>
                    <a:pt x="31503" y="27443"/>
                    <a:pt x="34607" y="26771"/>
                  </a:cubicBezTo>
                  <a:cubicBezTo>
                    <a:pt x="36981" y="26253"/>
                    <a:pt x="39274" y="25538"/>
                    <a:pt x="41395" y="24545"/>
                  </a:cubicBezTo>
                  <a:cubicBezTo>
                    <a:pt x="49157" y="20920"/>
                    <a:pt x="57888" y="5494"/>
                    <a:pt x="45372" y="2485"/>
                  </a:cubicBezTo>
                  <a:cubicBezTo>
                    <a:pt x="38494" y="832"/>
                    <a:pt x="31411" y="0"/>
                    <a:pt x="2432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5" name="Google Shape;2255;g2b4aaa32f61_0_417"/>
            <p:cNvSpPr/>
            <p:nvPr/>
          </p:nvSpPr>
          <p:spPr>
            <a:xfrm rot="5183080">
              <a:off x="5157570" y="2667456"/>
              <a:ext cx="2471275" cy="2691843"/>
            </a:xfrm>
            <a:custGeom>
              <a:rect b="b" l="l" r="r" t="t"/>
              <a:pathLst>
                <a:path extrusionOk="0" h="3020" w="2757">
                  <a:moveTo>
                    <a:pt x="1727" y="1"/>
                  </a:moveTo>
                  <a:cubicBezTo>
                    <a:pt x="815" y="1"/>
                    <a:pt x="275" y="1495"/>
                    <a:pt x="93" y="2170"/>
                  </a:cubicBezTo>
                  <a:cubicBezTo>
                    <a:pt x="43" y="2361"/>
                    <a:pt x="0" y="2571"/>
                    <a:pt x="93" y="2750"/>
                  </a:cubicBezTo>
                  <a:cubicBezTo>
                    <a:pt x="196" y="2948"/>
                    <a:pt x="423" y="3020"/>
                    <a:pt x="655" y="3020"/>
                  </a:cubicBezTo>
                  <a:cubicBezTo>
                    <a:pt x="756" y="3020"/>
                    <a:pt x="857" y="3006"/>
                    <a:pt x="950" y="2984"/>
                  </a:cubicBezTo>
                  <a:cubicBezTo>
                    <a:pt x="1418" y="2879"/>
                    <a:pt x="1850" y="2639"/>
                    <a:pt x="2183" y="2293"/>
                  </a:cubicBezTo>
                  <a:cubicBezTo>
                    <a:pt x="2479" y="1991"/>
                    <a:pt x="2707" y="1597"/>
                    <a:pt x="2731" y="1171"/>
                  </a:cubicBezTo>
                  <a:cubicBezTo>
                    <a:pt x="2756" y="746"/>
                    <a:pt x="2540" y="296"/>
                    <a:pt x="2164" y="111"/>
                  </a:cubicBezTo>
                  <a:cubicBezTo>
                    <a:pt x="2010" y="35"/>
                    <a:pt x="1864" y="1"/>
                    <a:pt x="1727"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6" name="Google Shape;2256;g2b4aaa32f61_0_417"/>
            <p:cNvSpPr/>
            <p:nvPr/>
          </p:nvSpPr>
          <p:spPr>
            <a:xfrm>
              <a:off x="6599326" y="1952175"/>
              <a:ext cx="2246512" cy="2392162"/>
            </a:xfrm>
            <a:custGeom>
              <a:rect b="b" l="l" r="r" t="t"/>
              <a:pathLst>
                <a:path extrusionOk="0" h="12553" w="11789">
                  <a:moveTo>
                    <a:pt x="8224" y="1"/>
                  </a:moveTo>
                  <a:cubicBezTo>
                    <a:pt x="6188" y="1"/>
                    <a:pt x="3792" y="774"/>
                    <a:pt x="2646" y="1180"/>
                  </a:cubicBezTo>
                  <a:cubicBezTo>
                    <a:pt x="2621" y="1192"/>
                    <a:pt x="2590" y="1198"/>
                    <a:pt x="2559" y="1211"/>
                  </a:cubicBezTo>
                  <a:cubicBezTo>
                    <a:pt x="1782" y="1494"/>
                    <a:pt x="981" y="1901"/>
                    <a:pt x="574" y="2709"/>
                  </a:cubicBezTo>
                  <a:cubicBezTo>
                    <a:pt x="1" y="3868"/>
                    <a:pt x="469" y="5335"/>
                    <a:pt x="1073" y="6476"/>
                  </a:cubicBezTo>
                  <a:cubicBezTo>
                    <a:pt x="2276" y="8732"/>
                    <a:pt x="4002" y="10625"/>
                    <a:pt x="6018" y="11902"/>
                  </a:cubicBezTo>
                  <a:cubicBezTo>
                    <a:pt x="6265" y="12056"/>
                    <a:pt x="6530" y="12210"/>
                    <a:pt x="6807" y="12321"/>
                  </a:cubicBezTo>
                  <a:cubicBezTo>
                    <a:pt x="7135" y="12462"/>
                    <a:pt x="7471" y="12552"/>
                    <a:pt x="7801" y="12552"/>
                  </a:cubicBezTo>
                  <a:cubicBezTo>
                    <a:pt x="8048" y="12552"/>
                    <a:pt x="8292" y="12501"/>
                    <a:pt x="8527" y="12382"/>
                  </a:cubicBezTo>
                  <a:cubicBezTo>
                    <a:pt x="9095" y="12099"/>
                    <a:pt x="9465" y="11470"/>
                    <a:pt x="9773" y="10853"/>
                  </a:cubicBezTo>
                  <a:cubicBezTo>
                    <a:pt x="10772" y="8843"/>
                    <a:pt x="11419" y="6605"/>
                    <a:pt x="11666" y="4312"/>
                  </a:cubicBezTo>
                  <a:cubicBezTo>
                    <a:pt x="11752" y="3461"/>
                    <a:pt x="11789" y="2567"/>
                    <a:pt x="11518" y="1772"/>
                  </a:cubicBezTo>
                  <a:cubicBezTo>
                    <a:pt x="11067" y="432"/>
                    <a:pt x="9746" y="1"/>
                    <a:pt x="8224" y="1"/>
                  </a:cubicBezTo>
                  <a:close/>
                </a:path>
              </a:pathLst>
            </a:custGeom>
            <a:solidFill>
              <a:schemeClr val="accent3">
                <a:alpha val="4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7" name="Google Shape;2257;g2b4aaa32f61_0_417"/>
            <p:cNvSpPr/>
            <p:nvPr/>
          </p:nvSpPr>
          <p:spPr>
            <a:xfrm rot="2699978">
              <a:off x="5100118" y="1676293"/>
              <a:ext cx="2926222" cy="2176930"/>
            </a:xfrm>
            <a:custGeom>
              <a:rect b="b" l="l" r="r" t="t"/>
              <a:pathLst>
                <a:path extrusionOk="0" h="6589" w="10631">
                  <a:moveTo>
                    <a:pt x="1143" y="1"/>
                  </a:moveTo>
                  <a:cubicBezTo>
                    <a:pt x="967" y="1"/>
                    <a:pt x="802" y="27"/>
                    <a:pt x="654" y="87"/>
                  </a:cubicBezTo>
                  <a:cubicBezTo>
                    <a:pt x="25" y="340"/>
                    <a:pt x="1" y="1092"/>
                    <a:pt x="198" y="1764"/>
                  </a:cubicBezTo>
                  <a:cubicBezTo>
                    <a:pt x="827" y="3898"/>
                    <a:pt x="2683" y="5260"/>
                    <a:pt x="5075" y="6142"/>
                  </a:cubicBezTo>
                  <a:cubicBezTo>
                    <a:pt x="5543" y="6314"/>
                    <a:pt x="6012" y="6450"/>
                    <a:pt x="6474" y="6536"/>
                  </a:cubicBezTo>
                  <a:cubicBezTo>
                    <a:pt x="6664" y="6572"/>
                    <a:pt x="6867" y="6589"/>
                    <a:pt x="7074" y="6589"/>
                  </a:cubicBezTo>
                  <a:cubicBezTo>
                    <a:pt x="8703" y="6589"/>
                    <a:pt x="10631" y="5535"/>
                    <a:pt x="8799" y="4064"/>
                  </a:cubicBezTo>
                  <a:cubicBezTo>
                    <a:pt x="6992" y="2609"/>
                    <a:pt x="4933" y="1376"/>
                    <a:pt x="2781" y="445"/>
                  </a:cubicBezTo>
                  <a:cubicBezTo>
                    <a:pt x="2246" y="216"/>
                    <a:pt x="1649" y="1"/>
                    <a:pt x="1143" y="1"/>
                  </a:cubicBezTo>
                  <a:close/>
                </a:path>
              </a:pathLst>
            </a:custGeom>
            <a:solidFill>
              <a:schemeClr val="accent4">
                <a:alpha val="5803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258" name="Google Shape;2258;g2b4aaa32f61_0_417"/>
          <p:cNvSpPr/>
          <p:nvPr/>
        </p:nvSpPr>
        <p:spPr>
          <a:xfrm>
            <a:off x="8244128" y="2496750"/>
            <a:ext cx="259725" cy="267028"/>
          </a:xfrm>
          <a:custGeom>
            <a:rect b="b" l="l" r="r" t="t"/>
            <a:pathLst>
              <a:path extrusionOk="0" h="2701" w="2627">
                <a:moveTo>
                  <a:pt x="1030" y="0"/>
                </a:moveTo>
                <a:cubicBezTo>
                  <a:pt x="968" y="0"/>
                  <a:pt x="919" y="49"/>
                  <a:pt x="919" y="111"/>
                </a:cubicBezTo>
                <a:lnTo>
                  <a:pt x="919" y="956"/>
                </a:lnTo>
                <a:lnTo>
                  <a:pt x="111" y="956"/>
                </a:lnTo>
                <a:cubicBezTo>
                  <a:pt x="50" y="956"/>
                  <a:pt x="0" y="1005"/>
                  <a:pt x="0" y="1067"/>
                </a:cubicBezTo>
                <a:lnTo>
                  <a:pt x="0" y="1628"/>
                </a:lnTo>
                <a:cubicBezTo>
                  <a:pt x="0" y="1689"/>
                  <a:pt x="50" y="1739"/>
                  <a:pt x="111" y="1739"/>
                </a:cubicBezTo>
                <a:lnTo>
                  <a:pt x="919" y="1739"/>
                </a:lnTo>
                <a:lnTo>
                  <a:pt x="919" y="2583"/>
                </a:lnTo>
                <a:cubicBezTo>
                  <a:pt x="919" y="2645"/>
                  <a:pt x="968" y="2701"/>
                  <a:pt x="1030" y="2701"/>
                </a:cubicBezTo>
                <a:lnTo>
                  <a:pt x="1591" y="2701"/>
                </a:lnTo>
                <a:cubicBezTo>
                  <a:pt x="1653" y="2701"/>
                  <a:pt x="1708" y="2645"/>
                  <a:pt x="1708" y="2583"/>
                </a:cubicBezTo>
                <a:lnTo>
                  <a:pt x="1708" y="1739"/>
                </a:lnTo>
                <a:lnTo>
                  <a:pt x="2516" y="1739"/>
                </a:lnTo>
                <a:cubicBezTo>
                  <a:pt x="2578" y="1739"/>
                  <a:pt x="2627" y="1689"/>
                  <a:pt x="2627" y="1628"/>
                </a:cubicBezTo>
                <a:lnTo>
                  <a:pt x="2627" y="1067"/>
                </a:lnTo>
                <a:cubicBezTo>
                  <a:pt x="2627" y="1005"/>
                  <a:pt x="2578" y="956"/>
                  <a:pt x="2516" y="956"/>
                </a:cubicBezTo>
                <a:lnTo>
                  <a:pt x="1708" y="956"/>
                </a:lnTo>
                <a:lnTo>
                  <a:pt x="1708" y="111"/>
                </a:lnTo>
                <a:cubicBezTo>
                  <a:pt x="1708" y="49"/>
                  <a:pt x="1653" y="0"/>
                  <a:pt x="15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9" name="Google Shape;2259;g2b4aaa32f61_0_417"/>
          <p:cNvSpPr/>
          <p:nvPr/>
        </p:nvSpPr>
        <p:spPr>
          <a:xfrm>
            <a:off x="6183225" y="11040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0" name="Google Shape;2260;g2b4aaa32f61_0_417"/>
          <p:cNvSpPr/>
          <p:nvPr/>
        </p:nvSpPr>
        <p:spPr>
          <a:xfrm>
            <a:off x="7581625" y="10022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1" name="Google Shape;2261;g2b4aaa32f61_0_417"/>
          <p:cNvSpPr/>
          <p:nvPr/>
        </p:nvSpPr>
        <p:spPr>
          <a:xfrm>
            <a:off x="6309925" y="44311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2" name="Google Shape;2262;g2b4aaa32f61_0_417"/>
          <p:cNvSpPr/>
          <p:nvPr/>
        </p:nvSpPr>
        <p:spPr>
          <a:xfrm>
            <a:off x="6751175" y="1337800"/>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3" name="Google Shape;2263;g2b4aaa32f61_0_417"/>
          <p:cNvSpPr/>
          <p:nvPr/>
        </p:nvSpPr>
        <p:spPr>
          <a:xfrm>
            <a:off x="8003525" y="9123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4" name="Google Shape;2264;g2b4aaa32f61_0_417"/>
          <p:cNvSpPr/>
          <p:nvPr/>
        </p:nvSpPr>
        <p:spPr>
          <a:xfrm>
            <a:off x="7158350" y="5724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5" name="Google Shape;2265;g2b4aaa32f61_0_417"/>
          <p:cNvSpPr/>
          <p:nvPr/>
        </p:nvSpPr>
        <p:spPr>
          <a:xfrm flipH="1">
            <a:off x="6141225" y="18058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6" name="Google Shape;2266;g2b4aaa32f61_0_417"/>
          <p:cNvSpPr/>
          <p:nvPr/>
        </p:nvSpPr>
        <p:spPr>
          <a:xfrm>
            <a:off x="7222850" y="11982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7" name="Google Shape;2267;g2b4aaa32f61_0_417"/>
          <p:cNvSpPr/>
          <p:nvPr/>
        </p:nvSpPr>
        <p:spPr>
          <a:xfrm>
            <a:off x="7633963" y="9348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8" name="Google Shape;2268;g2b4aaa32f61_0_417"/>
          <p:cNvSpPr/>
          <p:nvPr/>
        </p:nvSpPr>
        <p:spPr>
          <a:xfrm flipH="1">
            <a:off x="5702600" y="22290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9" name="Google Shape;2269;g2b4aaa32f61_0_417"/>
          <p:cNvSpPr/>
          <p:nvPr/>
        </p:nvSpPr>
        <p:spPr>
          <a:xfrm>
            <a:off x="5638100" y="16826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0" name="Google Shape;2270;g2b4aaa32f61_0_417"/>
          <p:cNvSpPr/>
          <p:nvPr/>
        </p:nvSpPr>
        <p:spPr>
          <a:xfrm flipH="1">
            <a:off x="5671075" y="17404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1" name="Google Shape;2271;g2b4aaa32f61_0_417"/>
          <p:cNvSpPr/>
          <p:nvPr/>
        </p:nvSpPr>
        <p:spPr>
          <a:xfrm flipH="1">
            <a:off x="6265375" y="1742325"/>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2" name="Google Shape;2272;g2b4aaa32f61_0_417"/>
          <p:cNvSpPr/>
          <p:nvPr/>
        </p:nvSpPr>
        <p:spPr>
          <a:xfrm>
            <a:off x="7222850" y="5836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3" name="Google Shape;2273;g2b4aaa32f61_0_417"/>
          <p:cNvSpPr/>
          <p:nvPr/>
        </p:nvSpPr>
        <p:spPr>
          <a:xfrm flipH="1">
            <a:off x="5800000" y="2077563"/>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4" name="Google Shape;2274;g2b4aaa32f61_0_417"/>
          <p:cNvSpPr/>
          <p:nvPr/>
        </p:nvSpPr>
        <p:spPr>
          <a:xfrm flipH="1">
            <a:off x="6321175" y="18058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5" name="Google Shape;2275;g2b4aaa32f61_0_417"/>
          <p:cNvSpPr/>
          <p:nvPr/>
        </p:nvSpPr>
        <p:spPr>
          <a:xfrm>
            <a:off x="6263351" y="4275525"/>
            <a:ext cx="214127" cy="220152"/>
          </a:xfrm>
          <a:custGeom>
            <a:rect b="b" l="l" r="r" t="t"/>
            <a:pathLst>
              <a:path extrusionOk="0" h="2701" w="2627">
                <a:moveTo>
                  <a:pt x="1030" y="0"/>
                </a:moveTo>
                <a:cubicBezTo>
                  <a:pt x="968" y="0"/>
                  <a:pt x="919" y="49"/>
                  <a:pt x="919" y="111"/>
                </a:cubicBezTo>
                <a:lnTo>
                  <a:pt x="919" y="956"/>
                </a:lnTo>
                <a:lnTo>
                  <a:pt x="111" y="956"/>
                </a:lnTo>
                <a:cubicBezTo>
                  <a:pt x="50" y="956"/>
                  <a:pt x="0" y="1005"/>
                  <a:pt x="0" y="1067"/>
                </a:cubicBezTo>
                <a:lnTo>
                  <a:pt x="0" y="1628"/>
                </a:lnTo>
                <a:cubicBezTo>
                  <a:pt x="0" y="1689"/>
                  <a:pt x="50" y="1739"/>
                  <a:pt x="111" y="1739"/>
                </a:cubicBezTo>
                <a:lnTo>
                  <a:pt x="919" y="1739"/>
                </a:lnTo>
                <a:lnTo>
                  <a:pt x="919" y="2583"/>
                </a:lnTo>
                <a:cubicBezTo>
                  <a:pt x="919" y="2645"/>
                  <a:pt x="968" y="2701"/>
                  <a:pt x="1030" y="2701"/>
                </a:cubicBezTo>
                <a:lnTo>
                  <a:pt x="1591" y="2701"/>
                </a:lnTo>
                <a:cubicBezTo>
                  <a:pt x="1653" y="2701"/>
                  <a:pt x="1708" y="2645"/>
                  <a:pt x="1708" y="2583"/>
                </a:cubicBezTo>
                <a:lnTo>
                  <a:pt x="1708" y="1739"/>
                </a:lnTo>
                <a:lnTo>
                  <a:pt x="2516" y="1739"/>
                </a:lnTo>
                <a:cubicBezTo>
                  <a:pt x="2578" y="1739"/>
                  <a:pt x="2627" y="1689"/>
                  <a:pt x="2627" y="1628"/>
                </a:cubicBezTo>
                <a:lnTo>
                  <a:pt x="2627" y="1067"/>
                </a:lnTo>
                <a:cubicBezTo>
                  <a:pt x="2627" y="1005"/>
                  <a:pt x="2578" y="956"/>
                  <a:pt x="2516" y="956"/>
                </a:cubicBezTo>
                <a:lnTo>
                  <a:pt x="1708" y="956"/>
                </a:lnTo>
                <a:lnTo>
                  <a:pt x="1708" y="111"/>
                </a:lnTo>
                <a:cubicBezTo>
                  <a:pt x="1708" y="49"/>
                  <a:pt x="1653" y="0"/>
                  <a:pt x="15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6" name="Google Shape;2276;g2b4aaa32f61_0_417"/>
          <p:cNvSpPr/>
          <p:nvPr/>
        </p:nvSpPr>
        <p:spPr>
          <a:xfrm>
            <a:off x="7927300" y="45396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7" name="Google Shape;2277;g2b4aaa32f61_0_417"/>
          <p:cNvSpPr/>
          <p:nvPr/>
        </p:nvSpPr>
        <p:spPr>
          <a:xfrm>
            <a:off x="6876575" y="36782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8" name="Google Shape;2278;g2b4aaa32f61_0_417"/>
          <p:cNvSpPr/>
          <p:nvPr/>
        </p:nvSpPr>
        <p:spPr>
          <a:xfrm>
            <a:off x="7497650" y="359703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9" name="Google Shape;2279;g2b4aaa32f61_0_417"/>
          <p:cNvSpPr/>
          <p:nvPr/>
        </p:nvSpPr>
        <p:spPr>
          <a:xfrm>
            <a:off x="7581038" y="368950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0" name="Google Shape;2280;g2b4aaa32f61_0_417"/>
          <p:cNvSpPr/>
          <p:nvPr/>
        </p:nvSpPr>
        <p:spPr>
          <a:xfrm>
            <a:off x="7539338" y="3582988"/>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1" name="Google Shape;2281;g2b4aaa32f61_0_417"/>
          <p:cNvSpPr/>
          <p:nvPr/>
        </p:nvSpPr>
        <p:spPr>
          <a:xfrm flipH="1">
            <a:off x="7165963" y="39893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2" name="Google Shape;2282;g2b4aaa32f61_0_417"/>
          <p:cNvSpPr/>
          <p:nvPr/>
        </p:nvSpPr>
        <p:spPr>
          <a:xfrm flipH="1">
            <a:off x="7553150" y="4335300"/>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3" name="Google Shape;2283;g2b4aaa32f61_0_417"/>
          <p:cNvSpPr/>
          <p:nvPr/>
        </p:nvSpPr>
        <p:spPr>
          <a:xfrm>
            <a:off x="6817475" y="41228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4" name="Google Shape;2284;g2b4aaa32f61_0_417"/>
          <p:cNvSpPr/>
          <p:nvPr/>
        </p:nvSpPr>
        <p:spPr>
          <a:xfrm>
            <a:off x="6741725" y="44311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5" name="Google Shape;2285;g2b4aaa32f61_0_417"/>
          <p:cNvSpPr/>
          <p:nvPr/>
        </p:nvSpPr>
        <p:spPr>
          <a:xfrm>
            <a:off x="6775475" y="44424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6" name="Google Shape;2286;g2b4aaa32f61_0_417"/>
          <p:cNvSpPr/>
          <p:nvPr/>
        </p:nvSpPr>
        <p:spPr>
          <a:xfrm>
            <a:off x="6673488" y="44424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7" name="Google Shape;2287;g2b4aaa32f61_0_417"/>
          <p:cNvSpPr/>
          <p:nvPr/>
        </p:nvSpPr>
        <p:spPr>
          <a:xfrm>
            <a:off x="7197675" y="433633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8" name="Google Shape;2288;g2b4aaa32f61_0_417"/>
          <p:cNvSpPr/>
          <p:nvPr/>
        </p:nvSpPr>
        <p:spPr>
          <a:xfrm>
            <a:off x="7292625" y="43668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9" name="Google Shape;2289;g2b4aaa32f61_0_417"/>
          <p:cNvSpPr/>
          <p:nvPr/>
        </p:nvSpPr>
        <p:spPr>
          <a:xfrm>
            <a:off x="7958350" y="34175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0" name="Google Shape;2290;g2b4aaa32f61_0_417"/>
          <p:cNvSpPr/>
          <p:nvPr/>
        </p:nvSpPr>
        <p:spPr>
          <a:xfrm>
            <a:off x="7882600" y="37259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1" name="Google Shape;2291;g2b4aaa32f61_0_417"/>
          <p:cNvSpPr/>
          <p:nvPr/>
        </p:nvSpPr>
        <p:spPr>
          <a:xfrm>
            <a:off x="7916350" y="37371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2" name="Google Shape;2292;g2b4aaa32f61_0_417"/>
          <p:cNvSpPr/>
          <p:nvPr/>
        </p:nvSpPr>
        <p:spPr>
          <a:xfrm>
            <a:off x="7814363" y="37371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3" name="Google Shape;2293;g2b4aaa32f61_0_417"/>
          <p:cNvSpPr/>
          <p:nvPr/>
        </p:nvSpPr>
        <p:spPr>
          <a:xfrm>
            <a:off x="8338550" y="363108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4" name="Google Shape;2294;g2b4aaa32f61_0_417"/>
          <p:cNvSpPr/>
          <p:nvPr/>
        </p:nvSpPr>
        <p:spPr>
          <a:xfrm>
            <a:off x="8433500" y="36615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5" name="Google Shape;2295;g2b4aaa32f61_0_417"/>
          <p:cNvSpPr/>
          <p:nvPr/>
        </p:nvSpPr>
        <p:spPr>
          <a:xfrm>
            <a:off x="5346927" y="1463202"/>
            <a:ext cx="1082100" cy="1082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6" name="Google Shape;2296;g2b4aaa32f61_0_417"/>
          <p:cNvSpPr/>
          <p:nvPr/>
        </p:nvSpPr>
        <p:spPr>
          <a:xfrm>
            <a:off x="7093290" y="2524338"/>
            <a:ext cx="1643100" cy="1643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7" name="Google Shape;2297;g2b4aaa32f61_0_417"/>
          <p:cNvSpPr/>
          <p:nvPr/>
        </p:nvSpPr>
        <p:spPr>
          <a:xfrm>
            <a:off x="7364575" y="1151200"/>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8" name="Google Shape;2298;g2b4aaa32f61_0_417"/>
          <p:cNvSpPr/>
          <p:nvPr/>
        </p:nvSpPr>
        <p:spPr>
          <a:xfrm>
            <a:off x="6469000" y="3843288"/>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9" name="Google Shape;2299;g2b4aaa32f61_0_417"/>
          <p:cNvSpPr/>
          <p:nvPr/>
        </p:nvSpPr>
        <p:spPr>
          <a:xfrm rot="-6779535">
            <a:off x="1766563" y="247767"/>
            <a:ext cx="648910" cy="469058"/>
          </a:xfrm>
          <a:custGeom>
            <a:rect b="b" l="l" r="r" t="t"/>
            <a:pathLst>
              <a:path extrusionOk="0" h="5915" w="8183">
                <a:moveTo>
                  <a:pt x="4239" y="0"/>
                </a:moveTo>
                <a:cubicBezTo>
                  <a:pt x="4180" y="0"/>
                  <a:pt x="4122" y="2"/>
                  <a:pt x="4064" y="6"/>
                </a:cubicBezTo>
                <a:cubicBezTo>
                  <a:pt x="2769" y="99"/>
                  <a:pt x="1240" y="2207"/>
                  <a:pt x="500" y="3299"/>
                </a:cubicBezTo>
                <a:cubicBezTo>
                  <a:pt x="247" y="3662"/>
                  <a:pt x="1" y="4094"/>
                  <a:pt x="38" y="4538"/>
                </a:cubicBezTo>
                <a:cubicBezTo>
                  <a:pt x="62" y="4797"/>
                  <a:pt x="186" y="5031"/>
                  <a:pt x="358" y="5204"/>
                </a:cubicBezTo>
                <a:cubicBezTo>
                  <a:pt x="432" y="5284"/>
                  <a:pt x="525" y="5352"/>
                  <a:pt x="617" y="5407"/>
                </a:cubicBezTo>
                <a:cubicBezTo>
                  <a:pt x="919" y="5586"/>
                  <a:pt x="1264" y="5648"/>
                  <a:pt x="1604" y="5697"/>
                </a:cubicBezTo>
                <a:cubicBezTo>
                  <a:pt x="2364" y="5820"/>
                  <a:pt x="3149" y="5914"/>
                  <a:pt x="3930" y="5914"/>
                </a:cubicBezTo>
                <a:cubicBezTo>
                  <a:pt x="4999" y="5914"/>
                  <a:pt x="6061" y="5737"/>
                  <a:pt x="7048" y="5210"/>
                </a:cubicBezTo>
                <a:cubicBezTo>
                  <a:pt x="7492" y="4970"/>
                  <a:pt x="7942" y="4618"/>
                  <a:pt x="8077" y="4094"/>
                </a:cubicBezTo>
                <a:cubicBezTo>
                  <a:pt x="8182" y="3687"/>
                  <a:pt x="8071" y="3268"/>
                  <a:pt x="7923" y="2898"/>
                </a:cubicBezTo>
                <a:cubicBezTo>
                  <a:pt x="7868" y="2762"/>
                  <a:pt x="7806" y="2627"/>
                  <a:pt x="7732" y="2491"/>
                </a:cubicBezTo>
                <a:cubicBezTo>
                  <a:pt x="7045" y="1189"/>
                  <a:pt x="5643" y="0"/>
                  <a:pt x="423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0" name="Google Shape;2300;g2b4aaa32f61_0_417"/>
          <p:cNvSpPr/>
          <p:nvPr/>
        </p:nvSpPr>
        <p:spPr>
          <a:xfrm rot="-715145">
            <a:off x="2230960" y="74760"/>
            <a:ext cx="1797725" cy="815088"/>
          </a:xfrm>
          <a:custGeom>
            <a:rect b="b" l="l" r="r" t="t"/>
            <a:pathLst>
              <a:path extrusionOk="0" h="8997" w="9952">
                <a:moveTo>
                  <a:pt x="3764" y="1"/>
                </a:moveTo>
                <a:cubicBezTo>
                  <a:pt x="3566" y="1"/>
                  <a:pt x="3368" y="7"/>
                  <a:pt x="3169" y="18"/>
                </a:cubicBezTo>
                <a:cubicBezTo>
                  <a:pt x="2806" y="37"/>
                  <a:pt x="2442" y="74"/>
                  <a:pt x="2078" y="135"/>
                </a:cubicBezTo>
                <a:cubicBezTo>
                  <a:pt x="1277" y="265"/>
                  <a:pt x="716" y="431"/>
                  <a:pt x="376" y="875"/>
                </a:cubicBezTo>
                <a:cubicBezTo>
                  <a:pt x="210" y="1091"/>
                  <a:pt x="99" y="1381"/>
                  <a:pt x="44" y="1769"/>
                </a:cubicBezTo>
                <a:cubicBezTo>
                  <a:pt x="13" y="1972"/>
                  <a:pt x="0" y="2201"/>
                  <a:pt x="0" y="2460"/>
                </a:cubicBezTo>
                <a:cubicBezTo>
                  <a:pt x="7" y="4661"/>
                  <a:pt x="1344" y="7552"/>
                  <a:pt x="3120" y="8514"/>
                </a:cubicBezTo>
                <a:cubicBezTo>
                  <a:pt x="3729" y="8843"/>
                  <a:pt x="4377" y="8996"/>
                  <a:pt x="5022" y="8996"/>
                </a:cubicBezTo>
                <a:cubicBezTo>
                  <a:pt x="6790" y="8996"/>
                  <a:pt x="8533" y="7844"/>
                  <a:pt x="9378" y="6023"/>
                </a:cubicBezTo>
                <a:cubicBezTo>
                  <a:pt x="9440" y="5894"/>
                  <a:pt x="9495" y="5764"/>
                  <a:pt x="9545" y="5629"/>
                </a:cubicBezTo>
                <a:cubicBezTo>
                  <a:pt x="9828" y="4864"/>
                  <a:pt x="9951" y="3989"/>
                  <a:pt x="9791" y="3187"/>
                </a:cubicBezTo>
                <a:cubicBezTo>
                  <a:pt x="9748" y="2965"/>
                  <a:pt x="9680" y="2749"/>
                  <a:pt x="9594" y="2546"/>
                </a:cubicBezTo>
                <a:cubicBezTo>
                  <a:pt x="9101" y="1442"/>
                  <a:pt x="8028" y="857"/>
                  <a:pt x="6992" y="517"/>
                </a:cubicBezTo>
                <a:cubicBezTo>
                  <a:pt x="5943" y="173"/>
                  <a:pt x="4855" y="1"/>
                  <a:pt x="3764" y="1"/>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1" name="Google Shape;2301;g2b4aaa32f61_0_417"/>
          <p:cNvSpPr txBox="1"/>
          <p:nvPr>
            <p:ph idx="2" type="title"/>
          </p:nvPr>
        </p:nvSpPr>
        <p:spPr>
          <a:xfrm>
            <a:off x="1861350" y="1375100"/>
            <a:ext cx="14160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6000"/>
              <a:buNone/>
            </a:pPr>
            <a:r>
              <a:rPr lang="en-US"/>
              <a:t>15</a:t>
            </a:r>
            <a:endParaRPr/>
          </a:p>
        </p:txBody>
      </p:sp>
      <p:pic>
        <p:nvPicPr>
          <p:cNvPr id="2302" name="Google Shape;2302;g2b4aaa32f61_0_417"/>
          <p:cNvPicPr preferRelativeResize="0"/>
          <p:nvPr/>
        </p:nvPicPr>
        <p:blipFill rotWithShape="1">
          <a:blip r:embed="rId3">
            <a:alphaModFix/>
          </a:blip>
          <a:srcRect b="0" l="0" r="0" t="0"/>
          <a:stretch/>
        </p:blipFill>
        <p:spPr>
          <a:xfrm>
            <a:off x="4791117" y="1092859"/>
            <a:ext cx="4094715" cy="3002897"/>
          </a:xfrm>
          <a:prstGeom prst="rect">
            <a:avLst/>
          </a:prstGeom>
          <a:noFill/>
          <a:ln>
            <a:noFill/>
          </a:ln>
        </p:spPr>
      </p:pic>
    </p:spTree>
  </p:cSld>
  <p:clrMapOvr>
    <a:masterClrMapping/>
  </p:clrMapOvr>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6" name="Shape 2306"/>
        <p:cNvGrpSpPr/>
        <p:nvPr/>
      </p:nvGrpSpPr>
      <p:grpSpPr>
        <a:xfrm>
          <a:off x="0" y="0"/>
          <a:ext cx="0" cy="0"/>
          <a:chOff x="0" y="0"/>
          <a:chExt cx="0" cy="0"/>
        </a:xfrm>
      </p:grpSpPr>
      <p:sp>
        <p:nvSpPr>
          <p:cNvPr id="2307" name="Google Shape;2307;g2b4aaa32f61_0_473"/>
          <p:cNvSpPr txBox="1"/>
          <p:nvPr>
            <p:ph type="title"/>
          </p:nvPr>
        </p:nvSpPr>
        <p:spPr>
          <a:xfrm>
            <a:off x="223050" y="23572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Definition of personality disorders</a:t>
            </a:r>
            <a:endParaRPr/>
          </a:p>
        </p:txBody>
      </p:sp>
      <p:sp>
        <p:nvSpPr>
          <p:cNvPr id="2308" name="Google Shape;2308;g2b4aaa32f61_0_473"/>
          <p:cNvSpPr txBox="1"/>
          <p:nvPr>
            <p:ph idx="1" type="body"/>
          </p:nvPr>
        </p:nvSpPr>
        <p:spPr>
          <a:xfrm>
            <a:off x="331300" y="993925"/>
            <a:ext cx="3879000" cy="3961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b="1" lang="en-US" u="sng"/>
              <a:t>Lifelong, persistent, deeply integrated maladaptive behavior and Inner experiences</a:t>
            </a:r>
            <a:r>
              <a:rPr lang="en-US"/>
              <a:t> that:</a:t>
            </a:r>
            <a:endParaRPr/>
          </a:p>
          <a:p>
            <a:pPr indent="-317500" lvl="0" marL="457200" rtl="0" algn="l">
              <a:lnSpc>
                <a:spcPct val="100000"/>
              </a:lnSpc>
              <a:spcBef>
                <a:spcPts val="0"/>
              </a:spcBef>
              <a:spcAft>
                <a:spcPts val="0"/>
              </a:spcAft>
              <a:buSzPts val="1400"/>
              <a:buChar char="•"/>
            </a:pPr>
            <a:r>
              <a:rPr lang="en-US"/>
              <a:t>Characterizes the individual</a:t>
            </a:r>
            <a:endParaRPr/>
          </a:p>
          <a:p>
            <a:pPr indent="-317500" lvl="0" marL="457200" rtl="0" algn="l">
              <a:lnSpc>
                <a:spcPct val="100000"/>
              </a:lnSpc>
              <a:spcBef>
                <a:spcPts val="0"/>
              </a:spcBef>
              <a:spcAft>
                <a:spcPts val="0"/>
              </a:spcAft>
              <a:buSzPts val="1400"/>
              <a:buChar char="•"/>
            </a:pPr>
            <a:r>
              <a:rPr lang="en-US" u="sng"/>
              <a:t>Deviates markedly from culturally accepted</a:t>
            </a:r>
            <a:r>
              <a:rPr lang="en-US"/>
              <a:t> (accepted normal)</a:t>
            </a:r>
            <a:endParaRPr/>
          </a:p>
          <a:p>
            <a:pPr indent="-317500" lvl="0" marL="457200" rtl="0" algn="l">
              <a:lnSpc>
                <a:spcPct val="100000"/>
              </a:lnSpc>
              <a:spcBef>
                <a:spcPts val="0"/>
              </a:spcBef>
              <a:spcAft>
                <a:spcPts val="0"/>
              </a:spcAft>
              <a:buSzPts val="1400"/>
              <a:buChar char="•"/>
            </a:pPr>
            <a:r>
              <a:rPr lang="en-US"/>
              <a:t>Onset in </a:t>
            </a:r>
            <a:r>
              <a:rPr lang="en-US" u="sng"/>
              <a:t>adolescence or early adulthood</a:t>
            </a:r>
            <a:endParaRPr u="sng"/>
          </a:p>
          <a:p>
            <a:pPr indent="-317500" lvl="0" marL="457200" rtl="0" algn="l">
              <a:lnSpc>
                <a:spcPct val="100000"/>
              </a:lnSpc>
              <a:spcBef>
                <a:spcPts val="0"/>
              </a:spcBef>
              <a:spcAft>
                <a:spcPts val="0"/>
              </a:spcAft>
              <a:buSzPts val="1400"/>
              <a:buChar char="•"/>
            </a:pPr>
            <a:r>
              <a:rPr lang="en-US"/>
              <a:t>Are </a:t>
            </a:r>
            <a:r>
              <a:rPr b="1" lang="en-US"/>
              <a:t>ego syntonic</a:t>
            </a:r>
            <a:r>
              <a:rPr lang="en-US"/>
              <a:t>: (acceptable to the ego)</a:t>
            </a:r>
            <a:endParaRPr/>
          </a:p>
          <a:p>
            <a:pPr indent="-317500" lvl="0" marL="457200" rtl="0" algn="l">
              <a:lnSpc>
                <a:spcPct val="100000"/>
              </a:lnSpc>
              <a:spcBef>
                <a:spcPts val="0"/>
              </a:spcBef>
              <a:spcAft>
                <a:spcPts val="0"/>
              </a:spcAft>
              <a:buSzPts val="1400"/>
              <a:buChar char="•"/>
            </a:pPr>
            <a:r>
              <a:rPr lang="en-US"/>
              <a:t>Are </a:t>
            </a:r>
            <a:r>
              <a:rPr b="1" lang="en-US"/>
              <a:t>alloplastic</a:t>
            </a:r>
            <a:r>
              <a:rPr lang="en-US"/>
              <a:t>: (adapt by trying to alter the external environment rather than themselves).</a:t>
            </a:r>
            <a:endParaRPr/>
          </a:p>
          <a:p>
            <a:pPr indent="-317500" lvl="0" marL="457200" rtl="0" algn="l">
              <a:lnSpc>
                <a:spcPct val="100000"/>
              </a:lnSpc>
              <a:spcBef>
                <a:spcPts val="0"/>
              </a:spcBef>
              <a:spcAft>
                <a:spcPts val="0"/>
              </a:spcAft>
              <a:buSzPts val="1400"/>
              <a:buChar char="•"/>
            </a:pPr>
            <a:r>
              <a:rPr lang="en-US"/>
              <a:t>Manifests in </a:t>
            </a:r>
            <a:r>
              <a:rPr lang="en-US" u="sng"/>
              <a:t>at least two</a:t>
            </a:r>
            <a:r>
              <a:rPr lang="en-US"/>
              <a:t> of the following four areas: </a:t>
            </a:r>
            <a:r>
              <a:rPr lang="en-US" u="sng"/>
              <a:t>cognition, affectivity, interpersonal function, or impulse control and gratification need</a:t>
            </a:r>
            <a:endParaRPr u="sng"/>
          </a:p>
        </p:txBody>
      </p:sp>
      <p:pic>
        <p:nvPicPr>
          <p:cNvPr id="2309" name="Google Shape;2309;g2b4aaa32f61_0_473"/>
          <p:cNvPicPr preferRelativeResize="0"/>
          <p:nvPr/>
        </p:nvPicPr>
        <p:blipFill rotWithShape="1">
          <a:blip r:embed="rId3">
            <a:alphaModFix/>
          </a:blip>
          <a:srcRect b="0" l="0" r="0" t="0"/>
          <a:stretch/>
        </p:blipFill>
        <p:spPr>
          <a:xfrm>
            <a:off x="4362700" y="1261275"/>
            <a:ext cx="4628899" cy="3427102"/>
          </a:xfrm>
          <a:prstGeom prst="rect">
            <a:avLst/>
          </a:prstGeom>
          <a:noFill/>
          <a:ln>
            <a:noFill/>
          </a:ln>
        </p:spPr>
      </p:pic>
    </p:spTree>
  </p:cSld>
  <p:clrMapOvr>
    <a:masterClrMapping/>
  </p:clrMapOvr>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3" name="Shape 2313"/>
        <p:cNvGrpSpPr/>
        <p:nvPr/>
      </p:nvGrpSpPr>
      <p:grpSpPr>
        <a:xfrm>
          <a:off x="0" y="0"/>
          <a:ext cx="0" cy="0"/>
          <a:chOff x="0" y="0"/>
          <a:chExt cx="0" cy="0"/>
        </a:xfrm>
      </p:grpSpPr>
      <p:sp>
        <p:nvSpPr>
          <p:cNvPr id="2314" name="Google Shape;2314;g2b4aaa32f61_0_480"/>
          <p:cNvSpPr txBox="1"/>
          <p:nvPr>
            <p:ph type="title"/>
          </p:nvPr>
        </p:nvSpPr>
        <p:spPr>
          <a:xfrm>
            <a:off x="181625" y="1805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Etiology </a:t>
            </a:r>
            <a:endParaRPr/>
          </a:p>
        </p:txBody>
      </p:sp>
      <p:sp>
        <p:nvSpPr>
          <p:cNvPr id="2315" name="Google Shape;2315;g2b4aaa32f61_0_480"/>
          <p:cNvSpPr txBox="1"/>
          <p:nvPr>
            <p:ph idx="1" type="body"/>
          </p:nvPr>
        </p:nvSpPr>
        <p:spPr>
          <a:xfrm>
            <a:off x="262275" y="883475"/>
            <a:ext cx="8160900" cy="40860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00000"/>
              </a:lnSpc>
              <a:spcBef>
                <a:spcPts val="0"/>
              </a:spcBef>
              <a:spcAft>
                <a:spcPts val="0"/>
              </a:spcAft>
              <a:buSzPts val="1400"/>
              <a:buNone/>
            </a:pPr>
            <a:r>
              <a:rPr b="1" lang="en-US" u="sng"/>
              <a:t>Genetics</a:t>
            </a:r>
            <a:r>
              <a:rPr lang="en-US"/>
              <a:t>:</a:t>
            </a:r>
            <a:endParaRPr/>
          </a:p>
          <a:p>
            <a:pPr indent="-317500" lvl="0" marL="457200" rtl="0" algn="l">
              <a:lnSpc>
                <a:spcPct val="100000"/>
              </a:lnSpc>
              <a:spcBef>
                <a:spcPts val="0"/>
              </a:spcBef>
              <a:spcAft>
                <a:spcPts val="0"/>
              </a:spcAft>
              <a:buSzPts val="1400"/>
              <a:buChar char="•"/>
            </a:pPr>
            <a:r>
              <a:rPr lang="en-US" u="sng"/>
              <a:t>Monozygotic twins</a:t>
            </a:r>
            <a:r>
              <a:rPr lang="en-US"/>
              <a:t> reared apart </a:t>
            </a:r>
            <a:r>
              <a:rPr lang="en-US" u="sng"/>
              <a:t>have nearly same personalities.</a:t>
            </a:r>
            <a:endParaRPr u="sng"/>
          </a:p>
          <a:p>
            <a:pPr indent="-317500" lvl="0" marL="457200" rtl="0" algn="l">
              <a:lnSpc>
                <a:spcPct val="100000"/>
              </a:lnSpc>
              <a:spcBef>
                <a:spcPts val="0"/>
              </a:spcBef>
              <a:spcAft>
                <a:spcPts val="0"/>
              </a:spcAft>
              <a:buSzPts val="1400"/>
              <a:buChar char="•"/>
            </a:pPr>
            <a:r>
              <a:rPr b="1" lang="en-US">
                <a:solidFill>
                  <a:schemeClr val="dk2"/>
                </a:solidFill>
              </a:rPr>
              <a:t>Cluster A:</a:t>
            </a:r>
            <a:r>
              <a:rPr lang="en-US"/>
              <a:t> More common in the biological relatives of patients with </a:t>
            </a:r>
            <a:r>
              <a:rPr lang="en-US">
                <a:solidFill>
                  <a:schemeClr val="accent1"/>
                </a:solidFill>
              </a:rPr>
              <a:t>schizophrenia</a:t>
            </a:r>
            <a:r>
              <a:rPr lang="en-US"/>
              <a:t> than among control groups.</a:t>
            </a:r>
            <a:endParaRPr/>
          </a:p>
          <a:p>
            <a:pPr indent="-317500" lvl="0" marL="457200" rtl="0" algn="l">
              <a:lnSpc>
                <a:spcPct val="100000"/>
              </a:lnSpc>
              <a:spcBef>
                <a:spcPts val="0"/>
              </a:spcBef>
              <a:spcAft>
                <a:spcPts val="0"/>
              </a:spcAft>
              <a:buSzPts val="1400"/>
              <a:buChar char="•"/>
            </a:pPr>
            <a:r>
              <a:rPr b="1" lang="en-US">
                <a:solidFill>
                  <a:schemeClr val="dk2"/>
                </a:solidFill>
              </a:rPr>
              <a:t>Cluster B: </a:t>
            </a:r>
            <a:r>
              <a:rPr lang="en-US">
                <a:solidFill>
                  <a:schemeClr val="accent1"/>
                </a:solidFill>
              </a:rPr>
              <a:t>Antisocial personality</a:t>
            </a:r>
            <a:r>
              <a:rPr lang="en-US"/>
              <a:t> disorder is associated with </a:t>
            </a:r>
            <a:r>
              <a:rPr lang="en-US">
                <a:solidFill>
                  <a:schemeClr val="accent1"/>
                </a:solidFill>
              </a:rPr>
              <a:t>alcohol use disorders</a:t>
            </a:r>
            <a:r>
              <a:rPr lang="en-US"/>
              <a:t> ; </a:t>
            </a:r>
            <a:r>
              <a:rPr lang="en-US">
                <a:solidFill>
                  <a:schemeClr val="accent6"/>
                </a:solidFill>
              </a:rPr>
              <a:t>depression</a:t>
            </a:r>
            <a:r>
              <a:rPr lang="en-US"/>
              <a:t> is common in family backgrounds of patients with </a:t>
            </a:r>
            <a:r>
              <a:rPr lang="en-US">
                <a:solidFill>
                  <a:schemeClr val="accent6"/>
                </a:solidFill>
              </a:rPr>
              <a:t>borderline personality disorder</a:t>
            </a:r>
            <a:r>
              <a:rPr lang="en-US"/>
              <a:t>; a strong correlation between </a:t>
            </a:r>
            <a:r>
              <a:rPr lang="en-US">
                <a:solidFill>
                  <a:schemeClr val="dk2"/>
                </a:solidFill>
              </a:rPr>
              <a:t>histrionic and somatization disorders.</a:t>
            </a:r>
            <a:endParaRPr>
              <a:solidFill>
                <a:schemeClr val="dk2"/>
              </a:solidFill>
            </a:endParaRPr>
          </a:p>
          <a:p>
            <a:pPr indent="-317500" lvl="0" marL="457200" rtl="0" algn="l">
              <a:lnSpc>
                <a:spcPct val="100000"/>
              </a:lnSpc>
              <a:spcBef>
                <a:spcPts val="0"/>
              </a:spcBef>
              <a:spcAft>
                <a:spcPts val="0"/>
              </a:spcAft>
              <a:buSzPts val="1400"/>
              <a:buChar char="•"/>
            </a:pPr>
            <a:r>
              <a:rPr b="1" lang="en-US">
                <a:solidFill>
                  <a:schemeClr val="dk2"/>
                </a:solidFill>
              </a:rPr>
              <a:t>Cluster C:</a:t>
            </a:r>
            <a:r>
              <a:rPr lang="en-US"/>
              <a:t> Patients with </a:t>
            </a:r>
            <a:r>
              <a:rPr lang="en-US">
                <a:solidFill>
                  <a:schemeClr val="accent1"/>
                </a:solidFill>
              </a:rPr>
              <a:t>avoidant</a:t>
            </a:r>
            <a:r>
              <a:rPr lang="en-US"/>
              <a:t> personality often have </a:t>
            </a:r>
            <a:r>
              <a:rPr lang="en-US">
                <a:solidFill>
                  <a:schemeClr val="accent1"/>
                </a:solidFill>
              </a:rPr>
              <a:t>high anxiety levels</a:t>
            </a:r>
            <a:r>
              <a:rPr lang="en-US"/>
              <a:t>; obsessive-compulsive traits are more common in monozygotic twins than in dizygotic twins – they also show some signs of depression.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n-US" u="sng"/>
              <a:t>Neurotransmitters:</a:t>
            </a:r>
            <a:endParaRPr b="1" u="sng"/>
          </a:p>
          <a:p>
            <a:pPr indent="-317500" lvl="0" marL="457200" rtl="0" algn="l">
              <a:lnSpc>
                <a:spcPct val="100000"/>
              </a:lnSpc>
              <a:spcBef>
                <a:spcPts val="0"/>
              </a:spcBef>
              <a:spcAft>
                <a:spcPts val="0"/>
              </a:spcAft>
              <a:buSzPts val="1400"/>
              <a:buChar char="•"/>
            </a:pPr>
            <a:r>
              <a:rPr lang="en-US" u="sng"/>
              <a:t>Low levels of  5-HIAA </a:t>
            </a:r>
            <a:r>
              <a:rPr lang="en-US"/>
              <a:t>, a metabolite of serotonin is low in people who are </a:t>
            </a:r>
            <a:r>
              <a:rPr lang="en-US" u="sng"/>
              <a:t>impulsive and aggressive.</a:t>
            </a:r>
            <a:endParaRPr u="sng"/>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n-US" u="sng"/>
              <a:t>Environmental Factors:</a:t>
            </a:r>
            <a:endParaRPr b="1" u="sng"/>
          </a:p>
          <a:p>
            <a:pPr indent="-317500" lvl="0" marL="457200" rtl="0" algn="l">
              <a:lnSpc>
                <a:spcPct val="100000"/>
              </a:lnSpc>
              <a:spcBef>
                <a:spcPts val="0"/>
              </a:spcBef>
              <a:spcAft>
                <a:spcPts val="0"/>
              </a:spcAft>
              <a:buSzPts val="1400"/>
              <a:buChar char="•"/>
            </a:pPr>
            <a:r>
              <a:rPr lang="en-US"/>
              <a:t>Children with </a:t>
            </a:r>
            <a:r>
              <a:rPr lang="en-US" u="sng"/>
              <a:t>minimal brain damage are at risk for antisocial</a:t>
            </a:r>
            <a:r>
              <a:rPr lang="en-US"/>
              <a:t> personality disorder.</a:t>
            </a:r>
            <a:endParaRPr/>
          </a:p>
          <a:p>
            <a:pPr indent="-317500" lvl="0" marL="457200" rtl="0" algn="l">
              <a:lnSpc>
                <a:spcPct val="100000"/>
              </a:lnSpc>
              <a:spcBef>
                <a:spcPts val="0"/>
              </a:spcBef>
              <a:spcAft>
                <a:spcPts val="0"/>
              </a:spcAft>
              <a:buSzPts val="1400"/>
              <a:buChar char="•"/>
            </a:pPr>
            <a:r>
              <a:rPr lang="en-US"/>
              <a:t>Link between </a:t>
            </a:r>
            <a:r>
              <a:rPr lang="en-US" u="sng"/>
              <a:t>fearful children</a:t>
            </a:r>
            <a:r>
              <a:rPr lang="en-US"/>
              <a:t> raised by fearful mothers and </a:t>
            </a:r>
            <a:r>
              <a:rPr lang="en-US" u="sng"/>
              <a:t>avoidant personality disorder.</a:t>
            </a:r>
            <a:endParaRPr u="sng"/>
          </a:p>
          <a:p>
            <a:pPr indent="-317500" lvl="0" marL="457200" rtl="0" algn="l">
              <a:lnSpc>
                <a:spcPct val="100000"/>
              </a:lnSpc>
              <a:spcBef>
                <a:spcPts val="0"/>
              </a:spcBef>
              <a:spcAft>
                <a:spcPts val="0"/>
              </a:spcAft>
              <a:buSzPts val="1400"/>
              <a:buChar char="•"/>
            </a:pPr>
            <a:r>
              <a:rPr lang="en-US" u="sng"/>
              <a:t>Cultures that encourage aggression</a:t>
            </a:r>
            <a:r>
              <a:rPr lang="en-US"/>
              <a:t> may contribute to </a:t>
            </a:r>
            <a:r>
              <a:rPr lang="en-US" u="sng"/>
              <a:t>paranoid and antisocial personality disorders.</a:t>
            </a:r>
            <a:endParaRPr u="sng"/>
          </a:p>
        </p:txBody>
      </p:sp>
    </p:spTree>
  </p:cSld>
  <p:clrMapOvr>
    <a:masterClrMapping/>
  </p:clrMapOvr>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9" name="Shape 2319"/>
        <p:cNvGrpSpPr/>
        <p:nvPr/>
      </p:nvGrpSpPr>
      <p:grpSpPr>
        <a:xfrm>
          <a:off x="0" y="0"/>
          <a:ext cx="0" cy="0"/>
          <a:chOff x="0" y="0"/>
          <a:chExt cx="0" cy="0"/>
        </a:xfrm>
      </p:grpSpPr>
      <p:sp>
        <p:nvSpPr>
          <p:cNvPr id="2320" name="Google Shape;2320;g2b4aaa32f61_0_486"/>
          <p:cNvSpPr txBox="1"/>
          <p:nvPr>
            <p:ph type="title"/>
          </p:nvPr>
        </p:nvSpPr>
        <p:spPr>
          <a:xfrm>
            <a:off x="179450" y="207075"/>
            <a:ext cx="8517300" cy="905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Cluster A: </a:t>
            </a:r>
            <a:r>
              <a:rPr b="1" lang="en-US">
                <a:solidFill>
                  <a:schemeClr val="accent1"/>
                </a:solidFill>
              </a:rPr>
              <a:t>Paranoid </a:t>
            </a:r>
            <a:r>
              <a:rPr lang="en-US"/>
              <a:t>personality disorder</a:t>
            </a:r>
            <a:endParaRPr/>
          </a:p>
        </p:txBody>
      </p:sp>
      <p:sp>
        <p:nvSpPr>
          <p:cNvPr id="2321" name="Google Shape;2321;g2b4aaa32f61_0_486"/>
          <p:cNvSpPr txBox="1"/>
          <p:nvPr>
            <p:ph idx="1" type="body"/>
          </p:nvPr>
        </p:nvSpPr>
        <p:spPr>
          <a:xfrm>
            <a:off x="289900" y="1035325"/>
            <a:ext cx="6805500" cy="4030800"/>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90000"/>
              </a:lnSpc>
              <a:spcBef>
                <a:spcPts val="800"/>
              </a:spcBef>
              <a:spcAft>
                <a:spcPts val="0"/>
              </a:spcAft>
              <a:buClr>
                <a:schemeClr val="dk1"/>
              </a:buClr>
              <a:buSzPct val="61110"/>
              <a:buFont typeface="Arial"/>
              <a:buNone/>
            </a:pPr>
            <a:r>
              <a:rPr lang="en-US" sz="1800">
                <a:solidFill>
                  <a:schemeClr val="dk2"/>
                </a:solidFill>
                <a:latin typeface="Roboto Condensed"/>
                <a:ea typeface="Roboto Condensed"/>
                <a:cs typeface="Roboto Condensed"/>
                <a:sym typeface="Roboto Condensed"/>
              </a:rPr>
              <a:t>A. A </a:t>
            </a:r>
            <a:r>
              <a:rPr b="1" lang="en-US" sz="1800">
                <a:solidFill>
                  <a:schemeClr val="dk2"/>
                </a:solidFill>
                <a:latin typeface="Roboto Condensed"/>
                <a:ea typeface="Roboto Condensed"/>
                <a:cs typeface="Roboto Condensed"/>
                <a:sym typeface="Roboto Condensed"/>
              </a:rPr>
              <a:t>pervasive distrust </a:t>
            </a:r>
            <a:r>
              <a:rPr lang="en-US" sz="1800">
                <a:solidFill>
                  <a:schemeClr val="dk2"/>
                </a:solidFill>
                <a:latin typeface="Roboto Condensed"/>
                <a:ea typeface="Roboto Condensed"/>
                <a:cs typeface="Roboto Condensed"/>
                <a:sym typeface="Roboto Condensed"/>
              </a:rPr>
              <a:t>and </a:t>
            </a:r>
            <a:r>
              <a:rPr b="1" lang="en-US" sz="1800">
                <a:solidFill>
                  <a:schemeClr val="dk2"/>
                </a:solidFill>
                <a:latin typeface="Roboto Condensed"/>
                <a:ea typeface="Roboto Condensed"/>
                <a:cs typeface="Roboto Condensed"/>
                <a:sym typeface="Roboto Condensed"/>
              </a:rPr>
              <a:t>suspiciousness</a:t>
            </a:r>
            <a:r>
              <a:rPr lang="en-US" sz="1800">
                <a:solidFill>
                  <a:schemeClr val="dk2"/>
                </a:solidFill>
                <a:latin typeface="Roboto Condensed"/>
                <a:ea typeface="Roboto Condensed"/>
                <a:cs typeface="Roboto Condensed"/>
                <a:sym typeface="Roboto Condensed"/>
              </a:rPr>
              <a:t> of others such that their motives are interpreted as malevolent, </a:t>
            </a:r>
            <a:r>
              <a:rPr b="1" lang="en-US" sz="1800">
                <a:solidFill>
                  <a:schemeClr val="dk2"/>
                </a:solidFill>
                <a:latin typeface="Roboto Condensed"/>
                <a:ea typeface="Roboto Condensed"/>
                <a:cs typeface="Roboto Condensed"/>
                <a:sym typeface="Roboto Condensed"/>
              </a:rPr>
              <a:t>beginning by early adulthood </a:t>
            </a:r>
            <a:r>
              <a:rPr lang="en-US" sz="1800">
                <a:solidFill>
                  <a:schemeClr val="dk2"/>
                </a:solidFill>
                <a:latin typeface="Roboto Condensed"/>
                <a:ea typeface="Roboto Condensed"/>
                <a:cs typeface="Roboto Condensed"/>
                <a:sym typeface="Roboto Condensed"/>
              </a:rPr>
              <a:t>and present in a variety of contexts, as indicated by </a:t>
            </a:r>
            <a:r>
              <a:rPr b="1" lang="en-US" sz="1800">
                <a:solidFill>
                  <a:schemeClr val="dk2"/>
                </a:solidFill>
                <a:latin typeface="Roboto Condensed"/>
                <a:ea typeface="Roboto Condensed"/>
                <a:cs typeface="Roboto Condensed"/>
                <a:sym typeface="Roboto Condensed"/>
              </a:rPr>
              <a:t>four (or more) </a:t>
            </a:r>
            <a:r>
              <a:rPr lang="en-US" sz="1800">
                <a:solidFill>
                  <a:schemeClr val="dk2"/>
                </a:solidFill>
                <a:latin typeface="Roboto Condensed"/>
                <a:ea typeface="Roboto Condensed"/>
                <a:cs typeface="Roboto Condensed"/>
                <a:sym typeface="Roboto Condensed"/>
              </a:rPr>
              <a:t>of the following:</a:t>
            </a:r>
            <a:endParaRPr sz="1800">
              <a:solidFill>
                <a:schemeClr val="dk2"/>
              </a:solidFill>
              <a:latin typeface="Roboto Condensed"/>
              <a:ea typeface="Roboto Condensed"/>
              <a:cs typeface="Roboto Condensed"/>
              <a:sym typeface="Roboto Condensed"/>
            </a:endParaRPr>
          </a:p>
          <a:p>
            <a:pPr indent="-317500" lvl="0" marL="457200" rtl="0" algn="l">
              <a:lnSpc>
                <a:spcPct val="90000"/>
              </a:lnSpc>
              <a:spcBef>
                <a:spcPts val="800"/>
              </a:spcBef>
              <a:spcAft>
                <a:spcPts val="0"/>
              </a:spcAft>
              <a:buClr>
                <a:schemeClr val="dk1"/>
              </a:buClr>
              <a:buSzPct val="100000"/>
              <a:buFont typeface="Calibri"/>
              <a:buAutoNum type="arabicPeriod"/>
            </a:pPr>
            <a:r>
              <a:rPr b="1" lang="en-US" sz="2000">
                <a:solidFill>
                  <a:schemeClr val="dk1"/>
                </a:solidFill>
                <a:latin typeface="Roboto Condensed"/>
                <a:ea typeface="Roboto Condensed"/>
                <a:cs typeface="Roboto Condensed"/>
                <a:sym typeface="Roboto Condensed"/>
              </a:rPr>
              <a:t>Suspects</a:t>
            </a:r>
            <a:r>
              <a:rPr lang="en-US" sz="2000">
                <a:solidFill>
                  <a:schemeClr val="dk1"/>
                </a:solidFill>
                <a:latin typeface="Roboto Condensed"/>
                <a:ea typeface="Roboto Condensed"/>
                <a:cs typeface="Roboto Condensed"/>
                <a:sym typeface="Roboto Condensed"/>
              </a:rPr>
              <a:t>, without sufficient basis, that others are </a:t>
            </a:r>
            <a:r>
              <a:rPr b="1" lang="en-US" sz="2000">
                <a:solidFill>
                  <a:schemeClr val="dk1"/>
                </a:solidFill>
                <a:latin typeface="Roboto Condensed"/>
                <a:ea typeface="Roboto Condensed"/>
                <a:cs typeface="Roboto Condensed"/>
                <a:sym typeface="Roboto Condensed"/>
              </a:rPr>
              <a:t>exploiting</a:t>
            </a:r>
            <a:r>
              <a:rPr lang="en-US" sz="2000">
                <a:solidFill>
                  <a:schemeClr val="dk1"/>
                </a:solidFill>
                <a:latin typeface="Roboto Condensed"/>
                <a:ea typeface="Roboto Condensed"/>
                <a:cs typeface="Roboto Condensed"/>
                <a:sym typeface="Roboto Condensed"/>
              </a:rPr>
              <a:t>, </a:t>
            </a:r>
            <a:r>
              <a:rPr b="1" lang="en-US" sz="2000">
                <a:solidFill>
                  <a:schemeClr val="dk1"/>
                </a:solidFill>
                <a:latin typeface="Roboto Condensed"/>
                <a:ea typeface="Roboto Condensed"/>
                <a:cs typeface="Roboto Condensed"/>
                <a:sym typeface="Roboto Condensed"/>
              </a:rPr>
              <a:t>harming</a:t>
            </a:r>
            <a:r>
              <a:rPr lang="en-US" sz="2000">
                <a:solidFill>
                  <a:schemeClr val="dk1"/>
                </a:solidFill>
                <a:latin typeface="Roboto Condensed"/>
                <a:ea typeface="Roboto Condensed"/>
                <a:cs typeface="Roboto Condensed"/>
                <a:sym typeface="Roboto Condensed"/>
              </a:rPr>
              <a:t>, or </a:t>
            </a:r>
            <a:r>
              <a:rPr b="1" lang="en-US" sz="2000">
                <a:solidFill>
                  <a:schemeClr val="dk1"/>
                </a:solidFill>
                <a:latin typeface="Roboto Condensed"/>
                <a:ea typeface="Roboto Condensed"/>
                <a:cs typeface="Roboto Condensed"/>
                <a:sym typeface="Roboto Condensed"/>
              </a:rPr>
              <a:t>deceiving</a:t>
            </a:r>
            <a:r>
              <a:rPr lang="en-US" sz="2000">
                <a:solidFill>
                  <a:schemeClr val="dk1"/>
                </a:solidFill>
                <a:latin typeface="Roboto Condensed"/>
                <a:ea typeface="Roboto Condensed"/>
                <a:cs typeface="Roboto Condensed"/>
                <a:sym typeface="Roboto Condensed"/>
              </a:rPr>
              <a:t> him or her.</a:t>
            </a:r>
            <a:endParaRPr sz="2000">
              <a:solidFill>
                <a:schemeClr val="dk1"/>
              </a:solidFill>
              <a:latin typeface="Roboto Condensed"/>
              <a:ea typeface="Roboto Condensed"/>
              <a:cs typeface="Roboto Condensed"/>
              <a:sym typeface="Roboto Condensed"/>
            </a:endParaRPr>
          </a:p>
          <a:p>
            <a:pPr indent="-317500" lvl="0" marL="457200" rtl="0" algn="l">
              <a:lnSpc>
                <a:spcPct val="90000"/>
              </a:lnSpc>
              <a:spcBef>
                <a:spcPts val="0"/>
              </a:spcBef>
              <a:spcAft>
                <a:spcPts val="0"/>
              </a:spcAft>
              <a:buClr>
                <a:schemeClr val="dk1"/>
              </a:buClr>
              <a:buSzPct val="100000"/>
              <a:buFont typeface="Calibri"/>
              <a:buAutoNum type="arabicPeriod"/>
            </a:pPr>
            <a:r>
              <a:rPr lang="en-US" sz="2000">
                <a:solidFill>
                  <a:schemeClr val="dk1"/>
                </a:solidFill>
                <a:latin typeface="Roboto Condensed"/>
                <a:ea typeface="Roboto Condensed"/>
                <a:cs typeface="Roboto Condensed"/>
                <a:sym typeface="Roboto Condensed"/>
              </a:rPr>
              <a:t>Is preoccupied with </a:t>
            </a:r>
            <a:r>
              <a:rPr b="1" lang="en-US" sz="2000">
                <a:solidFill>
                  <a:schemeClr val="dk1"/>
                </a:solidFill>
                <a:latin typeface="Roboto Condensed"/>
                <a:ea typeface="Roboto Condensed"/>
                <a:cs typeface="Roboto Condensed"/>
                <a:sym typeface="Roboto Condensed"/>
              </a:rPr>
              <a:t>unjustified doubts </a:t>
            </a:r>
            <a:r>
              <a:rPr lang="en-US" sz="2000">
                <a:solidFill>
                  <a:schemeClr val="dk1"/>
                </a:solidFill>
                <a:latin typeface="Roboto Condensed"/>
                <a:ea typeface="Roboto Condensed"/>
                <a:cs typeface="Roboto Condensed"/>
                <a:sym typeface="Roboto Condensed"/>
              </a:rPr>
              <a:t>about the </a:t>
            </a:r>
            <a:r>
              <a:rPr b="1" lang="en-US" sz="2000">
                <a:solidFill>
                  <a:schemeClr val="dk1"/>
                </a:solidFill>
                <a:latin typeface="Roboto Condensed"/>
                <a:ea typeface="Roboto Condensed"/>
                <a:cs typeface="Roboto Condensed"/>
                <a:sym typeface="Roboto Condensed"/>
              </a:rPr>
              <a:t>loyalty</a:t>
            </a:r>
            <a:r>
              <a:rPr lang="en-US" sz="2000">
                <a:solidFill>
                  <a:schemeClr val="dk1"/>
                </a:solidFill>
                <a:latin typeface="Roboto Condensed"/>
                <a:ea typeface="Roboto Condensed"/>
                <a:cs typeface="Roboto Condensed"/>
                <a:sym typeface="Roboto Condensed"/>
              </a:rPr>
              <a:t> or </a:t>
            </a:r>
            <a:r>
              <a:rPr b="1" lang="en-US" sz="2000">
                <a:solidFill>
                  <a:schemeClr val="dk1"/>
                </a:solidFill>
                <a:latin typeface="Roboto Condensed"/>
                <a:ea typeface="Roboto Condensed"/>
                <a:cs typeface="Roboto Condensed"/>
                <a:sym typeface="Roboto Condensed"/>
              </a:rPr>
              <a:t>trustworthiness</a:t>
            </a:r>
            <a:r>
              <a:rPr lang="en-US" sz="2000">
                <a:solidFill>
                  <a:schemeClr val="dk1"/>
                </a:solidFill>
                <a:latin typeface="Roboto Condensed"/>
                <a:ea typeface="Roboto Condensed"/>
                <a:cs typeface="Roboto Condensed"/>
                <a:sym typeface="Roboto Condensed"/>
              </a:rPr>
              <a:t> of friends or associates.</a:t>
            </a:r>
            <a:endParaRPr sz="2000">
              <a:solidFill>
                <a:schemeClr val="dk1"/>
              </a:solidFill>
              <a:latin typeface="Roboto Condensed"/>
              <a:ea typeface="Roboto Condensed"/>
              <a:cs typeface="Roboto Condensed"/>
              <a:sym typeface="Roboto Condensed"/>
            </a:endParaRPr>
          </a:p>
          <a:p>
            <a:pPr indent="-317500" lvl="0" marL="457200" rtl="0" algn="l">
              <a:lnSpc>
                <a:spcPct val="90000"/>
              </a:lnSpc>
              <a:spcBef>
                <a:spcPts val="0"/>
              </a:spcBef>
              <a:spcAft>
                <a:spcPts val="0"/>
              </a:spcAft>
              <a:buClr>
                <a:schemeClr val="dk1"/>
              </a:buClr>
              <a:buSzPct val="100000"/>
              <a:buFont typeface="Calibri"/>
              <a:buAutoNum type="arabicPeriod"/>
            </a:pPr>
            <a:r>
              <a:rPr lang="en-US" sz="2000">
                <a:solidFill>
                  <a:schemeClr val="dk1"/>
                </a:solidFill>
                <a:latin typeface="Roboto Condensed"/>
                <a:ea typeface="Roboto Condensed"/>
                <a:cs typeface="Roboto Condensed"/>
                <a:sym typeface="Roboto Condensed"/>
              </a:rPr>
              <a:t>Is </a:t>
            </a:r>
            <a:r>
              <a:rPr b="1" lang="en-US" sz="2000">
                <a:solidFill>
                  <a:schemeClr val="dk1"/>
                </a:solidFill>
                <a:latin typeface="Roboto Condensed"/>
                <a:ea typeface="Roboto Condensed"/>
                <a:cs typeface="Roboto Condensed"/>
                <a:sym typeface="Roboto Condensed"/>
              </a:rPr>
              <a:t>reluctant (hesitant) to confide in others </a:t>
            </a:r>
            <a:r>
              <a:rPr lang="en-US" sz="2000">
                <a:solidFill>
                  <a:schemeClr val="dk1"/>
                </a:solidFill>
                <a:latin typeface="Roboto Condensed"/>
                <a:ea typeface="Roboto Condensed"/>
                <a:cs typeface="Roboto Condensed"/>
                <a:sym typeface="Roboto Condensed"/>
              </a:rPr>
              <a:t>because of unwarranted fear that the information will be used maliciously against him or her.</a:t>
            </a:r>
            <a:endParaRPr sz="2000">
              <a:solidFill>
                <a:schemeClr val="dk1"/>
              </a:solidFill>
              <a:latin typeface="Roboto Condensed"/>
              <a:ea typeface="Roboto Condensed"/>
              <a:cs typeface="Roboto Condensed"/>
              <a:sym typeface="Roboto Condensed"/>
            </a:endParaRPr>
          </a:p>
          <a:p>
            <a:pPr indent="-317500" lvl="0" marL="457200" rtl="0" algn="l">
              <a:lnSpc>
                <a:spcPct val="90000"/>
              </a:lnSpc>
              <a:spcBef>
                <a:spcPts val="0"/>
              </a:spcBef>
              <a:spcAft>
                <a:spcPts val="0"/>
              </a:spcAft>
              <a:buClr>
                <a:schemeClr val="dk1"/>
              </a:buClr>
              <a:buSzPct val="100000"/>
              <a:buFont typeface="Calibri"/>
              <a:buAutoNum type="arabicPeriod"/>
            </a:pPr>
            <a:r>
              <a:rPr b="1" lang="en-US" sz="2000">
                <a:solidFill>
                  <a:schemeClr val="dk1"/>
                </a:solidFill>
                <a:latin typeface="Roboto Condensed"/>
                <a:ea typeface="Roboto Condensed"/>
                <a:cs typeface="Roboto Condensed"/>
                <a:sym typeface="Roboto Condensed"/>
              </a:rPr>
              <a:t>Reads hidden demeaning or threatening meanings </a:t>
            </a:r>
            <a:r>
              <a:rPr lang="en-US" sz="2000">
                <a:solidFill>
                  <a:schemeClr val="dk1"/>
                </a:solidFill>
                <a:latin typeface="Roboto Condensed"/>
                <a:ea typeface="Roboto Condensed"/>
                <a:cs typeface="Roboto Condensed"/>
                <a:sym typeface="Roboto Condensed"/>
              </a:rPr>
              <a:t>into benign remarks or events.</a:t>
            </a:r>
            <a:endParaRPr sz="2000">
              <a:solidFill>
                <a:schemeClr val="dk1"/>
              </a:solidFill>
              <a:latin typeface="Roboto Condensed"/>
              <a:ea typeface="Roboto Condensed"/>
              <a:cs typeface="Roboto Condensed"/>
              <a:sym typeface="Roboto Condensed"/>
            </a:endParaRPr>
          </a:p>
          <a:p>
            <a:pPr indent="-317500" lvl="0" marL="457200" rtl="0" algn="l">
              <a:lnSpc>
                <a:spcPct val="90000"/>
              </a:lnSpc>
              <a:spcBef>
                <a:spcPts val="0"/>
              </a:spcBef>
              <a:spcAft>
                <a:spcPts val="0"/>
              </a:spcAft>
              <a:buClr>
                <a:schemeClr val="dk1"/>
              </a:buClr>
              <a:buSzPct val="100000"/>
              <a:buFont typeface="Calibri"/>
              <a:buAutoNum type="arabicPeriod"/>
            </a:pPr>
            <a:r>
              <a:rPr b="1" lang="en-US" sz="2000">
                <a:solidFill>
                  <a:schemeClr val="dk1"/>
                </a:solidFill>
                <a:latin typeface="Roboto Condensed"/>
                <a:ea typeface="Roboto Condensed"/>
                <a:cs typeface="Roboto Condensed"/>
                <a:sym typeface="Roboto Condensed"/>
              </a:rPr>
              <a:t>Persistently bears grudges </a:t>
            </a:r>
            <a:r>
              <a:rPr lang="en-US" sz="2000">
                <a:solidFill>
                  <a:schemeClr val="dk1"/>
                </a:solidFill>
                <a:latin typeface="Roboto Condensed"/>
                <a:ea typeface="Roboto Condensed"/>
                <a:cs typeface="Roboto Condensed"/>
                <a:sym typeface="Roboto Condensed"/>
              </a:rPr>
              <a:t>(i.e., is unforgiving of insults, injuries, or slights).</a:t>
            </a:r>
            <a:endParaRPr sz="2000">
              <a:solidFill>
                <a:schemeClr val="dk1"/>
              </a:solidFill>
              <a:latin typeface="Roboto Condensed"/>
              <a:ea typeface="Roboto Condensed"/>
              <a:cs typeface="Roboto Condensed"/>
              <a:sym typeface="Roboto Condensed"/>
            </a:endParaRPr>
          </a:p>
          <a:p>
            <a:pPr indent="-317500" lvl="0" marL="457200" rtl="0" algn="l">
              <a:lnSpc>
                <a:spcPct val="90000"/>
              </a:lnSpc>
              <a:spcBef>
                <a:spcPts val="0"/>
              </a:spcBef>
              <a:spcAft>
                <a:spcPts val="0"/>
              </a:spcAft>
              <a:buClr>
                <a:schemeClr val="dk1"/>
              </a:buClr>
              <a:buSzPct val="100000"/>
              <a:buFont typeface="Calibri"/>
              <a:buAutoNum type="arabicPeriod"/>
            </a:pPr>
            <a:r>
              <a:rPr b="1" lang="en-US" sz="2000">
                <a:solidFill>
                  <a:schemeClr val="dk1"/>
                </a:solidFill>
                <a:latin typeface="Roboto Condensed"/>
                <a:ea typeface="Roboto Condensed"/>
                <a:cs typeface="Roboto Condensed"/>
                <a:sym typeface="Roboto Condensed"/>
              </a:rPr>
              <a:t>Perceives attacks on his or her character or reputation </a:t>
            </a:r>
            <a:r>
              <a:rPr lang="en-US" sz="2000">
                <a:solidFill>
                  <a:schemeClr val="dk1"/>
                </a:solidFill>
                <a:latin typeface="Roboto Condensed"/>
                <a:ea typeface="Roboto Condensed"/>
                <a:cs typeface="Roboto Condensed"/>
                <a:sym typeface="Roboto Condensed"/>
              </a:rPr>
              <a:t>that are not apparent to others and is </a:t>
            </a:r>
            <a:r>
              <a:rPr b="1" lang="en-US" sz="2000">
                <a:solidFill>
                  <a:schemeClr val="dk1"/>
                </a:solidFill>
                <a:latin typeface="Roboto Condensed"/>
                <a:ea typeface="Roboto Condensed"/>
                <a:cs typeface="Roboto Condensed"/>
                <a:sym typeface="Roboto Condensed"/>
              </a:rPr>
              <a:t>quick to react angrily </a:t>
            </a:r>
            <a:r>
              <a:rPr lang="en-US" sz="2000">
                <a:solidFill>
                  <a:schemeClr val="dk1"/>
                </a:solidFill>
                <a:latin typeface="Roboto Condensed"/>
                <a:ea typeface="Roboto Condensed"/>
                <a:cs typeface="Roboto Condensed"/>
                <a:sym typeface="Roboto Condensed"/>
              </a:rPr>
              <a:t>or to counterattack.</a:t>
            </a:r>
            <a:endParaRPr sz="2000">
              <a:solidFill>
                <a:schemeClr val="dk1"/>
              </a:solidFill>
              <a:latin typeface="Roboto Condensed"/>
              <a:ea typeface="Roboto Condensed"/>
              <a:cs typeface="Roboto Condensed"/>
              <a:sym typeface="Roboto Condensed"/>
            </a:endParaRPr>
          </a:p>
          <a:p>
            <a:pPr indent="-317500" lvl="0" marL="457200" rtl="0" algn="l">
              <a:lnSpc>
                <a:spcPct val="90000"/>
              </a:lnSpc>
              <a:spcBef>
                <a:spcPts val="0"/>
              </a:spcBef>
              <a:spcAft>
                <a:spcPts val="0"/>
              </a:spcAft>
              <a:buClr>
                <a:schemeClr val="dk1"/>
              </a:buClr>
              <a:buSzPct val="100000"/>
              <a:buFont typeface="Calibri"/>
              <a:buAutoNum type="arabicPeriod"/>
            </a:pPr>
            <a:r>
              <a:rPr lang="en-US" sz="2000">
                <a:solidFill>
                  <a:schemeClr val="dk1"/>
                </a:solidFill>
                <a:latin typeface="Roboto Condensed"/>
                <a:ea typeface="Roboto Condensed"/>
                <a:cs typeface="Roboto Condensed"/>
                <a:sym typeface="Roboto Condensed"/>
              </a:rPr>
              <a:t>Has recurrent </a:t>
            </a:r>
            <a:r>
              <a:rPr b="1" lang="en-US" sz="2000">
                <a:solidFill>
                  <a:schemeClr val="dk1"/>
                </a:solidFill>
                <a:latin typeface="Roboto Condensed"/>
                <a:ea typeface="Roboto Condensed"/>
                <a:cs typeface="Roboto Condensed"/>
                <a:sym typeface="Roboto Condensed"/>
              </a:rPr>
              <a:t>suspicions</a:t>
            </a:r>
            <a:r>
              <a:rPr lang="en-US" sz="2000">
                <a:solidFill>
                  <a:schemeClr val="dk1"/>
                </a:solidFill>
                <a:latin typeface="Roboto Condensed"/>
                <a:ea typeface="Roboto Condensed"/>
                <a:cs typeface="Roboto Condensed"/>
                <a:sym typeface="Roboto Condensed"/>
              </a:rPr>
              <a:t>, without justification, regarding </a:t>
            </a:r>
            <a:r>
              <a:rPr b="1" lang="en-US" sz="2000">
                <a:solidFill>
                  <a:schemeClr val="dk1"/>
                </a:solidFill>
                <a:latin typeface="Roboto Condensed"/>
                <a:ea typeface="Roboto Condensed"/>
                <a:cs typeface="Roboto Condensed"/>
                <a:sym typeface="Roboto Condensed"/>
              </a:rPr>
              <a:t>fidelity of spouse </a:t>
            </a:r>
            <a:r>
              <a:rPr lang="en-US" sz="2000">
                <a:solidFill>
                  <a:schemeClr val="dk1"/>
                </a:solidFill>
                <a:latin typeface="Roboto Condensed"/>
                <a:ea typeface="Roboto Condensed"/>
                <a:cs typeface="Roboto Condensed"/>
                <a:sym typeface="Roboto Condensed"/>
              </a:rPr>
              <a:t>or sexual partner.</a:t>
            </a:r>
            <a:endParaRPr sz="2000">
              <a:solidFill>
                <a:schemeClr val="dk1"/>
              </a:solidFill>
              <a:latin typeface="Roboto Condensed"/>
              <a:ea typeface="Roboto Condensed"/>
              <a:cs typeface="Roboto Condensed"/>
              <a:sym typeface="Roboto Condensed"/>
            </a:endParaRPr>
          </a:p>
          <a:p>
            <a:pPr indent="0" lvl="0" marL="0" rtl="0" algn="l">
              <a:lnSpc>
                <a:spcPct val="90000"/>
              </a:lnSpc>
              <a:spcBef>
                <a:spcPts val="800"/>
              </a:spcBef>
              <a:spcAft>
                <a:spcPts val="0"/>
              </a:spcAft>
              <a:buSzPct val="112132"/>
              <a:buNone/>
            </a:pPr>
            <a:r>
              <a:rPr lang="en-US" sz="1611">
                <a:solidFill>
                  <a:srgbClr val="0070C0"/>
                </a:solidFill>
                <a:latin typeface="Roboto Condensed"/>
                <a:ea typeface="Roboto Condensed"/>
                <a:cs typeface="Roboto Condensed"/>
                <a:sym typeface="Roboto Condensed"/>
              </a:rPr>
              <a:t>B. Does not occur exclusively during the course of schizophrenia, a bipolar disorder or depressive disorder with psychotic features, or another psychotic disorder and is not attributable to the physiological effects of another medical condition.</a:t>
            </a:r>
            <a:endParaRPr sz="1611">
              <a:solidFill>
                <a:srgbClr val="0070C0"/>
              </a:solidFill>
              <a:latin typeface="Roboto Condensed"/>
              <a:ea typeface="Roboto Condensed"/>
              <a:cs typeface="Roboto Condensed"/>
              <a:sym typeface="Roboto Condensed"/>
            </a:endParaRPr>
          </a:p>
          <a:p>
            <a:pPr indent="0" lvl="0" marL="0" rtl="0" algn="l">
              <a:lnSpc>
                <a:spcPct val="90000"/>
              </a:lnSpc>
              <a:spcBef>
                <a:spcPts val="800"/>
              </a:spcBef>
              <a:spcAft>
                <a:spcPts val="0"/>
              </a:spcAft>
              <a:buSzPct val="112132"/>
              <a:buNone/>
            </a:pPr>
            <a:r>
              <a:rPr lang="en-US" sz="1611">
                <a:solidFill>
                  <a:schemeClr val="dk1"/>
                </a:solidFill>
                <a:latin typeface="Roboto Condensed"/>
                <a:ea typeface="Roboto Condensed"/>
                <a:cs typeface="Roboto Condensed"/>
                <a:sym typeface="Roboto Condensed"/>
              </a:rPr>
              <a:t>Note: If criteria are met prior to the onset of schizophrenia, add “premorbid,” i.e., “paranoid personality disorder (premorbid).”</a:t>
            </a:r>
            <a:endParaRPr>
              <a:latin typeface="Roboto Condensed"/>
              <a:ea typeface="Roboto Condensed"/>
              <a:cs typeface="Roboto Condensed"/>
              <a:sym typeface="Roboto Condensed"/>
            </a:endParaRPr>
          </a:p>
        </p:txBody>
      </p:sp>
      <p:pic>
        <p:nvPicPr>
          <p:cNvPr id="2322" name="Google Shape;2322;g2b4aaa32f61_0_486"/>
          <p:cNvPicPr preferRelativeResize="0"/>
          <p:nvPr/>
        </p:nvPicPr>
        <p:blipFill rotWithShape="1">
          <a:blip r:embed="rId3">
            <a:alphaModFix/>
          </a:blip>
          <a:srcRect b="0" l="0" r="0" t="0"/>
          <a:stretch/>
        </p:blipFill>
        <p:spPr>
          <a:xfrm>
            <a:off x="7247800" y="1678700"/>
            <a:ext cx="1896200" cy="2155243"/>
          </a:xfrm>
          <a:prstGeom prst="rect">
            <a:avLst/>
          </a:prstGeom>
          <a:noFill/>
          <a:ln>
            <a:noFill/>
          </a:ln>
        </p:spPr>
      </p:pic>
    </p:spTree>
  </p:cSld>
  <p:clrMapOvr>
    <a:masterClrMapping/>
  </p:clrMapOvr>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6" name="Shape 2326"/>
        <p:cNvGrpSpPr/>
        <p:nvPr/>
      </p:nvGrpSpPr>
      <p:grpSpPr>
        <a:xfrm>
          <a:off x="0" y="0"/>
          <a:ext cx="0" cy="0"/>
          <a:chOff x="0" y="0"/>
          <a:chExt cx="0" cy="0"/>
        </a:xfrm>
      </p:grpSpPr>
      <p:sp>
        <p:nvSpPr>
          <p:cNvPr id="2327" name="Google Shape;2327;g2b4aaa32f61_0_493"/>
          <p:cNvSpPr txBox="1"/>
          <p:nvPr>
            <p:ph type="title"/>
          </p:nvPr>
        </p:nvSpPr>
        <p:spPr>
          <a:xfrm>
            <a:off x="179450" y="207075"/>
            <a:ext cx="8517300" cy="905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Cluster A: </a:t>
            </a:r>
            <a:r>
              <a:rPr b="1" lang="en-US">
                <a:solidFill>
                  <a:schemeClr val="accent1"/>
                </a:solidFill>
              </a:rPr>
              <a:t>Schizoid </a:t>
            </a:r>
            <a:r>
              <a:rPr lang="en-US"/>
              <a:t>personality disorder</a:t>
            </a:r>
            <a:endParaRPr/>
          </a:p>
        </p:txBody>
      </p:sp>
      <p:sp>
        <p:nvSpPr>
          <p:cNvPr id="2328" name="Google Shape;2328;g2b4aaa32f61_0_493"/>
          <p:cNvSpPr txBox="1"/>
          <p:nvPr>
            <p:ph idx="1" type="body"/>
          </p:nvPr>
        </p:nvSpPr>
        <p:spPr>
          <a:xfrm>
            <a:off x="289900" y="1035325"/>
            <a:ext cx="6927300" cy="4030800"/>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800"/>
              </a:spcBef>
              <a:spcAft>
                <a:spcPts val="0"/>
              </a:spcAft>
              <a:buClr>
                <a:schemeClr val="dk1"/>
              </a:buClr>
              <a:buSzPct val="55000"/>
              <a:buFont typeface="Arial"/>
              <a:buNone/>
            </a:pPr>
            <a:r>
              <a:rPr lang="en-US" sz="2000">
                <a:solidFill>
                  <a:schemeClr val="dk2"/>
                </a:solidFill>
                <a:latin typeface="Roboto Condensed"/>
                <a:ea typeface="Roboto Condensed"/>
                <a:cs typeface="Roboto Condensed"/>
                <a:sym typeface="Roboto Condensed"/>
              </a:rPr>
              <a:t>A. Pervasive pattern of </a:t>
            </a:r>
            <a:r>
              <a:rPr b="1" lang="en-US" sz="2000">
                <a:solidFill>
                  <a:schemeClr val="dk2"/>
                </a:solidFill>
                <a:latin typeface="Roboto Condensed"/>
                <a:ea typeface="Roboto Condensed"/>
                <a:cs typeface="Roboto Condensed"/>
                <a:sym typeface="Roboto Condensed"/>
              </a:rPr>
              <a:t>detachment from social relationships </a:t>
            </a:r>
            <a:r>
              <a:rPr lang="en-US" sz="2000">
                <a:solidFill>
                  <a:schemeClr val="dk2"/>
                </a:solidFill>
                <a:latin typeface="Roboto Condensed"/>
                <a:ea typeface="Roboto Condensed"/>
                <a:cs typeface="Roboto Condensed"/>
                <a:sym typeface="Roboto Condensed"/>
              </a:rPr>
              <a:t>and a </a:t>
            </a:r>
            <a:r>
              <a:rPr b="1" lang="en-US" sz="2000">
                <a:solidFill>
                  <a:schemeClr val="dk2"/>
                </a:solidFill>
                <a:latin typeface="Roboto Condensed"/>
                <a:ea typeface="Roboto Condensed"/>
                <a:cs typeface="Roboto Condensed"/>
                <a:sym typeface="Roboto Condensed"/>
              </a:rPr>
              <a:t>restricted range of expression of emotions </a:t>
            </a:r>
            <a:r>
              <a:rPr lang="en-US" sz="2000">
                <a:solidFill>
                  <a:schemeClr val="dk2"/>
                </a:solidFill>
                <a:latin typeface="Roboto Condensed"/>
                <a:ea typeface="Roboto Condensed"/>
                <a:cs typeface="Roboto Condensed"/>
                <a:sym typeface="Roboto Condensed"/>
              </a:rPr>
              <a:t>in interpersonal settings, </a:t>
            </a:r>
            <a:r>
              <a:rPr b="1" lang="en-US" sz="2000">
                <a:solidFill>
                  <a:schemeClr val="dk2"/>
                </a:solidFill>
                <a:latin typeface="Roboto Condensed"/>
                <a:ea typeface="Roboto Condensed"/>
                <a:cs typeface="Roboto Condensed"/>
                <a:sym typeface="Roboto Condensed"/>
              </a:rPr>
              <a:t>beginning by early adulthood </a:t>
            </a:r>
            <a:r>
              <a:rPr lang="en-US" sz="2000">
                <a:solidFill>
                  <a:schemeClr val="dk2"/>
                </a:solidFill>
                <a:latin typeface="Roboto Condensed"/>
                <a:ea typeface="Roboto Condensed"/>
                <a:cs typeface="Roboto Condensed"/>
                <a:sym typeface="Roboto Condensed"/>
              </a:rPr>
              <a:t>and present in a variety of contexts, as indicated by </a:t>
            </a:r>
            <a:r>
              <a:rPr b="1" lang="en-US" sz="2000">
                <a:solidFill>
                  <a:schemeClr val="dk2"/>
                </a:solidFill>
                <a:latin typeface="Roboto Condensed"/>
                <a:ea typeface="Roboto Condensed"/>
                <a:cs typeface="Roboto Condensed"/>
                <a:sym typeface="Roboto Condensed"/>
              </a:rPr>
              <a:t>four (or more) </a:t>
            </a:r>
            <a:r>
              <a:rPr lang="en-US" sz="2000">
                <a:solidFill>
                  <a:schemeClr val="dk2"/>
                </a:solidFill>
                <a:latin typeface="Roboto Condensed"/>
                <a:ea typeface="Roboto Condensed"/>
                <a:cs typeface="Roboto Condensed"/>
                <a:sym typeface="Roboto Condensed"/>
              </a:rPr>
              <a:t>of the following:</a:t>
            </a:r>
            <a:endParaRPr sz="2000">
              <a:solidFill>
                <a:schemeClr val="dk2"/>
              </a:solidFill>
              <a:latin typeface="Roboto Condensed"/>
              <a:ea typeface="Roboto Condensed"/>
              <a:cs typeface="Roboto Condensed"/>
              <a:sym typeface="Roboto Condensed"/>
            </a:endParaRPr>
          </a:p>
          <a:p>
            <a:pPr indent="-327025" lvl="0" marL="457200" rtl="0" algn="l">
              <a:lnSpc>
                <a:spcPct val="90000"/>
              </a:lnSpc>
              <a:spcBef>
                <a:spcPts val="800"/>
              </a:spcBef>
              <a:spcAft>
                <a:spcPts val="0"/>
              </a:spcAft>
              <a:buClr>
                <a:schemeClr val="dk1"/>
              </a:buClr>
              <a:buSzPct val="100000"/>
              <a:buFont typeface="Roboto Condensed"/>
              <a:buAutoNum type="arabicPeriod"/>
            </a:pPr>
            <a:r>
              <a:rPr b="1" lang="en-US" sz="2000">
                <a:solidFill>
                  <a:schemeClr val="dk1"/>
                </a:solidFill>
                <a:latin typeface="Roboto Condensed"/>
                <a:ea typeface="Roboto Condensed"/>
                <a:cs typeface="Roboto Condensed"/>
                <a:sym typeface="Roboto Condensed"/>
              </a:rPr>
              <a:t>Neither desires nor enjoys close relationships</a:t>
            </a:r>
            <a:r>
              <a:rPr lang="en-US" sz="2000">
                <a:solidFill>
                  <a:schemeClr val="dk1"/>
                </a:solidFill>
                <a:latin typeface="Roboto Condensed"/>
                <a:ea typeface="Roboto Condensed"/>
                <a:cs typeface="Roboto Condensed"/>
                <a:sym typeface="Roboto Condensed"/>
              </a:rPr>
              <a:t>, including being part of a family.</a:t>
            </a:r>
            <a:endParaRPr sz="2000">
              <a:solidFill>
                <a:schemeClr val="dk1"/>
              </a:solidFill>
              <a:latin typeface="Roboto Condensed"/>
              <a:ea typeface="Roboto Condensed"/>
              <a:cs typeface="Roboto Condensed"/>
              <a:sym typeface="Roboto Condensed"/>
            </a:endParaRPr>
          </a:p>
          <a:p>
            <a:pPr indent="-327025" lvl="0" marL="457200" rtl="0" algn="l">
              <a:lnSpc>
                <a:spcPct val="90000"/>
              </a:lnSpc>
              <a:spcBef>
                <a:spcPts val="0"/>
              </a:spcBef>
              <a:spcAft>
                <a:spcPts val="0"/>
              </a:spcAft>
              <a:buClr>
                <a:schemeClr val="dk1"/>
              </a:buClr>
              <a:buSzPct val="100000"/>
              <a:buFont typeface="Roboto Condensed"/>
              <a:buAutoNum type="arabicPeriod"/>
            </a:pPr>
            <a:r>
              <a:rPr lang="en-US" sz="2000">
                <a:solidFill>
                  <a:schemeClr val="dk1"/>
                </a:solidFill>
                <a:latin typeface="Roboto Condensed"/>
                <a:ea typeface="Roboto Condensed"/>
                <a:cs typeface="Roboto Condensed"/>
                <a:sym typeface="Roboto Condensed"/>
              </a:rPr>
              <a:t>Almost always </a:t>
            </a:r>
            <a:r>
              <a:rPr b="1" lang="en-US" sz="2000">
                <a:solidFill>
                  <a:schemeClr val="dk1"/>
                </a:solidFill>
                <a:latin typeface="Roboto Condensed"/>
                <a:ea typeface="Roboto Condensed"/>
                <a:cs typeface="Roboto Condensed"/>
                <a:sym typeface="Roboto Condensed"/>
              </a:rPr>
              <a:t>chooses solitary activities</a:t>
            </a:r>
            <a:r>
              <a:rPr lang="en-US" sz="2000">
                <a:solidFill>
                  <a:schemeClr val="dk1"/>
                </a:solidFill>
                <a:latin typeface="Roboto Condensed"/>
                <a:ea typeface="Roboto Condensed"/>
                <a:cs typeface="Roboto Condensed"/>
                <a:sym typeface="Roboto Condensed"/>
              </a:rPr>
              <a:t>.</a:t>
            </a:r>
            <a:endParaRPr sz="2000">
              <a:solidFill>
                <a:schemeClr val="dk1"/>
              </a:solidFill>
              <a:latin typeface="Roboto Condensed"/>
              <a:ea typeface="Roboto Condensed"/>
              <a:cs typeface="Roboto Condensed"/>
              <a:sym typeface="Roboto Condensed"/>
            </a:endParaRPr>
          </a:p>
          <a:p>
            <a:pPr indent="-327025" lvl="0" marL="457200" rtl="0" algn="l">
              <a:lnSpc>
                <a:spcPct val="90000"/>
              </a:lnSpc>
              <a:spcBef>
                <a:spcPts val="0"/>
              </a:spcBef>
              <a:spcAft>
                <a:spcPts val="0"/>
              </a:spcAft>
              <a:buClr>
                <a:schemeClr val="dk1"/>
              </a:buClr>
              <a:buSzPct val="100000"/>
              <a:buFont typeface="Roboto Condensed"/>
              <a:buAutoNum type="arabicPeriod"/>
            </a:pPr>
            <a:r>
              <a:rPr lang="en-US" sz="2000">
                <a:solidFill>
                  <a:schemeClr val="dk1"/>
                </a:solidFill>
                <a:latin typeface="Roboto Condensed"/>
                <a:ea typeface="Roboto Condensed"/>
                <a:cs typeface="Roboto Condensed"/>
                <a:sym typeface="Roboto Condensed"/>
              </a:rPr>
              <a:t>Has </a:t>
            </a:r>
            <a:r>
              <a:rPr b="1" lang="en-US" sz="2000">
                <a:solidFill>
                  <a:schemeClr val="dk1"/>
                </a:solidFill>
                <a:latin typeface="Roboto Condensed"/>
                <a:ea typeface="Roboto Condensed"/>
                <a:cs typeface="Roboto Condensed"/>
                <a:sym typeface="Roboto Condensed"/>
              </a:rPr>
              <a:t>little, if any, interest in having sexual experiences </a:t>
            </a:r>
            <a:r>
              <a:rPr lang="en-US" sz="2000">
                <a:solidFill>
                  <a:schemeClr val="dk1"/>
                </a:solidFill>
                <a:latin typeface="Roboto Condensed"/>
                <a:ea typeface="Roboto Condensed"/>
                <a:cs typeface="Roboto Condensed"/>
                <a:sym typeface="Roboto Condensed"/>
              </a:rPr>
              <a:t>with another person.</a:t>
            </a:r>
            <a:endParaRPr sz="2000">
              <a:solidFill>
                <a:schemeClr val="dk1"/>
              </a:solidFill>
              <a:latin typeface="Roboto Condensed"/>
              <a:ea typeface="Roboto Condensed"/>
              <a:cs typeface="Roboto Condensed"/>
              <a:sym typeface="Roboto Condensed"/>
            </a:endParaRPr>
          </a:p>
          <a:p>
            <a:pPr indent="-327025" lvl="0" marL="457200" rtl="0" algn="l">
              <a:lnSpc>
                <a:spcPct val="90000"/>
              </a:lnSpc>
              <a:spcBef>
                <a:spcPts val="0"/>
              </a:spcBef>
              <a:spcAft>
                <a:spcPts val="0"/>
              </a:spcAft>
              <a:buClr>
                <a:schemeClr val="dk1"/>
              </a:buClr>
              <a:buSzPct val="100000"/>
              <a:buFont typeface="Roboto Condensed"/>
              <a:buAutoNum type="arabicPeriod"/>
            </a:pPr>
            <a:r>
              <a:rPr lang="en-US" sz="2000">
                <a:solidFill>
                  <a:schemeClr val="dk1"/>
                </a:solidFill>
                <a:latin typeface="Roboto Condensed"/>
                <a:ea typeface="Roboto Condensed"/>
                <a:cs typeface="Roboto Condensed"/>
                <a:sym typeface="Roboto Condensed"/>
              </a:rPr>
              <a:t>Takes </a:t>
            </a:r>
            <a:r>
              <a:rPr b="1" lang="en-US" sz="2000">
                <a:solidFill>
                  <a:schemeClr val="dk1"/>
                </a:solidFill>
                <a:latin typeface="Roboto Condensed"/>
                <a:ea typeface="Roboto Condensed"/>
                <a:cs typeface="Roboto Condensed"/>
                <a:sym typeface="Roboto Condensed"/>
              </a:rPr>
              <a:t>pleasure in few, if any, activities</a:t>
            </a:r>
            <a:r>
              <a:rPr lang="en-US" sz="2000">
                <a:solidFill>
                  <a:schemeClr val="dk1"/>
                </a:solidFill>
                <a:latin typeface="Roboto Condensed"/>
                <a:ea typeface="Roboto Condensed"/>
                <a:cs typeface="Roboto Condensed"/>
                <a:sym typeface="Roboto Condensed"/>
              </a:rPr>
              <a:t>.</a:t>
            </a:r>
            <a:endParaRPr sz="2000">
              <a:solidFill>
                <a:schemeClr val="dk1"/>
              </a:solidFill>
              <a:latin typeface="Roboto Condensed"/>
              <a:ea typeface="Roboto Condensed"/>
              <a:cs typeface="Roboto Condensed"/>
              <a:sym typeface="Roboto Condensed"/>
            </a:endParaRPr>
          </a:p>
          <a:p>
            <a:pPr indent="-327025" lvl="0" marL="457200" rtl="0" algn="l">
              <a:lnSpc>
                <a:spcPct val="90000"/>
              </a:lnSpc>
              <a:spcBef>
                <a:spcPts val="0"/>
              </a:spcBef>
              <a:spcAft>
                <a:spcPts val="0"/>
              </a:spcAft>
              <a:buClr>
                <a:schemeClr val="dk1"/>
              </a:buClr>
              <a:buSzPct val="100000"/>
              <a:buFont typeface="Roboto Condensed"/>
              <a:buAutoNum type="arabicPeriod"/>
            </a:pPr>
            <a:r>
              <a:rPr b="1" lang="en-US" sz="2000">
                <a:solidFill>
                  <a:schemeClr val="dk1"/>
                </a:solidFill>
                <a:latin typeface="Roboto Condensed"/>
                <a:ea typeface="Roboto Condensed"/>
                <a:cs typeface="Roboto Condensed"/>
                <a:sym typeface="Roboto Condensed"/>
              </a:rPr>
              <a:t>Lacks close friends </a:t>
            </a:r>
            <a:r>
              <a:rPr lang="en-US" sz="2000">
                <a:solidFill>
                  <a:schemeClr val="dk1"/>
                </a:solidFill>
                <a:latin typeface="Roboto Condensed"/>
                <a:ea typeface="Roboto Condensed"/>
                <a:cs typeface="Roboto Condensed"/>
                <a:sym typeface="Roboto Condensed"/>
              </a:rPr>
              <a:t>or confidants other than first-degree relatives.</a:t>
            </a:r>
            <a:endParaRPr sz="2000">
              <a:solidFill>
                <a:schemeClr val="dk1"/>
              </a:solidFill>
              <a:latin typeface="Roboto Condensed"/>
              <a:ea typeface="Roboto Condensed"/>
              <a:cs typeface="Roboto Condensed"/>
              <a:sym typeface="Roboto Condensed"/>
            </a:endParaRPr>
          </a:p>
          <a:p>
            <a:pPr indent="-327025" lvl="0" marL="457200" rtl="0" algn="l">
              <a:lnSpc>
                <a:spcPct val="90000"/>
              </a:lnSpc>
              <a:spcBef>
                <a:spcPts val="0"/>
              </a:spcBef>
              <a:spcAft>
                <a:spcPts val="0"/>
              </a:spcAft>
              <a:buClr>
                <a:schemeClr val="dk1"/>
              </a:buClr>
              <a:buSzPct val="100000"/>
              <a:buFont typeface="Roboto Condensed"/>
              <a:buAutoNum type="arabicPeriod"/>
            </a:pPr>
            <a:r>
              <a:rPr lang="en-US" sz="2000">
                <a:solidFill>
                  <a:schemeClr val="dk1"/>
                </a:solidFill>
                <a:latin typeface="Roboto Condensed"/>
                <a:ea typeface="Roboto Condensed"/>
                <a:cs typeface="Roboto Condensed"/>
                <a:sym typeface="Roboto Condensed"/>
              </a:rPr>
              <a:t>Appears </a:t>
            </a:r>
            <a:r>
              <a:rPr b="1" lang="en-US" sz="2000">
                <a:solidFill>
                  <a:schemeClr val="dk1"/>
                </a:solidFill>
                <a:latin typeface="Roboto Condensed"/>
                <a:ea typeface="Roboto Condensed"/>
                <a:cs typeface="Roboto Condensed"/>
                <a:sym typeface="Roboto Condensed"/>
              </a:rPr>
              <a:t>indifferent (careless) to the praise or criticism </a:t>
            </a:r>
            <a:r>
              <a:rPr lang="en-US" sz="2000">
                <a:solidFill>
                  <a:schemeClr val="dk1"/>
                </a:solidFill>
                <a:latin typeface="Roboto Condensed"/>
                <a:ea typeface="Roboto Condensed"/>
                <a:cs typeface="Roboto Condensed"/>
                <a:sym typeface="Roboto Condensed"/>
              </a:rPr>
              <a:t>of others (Social phobia has severe fear of criticism).</a:t>
            </a:r>
            <a:endParaRPr sz="2000">
              <a:solidFill>
                <a:schemeClr val="dk1"/>
              </a:solidFill>
              <a:latin typeface="Roboto Condensed"/>
              <a:ea typeface="Roboto Condensed"/>
              <a:cs typeface="Roboto Condensed"/>
              <a:sym typeface="Roboto Condensed"/>
            </a:endParaRPr>
          </a:p>
          <a:p>
            <a:pPr indent="-327025" lvl="0" marL="457200" rtl="0" algn="l">
              <a:lnSpc>
                <a:spcPct val="90000"/>
              </a:lnSpc>
              <a:spcBef>
                <a:spcPts val="0"/>
              </a:spcBef>
              <a:spcAft>
                <a:spcPts val="0"/>
              </a:spcAft>
              <a:buClr>
                <a:schemeClr val="dk1"/>
              </a:buClr>
              <a:buSzPct val="100000"/>
              <a:buFont typeface="Roboto Condensed"/>
              <a:buAutoNum type="arabicPeriod"/>
            </a:pPr>
            <a:r>
              <a:rPr lang="en-US" sz="2000">
                <a:solidFill>
                  <a:schemeClr val="dk1"/>
                </a:solidFill>
                <a:latin typeface="Roboto Condensed"/>
                <a:ea typeface="Roboto Condensed"/>
                <a:cs typeface="Roboto Condensed"/>
                <a:sym typeface="Roboto Condensed"/>
              </a:rPr>
              <a:t>Shows </a:t>
            </a:r>
            <a:r>
              <a:rPr b="1" lang="en-US" sz="2000">
                <a:solidFill>
                  <a:schemeClr val="dk1"/>
                </a:solidFill>
                <a:latin typeface="Roboto Condensed"/>
                <a:ea typeface="Roboto Condensed"/>
                <a:cs typeface="Roboto Condensed"/>
                <a:sym typeface="Roboto Condensed"/>
              </a:rPr>
              <a:t>emotional coldness, detachment</a:t>
            </a:r>
            <a:r>
              <a:rPr lang="en-US" sz="2000">
                <a:solidFill>
                  <a:schemeClr val="dk1"/>
                </a:solidFill>
                <a:latin typeface="Roboto Condensed"/>
                <a:ea typeface="Roboto Condensed"/>
                <a:cs typeface="Roboto Condensed"/>
                <a:sym typeface="Roboto Condensed"/>
              </a:rPr>
              <a:t>, or flattened affectivity.</a:t>
            </a:r>
            <a:endParaRPr sz="2000">
              <a:solidFill>
                <a:schemeClr val="dk1"/>
              </a:solidFill>
              <a:latin typeface="Roboto Condensed"/>
              <a:ea typeface="Roboto Condensed"/>
              <a:cs typeface="Roboto Condensed"/>
              <a:sym typeface="Roboto Condensed"/>
            </a:endParaRPr>
          </a:p>
          <a:p>
            <a:pPr indent="0" lvl="0" marL="0" rtl="0" algn="l">
              <a:lnSpc>
                <a:spcPct val="90000"/>
              </a:lnSpc>
              <a:spcBef>
                <a:spcPts val="800"/>
              </a:spcBef>
              <a:spcAft>
                <a:spcPts val="0"/>
              </a:spcAft>
              <a:buClr>
                <a:schemeClr val="dk1"/>
              </a:buClr>
              <a:buSzPct val="68200"/>
              <a:buFont typeface="Arial"/>
              <a:buNone/>
            </a:pPr>
            <a:r>
              <a:rPr b="1" lang="en-US" sz="1612">
                <a:solidFill>
                  <a:schemeClr val="dk2"/>
                </a:solidFill>
                <a:latin typeface="Roboto Condensed"/>
                <a:ea typeface="Roboto Condensed"/>
                <a:cs typeface="Roboto Condensed"/>
                <a:sym typeface="Roboto Condensed"/>
              </a:rPr>
              <a:t>B. </a:t>
            </a:r>
            <a:r>
              <a:rPr lang="en-US" sz="1612">
                <a:solidFill>
                  <a:schemeClr val="dk2"/>
                </a:solidFill>
                <a:latin typeface="Roboto Condensed"/>
                <a:ea typeface="Roboto Condensed"/>
                <a:cs typeface="Roboto Condensed"/>
                <a:sym typeface="Roboto Condensed"/>
              </a:rPr>
              <a:t>Does not occur exclusively during the course of schizophrenia, a bipolar disorder or depressive disorder with psychotic features, another psychotic disorder, or autism spectrum disorder and is not attributable to the physiological effects of another medical condition.</a:t>
            </a:r>
            <a:endParaRPr sz="1612">
              <a:solidFill>
                <a:schemeClr val="dk2"/>
              </a:solidFill>
              <a:latin typeface="Roboto Condensed"/>
              <a:ea typeface="Roboto Condensed"/>
              <a:cs typeface="Roboto Condensed"/>
              <a:sym typeface="Roboto Condensed"/>
            </a:endParaRPr>
          </a:p>
          <a:p>
            <a:pPr indent="0" lvl="0" marL="0" rtl="0" algn="l">
              <a:lnSpc>
                <a:spcPct val="90000"/>
              </a:lnSpc>
              <a:spcBef>
                <a:spcPts val="800"/>
              </a:spcBef>
              <a:spcAft>
                <a:spcPts val="0"/>
              </a:spcAft>
              <a:buSzPct val="102174"/>
              <a:buNone/>
            </a:pPr>
            <a:r>
              <a:rPr lang="en-US" sz="1612">
                <a:solidFill>
                  <a:schemeClr val="dk1"/>
                </a:solidFill>
                <a:latin typeface="Roboto Condensed"/>
                <a:ea typeface="Roboto Condensed"/>
                <a:cs typeface="Roboto Condensed"/>
                <a:sym typeface="Roboto Condensed"/>
              </a:rPr>
              <a:t>Note: If criteria are met prior to the onset of schizophrenia, add “premorbid,” i.e., “schizoid personality disorder (premorbid).”</a:t>
            </a:r>
            <a:endParaRPr sz="1412">
              <a:solidFill>
                <a:schemeClr val="dk1"/>
              </a:solidFill>
              <a:latin typeface="Roboto Condensed"/>
              <a:ea typeface="Roboto Condensed"/>
              <a:cs typeface="Roboto Condensed"/>
              <a:sym typeface="Roboto Condensed"/>
            </a:endParaRPr>
          </a:p>
        </p:txBody>
      </p:sp>
      <p:pic>
        <p:nvPicPr>
          <p:cNvPr id="2329" name="Google Shape;2329;g2b4aaa32f61_0_493"/>
          <p:cNvPicPr preferRelativeResize="0"/>
          <p:nvPr/>
        </p:nvPicPr>
        <p:blipFill rotWithShape="1">
          <a:blip r:embed="rId3">
            <a:alphaModFix/>
          </a:blip>
          <a:srcRect b="0" l="0" r="0" t="0"/>
          <a:stretch/>
        </p:blipFill>
        <p:spPr>
          <a:xfrm>
            <a:off x="7217300" y="1714500"/>
            <a:ext cx="1926700" cy="2157900"/>
          </a:xfrm>
          <a:prstGeom prst="rect">
            <a:avLst/>
          </a:prstGeom>
          <a:noFill/>
          <a:ln>
            <a:noFill/>
          </a:ln>
        </p:spPr>
      </p:pic>
    </p:spTree>
  </p:cSld>
  <p:clrMapOvr>
    <a:masterClrMapping/>
  </p:clrMapOvr>
</p:sld>
</file>

<file path=ppt/slides/slide1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3" name="Shape 2333"/>
        <p:cNvGrpSpPr/>
        <p:nvPr/>
      </p:nvGrpSpPr>
      <p:grpSpPr>
        <a:xfrm>
          <a:off x="0" y="0"/>
          <a:ext cx="0" cy="0"/>
          <a:chOff x="0" y="0"/>
          <a:chExt cx="0" cy="0"/>
        </a:xfrm>
      </p:grpSpPr>
      <p:sp>
        <p:nvSpPr>
          <p:cNvPr id="2334" name="Google Shape;2334;g2b4aaa32f61_0_501"/>
          <p:cNvSpPr txBox="1"/>
          <p:nvPr>
            <p:ph type="title"/>
          </p:nvPr>
        </p:nvSpPr>
        <p:spPr>
          <a:xfrm>
            <a:off x="179450" y="207075"/>
            <a:ext cx="8738100" cy="905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sz="3900"/>
              <a:t>Cluster A: </a:t>
            </a:r>
            <a:r>
              <a:rPr b="1" lang="en-US" sz="3900">
                <a:solidFill>
                  <a:schemeClr val="accent1"/>
                </a:solidFill>
              </a:rPr>
              <a:t>Schizotypal </a:t>
            </a:r>
            <a:r>
              <a:rPr lang="en-US" sz="3900"/>
              <a:t>personality disorder</a:t>
            </a:r>
            <a:endParaRPr sz="3900"/>
          </a:p>
        </p:txBody>
      </p:sp>
      <p:sp>
        <p:nvSpPr>
          <p:cNvPr id="2335" name="Google Shape;2335;g2b4aaa32f61_0_501"/>
          <p:cNvSpPr txBox="1"/>
          <p:nvPr>
            <p:ph idx="1" type="body"/>
          </p:nvPr>
        </p:nvSpPr>
        <p:spPr>
          <a:xfrm>
            <a:off x="289900" y="1035325"/>
            <a:ext cx="6927300" cy="4030800"/>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90000"/>
              </a:lnSpc>
              <a:spcBef>
                <a:spcPts val="800"/>
              </a:spcBef>
              <a:spcAft>
                <a:spcPts val="0"/>
              </a:spcAft>
              <a:buSzPct val="100000"/>
              <a:buNone/>
            </a:pPr>
            <a:r>
              <a:rPr b="1" lang="en-US" sz="2000">
                <a:solidFill>
                  <a:schemeClr val="dk2"/>
                </a:solidFill>
                <a:latin typeface="Roboto Condensed"/>
                <a:ea typeface="Roboto Condensed"/>
                <a:cs typeface="Roboto Condensed"/>
                <a:sym typeface="Roboto Condensed"/>
              </a:rPr>
              <a:t>A. </a:t>
            </a:r>
            <a:r>
              <a:rPr lang="en-US" sz="2000">
                <a:solidFill>
                  <a:schemeClr val="dk2"/>
                </a:solidFill>
                <a:latin typeface="Roboto Condensed"/>
                <a:ea typeface="Roboto Condensed"/>
                <a:cs typeface="Roboto Condensed"/>
                <a:sym typeface="Roboto Condensed"/>
              </a:rPr>
              <a:t>a pervasive pattern of </a:t>
            </a:r>
            <a:r>
              <a:rPr b="1" lang="en-US" sz="2000">
                <a:solidFill>
                  <a:schemeClr val="dk2"/>
                </a:solidFill>
                <a:latin typeface="Roboto Condensed"/>
                <a:ea typeface="Roboto Condensed"/>
                <a:cs typeface="Roboto Condensed"/>
                <a:sym typeface="Roboto Condensed"/>
              </a:rPr>
              <a:t>social and interpersonal deficits </a:t>
            </a:r>
            <a:r>
              <a:rPr lang="en-US" sz="2000">
                <a:solidFill>
                  <a:schemeClr val="dk2"/>
                </a:solidFill>
                <a:latin typeface="Roboto Condensed"/>
                <a:ea typeface="Roboto Condensed"/>
                <a:cs typeface="Roboto Condensed"/>
                <a:sym typeface="Roboto Condensed"/>
              </a:rPr>
              <a:t>marked by acute discomfort with, and reduced capacity for, </a:t>
            </a:r>
            <a:r>
              <a:rPr b="1" lang="en-US" sz="2000">
                <a:solidFill>
                  <a:schemeClr val="dk2"/>
                </a:solidFill>
                <a:latin typeface="Roboto Condensed"/>
                <a:ea typeface="Roboto Condensed"/>
                <a:cs typeface="Roboto Condensed"/>
                <a:sym typeface="Roboto Condensed"/>
              </a:rPr>
              <a:t>close relationships </a:t>
            </a:r>
            <a:r>
              <a:rPr lang="en-US" sz="2000">
                <a:solidFill>
                  <a:schemeClr val="dk2"/>
                </a:solidFill>
                <a:latin typeface="Roboto Condensed"/>
                <a:ea typeface="Roboto Condensed"/>
                <a:cs typeface="Roboto Condensed"/>
                <a:sym typeface="Roboto Condensed"/>
              </a:rPr>
              <a:t>as well as by </a:t>
            </a:r>
            <a:r>
              <a:rPr b="1" lang="en-US" sz="2000">
                <a:solidFill>
                  <a:schemeClr val="dk2"/>
                </a:solidFill>
                <a:latin typeface="Roboto Condensed"/>
                <a:ea typeface="Roboto Condensed"/>
                <a:cs typeface="Roboto Condensed"/>
                <a:sym typeface="Roboto Condensed"/>
              </a:rPr>
              <a:t>cognitive or perceptual distortions </a:t>
            </a:r>
            <a:r>
              <a:rPr lang="en-US" sz="2000">
                <a:solidFill>
                  <a:schemeClr val="dk2"/>
                </a:solidFill>
                <a:latin typeface="Roboto Condensed"/>
                <a:ea typeface="Roboto Condensed"/>
                <a:cs typeface="Roboto Condensed"/>
                <a:sym typeface="Roboto Condensed"/>
              </a:rPr>
              <a:t>and </a:t>
            </a:r>
            <a:r>
              <a:rPr b="1" lang="en-US" sz="2000">
                <a:solidFill>
                  <a:schemeClr val="dk2"/>
                </a:solidFill>
                <a:latin typeface="Roboto Condensed"/>
                <a:ea typeface="Roboto Condensed"/>
                <a:cs typeface="Roboto Condensed"/>
                <a:sym typeface="Roboto Condensed"/>
              </a:rPr>
              <a:t>eccentricities of behavior</a:t>
            </a:r>
            <a:r>
              <a:rPr lang="en-US" sz="2000">
                <a:solidFill>
                  <a:schemeClr val="dk2"/>
                </a:solidFill>
                <a:latin typeface="Roboto Condensed"/>
                <a:ea typeface="Roboto Condensed"/>
                <a:cs typeface="Roboto Condensed"/>
                <a:sym typeface="Roboto Condensed"/>
              </a:rPr>
              <a:t>, beginning </a:t>
            </a:r>
            <a:r>
              <a:rPr b="1" lang="en-US" sz="2000">
                <a:solidFill>
                  <a:schemeClr val="dk2"/>
                </a:solidFill>
                <a:latin typeface="Roboto Condensed"/>
                <a:ea typeface="Roboto Condensed"/>
                <a:cs typeface="Roboto Condensed"/>
                <a:sym typeface="Roboto Condensed"/>
              </a:rPr>
              <a:t>by early adulthood </a:t>
            </a:r>
            <a:r>
              <a:rPr lang="en-US" sz="2000">
                <a:solidFill>
                  <a:schemeClr val="dk2"/>
                </a:solidFill>
                <a:latin typeface="Roboto Condensed"/>
                <a:ea typeface="Roboto Condensed"/>
                <a:cs typeface="Roboto Condensed"/>
                <a:sym typeface="Roboto Condensed"/>
              </a:rPr>
              <a:t>and present in a variety of contexts, as indicated by </a:t>
            </a:r>
            <a:r>
              <a:rPr b="1" lang="en-US" sz="2000" u="sng">
                <a:solidFill>
                  <a:schemeClr val="dk2"/>
                </a:solidFill>
                <a:latin typeface="Roboto Condensed"/>
                <a:ea typeface="Roboto Condensed"/>
                <a:cs typeface="Roboto Condensed"/>
                <a:sym typeface="Roboto Condensed"/>
              </a:rPr>
              <a:t>five</a:t>
            </a:r>
            <a:r>
              <a:rPr b="1" lang="en-US" sz="2000">
                <a:solidFill>
                  <a:schemeClr val="dk2"/>
                </a:solidFill>
                <a:latin typeface="Roboto Condensed"/>
                <a:ea typeface="Roboto Condensed"/>
                <a:cs typeface="Roboto Condensed"/>
                <a:sym typeface="Roboto Condensed"/>
              </a:rPr>
              <a:t> (or more) </a:t>
            </a:r>
            <a:r>
              <a:rPr lang="en-US" sz="2000">
                <a:solidFill>
                  <a:schemeClr val="dk2"/>
                </a:solidFill>
                <a:latin typeface="Roboto Condensed"/>
                <a:ea typeface="Roboto Condensed"/>
                <a:cs typeface="Roboto Condensed"/>
                <a:sym typeface="Roboto Condensed"/>
              </a:rPr>
              <a:t>of the following:</a:t>
            </a:r>
            <a:endParaRPr sz="2000">
              <a:solidFill>
                <a:schemeClr val="dk2"/>
              </a:solidFill>
              <a:latin typeface="Roboto Condensed"/>
              <a:ea typeface="Roboto Condensed"/>
              <a:cs typeface="Roboto Condensed"/>
              <a:sym typeface="Roboto Condensed"/>
            </a:endParaRPr>
          </a:p>
          <a:p>
            <a:pPr indent="-317500" lvl="0" marL="457200" rtl="0" algn="l">
              <a:lnSpc>
                <a:spcPct val="90000"/>
              </a:lnSpc>
              <a:spcBef>
                <a:spcPts val="800"/>
              </a:spcBef>
              <a:spcAft>
                <a:spcPts val="0"/>
              </a:spcAft>
              <a:buClr>
                <a:schemeClr val="dk1"/>
              </a:buClr>
              <a:buSzPct val="100000"/>
              <a:buFont typeface="Roboto Condensed"/>
              <a:buAutoNum type="arabicPeriod"/>
            </a:pPr>
            <a:r>
              <a:rPr b="1" lang="en-US" sz="2000">
                <a:solidFill>
                  <a:schemeClr val="dk1"/>
                </a:solidFill>
                <a:latin typeface="Roboto Condensed"/>
                <a:ea typeface="Roboto Condensed"/>
                <a:cs typeface="Roboto Condensed"/>
                <a:sym typeface="Roboto Condensed"/>
              </a:rPr>
              <a:t>Ideas of reference </a:t>
            </a:r>
            <a:r>
              <a:rPr lang="en-US" sz="2000">
                <a:solidFill>
                  <a:schemeClr val="dk1"/>
                </a:solidFill>
                <a:latin typeface="Roboto Condensed"/>
                <a:ea typeface="Roboto Condensed"/>
                <a:cs typeface="Roboto Condensed"/>
                <a:sym typeface="Roboto Condensed"/>
              </a:rPr>
              <a:t>(excluding delusions of reference).</a:t>
            </a:r>
            <a:endParaRPr sz="2000">
              <a:solidFill>
                <a:schemeClr val="dk1"/>
              </a:solidFill>
              <a:latin typeface="Roboto Condensed"/>
              <a:ea typeface="Roboto Condensed"/>
              <a:cs typeface="Roboto Condensed"/>
              <a:sym typeface="Roboto Condensed"/>
            </a:endParaRPr>
          </a:p>
          <a:p>
            <a:pPr indent="-317500" lvl="0" marL="457200" rtl="0" algn="l">
              <a:lnSpc>
                <a:spcPct val="90000"/>
              </a:lnSpc>
              <a:spcBef>
                <a:spcPts val="0"/>
              </a:spcBef>
              <a:spcAft>
                <a:spcPts val="0"/>
              </a:spcAft>
              <a:buClr>
                <a:schemeClr val="dk1"/>
              </a:buClr>
              <a:buSzPct val="100000"/>
              <a:buFont typeface="Roboto Condensed"/>
              <a:buAutoNum type="arabicPeriod"/>
            </a:pPr>
            <a:r>
              <a:rPr b="1" lang="en-US" sz="2000">
                <a:solidFill>
                  <a:schemeClr val="dk1"/>
                </a:solidFill>
                <a:latin typeface="Roboto Condensed"/>
                <a:ea typeface="Roboto Condensed"/>
                <a:cs typeface="Roboto Condensed"/>
                <a:sym typeface="Roboto Condensed"/>
              </a:rPr>
              <a:t>Odd beliefs or magical thinking </a:t>
            </a:r>
            <a:r>
              <a:rPr lang="en-US" sz="2000">
                <a:solidFill>
                  <a:schemeClr val="dk1"/>
                </a:solidFill>
                <a:latin typeface="Roboto Condensed"/>
                <a:ea typeface="Roboto Condensed"/>
                <a:cs typeface="Roboto Condensed"/>
                <a:sym typeface="Roboto Condensed"/>
              </a:rPr>
              <a:t>that influences behavior and is inconsistent with subcultural norms (e.g., superstitiousness, belief in clairvoyance, </a:t>
            </a:r>
            <a:r>
              <a:rPr b="1" lang="en-US" sz="2000">
                <a:solidFill>
                  <a:schemeClr val="dk1"/>
                </a:solidFill>
                <a:latin typeface="Roboto Condensed"/>
                <a:ea typeface="Roboto Condensed"/>
                <a:cs typeface="Roboto Condensed"/>
                <a:sym typeface="Roboto Condensed"/>
              </a:rPr>
              <a:t>telepathy(</a:t>
            </a:r>
            <a:r>
              <a:rPr lang="en-US" sz="2000">
                <a:solidFill>
                  <a:schemeClr val="dk1"/>
                </a:solidFill>
                <a:latin typeface="Roboto Condensed"/>
                <a:ea typeface="Roboto Condensed"/>
                <a:cs typeface="Roboto Condensed"/>
                <a:sym typeface="Roboto Condensed"/>
              </a:rPr>
              <a:t>or “</a:t>
            </a:r>
            <a:r>
              <a:rPr b="1" lang="en-US" sz="2000">
                <a:solidFill>
                  <a:schemeClr val="dk1"/>
                </a:solidFill>
                <a:latin typeface="Roboto Condensed"/>
                <a:ea typeface="Roboto Condensed"/>
                <a:cs typeface="Roboto Condensed"/>
                <a:sym typeface="Roboto Condensed"/>
              </a:rPr>
              <a:t>sixth sense</a:t>
            </a:r>
            <a:r>
              <a:rPr lang="en-US" sz="2000">
                <a:solidFill>
                  <a:schemeClr val="dk1"/>
                </a:solidFill>
                <a:latin typeface="Roboto Condensed"/>
                <a:ea typeface="Roboto Condensed"/>
                <a:cs typeface="Roboto Condensed"/>
                <a:sym typeface="Roboto Condensed"/>
              </a:rPr>
              <a:t>”: in children and adolescents, </a:t>
            </a:r>
            <a:r>
              <a:rPr b="1" lang="en-US" sz="2000">
                <a:solidFill>
                  <a:schemeClr val="dk1"/>
                </a:solidFill>
                <a:latin typeface="Roboto Condensed"/>
                <a:ea typeface="Roboto Condensed"/>
                <a:cs typeface="Roboto Condensed"/>
                <a:sym typeface="Roboto Condensed"/>
              </a:rPr>
              <a:t>bizarre fantasies </a:t>
            </a:r>
            <a:r>
              <a:rPr lang="en-US" sz="2000">
                <a:solidFill>
                  <a:schemeClr val="dk1"/>
                </a:solidFill>
                <a:latin typeface="Roboto Condensed"/>
                <a:ea typeface="Roboto Condensed"/>
                <a:cs typeface="Roboto Condensed"/>
                <a:sym typeface="Roboto Condensed"/>
              </a:rPr>
              <a:t>or preoccupations).</a:t>
            </a:r>
            <a:endParaRPr sz="2000">
              <a:solidFill>
                <a:schemeClr val="dk1"/>
              </a:solidFill>
              <a:latin typeface="Roboto Condensed"/>
              <a:ea typeface="Roboto Condensed"/>
              <a:cs typeface="Roboto Condensed"/>
              <a:sym typeface="Roboto Condensed"/>
            </a:endParaRPr>
          </a:p>
          <a:p>
            <a:pPr indent="-317500" lvl="0" marL="457200" rtl="0" algn="l">
              <a:lnSpc>
                <a:spcPct val="90000"/>
              </a:lnSpc>
              <a:spcBef>
                <a:spcPts val="0"/>
              </a:spcBef>
              <a:spcAft>
                <a:spcPts val="0"/>
              </a:spcAft>
              <a:buClr>
                <a:schemeClr val="dk1"/>
              </a:buClr>
              <a:buSzPct val="100000"/>
              <a:buFont typeface="Roboto Condensed"/>
              <a:buAutoNum type="arabicPeriod"/>
            </a:pPr>
            <a:r>
              <a:rPr b="1" lang="en-US" sz="2000">
                <a:solidFill>
                  <a:schemeClr val="dk1"/>
                </a:solidFill>
                <a:latin typeface="Roboto Condensed"/>
                <a:ea typeface="Roboto Condensed"/>
                <a:cs typeface="Roboto Condensed"/>
                <a:sym typeface="Roboto Condensed"/>
              </a:rPr>
              <a:t>Unusual perceptual experiences</a:t>
            </a:r>
            <a:r>
              <a:rPr lang="en-US" sz="2000">
                <a:solidFill>
                  <a:schemeClr val="dk1"/>
                </a:solidFill>
                <a:latin typeface="Roboto Condensed"/>
                <a:ea typeface="Roboto Condensed"/>
                <a:cs typeface="Roboto Condensed"/>
                <a:sym typeface="Roboto Condensed"/>
              </a:rPr>
              <a:t>, including </a:t>
            </a:r>
            <a:r>
              <a:rPr b="1" lang="en-US" sz="2000">
                <a:solidFill>
                  <a:schemeClr val="dk1"/>
                </a:solidFill>
                <a:latin typeface="Roboto Condensed"/>
                <a:ea typeface="Roboto Condensed"/>
                <a:cs typeface="Roboto Condensed"/>
                <a:sym typeface="Roboto Condensed"/>
              </a:rPr>
              <a:t>bodily illusions</a:t>
            </a:r>
            <a:r>
              <a:rPr lang="en-US" sz="2000">
                <a:solidFill>
                  <a:schemeClr val="dk1"/>
                </a:solidFill>
                <a:latin typeface="Roboto Condensed"/>
                <a:ea typeface="Roboto Condensed"/>
                <a:cs typeface="Roboto Condensed"/>
                <a:sym typeface="Roboto Condensed"/>
              </a:rPr>
              <a:t>.</a:t>
            </a:r>
            <a:endParaRPr sz="2000">
              <a:solidFill>
                <a:schemeClr val="dk1"/>
              </a:solidFill>
              <a:latin typeface="Roboto Condensed"/>
              <a:ea typeface="Roboto Condensed"/>
              <a:cs typeface="Roboto Condensed"/>
              <a:sym typeface="Roboto Condensed"/>
            </a:endParaRPr>
          </a:p>
          <a:p>
            <a:pPr indent="-317500" lvl="0" marL="457200" rtl="0" algn="l">
              <a:lnSpc>
                <a:spcPct val="90000"/>
              </a:lnSpc>
              <a:spcBef>
                <a:spcPts val="0"/>
              </a:spcBef>
              <a:spcAft>
                <a:spcPts val="0"/>
              </a:spcAft>
              <a:buClr>
                <a:schemeClr val="dk1"/>
              </a:buClr>
              <a:buSzPct val="100000"/>
              <a:buFont typeface="Roboto Condensed"/>
              <a:buAutoNum type="arabicPeriod"/>
            </a:pPr>
            <a:r>
              <a:rPr b="1" lang="en-US" sz="2000">
                <a:solidFill>
                  <a:schemeClr val="dk1"/>
                </a:solidFill>
                <a:latin typeface="Roboto Condensed"/>
                <a:ea typeface="Roboto Condensed"/>
                <a:cs typeface="Roboto Condensed"/>
                <a:sym typeface="Roboto Condensed"/>
              </a:rPr>
              <a:t>Odd thinking and speech </a:t>
            </a:r>
            <a:r>
              <a:rPr lang="en-US" sz="2000">
                <a:solidFill>
                  <a:schemeClr val="dk1"/>
                </a:solidFill>
                <a:latin typeface="Roboto Condensed"/>
                <a:ea typeface="Roboto Condensed"/>
                <a:cs typeface="Roboto Condensed"/>
                <a:sym typeface="Roboto Condensed"/>
              </a:rPr>
              <a:t>(e.g., vague, </a:t>
            </a:r>
            <a:r>
              <a:rPr b="1" lang="en-US" sz="2000">
                <a:solidFill>
                  <a:schemeClr val="dk1"/>
                </a:solidFill>
                <a:latin typeface="Roboto Condensed"/>
                <a:ea typeface="Roboto Condensed"/>
                <a:cs typeface="Roboto Condensed"/>
                <a:sym typeface="Roboto Condensed"/>
              </a:rPr>
              <a:t>circumstantia</a:t>
            </a:r>
            <a:r>
              <a:rPr lang="en-US" sz="2000">
                <a:solidFill>
                  <a:schemeClr val="dk1"/>
                </a:solidFill>
                <a:latin typeface="Roboto Condensed"/>
                <a:ea typeface="Roboto Condensed"/>
                <a:cs typeface="Roboto Condensed"/>
                <a:sym typeface="Roboto Condensed"/>
              </a:rPr>
              <a:t>l, </a:t>
            </a:r>
            <a:r>
              <a:rPr b="1" lang="en-US" sz="2000">
                <a:solidFill>
                  <a:schemeClr val="dk1"/>
                </a:solidFill>
                <a:latin typeface="Roboto Condensed"/>
                <a:ea typeface="Roboto Condensed"/>
                <a:cs typeface="Roboto Condensed"/>
                <a:sym typeface="Roboto Condensed"/>
              </a:rPr>
              <a:t>metaphorical</a:t>
            </a:r>
            <a:r>
              <a:rPr lang="en-US" sz="2000">
                <a:solidFill>
                  <a:schemeClr val="dk1"/>
                </a:solidFill>
                <a:latin typeface="Roboto Condensed"/>
                <a:ea typeface="Roboto Condensed"/>
                <a:cs typeface="Roboto Condensed"/>
                <a:sym typeface="Roboto Condensed"/>
              </a:rPr>
              <a:t>, </a:t>
            </a:r>
            <a:r>
              <a:rPr b="1" lang="en-US" sz="2000">
                <a:solidFill>
                  <a:schemeClr val="dk1"/>
                </a:solidFill>
                <a:latin typeface="Roboto Condensed"/>
                <a:ea typeface="Roboto Condensed"/>
                <a:cs typeface="Roboto Condensed"/>
                <a:sym typeface="Roboto Condensed"/>
              </a:rPr>
              <a:t>over elaborate</a:t>
            </a:r>
            <a:r>
              <a:rPr lang="en-US" sz="2000">
                <a:solidFill>
                  <a:schemeClr val="dk1"/>
                </a:solidFill>
                <a:latin typeface="Roboto Condensed"/>
                <a:ea typeface="Roboto Condensed"/>
                <a:cs typeface="Roboto Condensed"/>
                <a:sym typeface="Roboto Condensed"/>
              </a:rPr>
              <a:t>, or </a:t>
            </a:r>
            <a:r>
              <a:rPr b="1" lang="en-US" sz="2000">
                <a:solidFill>
                  <a:schemeClr val="dk1"/>
                </a:solidFill>
                <a:latin typeface="Roboto Condensed"/>
                <a:ea typeface="Roboto Condensed"/>
                <a:cs typeface="Roboto Condensed"/>
                <a:sym typeface="Roboto Condensed"/>
              </a:rPr>
              <a:t>stereotyped</a:t>
            </a:r>
            <a:r>
              <a:rPr lang="en-US" sz="2000">
                <a:solidFill>
                  <a:schemeClr val="dk1"/>
                </a:solidFill>
                <a:latin typeface="Roboto Condensed"/>
                <a:ea typeface="Roboto Condensed"/>
                <a:cs typeface="Roboto Condensed"/>
                <a:sym typeface="Roboto Condensed"/>
              </a:rPr>
              <a:t>).</a:t>
            </a:r>
            <a:endParaRPr sz="2000">
              <a:solidFill>
                <a:schemeClr val="dk1"/>
              </a:solidFill>
              <a:latin typeface="Roboto Condensed"/>
              <a:ea typeface="Roboto Condensed"/>
              <a:cs typeface="Roboto Condensed"/>
              <a:sym typeface="Roboto Condensed"/>
            </a:endParaRPr>
          </a:p>
          <a:p>
            <a:pPr indent="-317500" lvl="0" marL="457200" rtl="0" algn="l">
              <a:lnSpc>
                <a:spcPct val="90000"/>
              </a:lnSpc>
              <a:spcBef>
                <a:spcPts val="0"/>
              </a:spcBef>
              <a:spcAft>
                <a:spcPts val="0"/>
              </a:spcAft>
              <a:buClr>
                <a:schemeClr val="dk1"/>
              </a:buClr>
              <a:buSzPct val="100000"/>
              <a:buFont typeface="Roboto Condensed"/>
              <a:buAutoNum type="arabicPeriod"/>
            </a:pPr>
            <a:r>
              <a:rPr b="1" lang="en-US" sz="2000">
                <a:solidFill>
                  <a:schemeClr val="dk1"/>
                </a:solidFill>
                <a:latin typeface="Roboto Condensed"/>
                <a:ea typeface="Roboto Condensed"/>
                <a:cs typeface="Roboto Condensed"/>
                <a:sym typeface="Roboto Condensed"/>
              </a:rPr>
              <a:t>Suspiciousness or paranoid ideation</a:t>
            </a:r>
            <a:r>
              <a:rPr lang="en-US" sz="2000">
                <a:solidFill>
                  <a:schemeClr val="dk1"/>
                </a:solidFill>
                <a:latin typeface="Roboto Condensed"/>
                <a:ea typeface="Roboto Condensed"/>
                <a:cs typeface="Roboto Condensed"/>
                <a:sym typeface="Roboto Condensed"/>
              </a:rPr>
              <a:t>.</a:t>
            </a:r>
            <a:endParaRPr sz="2000">
              <a:solidFill>
                <a:schemeClr val="dk1"/>
              </a:solidFill>
              <a:latin typeface="Roboto Condensed"/>
              <a:ea typeface="Roboto Condensed"/>
              <a:cs typeface="Roboto Condensed"/>
              <a:sym typeface="Roboto Condensed"/>
            </a:endParaRPr>
          </a:p>
          <a:p>
            <a:pPr indent="-317500" lvl="0" marL="457200" rtl="0" algn="l">
              <a:lnSpc>
                <a:spcPct val="90000"/>
              </a:lnSpc>
              <a:spcBef>
                <a:spcPts val="0"/>
              </a:spcBef>
              <a:spcAft>
                <a:spcPts val="0"/>
              </a:spcAft>
              <a:buClr>
                <a:schemeClr val="dk1"/>
              </a:buClr>
              <a:buSzPct val="100000"/>
              <a:buFont typeface="Roboto Condensed"/>
              <a:buAutoNum type="arabicPeriod"/>
            </a:pPr>
            <a:r>
              <a:rPr b="1" lang="en-US" sz="2000">
                <a:solidFill>
                  <a:schemeClr val="dk1"/>
                </a:solidFill>
                <a:latin typeface="Roboto Condensed"/>
                <a:ea typeface="Roboto Condensed"/>
                <a:cs typeface="Roboto Condensed"/>
                <a:sym typeface="Roboto Condensed"/>
              </a:rPr>
              <a:t>Inappropriate or constricted affect</a:t>
            </a:r>
            <a:r>
              <a:rPr lang="en-US" sz="2000">
                <a:solidFill>
                  <a:schemeClr val="dk1"/>
                </a:solidFill>
                <a:latin typeface="Roboto Condensed"/>
                <a:ea typeface="Roboto Condensed"/>
                <a:cs typeface="Roboto Condensed"/>
                <a:sym typeface="Roboto Condensed"/>
              </a:rPr>
              <a:t>.</a:t>
            </a:r>
            <a:endParaRPr sz="2000">
              <a:solidFill>
                <a:schemeClr val="dk1"/>
              </a:solidFill>
              <a:latin typeface="Roboto Condensed"/>
              <a:ea typeface="Roboto Condensed"/>
              <a:cs typeface="Roboto Condensed"/>
              <a:sym typeface="Roboto Condensed"/>
            </a:endParaRPr>
          </a:p>
          <a:p>
            <a:pPr indent="-317500" lvl="0" marL="457200" rtl="0" algn="l">
              <a:lnSpc>
                <a:spcPct val="90000"/>
              </a:lnSpc>
              <a:spcBef>
                <a:spcPts val="0"/>
              </a:spcBef>
              <a:spcAft>
                <a:spcPts val="0"/>
              </a:spcAft>
              <a:buClr>
                <a:schemeClr val="dk1"/>
              </a:buClr>
              <a:buSzPct val="100000"/>
              <a:buFont typeface="Roboto Condensed"/>
              <a:buAutoNum type="arabicPeriod"/>
            </a:pPr>
            <a:r>
              <a:rPr b="1" lang="en-US" sz="2000">
                <a:solidFill>
                  <a:schemeClr val="dk1"/>
                </a:solidFill>
                <a:latin typeface="Roboto Condensed"/>
                <a:ea typeface="Roboto Condensed"/>
                <a:cs typeface="Roboto Condensed"/>
                <a:sym typeface="Roboto Condensed"/>
              </a:rPr>
              <a:t>Behavior or appearance </a:t>
            </a:r>
            <a:r>
              <a:rPr lang="en-US" sz="2000">
                <a:solidFill>
                  <a:schemeClr val="dk1"/>
                </a:solidFill>
                <a:latin typeface="Roboto Condensed"/>
                <a:ea typeface="Roboto Condensed"/>
                <a:cs typeface="Roboto Condensed"/>
                <a:sym typeface="Roboto Condensed"/>
              </a:rPr>
              <a:t>that is </a:t>
            </a:r>
            <a:r>
              <a:rPr b="1" lang="en-US" sz="2000">
                <a:solidFill>
                  <a:schemeClr val="dk1"/>
                </a:solidFill>
                <a:latin typeface="Roboto Condensed"/>
                <a:ea typeface="Roboto Condensed"/>
                <a:cs typeface="Roboto Condensed"/>
                <a:sym typeface="Roboto Condensed"/>
              </a:rPr>
              <a:t>odd, eccentric, or peculiar</a:t>
            </a:r>
            <a:r>
              <a:rPr lang="en-US" sz="2000">
                <a:solidFill>
                  <a:schemeClr val="dk1"/>
                </a:solidFill>
                <a:latin typeface="Roboto Condensed"/>
                <a:ea typeface="Roboto Condensed"/>
                <a:cs typeface="Roboto Condensed"/>
                <a:sym typeface="Roboto Condensed"/>
              </a:rPr>
              <a:t>.</a:t>
            </a:r>
            <a:endParaRPr sz="2000">
              <a:solidFill>
                <a:schemeClr val="dk1"/>
              </a:solidFill>
              <a:latin typeface="Roboto Condensed"/>
              <a:ea typeface="Roboto Condensed"/>
              <a:cs typeface="Roboto Condensed"/>
              <a:sym typeface="Roboto Condensed"/>
            </a:endParaRPr>
          </a:p>
          <a:p>
            <a:pPr indent="-317500" lvl="0" marL="457200" rtl="0" algn="l">
              <a:lnSpc>
                <a:spcPct val="90000"/>
              </a:lnSpc>
              <a:spcBef>
                <a:spcPts val="0"/>
              </a:spcBef>
              <a:spcAft>
                <a:spcPts val="0"/>
              </a:spcAft>
              <a:buClr>
                <a:schemeClr val="dk1"/>
              </a:buClr>
              <a:buSzPct val="100000"/>
              <a:buFont typeface="Roboto Condensed"/>
              <a:buAutoNum type="arabicPeriod"/>
            </a:pPr>
            <a:r>
              <a:rPr b="1" lang="en-US" sz="2000">
                <a:solidFill>
                  <a:schemeClr val="dk1"/>
                </a:solidFill>
                <a:latin typeface="Roboto Condensed"/>
                <a:ea typeface="Roboto Condensed"/>
                <a:cs typeface="Roboto Condensed"/>
                <a:sym typeface="Roboto Condensed"/>
              </a:rPr>
              <a:t>Lack of close friends </a:t>
            </a:r>
            <a:r>
              <a:rPr lang="en-US" sz="2000">
                <a:solidFill>
                  <a:schemeClr val="dk1"/>
                </a:solidFill>
                <a:latin typeface="Roboto Condensed"/>
                <a:ea typeface="Roboto Condensed"/>
                <a:cs typeface="Roboto Condensed"/>
                <a:sym typeface="Roboto Condensed"/>
              </a:rPr>
              <a:t>or confidants other than first-degree relatives.</a:t>
            </a:r>
            <a:endParaRPr sz="2000">
              <a:solidFill>
                <a:schemeClr val="dk1"/>
              </a:solidFill>
              <a:latin typeface="Roboto Condensed"/>
              <a:ea typeface="Roboto Condensed"/>
              <a:cs typeface="Roboto Condensed"/>
              <a:sym typeface="Roboto Condensed"/>
            </a:endParaRPr>
          </a:p>
          <a:p>
            <a:pPr indent="-317500" lvl="0" marL="457200" rtl="0" algn="l">
              <a:lnSpc>
                <a:spcPct val="90000"/>
              </a:lnSpc>
              <a:spcBef>
                <a:spcPts val="0"/>
              </a:spcBef>
              <a:spcAft>
                <a:spcPts val="0"/>
              </a:spcAft>
              <a:buClr>
                <a:schemeClr val="dk1"/>
              </a:buClr>
              <a:buSzPct val="100000"/>
              <a:buFont typeface="Roboto Condensed"/>
              <a:buAutoNum type="arabicPeriod"/>
            </a:pPr>
            <a:r>
              <a:rPr b="1" lang="en-US" sz="2000">
                <a:solidFill>
                  <a:schemeClr val="dk1"/>
                </a:solidFill>
                <a:latin typeface="Roboto Condensed"/>
                <a:ea typeface="Roboto Condensed"/>
                <a:cs typeface="Roboto Condensed"/>
                <a:sym typeface="Roboto Condensed"/>
              </a:rPr>
              <a:t>Excessive social anxiety </a:t>
            </a:r>
            <a:r>
              <a:rPr lang="en-US" sz="2000">
                <a:solidFill>
                  <a:schemeClr val="dk1"/>
                </a:solidFill>
                <a:latin typeface="Roboto Condensed"/>
                <a:ea typeface="Roboto Condensed"/>
                <a:cs typeface="Roboto Condensed"/>
                <a:sym typeface="Roboto Condensed"/>
              </a:rPr>
              <a:t>that does not diminish with familiarity and tends to be </a:t>
            </a:r>
            <a:r>
              <a:rPr b="1" lang="en-US" sz="2000">
                <a:solidFill>
                  <a:schemeClr val="dk1"/>
                </a:solidFill>
                <a:latin typeface="Roboto Condensed"/>
                <a:ea typeface="Roboto Condensed"/>
                <a:cs typeface="Roboto Condensed"/>
                <a:sym typeface="Roboto Condensed"/>
              </a:rPr>
              <a:t>associated with paranoid fears </a:t>
            </a:r>
            <a:r>
              <a:rPr lang="en-US" sz="2000">
                <a:solidFill>
                  <a:schemeClr val="dk1"/>
                </a:solidFill>
                <a:latin typeface="Roboto Condensed"/>
                <a:ea typeface="Roboto Condensed"/>
                <a:cs typeface="Roboto Condensed"/>
                <a:sym typeface="Roboto Condensed"/>
              </a:rPr>
              <a:t>rather than </a:t>
            </a:r>
            <a:r>
              <a:rPr b="1" lang="en-US" sz="2000">
                <a:solidFill>
                  <a:schemeClr val="dk1"/>
                </a:solidFill>
                <a:latin typeface="Roboto Condensed"/>
                <a:ea typeface="Roboto Condensed"/>
                <a:cs typeface="Roboto Condensed"/>
                <a:sym typeface="Roboto Condensed"/>
              </a:rPr>
              <a:t>negative judgments </a:t>
            </a:r>
            <a:r>
              <a:rPr lang="en-US" sz="2000">
                <a:solidFill>
                  <a:schemeClr val="dk1"/>
                </a:solidFill>
                <a:latin typeface="Roboto Condensed"/>
                <a:ea typeface="Roboto Condensed"/>
                <a:cs typeface="Roboto Condensed"/>
                <a:sym typeface="Roboto Condensed"/>
              </a:rPr>
              <a:t>about self.</a:t>
            </a:r>
            <a:endParaRPr sz="2000">
              <a:solidFill>
                <a:schemeClr val="dk1"/>
              </a:solidFill>
              <a:latin typeface="Roboto Condensed"/>
              <a:ea typeface="Roboto Condensed"/>
              <a:cs typeface="Roboto Condensed"/>
              <a:sym typeface="Roboto Condensed"/>
            </a:endParaRPr>
          </a:p>
          <a:p>
            <a:pPr indent="0" lvl="0" marL="0" rtl="0" algn="l">
              <a:lnSpc>
                <a:spcPct val="90000"/>
              </a:lnSpc>
              <a:spcBef>
                <a:spcPts val="800"/>
              </a:spcBef>
              <a:spcAft>
                <a:spcPts val="0"/>
              </a:spcAft>
              <a:buSzPct val="111296"/>
              <a:buNone/>
            </a:pPr>
            <a:r>
              <a:rPr lang="en-US" sz="1796">
                <a:solidFill>
                  <a:schemeClr val="dk2"/>
                </a:solidFill>
                <a:latin typeface="Roboto Condensed"/>
                <a:ea typeface="Roboto Condensed"/>
                <a:cs typeface="Roboto Condensed"/>
                <a:sym typeface="Roboto Condensed"/>
              </a:rPr>
              <a:t>B. Does not occur exclusively during the course of schizophrenia, a bipolar disorder or depressive disorder with psychotic features, another psychotic disorder, or autism spectrum disorder.</a:t>
            </a:r>
            <a:endParaRPr sz="1796">
              <a:solidFill>
                <a:schemeClr val="dk2"/>
              </a:solidFill>
              <a:latin typeface="Roboto Condensed"/>
              <a:ea typeface="Roboto Condensed"/>
              <a:cs typeface="Roboto Condensed"/>
              <a:sym typeface="Roboto Condensed"/>
            </a:endParaRPr>
          </a:p>
          <a:p>
            <a:pPr indent="0" lvl="0" marL="0" rtl="0" algn="l">
              <a:lnSpc>
                <a:spcPct val="90000"/>
              </a:lnSpc>
              <a:spcBef>
                <a:spcPts val="800"/>
              </a:spcBef>
              <a:spcAft>
                <a:spcPts val="0"/>
              </a:spcAft>
              <a:buSzPct val="111296"/>
              <a:buNone/>
            </a:pPr>
            <a:r>
              <a:rPr lang="en-US" sz="1796">
                <a:solidFill>
                  <a:schemeClr val="dk1"/>
                </a:solidFill>
                <a:latin typeface="Roboto Condensed"/>
                <a:ea typeface="Roboto Condensed"/>
                <a:cs typeface="Roboto Condensed"/>
                <a:sym typeface="Roboto Condensed"/>
              </a:rPr>
              <a:t>Note: If criteria are met prior to the onset of schizophrenia, add “premorbid,” e.g., “schizotypal personality disorder (premorbid).”</a:t>
            </a:r>
            <a:endParaRPr sz="1696">
              <a:solidFill>
                <a:schemeClr val="dk1"/>
              </a:solidFill>
              <a:latin typeface="Roboto Condensed"/>
              <a:ea typeface="Roboto Condensed"/>
              <a:cs typeface="Roboto Condensed"/>
              <a:sym typeface="Roboto Condensed"/>
            </a:endParaRPr>
          </a:p>
        </p:txBody>
      </p:sp>
      <p:pic>
        <p:nvPicPr>
          <p:cNvPr id="2336" name="Google Shape;2336;g2b4aaa32f61_0_501"/>
          <p:cNvPicPr preferRelativeResize="0"/>
          <p:nvPr/>
        </p:nvPicPr>
        <p:blipFill rotWithShape="1">
          <a:blip r:embed="rId3">
            <a:alphaModFix/>
          </a:blip>
          <a:srcRect b="0" l="0" r="0" t="0"/>
          <a:stretch/>
        </p:blipFill>
        <p:spPr>
          <a:xfrm>
            <a:off x="6953700" y="1885775"/>
            <a:ext cx="2190300" cy="2034650"/>
          </a:xfrm>
          <a:prstGeom prst="rect">
            <a:avLst/>
          </a:prstGeom>
          <a:noFill/>
          <a:ln>
            <a:noFill/>
          </a:ln>
        </p:spPr>
      </p:pic>
    </p:spTree>
  </p:cSld>
  <p:clrMapOvr>
    <a:masterClrMapping/>
  </p:clrMapOvr>
</p:sld>
</file>

<file path=ppt/slides/slide1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0" name="Shape 2340"/>
        <p:cNvGrpSpPr/>
        <p:nvPr/>
      </p:nvGrpSpPr>
      <p:grpSpPr>
        <a:xfrm>
          <a:off x="0" y="0"/>
          <a:ext cx="0" cy="0"/>
          <a:chOff x="0" y="0"/>
          <a:chExt cx="0" cy="0"/>
        </a:xfrm>
      </p:grpSpPr>
      <p:pic>
        <p:nvPicPr>
          <p:cNvPr id="2341" name="Google Shape;2341;g2b4aaa32f61_0_511"/>
          <p:cNvPicPr preferRelativeResize="0"/>
          <p:nvPr/>
        </p:nvPicPr>
        <p:blipFill rotWithShape="1">
          <a:blip r:embed="rId3">
            <a:alphaModFix/>
          </a:blip>
          <a:srcRect b="0" l="0" r="0" t="0"/>
          <a:stretch/>
        </p:blipFill>
        <p:spPr>
          <a:xfrm>
            <a:off x="290513" y="1311975"/>
            <a:ext cx="8562975" cy="3371850"/>
          </a:xfrm>
          <a:prstGeom prst="rect">
            <a:avLst/>
          </a:prstGeom>
          <a:noFill/>
          <a:ln>
            <a:noFill/>
          </a:ln>
        </p:spPr>
      </p:pic>
    </p:spTree>
  </p:cSld>
  <p:clrMapOvr>
    <a:masterClrMapping/>
  </p:clrMapOvr>
</p:sld>
</file>

<file path=ppt/slides/slide1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5" name="Shape 2345"/>
        <p:cNvGrpSpPr/>
        <p:nvPr/>
      </p:nvGrpSpPr>
      <p:grpSpPr>
        <a:xfrm>
          <a:off x="0" y="0"/>
          <a:ext cx="0" cy="0"/>
          <a:chOff x="0" y="0"/>
          <a:chExt cx="0" cy="0"/>
        </a:xfrm>
      </p:grpSpPr>
      <p:sp>
        <p:nvSpPr>
          <p:cNvPr id="2346" name="Google Shape;2346;g2b4aaa32f61_0_515"/>
          <p:cNvSpPr txBox="1"/>
          <p:nvPr>
            <p:ph type="title"/>
          </p:nvPr>
        </p:nvSpPr>
        <p:spPr>
          <a:xfrm>
            <a:off x="179450" y="207075"/>
            <a:ext cx="8738100" cy="905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sz="3900"/>
              <a:t>Cluster B: </a:t>
            </a:r>
            <a:r>
              <a:rPr b="1" lang="en-US" sz="3900">
                <a:solidFill>
                  <a:schemeClr val="accent1"/>
                </a:solidFill>
              </a:rPr>
              <a:t>Antisocial </a:t>
            </a:r>
            <a:r>
              <a:rPr lang="en-US" sz="3900"/>
              <a:t>personality disorder</a:t>
            </a:r>
            <a:endParaRPr sz="3900"/>
          </a:p>
        </p:txBody>
      </p:sp>
      <p:sp>
        <p:nvSpPr>
          <p:cNvPr id="2347" name="Google Shape;2347;g2b4aaa32f61_0_515"/>
          <p:cNvSpPr txBox="1"/>
          <p:nvPr>
            <p:ph idx="1" type="body"/>
          </p:nvPr>
        </p:nvSpPr>
        <p:spPr>
          <a:xfrm>
            <a:off x="289900" y="1035325"/>
            <a:ext cx="6927300" cy="4108200"/>
          </a:xfrm>
          <a:prstGeom prst="rect">
            <a:avLst/>
          </a:prstGeom>
          <a:noFill/>
          <a:ln>
            <a:noFill/>
          </a:ln>
        </p:spPr>
        <p:txBody>
          <a:bodyPr anchorCtr="0" anchor="t" bIns="45700" lIns="91425" spcFirstLastPara="1" rIns="91425" wrap="square" tIns="45700">
            <a:normAutofit fontScale="85000" lnSpcReduction="20000"/>
          </a:bodyPr>
          <a:lstStyle/>
          <a:p>
            <a:pPr indent="-327025" lvl="0" marL="342900" rtl="0" algn="l">
              <a:lnSpc>
                <a:spcPct val="90000"/>
              </a:lnSpc>
              <a:spcBef>
                <a:spcPts val="800"/>
              </a:spcBef>
              <a:spcAft>
                <a:spcPts val="0"/>
              </a:spcAft>
              <a:buClr>
                <a:schemeClr val="dk2"/>
              </a:buClr>
              <a:buSzPct val="100000"/>
              <a:buFont typeface="Roboto Condensed"/>
              <a:buAutoNum type="alphaUcPeriod"/>
            </a:pPr>
            <a:r>
              <a:rPr lang="en-US" sz="2000">
                <a:solidFill>
                  <a:schemeClr val="dk2"/>
                </a:solidFill>
                <a:latin typeface="Roboto Condensed"/>
                <a:ea typeface="Roboto Condensed"/>
                <a:cs typeface="Roboto Condensed"/>
                <a:sym typeface="Roboto Condensed"/>
              </a:rPr>
              <a:t>A pervasive pattern of </a:t>
            </a:r>
            <a:r>
              <a:rPr b="1" lang="en-US" sz="2000">
                <a:solidFill>
                  <a:schemeClr val="dk2"/>
                </a:solidFill>
                <a:latin typeface="Roboto Condensed"/>
                <a:ea typeface="Roboto Condensed"/>
                <a:cs typeface="Roboto Condensed"/>
                <a:sym typeface="Roboto Condensed"/>
              </a:rPr>
              <a:t>disregard (Ignorance)</a:t>
            </a:r>
            <a:r>
              <a:rPr lang="en-US" sz="2000">
                <a:solidFill>
                  <a:schemeClr val="dk2"/>
                </a:solidFill>
                <a:latin typeface="Roboto Condensed"/>
                <a:ea typeface="Roboto Condensed"/>
                <a:cs typeface="Roboto Condensed"/>
                <a:sym typeface="Roboto Condensed"/>
              </a:rPr>
              <a:t> for and </a:t>
            </a:r>
            <a:r>
              <a:rPr b="1" lang="en-US" sz="2000">
                <a:solidFill>
                  <a:schemeClr val="dk2"/>
                </a:solidFill>
                <a:latin typeface="Roboto Condensed"/>
                <a:ea typeface="Roboto Condensed"/>
                <a:cs typeface="Roboto Condensed"/>
                <a:sym typeface="Roboto Condensed"/>
              </a:rPr>
              <a:t>violation (Breach) of the rights of others</a:t>
            </a:r>
            <a:r>
              <a:rPr lang="en-US" sz="2000">
                <a:solidFill>
                  <a:schemeClr val="dk2"/>
                </a:solidFill>
                <a:latin typeface="Roboto Condensed"/>
                <a:ea typeface="Roboto Condensed"/>
                <a:cs typeface="Roboto Condensed"/>
                <a:sym typeface="Roboto Condensed"/>
              </a:rPr>
              <a:t>, occurring </a:t>
            </a:r>
            <a:r>
              <a:rPr b="1" lang="en-US" sz="2000">
                <a:solidFill>
                  <a:schemeClr val="dk2"/>
                </a:solidFill>
                <a:latin typeface="Roboto Condensed"/>
                <a:ea typeface="Roboto Condensed"/>
                <a:cs typeface="Roboto Condensed"/>
                <a:sym typeface="Roboto Condensed"/>
              </a:rPr>
              <a:t>since age 15 years</a:t>
            </a:r>
            <a:r>
              <a:rPr lang="en-US" sz="2000">
                <a:solidFill>
                  <a:schemeClr val="dk2"/>
                </a:solidFill>
                <a:latin typeface="Roboto Condensed"/>
                <a:ea typeface="Roboto Condensed"/>
                <a:cs typeface="Roboto Condensed"/>
                <a:sym typeface="Roboto Condensed"/>
              </a:rPr>
              <a:t>, as indicated by </a:t>
            </a:r>
            <a:r>
              <a:rPr b="1" lang="en-US" sz="2000">
                <a:solidFill>
                  <a:schemeClr val="dk2"/>
                </a:solidFill>
                <a:latin typeface="Roboto Condensed"/>
                <a:ea typeface="Roboto Condensed"/>
                <a:cs typeface="Roboto Condensed"/>
                <a:sym typeface="Roboto Condensed"/>
              </a:rPr>
              <a:t>three (or more)</a:t>
            </a:r>
            <a:r>
              <a:rPr lang="en-US" sz="2000">
                <a:solidFill>
                  <a:schemeClr val="dk2"/>
                </a:solidFill>
                <a:latin typeface="Roboto Condensed"/>
                <a:ea typeface="Roboto Condensed"/>
                <a:cs typeface="Roboto Condensed"/>
                <a:sym typeface="Roboto Condensed"/>
              </a:rPr>
              <a:t> of the following :</a:t>
            </a:r>
            <a:endParaRPr sz="2000">
              <a:solidFill>
                <a:schemeClr val="dk2"/>
              </a:solidFill>
              <a:latin typeface="Roboto Condensed"/>
              <a:ea typeface="Roboto Condensed"/>
              <a:cs typeface="Roboto Condensed"/>
              <a:sym typeface="Roboto Condensed"/>
            </a:endParaRPr>
          </a:p>
          <a:p>
            <a:pPr indent="-327025" lvl="0" marL="457200" rtl="0" algn="l">
              <a:lnSpc>
                <a:spcPct val="90000"/>
              </a:lnSpc>
              <a:spcBef>
                <a:spcPts val="0"/>
              </a:spcBef>
              <a:spcAft>
                <a:spcPts val="0"/>
              </a:spcAft>
              <a:buClr>
                <a:schemeClr val="dk1"/>
              </a:buClr>
              <a:buSzPct val="100000"/>
              <a:buFont typeface="Calibri"/>
              <a:buAutoNum type="arabicPeriod"/>
            </a:pPr>
            <a:r>
              <a:rPr b="1" lang="en-US" sz="2000">
                <a:solidFill>
                  <a:schemeClr val="dk1"/>
                </a:solidFill>
                <a:latin typeface="Roboto Condensed"/>
                <a:ea typeface="Roboto Condensed"/>
                <a:cs typeface="Roboto Condensed"/>
                <a:sym typeface="Roboto Condensed"/>
              </a:rPr>
              <a:t>Failure to conform to social norms </a:t>
            </a:r>
            <a:r>
              <a:rPr lang="en-US" sz="2000">
                <a:solidFill>
                  <a:schemeClr val="dk1"/>
                </a:solidFill>
                <a:latin typeface="Roboto Condensed"/>
                <a:ea typeface="Roboto Condensed"/>
                <a:cs typeface="Roboto Condensed"/>
                <a:sym typeface="Roboto Condensed"/>
              </a:rPr>
              <a:t>with respect to lawful behaviors, as indicated by repeatedly performing acts that are grounds for arrest.</a:t>
            </a:r>
            <a:endParaRPr sz="2000">
              <a:solidFill>
                <a:schemeClr val="dk1"/>
              </a:solidFill>
              <a:latin typeface="Roboto Condensed"/>
              <a:ea typeface="Roboto Condensed"/>
              <a:cs typeface="Roboto Condensed"/>
              <a:sym typeface="Roboto Condensed"/>
            </a:endParaRPr>
          </a:p>
          <a:p>
            <a:pPr indent="-327025" lvl="0" marL="457200" rtl="0" algn="l">
              <a:lnSpc>
                <a:spcPct val="90000"/>
              </a:lnSpc>
              <a:spcBef>
                <a:spcPts val="0"/>
              </a:spcBef>
              <a:spcAft>
                <a:spcPts val="0"/>
              </a:spcAft>
              <a:buClr>
                <a:schemeClr val="dk1"/>
              </a:buClr>
              <a:buSzPct val="100000"/>
              <a:buFont typeface="Calibri"/>
              <a:buAutoNum type="arabicPeriod"/>
            </a:pPr>
            <a:r>
              <a:rPr b="1" lang="en-US" sz="2000">
                <a:solidFill>
                  <a:schemeClr val="dk1"/>
                </a:solidFill>
                <a:latin typeface="Roboto Condensed"/>
                <a:ea typeface="Roboto Condensed"/>
                <a:cs typeface="Roboto Condensed"/>
                <a:sym typeface="Roboto Condensed"/>
              </a:rPr>
              <a:t>Deceitfulness</a:t>
            </a:r>
            <a:r>
              <a:rPr lang="en-US" sz="2000">
                <a:solidFill>
                  <a:schemeClr val="dk1"/>
                </a:solidFill>
                <a:latin typeface="Roboto Condensed"/>
                <a:ea typeface="Roboto Condensed"/>
                <a:cs typeface="Roboto Condensed"/>
                <a:sym typeface="Roboto Condensed"/>
              </a:rPr>
              <a:t>, as indicated by repeated </a:t>
            </a:r>
            <a:r>
              <a:rPr b="1" lang="en-US" sz="2000">
                <a:solidFill>
                  <a:schemeClr val="dk1"/>
                </a:solidFill>
                <a:latin typeface="Roboto Condensed"/>
                <a:ea typeface="Roboto Condensed"/>
                <a:cs typeface="Roboto Condensed"/>
                <a:sym typeface="Roboto Condensed"/>
              </a:rPr>
              <a:t>lying</a:t>
            </a:r>
            <a:r>
              <a:rPr lang="en-US" sz="2000">
                <a:solidFill>
                  <a:schemeClr val="dk1"/>
                </a:solidFill>
                <a:latin typeface="Roboto Condensed"/>
                <a:ea typeface="Roboto Condensed"/>
                <a:cs typeface="Roboto Condensed"/>
                <a:sym typeface="Roboto Condensed"/>
              </a:rPr>
              <a:t>, use of aliases, or conning others for personal profit or pleasure.</a:t>
            </a:r>
            <a:endParaRPr sz="2000">
              <a:solidFill>
                <a:schemeClr val="dk1"/>
              </a:solidFill>
              <a:latin typeface="Roboto Condensed"/>
              <a:ea typeface="Roboto Condensed"/>
              <a:cs typeface="Roboto Condensed"/>
              <a:sym typeface="Roboto Condensed"/>
            </a:endParaRPr>
          </a:p>
          <a:p>
            <a:pPr indent="-327025" lvl="0" marL="457200" rtl="0" algn="l">
              <a:lnSpc>
                <a:spcPct val="90000"/>
              </a:lnSpc>
              <a:spcBef>
                <a:spcPts val="0"/>
              </a:spcBef>
              <a:spcAft>
                <a:spcPts val="0"/>
              </a:spcAft>
              <a:buClr>
                <a:schemeClr val="dk1"/>
              </a:buClr>
              <a:buSzPct val="100000"/>
              <a:buFont typeface="Calibri"/>
              <a:buAutoNum type="arabicPeriod"/>
            </a:pPr>
            <a:r>
              <a:rPr b="1" lang="en-US" sz="2000">
                <a:solidFill>
                  <a:schemeClr val="dk1"/>
                </a:solidFill>
                <a:latin typeface="Roboto Condensed"/>
                <a:ea typeface="Roboto Condensed"/>
                <a:cs typeface="Roboto Condensed"/>
                <a:sym typeface="Roboto Condensed"/>
              </a:rPr>
              <a:t>Impulsivity</a:t>
            </a:r>
            <a:r>
              <a:rPr lang="en-US" sz="2000">
                <a:solidFill>
                  <a:schemeClr val="dk1"/>
                </a:solidFill>
                <a:latin typeface="Roboto Condensed"/>
                <a:ea typeface="Roboto Condensed"/>
                <a:cs typeface="Roboto Condensed"/>
                <a:sym typeface="Roboto Condensed"/>
              </a:rPr>
              <a:t> or failure to plan ahead.</a:t>
            </a:r>
            <a:endParaRPr sz="2000">
              <a:solidFill>
                <a:schemeClr val="dk1"/>
              </a:solidFill>
              <a:latin typeface="Roboto Condensed"/>
              <a:ea typeface="Roboto Condensed"/>
              <a:cs typeface="Roboto Condensed"/>
              <a:sym typeface="Roboto Condensed"/>
            </a:endParaRPr>
          </a:p>
          <a:p>
            <a:pPr indent="-327025" lvl="0" marL="457200" rtl="0" algn="l">
              <a:lnSpc>
                <a:spcPct val="90000"/>
              </a:lnSpc>
              <a:spcBef>
                <a:spcPts val="0"/>
              </a:spcBef>
              <a:spcAft>
                <a:spcPts val="0"/>
              </a:spcAft>
              <a:buClr>
                <a:schemeClr val="dk1"/>
              </a:buClr>
              <a:buSzPct val="100000"/>
              <a:buFont typeface="Calibri"/>
              <a:buAutoNum type="arabicPeriod"/>
            </a:pPr>
            <a:r>
              <a:rPr b="1" lang="en-US" sz="2000">
                <a:solidFill>
                  <a:schemeClr val="dk1"/>
                </a:solidFill>
                <a:latin typeface="Roboto Condensed"/>
                <a:ea typeface="Roboto Condensed"/>
                <a:cs typeface="Roboto Condensed"/>
                <a:sym typeface="Roboto Condensed"/>
              </a:rPr>
              <a:t>Irritability</a:t>
            </a:r>
            <a:r>
              <a:rPr lang="en-US" sz="2000">
                <a:solidFill>
                  <a:schemeClr val="dk1"/>
                </a:solidFill>
                <a:latin typeface="Roboto Condensed"/>
                <a:ea typeface="Roboto Condensed"/>
                <a:cs typeface="Roboto Condensed"/>
                <a:sym typeface="Roboto Condensed"/>
              </a:rPr>
              <a:t> and </a:t>
            </a:r>
            <a:r>
              <a:rPr b="1" lang="en-US" sz="2000">
                <a:solidFill>
                  <a:schemeClr val="dk1"/>
                </a:solidFill>
                <a:latin typeface="Roboto Condensed"/>
                <a:ea typeface="Roboto Condensed"/>
                <a:cs typeface="Roboto Condensed"/>
                <a:sym typeface="Roboto Condensed"/>
              </a:rPr>
              <a:t>aggressiveness</a:t>
            </a:r>
            <a:r>
              <a:rPr lang="en-US" sz="2000">
                <a:solidFill>
                  <a:schemeClr val="dk1"/>
                </a:solidFill>
                <a:latin typeface="Roboto Condensed"/>
                <a:ea typeface="Roboto Condensed"/>
                <a:cs typeface="Roboto Condensed"/>
                <a:sym typeface="Roboto Condensed"/>
              </a:rPr>
              <a:t>, as indicated by repeated physical fights or assaults.</a:t>
            </a:r>
            <a:endParaRPr sz="2000">
              <a:solidFill>
                <a:schemeClr val="dk1"/>
              </a:solidFill>
              <a:latin typeface="Roboto Condensed"/>
              <a:ea typeface="Roboto Condensed"/>
              <a:cs typeface="Roboto Condensed"/>
              <a:sym typeface="Roboto Condensed"/>
            </a:endParaRPr>
          </a:p>
          <a:p>
            <a:pPr indent="-327025" lvl="0" marL="457200" rtl="0" algn="l">
              <a:lnSpc>
                <a:spcPct val="90000"/>
              </a:lnSpc>
              <a:spcBef>
                <a:spcPts val="0"/>
              </a:spcBef>
              <a:spcAft>
                <a:spcPts val="0"/>
              </a:spcAft>
              <a:buClr>
                <a:schemeClr val="dk1"/>
              </a:buClr>
              <a:buSzPct val="100000"/>
              <a:buFont typeface="Calibri"/>
              <a:buAutoNum type="arabicPeriod"/>
            </a:pPr>
            <a:r>
              <a:rPr b="1" lang="en-US" sz="2000">
                <a:solidFill>
                  <a:schemeClr val="dk1"/>
                </a:solidFill>
                <a:latin typeface="Roboto Condensed"/>
                <a:ea typeface="Roboto Condensed"/>
                <a:cs typeface="Roboto Condensed"/>
                <a:sym typeface="Roboto Condensed"/>
              </a:rPr>
              <a:t>Reckless</a:t>
            </a:r>
            <a:r>
              <a:rPr lang="en-US" sz="2000">
                <a:solidFill>
                  <a:schemeClr val="dk1"/>
                </a:solidFill>
                <a:latin typeface="Roboto Condensed"/>
                <a:ea typeface="Roboto Condensed"/>
                <a:cs typeface="Roboto Condensed"/>
                <a:sym typeface="Roboto Condensed"/>
              </a:rPr>
              <a:t> disregard for safety of self or others.</a:t>
            </a:r>
            <a:endParaRPr sz="2000">
              <a:solidFill>
                <a:schemeClr val="dk1"/>
              </a:solidFill>
              <a:latin typeface="Roboto Condensed"/>
              <a:ea typeface="Roboto Condensed"/>
              <a:cs typeface="Roboto Condensed"/>
              <a:sym typeface="Roboto Condensed"/>
            </a:endParaRPr>
          </a:p>
          <a:p>
            <a:pPr indent="-327025" lvl="0" marL="457200" rtl="0" algn="l">
              <a:lnSpc>
                <a:spcPct val="90000"/>
              </a:lnSpc>
              <a:spcBef>
                <a:spcPts val="0"/>
              </a:spcBef>
              <a:spcAft>
                <a:spcPts val="0"/>
              </a:spcAft>
              <a:buClr>
                <a:schemeClr val="dk1"/>
              </a:buClr>
              <a:buSzPct val="100000"/>
              <a:buFont typeface="Calibri"/>
              <a:buAutoNum type="arabicPeriod"/>
            </a:pPr>
            <a:r>
              <a:rPr lang="en-US" sz="2000">
                <a:solidFill>
                  <a:schemeClr val="dk1"/>
                </a:solidFill>
                <a:latin typeface="Roboto Condensed"/>
                <a:ea typeface="Roboto Condensed"/>
                <a:cs typeface="Roboto Condensed"/>
                <a:sym typeface="Roboto Condensed"/>
              </a:rPr>
              <a:t>Consistent </a:t>
            </a:r>
            <a:r>
              <a:rPr b="1" lang="en-US" sz="2000">
                <a:solidFill>
                  <a:schemeClr val="dk1"/>
                </a:solidFill>
                <a:latin typeface="Roboto Condensed"/>
                <a:ea typeface="Roboto Condensed"/>
                <a:cs typeface="Roboto Condensed"/>
                <a:sym typeface="Roboto Condensed"/>
              </a:rPr>
              <a:t>irresponsibility</a:t>
            </a:r>
            <a:r>
              <a:rPr lang="en-US" sz="2000">
                <a:solidFill>
                  <a:schemeClr val="dk1"/>
                </a:solidFill>
                <a:latin typeface="Roboto Condensed"/>
                <a:ea typeface="Roboto Condensed"/>
                <a:cs typeface="Roboto Condensed"/>
                <a:sym typeface="Roboto Condensed"/>
              </a:rPr>
              <a:t>, as indicated by repeated</a:t>
            </a:r>
            <a:r>
              <a:rPr b="1" lang="en-US" sz="2000">
                <a:solidFill>
                  <a:schemeClr val="dk1"/>
                </a:solidFill>
                <a:latin typeface="Roboto Condensed"/>
                <a:ea typeface="Roboto Condensed"/>
                <a:cs typeface="Roboto Condensed"/>
                <a:sym typeface="Roboto Condensed"/>
              </a:rPr>
              <a:t> failure </a:t>
            </a:r>
            <a:r>
              <a:rPr lang="en-US" sz="2000">
                <a:solidFill>
                  <a:schemeClr val="dk1"/>
                </a:solidFill>
                <a:latin typeface="Roboto Condensed"/>
                <a:ea typeface="Roboto Condensed"/>
                <a:cs typeface="Roboto Condensed"/>
                <a:sym typeface="Roboto Condensed"/>
              </a:rPr>
              <a:t>to sustain consistent </a:t>
            </a:r>
            <a:r>
              <a:rPr b="1" lang="en-US" sz="2000">
                <a:solidFill>
                  <a:schemeClr val="dk1"/>
                </a:solidFill>
                <a:latin typeface="Roboto Condensed"/>
                <a:ea typeface="Roboto Condensed"/>
                <a:cs typeface="Roboto Condensed"/>
                <a:sym typeface="Roboto Condensed"/>
              </a:rPr>
              <a:t>work</a:t>
            </a:r>
            <a:r>
              <a:rPr lang="en-US" sz="2000">
                <a:solidFill>
                  <a:schemeClr val="dk1"/>
                </a:solidFill>
                <a:latin typeface="Roboto Condensed"/>
                <a:ea typeface="Roboto Condensed"/>
                <a:cs typeface="Roboto Condensed"/>
                <a:sym typeface="Roboto Condensed"/>
              </a:rPr>
              <a:t> behavior or honor </a:t>
            </a:r>
            <a:r>
              <a:rPr b="1" lang="en-US" sz="2000">
                <a:solidFill>
                  <a:schemeClr val="dk1"/>
                </a:solidFill>
                <a:latin typeface="Roboto Condensed"/>
                <a:ea typeface="Roboto Condensed"/>
                <a:cs typeface="Roboto Condensed"/>
                <a:sym typeface="Roboto Condensed"/>
              </a:rPr>
              <a:t>financial obligations</a:t>
            </a:r>
            <a:r>
              <a:rPr lang="en-US" sz="2000">
                <a:solidFill>
                  <a:schemeClr val="dk1"/>
                </a:solidFill>
                <a:latin typeface="Roboto Condensed"/>
                <a:ea typeface="Roboto Condensed"/>
                <a:cs typeface="Roboto Condensed"/>
                <a:sym typeface="Roboto Condensed"/>
              </a:rPr>
              <a:t>.</a:t>
            </a:r>
            <a:endParaRPr sz="2000">
              <a:solidFill>
                <a:schemeClr val="dk1"/>
              </a:solidFill>
              <a:latin typeface="Roboto Condensed"/>
              <a:ea typeface="Roboto Condensed"/>
              <a:cs typeface="Roboto Condensed"/>
              <a:sym typeface="Roboto Condensed"/>
            </a:endParaRPr>
          </a:p>
          <a:p>
            <a:pPr indent="-327025" lvl="0" marL="457200" rtl="0" algn="l">
              <a:lnSpc>
                <a:spcPct val="90000"/>
              </a:lnSpc>
              <a:spcBef>
                <a:spcPts val="0"/>
              </a:spcBef>
              <a:spcAft>
                <a:spcPts val="0"/>
              </a:spcAft>
              <a:buClr>
                <a:schemeClr val="dk1"/>
              </a:buClr>
              <a:buSzPct val="100000"/>
              <a:buFont typeface="Calibri"/>
              <a:buAutoNum type="arabicPeriod"/>
            </a:pPr>
            <a:r>
              <a:rPr b="1" lang="en-US" sz="2000">
                <a:solidFill>
                  <a:schemeClr val="dk1"/>
                </a:solidFill>
                <a:latin typeface="Roboto Condensed"/>
                <a:ea typeface="Roboto Condensed"/>
                <a:cs typeface="Roboto Condensed"/>
                <a:sym typeface="Roboto Condensed"/>
              </a:rPr>
              <a:t>Lack of remorse (Guilt or Regret)</a:t>
            </a:r>
            <a:r>
              <a:rPr lang="en-US" sz="2000">
                <a:solidFill>
                  <a:schemeClr val="dk1"/>
                </a:solidFill>
                <a:latin typeface="Roboto Condensed"/>
                <a:ea typeface="Roboto Condensed"/>
                <a:cs typeface="Roboto Condensed"/>
                <a:sym typeface="Roboto Condensed"/>
              </a:rPr>
              <a:t>, as indicated by being indifferent to or rationalizing (Justify) having hurt, mistreated, or stolen from another.</a:t>
            </a:r>
            <a:endParaRPr sz="2000">
              <a:solidFill>
                <a:schemeClr val="dk1"/>
              </a:solidFill>
              <a:latin typeface="Roboto Condensed"/>
              <a:ea typeface="Roboto Condensed"/>
              <a:cs typeface="Roboto Condensed"/>
              <a:sym typeface="Roboto Condensed"/>
            </a:endParaRPr>
          </a:p>
          <a:p>
            <a:pPr indent="0" lvl="0" marL="12700" rtl="0" algn="l">
              <a:lnSpc>
                <a:spcPct val="90000"/>
              </a:lnSpc>
              <a:spcBef>
                <a:spcPts val="800"/>
              </a:spcBef>
              <a:spcAft>
                <a:spcPts val="0"/>
              </a:spcAft>
              <a:buClr>
                <a:schemeClr val="dk1"/>
              </a:buClr>
              <a:buSzPct val="63147"/>
              <a:buFont typeface="Arial"/>
              <a:buNone/>
            </a:pPr>
            <a:r>
              <a:rPr lang="en-US" sz="1741">
                <a:solidFill>
                  <a:schemeClr val="dk2"/>
                </a:solidFill>
                <a:latin typeface="Roboto Condensed"/>
                <a:ea typeface="Roboto Condensed"/>
                <a:cs typeface="Roboto Condensed"/>
                <a:sym typeface="Roboto Condensed"/>
              </a:rPr>
              <a:t>B. The individual is at least age 18 years.</a:t>
            </a:r>
            <a:endParaRPr sz="1741">
              <a:solidFill>
                <a:schemeClr val="dk2"/>
              </a:solidFill>
              <a:latin typeface="Roboto Condensed"/>
              <a:ea typeface="Roboto Condensed"/>
              <a:cs typeface="Roboto Condensed"/>
              <a:sym typeface="Roboto Condensed"/>
            </a:endParaRPr>
          </a:p>
          <a:p>
            <a:pPr indent="0" lvl="0" marL="12700" rtl="0" algn="l">
              <a:lnSpc>
                <a:spcPct val="90000"/>
              </a:lnSpc>
              <a:spcBef>
                <a:spcPts val="800"/>
              </a:spcBef>
              <a:spcAft>
                <a:spcPts val="0"/>
              </a:spcAft>
              <a:buClr>
                <a:schemeClr val="dk1"/>
              </a:buClr>
              <a:buSzPct val="63147"/>
              <a:buFont typeface="Arial"/>
              <a:buNone/>
            </a:pPr>
            <a:r>
              <a:rPr lang="en-US" sz="1741">
                <a:solidFill>
                  <a:schemeClr val="dk2"/>
                </a:solidFill>
                <a:latin typeface="Roboto Condensed"/>
                <a:ea typeface="Roboto Condensed"/>
                <a:cs typeface="Roboto Condensed"/>
                <a:sym typeface="Roboto Condensed"/>
              </a:rPr>
              <a:t>C.There is </a:t>
            </a:r>
            <a:r>
              <a:rPr lang="en-US" sz="1741" u="sng">
                <a:solidFill>
                  <a:schemeClr val="dk2"/>
                </a:solidFill>
                <a:latin typeface="Roboto Condensed"/>
                <a:ea typeface="Roboto Condensed"/>
                <a:cs typeface="Roboto Condensed"/>
                <a:sym typeface="Roboto Condensed"/>
              </a:rPr>
              <a:t>evidence of conduct disorder with onset before age 15 years.</a:t>
            </a:r>
            <a:endParaRPr sz="1741" u="sng">
              <a:solidFill>
                <a:schemeClr val="dk2"/>
              </a:solidFill>
              <a:latin typeface="Roboto Condensed"/>
              <a:ea typeface="Roboto Condensed"/>
              <a:cs typeface="Roboto Condensed"/>
              <a:sym typeface="Roboto Condensed"/>
            </a:endParaRPr>
          </a:p>
          <a:p>
            <a:pPr indent="0" lvl="0" marL="12700" rtl="0" algn="l">
              <a:lnSpc>
                <a:spcPct val="90000"/>
              </a:lnSpc>
              <a:spcBef>
                <a:spcPts val="800"/>
              </a:spcBef>
              <a:spcAft>
                <a:spcPts val="0"/>
              </a:spcAft>
              <a:buSzPct val="94604"/>
              <a:buNone/>
            </a:pPr>
            <a:r>
              <a:rPr lang="en-US" sz="1741">
                <a:solidFill>
                  <a:schemeClr val="dk2"/>
                </a:solidFill>
                <a:latin typeface="Roboto Condensed"/>
                <a:ea typeface="Roboto Condensed"/>
                <a:cs typeface="Roboto Condensed"/>
                <a:sym typeface="Roboto Condensed"/>
              </a:rPr>
              <a:t>D. The occurrence of antisocial behavior is not exclusively during the course of schizophrenia or bipolar disorder.</a:t>
            </a:r>
            <a:endParaRPr b="1" sz="1741">
              <a:solidFill>
                <a:schemeClr val="dk2"/>
              </a:solidFill>
              <a:latin typeface="Roboto Condensed"/>
              <a:ea typeface="Roboto Condensed"/>
              <a:cs typeface="Roboto Condensed"/>
              <a:sym typeface="Roboto Condensed"/>
            </a:endParaRPr>
          </a:p>
        </p:txBody>
      </p:sp>
      <p:pic>
        <p:nvPicPr>
          <p:cNvPr id="2348" name="Google Shape;2348;g2b4aaa32f61_0_515"/>
          <p:cNvPicPr preferRelativeResize="0"/>
          <p:nvPr/>
        </p:nvPicPr>
        <p:blipFill rotWithShape="1">
          <a:blip r:embed="rId3">
            <a:alphaModFix/>
          </a:blip>
          <a:srcRect b="0" l="0" r="0" t="0"/>
          <a:stretch/>
        </p:blipFill>
        <p:spPr>
          <a:xfrm>
            <a:off x="7369600" y="1280175"/>
            <a:ext cx="1774400" cy="258314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19"/>
          <p:cNvSpPr txBox="1"/>
          <p:nvPr>
            <p:ph type="title"/>
          </p:nvPr>
        </p:nvSpPr>
        <p:spPr>
          <a:xfrm>
            <a:off x="720000" y="5394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Motor signs cont. </a:t>
            </a:r>
            <a:endParaRPr/>
          </a:p>
        </p:txBody>
      </p:sp>
      <p:sp>
        <p:nvSpPr>
          <p:cNvPr id="460" name="Google Shape;460;p19"/>
          <p:cNvSpPr txBox="1"/>
          <p:nvPr>
            <p:ph idx="1" type="body"/>
          </p:nvPr>
        </p:nvSpPr>
        <p:spPr>
          <a:xfrm>
            <a:off x="720725" y="1321385"/>
            <a:ext cx="7702500" cy="3287700"/>
          </a:xfrm>
          <a:prstGeom prst="rect">
            <a:avLst/>
          </a:prstGeom>
          <a:noFill/>
          <a:ln>
            <a:noFill/>
          </a:ln>
        </p:spPr>
        <p:txBody>
          <a:bodyPr anchorCtr="0" anchor="t" bIns="45700" lIns="91425" spcFirstLastPara="1" rIns="91425" wrap="square" tIns="45700">
            <a:normAutofit/>
          </a:bodyPr>
          <a:lstStyle/>
          <a:p>
            <a:pPr indent="0" lvl="0" marL="152400" rtl="0" algn="l">
              <a:lnSpc>
                <a:spcPct val="100000"/>
              </a:lnSpc>
              <a:spcBef>
                <a:spcPts val="0"/>
              </a:spcBef>
              <a:spcAft>
                <a:spcPts val="0"/>
              </a:spcAft>
              <a:buSzPts val="1600"/>
              <a:buNone/>
            </a:pPr>
            <a:r>
              <a:rPr b="1" lang="en-US" sz="1600" u="sng">
                <a:solidFill>
                  <a:schemeClr val="dk2"/>
                </a:solidFill>
                <a:latin typeface="Roboto Condensed"/>
                <a:ea typeface="Roboto Condensed"/>
                <a:cs typeface="Roboto Condensed"/>
                <a:sym typeface="Roboto Condensed"/>
              </a:rPr>
              <a:t>10. Overactivity</a:t>
            </a:r>
            <a:endParaRPr/>
          </a:p>
          <a:p>
            <a:pPr indent="-285750" lvl="1" marL="285750" rtl="0" algn="l">
              <a:lnSpc>
                <a:spcPct val="100000"/>
              </a:lnSpc>
              <a:spcBef>
                <a:spcPts val="300"/>
              </a:spcBef>
              <a:spcAft>
                <a:spcPts val="0"/>
              </a:spcAft>
              <a:buSzPts val="1600"/>
              <a:buChar char="•"/>
            </a:pPr>
            <a:r>
              <a:rPr lang="en-US" sz="1600">
                <a:latin typeface="Roboto Condensed"/>
                <a:ea typeface="Roboto Condensed"/>
                <a:cs typeface="Roboto Condensed"/>
                <a:sym typeface="Roboto Condensed"/>
              </a:rPr>
              <a:t>Psychomotor agitation : excessive motor and cognitive overactivity, usually nonproductive and in response to inner tension.</a:t>
            </a:r>
            <a:endParaRPr/>
          </a:p>
          <a:p>
            <a:pPr indent="-285750" lvl="1" marL="285750" rtl="0" algn="l">
              <a:lnSpc>
                <a:spcPct val="100000"/>
              </a:lnSpc>
              <a:spcBef>
                <a:spcPts val="300"/>
              </a:spcBef>
              <a:spcAft>
                <a:spcPts val="0"/>
              </a:spcAft>
              <a:buSzPts val="1600"/>
              <a:buChar char="•"/>
            </a:pPr>
            <a:r>
              <a:rPr lang="en-US" sz="1600">
                <a:latin typeface="Roboto Condensed"/>
                <a:ea typeface="Roboto Condensed"/>
                <a:cs typeface="Roboto Condensed"/>
                <a:sym typeface="Roboto Condensed"/>
              </a:rPr>
              <a:t>Hyperactivity (hyperkinesis): restless, aggressive, destructive activity, often associated with some underlying brain pathology.</a:t>
            </a:r>
            <a:endParaRPr/>
          </a:p>
          <a:p>
            <a:pPr indent="-285750" lvl="1" marL="285750" rtl="0" algn="l">
              <a:lnSpc>
                <a:spcPct val="100000"/>
              </a:lnSpc>
              <a:spcBef>
                <a:spcPts val="300"/>
              </a:spcBef>
              <a:spcAft>
                <a:spcPts val="0"/>
              </a:spcAft>
              <a:buSzPts val="1600"/>
              <a:buChar char="•"/>
            </a:pPr>
            <a:r>
              <a:rPr lang="en-US" sz="1600">
                <a:latin typeface="Roboto Condensed"/>
                <a:ea typeface="Roboto Condensed"/>
                <a:cs typeface="Roboto Condensed"/>
                <a:sym typeface="Roboto Condensed"/>
              </a:rPr>
              <a:t>Tics: sudden, involuntary, spasmodic motor movement of small groups of muscle.</a:t>
            </a:r>
            <a:endParaRPr/>
          </a:p>
          <a:p>
            <a:pPr indent="-285750" lvl="1" marL="285750" rtl="0" algn="l">
              <a:lnSpc>
                <a:spcPct val="100000"/>
              </a:lnSpc>
              <a:spcBef>
                <a:spcPts val="300"/>
              </a:spcBef>
              <a:spcAft>
                <a:spcPts val="0"/>
              </a:spcAft>
              <a:buSzPts val="1600"/>
              <a:buChar char="•"/>
            </a:pPr>
            <a:r>
              <a:rPr lang="en-US" sz="1600">
                <a:latin typeface="Roboto Condensed"/>
                <a:ea typeface="Roboto Condensed"/>
                <a:cs typeface="Roboto Condensed"/>
                <a:sym typeface="Roboto Condensed"/>
              </a:rPr>
              <a:t>Akathisia: Subjective feeling of muscular tension secondary to antipsychotic or other medication, which can cause restlessness, pacing, repeated sitting &amp; standing.</a:t>
            </a:r>
            <a:endParaRPr/>
          </a:p>
          <a:p>
            <a:pPr indent="-285750" lvl="1" marL="285750" rtl="0" algn="l">
              <a:lnSpc>
                <a:spcPct val="100000"/>
              </a:lnSpc>
              <a:spcBef>
                <a:spcPts val="300"/>
              </a:spcBef>
              <a:spcAft>
                <a:spcPts val="0"/>
              </a:spcAft>
              <a:buSzPts val="1600"/>
              <a:buChar char="•"/>
            </a:pPr>
            <a:r>
              <a:rPr lang="en-US" sz="1600">
                <a:latin typeface="Roboto Condensed"/>
                <a:ea typeface="Roboto Condensed"/>
                <a:cs typeface="Roboto Condensed"/>
                <a:sym typeface="Roboto Condensed"/>
              </a:rPr>
              <a:t>Compulsion: uncontrollable impulse to perform an act repetitively (preceded by obsession).</a:t>
            </a:r>
            <a:endParaRPr/>
          </a:p>
          <a:p>
            <a:pPr indent="0" lvl="0" marL="152400" rtl="0" algn="l">
              <a:lnSpc>
                <a:spcPct val="100000"/>
              </a:lnSpc>
              <a:spcBef>
                <a:spcPts val="300"/>
              </a:spcBef>
              <a:spcAft>
                <a:spcPts val="0"/>
              </a:spcAft>
              <a:buSzPts val="1600"/>
              <a:buNone/>
            </a:pPr>
            <a:r>
              <a:rPr b="1" lang="en-US" sz="1600" u="sng">
                <a:solidFill>
                  <a:schemeClr val="dk2"/>
                </a:solidFill>
                <a:latin typeface="Roboto Condensed"/>
                <a:ea typeface="Roboto Condensed"/>
                <a:cs typeface="Roboto Condensed"/>
                <a:sym typeface="Roboto Condensed"/>
              </a:rPr>
              <a:t>11. Chorea: </a:t>
            </a:r>
            <a:r>
              <a:rPr lang="en-US" sz="1600">
                <a:latin typeface="Roboto Condensed"/>
                <a:ea typeface="Roboto Condensed"/>
                <a:cs typeface="Roboto Condensed"/>
                <a:sym typeface="Roboto Condensed"/>
              </a:rPr>
              <a:t>Random, jerky movements, resembling fragments of goal-directed behavior (i.e., </a:t>
            </a:r>
            <a:r>
              <a:rPr i="1" lang="en-US" sz="1600">
                <a:latin typeface="Roboto Condensed"/>
                <a:ea typeface="Roboto Condensed"/>
                <a:cs typeface="Roboto Condensed"/>
                <a:sym typeface="Roboto Condensed"/>
              </a:rPr>
              <a:t>semi-purposeful</a:t>
            </a:r>
            <a:r>
              <a:rPr lang="en-US" sz="1600">
                <a:latin typeface="Roboto Condensed"/>
                <a:ea typeface="Roboto Condensed"/>
                <a:cs typeface="Roboto Condensed"/>
                <a:sym typeface="Roboto Condensed"/>
              </a:rPr>
              <a:t>)</a:t>
            </a:r>
            <a:endParaRPr/>
          </a:p>
          <a:p>
            <a:pPr indent="-184150" lvl="0" marL="285750" rtl="0" algn="l">
              <a:lnSpc>
                <a:spcPct val="100000"/>
              </a:lnSpc>
              <a:spcBef>
                <a:spcPts val="0"/>
              </a:spcBef>
              <a:spcAft>
                <a:spcPts val="0"/>
              </a:spcAft>
              <a:buSzPts val="1600"/>
              <a:buNone/>
            </a:pPr>
            <a:r>
              <a:t/>
            </a:r>
            <a:endParaRPr sz="1600">
              <a:latin typeface="Roboto Condensed"/>
              <a:ea typeface="Roboto Condensed"/>
              <a:cs typeface="Roboto Condensed"/>
              <a:sym typeface="Roboto Condensed"/>
            </a:endParaRPr>
          </a:p>
        </p:txBody>
      </p:sp>
      <p:sp>
        <p:nvSpPr>
          <p:cNvPr id="461" name="Google Shape;461;p19"/>
          <p:cNvSpPr txBox="1"/>
          <p:nvPr/>
        </p:nvSpPr>
        <p:spPr>
          <a:xfrm>
            <a:off x="488431" y="1635885"/>
            <a:ext cx="46313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F3542"/>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462" name="Google Shape;462;p19"/>
          <p:cNvSpPr txBox="1"/>
          <p:nvPr/>
        </p:nvSpPr>
        <p:spPr>
          <a:xfrm>
            <a:off x="488431" y="2965241"/>
            <a:ext cx="46313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F3542"/>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2" name="Shape 2352"/>
        <p:cNvGrpSpPr/>
        <p:nvPr/>
      </p:nvGrpSpPr>
      <p:grpSpPr>
        <a:xfrm>
          <a:off x="0" y="0"/>
          <a:ext cx="0" cy="0"/>
          <a:chOff x="0" y="0"/>
          <a:chExt cx="0" cy="0"/>
        </a:xfrm>
      </p:grpSpPr>
      <p:sp>
        <p:nvSpPr>
          <p:cNvPr id="2353" name="Google Shape;2353;g2b4aaa32f61_0_523"/>
          <p:cNvSpPr txBox="1"/>
          <p:nvPr>
            <p:ph type="title"/>
          </p:nvPr>
        </p:nvSpPr>
        <p:spPr>
          <a:xfrm>
            <a:off x="179450" y="207075"/>
            <a:ext cx="8738100" cy="905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sz="3900"/>
              <a:t>Cluster B: </a:t>
            </a:r>
            <a:r>
              <a:rPr b="1" lang="en-US" sz="3900">
                <a:solidFill>
                  <a:schemeClr val="accent1"/>
                </a:solidFill>
              </a:rPr>
              <a:t>Borderline </a:t>
            </a:r>
            <a:r>
              <a:rPr lang="en-US" sz="3900"/>
              <a:t>personality disorder</a:t>
            </a:r>
            <a:endParaRPr sz="3900"/>
          </a:p>
        </p:txBody>
      </p:sp>
      <p:sp>
        <p:nvSpPr>
          <p:cNvPr id="2354" name="Google Shape;2354;g2b4aaa32f61_0_523"/>
          <p:cNvSpPr txBox="1"/>
          <p:nvPr>
            <p:ph idx="1" type="body"/>
          </p:nvPr>
        </p:nvSpPr>
        <p:spPr>
          <a:xfrm>
            <a:off x="289900" y="1035325"/>
            <a:ext cx="6815100" cy="4108200"/>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90000"/>
              </a:lnSpc>
              <a:spcBef>
                <a:spcPts val="800"/>
              </a:spcBef>
              <a:spcAft>
                <a:spcPts val="0"/>
              </a:spcAft>
              <a:buSzPct val="86021"/>
              <a:buNone/>
            </a:pPr>
            <a:r>
              <a:rPr lang="en-US" sz="2100">
                <a:solidFill>
                  <a:schemeClr val="dk2"/>
                </a:solidFill>
                <a:latin typeface="Roboto Condensed"/>
                <a:ea typeface="Roboto Condensed"/>
                <a:cs typeface="Roboto Condensed"/>
                <a:sym typeface="Roboto Condensed"/>
              </a:rPr>
              <a:t>A pervasive pattern of </a:t>
            </a:r>
            <a:r>
              <a:rPr b="1" lang="en-US" sz="2100">
                <a:solidFill>
                  <a:schemeClr val="dk2"/>
                </a:solidFill>
                <a:latin typeface="Roboto Condensed"/>
                <a:ea typeface="Roboto Condensed"/>
                <a:cs typeface="Roboto Condensed"/>
                <a:sym typeface="Roboto Condensed"/>
              </a:rPr>
              <a:t>instability of interpersonal relationships</a:t>
            </a:r>
            <a:r>
              <a:rPr lang="en-US" sz="2100">
                <a:solidFill>
                  <a:schemeClr val="dk2"/>
                </a:solidFill>
                <a:latin typeface="Roboto Condensed"/>
                <a:ea typeface="Roboto Condensed"/>
                <a:cs typeface="Roboto Condensed"/>
                <a:sym typeface="Roboto Condensed"/>
              </a:rPr>
              <a:t>, </a:t>
            </a:r>
            <a:r>
              <a:rPr b="1" lang="en-US" sz="2100">
                <a:solidFill>
                  <a:schemeClr val="dk2"/>
                </a:solidFill>
                <a:latin typeface="Roboto Condensed"/>
                <a:ea typeface="Roboto Condensed"/>
                <a:cs typeface="Roboto Condensed"/>
                <a:sym typeface="Roboto Condensed"/>
              </a:rPr>
              <a:t>self-image</a:t>
            </a:r>
            <a:r>
              <a:rPr lang="en-US" sz="2100">
                <a:solidFill>
                  <a:schemeClr val="dk2"/>
                </a:solidFill>
                <a:latin typeface="Roboto Condensed"/>
                <a:ea typeface="Roboto Condensed"/>
                <a:cs typeface="Roboto Condensed"/>
                <a:sym typeface="Roboto Condensed"/>
              </a:rPr>
              <a:t>, and </a:t>
            </a:r>
            <a:r>
              <a:rPr b="1" lang="en-US" sz="2100">
                <a:solidFill>
                  <a:schemeClr val="dk2"/>
                </a:solidFill>
                <a:latin typeface="Roboto Condensed"/>
                <a:ea typeface="Roboto Condensed"/>
                <a:cs typeface="Roboto Condensed"/>
                <a:sym typeface="Roboto Condensed"/>
              </a:rPr>
              <a:t>affects</a:t>
            </a:r>
            <a:r>
              <a:rPr lang="en-US" sz="2100">
                <a:solidFill>
                  <a:schemeClr val="dk2"/>
                </a:solidFill>
                <a:latin typeface="Roboto Condensed"/>
                <a:ea typeface="Roboto Condensed"/>
                <a:cs typeface="Roboto Condensed"/>
                <a:sym typeface="Roboto Condensed"/>
              </a:rPr>
              <a:t>, and </a:t>
            </a:r>
            <a:r>
              <a:rPr b="1" lang="en-US" sz="2100">
                <a:solidFill>
                  <a:schemeClr val="dk2"/>
                </a:solidFill>
                <a:latin typeface="Roboto Condensed"/>
                <a:ea typeface="Roboto Condensed"/>
                <a:cs typeface="Roboto Condensed"/>
                <a:sym typeface="Roboto Condensed"/>
              </a:rPr>
              <a:t>marked impulsivity</a:t>
            </a:r>
            <a:r>
              <a:rPr lang="en-US" sz="2100">
                <a:solidFill>
                  <a:schemeClr val="dk2"/>
                </a:solidFill>
                <a:latin typeface="Roboto Condensed"/>
                <a:ea typeface="Roboto Condensed"/>
                <a:cs typeface="Roboto Condensed"/>
                <a:sym typeface="Roboto Condensed"/>
              </a:rPr>
              <a:t>, beginning by </a:t>
            </a:r>
            <a:r>
              <a:rPr b="1" lang="en-US" sz="2100">
                <a:solidFill>
                  <a:schemeClr val="dk2"/>
                </a:solidFill>
                <a:latin typeface="Roboto Condensed"/>
                <a:ea typeface="Roboto Condensed"/>
                <a:cs typeface="Roboto Condensed"/>
                <a:sym typeface="Roboto Condensed"/>
              </a:rPr>
              <a:t>early adulthood </a:t>
            </a:r>
            <a:r>
              <a:rPr lang="en-US" sz="2100">
                <a:solidFill>
                  <a:schemeClr val="dk2"/>
                </a:solidFill>
                <a:latin typeface="Roboto Condensed"/>
                <a:ea typeface="Roboto Condensed"/>
                <a:cs typeface="Roboto Condensed"/>
                <a:sym typeface="Roboto Condensed"/>
              </a:rPr>
              <a:t>and present in a variety of contexts, as indicated by </a:t>
            </a:r>
            <a:r>
              <a:rPr b="1" lang="en-US" sz="2100">
                <a:solidFill>
                  <a:schemeClr val="dk2"/>
                </a:solidFill>
                <a:latin typeface="Roboto Condensed"/>
                <a:ea typeface="Roboto Condensed"/>
                <a:cs typeface="Roboto Condensed"/>
                <a:sym typeface="Roboto Condensed"/>
              </a:rPr>
              <a:t>five (or more) </a:t>
            </a:r>
            <a:r>
              <a:rPr lang="en-US" sz="2100">
                <a:solidFill>
                  <a:schemeClr val="dk2"/>
                </a:solidFill>
                <a:latin typeface="Roboto Condensed"/>
                <a:ea typeface="Roboto Condensed"/>
                <a:cs typeface="Roboto Condensed"/>
                <a:sym typeface="Roboto Condensed"/>
              </a:rPr>
              <a:t>of the following:</a:t>
            </a:r>
            <a:endParaRPr sz="2100">
              <a:solidFill>
                <a:schemeClr val="dk2"/>
              </a:solidFill>
              <a:latin typeface="Roboto Condensed"/>
              <a:ea typeface="Roboto Condensed"/>
              <a:cs typeface="Roboto Condensed"/>
              <a:sym typeface="Roboto Condensed"/>
            </a:endParaRPr>
          </a:p>
          <a:p>
            <a:pPr indent="-321976" lvl="0" marL="457200" rtl="0" algn="l">
              <a:lnSpc>
                <a:spcPct val="90000"/>
              </a:lnSpc>
              <a:spcBef>
                <a:spcPts val="800"/>
              </a:spcBef>
              <a:spcAft>
                <a:spcPts val="0"/>
              </a:spcAft>
              <a:buClr>
                <a:schemeClr val="dk1"/>
              </a:buClr>
              <a:buSzPct val="100000"/>
              <a:buFont typeface="Roboto Condensed"/>
              <a:buAutoNum type="arabicPeriod"/>
            </a:pPr>
            <a:r>
              <a:rPr b="1" lang="en-US" sz="2100">
                <a:solidFill>
                  <a:schemeClr val="dk1"/>
                </a:solidFill>
                <a:latin typeface="Roboto Condensed"/>
                <a:ea typeface="Roboto Condensed"/>
                <a:cs typeface="Roboto Condensed"/>
                <a:sym typeface="Roboto Condensed"/>
              </a:rPr>
              <a:t>Frantic (Mad) efforts to avoid real or imagined abandonment</a:t>
            </a:r>
            <a:r>
              <a:rPr lang="en-US" sz="2100">
                <a:solidFill>
                  <a:schemeClr val="dk1"/>
                </a:solidFill>
                <a:latin typeface="Roboto Condensed"/>
                <a:ea typeface="Roboto Condensed"/>
                <a:cs typeface="Roboto Condensed"/>
                <a:sym typeface="Roboto Condensed"/>
              </a:rPr>
              <a:t>.</a:t>
            </a:r>
            <a:endParaRPr sz="2100">
              <a:solidFill>
                <a:schemeClr val="dk1"/>
              </a:solidFill>
              <a:latin typeface="Roboto Condensed"/>
              <a:ea typeface="Roboto Condensed"/>
              <a:cs typeface="Roboto Condensed"/>
              <a:sym typeface="Roboto Condensed"/>
            </a:endParaRPr>
          </a:p>
          <a:p>
            <a:pPr indent="-321976" lvl="0" marL="457200" rtl="0" algn="l">
              <a:lnSpc>
                <a:spcPct val="90000"/>
              </a:lnSpc>
              <a:spcBef>
                <a:spcPts val="0"/>
              </a:spcBef>
              <a:spcAft>
                <a:spcPts val="0"/>
              </a:spcAft>
              <a:buClr>
                <a:schemeClr val="dk1"/>
              </a:buClr>
              <a:buSzPct val="100000"/>
              <a:buFont typeface="Roboto Condensed"/>
              <a:buAutoNum type="arabicPeriod"/>
            </a:pPr>
            <a:r>
              <a:rPr lang="en-US" sz="2100">
                <a:solidFill>
                  <a:schemeClr val="dk1"/>
                </a:solidFill>
                <a:latin typeface="Roboto Condensed"/>
                <a:ea typeface="Roboto Condensed"/>
                <a:cs typeface="Roboto Condensed"/>
                <a:sym typeface="Roboto Condensed"/>
              </a:rPr>
              <a:t>A pattern of </a:t>
            </a:r>
            <a:r>
              <a:rPr b="1" lang="en-US" sz="2100">
                <a:solidFill>
                  <a:schemeClr val="dk1"/>
                </a:solidFill>
                <a:latin typeface="Roboto Condensed"/>
                <a:ea typeface="Roboto Condensed"/>
                <a:cs typeface="Roboto Condensed"/>
                <a:sym typeface="Roboto Condensed"/>
              </a:rPr>
              <a:t>unstable and intense interpersonal relationships </a:t>
            </a:r>
            <a:r>
              <a:rPr lang="en-US" sz="2100">
                <a:solidFill>
                  <a:schemeClr val="dk1"/>
                </a:solidFill>
                <a:latin typeface="Roboto Condensed"/>
                <a:ea typeface="Roboto Condensed"/>
                <a:cs typeface="Roboto Condensed"/>
                <a:sym typeface="Roboto Condensed"/>
              </a:rPr>
              <a:t>characterized by alternating between </a:t>
            </a:r>
            <a:r>
              <a:rPr b="1" lang="en-US" sz="2100">
                <a:solidFill>
                  <a:schemeClr val="dk1"/>
                </a:solidFill>
                <a:latin typeface="Roboto Condensed"/>
                <a:ea typeface="Roboto Condensed"/>
                <a:cs typeface="Roboto Condensed"/>
                <a:sym typeface="Roboto Condensed"/>
              </a:rPr>
              <a:t>extremes of idealization and devaluation</a:t>
            </a:r>
            <a:r>
              <a:rPr lang="en-US" sz="2100">
                <a:solidFill>
                  <a:schemeClr val="dk1"/>
                </a:solidFill>
                <a:latin typeface="Roboto Condensed"/>
                <a:ea typeface="Roboto Condensed"/>
                <a:cs typeface="Roboto Condensed"/>
                <a:sym typeface="Roboto Condensed"/>
              </a:rPr>
              <a:t>.</a:t>
            </a:r>
            <a:endParaRPr sz="2100">
              <a:solidFill>
                <a:schemeClr val="dk1"/>
              </a:solidFill>
              <a:latin typeface="Roboto Condensed"/>
              <a:ea typeface="Roboto Condensed"/>
              <a:cs typeface="Roboto Condensed"/>
              <a:sym typeface="Roboto Condensed"/>
            </a:endParaRPr>
          </a:p>
          <a:p>
            <a:pPr indent="-321976" lvl="0" marL="457200" rtl="0" algn="l">
              <a:lnSpc>
                <a:spcPct val="90000"/>
              </a:lnSpc>
              <a:spcBef>
                <a:spcPts val="0"/>
              </a:spcBef>
              <a:spcAft>
                <a:spcPts val="0"/>
              </a:spcAft>
              <a:buClr>
                <a:schemeClr val="dk1"/>
              </a:buClr>
              <a:buSzPct val="100000"/>
              <a:buFont typeface="Roboto Condensed"/>
              <a:buAutoNum type="arabicPeriod"/>
            </a:pPr>
            <a:r>
              <a:rPr b="1" lang="en-US" sz="2100">
                <a:solidFill>
                  <a:schemeClr val="dk1"/>
                </a:solidFill>
                <a:latin typeface="Roboto Condensed"/>
                <a:ea typeface="Roboto Condensed"/>
                <a:cs typeface="Roboto Condensed"/>
                <a:sym typeface="Roboto Condensed"/>
              </a:rPr>
              <a:t>Identity disturbance</a:t>
            </a:r>
            <a:r>
              <a:rPr lang="en-US" sz="2100">
                <a:solidFill>
                  <a:schemeClr val="dk1"/>
                </a:solidFill>
                <a:latin typeface="Roboto Condensed"/>
                <a:ea typeface="Roboto Condensed"/>
                <a:cs typeface="Roboto Condensed"/>
                <a:sym typeface="Roboto Condensed"/>
              </a:rPr>
              <a:t>: markedly and persistently </a:t>
            </a:r>
            <a:r>
              <a:rPr b="1" lang="en-US" sz="2100">
                <a:solidFill>
                  <a:schemeClr val="dk1"/>
                </a:solidFill>
                <a:latin typeface="Roboto Condensed"/>
                <a:ea typeface="Roboto Condensed"/>
                <a:cs typeface="Roboto Condensed"/>
                <a:sym typeface="Roboto Condensed"/>
              </a:rPr>
              <a:t>unstable self-image </a:t>
            </a:r>
            <a:r>
              <a:rPr lang="en-US" sz="2100">
                <a:solidFill>
                  <a:schemeClr val="dk1"/>
                </a:solidFill>
                <a:latin typeface="Roboto Condensed"/>
                <a:ea typeface="Roboto Condensed"/>
                <a:cs typeface="Roboto Condensed"/>
                <a:sym typeface="Roboto Condensed"/>
              </a:rPr>
              <a:t>or sense of self.</a:t>
            </a:r>
            <a:endParaRPr sz="2100">
              <a:solidFill>
                <a:schemeClr val="dk1"/>
              </a:solidFill>
              <a:latin typeface="Roboto Condensed"/>
              <a:ea typeface="Roboto Condensed"/>
              <a:cs typeface="Roboto Condensed"/>
              <a:sym typeface="Roboto Condensed"/>
            </a:endParaRPr>
          </a:p>
          <a:p>
            <a:pPr indent="-321976" lvl="0" marL="457200" rtl="0" algn="l">
              <a:lnSpc>
                <a:spcPct val="90000"/>
              </a:lnSpc>
              <a:spcBef>
                <a:spcPts val="0"/>
              </a:spcBef>
              <a:spcAft>
                <a:spcPts val="0"/>
              </a:spcAft>
              <a:buClr>
                <a:schemeClr val="dk1"/>
              </a:buClr>
              <a:buSzPct val="100000"/>
              <a:buFont typeface="Roboto Condensed"/>
              <a:buAutoNum type="arabicPeriod"/>
            </a:pPr>
            <a:r>
              <a:rPr b="1" lang="en-US" sz="2100">
                <a:solidFill>
                  <a:schemeClr val="dk1"/>
                </a:solidFill>
                <a:latin typeface="Roboto Condensed"/>
                <a:ea typeface="Roboto Condensed"/>
                <a:cs typeface="Roboto Condensed"/>
                <a:sym typeface="Roboto Condensed"/>
              </a:rPr>
              <a:t>Impulsivity</a:t>
            </a:r>
            <a:r>
              <a:rPr lang="en-US" sz="2100">
                <a:solidFill>
                  <a:schemeClr val="dk1"/>
                </a:solidFill>
                <a:latin typeface="Roboto Condensed"/>
                <a:ea typeface="Roboto Condensed"/>
                <a:cs typeface="Roboto Condensed"/>
                <a:sym typeface="Roboto Condensed"/>
              </a:rPr>
              <a:t> in at least two areas that are </a:t>
            </a:r>
            <a:r>
              <a:rPr b="1" lang="en-US" sz="2100">
                <a:solidFill>
                  <a:schemeClr val="dk1"/>
                </a:solidFill>
                <a:latin typeface="Roboto Condensed"/>
                <a:ea typeface="Roboto Condensed"/>
                <a:cs typeface="Roboto Condensed"/>
                <a:sym typeface="Roboto Condensed"/>
              </a:rPr>
              <a:t>potentially self-damaging </a:t>
            </a:r>
            <a:r>
              <a:rPr lang="en-US" sz="2100">
                <a:solidFill>
                  <a:schemeClr val="dk1"/>
                </a:solidFill>
                <a:latin typeface="Roboto Condensed"/>
                <a:ea typeface="Roboto Condensed"/>
                <a:cs typeface="Roboto Condensed"/>
                <a:sym typeface="Roboto Condensed"/>
              </a:rPr>
              <a:t>(e.g., </a:t>
            </a:r>
            <a:r>
              <a:rPr b="1" lang="en-US" sz="2100">
                <a:solidFill>
                  <a:schemeClr val="dk1"/>
                </a:solidFill>
                <a:latin typeface="Roboto Condensed"/>
                <a:ea typeface="Roboto Condensed"/>
                <a:cs typeface="Roboto Condensed"/>
                <a:sym typeface="Roboto Condensed"/>
              </a:rPr>
              <a:t>spending, sex, substance abuse, reckless driving, binge eating</a:t>
            </a:r>
            <a:r>
              <a:rPr lang="en-US" sz="2100">
                <a:solidFill>
                  <a:schemeClr val="dk1"/>
                </a:solidFill>
                <a:latin typeface="Roboto Condensed"/>
                <a:ea typeface="Roboto Condensed"/>
                <a:cs typeface="Roboto Condensed"/>
                <a:sym typeface="Roboto Condensed"/>
              </a:rPr>
              <a:t>).</a:t>
            </a:r>
            <a:endParaRPr sz="2100">
              <a:solidFill>
                <a:schemeClr val="dk1"/>
              </a:solidFill>
              <a:latin typeface="Roboto Condensed"/>
              <a:ea typeface="Roboto Condensed"/>
              <a:cs typeface="Roboto Condensed"/>
              <a:sym typeface="Roboto Condensed"/>
            </a:endParaRPr>
          </a:p>
          <a:p>
            <a:pPr indent="-321976" lvl="0" marL="457200" rtl="0" algn="l">
              <a:lnSpc>
                <a:spcPct val="90000"/>
              </a:lnSpc>
              <a:spcBef>
                <a:spcPts val="0"/>
              </a:spcBef>
              <a:spcAft>
                <a:spcPts val="0"/>
              </a:spcAft>
              <a:buClr>
                <a:schemeClr val="dk1"/>
              </a:buClr>
              <a:buSzPct val="100000"/>
              <a:buFont typeface="Roboto Condensed"/>
              <a:buAutoNum type="arabicPeriod"/>
            </a:pPr>
            <a:r>
              <a:rPr b="1" lang="en-US" sz="2100">
                <a:solidFill>
                  <a:schemeClr val="dk1"/>
                </a:solidFill>
                <a:latin typeface="Roboto Condensed"/>
                <a:ea typeface="Roboto Condensed"/>
                <a:cs typeface="Roboto Condensed"/>
                <a:sym typeface="Roboto Condensed"/>
              </a:rPr>
              <a:t>Recurrent suicidal behavior</a:t>
            </a:r>
            <a:r>
              <a:rPr lang="en-US" sz="2100">
                <a:solidFill>
                  <a:schemeClr val="dk1"/>
                </a:solidFill>
                <a:latin typeface="Roboto Condensed"/>
                <a:ea typeface="Roboto Condensed"/>
                <a:cs typeface="Roboto Condensed"/>
                <a:sym typeface="Roboto Condensed"/>
              </a:rPr>
              <a:t>, gestures, or threats, or </a:t>
            </a:r>
            <a:r>
              <a:rPr b="1" lang="en-US" sz="2100">
                <a:solidFill>
                  <a:schemeClr val="dk1"/>
                </a:solidFill>
                <a:latin typeface="Roboto Condensed"/>
                <a:ea typeface="Roboto Condensed"/>
                <a:cs typeface="Roboto Condensed"/>
                <a:sym typeface="Roboto Condensed"/>
              </a:rPr>
              <a:t>self-mutilating</a:t>
            </a:r>
            <a:r>
              <a:rPr lang="en-US" sz="2100">
                <a:solidFill>
                  <a:schemeClr val="dk1"/>
                </a:solidFill>
                <a:latin typeface="Roboto Condensed"/>
                <a:ea typeface="Roboto Condensed"/>
                <a:cs typeface="Roboto Condensed"/>
                <a:sym typeface="Roboto Condensed"/>
              </a:rPr>
              <a:t> </a:t>
            </a:r>
            <a:r>
              <a:rPr b="1" lang="en-US" sz="2100">
                <a:solidFill>
                  <a:schemeClr val="dk1"/>
                </a:solidFill>
                <a:latin typeface="Roboto Condensed"/>
                <a:ea typeface="Roboto Condensed"/>
                <a:cs typeface="Roboto Condensed"/>
                <a:sym typeface="Roboto Condensed"/>
              </a:rPr>
              <a:t>behavior</a:t>
            </a:r>
            <a:r>
              <a:rPr lang="en-US" sz="2100">
                <a:solidFill>
                  <a:schemeClr val="dk1"/>
                </a:solidFill>
                <a:latin typeface="Roboto Condensed"/>
                <a:ea typeface="Roboto Condensed"/>
                <a:cs typeface="Roboto Condensed"/>
                <a:sym typeface="Roboto Condensed"/>
              </a:rPr>
              <a:t>.</a:t>
            </a:r>
            <a:endParaRPr sz="2100">
              <a:solidFill>
                <a:schemeClr val="dk1"/>
              </a:solidFill>
              <a:latin typeface="Roboto Condensed"/>
              <a:ea typeface="Roboto Condensed"/>
              <a:cs typeface="Roboto Condensed"/>
              <a:sym typeface="Roboto Condensed"/>
            </a:endParaRPr>
          </a:p>
          <a:p>
            <a:pPr indent="-321976" lvl="0" marL="457200" rtl="0" algn="l">
              <a:lnSpc>
                <a:spcPct val="90000"/>
              </a:lnSpc>
              <a:spcBef>
                <a:spcPts val="0"/>
              </a:spcBef>
              <a:spcAft>
                <a:spcPts val="0"/>
              </a:spcAft>
              <a:buClr>
                <a:schemeClr val="dk1"/>
              </a:buClr>
              <a:buSzPct val="100000"/>
              <a:buFont typeface="Roboto Condensed"/>
              <a:buAutoNum type="arabicPeriod"/>
            </a:pPr>
            <a:r>
              <a:rPr b="1" lang="en-US" sz="2100">
                <a:solidFill>
                  <a:schemeClr val="dk1"/>
                </a:solidFill>
                <a:latin typeface="Roboto Condensed"/>
                <a:ea typeface="Roboto Condensed"/>
                <a:cs typeface="Roboto Condensed"/>
                <a:sym typeface="Roboto Condensed"/>
              </a:rPr>
              <a:t>Affective instability </a:t>
            </a:r>
            <a:r>
              <a:rPr lang="en-US" sz="2100">
                <a:solidFill>
                  <a:schemeClr val="dk1"/>
                </a:solidFill>
                <a:latin typeface="Roboto Condensed"/>
                <a:ea typeface="Roboto Condensed"/>
                <a:cs typeface="Roboto Condensed"/>
                <a:sym typeface="Roboto Condensed"/>
              </a:rPr>
              <a:t>due to a marked reactivity of mood (e.g., intense episodic dysphoria, irritability, or anxiety usually lasting a few hours and only rarely more than a few days).</a:t>
            </a:r>
            <a:endParaRPr sz="2100">
              <a:solidFill>
                <a:schemeClr val="dk1"/>
              </a:solidFill>
              <a:latin typeface="Roboto Condensed"/>
              <a:ea typeface="Roboto Condensed"/>
              <a:cs typeface="Roboto Condensed"/>
              <a:sym typeface="Roboto Condensed"/>
            </a:endParaRPr>
          </a:p>
          <a:p>
            <a:pPr indent="-321976" lvl="0" marL="457200" rtl="0" algn="l">
              <a:lnSpc>
                <a:spcPct val="90000"/>
              </a:lnSpc>
              <a:spcBef>
                <a:spcPts val="0"/>
              </a:spcBef>
              <a:spcAft>
                <a:spcPts val="0"/>
              </a:spcAft>
              <a:buClr>
                <a:schemeClr val="dk1"/>
              </a:buClr>
              <a:buSzPct val="100000"/>
              <a:buFont typeface="Roboto Condensed"/>
              <a:buAutoNum type="arabicPeriod"/>
            </a:pPr>
            <a:r>
              <a:rPr b="1" lang="en-US" sz="2100">
                <a:solidFill>
                  <a:schemeClr val="dk1"/>
                </a:solidFill>
                <a:latin typeface="Roboto Condensed"/>
                <a:ea typeface="Roboto Condensed"/>
                <a:cs typeface="Roboto Condensed"/>
                <a:sym typeface="Roboto Condensed"/>
              </a:rPr>
              <a:t>Chronic feelings of emptiness</a:t>
            </a:r>
            <a:r>
              <a:rPr lang="en-US" sz="2100">
                <a:solidFill>
                  <a:schemeClr val="dk1"/>
                </a:solidFill>
                <a:latin typeface="Roboto Condensed"/>
                <a:ea typeface="Roboto Condensed"/>
                <a:cs typeface="Roboto Condensed"/>
                <a:sym typeface="Roboto Condensed"/>
              </a:rPr>
              <a:t>.</a:t>
            </a:r>
            <a:endParaRPr sz="2100">
              <a:solidFill>
                <a:schemeClr val="dk1"/>
              </a:solidFill>
              <a:latin typeface="Roboto Condensed"/>
              <a:ea typeface="Roboto Condensed"/>
              <a:cs typeface="Roboto Condensed"/>
              <a:sym typeface="Roboto Condensed"/>
            </a:endParaRPr>
          </a:p>
          <a:p>
            <a:pPr indent="-321976" lvl="0" marL="457200" rtl="0" algn="l">
              <a:lnSpc>
                <a:spcPct val="90000"/>
              </a:lnSpc>
              <a:spcBef>
                <a:spcPts val="0"/>
              </a:spcBef>
              <a:spcAft>
                <a:spcPts val="0"/>
              </a:spcAft>
              <a:buClr>
                <a:schemeClr val="dk1"/>
              </a:buClr>
              <a:buSzPct val="100000"/>
              <a:buFont typeface="Roboto Condensed"/>
              <a:buAutoNum type="arabicPeriod"/>
            </a:pPr>
            <a:r>
              <a:rPr lang="en-US" sz="2100">
                <a:solidFill>
                  <a:schemeClr val="dk1"/>
                </a:solidFill>
                <a:latin typeface="Roboto Condensed"/>
                <a:ea typeface="Roboto Condensed"/>
                <a:cs typeface="Roboto Condensed"/>
                <a:sym typeface="Roboto Condensed"/>
              </a:rPr>
              <a:t>Inappropriate, </a:t>
            </a:r>
            <a:r>
              <a:rPr b="1" lang="en-US" sz="2100">
                <a:solidFill>
                  <a:schemeClr val="dk1"/>
                </a:solidFill>
                <a:latin typeface="Roboto Condensed"/>
                <a:ea typeface="Roboto Condensed"/>
                <a:cs typeface="Roboto Condensed"/>
                <a:sym typeface="Roboto Condensed"/>
              </a:rPr>
              <a:t>intense anger </a:t>
            </a:r>
            <a:r>
              <a:rPr lang="en-US" sz="2100">
                <a:solidFill>
                  <a:schemeClr val="dk1"/>
                </a:solidFill>
                <a:latin typeface="Roboto Condensed"/>
                <a:ea typeface="Roboto Condensed"/>
                <a:cs typeface="Roboto Condensed"/>
                <a:sym typeface="Roboto Condensed"/>
              </a:rPr>
              <a:t>or </a:t>
            </a:r>
            <a:r>
              <a:rPr b="1" lang="en-US" sz="2100">
                <a:solidFill>
                  <a:schemeClr val="dk1"/>
                </a:solidFill>
                <a:latin typeface="Roboto Condensed"/>
                <a:ea typeface="Roboto Condensed"/>
                <a:cs typeface="Roboto Condensed"/>
                <a:sym typeface="Roboto Condensed"/>
              </a:rPr>
              <a:t>difficulty controlling anger </a:t>
            </a:r>
            <a:r>
              <a:rPr lang="en-US" sz="2100">
                <a:solidFill>
                  <a:schemeClr val="dk1"/>
                </a:solidFill>
                <a:latin typeface="Roboto Condensed"/>
                <a:ea typeface="Roboto Condensed"/>
                <a:cs typeface="Roboto Condensed"/>
                <a:sym typeface="Roboto Condensed"/>
              </a:rPr>
              <a:t>(e.g., frequent displays of temper, constant anger, recurrent physical fights).</a:t>
            </a:r>
            <a:endParaRPr sz="2100">
              <a:solidFill>
                <a:schemeClr val="dk1"/>
              </a:solidFill>
              <a:latin typeface="Roboto Condensed"/>
              <a:ea typeface="Roboto Condensed"/>
              <a:cs typeface="Roboto Condensed"/>
              <a:sym typeface="Roboto Condensed"/>
            </a:endParaRPr>
          </a:p>
          <a:p>
            <a:pPr indent="-321976" lvl="0" marL="457200" rtl="0" algn="l">
              <a:lnSpc>
                <a:spcPct val="90000"/>
              </a:lnSpc>
              <a:spcBef>
                <a:spcPts val="0"/>
              </a:spcBef>
              <a:spcAft>
                <a:spcPts val="0"/>
              </a:spcAft>
              <a:buClr>
                <a:schemeClr val="dk1"/>
              </a:buClr>
              <a:buSzPct val="100000"/>
              <a:buFont typeface="Roboto Condensed"/>
              <a:buAutoNum type="arabicPeriod"/>
            </a:pPr>
            <a:r>
              <a:rPr b="1" lang="en-US" sz="2100">
                <a:solidFill>
                  <a:schemeClr val="dk1"/>
                </a:solidFill>
                <a:latin typeface="Roboto Condensed"/>
                <a:ea typeface="Roboto Condensed"/>
                <a:cs typeface="Roboto Condensed"/>
                <a:sym typeface="Roboto Condensed"/>
              </a:rPr>
              <a:t>Transient, stress-related paranoid ideation </a:t>
            </a:r>
            <a:r>
              <a:rPr lang="en-US" sz="2100">
                <a:solidFill>
                  <a:schemeClr val="dk1"/>
                </a:solidFill>
                <a:latin typeface="Roboto Condensed"/>
                <a:ea typeface="Roboto Condensed"/>
                <a:cs typeface="Roboto Condensed"/>
                <a:sym typeface="Roboto Condensed"/>
              </a:rPr>
              <a:t>or </a:t>
            </a:r>
            <a:r>
              <a:rPr b="1" lang="en-US" sz="2100">
                <a:solidFill>
                  <a:schemeClr val="dk1"/>
                </a:solidFill>
                <a:latin typeface="Roboto Condensed"/>
                <a:ea typeface="Roboto Condensed"/>
                <a:cs typeface="Roboto Condensed"/>
                <a:sym typeface="Roboto Condensed"/>
              </a:rPr>
              <a:t>severe dissociative symptoms.</a:t>
            </a:r>
            <a:endParaRPr sz="2000">
              <a:solidFill>
                <a:schemeClr val="dk1"/>
              </a:solidFill>
              <a:latin typeface="Roboto Condensed"/>
              <a:ea typeface="Roboto Condensed"/>
              <a:cs typeface="Roboto Condensed"/>
              <a:sym typeface="Roboto Condensed"/>
            </a:endParaRPr>
          </a:p>
        </p:txBody>
      </p:sp>
      <p:pic>
        <p:nvPicPr>
          <p:cNvPr id="2355" name="Google Shape;2355;g2b4aaa32f61_0_523"/>
          <p:cNvPicPr preferRelativeResize="0"/>
          <p:nvPr/>
        </p:nvPicPr>
        <p:blipFill rotWithShape="1">
          <a:blip r:embed="rId3">
            <a:alphaModFix/>
          </a:blip>
          <a:srcRect b="0" l="0" r="0" t="0"/>
          <a:stretch/>
        </p:blipFill>
        <p:spPr>
          <a:xfrm>
            <a:off x="7105050" y="1664900"/>
            <a:ext cx="2038950" cy="2586850"/>
          </a:xfrm>
          <a:prstGeom prst="rect">
            <a:avLst/>
          </a:prstGeom>
          <a:noFill/>
          <a:ln>
            <a:noFill/>
          </a:ln>
        </p:spPr>
      </p:pic>
    </p:spTree>
  </p:cSld>
  <p:clrMapOvr>
    <a:masterClrMapping/>
  </p:clrMapOvr>
</p:sld>
</file>

<file path=ppt/slides/slide1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9" name="Shape 2359"/>
        <p:cNvGrpSpPr/>
        <p:nvPr/>
      </p:nvGrpSpPr>
      <p:grpSpPr>
        <a:xfrm>
          <a:off x="0" y="0"/>
          <a:ext cx="0" cy="0"/>
          <a:chOff x="0" y="0"/>
          <a:chExt cx="0" cy="0"/>
        </a:xfrm>
      </p:grpSpPr>
      <p:sp>
        <p:nvSpPr>
          <p:cNvPr id="2360" name="Google Shape;2360;g2b4aaa32f61_0_531"/>
          <p:cNvSpPr txBox="1"/>
          <p:nvPr>
            <p:ph type="title"/>
          </p:nvPr>
        </p:nvSpPr>
        <p:spPr>
          <a:xfrm>
            <a:off x="179450" y="207075"/>
            <a:ext cx="8738100" cy="905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sz="3900"/>
              <a:t>Cluster B: </a:t>
            </a:r>
            <a:r>
              <a:rPr b="1" lang="en-US" sz="3900">
                <a:solidFill>
                  <a:schemeClr val="accent1"/>
                </a:solidFill>
              </a:rPr>
              <a:t>Histrionic </a:t>
            </a:r>
            <a:r>
              <a:rPr lang="en-US" sz="3900"/>
              <a:t>personality disorder</a:t>
            </a:r>
            <a:endParaRPr sz="3900"/>
          </a:p>
        </p:txBody>
      </p:sp>
      <p:sp>
        <p:nvSpPr>
          <p:cNvPr id="2361" name="Google Shape;2361;g2b4aaa32f61_0_531"/>
          <p:cNvSpPr txBox="1"/>
          <p:nvPr>
            <p:ph idx="1" type="body"/>
          </p:nvPr>
        </p:nvSpPr>
        <p:spPr>
          <a:xfrm>
            <a:off x="289900" y="1035325"/>
            <a:ext cx="6815100" cy="4108200"/>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90000"/>
              </a:lnSpc>
              <a:spcBef>
                <a:spcPts val="800"/>
              </a:spcBef>
              <a:spcAft>
                <a:spcPts val="0"/>
              </a:spcAft>
              <a:buSzPct val="75268"/>
              <a:buNone/>
            </a:pPr>
            <a:r>
              <a:rPr lang="en-US" sz="2400">
                <a:solidFill>
                  <a:schemeClr val="dk2"/>
                </a:solidFill>
                <a:latin typeface="Roboto Condensed"/>
                <a:ea typeface="Roboto Condensed"/>
                <a:cs typeface="Roboto Condensed"/>
                <a:sym typeface="Roboto Condensed"/>
              </a:rPr>
              <a:t>A pervasive pattern of </a:t>
            </a:r>
            <a:r>
              <a:rPr b="1" lang="en-US" sz="2400">
                <a:solidFill>
                  <a:schemeClr val="dk2"/>
                </a:solidFill>
                <a:latin typeface="Roboto Condensed"/>
                <a:ea typeface="Roboto Condensed"/>
                <a:cs typeface="Roboto Condensed"/>
                <a:sym typeface="Roboto Condensed"/>
              </a:rPr>
              <a:t>excessive emotionality and attention seeking</a:t>
            </a:r>
            <a:r>
              <a:rPr lang="en-US" sz="2400">
                <a:solidFill>
                  <a:schemeClr val="dk2"/>
                </a:solidFill>
                <a:latin typeface="Roboto Condensed"/>
                <a:ea typeface="Roboto Condensed"/>
                <a:cs typeface="Roboto Condensed"/>
                <a:sym typeface="Roboto Condensed"/>
              </a:rPr>
              <a:t>, beginning by </a:t>
            </a:r>
            <a:r>
              <a:rPr b="1" lang="en-US" sz="2400">
                <a:solidFill>
                  <a:schemeClr val="dk2"/>
                </a:solidFill>
                <a:latin typeface="Roboto Condensed"/>
                <a:ea typeface="Roboto Condensed"/>
                <a:cs typeface="Roboto Condensed"/>
                <a:sym typeface="Roboto Condensed"/>
              </a:rPr>
              <a:t>early adulthood </a:t>
            </a:r>
            <a:r>
              <a:rPr lang="en-US" sz="2400">
                <a:solidFill>
                  <a:schemeClr val="dk2"/>
                </a:solidFill>
                <a:latin typeface="Roboto Condensed"/>
                <a:ea typeface="Roboto Condensed"/>
                <a:cs typeface="Roboto Condensed"/>
                <a:sym typeface="Roboto Condensed"/>
              </a:rPr>
              <a:t>and present in a variety of contexts, as indicated by </a:t>
            </a:r>
            <a:r>
              <a:rPr b="1" lang="en-US" sz="2400">
                <a:solidFill>
                  <a:schemeClr val="dk2"/>
                </a:solidFill>
                <a:latin typeface="Roboto Condensed"/>
                <a:ea typeface="Roboto Condensed"/>
                <a:cs typeface="Roboto Condensed"/>
                <a:sym typeface="Roboto Condensed"/>
              </a:rPr>
              <a:t>five (or more) </a:t>
            </a:r>
            <a:r>
              <a:rPr lang="en-US" sz="2400">
                <a:solidFill>
                  <a:schemeClr val="dk2"/>
                </a:solidFill>
                <a:latin typeface="Roboto Condensed"/>
                <a:ea typeface="Roboto Condensed"/>
                <a:cs typeface="Roboto Condensed"/>
                <a:sym typeface="Roboto Condensed"/>
              </a:rPr>
              <a:t>of the following:</a:t>
            </a:r>
            <a:endParaRPr sz="2400">
              <a:solidFill>
                <a:schemeClr val="dk2"/>
              </a:solidFill>
              <a:latin typeface="Roboto Condensed"/>
              <a:ea typeface="Roboto Condensed"/>
              <a:cs typeface="Roboto Condensed"/>
              <a:sym typeface="Roboto Condensed"/>
            </a:endParaRPr>
          </a:p>
          <a:p>
            <a:pPr indent="-346710" lvl="0" marL="457200" rtl="0" algn="l">
              <a:lnSpc>
                <a:spcPct val="90000"/>
              </a:lnSpc>
              <a:spcBef>
                <a:spcPts val="800"/>
              </a:spcBef>
              <a:spcAft>
                <a:spcPts val="0"/>
              </a:spcAft>
              <a:buClr>
                <a:schemeClr val="dk1"/>
              </a:buClr>
              <a:buSzPct val="100000"/>
              <a:buFont typeface="Roboto Condensed"/>
              <a:buAutoNum type="arabicPeriod"/>
            </a:pPr>
            <a:r>
              <a:rPr b="1" lang="en-US" sz="2400">
                <a:solidFill>
                  <a:schemeClr val="dk1"/>
                </a:solidFill>
                <a:latin typeface="Roboto Condensed"/>
                <a:ea typeface="Roboto Condensed"/>
                <a:cs typeface="Roboto Condensed"/>
                <a:sym typeface="Roboto Condensed"/>
              </a:rPr>
              <a:t>Uncomfortable</a:t>
            </a:r>
            <a:r>
              <a:rPr lang="en-US" sz="2400">
                <a:solidFill>
                  <a:schemeClr val="dk1"/>
                </a:solidFill>
                <a:latin typeface="Roboto Condensed"/>
                <a:ea typeface="Roboto Condensed"/>
                <a:cs typeface="Roboto Condensed"/>
                <a:sym typeface="Roboto Condensed"/>
              </a:rPr>
              <a:t> in situations in which he or she is </a:t>
            </a:r>
            <a:r>
              <a:rPr b="1" lang="en-US" sz="2400">
                <a:solidFill>
                  <a:schemeClr val="dk1"/>
                </a:solidFill>
                <a:latin typeface="Roboto Condensed"/>
                <a:ea typeface="Roboto Condensed"/>
                <a:cs typeface="Roboto Condensed"/>
                <a:sym typeface="Roboto Condensed"/>
              </a:rPr>
              <a:t>not the center of attention</a:t>
            </a:r>
            <a:r>
              <a:rPr lang="en-US" sz="2400">
                <a:solidFill>
                  <a:schemeClr val="dk1"/>
                </a:solidFill>
                <a:latin typeface="Roboto Condensed"/>
                <a:ea typeface="Roboto Condensed"/>
                <a:cs typeface="Roboto Condensed"/>
                <a:sym typeface="Roboto Condensed"/>
              </a:rPr>
              <a:t>.</a:t>
            </a:r>
            <a:endParaRPr sz="2400">
              <a:solidFill>
                <a:schemeClr val="dk1"/>
              </a:solidFill>
              <a:latin typeface="Roboto Condensed"/>
              <a:ea typeface="Roboto Condensed"/>
              <a:cs typeface="Roboto Condensed"/>
              <a:sym typeface="Roboto Condensed"/>
            </a:endParaRPr>
          </a:p>
          <a:p>
            <a:pPr indent="-346710" lvl="0" marL="457200" rtl="0" algn="l">
              <a:lnSpc>
                <a:spcPct val="90000"/>
              </a:lnSpc>
              <a:spcBef>
                <a:spcPts val="0"/>
              </a:spcBef>
              <a:spcAft>
                <a:spcPts val="0"/>
              </a:spcAft>
              <a:buClr>
                <a:schemeClr val="dk1"/>
              </a:buClr>
              <a:buSzPct val="100000"/>
              <a:buFont typeface="Roboto Condensed"/>
              <a:buAutoNum type="arabicPeriod"/>
            </a:pPr>
            <a:r>
              <a:rPr lang="en-US" sz="2400">
                <a:solidFill>
                  <a:schemeClr val="dk1"/>
                </a:solidFill>
                <a:latin typeface="Roboto Condensed"/>
                <a:ea typeface="Roboto Condensed"/>
                <a:cs typeface="Roboto Condensed"/>
                <a:sym typeface="Roboto Condensed"/>
              </a:rPr>
              <a:t>Interaction with others is often characterized by </a:t>
            </a:r>
            <a:r>
              <a:rPr b="1" lang="en-US" sz="2400">
                <a:solidFill>
                  <a:schemeClr val="dk1"/>
                </a:solidFill>
                <a:latin typeface="Roboto Condensed"/>
                <a:ea typeface="Roboto Condensed"/>
                <a:cs typeface="Roboto Condensed"/>
                <a:sym typeface="Roboto Condensed"/>
              </a:rPr>
              <a:t>inappropriate sexually seductive</a:t>
            </a:r>
            <a:r>
              <a:rPr lang="en-US" sz="2400">
                <a:solidFill>
                  <a:schemeClr val="dk1"/>
                </a:solidFill>
                <a:latin typeface="Roboto Condensed"/>
                <a:ea typeface="Roboto Condensed"/>
                <a:cs typeface="Roboto Condensed"/>
                <a:sym typeface="Roboto Condensed"/>
              </a:rPr>
              <a:t> or provocative </a:t>
            </a:r>
            <a:r>
              <a:rPr b="1" lang="en-US" sz="2400">
                <a:solidFill>
                  <a:schemeClr val="dk1"/>
                </a:solidFill>
                <a:latin typeface="Roboto Condensed"/>
                <a:ea typeface="Roboto Condensed"/>
                <a:cs typeface="Roboto Condensed"/>
                <a:sym typeface="Roboto Condensed"/>
              </a:rPr>
              <a:t>behavior</a:t>
            </a:r>
            <a:r>
              <a:rPr lang="en-US" sz="2400">
                <a:solidFill>
                  <a:schemeClr val="dk1"/>
                </a:solidFill>
                <a:latin typeface="Roboto Condensed"/>
                <a:ea typeface="Roboto Condensed"/>
                <a:cs typeface="Roboto Condensed"/>
                <a:sym typeface="Roboto Condensed"/>
              </a:rPr>
              <a:t>.</a:t>
            </a:r>
            <a:endParaRPr sz="2400">
              <a:solidFill>
                <a:schemeClr val="dk1"/>
              </a:solidFill>
              <a:latin typeface="Roboto Condensed"/>
              <a:ea typeface="Roboto Condensed"/>
              <a:cs typeface="Roboto Condensed"/>
              <a:sym typeface="Roboto Condensed"/>
            </a:endParaRPr>
          </a:p>
          <a:p>
            <a:pPr indent="-346710" lvl="0" marL="457200" rtl="0" algn="l">
              <a:lnSpc>
                <a:spcPct val="90000"/>
              </a:lnSpc>
              <a:spcBef>
                <a:spcPts val="0"/>
              </a:spcBef>
              <a:spcAft>
                <a:spcPts val="0"/>
              </a:spcAft>
              <a:buClr>
                <a:schemeClr val="dk1"/>
              </a:buClr>
              <a:buSzPct val="100000"/>
              <a:buFont typeface="Roboto Condensed"/>
              <a:buAutoNum type="arabicPeriod"/>
            </a:pPr>
            <a:r>
              <a:rPr lang="en-US" sz="2400">
                <a:solidFill>
                  <a:schemeClr val="dk1"/>
                </a:solidFill>
                <a:latin typeface="Roboto Condensed"/>
                <a:ea typeface="Roboto Condensed"/>
                <a:cs typeface="Roboto Condensed"/>
                <a:sym typeface="Roboto Condensed"/>
              </a:rPr>
              <a:t>Displays rapidly shifting and </a:t>
            </a:r>
            <a:r>
              <a:rPr b="1" lang="en-US" sz="2400">
                <a:solidFill>
                  <a:schemeClr val="dk1"/>
                </a:solidFill>
                <a:latin typeface="Roboto Condensed"/>
                <a:ea typeface="Roboto Condensed"/>
                <a:cs typeface="Roboto Condensed"/>
                <a:sym typeface="Roboto Condensed"/>
              </a:rPr>
              <a:t>shallow expression of emotions</a:t>
            </a:r>
            <a:r>
              <a:rPr lang="en-US" sz="2400">
                <a:solidFill>
                  <a:schemeClr val="dk1"/>
                </a:solidFill>
                <a:latin typeface="Roboto Condensed"/>
                <a:ea typeface="Roboto Condensed"/>
                <a:cs typeface="Roboto Condensed"/>
                <a:sym typeface="Roboto Condensed"/>
              </a:rPr>
              <a:t>.</a:t>
            </a:r>
            <a:endParaRPr sz="2400">
              <a:solidFill>
                <a:schemeClr val="dk1"/>
              </a:solidFill>
              <a:latin typeface="Roboto Condensed"/>
              <a:ea typeface="Roboto Condensed"/>
              <a:cs typeface="Roboto Condensed"/>
              <a:sym typeface="Roboto Condensed"/>
            </a:endParaRPr>
          </a:p>
          <a:p>
            <a:pPr indent="-346710" lvl="0" marL="457200" rtl="0" algn="l">
              <a:lnSpc>
                <a:spcPct val="90000"/>
              </a:lnSpc>
              <a:spcBef>
                <a:spcPts val="0"/>
              </a:spcBef>
              <a:spcAft>
                <a:spcPts val="0"/>
              </a:spcAft>
              <a:buClr>
                <a:schemeClr val="dk1"/>
              </a:buClr>
              <a:buSzPct val="100000"/>
              <a:buFont typeface="Roboto Condensed"/>
              <a:buAutoNum type="arabicPeriod"/>
            </a:pPr>
            <a:r>
              <a:rPr lang="en-US" sz="2400">
                <a:solidFill>
                  <a:schemeClr val="dk1"/>
                </a:solidFill>
                <a:latin typeface="Roboto Condensed"/>
                <a:ea typeface="Roboto Condensed"/>
                <a:cs typeface="Roboto Condensed"/>
                <a:sym typeface="Roboto Condensed"/>
              </a:rPr>
              <a:t>Consistently uses </a:t>
            </a:r>
            <a:r>
              <a:rPr b="1" lang="en-US" sz="2400">
                <a:solidFill>
                  <a:schemeClr val="dk1"/>
                </a:solidFill>
                <a:latin typeface="Roboto Condensed"/>
                <a:ea typeface="Roboto Condensed"/>
                <a:cs typeface="Roboto Condensed"/>
                <a:sym typeface="Roboto Condensed"/>
              </a:rPr>
              <a:t>physical appearance to draw attention to self</a:t>
            </a:r>
            <a:r>
              <a:rPr lang="en-US" sz="2400">
                <a:solidFill>
                  <a:schemeClr val="dk1"/>
                </a:solidFill>
                <a:latin typeface="Roboto Condensed"/>
                <a:ea typeface="Roboto Condensed"/>
                <a:cs typeface="Roboto Condensed"/>
                <a:sym typeface="Roboto Condensed"/>
              </a:rPr>
              <a:t>.</a:t>
            </a:r>
            <a:endParaRPr sz="2400">
              <a:solidFill>
                <a:schemeClr val="dk1"/>
              </a:solidFill>
              <a:latin typeface="Roboto Condensed"/>
              <a:ea typeface="Roboto Condensed"/>
              <a:cs typeface="Roboto Condensed"/>
              <a:sym typeface="Roboto Condensed"/>
            </a:endParaRPr>
          </a:p>
          <a:p>
            <a:pPr indent="-346710" lvl="0" marL="457200" rtl="0" algn="l">
              <a:lnSpc>
                <a:spcPct val="90000"/>
              </a:lnSpc>
              <a:spcBef>
                <a:spcPts val="0"/>
              </a:spcBef>
              <a:spcAft>
                <a:spcPts val="0"/>
              </a:spcAft>
              <a:buClr>
                <a:schemeClr val="dk1"/>
              </a:buClr>
              <a:buSzPct val="100000"/>
              <a:buFont typeface="Roboto Condensed"/>
              <a:buAutoNum type="arabicPeriod"/>
            </a:pPr>
            <a:r>
              <a:rPr lang="en-US" sz="2400">
                <a:solidFill>
                  <a:schemeClr val="dk1"/>
                </a:solidFill>
                <a:latin typeface="Roboto Condensed"/>
                <a:ea typeface="Roboto Condensed"/>
                <a:cs typeface="Roboto Condensed"/>
                <a:sym typeface="Roboto Condensed"/>
              </a:rPr>
              <a:t>Has a style of </a:t>
            </a:r>
            <a:r>
              <a:rPr b="1" lang="en-US" sz="2400">
                <a:solidFill>
                  <a:schemeClr val="dk1"/>
                </a:solidFill>
                <a:latin typeface="Roboto Condensed"/>
                <a:ea typeface="Roboto Condensed"/>
                <a:cs typeface="Roboto Condensed"/>
                <a:sym typeface="Roboto Condensed"/>
              </a:rPr>
              <a:t>speech</a:t>
            </a:r>
            <a:r>
              <a:rPr lang="en-US" sz="2400">
                <a:solidFill>
                  <a:schemeClr val="dk1"/>
                </a:solidFill>
                <a:latin typeface="Roboto Condensed"/>
                <a:ea typeface="Roboto Condensed"/>
                <a:cs typeface="Roboto Condensed"/>
                <a:sym typeface="Roboto Condensed"/>
              </a:rPr>
              <a:t> that is excessively </a:t>
            </a:r>
            <a:r>
              <a:rPr b="1" lang="en-US" sz="2400">
                <a:solidFill>
                  <a:schemeClr val="dk1"/>
                </a:solidFill>
                <a:latin typeface="Roboto Condensed"/>
                <a:ea typeface="Roboto Condensed"/>
                <a:cs typeface="Roboto Condensed"/>
                <a:sym typeface="Roboto Condensed"/>
              </a:rPr>
              <a:t>impressionistic and lacking in detail</a:t>
            </a:r>
            <a:r>
              <a:rPr lang="en-US" sz="2400">
                <a:solidFill>
                  <a:schemeClr val="dk1"/>
                </a:solidFill>
                <a:latin typeface="Roboto Condensed"/>
                <a:ea typeface="Roboto Condensed"/>
                <a:cs typeface="Roboto Condensed"/>
                <a:sym typeface="Roboto Condensed"/>
              </a:rPr>
              <a:t>.</a:t>
            </a:r>
            <a:endParaRPr sz="2400">
              <a:solidFill>
                <a:schemeClr val="dk1"/>
              </a:solidFill>
              <a:latin typeface="Roboto Condensed"/>
              <a:ea typeface="Roboto Condensed"/>
              <a:cs typeface="Roboto Condensed"/>
              <a:sym typeface="Roboto Condensed"/>
            </a:endParaRPr>
          </a:p>
          <a:p>
            <a:pPr indent="-346710" lvl="0" marL="457200" rtl="0" algn="l">
              <a:lnSpc>
                <a:spcPct val="90000"/>
              </a:lnSpc>
              <a:spcBef>
                <a:spcPts val="0"/>
              </a:spcBef>
              <a:spcAft>
                <a:spcPts val="0"/>
              </a:spcAft>
              <a:buClr>
                <a:schemeClr val="dk1"/>
              </a:buClr>
              <a:buSzPct val="100000"/>
              <a:buFont typeface="Roboto Condensed"/>
              <a:buAutoNum type="arabicPeriod"/>
            </a:pPr>
            <a:r>
              <a:rPr lang="en-US" sz="2400">
                <a:solidFill>
                  <a:schemeClr val="dk1"/>
                </a:solidFill>
                <a:latin typeface="Roboto Condensed"/>
                <a:ea typeface="Roboto Condensed"/>
                <a:cs typeface="Roboto Condensed"/>
                <a:sym typeface="Roboto Condensed"/>
              </a:rPr>
              <a:t>Shows self-dramatization, </a:t>
            </a:r>
            <a:r>
              <a:rPr b="1" lang="en-US" sz="2400">
                <a:solidFill>
                  <a:schemeClr val="dk1"/>
                </a:solidFill>
                <a:latin typeface="Roboto Condensed"/>
                <a:ea typeface="Roboto Condensed"/>
                <a:cs typeface="Roboto Condensed"/>
                <a:sym typeface="Roboto Condensed"/>
              </a:rPr>
              <a:t>theatricality</a:t>
            </a:r>
            <a:r>
              <a:rPr lang="en-US" sz="2400">
                <a:solidFill>
                  <a:schemeClr val="dk1"/>
                </a:solidFill>
                <a:latin typeface="Roboto Condensed"/>
                <a:ea typeface="Roboto Condensed"/>
                <a:cs typeface="Roboto Condensed"/>
                <a:sym typeface="Roboto Condensed"/>
              </a:rPr>
              <a:t>, and </a:t>
            </a:r>
            <a:r>
              <a:rPr b="1" lang="en-US" sz="2400">
                <a:solidFill>
                  <a:schemeClr val="dk1"/>
                </a:solidFill>
                <a:latin typeface="Roboto Condensed"/>
                <a:ea typeface="Roboto Condensed"/>
                <a:cs typeface="Roboto Condensed"/>
                <a:sym typeface="Roboto Condensed"/>
              </a:rPr>
              <a:t>exaggerated expression of emotion</a:t>
            </a:r>
            <a:r>
              <a:rPr lang="en-US" sz="2400">
                <a:solidFill>
                  <a:schemeClr val="dk1"/>
                </a:solidFill>
                <a:latin typeface="Roboto Condensed"/>
                <a:ea typeface="Roboto Condensed"/>
                <a:cs typeface="Roboto Condensed"/>
                <a:sym typeface="Roboto Condensed"/>
              </a:rPr>
              <a:t>.</a:t>
            </a:r>
            <a:endParaRPr sz="2400">
              <a:solidFill>
                <a:schemeClr val="dk1"/>
              </a:solidFill>
              <a:latin typeface="Roboto Condensed"/>
              <a:ea typeface="Roboto Condensed"/>
              <a:cs typeface="Roboto Condensed"/>
              <a:sym typeface="Roboto Condensed"/>
            </a:endParaRPr>
          </a:p>
          <a:p>
            <a:pPr indent="-346710" lvl="0" marL="457200" rtl="0" algn="l">
              <a:lnSpc>
                <a:spcPct val="90000"/>
              </a:lnSpc>
              <a:spcBef>
                <a:spcPts val="0"/>
              </a:spcBef>
              <a:spcAft>
                <a:spcPts val="0"/>
              </a:spcAft>
              <a:buClr>
                <a:schemeClr val="dk1"/>
              </a:buClr>
              <a:buSzPct val="100000"/>
              <a:buFont typeface="Roboto Condensed"/>
              <a:buAutoNum type="arabicPeriod"/>
            </a:pPr>
            <a:r>
              <a:rPr b="1" lang="en-US" sz="2400">
                <a:solidFill>
                  <a:schemeClr val="dk1"/>
                </a:solidFill>
                <a:latin typeface="Roboto Condensed"/>
                <a:ea typeface="Roboto Condensed"/>
                <a:cs typeface="Roboto Condensed"/>
                <a:sym typeface="Roboto Condensed"/>
              </a:rPr>
              <a:t>Easily suggestible </a:t>
            </a:r>
            <a:r>
              <a:rPr lang="en-US" sz="2400">
                <a:solidFill>
                  <a:schemeClr val="dk1"/>
                </a:solidFill>
                <a:latin typeface="Roboto Condensed"/>
                <a:ea typeface="Roboto Condensed"/>
                <a:cs typeface="Roboto Condensed"/>
                <a:sym typeface="Roboto Condensed"/>
              </a:rPr>
              <a:t>(easily influenced by others or circumstances).</a:t>
            </a:r>
            <a:endParaRPr sz="2400">
              <a:solidFill>
                <a:schemeClr val="dk1"/>
              </a:solidFill>
              <a:latin typeface="Roboto Condensed"/>
              <a:ea typeface="Roboto Condensed"/>
              <a:cs typeface="Roboto Condensed"/>
              <a:sym typeface="Roboto Condensed"/>
            </a:endParaRPr>
          </a:p>
          <a:p>
            <a:pPr indent="-346710" lvl="0" marL="457200" rtl="0" algn="l">
              <a:lnSpc>
                <a:spcPct val="90000"/>
              </a:lnSpc>
              <a:spcBef>
                <a:spcPts val="0"/>
              </a:spcBef>
              <a:spcAft>
                <a:spcPts val="0"/>
              </a:spcAft>
              <a:buClr>
                <a:schemeClr val="dk1"/>
              </a:buClr>
              <a:buSzPct val="100000"/>
              <a:buFont typeface="Roboto Condensed"/>
              <a:buAutoNum type="arabicPeriod"/>
            </a:pPr>
            <a:r>
              <a:rPr lang="en-US" sz="2400">
                <a:solidFill>
                  <a:schemeClr val="dk1"/>
                </a:solidFill>
                <a:latin typeface="Roboto Condensed"/>
                <a:ea typeface="Roboto Condensed"/>
                <a:cs typeface="Roboto Condensed"/>
                <a:sym typeface="Roboto Condensed"/>
              </a:rPr>
              <a:t>Considers </a:t>
            </a:r>
            <a:r>
              <a:rPr b="1" lang="en-US" sz="2400">
                <a:solidFill>
                  <a:schemeClr val="dk1"/>
                </a:solidFill>
                <a:latin typeface="Roboto Condensed"/>
                <a:ea typeface="Roboto Condensed"/>
                <a:cs typeface="Roboto Condensed"/>
                <a:sym typeface="Roboto Condensed"/>
              </a:rPr>
              <a:t>relationships to be more intimate than they actually are</a:t>
            </a:r>
            <a:r>
              <a:rPr lang="en-US" sz="2400">
                <a:solidFill>
                  <a:schemeClr val="dk1"/>
                </a:solidFill>
                <a:latin typeface="Roboto Condensed"/>
                <a:ea typeface="Roboto Condensed"/>
                <a:cs typeface="Roboto Condensed"/>
                <a:sym typeface="Roboto Condensed"/>
              </a:rPr>
              <a:t>.</a:t>
            </a:r>
            <a:endParaRPr sz="2100">
              <a:solidFill>
                <a:schemeClr val="dk1"/>
              </a:solidFill>
              <a:latin typeface="Roboto Condensed"/>
              <a:ea typeface="Roboto Condensed"/>
              <a:cs typeface="Roboto Condensed"/>
              <a:sym typeface="Roboto Condensed"/>
            </a:endParaRPr>
          </a:p>
        </p:txBody>
      </p:sp>
      <p:pic>
        <p:nvPicPr>
          <p:cNvPr id="2362" name="Google Shape;2362;g2b4aaa32f61_0_531"/>
          <p:cNvPicPr preferRelativeResize="0"/>
          <p:nvPr/>
        </p:nvPicPr>
        <p:blipFill rotWithShape="1">
          <a:blip r:embed="rId3">
            <a:alphaModFix/>
          </a:blip>
          <a:srcRect b="0" l="0" r="0" t="0"/>
          <a:stretch/>
        </p:blipFill>
        <p:spPr>
          <a:xfrm>
            <a:off x="6929650" y="1485425"/>
            <a:ext cx="2214350" cy="2573050"/>
          </a:xfrm>
          <a:prstGeom prst="rect">
            <a:avLst/>
          </a:prstGeom>
          <a:noFill/>
          <a:ln>
            <a:noFill/>
          </a:ln>
        </p:spPr>
      </p:pic>
    </p:spTree>
  </p:cSld>
  <p:clrMapOvr>
    <a:masterClrMapping/>
  </p:clrMapOvr>
</p:sld>
</file>

<file path=ppt/slides/slide1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6" name="Shape 2366"/>
        <p:cNvGrpSpPr/>
        <p:nvPr/>
      </p:nvGrpSpPr>
      <p:grpSpPr>
        <a:xfrm>
          <a:off x="0" y="0"/>
          <a:ext cx="0" cy="0"/>
          <a:chOff x="0" y="0"/>
          <a:chExt cx="0" cy="0"/>
        </a:xfrm>
      </p:grpSpPr>
      <p:sp>
        <p:nvSpPr>
          <p:cNvPr id="2367" name="Google Shape;2367;g2b4aaa32f61_0_539"/>
          <p:cNvSpPr txBox="1"/>
          <p:nvPr>
            <p:ph type="title"/>
          </p:nvPr>
        </p:nvSpPr>
        <p:spPr>
          <a:xfrm>
            <a:off x="179450" y="207075"/>
            <a:ext cx="8738100" cy="905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sz="3900"/>
              <a:t>Cluster B: </a:t>
            </a:r>
            <a:r>
              <a:rPr b="1" lang="en-US" sz="3900">
                <a:solidFill>
                  <a:schemeClr val="accent1"/>
                </a:solidFill>
              </a:rPr>
              <a:t>Narcissistic </a:t>
            </a:r>
            <a:r>
              <a:rPr lang="en-US" sz="3900"/>
              <a:t>personality disorder</a:t>
            </a:r>
            <a:endParaRPr sz="3900"/>
          </a:p>
        </p:txBody>
      </p:sp>
      <p:sp>
        <p:nvSpPr>
          <p:cNvPr id="2368" name="Google Shape;2368;g2b4aaa32f61_0_539"/>
          <p:cNvSpPr txBox="1"/>
          <p:nvPr>
            <p:ph idx="1" type="body"/>
          </p:nvPr>
        </p:nvSpPr>
        <p:spPr>
          <a:xfrm>
            <a:off x="289900" y="1035325"/>
            <a:ext cx="6815100" cy="4108200"/>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800"/>
              </a:spcBef>
              <a:spcAft>
                <a:spcPts val="0"/>
              </a:spcAft>
              <a:buSzPct val="86687"/>
              <a:buNone/>
            </a:pPr>
            <a:r>
              <a:rPr lang="en-US" sz="1900">
                <a:solidFill>
                  <a:schemeClr val="dk2"/>
                </a:solidFill>
                <a:latin typeface="Roboto Condensed"/>
                <a:ea typeface="Roboto Condensed"/>
                <a:cs typeface="Roboto Condensed"/>
                <a:sym typeface="Roboto Condensed"/>
              </a:rPr>
              <a:t>A pervasive pattern of </a:t>
            </a:r>
            <a:r>
              <a:rPr b="1" lang="en-US" sz="1900">
                <a:solidFill>
                  <a:schemeClr val="dk2"/>
                </a:solidFill>
                <a:latin typeface="Roboto Condensed"/>
                <a:ea typeface="Roboto Condensed"/>
                <a:cs typeface="Roboto Condensed"/>
                <a:sym typeface="Roboto Condensed"/>
              </a:rPr>
              <a:t>grandiosity</a:t>
            </a:r>
            <a:r>
              <a:rPr lang="en-US" sz="1900">
                <a:solidFill>
                  <a:schemeClr val="dk2"/>
                </a:solidFill>
                <a:latin typeface="Roboto Condensed"/>
                <a:ea typeface="Roboto Condensed"/>
                <a:cs typeface="Roboto Condensed"/>
                <a:sym typeface="Roboto Condensed"/>
              </a:rPr>
              <a:t> (in fantasy or behavior), </a:t>
            </a:r>
            <a:r>
              <a:rPr b="1" lang="en-US" sz="1900">
                <a:solidFill>
                  <a:schemeClr val="dk2"/>
                </a:solidFill>
                <a:latin typeface="Roboto Condensed"/>
                <a:ea typeface="Roboto Condensed"/>
                <a:cs typeface="Roboto Condensed"/>
                <a:sym typeface="Roboto Condensed"/>
              </a:rPr>
              <a:t>need for admiration</a:t>
            </a:r>
            <a:r>
              <a:rPr lang="en-US" sz="1900">
                <a:solidFill>
                  <a:schemeClr val="dk2"/>
                </a:solidFill>
                <a:latin typeface="Roboto Condensed"/>
                <a:ea typeface="Roboto Condensed"/>
                <a:cs typeface="Roboto Condensed"/>
                <a:sym typeface="Roboto Condensed"/>
              </a:rPr>
              <a:t>, and </a:t>
            </a:r>
            <a:r>
              <a:rPr b="1" lang="en-US" sz="1900">
                <a:solidFill>
                  <a:schemeClr val="dk2"/>
                </a:solidFill>
                <a:latin typeface="Roboto Condensed"/>
                <a:ea typeface="Roboto Condensed"/>
                <a:cs typeface="Roboto Condensed"/>
                <a:sym typeface="Roboto Condensed"/>
              </a:rPr>
              <a:t>lack of empathy</a:t>
            </a:r>
            <a:r>
              <a:rPr lang="en-US" sz="1900">
                <a:solidFill>
                  <a:schemeClr val="dk2"/>
                </a:solidFill>
                <a:latin typeface="Roboto Condensed"/>
                <a:ea typeface="Roboto Condensed"/>
                <a:cs typeface="Roboto Condensed"/>
                <a:sym typeface="Roboto Condensed"/>
              </a:rPr>
              <a:t>, beginning by </a:t>
            </a:r>
            <a:r>
              <a:rPr b="1" lang="en-US" sz="1900">
                <a:solidFill>
                  <a:schemeClr val="dk2"/>
                </a:solidFill>
                <a:latin typeface="Roboto Condensed"/>
                <a:ea typeface="Roboto Condensed"/>
                <a:cs typeface="Roboto Condensed"/>
                <a:sym typeface="Roboto Condensed"/>
              </a:rPr>
              <a:t>early adulthood </a:t>
            </a:r>
            <a:r>
              <a:rPr lang="en-US" sz="1900">
                <a:solidFill>
                  <a:schemeClr val="dk2"/>
                </a:solidFill>
                <a:latin typeface="Roboto Condensed"/>
                <a:ea typeface="Roboto Condensed"/>
                <a:cs typeface="Roboto Condensed"/>
                <a:sym typeface="Roboto Condensed"/>
              </a:rPr>
              <a:t>and present in a variety of contexts, as indicated by </a:t>
            </a:r>
            <a:r>
              <a:rPr b="1" lang="en-US" sz="1900">
                <a:solidFill>
                  <a:schemeClr val="dk2"/>
                </a:solidFill>
                <a:latin typeface="Roboto Condensed"/>
                <a:ea typeface="Roboto Condensed"/>
                <a:cs typeface="Roboto Condensed"/>
                <a:sym typeface="Roboto Condensed"/>
              </a:rPr>
              <a:t>five (or more) </a:t>
            </a:r>
            <a:r>
              <a:rPr lang="en-US" sz="1900">
                <a:solidFill>
                  <a:schemeClr val="dk2"/>
                </a:solidFill>
                <a:latin typeface="Roboto Condensed"/>
                <a:ea typeface="Roboto Condensed"/>
                <a:cs typeface="Roboto Condensed"/>
                <a:sym typeface="Roboto Condensed"/>
              </a:rPr>
              <a:t>of the following:</a:t>
            </a:r>
            <a:endParaRPr sz="1900">
              <a:solidFill>
                <a:schemeClr val="dk2"/>
              </a:solidFill>
              <a:latin typeface="Roboto Condensed"/>
              <a:ea typeface="Roboto Condensed"/>
              <a:cs typeface="Roboto Condensed"/>
              <a:sym typeface="Roboto Condensed"/>
            </a:endParaRPr>
          </a:p>
          <a:p>
            <a:pPr indent="-322103" lvl="0" marL="457200" rtl="0" algn="l">
              <a:lnSpc>
                <a:spcPct val="90000"/>
              </a:lnSpc>
              <a:spcBef>
                <a:spcPts val="800"/>
              </a:spcBef>
              <a:spcAft>
                <a:spcPts val="0"/>
              </a:spcAft>
              <a:buClr>
                <a:schemeClr val="dk1"/>
              </a:buClr>
              <a:buSzPct val="100000"/>
              <a:buFont typeface="Roboto Condensed"/>
              <a:buAutoNum type="arabicPeriod"/>
            </a:pPr>
            <a:r>
              <a:rPr lang="en-US" sz="1900">
                <a:solidFill>
                  <a:schemeClr val="dk1"/>
                </a:solidFill>
                <a:latin typeface="Roboto Condensed"/>
                <a:ea typeface="Roboto Condensed"/>
                <a:cs typeface="Roboto Condensed"/>
                <a:sym typeface="Roboto Condensed"/>
              </a:rPr>
              <a:t>Has a </a:t>
            </a:r>
            <a:r>
              <a:rPr b="1" lang="en-US" sz="1900">
                <a:solidFill>
                  <a:schemeClr val="dk1"/>
                </a:solidFill>
                <a:latin typeface="Roboto Condensed"/>
                <a:ea typeface="Roboto Condensed"/>
                <a:cs typeface="Roboto Condensed"/>
                <a:sym typeface="Roboto Condensed"/>
              </a:rPr>
              <a:t>grandiose sense of self-importance </a:t>
            </a:r>
            <a:r>
              <a:rPr lang="en-US" sz="1900">
                <a:solidFill>
                  <a:schemeClr val="dk1"/>
                </a:solidFill>
                <a:latin typeface="Roboto Condensed"/>
                <a:ea typeface="Roboto Condensed"/>
                <a:cs typeface="Roboto Condensed"/>
                <a:sym typeface="Roboto Condensed"/>
              </a:rPr>
              <a:t>(e.g., exaggerates achievements and talents, expects to be recognized as superior without commensurate achievements).</a:t>
            </a:r>
            <a:endParaRPr sz="1900">
              <a:solidFill>
                <a:schemeClr val="dk1"/>
              </a:solidFill>
              <a:latin typeface="Roboto Condensed"/>
              <a:ea typeface="Roboto Condensed"/>
              <a:cs typeface="Roboto Condensed"/>
              <a:sym typeface="Roboto Condensed"/>
            </a:endParaRPr>
          </a:p>
          <a:p>
            <a:pPr indent="-322103" lvl="0" marL="457200" rtl="0" algn="l">
              <a:lnSpc>
                <a:spcPct val="90000"/>
              </a:lnSpc>
              <a:spcBef>
                <a:spcPts val="0"/>
              </a:spcBef>
              <a:spcAft>
                <a:spcPts val="0"/>
              </a:spcAft>
              <a:buClr>
                <a:schemeClr val="dk1"/>
              </a:buClr>
              <a:buSzPct val="100000"/>
              <a:buFont typeface="Roboto Condensed"/>
              <a:buAutoNum type="arabicPeriod"/>
            </a:pPr>
            <a:r>
              <a:rPr lang="en-US" sz="1900">
                <a:solidFill>
                  <a:schemeClr val="dk1"/>
                </a:solidFill>
                <a:latin typeface="Roboto Condensed"/>
                <a:ea typeface="Roboto Condensed"/>
                <a:cs typeface="Roboto Condensed"/>
                <a:sym typeface="Roboto Condensed"/>
              </a:rPr>
              <a:t>Is </a:t>
            </a:r>
            <a:r>
              <a:rPr b="1" lang="en-US" sz="1900">
                <a:solidFill>
                  <a:schemeClr val="dk1"/>
                </a:solidFill>
                <a:latin typeface="Roboto Condensed"/>
                <a:ea typeface="Roboto Condensed"/>
                <a:cs typeface="Roboto Condensed"/>
                <a:sym typeface="Roboto Condensed"/>
              </a:rPr>
              <a:t>preoccupied with fantasies of unlimited success</a:t>
            </a:r>
            <a:r>
              <a:rPr lang="en-US" sz="1900">
                <a:solidFill>
                  <a:schemeClr val="dk1"/>
                </a:solidFill>
                <a:latin typeface="Roboto Condensed"/>
                <a:ea typeface="Roboto Condensed"/>
                <a:cs typeface="Roboto Condensed"/>
                <a:sym typeface="Roboto Condensed"/>
              </a:rPr>
              <a:t>, </a:t>
            </a:r>
            <a:r>
              <a:rPr b="1" lang="en-US" sz="1900">
                <a:solidFill>
                  <a:schemeClr val="dk1"/>
                </a:solidFill>
                <a:latin typeface="Roboto Condensed"/>
                <a:ea typeface="Roboto Condensed"/>
                <a:cs typeface="Roboto Condensed"/>
                <a:sym typeface="Roboto Condensed"/>
              </a:rPr>
              <a:t>power</a:t>
            </a:r>
            <a:r>
              <a:rPr lang="en-US" sz="1900">
                <a:solidFill>
                  <a:schemeClr val="dk1"/>
                </a:solidFill>
                <a:latin typeface="Roboto Condensed"/>
                <a:ea typeface="Roboto Condensed"/>
                <a:cs typeface="Roboto Condensed"/>
                <a:sym typeface="Roboto Condensed"/>
              </a:rPr>
              <a:t>, </a:t>
            </a:r>
            <a:r>
              <a:rPr b="1" lang="en-US" sz="1900">
                <a:solidFill>
                  <a:schemeClr val="dk1"/>
                </a:solidFill>
                <a:latin typeface="Roboto Condensed"/>
                <a:ea typeface="Roboto Condensed"/>
                <a:cs typeface="Roboto Condensed"/>
                <a:sym typeface="Roboto Condensed"/>
              </a:rPr>
              <a:t>brilliance, beauty</a:t>
            </a:r>
            <a:r>
              <a:rPr lang="en-US" sz="1900">
                <a:solidFill>
                  <a:schemeClr val="dk1"/>
                </a:solidFill>
                <a:latin typeface="Roboto Condensed"/>
                <a:ea typeface="Roboto Condensed"/>
                <a:cs typeface="Roboto Condensed"/>
                <a:sym typeface="Roboto Condensed"/>
              </a:rPr>
              <a:t>, or </a:t>
            </a:r>
            <a:r>
              <a:rPr b="1" lang="en-US" sz="1900">
                <a:solidFill>
                  <a:schemeClr val="dk1"/>
                </a:solidFill>
                <a:latin typeface="Roboto Condensed"/>
                <a:ea typeface="Roboto Condensed"/>
                <a:cs typeface="Roboto Condensed"/>
                <a:sym typeface="Roboto Condensed"/>
              </a:rPr>
              <a:t>ideal love</a:t>
            </a:r>
            <a:r>
              <a:rPr lang="en-US" sz="1900">
                <a:solidFill>
                  <a:schemeClr val="dk1"/>
                </a:solidFill>
                <a:latin typeface="Roboto Condensed"/>
                <a:ea typeface="Roboto Condensed"/>
                <a:cs typeface="Roboto Condensed"/>
                <a:sym typeface="Roboto Condensed"/>
              </a:rPr>
              <a:t>.</a:t>
            </a:r>
            <a:endParaRPr sz="1900">
              <a:solidFill>
                <a:schemeClr val="dk1"/>
              </a:solidFill>
              <a:latin typeface="Roboto Condensed"/>
              <a:ea typeface="Roboto Condensed"/>
              <a:cs typeface="Roboto Condensed"/>
              <a:sym typeface="Roboto Condensed"/>
            </a:endParaRPr>
          </a:p>
          <a:p>
            <a:pPr indent="-322103" lvl="0" marL="457200" rtl="0" algn="l">
              <a:lnSpc>
                <a:spcPct val="90000"/>
              </a:lnSpc>
              <a:spcBef>
                <a:spcPts val="0"/>
              </a:spcBef>
              <a:spcAft>
                <a:spcPts val="0"/>
              </a:spcAft>
              <a:buClr>
                <a:schemeClr val="dk1"/>
              </a:buClr>
              <a:buSzPct val="100000"/>
              <a:buFont typeface="Roboto Condensed"/>
              <a:buAutoNum type="arabicPeriod"/>
            </a:pPr>
            <a:r>
              <a:rPr b="1" lang="en-US" sz="1900">
                <a:solidFill>
                  <a:schemeClr val="dk1"/>
                </a:solidFill>
                <a:latin typeface="Roboto Condensed"/>
                <a:ea typeface="Roboto Condensed"/>
                <a:cs typeface="Roboto Condensed"/>
                <a:sym typeface="Roboto Condensed"/>
              </a:rPr>
              <a:t>Believes</a:t>
            </a:r>
            <a:r>
              <a:rPr lang="en-US" sz="1900">
                <a:solidFill>
                  <a:schemeClr val="dk1"/>
                </a:solidFill>
                <a:latin typeface="Roboto Condensed"/>
                <a:ea typeface="Roboto Condensed"/>
                <a:cs typeface="Roboto Condensed"/>
                <a:sym typeface="Roboto Condensed"/>
              </a:rPr>
              <a:t> that he or she </a:t>
            </a:r>
            <a:r>
              <a:rPr b="1" lang="en-US" sz="1900">
                <a:solidFill>
                  <a:schemeClr val="dk1"/>
                </a:solidFill>
                <a:latin typeface="Roboto Condensed"/>
                <a:ea typeface="Roboto Condensed"/>
                <a:cs typeface="Roboto Condensed"/>
                <a:sym typeface="Roboto Condensed"/>
              </a:rPr>
              <a:t>is “special</a:t>
            </a:r>
            <a:r>
              <a:rPr lang="en-US" sz="1900">
                <a:solidFill>
                  <a:schemeClr val="dk1"/>
                </a:solidFill>
                <a:latin typeface="Roboto Condensed"/>
                <a:ea typeface="Roboto Condensed"/>
                <a:cs typeface="Roboto Condensed"/>
                <a:sym typeface="Roboto Condensed"/>
              </a:rPr>
              <a:t>” and unique and can only be understood by, or should associate with, other special or high-status people (or institutions).</a:t>
            </a:r>
            <a:endParaRPr sz="1900">
              <a:solidFill>
                <a:schemeClr val="dk1"/>
              </a:solidFill>
              <a:latin typeface="Roboto Condensed"/>
              <a:ea typeface="Roboto Condensed"/>
              <a:cs typeface="Roboto Condensed"/>
              <a:sym typeface="Roboto Condensed"/>
            </a:endParaRPr>
          </a:p>
          <a:p>
            <a:pPr indent="-322103" lvl="0" marL="457200" rtl="0" algn="l">
              <a:lnSpc>
                <a:spcPct val="90000"/>
              </a:lnSpc>
              <a:spcBef>
                <a:spcPts val="0"/>
              </a:spcBef>
              <a:spcAft>
                <a:spcPts val="0"/>
              </a:spcAft>
              <a:buClr>
                <a:schemeClr val="dk1"/>
              </a:buClr>
              <a:buSzPct val="100000"/>
              <a:buFont typeface="Roboto Condensed"/>
              <a:buAutoNum type="arabicPeriod"/>
            </a:pPr>
            <a:r>
              <a:rPr b="1" lang="en-US" sz="1900">
                <a:solidFill>
                  <a:schemeClr val="dk1"/>
                </a:solidFill>
                <a:latin typeface="Roboto Condensed"/>
                <a:ea typeface="Roboto Condensed"/>
                <a:cs typeface="Roboto Condensed"/>
                <a:sym typeface="Roboto Condensed"/>
              </a:rPr>
              <a:t>Requires excessive admiration</a:t>
            </a:r>
            <a:r>
              <a:rPr lang="en-US" sz="1900">
                <a:solidFill>
                  <a:schemeClr val="dk1"/>
                </a:solidFill>
                <a:latin typeface="Roboto Condensed"/>
                <a:ea typeface="Roboto Condensed"/>
                <a:cs typeface="Roboto Condensed"/>
                <a:sym typeface="Roboto Condensed"/>
              </a:rPr>
              <a:t>.</a:t>
            </a:r>
            <a:endParaRPr sz="1900">
              <a:solidFill>
                <a:schemeClr val="dk1"/>
              </a:solidFill>
              <a:latin typeface="Roboto Condensed"/>
              <a:ea typeface="Roboto Condensed"/>
              <a:cs typeface="Roboto Condensed"/>
              <a:sym typeface="Roboto Condensed"/>
            </a:endParaRPr>
          </a:p>
          <a:p>
            <a:pPr indent="-322103" lvl="0" marL="457200" rtl="0" algn="l">
              <a:lnSpc>
                <a:spcPct val="90000"/>
              </a:lnSpc>
              <a:spcBef>
                <a:spcPts val="0"/>
              </a:spcBef>
              <a:spcAft>
                <a:spcPts val="0"/>
              </a:spcAft>
              <a:buClr>
                <a:schemeClr val="dk1"/>
              </a:buClr>
              <a:buSzPct val="100000"/>
              <a:buFont typeface="Roboto Condensed"/>
              <a:buAutoNum type="arabicPeriod"/>
            </a:pPr>
            <a:r>
              <a:rPr b="1" lang="en-US" sz="1900">
                <a:solidFill>
                  <a:schemeClr val="dk1"/>
                </a:solidFill>
                <a:latin typeface="Roboto Condensed"/>
                <a:ea typeface="Roboto Condensed"/>
                <a:cs typeface="Roboto Condensed"/>
                <a:sym typeface="Roboto Condensed"/>
              </a:rPr>
              <a:t>Has a sense of entitlement (Eligibility) </a:t>
            </a:r>
            <a:r>
              <a:rPr lang="en-US" sz="1900">
                <a:solidFill>
                  <a:schemeClr val="dk1"/>
                </a:solidFill>
                <a:latin typeface="Roboto Condensed"/>
                <a:ea typeface="Roboto Condensed"/>
                <a:cs typeface="Roboto Condensed"/>
                <a:sym typeface="Roboto Condensed"/>
              </a:rPr>
              <a:t>(i.e., unreasonable expectations of especially favorable treatment or automatic compliance with his or her expectations).</a:t>
            </a:r>
            <a:endParaRPr sz="1900">
              <a:solidFill>
                <a:schemeClr val="dk1"/>
              </a:solidFill>
              <a:latin typeface="Roboto Condensed"/>
              <a:ea typeface="Roboto Condensed"/>
              <a:cs typeface="Roboto Condensed"/>
              <a:sym typeface="Roboto Condensed"/>
            </a:endParaRPr>
          </a:p>
          <a:p>
            <a:pPr indent="-322103" lvl="0" marL="457200" rtl="0" algn="l">
              <a:lnSpc>
                <a:spcPct val="90000"/>
              </a:lnSpc>
              <a:spcBef>
                <a:spcPts val="0"/>
              </a:spcBef>
              <a:spcAft>
                <a:spcPts val="0"/>
              </a:spcAft>
              <a:buClr>
                <a:schemeClr val="dk1"/>
              </a:buClr>
              <a:buSzPct val="100000"/>
              <a:buFont typeface="Roboto Condensed"/>
              <a:buAutoNum type="arabicPeriod"/>
            </a:pPr>
            <a:r>
              <a:rPr lang="en-US" sz="1900">
                <a:solidFill>
                  <a:schemeClr val="dk1"/>
                </a:solidFill>
                <a:latin typeface="Roboto Condensed"/>
                <a:ea typeface="Roboto Condensed"/>
                <a:cs typeface="Roboto Condensed"/>
                <a:sym typeface="Roboto Condensed"/>
              </a:rPr>
              <a:t>Is </a:t>
            </a:r>
            <a:r>
              <a:rPr b="1" lang="en-US" sz="1900">
                <a:solidFill>
                  <a:schemeClr val="dk1"/>
                </a:solidFill>
                <a:latin typeface="Roboto Condensed"/>
                <a:ea typeface="Roboto Condensed"/>
                <a:cs typeface="Roboto Condensed"/>
                <a:sym typeface="Roboto Condensed"/>
              </a:rPr>
              <a:t>interpersonally exploitative </a:t>
            </a:r>
            <a:r>
              <a:rPr lang="en-US" sz="1900">
                <a:solidFill>
                  <a:schemeClr val="dk1"/>
                </a:solidFill>
                <a:latin typeface="Roboto Condensed"/>
                <a:ea typeface="Roboto Condensed"/>
                <a:cs typeface="Roboto Condensed"/>
                <a:sym typeface="Roboto Condensed"/>
              </a:rPr>
              <a:t>(i.e., takes advantage of others to achieve his or her own ends).</a:t>
            </a:r>
            <a:endParaRPr sz="1900">
              <a:solidFill>
                <a:schemeClr val="dk1"/>
              </a:solidFill>
              <a:latin typeface="Roboto Condensed"/>
              <a:ea typeface="Roboto Condensed"/>
              <a:cs typeface="Roboto Condensed"/>
              <a:sym typeface="Roboto Condensed"/>
            </a:endParaRPr>
          </a:p>
          <a:p>
            <a:pPr indent="-322103" lvl="0" marL="457200" rtl="0" algn="l">
              <a:lnSpc>
                <a:spcPct val="90000"/>
              </a:lnSpc>
              <a:spcBef>
                <a:spcPts val="0"/>
              </a:spcBef>
              <a:spcAft>
                <a:spcPts val="0"/>
              </a:spcAft>
              <a:buClr>
                <a:schemeClr val="dk1"/>
              </a:buClr>
              <a:buSzPct val="100000"/>
              <a:buFont typeface="Roboto Condensed"/>
              <a:buAutoNum type="arabicPeriod"/>
            </a:pPr>
            <a:r>
              <a:rPr b="1" lang="en-US" sz="1900">
                <a:solidFill>
                  <a:schemeClr val="dk1"/>
                </a:solidFill>
                <a:latin typeface="Roboto Condensed"/>
                <a:ea typeface="Roboto Condensed"/>
                <a:cs typeface="Roboto Condensed"/>
                <a:sym typeface="Roboto Condensed"/>
              </a:rPr>
              <a:t>Lacks empathy</a:t>
            </a:r>
            <a:r>
              <a:rPr lang="en-US" sz="1900">
                <a:solidFill>
                  <a:schemeClr val="dk1"/>
                </a:solidFill>
                <a:latin typeface="Roboto Condensed"/>
                <a:ea typeface="Roboto Condensed"/>
                <a:cs typeface="Roboto Condensed"/>
                <a:sym typeface="Roboto Condensed"/>
              </a:rPr>
              <a:t>: is unwilling to recognize or identify with the feelings and needs of others.</a:t>
            </a:r>
            <a:endParaRPr sz="1900">
              <a:solidFill>
                <a:schemeClr val="dk1"/>
              </a:solidFill>
              <a:latin typeface="Roboto Condensed"/>
              <a:ea typeface="Roboto Condensed"/>
              <a:cs typeface="Roboto Condensed"/>
              <a:sym typeface="Roboto Condensed"/>
            </a:endParaRPr>
          </a:p>
          <a:p>
            <a:pPr indent="-322103" lvl="0" marL="457200" rtl="0" algn="l">
              <a:lnSpc>
                <a:spcPct val="90000"/>
              </a:lnSpc>
              <a:spcBef>
                <a:spcPts val="0"/>
              </a:spcBef>
              <a:spcAft>
                <a:spcPts val="0"/>
              </a:spcAft>
              <a:buClr>
                <a:schemeClr val="dk1"/>
              </a:buClr>
              <a:buSzPct val="100000"/>
              <a:buFont typeface="Roboto Condensed"/>
              <a:buAutoNum type="arabicPeriod"/>
            </a:pPr>
            <a:r>
              <a:rPr lang="en-US" sz="1900">
                <a:solidFill>
                  <a:schemeClr val="dk1"/>
                </a:solidFill>
                <a:latin typeface="Roboto Condensed"/>
                <a:ea typeface="Roboto Condensed"/>
                <a:cs typeface="Roboto Condensed"/>
                <a:sym typeface="Roboto Condensed"/>
              </a:rPr>
              <a:t>Is often </a:t>
            </a:r>
            <a:r>
              <a:rPr b="1" lang="en-US" sz="1900">
                <a:solidFill>
                  <a:schemeClr val="dk1"/>
                </a:solidFill>
                <a:latin typeface="Roboto Condensed"/>
                <a:ea typeface="Roboto Condensed"/>
                <a:cs typeface="Roboto Condensed"/>
                <a:sym typeface="Roboto Condensed"/>
              </a:rPr>
              <a:t>envious of others</a:t>
            </a:r>
            <a:r>
              <a:rPr lang="en-US" sz="1900">
                <a:solidFill>
                  <a:schemeClr val="dk1"/>
                </a:solidFill>
                <a:latin typeface="Roboto Condensed"/>
                <a:ea typeface="Roboto Condensed"/>
                <a:cs typeface="Roboto Condensed"/>
                <a:sym typeface="Roboto Condensed"/>
              </a:rPr>
              <a:t> or believes that others are envious of him or her.</a:t>
            </a:r>
            <a:endParaRPr sz="1900">
              <a:solidFill>
                <a:schemeClr val="dk1"/>
              </a:solidFill>
              <a:latin typeface="Roboto Condensed"/>
              <a:ea typeface="Roboto Condensed"/>
              <a:cs typeface="Roboto Condensed"/>
              <a:sym typeface="Roboto Condensed"/>
            </a:endParaRPr>
          </a:p>
          <a:p>
            <a:pPr indent="-322103" lvl="0" marL="457200" rtl="0" algn="l">
              <a:lnSpc>
                <a:spcPct val="90000"/>
              </a:lnSpc>
              <a:spcBef>
                <a:spcPts val="0"/>
              </a:spcBef>
              <a:spcAft>
                <a:spcPts val="0"/>
              </a:spcAft>
              <a:buClr>
                <a:schemeClr val="dk1"/>
              </a:buClr>
              <a:buSzPct val="100000"/>
              <a:buFont typeface="Roboto Condensed"/>
              <a:buAutoNum type="arabicPeriod"/>
            </a:pPr>
            <a:r>
              <a:rPr lang="en-US" sz="1900">
                <a:solidFill>
                  <a:schemeClr val="dk1"/>
                </a:solidFill>
                <a:latin typeface="Roboto Condensed"/>
                <a:ea typeface="Roboto Condensed"/>
                <a:cs typeface="Roboto Condensed"/>
                <a:sym typeface="Roboto Condensed"/>
              </a:rPr>
              <a:t>Shows </a:t>
            </a:r>
            <a:r>
              <a:rPr b="1" lang="en-US" sz="1900">
                <a:solidFill>
                  <a:schemeClr val="dk1"/>
                </a:solidFill>
                <a:latin typeface="Roboto Condensed"/>
                <a:ea typeface="Roboto Condensed"/>
                <a:cs typeface="Roboto Condensed"/>
                <a:sym typeface="Roboto Condensed"/>
              </a:rPr>
              <a:t>arrogant, haughty behaviors </a:t>
            </a:r>
            <a:r>
              <a:rPr lang="en-US" sz="1900">
                <a:solidFill>
                  <a:schemeClr val="dk1"/>
                </a:solidFill>
                <a:latin typeface="Roboto Condensed"/>
                <a:ea typeface="Roboto Condensed"/>
                <a:cs typeface="Roboto Condensed"/>
                <a:sym typeface="Roboto Condensed"/>
              </a:rPr>
              <a:t>or attitudes.</a:t>
            </a:r>
            <a:endParaRPr sz="2400">
              <a:solidFill>
                <a:schemeClr val="dk1"/>
              </a:solidFill>
              <a:latin typeface="Roboto Condensed"/>
              <a:ea typeface="Roboto Condensed"/>
              <a:cs typeface="Roboto Condensed"/>
              <a:sym typeface="Roboto Condensed"/>
            </a:endParaRPr>
          </a:p>
        </p:txBody>
      </p:sp>
      <p:pic>
        <p:nvPicPr>
          <p:cNvPr id="2369" name="Google Shape;2369;g2b4aaa32f61_0_539"/>
          <p:cNvPicPr preferRelativeResize="0"/>
          <p:nvPr/>
        </p:nvPicPr>
        <p:blipFill rotWithShape="1">
          <a:blip r:embed="rId3">
            <a:alphaModFix/>
          </a:blip>
          <a:srcRect b="0" l="0" r="0" t="0"/>
          <a:stretch/>
        </p:blipFill>
        <p:spPr>
          <a:xfrm>
            <a:off x="7005575" y="1527400"/>
            <a:ext cx="2138425" cy="2504025"/>
          </a:xfrm>
          <a:prstGeom prst="rect">
            <a:avLst/>
          </a:prstGeom>
          <a:noFill/>
          <a:ln>
            <a:noFill/>
          </a:ln>
        </p:spPr>
      </p:pic>
    </p:spTree>
  </p:cSld>
  <p:clrMapOvr>
    <a:masterClrMapping/>
  </p:clrMapOvr>
</p:sld>
</file>

<file path=ppt/slides/slide1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3" name="Shape 2373"/>
        <p:cNvGrpSpPr/>
        <p:nvPr/>
      </p:nvGrpSpPr>
      <p:grpSpPr>
        <a:xfrm>
          <a:off x="0" y="0"/>
          <a:ext cx="0" cy="0"/>
          <a:chOff x="0" y="0"/>
          <a:chExt cx="0" cy="0"/>
        </a:xfrm>
      </p:grpSpPr>
      <p:sp>
        <p:nvSpPr>
          <p:cNvPr id="2374" name="Google Shape;2374;g2b4aaa32f61_0_547"/>
          <p:cNvSpPr txBox="1"/>
          <p:nvPr>
            <p:ph type="title"/>
          </p:nvPr>
        </p:nvSpPr>
        <p:spPr>
          <a:xfrm>
            <a:off x="179450" y="207075"/>
            <a:ext cx="8738100" cy="905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sz="3900"/>
              <a:t>Cluster C: </a:t>
            </a:r>
            <a:r>
              <a:rPr b="1" lang="en-US" sz="3900">
                <a:solidFill>
                  <a:schemeClr val="accent1"/>
                </a:solidFill>
              </a:rPr>
              <a:t>Avoidant </a:t>
            </a:r>
            <a:r>
              <a:rPr lang="en-US" sz="3900"/>
              <a:t>personality disorder</a:t>
            </a:r>
            <a:endParaRPr sz="3900"/>
          </a:p>
        </p:txBody>
      </p:sp>
      <p:sp>
        <p:nvSpPr>
          <p:cNvPr id="2375" name="Google Shape;2375;g2b4aaa32f61_0_547"/>
          <p:cNvSpPr txBox="1"/>
          <p:nvPr>
            <p:ph idx="1" type="body"/>
          </p:nvPr>
        </p:nvSpPr>
        <p:spPr>
          <a:xfrm>
            <a:off x="289900" y="1035325"/>
            <a:ext cx="6815100" cy="4108200"/>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90000"/>
              </a:lnSpc>
              <a:spcBef>
                <a:spcPts val="800"/>
              </a:spcBef>
              <a:spcAft>
                <a:spcPts val="0"/>
              </a:spcAft>
              <a:buClr>
                <a:schemeClr val="dk1"/>
              </a:buClr>
              <a:buSzPct val="45833"/>
              <a:buFont typeface="Arial"/>
              <a:buNone/>
            </a:pPr>
            <a:r>
              <a:rPr lang="en-US" sz="2400">
                <a:solidFill>
                  <a:schemeClr val="dk2"/>
                </a:solidFill>
                <a:latin typeface="Roboto Condensed"/>
                <a:ea typeface="Roboto Condensed"/>
                <a:cs typeface="Roboto Condensed"/>
                <a:sym typeface="Roboto Condensed"/>
              </a:rPr>
              <a:t>A pervasive pattern of </a:t>
            </a:r>
            <a:r>
              <a:rPr b="1" lang="en-US" sz="2400">
                <a:solidFill>
                  <a:schemeClr val="dk2"/>
                </a:solidFill>
                <a:latin typeface="Roboto Condensed"/>
                <a:ea typeface="Roboto Condensed"/>
                <a:cs typeface="Roboto Condensed"/>
                <a:sym typeface="Roboto Condensed"/>
              </a:rPr>
              <a:t>social inhibition</a:t>
            </a:r>
            <a:r>
              <a:rPr lang="en-US" sz="2400">
                <a:solidFill>
                  <a:schemeClr val="dk2"/>
                </a:solidFill>
                <a:latin typeface="Roboto Condensed"/>
                <a:ea typeface="Roboto Condensed"/>
                <a:cs typeface="Roboto Condensed"/>
                <a:sym typeface="Roboto Condensed"/>
              </a:rPr>
              <a:t>, </a:t>
            </a:r>
            <a:r>
              <a:rPr b="1" lang="en-US" sz="2400">
                <a:solidFill>
                  <a:schemeClr val="dk2"/>
                </a:solidFill>
                <a:latin typeface="Roboto Condensed"/>
                <a:ea typeface="Roboto Condensed"/>
                <a:cs typeface="Roboto Condensed"/>
                <a:sym typeface="Roboto Condensed"/>
              </a:rPr>
              <a:t>feelings of inadequacy</a:t>
            </a:r>
            <a:r>
              <a:rPr lang="en-US" sz="2400">
                <a:solidFill>
                  <a:schemeClr val="dk2"/>
                </a:solidFill>
                <a:latin typeface="Roboto Condensed"/>
                <a:ea typeface="Roboto Condensed"/>
                <a:cs typeface="Roboto Condensed"/>
                <a:sym typeface="Roboto Condensed"/>
              </a:rPr>
              <a:t>, and </a:t>
            </a:r>
            <a:r>
              <a:rPr b="1" lang="en-US" sz="2400">
                <a:solidFill>
                  <a:schemeClr val="dk2"/>
                </a:solidFill>
                <a:latin typeface="Roboto Condensed"/>
                <a:ea typeface="Roboto Condensed"/>
                <a:cs typeface="Roboto Condensed"/>
                <a:sym typeface="Roboto Condensed"/>
              </a:rPr>
              <a:t>hypersensitivity to negative evaluation</a:t>
            </a:r>
            <a:r>
              <a:rPr lang="en-US" sz="2400">
                <a:solidFill>
                  <a:schemeClr val="dk2"/>
                </a:solidFill>
                <a:latin typeface="Roboto Condensed"/>
                <a:ea typeface="Roboto Condensed"/>
                <a:cs typeface="Roboto Condensed"/>
                <a:sym typeface="Roboto Condensed"/>
              </a:rPr>
              <a:t>, beginning by </a:t>
            </a:r>
            <a:r>
              <a:rPr b="1" lang="en-US" sz="2400">
                <a:solidFill>
                  <a:schemeClr val="dk2"/>
                </a:solidFill>
                <a:latin typeface="Roboto Condensed"/>
                <a:ea typeface="Roboto Condensed"/>
                <a:cs typeface="Roboto Condensed"/>
                <a:sym typeface="Roboto Condensed"/>
              </a:rPr>
              <a:t>early adulthood </a:t>
            </a:r>
            <a:r>
              <a:rPr lang="en-US" sz="2400">
                <a:solidFill>
                  <a:schemeClr val="dk2"/>
                </a:solidFill>
                <a:latin typeface="Roboto Condensed"/>
                <a:ea typeface="Roboto Condensed"/>
                <a:cs typeface="Roboto Condensed"/>
                <a:sym typeface="Roboto Condensed"/>
              </a:rPr>
              <a:t>and present in a variety of contexts, as indicated by </a:t>
            </a:r>
            <a:r>
              <a:rPr b="1" lang="en-US" sz="2400">
                <a:solidFill>
                  <a:schemeClr val="dk2"/>
                </a:solidFill>
                <a:latin typeface="Roboto Condensed"/>
                <a:ea typeface="Roboto Condensed"/>
                <a:cs typeface="Roboto Condensed"/>
                <a:sym typeface="Roboto Condensed"/>
              </a:rPr>
              <a:t>four (or more) </a:t>
            </a:r>
            <a:r>
              <a:rPr lang="en-US" sz="2400">
                <a:solidFill>
                  <a:schemeClr val="dk2"/>
                </a:solidFill>
                <a:latin typeface="Roboto Condensed"/>
                <a:ea typeface="Roboto Condensed"/>
                <a:cs typeface="Roboto Condensed"/>
                <a:sym typeface="Roboto Condensed"/>
              </a:rPr>
              <a:t>of the following:</a:t>
            </a:r>
            <a:endParaRPr sz="2400">
              <a:solidFill>
                <a:schemeClr val="dk2"/>
              </a:solidFill>
              <a:latin typeface="Roboto Condensed"/>
              <a:ea typeface="Roboto Condensed"/>
              <a:cs typeface="Roboto Condensed"/>
              <a:sym typeface="Roboto Condensed"/>
            </a:endParaRPr>
          </a:p>
          <a:p>
            <a:pPr indent="-335280" lvl="0" marL="457200" rtl="0" algn="l">
              <a:lnSpc>
                <a:spcPct val="90000"/>
              </a:lnSpc>
              <a:spcBef>
                <a:spcPts val="800"/>
              </a:spcBef>
              <a:spcAft>
                <a:spcPts val="0"/>
              </a:spcAft>
              <a:buClr>
                <a:schemeClr val="dk1"/>
              </a:buClr>
              <a:buSzPct val="100000"/>
              <a:buFont typeface="Roboto Condensed"/>
              <a:buAutoNum type="arabicPeriod"/>
            </a:pPr>
            <a:r>
              <a:rPr b="1" lang="en-US" sz="2400">
                <a:solidFill>
                  <a:schemeClr val="dk1"/>
                </a:solidFill>
                <a:latin typeface="Roboto Condensed"/>
                <a:ea typeface="Roboto Condensed"/>
                <a:cs typeface="Roboto Condensed"/>
                <a:sym typeface="Roboto Condensed"/>
              </a:rPr>
              <a:t>Avoids occupational activities </a:t>
            </a:r>
            <a:r>
              <a:rPr lang="en-US" sz="2400">
                <a:solidFill>
                  <a:schemeClr val="dk1"/>
                </a:solidFill>
                <a:latin typeface="Roboto Condensed"/>
                <a:ea typeface="Roboto Condensed"/>
                <a:cs typeface="Roboto Condensed"/>
                <a:sym typeface="Roboto Condensed"/>
              </a:rPr>
              <a:t>that involve significant interpersonal contact because of </a:t>
            </a:r>
            <a:r>
              <a:rPr b="1" lang="en-US" sz="2400">
                <a:solidFill>
                  <a:schemeClr val="dk1"/>
                </a:solidFill>
                <a:latin typeface="Roboto Condensed"/>
                <a:ea typeface="Roboto Condensed"/>
                <a:cs typeface="Roboto Condensed"/>
                <a:sym typeface="Roboto Condensed"/>
              </a:rPr>
              <a:t>fears of criticism</a:t>
            </a:r>
            <a:r>
              <a:rPr lang="en-US" sz="2400">
                <a:solidFill>
                  <a:schemeClr val="dk1"/>
                </a:solidFill>
                <a:latin typeface="Roboto Condensed"/>
                <a:ea typeface="Roboto Condensed"/>
                <a:cs typeface="Roboto Condensed"/>
                <a:sym typeface="Roboto Condensed"/>
              </a:rPr>
              <a:t>, </a:t>
            </a:r>
            <a:r>
              <a:rPr b="1" lang="en-US" sz="2400">
                <a:solidFill>
                  <a:schemeClr val="dk1"/>
                </a:solidFill>
                <a:latin typeface="Roboto Condensed"/>
                <a:ea typeface="Roboto Condensed"/>
                <a:cs typeface="Roboto Condensed"/>
                <a:sym typeface="Roboto Condensed"/>
              </a:rPr>
              <a:t>disapproval</a:t>
            </a:r>
            <a:r>
              <a:rPr lang="en-US" sz="2400">
                <a:solidFill>
                  <a:schemeClr val="dk1"/>
                </a:solidFill>
                <a:latin typeface="Roboto Condensed"/>
                <a:ea typeface="Roboto Condensed"/>
                <a:cs typeface="Roboto Condensed"/>
                <a:sym typeface="Roboto Condensed"/>
              </a:rPr>
              <a:t>, or </a:t>
            </a:r>
            <a:r>
              <a:rPr b="1" lang="en-US" sz="2400">
                <a:solidFill>
                  <a:schemeClr val="dk1"/>
                </a:solidFill>
                <a:latin typeface="Roboto Condensed"/>
                <a:ea typeface="Roboto Condensed"/>
                <a:cs typeface="Roboto Condensed"/>
                <a:sym typeface="Roboto Condensed"/>
              </a:rPr>
              <a:t>rejection</a:t>
            </a:r>
            <a:r>
              <a:rPr lang="en-US" sz="2400">
                <a:solidFill>
                  <a:schemeClr val="dk1"/>
                </a:solidFill>
                <a:latin typeface="Roboto Condensed"/>
                <a:ea typeface="Roboto Condensed"/>
                <a:cs typeface="Roboto Condensed"/>
                <a:sym typeface="Roboto Condensed"/>
              </a:rPr>
              <a:t>.</a:t>
            </a:r>
            <a:endParaRPr sz="2400">
              <a:solidFill>
                <a:schemeClr val="dk1"/>
              </a:solidFill>
              <a:latin typeface="Roboto Condensed"/>
              <a:ea typeface="Roboto Condensed"/>
              <a:cs typeface="Roboto Condensed"/>
              <a:sym typeface="Roboto Condensed"/>
            </a:endParaRPr>
          </a:p>
          <a:p>
            <a:pPr indent="-335280" lvl="0" marL="457200" rtl="0" algn="l">
              <a:lnSpc>
                <a:spcPct val="90000"/>
              </a:lnSpc>
              <a:spcBef>
                <a:spcPts val="0"/>
              </a:spcBef>
              <a:spcAft>
                <a:spcPts val="0"/>
              </a:spcAft>
              <a:buClr>
                <a:schemeClr val="dk1"/>
              </a:buClr>
              <a:buSzPct val="100000"/>
              <a:buFont typeface="Roboto Condensed"/>
              <a:buAutoNum type="arabicPeriod"/>
            </a:pPr>
            <a:r>
              <a:rPr lang="en-US" sz="2400">
                <a:solidFill>
                  <a:schemeClr val="dk1"/>
                </a:solidFill>
                <a:latin typeface="Roboto Condensed"/>
                <a:ea typeface="Roboto Condensed"/>
                <a:cs typeface="Roboto Condensed"/>
                <a:sym typeface="Roboto Condensed"/>
              </a:rPr>
              <a:t>Is </a:t>
            </a:r>
            <a:r>
              <a:rPr b="1" lang="en-US" sz="2400">
                <a:solidFill>
                  <a:schemeClr val="dk1"/>
                </a:solidFill>
                <a:latin typeface="Roboto Condensed"/>
                <a:ea typeface="Roboto Condensed"/>
                <a:cs typeface="Roboto Condensed"/>
                <a:sym typeface="Roboto Condensed"/>
              </a:rPr>
              <a:t>unwilling to get involved </a:t>
            </a:r>
            <a:r>
              <a:rPr lang="en-US" sz="2400">
                <a:solidFill>
                  <a:schemeClr val="dk1"/>
                </a:solidFill>
                <a:latin typeface="Roboto Condensed"/>
                <a:ea typeface="Roboto Condensed"/>
                <a:cs typeface="Roboto Condensed"/>
                <a:sym typeface="Roboto Condensed"/>
              </a:rPr>
              <a:t>with people </a:t>
            </a:r>
            <a:r>
              <a:rPr b="1" lang="en-US" sz="2400">
                <a:solidFill>
                  <a:schemeClr val="dk1"/>
                </a:solidFill>
                <a:latin typeface="Roboto Condensed"/>
                <a:ea typeface="Roboto Condensed"/>
                <a:cs typeface="Roboto Condensed"/>
                <a:sym typeface="Roboto Condensed"/>
              </a:rPr>
              <a:t>unless certain of being liked</a:t>
            </a:r>
            <a:r>
              <a:rPr lang="en-US" sz="2400">
                <a:solidFill>
                  <a:schemeClr val="dk1"/>
                </a:solidFill>
                <a:latin typeface="Roboto Condensed"/>
                <a:ea typeface="Roboto Condensed"/>
                <a:cs typeface="Roboto Condensed"/>
                <a:sym typeface="Roboto Condensed"/>
              </a:rPr>
              <a:t>.</a:t>
            </a:r>
            <a:endParaRPr sz="2400">
              <a:solidFill>
                <a:schemeClr val="dk1"/>
              </a:solidFill>
              <a:latin typeface="Roboto Condensed"/>
              <a:ea typeface="Roboto Condensed"/>
              <a:cs typeface="Roboto Condensed"/>
              <a:sym typeface="Roboto Condensed"/>
            </a:endParaRPr>
          </a:p>
          <a:p>
            <a:pPr indent="-335280" lvl="0" marL="457200" rtl="0" algn="l">
              <a:lnSpc>
                <a:spcPct val="90000"/>
              </a:lnSpc>
              <a:spcBef>
                <a:spcPts val="0"/>
              </a:spcBef>
              <a:spcAft>
                <a:spcPts val="0"/>
              </a:spcAft>
              <a:buClr>
                <a:schemeClr val="dk1"/>
              </a:buClr>
              <a:buSzPct val="100000"/>
              <a:buFont typeface="Roboto Condensed"/>
              <a:buAutoNum type="arabicPeriod"/>
            </a:pPr>
            <a:r>
              <a:rPr lang="en-US" sz="2400">
                <a:solidFill>
                  <a:schemeClr val="dk1"/>
                </a:solidFill>
                <a:latin typeface="Roboto Condensed"/>
                <a:ea typeface="Roboto Condensed"/>
                <a:cs typeface="Roboto Condensed"/>
                <a:sym typeface="Roboto Condensed"/>
              </a:rPr>
              <a:t>Shows </a:t>
            </a:r>
            <a:r>
              <a:rPr b="1" lang="en-US" sz="2400">
                <a:solidFill>
                  <a:schemeClr val="dk1"/>
                </a:solidFill>
                <a:latin typeface="Roboto Condensed"/>
                <a:ea typeface="Roboto Condensed"/>
                <a:cs typeface="Roboto Condensed"/>
                <a:sym typeface="Roboto Condensed"/>
              </a:rPr>
              <a:t>restraint (Restriction) within intimate relationships </a:t>
            </a:r>
            <a:r>
              <a:rPr lang="en-US" sz="2400">
                <a:solidFill>
                  <a:schemeClr val="dk1"/>
                </a:solidFill>
                <a:latin typeface="Roboto Condensed"/>
                <a:ea typeface="Roboto Condensed"/>
                <a:cs typeface="Roboto Condensed"/>
                <a:sym typeface="Roboto Condensed"/>
              </a:rPr>
              <a:t>because of the </a:t>
            </a:r>
            <a:r>
              <a:rPr b="1" lang="en-US" sz="2400">
                <a:solidFill>
                  <a:schemeClr val="dk1"/>
                </a:solidFill>
                <a:latin typeface="Roboto Condensed"/>
                <a:ea typeface="Roboto Condensed"/>
                <a:cs typeface="Roboto Condensed"/>
                <a:sym typeface="Roboto Condensed"/>
              </a:rPr>
              <a:t>fear of being shamed or ridiculed</a:t>
            </a:r>
            <a:r>
              <a:rPr lang="en-US" sz="2400">
                <a:solidFill>
                  <a:schemeClr val="dk1"/>
                </a:solidFill>
                <a:latin typeface="Roboto Condensed"/>
                <a:ea typeface="Roboto Condensed"/>
                <a:cs typeface="Roboto Condensed"/>
                <a:sym typeface="Roboto Condensed"/>
              </a:rPr>
              <a:t>.</a:t>
            </a:r>
            <a:endParaRPr sz="2400">
              <a:solidFill>
                <a:schemeClr val="dk1"/>
              </a:solidFill>
              <a:latin typeface="Roboto Condensed"/>
              <a:ea typeface="Roboto Condensed"/>
              <a:cs typeface="Roboto Condensed"/>
              <a:sym typeface="Roboto Condensed"/>
            </a:endParaRPr>
          </a:p>
          <a:p>
            <a:pPr indent="-335280" lvl="0" marL="457200" rtl="0" algn="l">
              <a:lnSpc>
                <a:spcPct val="90000"/>
              </a:lnSpc>
              <a:spcBef>
                <a:spcPts val="0"/>
              </a:spcBef>
              <a:spcAft>
                <a:spcPts val="0"/>
              </a:spcAft>
              <a:buClr>
                <a:schemeClr val="dk1"/>
              </a:buClr>
              <a:buSzPct val="100000"/>
              <a:buFont typeface="Roboto Condensed"/>
              <a:buAutoNum type="arabicPeriod"/>
            </a:pPr>
            <a:r>
              <a:rPr lang="en-US" sz="2400">
                <a:solidFill>
                  <a:schemeClr val="dk1"/>
                </a:solidFill>
                <a:latin typeface="Roboto Condensed"/>
                <a:ea typeface="Roboto Condensed"/>
                <a:cs typeface="Roboto Condensed"/>
                <a:sym typeface="Roboto Condensed"/>
              </a:rPr>
              <a:t>Is </a:t>
            </a:r>
            <a:r>
              <a:rPr b="1" lang="en-US" sz="2400">
                <a:solidFill>
                  <a:schemeClr val="dk1"/>
                </a:solidFill>
                <a:latin typeface="Roboto Condensed"/>
                <a:ea typeface="Roboto Condensed"/>
                <a:cs typeface="Roboto Condensed"/>
                <a:sym typeface="Roboto Condensed"/>
              </a:rPr>
              <a:t>preoccupied</a:t>
            </a:r>
            <a:r>
              <a:rPr lang="en-US" sz="2400">
                <a:solidFill>
                  <a:schemeClr val="dk1"/>
                </a:solidFill>
                <a:latin typeface="Roboto Condensed"/>
                <a:ea typeface="Roboto Condensed"/>
                <a:cs typeface="Roboto Condensed"/>
                <a:sym typeface="Roboto Condensed"/>
              </a:rPr>
              <a:t> with </a:t>
            </a:r>
            <a:r>
              <a:rPr b="1" lang="en-US" sz="2400">
                <a:solidFill>
                  <a:schemeClr val="dk1"/>
                </a:solidFill>
                <a:latin typeface="Roboto Condensed"/>
                <a:ea typeface="Roboto Condensed"/>
                <a:cs typeface="Roboto Condensed"/>
                <a:sym typeface="Roboto Condensed"/>
              </a:rPr>
              <a:t>being criticized </a:t>
            </a:r>
            <a:r>
              <a:rPr lang="en-US" sz="2400">
                <a:solidFill>
                  <a:schemeClr val="dk1"/>
                </a:solidFill>
                <a:latin typeface="Roboto Condensed"/>
                <a:ea typeface="Roboto Condensed"/>
                <a:cs typeface="Roboto Condensed"/>
                <a:sym typeface="Roboto Condensed"/>
              </a:rPr>
              <a:t>or </a:t>
            </a:r>
            <a:r>
              <a:rPr b="1" lang="en-US" sz="2400">
                <a:solidFill>
                  <a:schemeClr val="dk1"/>
                </a:solidFill>
                <a:latin typeface="Roboto Condensed"/>
                <a:ea typeface="Roboto Condensed"/>
                <a:cs typeface="Roboto Condensed"/>
                <a:sym typeface="Roboto Condensed"/>
              </a:rPr>
              <a:t>rejected</a:t>
            </a:r>
            <a:r>
              <a:rPr lang="en-US" sz="2400">
                <a:solidFill>
                  <a:schemeClr val="dk1"/>
                </a:solidFill>
                <a:latin typeface="Roboto Condensed"/>
                <a:ea typeface="Roboto Condensed"/>
                <a:cs typeface="Roboto Condensed"/>
                <a:sym typeface="Roboto Condensed"/>
              </a:rPr>
              <a:t> in social situations.</a:t>
            </a:r>
            <a:endParaRPr sz="2400">
              <a:solidFill>
                <a:schemeClr val="dk1"/>
              </a:solidFill>
              <a:latin typeface="Roboto Condensed"/>
              <a:ea typeface="Roboto Condensed"/>
              <a:cs typeface="Roboto Condensed"/>
              <a:sym typeface="Roboto Condensed"/>
            </a:endParaRPr>
          </a:p>
          <a:p>
            <a:pPr indent="-335280" lvl="0" marL="457200" rtl="0" algn="l">
              <a:lnSpc>
                <a:spcPct val="90000"/>
              </a:lnSpc>
              <a:spcBef>
                <a:spcPts val="0"/>
              </a:spcBef>
              <a:spcAft>
                <a:spcPts val="0"/>
              </a:spcAft>
              <a:buClr>
                <a:schemeClr val="dk1"/>
              </a:buClr>
              <a:buSzPct val="100000"/>
              <a:buFont typeface="Roboto Condensed"/>
              <a:buAutoNum type="arabicPeriod"/>
            </a:pPr>
            <a:r>
              <a:rPr lang="en-US" sz="2400">
                <a:solidFill>
                  <a:schemeClr val="dk1"/>
                </a:solidFill>
                <a:latin typeface="Roboto Condensed"/>
                <a:ea typeface="Roboto Condensed"/>
                <a:cs typeface="Roboto Condensed"/>
                <a:sym typeface="Roboto Condensed"/>
              </a:rPr>
              <a:t>Is </a:t>
            </a:r>
            <a:r>
              <a:rPr b="1" lang="en-US" sz="2400">
                <a:solidFill>
                  <a:schemeClr val="dk1"/>
                </a:solidFill>
                <a:latin typeface="Roboto Condensed"/>
                <a:ea typeface="Roboto Condensed"/>
                <a:cs typeface="Roboto Condensed"/>
                <a:sym typeface="Roboto Condensed"/>
              </a:rPr>
              <a:t>inhibited in new interpersonal situations </a:t>
            </a:r>
            <a:r>
              <a:rPr lang="en-US" sz="2400">
                <a:solidFill>
                  <a:schemeClr val="dk1"/>
                </a:solidFill>
                <a:latin typeface="Roboto Condensed"/>
                <a:ea typeface="Roboto Condensed"/>
                <a:cs typeface="Roboto Condensed"/>
                <a:sym typeface="Roboto Condensed"/>
              </a:rPr>
              <a:t>because of </a:t>
            </a:r>
            <a:r>
              <a:rPr b="1" lang="en-US" sz="2400">
                <a:solidFill>
                  <a:schemeClr val="dk1"/>
                </a:solidFill>
                <a:latin typeface="Roboto Condensed"/>
                <a:ea typeface="Roboto Condensed"/>
                <a:cs typeface="Roboto Condensed"/>
                <a:sym typeface="Roboto Condensed"/>
              </a:rPr>
              <a:t>feelings of </a:t>
            </a:r>
            <a:r>
              <a:rPr lang="en-US" sz="2400">
                <a:solidFill>
                  <a:schemeClr val="dk1"/>
                </a:solidFill>
                <a:latin typeface="Roboto Condensed"/>
                <a:ea typeface="Roboto Condensed"/>
                <a:cs typeface="Roboto Condensed"/>
                <a:sym typeface="Roboto Condensed"/>
              </a:rPr>
              <a:t>i</a:t>
            </a:r>
            <a:r>
              <a:rPr b="1" lang="en-US" sz="2400">
                <a:solidFill>
                  <a:schemeClr val="dk1"/>
                </a:solidFill>
                <a:latin typeface="Roboto Condensed"/>
                <a:ea typeface="Roboto Condensed"/>
                <a:cs typeface="Roboto Condensed"/>
                <a:sym typeface="Roboto Condensed"/>
              </a:rPr>
              <a:t>nadequacy</a:t>
            </a:r>
            <a:r>
              <a:rPr lang="en-US" sz="2400">
                <a:solidFill>
                  <a:schemeClr val="dk1"/>
                </a:solidFill>
                <a:latin typeface="Roboto Condensed"/>
                <a:ea typeface="Roboto Condensed"/>
                <a:cs typeface="Roboto Condensed"/>
                <a:sym typeface="Roboto Condensed"/>
              </a:rPr>
              <a:t>.</a:t>
            </a:r>
            <a:endParaRPr sz="2400">
              <a:solidFill>
                <a:schemeClr val="dk1"/>
              </a:solidFill>
              <a:latin typeface="Roboto Condensed"/>
              <a:ea typeface="Roboto Condensed"/>
              <a:cs typeface="Roboto Condensed"/>
              <a:sym typeface="Roboto Condensed"/>
            </a:endParaRPr>
          </a:p>
          <a:p>
            <a:pPr indent="-335280" lvl="0" marL="457200" rtl="0" algn="l">
              <a:lnSpc>
                <a:spcPct val="90000"/>
              </a:lnSpc>
              <a:spcBef>
                <a:spcPts val="0"/>
              </a:spcBef>
              <a:spcAft>
                <a:spcPts val="0"/>
              </a:spcAft>
              <a:buClr>
                <a:schemeClr val="dk1"/>
              </a:buClr>
              <a:buSzPct val="100000"/>
              <a:buFont typeface="Roboto Condensed"/>
              <a:buAutoNum type="arabicPeriod"/>
            </a:pPr>
            <a:r>
              <a:rPr b="1" lang="en-US" sz="2400">
                <a:solidFill>
                  <a:schemeClr val="dk1"/>
                </a:solidFill>
                <a:latin typeface="Roboto Condensed"/>
                <a:ea typeface="Roboto Condensed"/>
                <a:cs typeface="Roboto Condensed"/>
                <a:sym typeface="Roboto Condensed"/>
              </a:rPr>
              <a:t>Views self as socially inept (Incompetent)</a:t>
            </a:r>
            <a:r>
              <a:rPr lang="en-US" sz="2400">
                <a:solidFill>
                  <a:schemeClr val="dk1"/>
                </a:solidFill>
                <a:latin typeface="Roboto Condensed"/>
                <a:ea typeface="Roboto Condensed"/>
                <a:cs typeface="Roboto Condensed"/>
                <a:sym typeface="Roboto Condensed"/>
              </a:rPr>
              <a:t>, personally unappealing (not attractive), or </a:t>
            </a:r>
            <a:r>
              <a:rPr b="1" lang="en-US" sz="2400">
                <a:solidFill>
                  <a:schemeClr val="dk1"/>
                </a:solidFill>
                <a:latin typeface="Roboto Condensed"/>
                <a:ea typeface="Roboto Condensed"/>
                <a:cs typeface="Roboto Condensed"/>
                <a:sym typeface="Roboto Condensed"/>
              </a:rPr>
              <a:t>inferior to others</a:t>
            </a:r>
            <a:r>
              <a:rPr lang="en-US" sz="2400">
                <a:solidFill>
                  <a:schemeClr val="dk1"/>
                </a:solidFill>
                <a:latin typeface="Roboto Condensed"/>
                <a:ea typeface="Roboto Condensed"/>
                <a:cs typeface="Roboto Condensed"/>
                <a:sym typeface="Roboto Condensed"/>
              </a:rPr>
              <a:t>.</a:t>
            </a:r>
            <a:endParaRPr sz="2400">
              <a:solidFill>
                <a:schemeClr val="dk1"/>
              </a:solidFill>
              <a:latin typeface="Roboto Condensed"/>
              <a:ea typeface="Roboto Condensed"/>
              <a:cs typeface="Roboto Condensed"/>
              <a:sym typeface="Roboto Condensed"/>
            </a:endParaRPr>
          </a:p>
          <a:p>
            <a:pPr indent="-335280" lvl="0" marL="457200" rtl="0" algn="l">
              <a:lnSpc>
                <a:spcPct val="90000"/>
              </a:lnSpc>
              <a:spcBef>
                <a:spcPts val="0"/>
              </a:spcBef>
              <a:spcAft>
                <a:spcPts val="0"/>
              </a:spcAft>
              <a:buClr>
                <a:schemeClr val="dk1"/>
              </a:buClr>
              <a:buSzPct val="100000"/>
              <a:buFont typeface="Roboto Condensed"/>
              <a:buAutoNum type="arabicPeriod"/>
            </a:pPr>
            <a:r>
              <a:rPr lang="en-US" sz="2400">
                <a:solidFill>
                  <a:schemeClr val="dk1"/>
                </a:solidFill>
                <a:latin typeface="Roboto Condensed"/>
                <a:ea typeface="Roboto Condensed"/>
                <a:cs typeface="Roboto Condensed"/>
                <a:sym typeface="Roboto Condensed"/>
              </a:rPr>
              <a:t>Is unusually </a:t>
            </a:r>
            <a:r>
              <a:rPr b="1" lang="en-US" sz="2400">
                <a:solidFill>
                  <a:schemeClr val="dk1"/>
                </a:solidFill>
                <a:latin typeface="Roboto Condensed"/>
                <a:ea typeface="Roboto Condensed"/>
                <a:cs typeface="Roboto Condensed"/>
                <a:sym typeface="Roboto Condensed"/>
              </a:rPr>
              <a:t>reluctant to take personal risks or to engage in any new activities </a:t>
            </a:r>
            <a:r>
              <a:rPr lang="en-US" sz="2400">
                <a:solidFill>
                  <a:schemeClr val="dk1"/>
                </a:solidFill>
                <a:latin typeface="Roboto Condensed"/>
                <a:ea typeface="Roboto Condensed"/>
                <a:cs typeface="Roboto Condensed"/>
                <a:sym typeface="Roboto Condensed"/>
              </a:rPr>
              <a:t>because they may </a:t>
            </a:r>
            <a:r>
              <a:rPr b="1" lang="en-US" sz="2400">
                <a:solidFill>
                  <a:schemeClr val="dk1"/>
                </a:solidFill>
                <a:latin typeface="Roboto Condensed"/>
                <a:ea typeface="Roboto Condensed"/>
                <a:cs typeface="Roboto Condensed"/>
                <a:sym typeface="Roboto Condensed"/>
              </a:rPr>
              <a:t>prove embarrassing</a:t>
            </a:r>
            <a:r>
              <a:rPr lang="en-US" sz="2400">
                <a:solidFill>
                  <a:schemeClr val="dk1"/>
                </a:solidFill>
                <a:latin typeface="Roboto Condensed"/>
                <a:ea typeface="Roboto Condensed"/>
                <a:cs typeface="Roboto Condensed"/>
                <a:sym typeface="Roboto Condensed"/>
              </a:rPr>
              <a:t>.</a:t>
            </a:r>
            <a:endParaRPr sz="2400">
              <a:solidFill>
                <a:schemeClr val="dk1"/>
              </a:solidFill>
              <a:latin typeface="Roboto Condensed"/>
              <a:ea typeface="Roboto Condensed"/>
              <a:cs typeface="Roboto Condensed"/>
              <a:sym typeface="Roboto Condensed"/>
            </a:endParaRPr>
          </a:p>
          <a:p>
            <a:pPr indent="0" lvl="0" marL="0" rtl="0" algn="l">
              <a:lnSpc>
                <a:spcPct val="90000"/>
              </a:lnSpc>
              <a:spcBef>
                <a:spcPts val="800"/>
              </a:spcBef>
              <a:spcAft>
                <a:spcPts val="0"/>
              </a:spcAft>
              <a:buSzPct val="105263"/>
              <a:buNone/>
            </a:pPr>
            <a:r>
              <a:t/>
            </a:r>
            <a:endParaRPr sz="1900">
              <a:solidFill>
                <a:schemeClr val="dk1"/>
              </a:solidFill>
              <a:latin typeface="Roboto Condensed"/>
              <a:ea typeface="Roboto Condensed"/>
              <a:cs typeface="Roboto Condensed"/>
              <a:sym typeface="Roboto Condensed"/>
            </a:endParaRPr>
          </a:p>
        </p:txBody>
      </p:sp>
      <p:pic>
        <p:nvPicPr>
          <p:cNvPr id="2376" name="Google Shape;2376;g2b4aaa32f61_0_547"/>
          <p:cNvPicPr preferRelativeResize="0"/>
          <p:nvPr/>
        </p:nvPicPr>
        <p:blipFill rotWithShape="1">
          <a:blip r:embed="rId3">
            <a:alphaModFix/>
          </a:blip>
          <a:srcRect b="0" l="0" r="0" t="0"/>
          <a:stretch/>
        </p:blipFill>
        <p:spPr>
          <a:xfrm>
            <a:off x="6943575" y="1777375"/>
            <a:ext cx="2200425" cy="2198250"/>
          </a:xfrm>
          <a:prstGeom prst="rect">
            <a:avLst/>
          </a:prstGeom>
          <a:noFill/>
          <a:ln>
            <a:noFill/>
          </a:ln>
        </p:spPr>
      </p:pic>
    </p:spTree>
  </p:cSld>
  <p:clrMapOvr>
    <a:masterClrMapping/>
  </p:clrMapOvr>
</p:sld>
</file>

<file path=ppt/slides/slide1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0" name="Shape 2380"/>
        <p:cNvGrpSpPr/>
        <p:nvPr/>
      </p:nvGrpSpPr>
      <p:grpSpPr>
        <a:xfrm>
          <a:off x="0" y="0"/>
          <a:ext cx="0" cy="0"/>
          <a:chOff x="0" y="0"/>
          <a:chExt cx="0" cy="0"/>
        </a:xfrm>
      </p:grpSpPr>
      <p:sp>
        <p:nvSpPr>
          <p:cNvPr id="2381" name="Google Shape;2381;g2b4aaa32f61_0_555"/>
          <p:cNvSpPr txBox="1"/>
          <p:nvPr>
            <p:ph type="title"/>
          </p:nvPr>
        </p:nvSpPr>
        <p:spPr>
          <a:xfrm>
            <a:off x="179450" y="207075"/>
            <a:ext cx="8738100" cy="905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sz="3900"/>
              <a:t>Cluster C: </a:t>
            </a:r>
            <a:r>
              <a:rPr b="1" lang="en-US" sz="3900">
                <a:solidFill>
                  <a:schemeClr val="accent1"/>
                </a:solidFill>
              </a:rPr>
              <a:t>Dependant </a:t>
            </a:r>
            <a:r>
              <a:rPr lang="en-US" sz="3900"/>
              <a:t>personality disorder</a:t>
            </a:r>
            <a:endParaRPr sz="3900"/>
          </a:p>
        </p:txBody>
      </p:sp>
      <p:sp>
        <p:nvSpPr>
          <p:cNvPr id="2382" name="Google Shape;2382;g2b4aaa32f61_0_555"/>
          <p:cNvSpPr txBox="1"/>
          <p:nvPr>
            <p:ph idx="1" type="body"/>
          </p:nvPr>
        </p:nvSpPr>
        <p:spPr>
          <a:xfrm>
            <a:off x="289900" y="1035325"/>
            <a:ext cx="6815100" cy="4389900"/>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90000"/>
              </a:lnSpc>
              <a:spcBef>
                <a:spcPts val="800"/>
              </a:spcBef>
              <a:spcAft>
                <a:spcPts val="0"/>
              </a:spcAft>
              <a:buClr>
                <a:schemeClr val="dk1"/>
              </a:buClr>
              <a:buSzPct val="52380"/>
              <a:buFont typeface="Arial"/>
              <a:buNone/>
            </a:pPr>
            <a:r>
              <a:rPr lang="en-US" sz="2100">
                <a:solidFill>
                  <a:schemeClr val="dk2"/>
                </a:solidFill>
                <a:latin typeface="Roboto Condensed"/>
                <a:ea typeface="Roboto Condensed"/>
                <a:cs typeface="Roboto Condensed"/>
                <a:sym typeface="Roboto Condensed"/>
              </a:rPr>
              <a:t>A pervasive and </a:t>
            </a:r>
            <a:r>
              <a:rPr b="1" lang="en-US" sz="2100">
                <a:solidFill>
                  <a:schemeClr val="dk2"/>
                </a:solidFill>
                <a:latin typeface="Roboto Condensed"/>
                <a:ea typeface="Roboto Condensed"/>
                <a:cs typeface="Roboto Condensed"/>
                <a:sym typeface="Roboto Condensed"/>
              </a:rPr>
              <a:t>excessive need to be taken care </a:t>
            </a:r>
            <a:r>
              <a:rPr lang="en-US" sz="2100">
                <a:solidFill>
                  <a:schemeClr val="dk2"/>
                </a:solidFill>
                <a:latin typeface="Roboto Condensed"/>
                <a:ea typeface="Roboto Condensed"/>
                <a:cs typeface="Roboto Condensed"/>
                <a:sym typeface="Roboto Condensed"/>
              </a:rPr>
              <a:t>of that leads to </a:t>
            </a:r>
            <a:r>
              <a:rPr b="1" lang="en-US" sz="2100">
                <a:solidFill>
                  <a:schemeClr val="dk2"/>
                </a:solidFill>
                <a:latin typeface="Roboto Condensed"/>
                <a:ea typeface="Roboto Condensed"/>
                <a:cs typeface="Roboto Condensed"/>
                <a:sym typeface="Roboto Condensed"/>
              </a:rPr>
              <a:t>submissive (Obedient) and clinging behavior </a:t>
            </a:r>
            <a:r>
              <a:rPr lang="en-US" sz="2100">
                <a:solidFill>
                  <a:schemeClr val="dk2"/>
                </a:solidFill>
                <a:latin typeface="Roboto Condensed"/>
                <a:ea typeface="Roboto Condensed"/>
                <a:cs typeface="Roboto Condensed"/>
                <a:sym typeface="Roboto Condensed"/>
              </a:rPr>
              <a:t>and </a:t>
            </a:r>
            <a:r>
              <a:rPr b="1" lang="en-US" sz="2100">
                <a:solidFill>
                  <a:schemeClr val="dk2"/>
                </a:solidFill>
                <a:latin typeface="Roboto Condensed"/>
                <a:ea typeface="Roboto Condensed"/>
                <a:cs typeface="Roboto Condensed"/>
                <a:sym typeface="Roboto Condensed"/>
              </a:rPr>
              <a:t>fears of separation</a:t>
            </a:r>
            <a:r>
              <a:rPr lang="en-US" sz="2100">
                <a:solidFill>
                  <a:schemeClr val="dk2"/>
                </a:solidFill>
                <a:latin typeface="Roboto Condensed"/>
                <a:ea typeface="Roboto Condensed"/>
                <a:cs typeface="Roboto Condensed"/>
                <a:sym typeface="Roboto Condensed"/>
              </a:rPr>
              <a:t>, beginning by </a:t>
            </a:r>
            <a:r>
              <a:rPr b="1" lang="en-US" sz="2100">
                <a:solidFill>
                  <a:schemeClr val="dk2"/>
                </a:solidFill>
                <a:latin typeface="Roboto Condensed"/>
                <a:ea typeface="Roboto Condensed"/>
                <a:cs typeface="Roboto Condensed"/>
                <a:sym typeface="Roboto Condensed"/>
              </a:rPr>
              <a:t>early adulthood </a:t>
            </a:r>
            <a:r>
              <a:rPr lang="en-US" sz="2100">
                <a:solidFill>
                  <a:schemeClr val="dk2"/>
                </a:solidFill>
                <a:latin typeface="Roboto Condensed"/>
                <a:ea typeface="Roboto Condensed"/>
                <a:cs typeface="Roboto Condensed"/>
                <a:sym typeface="Roboto Condensed"/>
              </a:rPr>
              <a:t>and present in a variety of contexts, as indicated by </a:t>
            </a:r>
            <a:r>
              <a:rPr b="1" lang="en-US" sz="2100">
                <a:solidFill>
                  <a:schemeClr val="dk2"/>
                </a:solidFill>
                <a:latin typeface="Roboto Condensed"/>
                <a:ea typeface="Roboto Condensed"/>
                <a:cs typeface="Roboto Condensed"/>
                <a:sym typeface="Roboto Condensed"/>
              </a:rPr>
              <a:t>five (or more) </a:t>
            </a:r>
            <a:r>
              <a:rPr lang="en-US" sz="2100">
                <a:solidFill>
                  <a:schemeClr val="dk2"/>
                </a:solidFill>
                <a:latin typeface="Roboto Condensed"/>
                <a:ea typeface="Roboto Condensed"/>
                <a:cs typeface="Roboto Condensed"/>
                <a:sym typeface="Roboto Condensed"/>
              </a:rPr>
              <a:t>of the following:</a:t>
            </a:r>
            <a:endParaRPr sz="2100">
              <a:solidFill>
                <a:schemeClr val="dk2"/>
              </a:solidFill>
              <a:latin typeface="Roboto Condensed"/>
              <a:ea typeface="Roboto Condensed"/>
              <a:cs typeface="Roboto Condensed"/>
              <a:sym typeface="Roboto Condensed"/>
            </a:endParaRPr>
          </a:p>
          <a:p>
            <a:pPr indent="0" lvl="0" marL="0" rtl="0" algn="l">
              <a:lnSpc>
                <a:spcPct val="90000"/>
              </a:lnSpc>
              <a:spcBef>
                <a:spcPts val="800"/>
              </a:spcBef>
              <a:spcAft>
                <a:spcPts val="0"/>
              </a:spcAft>
              <a:buClr>
                <a:schemeClr val="dk1"/>
              </a:buClr>
              <a:buSzPct val="52380"/>
              <a:buFont typeface="Arial"/>
              <a:buNone/>
            </a:pPr>
            <a:r>
              <a:rPr lang="en-US" sz="2100">
                <a:solidFill>
                  <a:schemeClr val="dk1"/>
                </a:solidFill>
                <a:latin typeface="Roboto Condensed"/>
                <a:ea typeface="Roboto Condensed"/>
                <a:cs typeface="Roboto Condensed"/>
                <a:sym typeface="Roboto Condensed"/>
              </a:rPr>
              <a:t>1.Has </a:t>
            </a:r>
            <a:r>
              <a:rPr b="1" lang="en-US" sz="2100">
                <a:solidFill>
                  <a:schemeClr val="dk1"/>
                </a:solidFill>
                <a:latin typeface="Roboto Condensed"/>
                <a:ea typeface="Roboto Condensed"/>
                <a:cs typeface="Roboto Condensed"/>
                <a:sym typeface="Roboto Condensed"/>
              </a:rPr>
              <a:t>difficulty making everyday decisions without an excessive amount of advice and reassurance </a:t>
            </a:r>
            <a:r>
              <a:rPr lang="en-US" sz="2100">
                <a:solidFill>
                  <a:schemeClr val="dk1"/>
                </a:solidFill>
                <a:latin typeface="Roboto Condensed"/>
                <a:ea typeface="Roboto Condensed"/>
                <a:cs typeface="Roboto Condensed"/>
                <a:sym typeface="Roboto Condensed"/>
              </a:rPr>
              <a:t>from others.</a:t>
            </a:r>
            <a:endParaRPr sz="2100">
              <a:solidFill>
                <a:schemeClr val="dk1"/>
              </a:solidFill>
              <a:latin typeface="Roboto Condensed"/>
              <a:ea typeface="Roboto Condensed"/>
              <a:cs typeface="Roboto Condensed"/>
              <a:sym typeface="Roboto Condensed"/>
            </a:endParaRPr>
          </a:p>
          <a:p>
            <a:pPr indent="0" lvl="0" marL="0" rtl="0" algn="l">
              <a:lnSpc>
                <a:spcPct val="90000"/>
              </a:lnSpc>
              <a:spcBef>
                <a:spcPts val="800"/>
              </a:spcBef>
              <a:spcAft>
                <a:spcPts val="0"/>
              </a:spcAft>
              <a:buClr>
                <a:schemeClr val="dk1"/>
              </a:buClr>
              <a:buSzPct val="52380"/>
              <a:buFont typeface="Arial"/>
              <a:buNone/>
            </a:pPr>
            <a:r>
              <a:rPr lang="en-US" sz="2100">
                <a:solidFill>
                  <a:schemeClr val="dk1"/>
                </a:solidFill>
                <a:latin typeface="Roboto Condensed"/>
                <a:ea typeface="Roboto Condensed"/>
                <a:cs typeface="Roboto Condensed"/>
                <a:sym typeface="Roboto Condensed"/>
              </a:rPr>
              <a:t>2.</a:t>
            </a:r>
            <a:r>
              <a:rPr b="1" lang="en-US" sz="2100">
                <a:solidFill>
                  <a:schemeClr val="dk1"/>
                </a:solidFill>
                <a:latin typeface="Roboto Condensed"/>
                <a:ea typeface="Roboto Condensed"/>
                <a:cs typeface="Roboto Condensed"/>
                <a:sym typeface="Roboto Condensed"/>
              </a:rPr>
              <a:t>Needs others to assume responsibility </a:t>
            </a:r>
            <a:r>
              <a:rPr lang="en-US" sz="2100">
                <a:solidFill>
                  <a:schemeClr val="dk1"/>
                </a:solidFill>
                <a:latin typeface="Roboto Condensed"/>
                <a:ea typeface="Roboto Condensed"/>
                <a:cs typeface="Roboto Condensed"/>
                <a:sym typeface="Roboto Condensed"/>
              </a:rPr>
              <a:t>for most </a:t>
            </a:r>
            <a:r>
              <a:rPr b="1" lang="en-US" sz="2100">
                <a:solidFill>
                  <a:schemeClr val="dk1"/>
                </a:solidFill>
                <a:latin typeface="Roboto Condensed"/>
                <a:ea typeface="Roboto Condensed"/>
                <a:cs typeface="Roboto Condensed"/>
                <a:sym typeface="Roboto Condensed"/>
              </a:rPr>
              <a:t>major areas of his or her life</a:t>
            </a:r>
            <a:r>
              <a:rPr lang="en-US" sz="2100">
                <a:solidFill>
                  <a:schemeClr val="dk1"/>
                </a:solidFill>
                <a:latin typeface="Roboto Condensed"/>
                <a:ea typeface="Roboto Condensed"/>
                <a:cs typeface="Roboto Condensed"/>
                <a:sym typeface="Roboto Condensed"/>
              </a:rPr>
              <a:t>.</a:t>
            </a:r>
            <a:endParaRPr sz="2100">
              <a:solidFill>
                <a:schemeClr val="dk1"/>
              </a:solidFill>
              <a:latin typeface="Roboto Condensed"/>
              <a:ea typeface="Roboto Condensed"/>
              <a:cs typeface="Roboto Condensed"/>
              <a:sym typeface="Roboto Condensed"/>
            </a:endParaRPr>
          </a:p>
          <a:p>
            <a:pPr indent="0" lvl="0" marL="0" rtl="0" algn="l">
              <a:lnSpc>
                <a:spcPct val="90000"/>
              </a:lnSpc>
              <a:spcBef>
                <a:spcPts val="800"/>
              </a:spcBef>
              <a:spcAft>
                <a:spcPts val="0"/>
              </a:spcAft>
              <a:buClr>
                <a:schemeClr val="dk1"/>
              </a:buClr>
              <a:buSzPct val="52380"/>
              <a:buFont typeface="Arial"/>
              <a:buNone/>
            </a:pPr>
            <a:r>
              <a:rPr lang="en-US" sz="2100">
                <a:solidFill>
                  <a:schemeClr val="dk1"/>
                </a:solidFill>
                <a:latin typeface="Roboto Condensed"/>
                <a:ea typeface="Roboto Condensed"/>
                <a:cs typeface="Roboto Condensed"/>
                <a:sym typeface="Roboto Condensed"/>
              </a:rPr>
              <a:t>3.Has </a:t>
            </a:r>
            <a:r>
              <a:rPr b="1" lang="en-US" sz="2100">
                <a:solidFill>
                  <a:schemeClr val="dk1"/>
                </a:solidFill>
                <a:latin typeface="Roboto Condensed"/>
                <a:ea typeface="Roboto Condensed"/>
                <a:cs typeface="Roboto Condensed"/>
                <a:sym typeface="Roboto Condensed"/>
              </a:rPr>
              <a:t>difficulty expressing disagreement </a:t>
            </a:r>
            <a:r>
              <a:rPr lang="en-US" sz="2100">
                <a:solidFill>
                  <a:schemeClr val="dk1"/>
                </a:solidFill>
                <a:latin typeface="Roboto Condensed"/>
                <a:ea typeface="Roboto Condensed"/>
                <a:cs typeface="Roboto Condensed"/>
                <a:sym typeface="Roboto Condensed"/>
              </a:rPr>
              <a:t>with others because of </a:t>
            </a:r>
            <a:r>
              <a:rPr b="1" lang="en-US" sz="2100">
                <a:solidFill>
                  <a:schemeClr val="dk1"/>
                </a:solidFill>
                <a:latin typeface="Roboto Condensed"/>
                <a:ea typeface="Roboto Condensed"/>
                <a:cs typeface="Roboto Condensed"/>
                <a:sym typeface="Roboto Condensed"/>
              </a:rPr>
              <a:t>fear of loss </a:t>
            </a:r>
            <a:r>
              <a:rPr lang="en-US" sz="2100">
                <a:solidFill>
                  <a:schemeClr val="dk1"/>
                </a:solidFill>
                <a:latin typeface="Roboto Condensed"/>
                <a:ea typeface="Roboto Condensed"/>
                <a:cs typeface="Roboto Condensed"/>
                <a:sym typeface="Roboto Condensed"/>
              </a:rPr>
              <a:t>of </a:t>
            </a:r>
            <a:r>
              <a:rPr b="1" lang="en-US" sz="2100">
                <a:solidFill>
                  <a:schemeClr val="dk1"/>
                </a:solidFill>
                <a:latin typeface="Roboto Condensed"/>
                <a:ea typeface="Roboto Condensed"/>
                <a:cs typeface="Roboto Condensed"/>
                <a:sym typeface="Roboto Condensed"/>
              </a:rPr>
              <a:t>support or approval</a:t>
            </a:r>
            <a:r>
              <a:rPr lang="en-US" sz="2100">
                <a:solidFill>
                  <a:schemeClr val="dk1"/>
                </a:solidFill>
                <a:latin typeface="Roboto Condensed"/>
                <a:ea typeface="Roboto Condensed"/>
                <a:cs typeface="Roboto Condensed"/>
                <a:sym typeface="Roboto Condensed"/>
              </a:rPr>
              <a:t>.</a:t>
            </a:r>
            <a:endParaRPr sz="2100">
              <a:solidFill>
                <a:schemeClr val="dk1"/>
              </a:solidFill>
              <a:latin typeface="Roboto Condensed"/>
              <a:ea typeface="Roboto Condensed"/>
              <a:cs typeface="Roboto Condensed"/>
              <a:sym typeface="Roboto Condensed"/>
            </a:endParaRPr>
          </a:p>
          <a:p>
            <a:pPr indent="0" lvl="0" marL="0" rtl="0" algn="l">
              <a:lnSpc>
                <a:spcPct val="90000"/>
              </a:lnSpc>
              <a:spcBef>
                <a:spcPts val="800"/>
              </a:spcBef>
              <a:spcAft>
                <a:spcPts val="0"/>
              </a:spcAft>
              <a:buClr>
                <a:schemeClr val="dk1"/>
              </a:buClr>
              <a:buSzPct val="52380"/>
              <a:buFont typeface="Arial"/>
              <a:buNone/>
            </a:pPr>
            <a:r>
              <a:rPr lang="en-US" sz="2100">
                <a:solidFill>
                  <a:schemeClr val="dk1"/>
                </a:solidFill>
                <a:latin typeface="Roboto Condensed"/>
                <a:ea typeface="Roboto Condensed"/>
                <a:cs typeface="Roboto Condensed"/>
                <a:sym typeface="Roboto Condensed"/>
              </a:rPr>
              <a:t>4.Has </a:t>
            </a:r>
            <a:r>
              <a:rPr b="1" lang="en-US" sz="2100">
                <a:solidFill>
                  <a:schemeClr val="dk1"/>
                </a:solidFill>
                <a:latin typeface="Roboto Condensed"/>
                <a:ea typeface="Roboto Condensed"/>
                <a:cs typeface="Roboto Condensed"/>
                <a:sym typeface="Roboto Condensed"/>
              </a:rPr>
              <a:t>difficulty initiating projects </a:t>
            </a:r>
            <a:r>
              <a:rPr lang="en-US" sz="2100">
                <a:solidFill>
                  <a:schemeClr val="dk1"/>
                </a:solidFill>
                <a:latin typeface="Roboto Condensed"/>
                <a:ea typeface="Roboto Condensed"/>
                <a:cs typeface="Roboto Condensed"/>
                <a:sym typeface="Roboto Condensed"/>
              </a:rPr>
              <a:t>or doing things on his or her own.</a:t>
            </a:r>
            <a:endParaRPr sz="2100">
              <a:solidFill>
                <a:schemeClr val="dk1"/>
              </a:solidFill>
              <a:latin typeface="Roboto Condensed"/>
              <a:ea typeface="Roboto Condensed"/>
              <a:cs typeface="Roboto Condensed"/>
              <a:sym typeface="Roboto Condensed"/>
            </a:endParaRPr>
          </a:p>
          <a:p>
            <a:pPr indent="0" lvl="0" marL="0" rtl="0" algn="l">
              <a:lnSpc>
                <a:spcPct val="90000"/>
              </a:lnSpc>
              <a:spcBef>
                <a:spcPts val="800"/>
              </a:spcBef>
              <a:spcAft>
                <a:spcPts val="0"/>
              </a:spcAft>
              <a:buClr>
                <a:schemeClr val="dk1"/>
              </a:buClr>
              <a:buSzPct val="52380"/>
              <a:buFont typeface="Arial"/>
              <a:buNone/>
            </a:pPr>
            <a:r>
              <a:rPr lang="en-US" sz="2100">
                <a:solidFill>
                  <a:schemeClr val="dk1"/>
                </a:solidFill>
                <a:latin typeface="Roboto Condensed"/>
                <a:ea typeface="Roboto Condensed"/>
                <a:cs typeface="Roboto Condensed"/>
                <a:sym typeface="Roboto Condensed"/>
              </a:rPr>
              <a:t>5.</a:t>
            </a:r>
            <a:r>
              <a:rPr b="1" lang="en-US" sz="2100">
                <a:solidFill>
                  <a:schemeClr val="dk1"/>
                </a:solidFill>
                <a:latin typeface="Roboto Condensed"/>
                <a:ea typeface="Roboto Condensed"/>
                <a:cs typeface="Roboto Condensed"/>
                <a:sym typeface="Roboto Condensed"/>
              </a:rPr>
              <a:t>Goes to excessive lengths to obtain nurturance and support </a:t>
            </a:r>
            <a:r>
              <a:rPr lang="en-US" sz="2100">
                <a:solidFill>
                  <a:schemeClr val="dk1"/>
                </a:solidFill>
                <a:latin typeface="Roboto Condensed"/>
                <a:ea typeface="Roboto Condensed"/>
                <a:cs typeface="Roboto Condensed"/>
                <a:sym typeface="Roboto Condensed"/>
              </a:rPr>
              <a:t>from others, to the point of volunteering to do things that are unpleasant.</a:t>
            </a:r>
            <a:endParaRPr sz="2100">
              <a:solidFill>
                <a:schemeClr val="dk1"/>
              </a:solidFill>
              <a:latin typeface="Roboto Condensed"/>
              <a:ea typeface="Roboto Condensed"/>
              <a:cs typeface="Roboto Condensed"/>
              <a:sym typeface="Roboto Condensed"/>
            </a:endParaRPr>
          </a:p>
          <a:p>
            <a:pPr indent="0" lvl="0" marL="0" rtl="0" algn="l">
              <a:lnSpc>
                <a:spcPct val="90000"/>
              </a:lnSpc>
              <a:spcBef>
                <a:spcPts val="800"/>
              </a:spcBef>
              <a:spcAft>
                <a:spcPts val="0"/>
              </a:spcAft>
              <a:buClr>
                <a:schemeClr val="dk1"/>
              </a:buClr>
              <a:buSzPct val="52380"/>
              <a:buFont typeface="Arial"/>
              <a:buNone/>
            </a:pPr>
            <a:r>
              <a:rPr lang="en-US" sz="2100">
                <a:solidFill>
                  <a:schemeClr val="dk1"/>
                </a:solidFill>
                <a:latin typeface="Roboto Condensed"/>
                <a:ea typeface="Roboto Condensed"/>
                <a:cs typeface="Roboto Condensed"/>
                <a:sym typeface="Roboto Condensed"/>
              </a:rPr>
              <a:t>6.</a:t>
            </a:r>
            <a:r>
              <a:rPr b="1" lang="en-US" sz="2100">
                <a:solidFill>
                  <a:schemeClr val="dk1"/>
                </a:solidFill>
                <a:latin typeface="Roboto Condensed"/>
                <a:ea typeface="Roboto Condensed"/>
                <a:cs typeface="Roboto Condensed"/>
                <a:sym typeface="Roboto Condensed"/>
              </a:rPr>
              <a:t>Feels uncomfortable or helpless when alone </a:t>
            </a:r>
            <a:r>
              <a:rPr lang="en-US" sz="2100">
                <a:solidFill>
                  <a:schemeClr val="dk1"/>
                </a:solidFill>
                <a:latin typeface="Roboto Condensed"/>
                <a:ea typeface="Roboto Condensed"/>
                <a:cs typeface="Roboto Condensed"/>
                <a:sym typeface="Roboto Condensed"/>
              </a:rPr>
              <a:t>because of exaggerated </a:t>
            </a:r>
            <a:r>
              <a:rPr b="1" lang="en-US" sz="2100">
                <a:solidFill>
                  <a:schemeClr val="dk1"/>
                </a:solidFill>
                <a:latin typeface="Roboto Condensed"/>
                <a:ea typeface="Roboto Condensed"/>
                <a:cs typeface="Roboto Condensed"/>
                <a:sym typeface="Roboto Condensed"/>
              </a:rPr>
              <a:t>fears of being unable to care for himself </a:t>
            </a:r>
            <a:r>
              <a:rPr lang="en-US" sz="2100">
                <a:solidFill>
                  <a:schemeClr val="dk1"/>
                </a:solidFill>
                <a:latin typeface="Roboto Condensed"/>
                <a:ea typeface="Roboto Condensed"/>
                <a:cs typeface="Roboto Condensed"/>
                <a:sym typeface="Roboto Condensed"/>
              </a:rPr>
              <a:t>or herself.</a:t>
            </a:r>
            <a:endParaRPr sz="2100">
              <a:solidFill>
                <a:schemeClr val="dk1"/>
              </a:solidFill>
              <a:latin typeface="Roboto Condensed"/>
              <a:ea typeface="Roboto Condensed"/>
              <a:cs typeface="Roboto Condensed"/>
              <a:sym typeface="Roboto Condensed"/>
            </a:endParaRPr>
          </a:p>
          <a:p>
            <a:pPr indent="0" lvl="0" marL="0" rtl="0" algn="l">
              <a:lnSpc>
                <a:spcPct val="90000"/>
              </a:lnSpc>
              <a:spcBef>
                <a:spcPts val="800"/>
              </a:spcBef>
              <a:spcAft>
                <a:spcPts val="0"/>
              </a:spcAft>
              <a:buClr>
                <a:schemeClr val="dk1"/>
              </a:buClr>
              <a:buSzPct val="52380"/>
              <a:buFont typeface="Arial"/>
              <a:buNone/>
            </a:pPr>
            <a:r>
              <a:rPr lang="en-US" sz="2100">
                <a:solidFill>
                  <a:schemeClr val="dk1"/>
                </a:solidFill>
                <a:latin typeface="Roboto Condensed"/>
                <a:ea typeface="Roboto Condensed"/>
                <a:cs typeface="Roboto Condensed"/>
                <a:sym typeface="Roboto Condensed"/>
              </a:rPr>
              <a:t>7.</a:t>
            </a:r>
            <a:r>
              <a:rPr b="1" lang="en-US" sz="2100">
                <a:solidFill>
                  <a:schemeClr val="dk1"/>
                </a:solidFill>
                <a:latin typeface="Roboto Condensed"/>
                <a:ea typeface="Roboto Condensed"/>
                <a:cs typeface="Roboto Condensed"/>
                <a:sym typeface="Roboto Condensed"/>
              </a:rPr>
              <a:t>Urgently seeks another relationship </a:t>
            </a:r>
            <a:r>
              <a:rPr lang="en-US" sz="2100">
                <a:solidFill>
                  <a:schemeClr val="dk1"/>
                </a:solidFill>
                <a:latin typeface="Roboto Condensed"/>
                <a:ea typeface="Roboto Condensed"/>
                <a:cs typeface="Roboto Condensed"/>
                <a:sym typeface="Roboto Condensed"/>
              </a:rPr>
              <a:t>as a source of care and support </a:t>
            </a:r>
            <a:r>
              <a:rPr b="1" lang="en-US" sz="2100">
                <a:solidFill>
                  <a:schemeClr val="dk1"/>
                </a:solidFill>
                <a:latin typeface="Roboto Condensed"/>
                <a:ea typeface="Roboto Condensed"/>
                <a:cs typeface="Roboto Condensed"/>
                <a:sym typeface="Roboto Condensed"/>
              </a:rPr>
              <a:t>when a close relationship ends</a:t>
            </a:r>
            <a:r>
              <a:rPr lang="en-US" sz="2100">
                <a:solidFill>
                  <a:schemeClr val="dk1"/>
                </a:solidFill>
                <a:latin typeface="Roboto Condensed"/>
                <a:ea typeface="Roboto Condensed"/>
                <a:cs typeface="Roboto Condensed"/>
                <a:sym typeface="Roboto Condensed"/>
              </a:rPr>
              <a:t>.</a:t>
            </a:r>
            <a:endParaRPr sz="2100">
              <a:solidFill>
                <a:schemeClr val="dk1"/>
              </a:solidFill>
              <a:latin typeface="Roboto Condensed"/>
              <a:ea typeface="Roboto Condensed"/>
              <a:cs typeface="Roboto Condensed"/>
              <a:sym typeface="Roboto Condensed"/>
            </a:endParaRPr>
          </a:p>
          <a:p>
            <a:pPr indent="0" lvl="0" marL="0" rtl="0" algn="l">
              <a:lnSpc>
                <a:spcPct val="90000"/>
              </a:lnSpc>
              <a:spcBef>
                <a:spcPts val="800"/>
              </a:spcBef>
              <a:spcAft>
                <a:spcPts val="0"/>
              </a:spcAft>
              <a:buSzPct val="86021"/>
              <a:buNone/>
            </a:pPr>
            <a:r>
              <a:rPr lang="en-US" sz="2100">
                <a:solidFill>
                  <a:schemeClr val="dk1"/>
                </a:solidFill>
                <a:latin typeface="Roboto Condensed"/>
                <a:ea typeface="Roboto Condensed"/>
                <a:cs typeface="Roboto Condensed"/>
                <a:sym typeface="Roboto Condensed"/>
              </a:rPr>
              <a:t>8.</a:t>
            </a:r>
            <a:r>
              <a:rPr b="1" lang="en-US" sz="2100">
                <a:solidFill>
                  <a:schemeClr val="dk1"/>
                </a:solidFill>
                <a:latin typeface="Roboto Condensed"/>
                <a:ea typeface="Roboto Condensed"/>
                <a:cs typeface="Roboto Condensed"/>
                <a:sym typeface="Roboto Condensed"/>
              </a:rPr>
              <a:t>Is unrealistically preoccupied with fears of being left to take care of himself</a:t>
            </a:r>
            <a:r>
              <a:rPr lang="en-US" sz="2100">
                <a:solidFill>
                  <a:schemeClr val="dk1"/>
                </a:solidFill>
                <a:latin typeface="Roboto Condensed"/>
                <a:ea typeface="Roboto Condensed"/>
                <a:cs typeface="Roboto Condensed"/>
                <a:sym typeface="Roboto Condensed"/>
              </a:rPr>
              <a:t> or herself</a:t>
            </a:r>
            <a:endParaRPr sz="2400">
              <a:solidFill>
                <a:schemeClr val="dk1"/>
              </a:solidFill>
              <a:latin typeface="Roboto Condensed"/>
              <a:ea typeface="Roboto Condensed"/>
              <a:cs typeface="Roboto Condensed"/>
              <a:sym typeface="Roboto Condensed"/>
            </a:endParaRPr>
          </a:p>
        </p:txBody>
      </p:sp>
      <p:pic>
        <p:nvPicPr>
          <p:cNvPr id="2383" name="Google Shape;2383;g2b4aaa32f61_0_555"/>
          <p:cNvPicPr preferRelativeResize="0"/>
          <p:nvPr/>
        </p:nvPicPr>
        <p:blipFill rotWithShape="1">
          <a:blip r:embed="rId3">
            <a:alphaModFix/>
          </a:blip>
          <a:srcRect b="0" l="0" r="0" t="0"/>
          <a:stretch/>
        </p:blipFill>
        <p:spPr>
          <a:xfrm>
            <a:off x="7105000" y="1485425"/>
            <a:ext cx="2039000" cy="2445518"/>
          </a:xfrm>
          <a:prstGeom prst="rect">
            <a:avLst/>
          </a:prstGeom>
          <a:noFill/>
          <a:ln>
            <a:noFill/>
          </a:ln>
        </p:spPr>
      </p:pic>
    </p:spTree>
  </p:cSld>
  <p:clrMapOvr>
    <a:masterClrMapping/>
  </p:clrMapOvr>
</p:sld>
</file>

<file path=ppt/slides/slide1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7" name="Shape 2387"/>
        <p:cNvGrpSpPr/>
        <p:nvPr/>
      </p:nvGrpSpPr>
      <p:grpSpPr>
        <a:xfrm>
          <a:off x="0" y="0"/>
          <a:ext cx="0" cy="0"/>
          <a:chOff x="0" y="0"/>
          <a:chExt cx="0" cy="0"/>
        </a:xfrm>
      </p:grpSpPr>
      <p:sp>
        <p:nvSpPr>
          <p:cNvPr id="2388" name="Google Shape;2388;g2b4aaa32f61_0_563"/>
          <p:cNvSpPr txBox="1"/>
          <p:nvPr>
            <p:ph type="title"/>
          </p:nvPr>
        </p:nvSpPr>
        <p:spPr>
          <a:xfrm>
            <a:off x="179450" y="207075"/>
            <a:ext cx="8738100" cy="905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sz="3100"/>
              <a:t>Cluster C: </a:t>
            </a:r>
            <a:r>
              <a:rPr b="1" lang="en-US" sz="3100">
                <a:solidFill>
                  <a:schemeClr val="accent1"/>
                </a:solidFill>
              </a:rPr>
              <a:t>Obsessive-compulsive </a:t>
            </a:r>
            <a:r>
              <a:rPr lang="en-US" sz="3100"/>
              <a:t>personality disorder</a:t>
            </a:r>
            <a:endParaRPr sz="3100"/>
          </a:p>
        </p:txBody>
      </p:sp>
      <p:sp>
        <p:nvSpPr>
          <p:cNvPr id="2389" name="Google Shape;2389;g2b4aaa32f61_0_563"/>
          <p:cNvSpPr txBox="1"/>
          <p:nvPr>
            <p:ph idx="1" type="body"/>
          </p:nvPr>
        </p:nvSpPr>
        <p:spPr>
          <a:xfrm>
            <a:off x="289900" y="1035325"/>
            <a:ext cx="6815100" cy="4108200"/>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90000"/>
              </a:lnSpc>
              <a:spcBef>
                <a:spcPts val="800"/>
              </a:spcBef>
              <a:spcAft>
                <a:spcPts val="0"/>
              </a:spcAft>
              <a:buSzPct val="100000"/>
              <a:buNone/>
            </a:pPr>
            <a:r>
              <a:rPr lang="en-US" sz="2000">
                <a:solidFill>
                  <a:schemeClr val="dk2"/>
                </a:solidFill>
                <a:latin typeface="Roboto Condensed"/>
                <a:ea typeface="Roboto Condensed"/>
                <a:cs typeface="Roboto Condensed"/>
                <a:sym typeface="Roboto Condensed"/>
              </a:rPr>
              <a:t>A pervasive pattern of </a:t>
            </a:r>
            <a:r>
              <a:rPr b="1" lang="en-US" sz="2000">
                <a:solidFill>
                  <a:schemeClr val="dk2"/>
                </a:solidFill>
                <a:latin typeface="Roboto Condensed"/>
                <a:ea typeface="Roboto Condensed"/>
                <a:cs typeface="Roboto Condensed"/>
                <a:sym typeface="Roboto Condensed"/>
              </a:rPr>
              <a:t>preoccupation with orderliness</a:t>
            </a:r>
            <a:r>
              <a:rPr lang="en-US" sz="2000">
                <a:solidFill>
                  <a:schemeClr val="dk2"/>
                </a:solidFill>
                <a:latin typeface="Roboto Condensed"/>
                <a:ea typeface="Roboto Condensed"/>
                <a:cs typeface="Roboto Condensed"/>
                <a:sym typeface="Roboto Condensed"/>
              </a:rPr>
              <a:t>, </a:t>
            </a:r>
            <a:r>
              <a:rPr b="1" lang="en-US" sz="2000">
                <a:solidFill>
                  <a:schemeClr val="dk2"/>
                </a:solidFill>
                <a:latin typeface="Roboto Condensed"/>
                <a:ea typeface="Roboto Condensed"/>
                <a:cs typeface="Roboto Condensed"/>
                <a:sym typeface="Roboto Condensed"/>
              </a:rPr>
              <a:t>perfectionism</a:t>
            </a:r>
            <a:r>
              <a:rPr lang="en-US" sz="2000">
                <a:solidFill>
                  <a:schemeClr val="dk2"/>
                </a:solidFill>
                <a:latin typeface="Roboto Condensed"/>
                <a:ea typeface="Roboto Condensed"/>
                <a:cs typeface="Roboto Condensed"/>
                <a:sym typeface="Roboto Condensed"/>
              </a:rPr>
              <a:t>, and mental and </a:t>
            </a:r>
            <a:r>
              <a:rPr b="1" lang="en-US" sz="2000">
                <a:solidFill>
                  <a:schemeClr val="dk2"/>
                </a:solidFill>
                <a:latin typeface="Roboto Condensed"/>
                <a:ea typeface="Roboto Condensed"/>
                <a:cs typeface="Roboto Condensed"/>
                <a:sym typeface="Roboto Condensed"/>
              </a:rPr>
              <a:t>interpersonal control</a:t>
            </a:r>
            <a:r>
              <a:rPr lang="en-US" sz="2000">
                <a:solidFill>
                  <a:schemeClr val="dk2"/>
                </a:solidFill>
                <a:latin typeface="Roboto Condensed"/>
                <a:ea typeface="Roboto Condensed"/>
                <a:cs typeface="Roboto Condensed"/>
                <a:sym typeface="Roboto Condensed"/>
              </a:rPr>
              <a:t>, at the </a:t>
            </a:r>
            <a:r>
              <a:rPr b="1" lang="en-US" sz="2000">
                <a:solidFill>
                  <a:schemeClr val="dk2"/>
                </a:solidFill>
                <a:latin typeface="Roboto Condensed"/>
                <a:ea typeface="Roboto Condensed"/>
                <a:cs typeface="Roboto Condensed"/>
                <a:sym typeface="Roboto Condensed"/>
              </a:rPr>
              <a:t>expense of flexibility, openness</a:t>
            </a:r>
            <a:r>
              <a:rPr lang="en-US" sz="2000">
                <a:solidFill>
                  <a:schemeClr val="dk2"/>
                </a:solidFill>
                <a:latin typeface="Roboto Condensed"/>
                <a:ea typeface="Roboto Condensed"/>
                <a:cs typeface="Roboto Condensed"/>
                <a:sym typeface="Roboto Condensed"/>
              </a:rPr>
              <a:t>, </a:t>
            </a:r>
            <a:r>
              <a:rPr b="1" lang="en-US" sz="2000">
                <a:solidFill>
                  <a:schemeClr val="dk2"/>
                </a:solidFill>
                <a:latin typeface="Roboto Condensed"/>
                <a:ea typeface="Roboto Condensed"/>
                <a:cs typeface="Roboto Condensed"/>
                <a:sym typeface="Roboto Condensed"/>
              </a:rPr>
              <a:t>and efficiency</a:t>
            </a:r>
            <a:r>
              <a:rPr lang="en-US" sz="2000">
                <a:solidFill>
                  <a:schemeClr val="dk2"/>
                </a:solidFill>
                <a:latin typeface="Roboto Condensed"/>
                <a:ea typeface="Roboto Condensed"/>
                <a:cs typeface="Roboto Condensed"/>
                <a:sym typeface="Roboto Condensed"/>
              </a:rPr>
              <a:t>, beginning by </a:t>
            </a:r>
            <a:r>
              <a:rPr b="1" lang="en-US" sz="2000">
                <a:solidFill>
                  <a:schemeClr val="dk2"/>
                </a:solidFill>
                <a:latin typeface="Roboto Condensed"/>
                <a:ea typeface="Roboto Condensed"/>
                <a:cs typeface="Roboto Condensed"/>
                <a:sym typeface="Roboto Condensed"/>
              </a:rPr>
              <a:t>early adulthood </a:t>
            </a:r>
            <a:r>
              <a:rPr lang="en-US" sz="2000">
                <a:solidFill>
                  <a:schemeClr val="dk2"/>
                </a:solidFill>
                <a:latin typeface="Roboto Condensed"/>
                <a:ea typeface="Roboto Condensed"/>
                <a:cs typeface="Roboto Condensed"/>
                <a:sym typeface="Roboto Condensed"/>
              </a:rPr>
              <a:t>and present in a variety of contexts, as indicated by </a:t>
            </a:r>
            <a:r>
              <a:rPr b="1" lang="en-US" sz="2000">
                <a:solidFill>
                  <a:schemeClr val="dk2"/>
                </a:solidFill>
                <a:latin typeface="Roboto Condensed"/>
                <a:ea typeface="Roboto Condensed"/>
                <a:cs typeface="Roboto Condensed"/>
                <a:sym typeface="Roboto Condensed"/>
              </a:rPr>
              <a:t>four (or more) </a:t>
            </a:r>
            <a:r>
              <a:rPr lang="en-US" sz="2000">
                <a:solidFill>
                  <a:schemeClr val="dk2"/>
                </a:solidFill>
                <a:latin typeface="Roboto Condensed"/>
                <a:ea typeface="Roboto Condensed"/>
                <a:cs typeface="Roboto Condensed"/>
                <a:sym typeface="Roboto Condensed"/>
              </a:rPr>
              <a:t>of the following:</a:t>
            </a:r>
            <a:endParaRPr sz="2000">
              <a:solidFill>
                <a:schemeClr val="dk2"/>
              </a:solidFill>
              <a:latin typeface="Roboto Condensed"/>
              <a:ea typeface="Roboto Condensed"/>
              <a:cs typeface="Roboto Condensed"/>
              <a:sym typeface="Roboto Condensed"/>
            </a:endParaRPr>
          </a:p>
          <a:p>
            <a:pPr indent="0" lvl="0" marL="0" rtl="0" algn="l">
              <a:lnSpc>
                <a:spcPct val="90000"/>
              </a:lnSpc>
              <a:spcBef>
                <a:spcPts val="800"/>
              </a:spcBef>
              <a:spcAft>
                <a:spcPts val="0"/>
              </a:spcAft>
              <a:buSzPct val="100000"/>
              <a:buNone/>
            </a:pPr>
            <a:r>
              <a:rPr lang="en-US" sz="2000">
                <a:solidFill>
                  <a:schemeClr val="dk1"/>
                </a:solidFill>
                <a:latin typeface="Roboto Condensed"/>
                <a:ea typeface="Roboto Condensed"/>
                <a:cs typeface="Roboto Condensed"/>
                <a:sym typeface="Roboto Condensed"/>
              </a:rPr>
              <a:t>1.Is </a:t>
            </a:r>
            <a:r>
              <a:rPr b="1" lang="en-US" sz="2000">
                <a:solidFill>
                  <a:schemeClr val="dk1"/>
                </a:solidFill>
                <a:latin typeface="Roboto Condensed"/>
                <a:ea typeface="Roboto Condensed"/>
                <a:cs typeface="Roboto Condensed"/>
                <a:sym typeface="Roboto Condensed"/>
              </a:rPr>
              <a:t>preoccupied with details</a:t>
            </a:r>
            <a:r>
              <a:rPr lang="en-US" sz="2000">
                <a:solidFill>
                  <a:schemeClr val="dk1"/>
                </a:solidFill>
                <a:latin typeface="Roboto Condensed"/>
                <a:ea typeface="Roboto Condensed"/>
                <a:cs typeface="Roboto Condensed"/>
                <a:sym typeface="Roboto Condensed"/>
              </a:rPr>
              <a:t>, </a:t>
            </a:r>
            <a:r>
              <a:rPr b="1" lang="en-US" sz="2000">
                <a:solidFill>
                  <a:schemeClr val="dk1"/>
                </a:solidFill>
                <a:latin typeface="Roboto Condensed"/>
                <a:ea typeface="Roboto Condensed"/>
                <a:cs typeface="Roboto Condensed"/>
                <a:sym typeface="Roboto Condensed"/>
              </a:rPr>
              <a:t>rules, lists, order, organization</a:t>
            </a:r>
            <a:r>
              <a:rPr lang="en-US" sz="2000">
                <a:solidFill>
                  <a:schemeClr val="dk1"/>
                </a:solidFill>
                <a:latin typeface="Roboto Condensed"/>
                <a:ea typeface="Roboto Condensed"/>
                <a:cs typeface="Roboto Condensed"/>
                <a:sym typeface="Roboto Condensed"/>
              </a:rPr>
              <a:t>, or schedules to the extent that the major </a:t>
            </a:r>
            <a:r>
              <a:rPr b="1" lang="en-US" sz="2000">
                <a:solidFill>
                  <a:schemeClr val="dk1"/>
                </a:solidFill>
                <a:latin typeface="Roboto Condensed"/>
                <a:ea typeface="Roboto Condensed"/>
                <a:cs typeface="Roboto Condensed"/>
                <a:sym typeface="Roboto Condensed"/>
              </a:rPr>
              <a:t>point of the activity is lost</a:t>
            </a:r>
            <a:r>
              <a:rPr lang="en-US" sz="2000">
                <a:solidFill>
                  <a:schemeClr val="dk1"/>
                </a:solidFill>
                <a:latin typeface="Roboto Condensed"/>
                <a:ea typeface="Roboto Condensed"/>
                <a:cs typeface="Roboto Condensed"/>
                <a:sym typeface="Roboto Condensed"/>
              </a:rPr>
              <a:t>.</a:t>
            </a:r>
            <a:endParaRPr sz="2000">
              <a:solidFill>
                <a:schemeClr val="dk1"/>
              </a:solidFill>
              <a:latin typeface="Roboto Condensed"/>
              <a:ea typeface="Roboto Condensed"/>
              <a:cs typeface="Roboto Condensed"/>
              <a:sym typeface="Roboto Condensed"/>
            </a:endParaRPr>
          </a:p>
          <a:p>
            <a:pPr indent="0" lvl="0" marL="0" rtl="0" algn="l">
              <a:lnSpc>
                <a:spcPct val="90000"/>
              </a:lnSpc>
              <a:spcBef>
                <a:spcPts val="800"/>
              </a:spcBef>
              <a:spcAft>
                <a:spcPts val="0"/>
              </a:spcAft>
              <a:buSzPct val="100000"/>
              <a:buNone/>
            </a:pPr>
            <a:r>
              <a:rPr lang="en-US" sz="2000">
                <a:solidFill>
                  <a:schemeClr val="dk1"/>
                </a:solidFill>
                <a:latin typeface="Roboto Condensed"/>
                <a:ea typeface="Roboto Condensed"/>
                <a:cs typeface="Roboto Condensed"/>
                <a:sym typeface="Roboto Condensed"/>
              </a:rPr>
              <a:t>2.Shows </a:t>
            </a:r>
            <a:r>
              <a:rPr b="1" lang="en-US" sz="2000">
                <a:solidFill>
                  <a:schemeClr val="dk1"/>
                </a:solidFill>
                <a:latin typeface="Roboto Condensed"/>
                <a:ea typeface="Roboto Condensed"/>
                <a:cs typeface="Roboto Condensed"/>
                <a:sym typeface="Roboto Condensed"/>
              </a:rPr>
              <a:t>perfectionism that interferes with task completion </a:t>
            </a:r>
            <a:r>
              <a:rPr lang="en-US" sz="2000">
                <a:solidFill>
                  <a:schemeClr val="dk1"/>
                </a:solidFill>
                <a:latin typeface="Roboto Condensed"/>
                <a:ea typeface="Roboto Condensed"/>
                <a:cs typeface="Roboto Condensed"/>
                <a:sym typeface="Roboto Condensed"/>
              </a:rPr>
              <a:t>(e.g., is unable to complete a project because his or her own overly strict standards are not met).</a:t>
            </a:r>
            <a:endParaRPr sz="2000">
              <a:solidFill>
                <a:schemeClr val="dk1"/>
              </a:solidFill>
              <a:latin typeface="Roboto Condensed"/>
              <a:ea typeface="Roboto Condensed"/>
              <a:cs typeface="Roboto Condensed"/>
              <a:sym typeface="Roboto Condensed"/>
            </a:endParaRPr>
          </a:p>
          <a:p>
            <a:pPr indent="0" lvl="0" marL="0" rtl="0" algn="l">
              <a:lnSpc>
                <a:spcPct val="90000"/>
              </a:lnSpc>
              <a:spcBef>
                <a:spcPts val="800"/>
              </a:spcBef>
              <a:spcAft>
                <a:spcPts val="0"/>
              </a:spcAft>
              <a:buSzPct val="100000"/>
              <a:buNone/>
            </a:pPr>
            <a:r>
              <a:rPr lang="en-US" sz="2000">
                <a:solidFill>
                  <a:schemeClr val="dk1"/>
                </a:solidFill>
                <a:latin typeface="Roboto Condensed"/>
                <a:ea typeface="Roboto Condensed"/>
                <a:cs typeface="Roboto Condensed"/>
                <a:sym typeface="Roboto Condensed"/>
              </a:rPr>
              <a:t>3.Is </a:t>
            </a:r>
            <a:r>
              <a:rPr b="1" lang="en-US" sz="2000">
                <a:solidFill>
                  <a:schemeClr val="dk1"/>
                </a:solidFill>
                <a:latin typeface="Roboto Condensed"/>
                <a:ea typeface="Roboto Condensed"/>
                <a:cs typeface="Roboto Condensed"/>
                <a:sym typeface="Roboto Condensed"/>
              </a:rPr>
              <a:t>excessively devoted to work </a:t>
            </a:r>
            <a:r>
              <a:rPr lang="en-US" sz="2000">
                <a:solidFill>
                  <a:schemeClr val="dk1"/>
                </a:solidFill>
                <a:latin typeface="Roboto Condensed"/>
                <a:ea typeface="Roboto Condensed"/>
                <a:cs typeface="Roboto Condensed"/>
                <a:sym typeface="Roboto Condensed"/>
              </a:rPr>
              <a:t>and productivity to the </a:t>
            </a:r>
            <a:r>
              <a:rPr b="1" lang="en-US" sz="2000">
                <a:solidFill>
                  <a:schemeClr val="dk1"/>
                </a:solidFill>
                <a:latin typeface="Roboto Condensed"/>
                <a:ea typeface="Roboto Condensed"/>
                <a:cs typeface="Roboto Condensed"/>
                <a:sym typeface="Roboto Condensed"/>
              </a:rPr>
              <a:t>exclusion of leisure </a:t>
            </a:r>
            <a:r>
              <a:rPr lang="en-US" sz="2000">
                <a:solidFill>
                  <a:schemeClr val="dk1"/>
                </a:solidFill>
                <a:latin typeface="Roboto Condensed"/>
                <a:ea typeface="Roboto Condensed"/>
                <a:cs typeface="Roboto Condensed"/>
                <a:sym typeface="Roboto Condensed"/>
              </a:rPr>
              <a:t>activities and friendships.</a:t>
            </a:r>
            <a:endParaRPr sz="2000">
              <a:solidFill>
                <a:schemeClr val="dk1"/>
              </a:solidFill>
              <a:latin typeface="Roboto Condensed"/>
              <a:ea typeface="Roboto Condensed"/>
              <a:cs typeface="Roboto Condensed"/>
              <a:sym typeface="Roboto Condensed"/>
            </a:endParaRPr>
          </a:p>
          <a:p>
            <a:pPr indent="0" lvl="0" marL="0" rtl="0" algn="l">
              <a:lnSpc>
                <a:spcPct val="90000"/>
              </a:lnSpc>
              <a:spcBef>
                <a:spcPts val="800"/>
              </a:spcBef>
              <a:spcAft>
                <a:spcPts val="0"/>
              </a:spcAft>
              <a:buSzPct val="100000"/>
              <a:buNone/>
            </a:pPr>
            <a:r>
              <a:rPr lang="en-US" sz="2000">
                <a:solidFill>
                  <a:schemeClr val="dk1"/>
                </a:solidFill>
                <a:latin typeface="Roboto Condensed"/>
                <a:ea typeface="Roboto Condensed"/>
                <a:cs typeface="Roboto Condensed"/>
                <a:sym typeface="Roboto Condensed"/>
              </a:rPr>
              <a:t>4.Is </a:t>
            </a:r>
            <a:r>
              <a:rPr b="1" lang="en-US" sz="2000">
                <a:solidFill>
                  <a:schemeClr val="dk1"/>
                </a:solidFill>
                <a:latin typeface="Roboto Condensed"/>
                <a:ea typeface="Roboto Condensed"/>
                <a:cs typeface="Roboto Condensed"/>
                <a:sym typeface="Roboto Condensed"/>
              </a:rPr>
              <a:t>overconscientious, scrupulous (Delicate), and inflexible </a:t>
            </a:r>
            <a:r>
              <a:rPr lang="en-US" sz="2000">
                <a:solidFill>
                  <a:schemeClr val="dk1"/>
                </a:solidFill>
                <a:latin typeface="Roboto Condensed"/>
                <a:ea typeface="Roboto Condensed"/>
                <a:cs typeface="Roboto Condensed"/>
                <a:sym typeface="Roboto Condensed"/>
              </a:rPr>
              <a:t>about </a:t>
            </a:r>
            <a:r>
              <a:rPr b="1" lang="en-US" sz="2000">
                <a:solidFill>
                  <a:schemeClr val="dk1"/>
                </a:solidFill>
                <a:latin typeface="Roboto Condensed"/>
                <a:ea typeface="Roboto Condensed"/>
                <a:cs typeface="Roboto Condensed"/>
                <a:sym typeface="Roboto Condensed"/>
              </a:rPr>
              <a:t>matters of morality</a:t>
            </a:r>
            <a:r>
              <a:rPr lang="en-US" sz="2000">
                <a:solidFill>
                  <a:schemeClr val="dk1"/>
                </a:solidFill>
                <a:latin typeface="Roboto Condensed"/>
                <a:ea typeface="Roboto Condensed"/>
                <a:cs typeface="Roboto Condensed"/>
                <a:sym typeface="Roboto Condensed"/>
              </a:rPr>
              <a:t>, </a:t>
            </a:r>
            <a:r>
              <a:rPr b="1" lang="en-US" sz="2000">
                <a:solidFill>
                  <a:schemeClr val="dk1"/>
                </a:solidFill>
                <a:latin typeface="Roboto Condensed"/>
                <a:ea typeface="Roboto Condensed"/>
                <a:cs typeface="Roboto Condensed"/>
                <a:sym typeface="Roboto Condensed"/>
              </a:rPr>
              <a:t>ethics</a:t>
            </a:r>
            <a:r>
              <a:rPr lang="en-US" sz="2000">
                <a:solidFill>
                  <a:schemeClr val="dk1"/>
                </a:solidFill>
                <a:latin typeface="Roboto Condensed"/>
                <a:ea typeface="Roboto Condensed"/>
                <a:cs typeface="Roboto Condensed"/>
                <a:sym typeface="Roboto Condensed"/>
              </a:rPr>
              <a:t>, or </a:t>
            </a:r>
            <a:r>
              <a:rPr b="1" lang="en-US" sz="2000">
                <a:solidFill>
                  <a:schemeClr val="dk1"/>
                </a:solidFill>
                <a:latin typeface="Roboto Condensed"/>
                <a:ea typeface="Roboto Condensed"/>
                <a:cs typeface="Roboto Condensed"/>
                <a:sym typeface="Roboto Condensed"/>
              </a:rPr>
              <a:t>value.</a:t>
            </a:r>
            <a:endParaRPr b="1" sz="2000">
              <a:solidFill>
                <a:schemeClr val="dk1"/>
              </a:solidFill>
              <a:latin typeface="Roboto Condensed"/>
              <a:ea typeface="Roboto Condensed"/>
              <a:cs typeface="Roboto Condensed"/>
              <a:sym typeface="Roboto Condensed"/>
            </a:endParaRPr>
          </a:p>
          <a:p>
            <a:pPr indent="0" lvl="0" marL="0" rtl="0" algn="l">
              <a:lnSpc>
                <a:spcPct val="90000"/>
              </a:lnSpc>
              <a:spcBef>
                <a:spcPts val="800"/>
              </a:spcBef>
              <a:spcAft>
                <a:spcPts val="0"/>
              </a:spcAft>
              <a:buSzPct val="100000"/>
              <a:buNone/>
            </a:pPr>
            <a:r>
              <a:rPr lang="en-US" sz="2000">
                <a:solidFill>
                  <a:schemeClr val="dk1"/>
                </a:solidFill>
                <a:latin typeface="Roboto Condensed"/>
                <a:ea typeface="Roboto Condensed"/>
                <a:cs typeface="Roboto Condensed"/>
                <a:sym typeface="Roboto Condensed"/>
              </a:rPr>
              <a:t>5.Is </a:t>
            </a:r>
            <a:r>
              <a:rPr b="1" lang="en-US" sz="2000">
                <a:solidFill>
                  <a:schemeClr val="dk1"/>
                </a:solidFill>
                <a:latin typeface="Roboto Condensed"/>
                <a:ea typeface="Roboto Condensed"/>
                <a:cs typeface="Roboto Condensed"/>
                <a:sym typeface="Roboto Condensed"/>
              </a:rPr>
              <a:t>unable to discard worn-out or worthless objects </a:t>
            </a:r>
            <a:r>
              <a:rPr lang="en-US" sz="2000">
                <a:solidFill>
                  <a:schemeClr val="dk1"/>
                </a:solidFill>
                <a:latin typeface="Roboto Condensed"/>
                <a:ea typeface="Roboto Condensed"/>
                <a:cs typeface="Roboto Condensed"/>
                <a:sym typeface="Roboto Condensed"/>
              </a:rPr>
              <a:t>even when they have </a:t>
            </a:r>
            <a:r>
              <a:rPr b="1" lang="en-US" sz="2000">
                <a:solidFill>
                  <a:schemeClr val="dk1"/>
                </a:solidFill>
                <a:latin typeface="Roboto Condensed"/>
                <a:ea typeface="Roboto Condensed"/>
                <a:cs typeface="Roboto Condensed"/>
                <a:sym typeface="Roboto Condensed"/>
              </a:rPr>
              <a:t>no sentimental value</a:t>
            </a:r>
            <a:r>
              <a:rPr lang="en-US" sz="2000">
                <a:solidFill>
                  <a:schemeClr val="dk1"/>
                </a:solidFill>
                <a:latin typeface="Roboto Condensed"/>
                <a:ea typeface="Roboto Condensed"/>
                <a:cs typeface="Roboto Condensed"/>
                <a:sym typeface="Roboto Condensed"/>
              </a:rPr>
              <a:t>.</a:t>
            </a:r>
            <a:endParaRPr sz="2000">
              <a:solidFill>
                <a:schemeClr val="dk1"/>
              </a:solidFill>
              <a:latin typeface="Roboto Condensed"/>
              <a:ea typeface="Roboto Condensed"/>
              <a:cs typeface="Roboto Condensed"/>
              <a:sym typeface="Roboto Condensed"/>
            </a:endParaRPr>
          </a:p>
          <a:p>
            <a:pPr indent="0" lvl="0" marL="0" rtl="0" algn="l">
              <a:lnSpc>
                <a:spcPct val="90000"/>
              </a:lnSpc>
              <a:spcBef>
                <a:spcPts val="800"/>
              </a:spcBef>
              <a:spcAft>
                <a:spcPts val="0"/>
              </a:spcAft>
              <a:buSzPct val="100000"/>
              <a:buNone/>
            </a:pPr>
            <a:r>
              <a:rPr lang="en-US" sz="2000">
                <a:solidFill>
                  <a:schemeClr val="dk1"/>
                </a:solidFill>
                <a:latin typeface="Roboto Condensed"/>
                <a:ea typeface="Roboto Condensed"/>
                <a:cs typeface="Roboto Condensed"/>
                <a:sym typeface="Roboto Condensed"/>
              </a:rPr>
              <a:t>6.Is </a:t>
            </a:r>
            <a:r>
              <a:rPr b="1" lang="en-US" sz="2000">
                <a:solidFill>
                  <a:schemeClr val="dk1"/>
                </a:solidFill>
                <a:latin typeface="Roboto Condensed"/>
                <a:ea typeface="Roboto Condensed"/>
                <a:cs typeface="Roboto Condensed"/>
                <a:sym typeface="Roboto Condensed"/>
              </a:rPr>
              <a:t>reluctant</a:t>
            </a:r>
            <a:r>
              <a:rPr lang="en-US" sz="2000">
                <a:solidFill>
                  <a:schemeClr val="dk1"/>
                </a:solidFill>
                <a:latin typeface="Roboto Condensed"/>
                <a:ea typeface="Roboto Condensed"/>
                <a:cs typeface="Roboto Condensed"/>
                <a:sym typeface="Roboto Condensed"/>
              </a:rPr>
              <a:t> to delegate tasks or to </a:t>
            </a:r>
            <a:r>
              <a:rPr b="1" lang="en-US" sz="2000">
                <a:solidFill>
                  <a:schemeClr val="dk1"/>
                </a:solidFill>
                <a:latin typeface="Roboto Condensed"/>
                <a:ea typeface="Roboto Condensed"/>
                <a:cs typeface="Roboto Condensed"/>
                <a:sym typeface="Roboto Condensed"/>
              </a:rPr>
              <a:t>work with others</a:t>
            </a:r>
            <a:r>
              <a:rPr lang="en-US" sz="2000">
                <a:solidFill>
                  <a:schemeClr val="dk1"/>
                </a:solidFill>
                <a:latin typeface="Roboto Condensed"/>
                <a:ea typeface="Roboto Condensed"/>
                <a:cs typeface="Roboto Condensed"/>
                <a:sym typeface="Roboto Condensed"/>
              </a:rPr>
              <a:t> unless they submit to exactly </a:t>
            </a:r>
            <a:r>
              <a:rPr b="1" lang="en-US" sz="2000">
                <a:solidFill>
                  <a:schemeClr val="dk1"/>
                </a:solidFill>
                <a:latin typeface="Roboto Condensed"/>
                <a:ea typeface="Roboto Condensed"/>
                <a:cs typeface="Roboto Condensed"/>
                <a:sym typeface="Roboto Condensed"/>
              </a:rPr>
              <a:t>his or her way of doing things</a:t>
            </a:r>
            <a:r>
              <a:rPr lang="en-US" sz="2000">
                <a:solidFill>
                  <a:schemeClr val="dk1"/>
                </a:solidFill>
                <a:latin typeface="Roboto Condensed"/>
                <a:ea typeface="Roboto Condensed"/>
                <a:cs typeface="Roboto Condensed"/>
                <a:sym typeface="Roboto Condensed"/>
              </a:rPr>
              <a:t>.</a:t>
            </a:r>
            <a:endParaRPr sz="2000">
              <a:solidFill>
                <a:schemeClr val="dk1"/>
              </a:solidFill>
              <a:latin typeface="Roboto Condensed"/>
              <a:ea typeface="Roboto Condensed"/>
              <a:cs typeface="Roboto Condensed"/>
              <a:sym typeface="Roboto Condensed"/>
            </a:endParaRPr>
          </a:p>
          <a:p>
            <a:pPr indent="0" lvl="0" marL="0" rtl="0" algn="l">
              <a:lnSpc>
                <a:spcPct val="90000"/>
              </a:lnSpc>
              <a:spcBef>
                <a:spcPts val="800"/>
              </a:spcBef>
              <a:spcAft>
                <a:spcPts val="0"/>
              </a:spcAft>
              <a:buSzPct val="100000"/>
              <a:buNone/>
            </a:pPr>
            <a:r>
              <a:rPr lang="en-US" sz="2000">
                <a:solidFill>
                  <a:schemeClr val="dk1"/>
                </a:solidFill>
                <a:latin typeface="Roboto Condensed"/>
                <a:ea typeface="Roboto Condensed"/>
                <a:cs typeface="Roboto Condensed"/>
                <a:sym typeface="Roboto Condensed"/>
              </a:rPr>
              <a:t>7.Adopts a </a:t>
            </a:r>
            <a:r>
              <a:rPr b="1" lang="en-US" sz="2000">
                <a:solidFill>
                  <a:schemeClr val="dk1"/>
                </a:solidFill>
                <a:latin typeface="Roboto Condensed"/>
                <a:ea typeface="Roboto Condensed"/>
                <a:cs typeface="Roboto Condensed"/>
                <a:sym typeface="Roboto Condensed"/>
              </a:rPr>
              <a:t>miserly spending style toward both self and others</a:t>
            </a:r>
            <a:r>
              <a:rPr lang="en-US" sz="2000">
                <a:solidFill>
                  <a:schemeClr val="dk1"/>
                </a:solidFill>
                <a:latin typeface="Roboto Condensed"/>
                <a:ea typeface="Roboto Condensed"/>
                <a:cs typeface="Roboto Condensed"/>
                <a:sym typeface="Roboto Condensed"/>
              </a:rPr>
              <a:t>; money is viewed as something to be </a:t>
            </a:r>
            <a:r>
              <a:rPr b="1" lang="en-US" sz="2000">
                <a:solidFill>
                  <a:schemeClr val="dk1"/>
                </a:solidFill>
                <a:latin typeface="Roboto Condensed"/>
                <a:ea typeface="Roboto Condensed"/>
                <a:cs typeface="Roboto Condensed"/>
                <a:sym typeface="Roboto Condensed"/>
              </a:rPr>
              <a:t>hoarded for future catastrophes.</a:t>
            </a:r>
            <a:endParaRPr b="1" sz="2000">
              <a:solidFill>
                <a:schemeClr val="dk1"/>
              </a:solidFill>
              <a:latin typeface="Roboto Condensed"/>
              <a:ea typeface="Roboto Condensed"/>
              <a:cs typeface="Roboto Condensed"/>
              <a:sym typeface="Roboto Condensed"/>
            </a:endParaRPr>
          </a:p>
          <a:p>
            <a:pPr indent="0" lvl="0" marL="0" rtl="0" algn="l">
              <a:lnSpc>
                <a:spcPct val="90000"/>
              </a:lnSpc>
              <a:spcBef>
                <a:spcPts val="800"/>
              </a:spcBef>
              <a:spcAft>
                <a:spcPts val="0"/>
              </a:spcAft>
              <a:buSzPct val="100000"/>
              <a:buNone/>
            </a:pPr>
            <a:r>
              <a:rPr lang="en-US" sz="2000">
                <a:solidFill>
                  <a:schemeClr val="dk1"/>
                </a:solidFill>
                <a:latin typeface="Roboto Condensed"/>
                <a:ea typeface="Roboto Condensed"/>
                <a:cs typeface="Roboto Condensed"/>
                <a:sym typeface="Roboto Condensed"/>
              </a:rPr>
              <a:t>8.Shows </a:t>
            </a:r>
            <a:r>
              <a:rPr b="1" lang="en-US" sz="2000">
                <a:solidFill>
                  <a:schemeClr val="dk1"/>
                </a:solidFill>
                <a:latin typeface="Roboto Condensed"/>
                <a:ea typeface="Roboto Condensed"/>
                <a:cs typeface="Roboto Condensed"/>
                <a:sym typeface="Roboto Condensed"/>
              </a:rPr>
              <a:t>rigidity and stubbornness.</a:t>
            </a:r>
            <a:endParaRPr sz="2400">
              <a:solidFill>
                <a:schemeClr val="dk1"/>
              </a:solidFill>
              <a:latin typeface="Roboto Condensed"/>
              <a:ea typeface="Roboto Condensed"/>
              <a:cs typeface="Roboto Condensed"/>
              <a:sym typeface="Roboto Condensed"/>
            </a:endParaRPr>
          </a:p>
        </p:txBody>
      </p:sp>
      <p:pic>
        <p:nvPicPr>
          <p:cNvPr id="2390" name="Google Shape;2390;g2b4aaa32f61_0_563"/>
          <p:cNvPicPr preferRelativeResize="0"/>
          <p:nvPr/>
        </p:nvPicPr>
        <p:blipFill rotWithShape="1">
          <a:blip r:embed="rId3">
            <a:alphaModFix/>
          </a:blip>
          <a:srcRect b="0" l="0" r="0" t="0"/>
          <a:stretch/>
        </p:blipFill>
        <p:spPr>
          <a:xfrm>
            <a:off x="7219675" y="1277051"/>
            <a:ext cx="1924325" cy="2873300"/>
          </a:xfrm>
          <a:prstGeom prst="rect">
            <a:avLst/>
          </a:prstGeom>
          <a:noFill/>
          <a:ln>
            <a:noFill/>
          </a:ln>
        </p:spPr>
      </p:pic>
    </p:spTree>
  </p:cSld>
  <p:clrMapOvr>
    <a:masterClrMapping/>
  </p:clrMapOvr>
</p:sld>
</file>

<file path=ppt/slides/slide1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4" name="Shape 2394"/>
        <p:cNvGrpSpPr/>
        <p:nvPr/>
      </p:nvGrpSpPr>
      <p:grpSpPr>
        <a:xfrm>
          <a:off x="0" y="0"/>
          <a:ext cx="0" cy="0"/>
          <a:chOff x="0" y="0"/>
          <a:chExt cx="0" cy="0"/>
        </a:xfrm>
      </p:grpSpPr>
      <p:sp>
        <p:nvSpPr>
          <p:cNvPr id="2395" name="Google Shape;2395;g2b4aaa32f61_0_571"/>
          <p:cNvSpPr txBox="1"/>
          <p:nvPr>
            <p:ph type="title"/>
          </p:nvPr>
        </p:nvSpPr>
        <p:spPr>
          <a:xfrm>
            <a:off x="154025" y="139075"/>
            <a:ext cx="7704000" cy="572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4000"/>
              <a:buNone/>
            </a:pPr>
            <a:r>
              <a:rPr lang="en-US"/>
              <a:t>Treatment </a:t>
            </a:r>
            <a:endParaRPr/>
          </a:p>
        </p:txBody>
      </p:sp>
      <p:pic>
        <p:nvPicPr>
          <p:cNvPr id="2396" name="Google Shape;2396;g2b4aaa32f61_0_571"/>
          <p:cNvPicPr preferRelativeResize="0"/>
          <p:nvPr/>
        </p:nvPicPr>
        <p:blipFill rotWithShape="1">
          <a:blip r:embed="rId3">
            <a:alphaModFix/>
          </a:blip>
          <a:srcRect b="0" l="0" r="0" t="11378"/>
          <a:stretch/>
        </p:blipFill>
        <p:spPr>
          <a:xfrm>
            <a:off x="352575" y="842075"/>
            <a:ext cx="7914299" cy="3762499"/>
          </a:xfrm>
          <a:prstGeom prst="rect">
            <a:avLst/>
          </a:prstGeom>
          <a:noFill/>
          <a:ln>
            <a:noFill/>
          </a:ln>
        </p:spPr>
      </p:pic>
    </p:spTree>
  </p:cSld>
  <p:clrMapOvr>
    <a:masterClrMapping/>
  </p:clrMapOvr>
</p:sld>
</file>

<file path=ppt/slides/slide1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0" name="Shape 2400"/>
        <p:cNvGrpSpPr/>
        <p:nvPr/>
      </p:nvGrpSpPr>
      <p:grpSpPr>
        <a:xfrm>
          <a:off x="0" y="0"/>
          <a:ext cx="0" cy="0"/>
          <a:chOff x="0" y="0"/>
          <a:chExt cx="0" cy="0"/>
        </a:xfrm>
      </p:grpSpPr>
      <p:pic>
        <p:nvPicPr>
          <p:cNvPr id="2401" name="Google Shape;2401;g2b4aaa32f61_0_577"/>
          <p:cNvPicPr preferRelativeResize="0"/>
          <p:nvPr/>
        </p:nvPicPr>
        <p:blipFill rotWithShape="1">
          <a:blip r:embed="rId3">
            <a:alphaModFix/>
          </a:blip>
          <a:srcRect b="0" l="0" r="0" t="0"/>
          <a:stretch/>
        </p:blipFill>
        <p:spPr>
          <a:xfrm>
            <a:off x="1379974" y="0"/>
            <a:ext cx="6384051" cy="2468725"/>
          </a:xfrm>
          <a:prstGeom prst="rect">
            <a:avLst/>
          </a:prstGeom>
          <a:noFill/>
          <a:ln>
            <a:noFill/>
          </a:ln>
        </p:spPr>
      </p:pic>
      <p:pic>
        <p:nvPicPr>
          <p:cNvPr id="2402" name="Google Shape;2402;g2b4aaa32f61_0_577"/>
          <p:cNvPicPr preferRelativeResize="0"/>
          <p:nvPr/>
        </p:nvPicPr>
        <p:blipFill rotWithShape="1">
          <a:blip r:embed="rId4">
            <a:alphaModFix/>
          </a:blip>
          <a:srcRect b="0" l="0" r="0" t="0"/>
          <a:stretch/>
        </p:blipFill>
        <p:spPr>
          <a:xfrm>
            <a:off x="1767800" y="2468725"/>
            <a:ext cx="5608393" cy="2674775"/>
          </a:xfrm>
          <a:prstGeom prst="rect">
            <a:avLst/>
          </a:prstGeom>
          <a:noFill/>
          <a:ln>
            <a:noFill/>
          </a:ln>
        </p:spPr>
      </p:pic>
    </p:spTree>
  </p:cSld>
  <p:clrMapOvr>
    <a:masterClrMapping/>
  </p:clrMapOvr>
</p:sld>
</file>

<file path=ppt/slides/slide1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6" name="Shape 2406"/>
        <p:cNvGrpSpPr/>
        <p:nvPr/>
      </p:nvGrpSpPr>
      <p:grpSpPr>
        <a:xfrm>
          <a:off x="0" y="0"/>
          <a:ext cx="0" cy="0"/>
          <a:chOff x="0" y="0"/>
          <a:chExt cx="0" cy="0"/>
        </a:xfrm>
      </p:grpSpPr>
      <p:sp>
        <p:nvSpPr>
          <p:cNvPr id="2407" name="Google Shape;2407;g2b4aaa32f61_0_582"/>
          <p:cNvSpPr txBox="1"/>
          <p:nvPr>
            <p:ph type="title"/>
          </p:nvPr>
        </p:nvSpPr>
        <p:spPr>
          <a:xfrm>
            <a:off x="251250" y="2226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2408" name="Google Shape;2408;g2b4aaa32f61_0_582"/>
          <p:cNvSpPr txBox="1"/>
          <p:nvPr>
            <p:ph idx="1" type="body"/>
          </p:nvPr>
        </p:nvSpPr>
        <p:spPr>
          <a:xfrm>
            <a:off x="342050" y="1013500"/>
            <a:ext cx="4003200" cy="41301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100000"/>
              </a:lnSpc>
              <a:spcBef>
                <a:spcPts val="0"/>
              </a:spcBef>
              <a:spcAft>
                <a:spcPts val="0"/>
              </a:spcAft>
              <a:buSzPct val="108108"/>
              <a:buNone/>
            </a:pPr>
            <a:r>
              <a:rPr lang="en-US"/>
              <a:t>1- one of these is not found in schizoid personality disorder?</a:t>
            </a:r>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A. detachment from social relationships</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B. restricted range of expression of emotions</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C. emotional coldness, detachment</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solidFill>
                  <a:schemeClr val="dk2"/>
                </a:solidFill>
                <a:latin typeface="Roboto Condensed Light"/>
                <a:ea typeface="Roboto Condensed Light"/>
                <a:cs typeface="Roboto Condensed Light"/>
                <a:sym typeface="Roboto Condensed Light"/>
              </a:rPr>
              <a:t>D. Recurrent and intense mood swings </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t> 2- True about schizoid personality disorder:</a:t>
            </a:r>
            <a:endParaRPr/>
          </a:p>
          <a:p>
            <a:pPr indent="0" lvl="0" marL="457200" rtl="0" algn="l">
              <a:lnSpc>
                <a:spcPct val="100000"/>
              </a:lnSpc>
              <a:spcBef>
                <a:spcPts val="0"/>
              </a:spcBef>
              <a:spcAft>
                <a:spcPts val="0"/>
              </a:spcAft>
              <a:buSzPct val="108108"/>
              <a:buNone/>
            </a:pPr>
            <a:r>
              <a:rPr lang="en-US">
                <a:solidFill>
                  <a:schemeClr val="dk2"/>
                </a:solidFill>
                <a:latin typeface="Roboto Condensed Light"/>
                <a:ea typeface="Roboto Condensed Light"/>
                <a:cs typeface="Roboto Condensed Light"/>
                <a:sym typeface="Roboto Condensed Light"/>
              </a:rPr>
              <a:t>a- Limited emotion and indifference to social relationships</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b- failure to confirm social norms</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c- failure social rejection</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d- delusion of grandiosity </a:t>
            </a:r>
            <a:endParaRPr>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t>3- A pervasive pattern of instability of interpersonal relationships, self-image, and affects, and marked impulsivity ?</a:t>
            </a:r>
            <a:endParaRPr/>
          </a:p>
          <a:p>
            <a:pPr indent="0" lvl="0" marL="457200" rtl="0" algn="l">
              <a:lnSpc>
                <a:spcPct val="100000"/>
              </a:lnSpc>
              <a:spcBef>
                <a:spcPts val="0"/>
              </a:spcBef>
              <a:spcAft>
                <a:spcPts val="0"/>
              </a:spcAft>
              <a:buClr>
                <a:schemeClr val="dk1"/>
              </a:buClr>
              <a:buSzPct val="84942"/>
              <a:buFont typeface="Arial"/>
              <a:buNone/>
            </a:pPr>
            <a:r>
              <a:rPr lang="en-US">
                <a:solidFill>
                  <a:schemeClr val="dk2"/>
                </a:solidFill>
                <a:latin typeface="Roboto Condensed Light"/>
                <a:ea typeface="Roboto Condensed Light"/>
                <a:cs typeface="Roboto Condensed Light"/>
                <a:sym typeface="Roboto Condensed Light"/>
              </a:rPr>
              <a:t>Borderline personality disorder </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t>4- How to differentiate between paranoid personality disorder and paranoid schizophrenia delusional disorder?</a:t>
            </a:r>
            <a:endParaRPr/>
          </a:p>
          <a:p>
            <a:pPr indent="0" lvl="0" marL="457200" rtl="0" algn="l">
              <a:lnSpc>
                <a:spcPct val="100000"/>
              </a:lnSpc>
              <a:spcBef>
                <a:spcPts val="0"/>
              </a:spcBef>
              <a:spcAft>
                <a:spcPts val="0"/>
              </a:spcAft>
              <a:buClr>
                <a:schemeClr val="dk1"/>
              </a:buClr>
              <a:buSzPct val="84942"/>
              <a:buFont typeface="Arial"/>
              <a:buNone/>
            </a:pPr>
            <a:r>
              <a:rPr lang="en-US">
                <a:solidFill>
                  <a:schemeClr val="dk2"/>
                </a:solidFill>
                <a:latin typeface="Roboto Condensed Light"/>
                <a:ea typeface="Roboto Condensed Light"/>
                <a:cs typeface="Roboto Condensed Light"/>
                <a:sym typeface="Roboto Condensed Light"/>
              </a:rPr>
              <a:t>Pervasive pattern of symptom</a:t>
            </a:r>
            <a:r>
              <a:rPr lang="en-US"/>
              <a:t> </a:t>
            </a:r>
            <a:endParaRPr/>
          </a:p>
          <a:p>
            <a:pPr indent="0" lvl="0" marL="0" rtl="0" algn="l">
              <a:lnSpc>
                <a:spcPct val="100000"/>
              </a:lnSpc>
              <a:spcBef>
                <a:spcPts val="0"/>
              </a:spcBef>
              <a:spcAft>
                <a:spcPts val="0"/>
              </a:spcAft>
              <a:buSzPct val="108108"/>
              <a:buNone/>
            </a:pPr>
            <a:r>
              <a:t/>
            </a:r>
            <a:endParaRPr/>
          </a:p>
        </p:txBody>
      </p:sp>
      <p:sp>
        <p:nvSpPr>
          <p:cNvPr id="2409" name="Google Shape;2409;g2b4aaa32f61_0_582"/>
          <p:cNvSpPr txBox="1"/>
          <p:nvPr>
            <p:ph idx="1" type="body"/>
          </p:nvPr>
        </p:nvSpPr>
        <p:spPr>
          <a:xfrm>
            <a:off x="4573400" y="1013500"/>
            <a:ext cx="3686700" cy="41301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100000"/>
              </a:lnSpc>
              <a:spcBef>
                <a:spcPts val="0"/>
              </a:spcBef>
              <a:spcAft>
                <a:spcPts val="0"/>
              </a:spcAft>
              <a:buSzPct val="108108"/>
              <a:buNone/>
            </a:pPr>
            <a:r>
              <a:rPr lang="en-US"/>
              <a:t>5- A person who wears very odd clothes, thinks he is a psychic (clairvoyance, telepathy, superstitiousness), has severe social anxiety, what kind of personality disorder does he have? </a:t>
            </a:r>
            <a:endParaRPr/>
          </a:p>
          <a:p>
            <a:pPr indent="0" lvl="0" marL="457200" rtl="0" algn="l">
              <a:lnSpc>
                <a:spcPct val="100000"/>
              </a:lnSpc>
              <a:spcBef>
                <a:spcPts val="0"/>
              </a:spcBef>
              <a:spcAft>
                <a:spcPts val="0"/>
              </a:spcAft>
              <a:buSzPct val="108108"/>
              <a:buNone/>
            </a:pPr>
            <a:r>
              <a:rPr lang="en-US">
                <a:solidFill>
                  <a:schemeClr val="dk2"/>
                </a:solidFill>
                <a:latin typeface="Roboto Condensed Light"/>
                <a:ea typeface="Roboto Condensed Light"/>
                <a:cs typeface="Roboto Condensed Light"/>
                <a:sym typeface="Roboto Condensed Light"/>
              </a:rPr>
              <a:t>Schizotypal personality disorder </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solidFill>
                  <a:schemeClr val="dk1"/>
                </a:solidFill>
              </a:rPr>
              <a:t>6- </a:t>
            </a:r>
            <a:r>
              <a:rPr lang="en-US"/>
              <a:t>All are features of antisocial personality except? </a:t>
            </a:r>
            <a:endParaRPr/>
          </a:p>
          <a:p>
            <a:pPr indent="-317500" lvl="0" marL="914400" rtl="0" algn="l">
              <a:lnSpc>
                <a:spcPct val="100000"/>
              </a:lnSpc>
              <a:spcBef>
                <a:spcPts val="0"/>
              </a:spcBef>
              <a:spcAft>
                <a:spcPts val="0"/>
              </a:spcAft>
              <a:buClr>
                <a:schemeClr val="dk2"/>
              </a:buClr>
              <a:buSzPct val="108108"/>
              <a:buFont typeface="Roboto Condensed Light"/>
              <a:buAutoNum type="alphaLcPeriod"/>
            </a:pPr>
            <a:r>
              <a:rPr lang="en-US">
                <a:solidFill>
                  <a:schemeClr val="dk2"/>
                </a:solidFill>
                <a:latin typeface="Roboto Condensed Light"/>
                <a:ea typeface="Roboto Condensed Light"/>
                <a:cs typeface="Roboto Condensed Light"/>
                <a:sym typeface="Roboto Condensed Light"/>
              </a:rPr>
              <a:t>attempts of self-harm</a:t>
            </a:r>
            <a:endParaRPr>
              <a:solidFill>
                <a:schemeClr val="dk2"/>
              </a:solidFill>
              <a:latin typeface="Roboto Condensed Light"/>
              <a:ea typeface="Roboto Condensed Light"/>
              <a:cs typeface="Roboto Condensed Light"/>
              <a:sym typeface="Roboto Condensed Light"/>
            </a:endParaRPr>
          </a:p>
          <a:p>
            <a:pPr indent="-317500" lvl="0" marL="914400" rtl="0" algn="l">
              <a:lnSpc>
                <a:spcPct val="100000"/>
              </a:lnSpc>
              <a:spcBef>
                <a:spcPts val="0"/>
              </a:spcBef>
              <a:spcAft>
                <a:spcPts val="0"/>
              </a:spcAft>
              <a:buSzPct val="108108"/>
              <a:buFont typeface="Roboto Condensed Light"/>
              <a:buAutoNum type="alphaLcPeriod"/>
            </a:pPr>
            <a:r>
              <a:rPr lang="en-US">
                <a:latin typeface="Roboto Condensed Light"/>
                <a:ea typeface="Roboto Condensed Light"/>
                <a:cs typeface="Roboto Condensed Light"/>
                <a:sym typeface="Roboto Condensed Light"/>
              </a:rPr>
              <a:t>impulsivity</a:t>
            </a:r>
            <a:endParaRPr>
              <a:latin typeface="Roboto Condensed Light"/>
              <a:ea typeface="Roboto Condensed Light"/>
              <a:cs typeface="Roboto Condensed Light"/>
              <a:sym typeface="Roboto Condensed Light"/>
            </a:endParaRPr>
          </a:p>
          <a:p>
            <a:pPr indent="-317500" lvl="0" marL="914400" rtl="0" algn="l">
              <a:lnSpc>
                <a:spcPct val="100000"/>
              </a:lnSpc>
              <a:spcBef>
                <a:spcPts val="0"/>
              </a:spcBef>
              <a:spcAft>
                <a:spcPts val="0"/>
              </a:spcAft>
              <a:buSzPct val="108108"/>
              <a:buFont typeface="Roboto Condensed Light"/>
              <a:buAutoNum type="alphaLcPeriod"/>
            </a:pPr>
            <a:r>
              <a:rPr lang="en-US">
                <a:latin typeface="Roboto Condensed Light"/>
                <a:ea typeface="Roboto Condensed Light"/>
                <a:cs typeface="Roboto Condensed Light"/>
                <a:sym typeface="Roboto Condensed Light"/>
              </a:rPr>
              <a:t>lack of remorse </a:t>
            </a:r>
            <a:endParaRPr>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solidFill>
                  <a:schemeClr val="dk1"/>
                </a:solidFill>
              </a:rPr>
              <a:t>7- </a:t>
            </a:r>
            <a:r>
              <a:rPr lang="en-US"/>
              <a:t>A person who wears very odd clothes, thinks he is a psychic (clairvoyance,telepathy, superstitiousness), has severe social anxiety, what kind of personality disorder does he have?</a:t>
            </a:r>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A-schizoid personality disorder</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B-Antisocial personality disorder</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solidFill>
                  <a:schemeClr val="dk2"/>
                </a:solidFill>
                <a:latin typeface="Roboto Condensed Light"/>
                <a:ea typeface="Roboto Condensed Light"/>
                <a:cs typeface="Roboto Condensed Light"/>
                <a:sym typeface="Roboto Condensed Light"/>
              </a:rPr>
              <a:t>C-schizotypal personality disorder</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108108"/>
              <a:buFont typeface="Arial"/>
              <a:buNone/>
            </a:pPr>
            <a:r>
              <a:rPr lang="en-US">
                <a:latin typeface="Roboto Condensed Light"/>
                <a:ea typeface="Roboto Condensed Light"/>
                <a:cs typeface="Roboto Condensed Light"/>
                <a:sym typeface="Roboto Condensed Light"/>
              </a:rPr>
              <a:t>D-paranoid personality disorder</a:t>
            </a:r>
            <a:endParaRPr sz="1100">
              <a:solidFill>
                <a:schemeClr val="dk1"/>
              </a:solidFill>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ct val="108108"/>
              <a:buNone/>
            </a:pPr>
            <a:r>
              <a:t/>
            </a:r>
            <a:endParaRPr>
              <a:solidFill>
                <a:schemeClr val="dk1"/>
              </a:solidFill>
            </a:endParaRPr>
          </a:p>
        </p:txBody>
      </p:sp>
    </p:spTree>
  </p:cSld>
  <p:clrMapOvr>
    <a:masterClrMapping/>
  </p:clrMapOvr>
</p:sld>
</file>

<file path=ppt/slides/slide1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3" name="Shape 2413"/>
        <p:cNvGrpSpPr/>
        <p:nvPr/>
      </p:nvGrpSpPr>
      <p:grpSpPr>
        <a:xfrm>
          <a:off x="0" y="0"/>
          <a:ext cx="0" cy="0"/>
          <a:chOff x="0" y="0"/>
          <a:chExt cx="0" cy="0"/>
        </a:xfrm>
      </p:grpSpPr>
      <p:sp>
        <p:nvSpPr>
          <p:cNvPr id="2414" name="Google Shape;2414;g2b625c1c865_0_152"/>
          <p:cNvSpPr txBox="1"/>
          <p:nvPr>
            <p:ph type="title"/>
          </p:nvPr>
        </p:nvSpPr>
        <p:spPr>
          <a:xfrm>
            <a:off x="251250" y="2226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2415" name="Google Shape;2415;g2b625c1c865_0_152"/>
          <p:cNvSpPr txBox="1"/>
          <p:nvPr>
            <p:ph idx="1" type="body"/>
          </p:nvPr>
        </p:nvSpPr>
        <p:spPr>
          <a:xfrm>
            <a:off x="342050" y="1013500"/>
            <a:ext cx="4003200" cy="41301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100000"/>
              </a:lnSpc>
              <a:spcBef>
                <a:spcPts val="0"/>
              </a:spcBef>
              <a:spcAft>
                <a:spcPts val="0"/>
              </a:spcAft>
              <a:buSzPct val="108108"/>
              <a:buNone/>
            </a:pPr>
            <a:r>
              <a:rPr lang="en-US"/>
              <a:t>8- A female patient presents to the doctor with complains of feeling unloved , lonely and unwanted, she flirts with the doctor and feels angry when the doctor doesn't reciprocate , which personality disorder is the likely diagnosis ?</a:t>
            </a:r>
            <a:endParaRPr/>
          </a:p>
          <a:p>
            <a:pPr indent="0" lvl="0" marL="457200" rtl="0" algn="l">
              <a:lnSpc>
                <a:spcPct val="100000"/>
              </a:lnSpc>
              <a:spcBef>
                <a:spcPts val="0"/>
              </a:spcBef>
              <a:spcAft>
                <a:spcPts val="0"/>
              </a:spcAft>
              <a:buClr>
                <a:schemeClr val="dk1"/>
              </a:buClr>
              <a:buSzPct val="78571"/>
              <a:buFont typeface="Arial"/>
              <a:buNone/>
            </a:pPr>
            <a:r>
              <a:rPr lang="en-US">
                <a:latin typeface="Roboto Condensed Light"/>
                <a:ea typeface="Roboto Condensed Light"/>
                <a:cs typeface="Roboto Condensed Light"/>
                <a:sym typeface="Roboto Condensed Light"/>
              </a:rPr>
              <a:t>A-Borderline</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78571"/>
              <a:buFont typeface="Arial"/>
              <a:buNone/>
            </a:pPr>
            <a:r>
              <a:rPr lang="en-US">
                <a:latin typeface="Roboto Condensed Light"/>
                <a:ea typeface="Roboto Condensed Light"/>
                <a:cs typeface="Roboto Condensed Light"/>
                <a:sym typeface="Roboto Condensed Light"/>
              </a:rPr>
              <a:t>B-Avoidant</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78571"/>
              <a:buFont typeface="Arial"/>
              <a:buNone/>
            </a:pPr>
            <a:r>
              <a:rPr lang="en-US">
                <a:latin typeface="Roboto Condensed Light"/>
                <a:ea typeface="Roboto Condensed Light"/>
                <a:cs typeface="Roboto Condensed Light"/>
                <a:sym typeface="Roboto Condensed Light"/>
              </a:rPr>
              <a:t>C-Antisocial</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78571"/>
              <a:buFont typeface="Arial"/>
              <a:buNone/>
            </a:pPr>
            <a:r>
              <a:rPr lang="en-US">
                <a:solidFill>
                  <a:schemeClr val="dk2"/>
                </a:solidFill>
                <a:latin typeface="Roboto Condensed Light"/>
                <a:ea typeface="Roboto Condensed Light"/>
                <a:cs typeface="Roboto Condensed Light"/>
                <a:sym typeface="Roboto Condensed Light"/>
              </a:rPr>
              <a:t>D-Histrionic </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t>9- A 37-year-old lady has an eccentric hobby of preserving animal carcasses found On road side. She has also suspiciousness, magical thinking,and obsessive ruminations though she does not resist them. She has never had a diagnosis of schizophrenia.This description best fits which of the following diagnosis?</a:t>
            </a:r>
            <a:endParaRPr/>
          </a:p>
          <a:p>
            <a:pPr indent="0" lvl="0" marL="0" rtl="0" algn="l">
              <a:lnSpc>
                <a:spcPct val="100000"/>
              </a:lnSpc>
              <a:spcBef>
                <a:spcPts val="0"/>
              </a:spcBef>
              <a:spcAft>
                <a:spcPts val="0"/>
              </a:spcAft>
              <a:buClr>
                <a:schemeClr val="dk1"/>
              </a:buClr>
              <a:buSzPct val="78571"/>
              <a:buFont typeface="Arial"/>
              <a:buNone/>
            </a:pPr>
            <a:r>
              <a:rPr lang="en-US"/>
              <a:t>Select one:</a:t>
            </a:r>
            <a:endParaRPr/>
          </a:p>
          <a:p>
            <a:pPr indent="0" lvl="0" marL="457200" rtl="0" algn="l">
              <a:lnSpc>
                <a:spcPct val="100000"/>
              </a:lnSpc>
              <a:spcBef>
                <a:spcPts val="0"/>
              </a:spcBef>
              <a:spcAft>
                <a:spcPts val="0"/>
              </a:spcAft>
              <a:buClr>
                <a:schemeClr val="dk1"/>
              </a:buClr>
              <a:buSzPct val="78571"/>
              <a:buFont typeface="Arial"/>
              <a:buNone/>
            </a:pPr>
            <a:r>
              <a:rPr lang="en-US">
                <a:latin typeface="Roboto Condensed Light"/>
                <a:ea typeface="Roboto Condensed Light"/>
                <a:cs typeface="Roboto Condensed Light"/>
                <a:sym typeface="Roboto Condensed Light"/>
              </a:rPr>
              <a:t>a. Schizoid personality</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78571"/>
              <a:buFont typeface="Arial"/>
              <a:buNone/>
            </a:pPr>
            <a:r>
              <a:rPr lang="en-US">
                <a:solidFill>
                  <a:schemeClr val="dk2"/>
                </a:solidFill>
                <a:latin typeface="Roboto Condensed Light"/>
                <a:ea typeface="Roboto Condensed Light"/>
                <a:cs typeface="Roboto Condensed Light"/>
                <a:sym typeface="Roboto Condensed Light"/>
              </a:rPr>
              <a:t>b. Schizotypal disorder</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78571"/>
              <a:buFont typeface="Arial"/>
              <a:buNone/>
            </a:pPr>
            <a:r>
              <a:rPr lang="en-US">
                <a:latin typeface="Roboto Condensed Light"/>
                <a:ea typeface="Roboto Condensed Light"/>
                <a:cs typeface="Roboto Condensed Light"/>
                <a:sym typeface="Roboto Condensed Light"/>
              </a:rPr>
              <a:t>c. Paranoid personality </a:t>
            </a:r>
            <a:endParaRPr>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ct val="108108"/>
              <a:buNone/>
            </a:pPr>
            <a:r>
              <a:t/>
            </a:r>
            <a:endParaRPr/>
          </a:p>
          <a:p>
            <a:pPr indent="0" lvl="0" marL="0" rtl="0" algn="l">
              <a:lnSpc>
                <a:spcPct val="100000"/>
              </a:lnSpc>
              <a:spcBef>
                <a:spcPts val="0"/>
              </a:spcBef>
              <a:spcAft>
                <a:spcPts val="0"/>
              </a:spcAft>
              <a:buSzPct val="108108"/>
              <a:buNone/>
            </a:pPr>
            <a:r>
              <a:t/>
            </a:r>
            <a:endParaRPr/>
          </a:p>
        </p:txBody>
      </p:sp>
      <p:sp>
        <p:nvSpPr>
          <p:cNvPr id="2416" name="Google Shape;2416;g2b625c1c865_0_152"/>
          <p:cNvSpPr txBox="1"/>
          <p:nvPr>
            <p:ph idx="1" type="body"/>
          </p:nvPr>
        </p:nvSpPr>
        <p:spPr>
          <a:xfrm>
            <a:off x="4573400" y="1013500"/>
            <a:ext cx="3686700" cy="41301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100000"/>
              </a:lnSpc>
              <a:spcBef>
                <a:spcPts val="0"/>
              </a:spcBef>
              <a:spcAft>
                <a:spcPts val="0"/>
              </a:spcAft>
              <a:buSzPct val="108108"/>
              <a:buNone/>
            </a:pPr>
            <a:r>
              <a:rPr lang="en-US"/>
              <a:t>10- Which Personality disorder is considered to be closely associated with bipolar diathesis?</a:t>
            </a:r>
            <a:endParaRPr/>
          </a:p>
          <a:p>
            <a:pPr indent="0" lvl="0" marL="457200" rtl="0" algn="l">
              <a:lnSpc>
                <a:spcPct val="100000"/>
              </a:lnSpc>
              <a:spcBef>
                <a:spcPts val="0"/>
              </a:spcBef>
              <a:spcAft>
                <a:spcPts val="0"/>
              </a:spcAft>
              <a:buClr>
                <a:schemeClr val="dk1"/>
              </a:buClr>
              <a:buSzPct val="78571"/>
              <a:buFont typeface="Arial"/>
              <a:buNone/>
            </a:pPr>
            <a:r>
              <a:rPr lang="en-US">
                <a:solidFill>
                  <a:schemeClr val="dk2"/>
                </a:solidFill>
                <a:latin typeface="Roboto Condensed Light"/>
                <a:ea typeface="Roboto Condensed Light"/>
                <a:cs typeface="Roboto Condensed Light"/>
                <a:sym typeface="Roboto Condensed Light"/>
              </a:rPr>
              <a:t>a. Borderline personality disorder</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78571"/>
              <a:buFont typeface="Arial"/>
              <a:buNone/>
            </a:pPr>
            <a:r>
              <a:rPr lang="en-US">
                <a:latin typeface="Roboto Condensed Light"/>
                <a:ea typeface="Roboto Condensed Light"/>
                <a:cs typeface="Roboto Condensed Light"/>
                <a:sym typeface="Roboto Condensed Light"/>
              </a:rPr>
              <a:t>b. Narcissistic personality disorder</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78571"/>
              <a:buFont typeface="Arial"/>
              <a:buNone/>
            </a:pPr>
            <a:r>
              <a:rPr lang="en-US">
                <a:latin typeface="Roboto Condensed Light"/>
                <a:ea typeface="Roboto Condensed Light"/>
                <a:cs typeface="Roboto Condensed Light"/>
                <a:sym typeface="Roboto Condensed Light"/>
              </a:rPr>
              <a:t>c. Antisocial personality </a:t>
            </a:r>
            <a:endParaRPr>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t>11- Excessive concern with physical appearance ,shallow, labile affect, and egocentricity are a Feature of which of the following?</a:t>
            </a:r>
            <a:endParaRPr/>
          </a:p>
          <a:p>
            <a:pPr indent="0" lvl="0" marL="457200" rtl="0" algn="l">
              <a:lnSpc>
                <a:spcPct val="100000"/>
              </a:lnSpc>
              <a:spcBef>
                <a:spcPts val="0"/>
              </a:spcBef>
              <a:spcAft>
                <a:spcPts val="0"/>
              </a:spcAft>
              <a:buSzPct val="108108"/>
              <a:buNone/>
            </a:pPr>
            <a:r>
              <a:rPr lang="en-US">
                <a:solidFill>
                  <a:schemeClr val="dk2"/>
                </a:solidFill>
                <a:latin typeface="Roboto Condensed Light"/>
                <a:ea typeface="Roboto Condensed Light"/>
                <a:cs typeface="Roboto Condensed Light"/>
                <a:sym typeface="Roboto Condensed Light"/>
              </a:rPr>
              <a:t>a. Histrionic personality</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78571"/>
              <a:buFont typeface="Arial"/>
              <a:buNone/>
            </a:pPr>
            <a:r>
              <a:rPr lang="en-US">
                <a:latin typeface="Roboto Condensed Light"/>
                <a:ea typeface="Roboto Condensed Light"/>
                <a:cs typeface="Roboto Condensed Light"/>
                <a:sym typeface="Roboto Condensed Light"/>
              </a:rPr>
              <a:t>b. Narcissistic personality</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78571"/>
              <a:buFont typeface="Arial"/>
              <a:buNone/>
            </a:pPr>
            <a:r>
              <a:rPr lang="en-US">
                <a:latin typeface="Roboto Condensed Light"/>
                <a:ea typeface="Roboto Condensed Light"/>
                <a:cs typeface="Roboto Condensed Light"/>
                <a:sym typeface="Roboto Condensed Light"/>
              </a:rPr>
              <a:t>c. Antisocial personality </a:t>
            </a:r>
            <a:endParaRPr>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t>12- which one of the personality disorders most likely to benefit from adjuvant pharmacotherapy?</a:t>
            </a:r>
            <a:endParaRPr/>
          </a:p>
          <a:p>
            <a:pPr indent="457200" lvl="0" marL="0" rtl="0" algn="l">
              <a:lnSpc>
                <a:spcPct val="100000"/>
              </a:lnSpc>
              <a:spcBef>
                <a:spcPts val="0"/>
              </a:spcBef>
              <a:spcAft>
                <a:spcPts val="0"/>
              </a:spcAft>
              <a:buSzPct val="108108"/>
              <a:buNone/>
            </a:pPr>
            <a:r>
              <a:rPr lang="en-US">
                <a:solidFill>
                  <a:schemeClr val="dk2"/>
                </a:solidFill>
                <a:latin typeface="Roboto Condensed Light"/>
                <a:ea typeface="Roboto Condensed Light"/>
                <a:cs typeface="Roboto Condensed Light"/>
                <a:sym typeface="Roboto Condensed Light"/>
              </a:rPr>
              <a:t>borderline</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Clr>
                <a:schemeClr val="dk1"/>
              </a:buClr>
              <a:buSzPct val="78571"/>
              <a:buFont typeface="Arial"/>
              <a:buNone/>
            </a:pPr>
            <a:r>
              <a:rPr lang="en-US"/>
              <a:t>13- Not a criteria for schizotypal disorder</a:t>
            </a:r>
            <a:endParaRPr/>
          </a:p>
          <a:p>
            <a:pPr indent="0" lvl="0" marL="457200" rtl="0" algn="l">
              <a:lnSpc>
                <a:spcPct val="100000"/>
              </a:lnSpc>
              <a:spcBef>
                <a:spcPts val="0"/>
              </a:spcBef>
              <a:spcAft>
                <a:spcPts val="0"/>
              </a:spcAft>
              <a:buClr>
                <a:schemeClr val="dk1"/>
              </a:buClr>
              <a:buSzPct val="78571"/>
              <a:buFont typeface="Arial"/>
              <a:buNone/>
            </a:pPr>
            <a:r>
              <a:rPr lang="en-US">
                <a:latin typeface="Roboto Condensed Light"/>
                <a:ea typeface="Roboto Condensed Light"/>
                <a:cs typeface="Roboto Condensed Light"/>
                <a:sym typeface="Roboto Condensed Light"/>
              </a:rPr>
              <a:t>a-Odd beliefs or magical thinking</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78571"/>
              <a:buFont typeface="Arial"/>
              <a:buNone/>
            </a:pPr>
            <a:r>
              <a:rPr lang="en-US">
                <a:solidFill>
                  <a:schemeClr val="dk2"/>
                </a:solidFill>
                <a:latin typeface="Roboto Condensed Light"/>
                <a:ea typeface="Roboto Condensed Light"/>
                <a:cs typeface="Roboto Condensed Light"/>
                <a:sym typeface="Roboto Condensed Light"/>
              </a:rPr>
              <a:t>b-indifferent to the praise or criticism</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78571"/>
              <a:buFont typeface="Arial"/>
              <a:buNone/>
            </a:pPr>
            <a:r>
              <a:rPr lang="en-US">
                <a:latin typeface="Roboto Condensed Light"/>
                <a:ea typeface="Roboto Condensed Light"/>
                <a:cs typeface="Roboto Condensed Light"/>
                <a:sym typeface="Roboto Condensed Light"/>
              </a:rPr>
              <a:t>c-Suspiciousness or paranoid ideation</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78571"/>
              <a:buFont typeface="Arial"/>
              <a:buNone/>
            </a:pPr>
            <a:r>
              <a:rPr lang="en-US">
                <a:latin typeface="Roboto Condensed Light"/>
                <a:ea typeface="Roboto Condensed Light"/>
                <a:cs typeface="Roboto Condensed Light"/>
                <a:sym typeface="Roboto Condensed Light"/>
              </a:rPr>
              <a:t>d-Inappropriate or constricted affect</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ct val="108108"/>
              <a:buNone/>
            </a:pPr>
            <a:r>
              <a:rPr lang="en-US">
                <a:latin typeface="Roboto Condensed Light"/>
                <a:ea typeface="Roboto Condensed Light"/>
                <a:cs typeface="Roboto Condensed Light"/>
                <a:sym typeface="Roboto Condensed Light"/>
              </a:rPr>
              <a:t>e-Lack of close friends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2"/>
          <p:cNvSpPr/>
          <p:nvPr/>
        </p:nvSpPr>
        <p:spPr>
          <a:xfrm>
            <a:off x="3019199" y="1697595"/>
            <a:ext cx="2789796" cy="603396"/>
          </a:xfrm>
          <a:custGeom>
            <a:rect b="b" l="l" r="r" t="t"/>
            <a:pathLst>
              <a:path extrusionOk="0" h="3734" w="26673">
                <a:moveTo>
                  <a:pt x="14523" y="1"/>
                </a:moveTo>
                <a:cubicBezTo>
                  <a:pt x="12014" y="1"/>
                  <a:pt x="9503" y="83"/>
                  <a:pt x="7017" y="218"/>
                </a:cubicBezTo>
                <a:cubicBezTo>
                  <a:pt x="5753" y="280"/>
                  <a:pt x="4495" y="366"/>
                  <a:pt x="3250" y="539"/>
                </a:cubicBezTo>
                <a:cubicBezTo>
                  <a:pt x="3201" y="545"/>
                  <a:pt x="3133" y="551"/>
                  <a:pt x="3053" y="563"/>
                </a:cubicBezTo>
                <a:cubicBezTo>
                  <a:pt x="2263" y="656"/>
                  <a:pt x="321" y="859"/>
                  <a:pt x="44" y="1383"/>
                </a:cubicBezTo>
                <a:cubicBezTo>
                  <a:pt x="13" y="1433"/>
                  <a:pt x="1" y="1482"/>
                  <a:pt x="7" y="1537"/>
                </a:cubicBezTo>
                <a:cubicBezTo>
                  <a:pt x="19" y="1667"/>
                  <a:pt x="118" y="1809"/>
                  <a:pt x="328" y="1963"/>
                </a:cubicBezTo>
                <a:cubicBezTo>
                  <a:pt x="1289" y="2672"/>
                  <a:pt x="2905" y="2851"/>
                  <a:pt x="4162" y="3017"/>
                </a:cubicBezTo>
                <a:cubicBezTo>
                  <a:pt x="7924" y="3515"/>
                  <a:pt x="11686" y="3733"/>
                  <a:pt x="15471" y="3733"/>
                </a:cubicBezTo>
                <a:cubicBezTo>
                  <a:pt x="16977" y="3733"/>
                  <a:pt x="18487" y="3699"/>
                  <a:pt x="20001" y="3634"/>
                </a:cubicBezTo>
                <a:cubicBezTo>
                  <a:pt x="21278" y="3578"/>
                  <a:pt x="22591" y="3492"/>
                  <a:pt x="23793" y="3134"/>
                </a:cubicBezTo>
                <a:cubicBezTo>
                  <a:pt x="23904" y="3103"/>
                  <a:pt x="24015" y="3066"/>
                  <a:pt x="24120" y="3029"/>
                </a:cubicBezTo>
                <a:cubicBezTo>
                  <a:pt x="24675" y="2838"/>
                  <a:pt x="25976" y="2265"/>
                  <a:pt x="26407" y="1698"/>
                </a:cubicBezTo>
                <a:cubicBezTo>
                  <a:pt x="26672" y="1340"/>
                  <a:pt x="26605" y="995"/>
                  <a:pt x="25785" y="748"/>
                </a:cubicBezTo>
                <a:cubicBezTo>
                  <a:pt x="24749" y="434"/>
                  <a:pt x="23818" y="428"/>
                  <a:pt x="22751" y="335"/>
                </a:cubicBezTo>
                <a:cubicBezTo>
                  <a:pt x="20031" y="100"/>
                  <a:pt x="17278" y="1"/>
                  <a:pt x="1452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2"/>
          <p:cNvSpPr/>
          <p:nvPr/>
        </p:nvSpPr>
        <p:spPr>
          <a:xfrm>
            <a:off x="3019199" y="92055"/>
            <a:ext cx="2789796" cy="603396"/>
          </a:xfrm>
          <a:custGeom>
            <a:rect b="b" l="l" r="r" t="t"/>
            <a:pathLst>
              <a:path extrusionOk="0" h="3734" w="26673">
                <a:moveTo>
                  <a:pt x="14523" y="1"/>
                </a:moveTo>
                <a:cubicBezTo>
                  <a:pt x="12014" y="1"/>
                  <a:pt x="9503" y="83"/>
                  <a:pt x="7017" y="218"/>
                </a:cubicBezTo>
                <a:cubicBezTo>
                  <a:pt x="5753" y="280"/>
                  <a:pt x="4495" y="366"/>
                  <a:pt x="3250" y="539"/>
                </a:cubicBezTo>
                <a:cubicBezTo>
                  <a:pt x="3201" y="545"/>
                  <a:pt x="3133" y="551"/>
                  <a:pt x="3053" y="563"/>
                </a:cubicBezTo>
                <a:cubicBezTo>
                  <a:pt x="2263" y="656"/>
                  <a:pt x="321" y="859"/>
                  <a:pt x="44" y="1383"/>
                </a:cubicBezTo>
                <a:cubicBezTo>
                  <a:pt x="13" y="1433"/>
                  <a:pt x="1" y="1482"/>
                  <a:pt x="7" y="1537"/>
                </a:cubicBezTo>
                <a:cubicBezTo>
                  <a:pt x="19" y="1667"/>
                  <a:pt x="118" y="1809"/>
                  <a:pt x="328" y="1963"/>
                </a:cubicBezTo>
                <a:cubicBezTo>
                  <a:pt x="1289" y="2672"/>
                  <a:pt x="2905" y="2851"/>
                  <a:pt x="4162" y="3017"/>
                </a:cubicBezTo>
                <a:cubicBezTo>
                  <a:pt x="7924" y="3515"/>
                  <a:pt x="11686" y="3733"/>
                  <a:pt x="15471" y="3733"/>
                </a:cubicBezTo>
                <a:cubicBezTo>
                  <a:pt x="16977" y="3733"/>
                  <a:pt x="18487" y="3699"/>
                  <a:pt x="20001" y="3634"/>
                </a:cubicBezTo>
                <a:cubicBezTo>
                  <a:pt x="21278" y="3578"/>
                  <a:pt x="22591" y="3492"/>
                  <a:pt x="23793" y="3134"/>
                </a:cubicBezTo>
                <a:cubicBezTo>
                  <a:pt x="23904" y="3103"/>
                  <a:pt x="24015" y="3066"/>
                  <a:pt x="24120" y="3029"/>
                </a:cubicBezTo>
                <a:cubicBezTo>
                  <a:pt x="24675" y="2838"/>
                  <a:pt x="25976" y="2265"/>
                  <a:pt x="26407" y="1698"/>
                </a:cubicBezTo>
                <a:cubicBezTo>
                  <a:pt x="26672" y="1340"/>
                  <a:pt x="26605" y="995"/>
                  <a:pt x="25785" y="748"/>
                </a:cubicBezTo>
                <a:cubicBezTo>
                  <a:pt x="24749" y="434"/>
                  <a:pt x="23818" y="428"/>
                  <a:pt x="22751" y="335"/>
                </a:cubicBezTo>
                <a:cubicBezTo>
                  <a:pt x="20031" y="100"/>
                  <a:pt x="17278" y="1"/>
                  <a:pt x="1452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p2"/>
          <p:cNvSpPr txBox="1"/>
          <p:nvPr>
            <p:ph idx="2" type="title"/>
          </p:nvPr>
        </p:nvSpPr>
        <p:spPr>
          <a:xfrm flipH="1">
            <a:off x="3357925" y="77755"/>
            <a:ext cx="2112300" cy="5727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500"/>
              <a:buNone/>
            </a:pPr>
            <a:r>
              <a:rPr lang="en-US"/>
              <a:t>Basics </a:t>
            </a:r>
            <a:endParaRPr/>
          </a:p>
        </p:txBody>
      </p:sp>
      <p:sp>
        <p:nvSpPr>
          <p:cNvPr id="204" name="Google Shape;204;p2"/>
          <p:cNvSpPr txBox="1"/>
          <p:nvPr>
            <p:ph idx="4" type="title"/>
          </p:nvPr>
        </p:nvSpPr>
        <p:spPr>
          <a:xfrm flipH="1">
            <a:off x="3357925" y="1682033"/>
            <a:ext cx="2112300" cy="5727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500"/>
              <a:buNone/>
            </a:pPr>
            <a:r>
              <a:rPr lang="en-US"/>
              <a:t>Disorders</a:t>
            </a:r>
            <a:endParaRPr/>
          </a:p>
        </p:txBody>
      </p:sp>
      <p:sp>
        <p:nvSpPr>
          <p:cNvPr id="205" name="Google Shape;205;p2"/>
          <p:cNvSpPr/>
          <p:nvPr/>
        </p:nvSpPr>
        <p:spPr>
          <a:xfrm>
            <a:off x="2138692" y="1562283"/>
            <a:ext cx="1301257" cy="932620"/>
          </a:xfrm>
          <a:custGeom>
            <a:rect b="b" l="l" r="r" t="t"/>
            <a:pathLst>
              <a:path extrusionOk="0" h="5692" w="7942">
                <a:moveTo>
                  <a:pt x="3056" y="1"/>
                </a:moveTo>
                <a:cubicBezTo>
                  <a:pt x="2499" y="1"/>
                  <a:pt x="1942" y="26"/>
                  <a:pt x="1393" y="99"/>
                </a:cubicBezTo>
                <a:cubicBezTo>
                  <a:pt x="912" y="166"/>
                  <a:pt x="370" y="314"/>
                  <a:pt x="154" y="808"/>
                </a:cubicBezTo>
                <a:cubicBezTo>
                  <a:pt x="31" y="1079"/>
                  <a:pt x="0" y="1393"/>
                  <a:pt x="25" y="1714"/>
                </a:cubicBezTo>
                <a:cubicBezTo>
                  <a:pt x="68" y="2312"/>
                  <a:pt x="296" y="2966"/>
                  <a:pt x="536" y="3520"/>
                </a:cubicBezTo>
                <a:cubicBezTo>
                  <a:pt x="666" y="3816"/>
                  <a:pt x="789" y="4088"/>
                  <a:pt x="894" y="4310"/>
                </a:cubicBezTo>
                <a:cubicBezTo>
                  <a:pt x="1178" y="4932"/>
                  <a:pt x="1615" y="5537"/>
                  <a:pt x="2220" y="5666"/>
                </a:cubicBezTo>
                <a:cubicBezTo>
                  <a:pt x="2302" y="5684"/>
                  <a:pt x="2385" y="5691"/>
                  <a:pt x="2468" y="5691"/>
                </a:cubicBezTo>
                <a:cubicBezTo>
                  <a:pt x="2824" y="5691"/>
                  <a:pt x="3180" y="5547"/>
                  <a:pt x="3520" y="5407"/>
                </a:cubicBezTo>
                <a:cubicBezTo>
                  <a:pt x="4384" y="5050"/>
                  <a:pt x="5265" y="4680"/>
                  <a:pt x="5993" y="4038"/>
                </a:cubicBezTo>
                <a:cubicBezTo>
                  <a:pt x="7084" y="3077"/>
                  <a:pt x="7941" y="1030"/>
                  <a:pt x="6196" y="277"/>
                </a:cubicBezTo>
                <a:cubicBezTo>
                  <a:pt x="5796" y="105"/>
                  <a:pt x="5364" y="80"/>
                  <a:pt x="4939" y="62"/>
                </a:cubicBezTo>
                <a:cubicBezTo>
                  <a:pt x="4655" y="49"/>
                  <a:pt x="4371" y="37"/>
                  <a:pt x="4088" y="25"/>
                </a:cubicBezTo>
                <a:cubicBezTo>
                  <a:pt x="3744" y="11"/>
                  <a:pt x="3400" y="1"/>
                  <a:pt x="3056" y="1"/>
                </a:cubicBezTo>
                <a:close/>
              </a:path>
            </a:pathLst>
          </a:custGeom>
          <a:solidFill>
            <a:schemeClr val="accent2">
              <a:alpha val="57254"/>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p2"/>
          <p:cNvSpPr/>
          <p:nvPr/>
        </p:nvSpPr>
        <p:spPr>
          <a:xfrm>
            <a:off x="2138692" y="61893"/>
            <a:ext cx="1301257" cy="932620"/>
          </a:xfrm>
          <a:custGeom>
            <a:rect b="b" l="l" r="r" t="t"/>
            <a:pathLst>
              <a:path extrusionOk="0" h="5692" w="7942">
                <a:moveTo>
                  <a:pt x="3056" y="1"/>
                </a:moveTo>
                <a:cubicBezTo>
                  <a:pt x="2499" y="1"/>
                  <a:pt x="1942" y="26"/>
                  <a:pt x="1393" y="99"/>
                </a:cubicBezTo>
                <a:cubicBezTo>
                  <a:pt x="912" y="166"/>
                  <a:pt x="370" y="314"/>
                  <a:pt x="154" y="808"/>
                </a:cubicBezTo>
                <a:cubicBezTo>
                  <a:pt x="31" y="1079"/>
                  <a:pt x="0" y="1393"/>
                  <a:pt x="25" y="1714"/>
                </a:cubicBezTo>
                <a:cubicBezTo>
                  <a:pt x="68" y="2312"/>
                  <a:pt x="296" y="2966"/>
                  <a:pt x="536" y="3520"/>
                </a:cubicBezTo>
                <a:cubicBezTo>
                  <a:pt x="666" y="3816"/>
                  <a:pt x="789" y="4088"/>
                  <a:pt x="894" y="4310"/>
                </a:cubicBezTo>
                <a:cubicBezTo>
                  <a:pt x="1178" y="4932"/>
                  <a:pt x="1615" y="5537"/>
                  <a:pt x="2220" y="5666"/>
                </a:cubicBezTo>
                <a:cubicBezTo>
                  <a:pt x="2302" y="5684"/>
                  <a:pt x="2385" y="5691"/>
                  <a:pt x="2468" y="5691"/>
                </a:cubicBezTo>
                <a:cubicBezTo>
                  <a:pt x="2824" y="5691"/>
                  <a:pt x="3180" y="5547"/>
                  <a:pt x="3520" y="5407"/>
                </a:cubicBezTo>
                <a:cubicBezTo>
                  <a:pt x="4384" y="5050"/>
                  <a:pt x="5265" y="4680"/>
                  <a:pt x="5993" y="4038"/>
                </a:cubicBezTo>
                <a:cubicBezTo>
                  <a:pt x="7084" y="3077"/>
                  <a:pt x="7941" y="1030"/>
                  <a:pt x="6196" y="277"/>
                </a:cubicBezTo>
                <a:cubicBezTo>
                  <a:pt x="5796" y="105"/>
                  <a:pt x="5364" y="80"/>
                  <a:pt x="4939" y="62"/>
                </a:cubicBezTo>
                <a:cubicBezTo>
                  <a:pt x="4655" y="49"/>
                  <a:pt x="4371" y="37"/>
                  <a:pt x="4088" y="25"/>
                </a:cubicBezTo>
                <a:cubicBezTo>
                  <a:pt x="3744" y="11"/>
                  <a:pt x="3400" y="1"/>
                  <a:pt x="3056" y="1"/>
                </a:cubicBezTo>
                <a:close/>
              </a:path>
            </a:pathLst>
          </a:custGeom>
          <a:solidFill>
            <a:schemeClr val="accent2">
              <a:alpha val="57254"/>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p2"/>
          <p:cNvSpPr/>
          <p:nvPr/>
        </p:nvSpPr>
        <p:spPr>
          <a:xfrm>
            <a:off x="3019199" y="3805234"/>
            <a:ext cx="2789796" cy="603396"/>
          </a:xfrm>
          <a:custGeom>
            <a:rect b="b" l="l" r="r" t="t"/>
            <a:pathLst>
              <a:path extrusionOk="0" h="3734" w="26673">
                <a:moveTo>
                  <a:pt x="14523" y="1"/>
                </a:moveTo>
                <a:cubicBezTo>
                  <a:pt x="12014" y="1"/>
                  <a:pt x="9503" y="83"/>
                  <a:pt x="7017" y="218"/>
                </a:cubicBezTo>
                <a:cubicBezTo>
                  <a:pt x="5753" y="280"/>
                  <a:pt x="4495" y="366"/>
                  <a:pt x="3250" y="539"/>
                </a:cubicBezTo>
                <a:cubicBezTo>
                  <a:pt x="3201" y="545"/>
                  <a:pt x="3133" y="551"/>
                  <a:pt x="3053" y="563"/>
                </a:cubicBezTo>
                <a:cubicBezTo>
                  <a:pt x="2263" y="656"/>
                  <a:pt x="321" y="859"/>
                  <a:pt x="44" y="1383"/>
                </a:cubicBezTo>
                <a:cubicBezTo>
                  <a:pt x="13" y="1433"/>
                  <a:pt x="1" y="1482"/>
                  <a:pt x="7" y="1537"/>
                </a:cubicBezTo>
                <a:cubicBezTo>
                  <a:pt x="19" y="1667"/>
                  <a:pt x="118" y="1809"/>
                  <a:pt x="328" y="1963"/>
                </a:cubicBezTo>
                <a:cubicBezTo>
                  <a:pt x="1289" y="2672"/>
                  <a:pt x="2905" y="2851"/>
                  <a:pt x="4162" y="3017"/>
                </a:cubicBezTo>
                <a:cubicBezTo>
                  <a:pt x="7924" y="3515"/>
                  <a:pt x="11686" y="3733"/>
                  <a:pt x="15471" y="3733"/>
                </a:cubicBezTo>
                <a:cubicBezTo>
                  <a:pt x="16977" y="3733"/>
                  <a:pt x="18487" y="3699"/>
                  <a:pt x="20001" y="3634"/>
                </a:cubicBezTo>
                <a:cubicBezTo>
                  <a:pt x="21278" y="3578"/>
                  <a:pt x="22591" y="3492"/>
                  <a:pt x="23793" y="3134"/>
                </a:cubicBezTo>
                <a:cubicBezTo>
                  <a:pt x="23904" y="3103"/>
                  <a:pt x="24015" y="3066"/>
                  <a:pt x="24120" y="3029"/>
                </a:cubicBezTo>
                <a:cubicBezTo>
                  <a:pt x="24675" y="2838"/>
                  <a:pt x="25976" y="2265"/>
                  <a:pt x="26407" y="1698"/>
                </a:cubicBezTo>
                <a:cubicBezTo>
                  <a:pt x="26672" y="1340"/>
                  <a:pt x="26605" y="995"/>
                  <a:pt x="25785" y="748"/>
                </a:cubicBezTo>
                <a:cubicBezTo>
                  <a:pt x="24749" y="434"/>
                  <a:pt x="23818" y="428"/>
                  <a:pt x="22751" y="335"/>
                </a:cubicBezTo>
                <a:cubicBezTo>
                  <a:pt x="20031" y="100"/>
                  <a:pt x="17278" y="1"/>
                  <a:pt x="1452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p2"/>
          <p:cNvSpPr/>
          <p:nvPr/>
        </p:nvSpPr>
        <p:spPr>
          <a:xfrm>
            <a:off x="2138692" y="3635722"/>
            <a:ext cx="1301257" cy="932620"/>
          </a:xfrm>
          <a:custGeom>
            <a:rect b="b" l="l" r="r" t="t"/>
            <a:pathLst>
              <a:path extrusionOk="0" h="5692" w="7942">
                <a:moveTo>
                  <a:pt x="3056" y="1"/>
                </a:moveTo>
                <a:cubicBezTo>
                  <a:pt x="2499" y="1"/>
                  <a:pt x="1942" y="26"/>
                  <a:pt x="1393" y="99"/>
                </a:cubicBezTo>
                <a:cubicBezTo>
                  <a:pt x="912" y="166"/>
                  <a:pt x="370" y="314"/>
                  <a:pt x="154" y="808"/>
                </a:cubicBezTo>
                <a:cubicBezTo>
                  <a:pt x="31" y="1079"/>
                  <a:pt x="0" y="1393"/>
                  <a:pt x="25" y="1714"/>
                </a:cubicBezTo>
                <a:cubicBezTo>
                  <a:pt x="68" y="2312"/>
                  <a:pt x="296" y="2966"/>
                  <a:pt x="536" y="3520"/>
                </a:cubicBezTo>
                <a:cubicBezTo>
                  <a:pt x="666" y="3816"/>
                  <a:pt x="789" y="4088"/>
                  <a:pt x="894" y="4310"/>
                </a:cubicBezTo>
                <a:cubicBezTo>
                  <a:pt x="1178" y="4932"/>
                  <a:pt x="1615" y="5537"/>
                  <a:pt x="2220" y="5666"/>
                </a:cubicBezTo>
                <a:cubicBezTo>
                  <a:pt x="2302" y="5684"/>
                  <a:pt x="2385" y="5691"/>
                  <a:pt x="2468" y="5691"/>
                </a:cubicBezTo>
                <a:cubicBezTo>
                  <a:pt x="2824" y="5691"/>
                  <a:pt x="3180" y="5547"/>
                  <a:pt x="3520" y="5407"/>
                </a:cubicBezTo>
                <a:cubicBezTo>
                  <a:pt x="4384" y="5050"/>
                  <a:pt x="5265" y="4680"/>
                  <a:pt x="5993" y="4038"/>
                </a:cubicBezTo>
                <a:cubicBezTo>
                  <a:pt x="7084" y="3077"/>
                  <a:pt x="7941" y="1030"/>
                  <a:pt x="6196" y="277"/>
                </a:cubicBezTo>
                <a:cubicBezTo>
                  <a:pt x="5796" y="105"/>
                  <a:pt x="5364" y="80"/>
                  <a:pt x="4939" y="62"/>
                </a:cubicBezTo>
                <a:cubicBezTo>
                  <a:pt x="4655" y="49"/>
                  <a:pt x="4371" y="37"/>
                  <a:pt x="4088" y="25"/>
                </a:cubicBezTo>
                <a:cubicBezTo>
                  <a:pt x="3744" y="11"/>
                  <a:pt x="3400" y="1"/>
                  <a:pt x="3056" y="1"/>
                </a:cubicBezTo>
                <a:close/>
              </a:path>
            </a:pathLst>
          </a:custGeom>
          <a:solidFill>
            <a:schemeClr val="accent2">
              <a:alpha val="57254"/>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p2"/>
          <p:cNvSpPr txBox="1"/>
          <p:nvPr>
            <p:ph idx="3" type="title"/>
          </p:nvPr>
        </p:nvSpPr>
        <p:spPr>
          <a:xfrm flipH="1">
            <a:off x="2138700" y="123205"/>
            <a:ext cx="1044900" cy="657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a:t>01</a:t>
            </a:r>
            <a:endParaRPr/>
          </a:p>
        </p:txBody>
      </p:sp>
      <p:sp>
        <p:nvSpPr>
          <p:cNvPr id="210" name="Google Shape;210;p2"/>
          <p:cNvSpPr txBox="1"/>
          <p:nvPr>
            <p:ph idx="9" type="title"/>
          </p:nvPr>
        </p:nvSpPr>
        <p:spPr>
          <a:xfrm flipH="1">
            <a:off x="2138700" y="3697034"/>
            <a:ext cx="1044900" cy="657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a:t>03</a:t>
            </a:r>
            <a:endParaRPr/>
          </a:p>
        </p:txBody>
      </p:sp>
      <p:sp>
        <p:nvSpPr>
          <p:cNvPr id="211" name="Google Shape;211;p2"/>
          <p:cNvSpPr txBox="1"/>
          <p:nvPr>
            <p:ph idx="6" type="title"/>
          </p:nvPr>
        </p:nvSpPr>
        <p:spPr>
          <a:xfrm flipH="1">
            <a:off x="2138700" y="1673158"/>
            <a:ext cx="1044900" cy="657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a:t>02</a:t>
            </a:r>
            <a:endParaRPr/>
          </a:p>
        </p:txBody>
      </p:sp>
      <p:sp>
        <p:nvSpPr>
          <p:cNvPr id="212" name="Google Shape;212;p2"/>
          <p:cNvSpPr/>
          <p:nvPr/>
        </p:nvSpPr>
        <p:spPr>
          <a:xfrm flipH="1">
            <a:off x="7154275" y="-18487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p2"/>
          <p:cNvSpPr/>
          <p:nvPr/>
        </p:nvSpPr>
        <p:spPr>
          <a:xfrm>
            <a:off x="6651150" y="-184164"/>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p2"/>
          <p:cNvSpPr/>
          <p:nvPr/>
        </p:nvSpPr>
        <p:spPr>
          <a:xfrm flipH="1">
            <a:off x="6684125" y="-126339"/>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2"/>
          <p:cNvSpPr/>
          <p:nvPr/>
        </p:nvSpPr>
        <p:spPr>
          <a:xfrm flipH="1">
            <a:off x="7278425" y="-124489"/>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2"/>
          <p:cNvSpPr/>
          <p:nvPr/>
        </p:nvSpPr>
        <p:spPr>
          <a:xfrm flipH="1">
            <a:off x="7334225" y="-18487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2"/>
          <p:cNvSpPr/>
          <p:nvPr/>
        </p:nvSpPr>
        <p:spPr>
          <a:xfrm>
            <a:off x="7518517" y="-178948"/>
            <a:ext cx="147309" cy="151854"/>
          </a:xfrm>
          <a:custGeom>
            <a:rect b="b" l="l" r="r" t="t"/>
            <a:pathLst>
              <a:path extrusionOk="0" h="1068" w="1036">
                <a:moveTo>
                  <a:pt x="407" y="1"/>
                </a:moveTo>
                <a:cubicBezTo>
                  <a:pt x="382" y="1"/>
                  <a:pt x="364" y="19"/>
                  <a:pt x="364" y="44"/>
                </a:cubicBezTo>
                <a:lnTo>
                  <a:pt x="364" y="377"/>
                </a:lnTo>
                <a:lnTo>
                  <a:pt x="43" y="377"/>
                </a:lnTo>
                <a:cubicBezTo>
                  <a:pt x="19" y="377"/>
                  <a:pt x="0" y="401"/>
                  <a:pt x="0" y="426"/>
                </a:cubicBezTo>
                <a:lnTo>
                  <a:pt x="0" y="648"/>
                </a:lnTo>
                <a:cubicBezTo>
                  <a:pt x="0" y="673"/>
                  <a:pt x="19" y="691"/>
                  <a:pt x="43" y="691"/>
                </a:cubicBezTo>
                <a:lnTo>
                  <a:pt x="364" y="691"/>
                </a:lnTo>
                <a:lnTo>
                  <a:pt x="364" y="1024"/>
                </a:lnTo>
                <a:cubicBezTo>
                  <a:pt x="364" y="1049"/>
                  <a:pt x="382" y="1067"/>
                  <a:pt x="407" y="1067"/>
                </a:cubicBezTo>
                <a:lnTo>
                  <a:pt x="629" y="1067"/>
                </a:lnTo>
                <a:cubicBezTo>
                  <a:pt x="654" y="1067"/>
                  <a:pt x="672" y="1049"/>
                  <a:pt x="672" y="1024"/>
                </a:cubicBezTo>
                <a:lnTo>
                  <a:pt x="672" y="691"/>
                </a:lnTo>
                <a:lnTo>
                  <a:pt x="993" y="691"/>
                </a:lnTo>
                <a:cubicBezTo>
                  <a:pt x="1017" y="691"/>
                  <a:pt x="1036" y="673"/>
                  <a:pt x="1036" y="648"/>
                </a:cubicBezTo>
                <a:lnTo>
                  <a:pt x="1036" y="426"/>
                </a:lnTo>
                <a:cubicBezTo>
                  <a:pt x="1036" y="401"/>
                  <a:pt x="1017" y="377"/>
                  <a:pt x="993" y="377"/>
                </a:cubicBezTo>
                <a:lnTo>
                  <a:pt x="672" y="377"/>
                </a:lnTo>
                <a:lnTo>
                  <a:pt x="672" y="44"/>
                </a:lnTo>
                <a:cubicBezTo>
                  <a:pt x="672" y="19"/>
                  <a:pt x="654" y="1"/>
                  <a:pt x="629"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p2"/>
          <p:cNvSpPr/>
          <p:nvPr/>
        </p:nvSpPr>
        <p:spPr>
          <a:xfrm>
            <a:off x="7528688" y="-423889"/>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p2"/>
          <p:cNvSpPr/>
          <p:nvPr/>
        </p:nvSpPr>
        <p:spPr>
          <a:xfrm flipH="1">
            <a:off x="7113613" y="-124014"/>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p2"/>
          <p:cNvSpPr/>
          <p:nvPr/>
        </p:nvSpPr>
        <p:spPr>
          <a:xfrm flipH="1">
            <a:off x="7500800" y="98005"/>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p2"/>
          <p:cNvSpPr txBox="1"/>
          <p:nvPr>
            <p:ph type="title"/>
          </p:nvPr>
        </p:nvSpPr>
        <p:spPr>
          <a:xfrm>
            <a:off x="127028" y="1893125"/>
            <a:ext cx="1817193" cy="1178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TABLE OF CONTENTS</a:t>
            </a:r>
            <a:endParaRPr/>
          </a:p>
        </p:txBody>
      </p:sp>
      <p:sp>
        <p:nvSpPr>
          <p:cNvPr id="222" name="Google Shape;222;p2"/>
          <p:cNvSpPr txBox="1"/>
          <p:nvPr>
            <p:ph idx="7" type="title"/>
          </p:nvPr>
        </p:nvSpPr>
        <p:spPr>
          <a:xfrm flipH="1">
            <a:off x="3357925" y="3760234"/>
            <a:ext cx="2112300" cy="5727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500"/>
              <a:buNone/>
            </a:pPr>
            <a:r>
              <a:rPr lang="en-US"/>
              <a:t>Medications</a:t>
            </a:r>
            <a:endParaRPr/>
          </a:p>
        </p:txBody>
      </p:sp>
      <p:sp>
        <p:nvSpPr>
          <p:cNvPr id="223" name="Google Shape;223;p2"/>
          <p:cNvSpPr/>
          <p:nvPr/>
        </p:nvSpPr>
        <p:spPr>
          <a:xfrm>
            <a:off x="610500" y="17252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2"/>
          <p:cNvSpPr/>
          <p:nvPr/>
        </p:nvSpPr>
        <p:spPr>
          <a:xfrm>
            <a:off x="1178450" y="1959025"/>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p2"/>
          <p:cNvSpPr/>
          <p:nvPr/>
        </p:nvSpPr>
        <p:spPr>
          <a:xfrm flipH="1">
            <a:off x="568500" y="24270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p2"/>
          <p:cNvSpPr/>
          <p:nvPr/>
        </p:nvSpPr>
        <p:spPr>
          <a:xfrm>
            <a:off x="-82824" y="1544851"/>
            <a:ext cx="789300" cy="7893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p2"/>
          <p:cNvSpPr/>
          <p:nvPr/>
        </p:nvSpPr>
        <p:spPr>
          <a:xfrm>
            <a:off x="1035625" y="51843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p2"/>
          <p:cNvSpPr/>
          <p:nvPr/>
        </p:nvSpPr>
        <p:spPr>
          <a:xfrm flipH="1">
            <a:off x="1100125" y="519560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p2"/>
          <p:cNvSpPr/>
          <p:nvPr/>
        </p:nvSpPr>
        <p:spPr>
          <a:xfrm>
            <a:off x="65375" y="23038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p2"/>
          <p:cNvSpPr/>
          <p:nvPr/>
        </p:nvSpPr>
        <p:spPr>
          <a:xfrm flipH="1">
            <a:off x="98350" y="236170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p2"/>
          <p:cNvSpPr/>
          <p:nvPr/>
        </p:nvSpPr>
        <p:spPr>
          <a:xfrm flipH="1">
            <a:off x="692650" y="2363550"/>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p2"/>
          <p:cNvSpPr/>
          <p:nvPr/>
        </p:nvSpPr>
        <p:spPr>
          <a:xfrm flipH="1">
            <a:off x="748450" y="24270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 name="Google Shape;233;p2"/>
          <p:cNvSpPr txBox="1"/>
          <p:nvPr>
            <p:ph idx="5" type="subTitle"/>
          </p:nvPr>
        </p:nvSpPr>
        <p:spPr>
          <a:xfrm flipH="1">
            <a:off x="2921868" y="2118263"/>
            <a:ext cx="2639700" cy="1282200"/>
          </a:xfrm>
          <a:prstGeom prst="rect">
            <a:avLst/>
          </a:prstGeom>
          <a:noFill/>
          <a:ln>
            <a:noFill/>
          </a:ln>
        </p:spPr>
        <p:txBody>
          <a:bodyPr anchorCtr="0" anchor="t" bIns="91425" lIns="91425" spcFirstLastPara="1" rIns="91425" wrap="square" tIns="91425">
            <a:noAutofit/>
          </a:bodyPr>
          <a:lstStyle/>
          <a:p>
            <a:pPr indent="0" lvl="0" marL="139700" rtl="0" algn="l">
              <a:lnSpc>
                <a:spcPct val="100000"/>
              </a:lnSpc>
              <a:spcBef>
                <a:spcPts val="0"/>
              </a:spcBef>
              <a:spcAft>
                <a:spcPts val="0"/>
              </a:spcAft>
              <a:buSzPts val="1400"/>
              <a:buNone/>
            </a:pPr>
            <a:r>
              <a:rPr lang="en-US" sz="1200" u="sng">
                <a:solidFill>
                  <a:schemeClr val="hlink"/>
                </a:solidFill>
                <a:hlinkClick action="ppaction://hlinksldjump" r:id="rId3"/>
              </a:rPr>
              <a:t>6. Mood </a:t>
            </a:r>
            <a:endParaRPr/>
          </a:p>
          <a:p>
            <a:pPr indent="0" lvl="0" marL="139700" rtl="0" algn="l">
              <a:lnSpc>
                <a:spcPct val="100000"/>
              </a:lnSpc>
              <a:spcBef>
                <a:spcPts val="0"/>
              </a:spcBef>
              <a:spcAft>
                <a:spcPts val="0"/>
              </a:spcAft>
              <a:buSzPts val="1400"/>
              <a:buNone/>
            </a:pPr>
            <a:r>
              <a:rPr lang="en-US" sz="1200" u="sng">
                <a:solidFill>
                  <a:schemeClr val="hlink"/>
                </a:solidFill>
                <a:hlinkClick action="ppaction://hlinksldjump" r:id="rId4"/>
              </a:rPr>
              <a:t>7. Anxiety </a:t>
            </a:r>
            <a:endParaRPr/>
          </a:p>
          <a:p>
            <a:pPr indent="0" lvl="0" marL="139700" rtl="0" algn="l">
              <a:lnSpc>
                <a:spcPct val="100000"/>
              </a:lnSpc>
              <a:spcBef>
                <a:spcPts val="0"/>
              </a:spcBef>
              <a:spcAft>
                <a:spcPts val="0"/>
              </a:spcAft>
              <a:buSzPts val="1400"/>
              <a:buNone/>
            </a:pPr>
            <a:r>
              <a:rPr lang="en-US" sz="1200" u="sng">
                <a:solidFill>
                  <a:schemeClr val="hlink"/>
                </a:solidFill>
                <a:hlinkClick action="ppaction://hlinksldjump" r:id="rId5"/>
              </a:rPr>
              <a:t>8. Phobias</a:t>
            </a:r>
            <a:endParaRPr/>
          </a:p>
          <a:p>
            <a:pPr indent="0" lvl="0" marL="139700" rtl="0" algn="l">
              <a:lnSpc>
                <a:spcPct val="100000"/>
              </a:lnSpc>
              <a:spcBef>
                <a:spcPts val="0"/>
              </a:spcBef>
              <a:spcAft>
                <a:spcPts val="0"/>
              </a:spcAft>
              <a:buSzPts val="1400"/>
              <a:buNone/>
            </a:pPr>
            <a:r>
              <a:rPr lang="en-US" sz="1200" u="sng">
                <a:solidFill>
                  <a:schemeClr val="hlink"/>
                </a:solidFill>
                <a:hlinkClick action="ppaction://hlinksldjump" r:id="rId6"/>
              </a:rPr>
              <a:t>9. Reaction to stress and adjustment</a:t>
            </a:r>
            <a:endParaRPr/>
          </a:p>
          <a:p>
            <a:pPr indent="0" lvl="0" marL="139700" rtl="0" algn="l">
              <a:lnSpc>
                <a:spcPct val="100000"/>
              </a:lnSpc>
              <a:spcBef>
                <a:spcPts val="0"/>
              </a:spcBef>
              <a:spcAft>
                <a:spcPts val="0"/>
              </a:spcAft>
              <a:buSzPts val="1400"/>
              <a:buNone/>
            </a:pPr>
            <a:r>
              <a:rPr lang="en-US" sz="1200" u="sng">
                <a:solidFill>
                  <a:schemeClr val="hlink"/>
                </a:solidFill>
                <a:hlinkClick action="ppaction://hlinksldjump" r:id="rId7"/>
              </a:rPr>
              <a:t>10. Somatic symptoms </a:t>
            </a:r>
            <a:endParaRPr/>
          </a:p>
          <a:p>
            <a:pPr indent="0" lvl="0" marL="139700" rtl="0" algn="l">
              <a:lnSpc>
                <a:spcPct val="100000"/>
              </a:lnSpc>
              <a:spcBef>
                <a:spcPts val="0"/>
              </a:spcBef>
              <a:spcAft>
                <a:spcPts val="0"/>
              </a:spcAft>
              <a:buSzPts val="1400"/>
              <a:buNone/>
            </a:pPr>
            <a:r>
              <a:rPr lang="en-US" sz="1200" u="sng">
                <a:solidFill>
                  <a:schemeClr val="hlink"/>
                </a:solidFill>
                <a:hlinkClick action="ppaction://hlinksldjump" r:id="rId8"/>
              </a:rPr>
              <a:t>11. OCD</a:t>
            </a:r>
            <a:endParaRPr/>
          </a:p>
          <a:p>
            <a:pPr indent="0" lvl="0" marL="139700" rtl="0" algn="l">
              <a:lnSpc>
                <a:spcPct val="100000"/>
              </a:lnSpc>
              <a:spcBef>
                <a:spcPts val="0"/>
              </a:spcBef>
              <a:spcAft>
                <a:spcPts val="0"/>
              </a:spcAft>
              <a:buSzPts val="1400"/>
              <a:buNone/>
            </a:pPr>
            <a:r>
              <a:rPr lang="en-US" sz="1200" u="sng">
                <a:solidFill>
                  <a:schemeClr val="hlink"/>
                </a:solidFill>
                <a:hlinkClick action="ppaction://hlinksldjump" r:id="rId9"/>
              </a:rPr>
              <a:t>12. Schizophrenia</a:t>
            </a:r>
            <a:endParaRPr/>
          </a:p>
          <a:p>
            <a:pPr indent="0" lvl="0" marL="139700" rtl="0" algn="l">
              <a:lnSpc>
                <a:spcPct val="100000"/>
              </a:lnSpc>
              <a:spcBef>
                <a:spcPts val="0"/>
              </a:spcBef>
              <a:spcAft>
                <a:spcPts val="0"/>
              </a:spcAft>
              <a:buSzPts val="1400"/>
              <a:buNone/>
            </a:pPr>
            <a:r>
              <a:rPr lang="en-US" sz="1200" u="sng">
                <a:solidFill>
                  <a:schemeClr val="hlink"/>
                </a:solidFill>
                <a:hlinkClick action="ppaction://hlinksldjump" r:id="rId10"/>
              </a:rPr>
              <a:t>13. Schizoaffective</a:t>
            </a:r>
            <a:endParaRPr/>
          </a:p>
          <a:p>
            <a:pPr indent="0" lvl="0" marL="139700" rtl="0" algn="l">
              <a:lnSpc>
                <a:spcPct val="100000"/>
              </a:lnSpc>
              <a:spcBef>
                <a:spcPts val="0"/>
              </a:spcBef>
              <a:spcAft>
                <a:spcPts val="0"/>
              </a:spcAft>
              <a:buSzPts val="1400"/>
              <a:buNone/>
            </a:pPr>
            <a:r>
              <a:t/>
            </a:r>
            <a:endParaRPr/>
          </a:p>
        </p:txBody>
      </p:sp>
      <p:sp>
        <p:nvSpPr>
          <p:cNvPr id="234" name="Google Shape;234;p2"/>
          <p:cNvSpPr txBox="1"/>
          <p:nvPr>
            <p:ph idx="1" type="subTitle"/>
          </p:nvPr>
        </p:nvSpPr>
        <p:spPr>
          <a:xfrm flipH="1">
            <a:off x="3019199" y="629999"/>
            <a:ext cx="4950665" cy="572700"/>
          </a:xfrm>
          <a:prstGeom prst="rect">
            <a:avLst/>
          </a:prstGeom>
          <a:noFill/>
          <a:ln>
            <a:noFill/>
          </a:ln>
        </p:spPr>
        <p:txBody>
          <a:bodyPr anchorCtr="0" anchor="t" bIns="91425" lIns="91425" spcFirstLastPara="1" rIns="91425" wrap="square" tIns="91425">
            <a:noAutofit/>
          </a:bodyPr>
          <a:lstStyle/>
          <a:p>
            <a:pPr indent="-342900" lvl="0" marL="482600" rtl="0" algn="l">
              <a:lnSpc>
                <a:spcPct val="100000"/>
              </a:lnSpc>
              <a:spcBef>
                <a:spcPts val="0"/>
              </a:spcBef>
              <a:spcAft>
                <a:spcPts val="0"/>
              </a:spcAft>
              <a:buSzPts val="1400"/>
              <a:buAutoNum type="arabicPeriod"/>
            </a:pPr>
            <a:r>
              <a:rPr lang="en-US" sz="1200" u="sng">
                <a:solidFill>
                  <a:schemeClr val="hlink"/>
                </a:solidFill>
                <a:hlinkClick action="ppaction://hlinksldjump" r:id="rId11"/>
              </a:rPr>
              <a:t>History and mental state examination</a:t>
            </a:r>
            <a:endParaRPr sz="1200"/>
          </a:p>
          <a:p>
            <a:pPr indent="-342900" lvl="0" marL="482600" rtl="0" algn="l">
              <a:lnSpc>
                <a:spcPct val="100000"/>
              </a:lnSpc>
              <a:spcBef>
                <a:spcPts val="0"/>
              </a:spcBef>
              <a:spcAft>
                <a:spcPts val="0"/>
              </a:spcAft>
              <a:buSzPts val="1400"/>
              <a:buAutoNum type="arabicPeriod"/>
            </a:pPr>
            <a:r>
              <a:rPr lang="en-US" sz="1200" u="sng">
                <a:solidFill>
                  <a:schemeClr val="hlink"/>
                </a:solidFill>
                <a:hlinkClick action="ppaction://hlinksldjump" r:id="rId12"/>
              </a:rPr>
              <a:t>Signs and symptoms </a:t>
            </a:r>
            <a:endParaRPr sz="1200"/>
          </a:p>
          <a:p>
            <a:pPr indent="-342900" lvl="0" marL="482600" rtl="0" algn="l">
              <a:lnSpc>
                <a:spcPct val="100000"/>
              </a:lnSpc>
              <a:spcBef>
                <a:spcPts val="0"/>
              </a:spcBef>
              <a:spcAft>
                <a:spcPts val="0"/>
              </a:spcAft>
              <a:buSzPts val="1400"/>
              <a:buAutoNum type="arabicPeriod"/>
            </a:pPr>
            <a:r>
              <a:rPr lang="en-US" sz="1200" u="sng">
                <a:solidFill>
                  <a:schemeClr val="hlink"/>
                </a:solidFill>
                <a:hlinkClick action="ppaction://hlinksldjump" r:id="rId13"/>
              </a:rPr>
              <a:t>Psychotherapy </a:t>
            </a:r>
            <a:endParaRPr sz="1200"/>
          </a:p>
          <a:p>
            <a:pPr indent="-342900" lvl="0" marL="482600" rtl="0" algn="l">
              <a:lnSpc>
                <a:spcPct val="100000"/>
              </a:lnSpc>
              <a:spcBef>
                <a:spcPts val="0"/>
              </a:spcBef>
              <a:spcAft>
                <a:spcPts val="0"/>
              </a:spcAft>
              <a:buSzPts val="1400"/>
              <a:buAutoNum type="arabicPeriod"/>
            </a:pPr>
            <a:r>
              <a:rPr lang="en-US" sz="1200" u="sng">
                <a:solidFill>
                  <a:schemeClr val="hlink"/>
                </a:solidFill>
                <a:hlinkClick action="ppaction://hlinksldjump" r:id="rId14"/>
              </a:rPr>
              <a:t>Forensic psychiatry</a:t>
            </a:r>
            <a:endParaRPr/>
          </a:p>
          <a:p>
            <a:pPr indent="-342900" lvl="0" marL="482600" rtl="0" algn="l">
              <a:lnSpc>
                <a:spcPct val="100000"/>
              </a:lnSpc>
              <a:spcBef>
                <a:spcPts val="0"/>
              </a:spcBef>
              <a:spcAft>
                <a:spcPts val="0"/>
              </a:spcAft>
              <a:buSzPts val="1400"/>
              <a:buAutoNum type="arabicPeriod"/>
            </a:pPr>
            <a:r>
              <a:rPr lang="en-US" sz="1200" u="sng">
                <a:solidFill>
                  <a:schemeClr val="hlink"/>
                </a:solidFill>
                <a:hlinkClick action="ppaction://hlinksldjump" r:id="rId15"/>
              </a:rPr>
              <a:t>Epilepsy in relation to psychiatry </a:t>
            </a:r>
            <a:endParaRPr/>
          </a:p>
        </p:txBody>
      </p:sp>
      <p:sp>
        <p:nvSpPr>
          <p:cNvPr id="235" name="Google Shape;235;p2"/>
          <p:cNvSpPr txBox="1"/>
          <p:nvPr>
            <p:ph idx="8" type="subTitle"/>
          </p:nvPr>
        </p:nvSpPr>
        <p:spPr>
          <a:xfrm flipH="1">
            <a:off x="3019199" y="4316036"/>
            <a:ext cx="4527260" cy="572700"/>
          </a:xfrm>
          <a:prstGeom prst="rect">
            <a:avLst/>
          </a:prstGeom>
          <a:noFill/>
          <a:ln>
            <a:noFill/>
          </a:ln>
        </p:spPr>
        <p:txBody>
          <a:bodyPr anchorCtr="0" anchor="t" bIns="91425" lIns="91425" spcFirstLastPara="1" rIns="91425" wrap="square" tIns="91425">
            <a:noAutofit/>
          </a:bodyPr>
          <a:lstStyle/>
          <a:p>
            <a:pPr indent="-285750" lvl="0" marL="285750" rtl="0" algn="l">
              <a:lnSpc>
                <a:spcPct val="100000"/>
              </a:lnSpc>
              <a:spcBef>
                <a:spcPts val="0"/>
              </a:spcBef>
              <a:spcAft>
                <a:spcPts val="0"/>
              </a:spcAft>
              <a:buSzPts val="1400"/>
              <a:buNone/>
            </a:pPr>
            <a:r>
              <a:rPr lang="en-US" sz="1200" u="sng">
                <a:solidFill>
                  <a:schemeClr val="hlink"/>
                </a:solidFill>
                <a:hlinkClick action="ppaction://hlinksldjump" r:id="rId16"/>
              </a:rPr>
              <a:t>28. Antidepressants </a:t>
            </a:r>
            <a:endParaRPr sz="1200"/>
          </a:p>
          <a:p>
            <a:pPr indent="-285750" lvl="0" marL="285750" rtl="0" algn="l">
              <a:lnSpc>
                <a:spcPct val="100000"/>
              </a:lnSpc>
              <a:spcBef>
                <a:spcPts val="0"/>
              </a:spcBef>
              <a:spcAft>
                <a:spcPts val="0"/>
              </a:spcAft>
              <a:buSzPts val="1400"/>
              <a:buNone/>
            </a:pPr>
            <a:r>
              <a:rPr lang="en-US" sz="1200" u="sng">
                <a:solidFill>
                  <a:schemeClr val="hlink"/>
                </a:solidFill>
                <a:hlinkClick action="ppaction://hlinksldjump" r:id="rId17"/>
              </a:rPr>
              <a:t>29. Benzodiazepines</a:t>
            </a:r>
            <a:endParaRPr sz="1200"/>
          </a:p>
          <a:p>
            <a:pPr indent="-285750" lvl="0" marL="285750" rtl="0" algn="l">
              <a:lnSpc>
                <a:spcPct val="100000"/>
              </a:lnSpc>
              <a:spcBef>
                <a:spcPts val="0"/>
              </a:spcBef>
              <a:spcAft>
                <a:spcPts val="0"/>
              </a:spcAft>
              <a:buSzPts val="1400"/>
              <a:buNone/>
            </a:pPr>
            <a:r>
              <a:rPr lang="en-US" sz="1200" u="sng">
                <a:solidFill>
                  <a:schemeClr val="hlink"/>
                </a:solidFill>
                <a:hlinkClick action="ppaction://hlinksldjump" r:id="rId18"/>
              </a:rPr>
              <a:t>30. Mood stabilizers </a:t>
            </a:r>
            <a:endParaRPr sz="1200"/>
          </a:p>
          <a:p>
            <a:pPr indent="-285750" lvl="0" marL="285750" rtl="0" algn="l">
              <a:lnSpc>
                <a:spcPct val="100000"/>
              </a:lnSpc>
              <a:spcBef>
                <a:spcPts val="0"/>
              </a:spcBef>
              <a:spcAft>
                <a:spcPts val="0"/>
              </a:spcAft>
              <a:buSzPts val="1400"/>
              <a:buNone/>
            </a:pPr>
            <a:r>
              <a:rPr lang="en-US" sz="1200" u="sng">
                <a:solidFill>
                  <a:schemeClr val="hlink"/>
                </a:solidFill>
                <a:hlinkClick action="ppaction://hlinksldjump" r:id="rId19"/>
              </a:rPr>
              <a:t>31. Antipsychotics</a:t>
            </a:r>
            <a:endParaRPr sz="1200"/>
          </a:p>
        </p:txBody>
      </p:sp>
      <p:sp>
        <p:nvSpPr>
          <p:cNvPr id="236" name="Google Shape;236;p2"/>
          <p:cNvSpPr txBox="1"/>
          <p:nvPr/>
        </p:nvSpPr>
        <p:spPr>
          <a:xfrm>
            <a:off x="5183400" y="2214600"/>
            <a:ext cx="3000000" cy="1662300"/>
          </a:xfrm>
          <a:prstGeom prst="rect">
            <a:avLst/>
          </a:prstGeom>
          <a:noFill/>
          <a:ln>
            <a:noFill/>
          </a:ln>
        </p:spPr>
        <p:txBody>
          <a:bodyPr anchorCtr="0" anchor="t" bIns="91425" lIns="91425" spcFirstLastPara="1" rIns="91425" wrap="square" tIns="91425">
            <a:spAutoFit/>
          </a:bodyPr>
          <a:lstStyle/>
          <a:p>
            <a:pPr indent="0" lvl="0" marL="139700" marR="0" rtl="0" algn="l">
              <a:lnSpc>
                <a:spcPct val="100000"/>
              </a:lnSpc>
              <a:spcBef>
                <a:spcPts val="0"/>
              </a:spcBef>
              <a:spcAft>
                <a:spcPts val="0"/>
              </a:spcAft>
              <a:buClr>
                <a:srgbClr val="000000"/>
              </a:buClr>
              <a:buSzPts val="1200"/>
              <a:buFont typeface="Arial"/>
              <a:buNone/>
            </a:pPr>
            <a:r>
              <a:rPr b="0" i="0" lang="en-US" sz="1200" u="sng" cap="none" strike="noStrike">
                <a:solidFill>
                  <a:schemeClr val="hlink"/>
                </a:solidFill>
                <a:latin typeface="Rubik"/>
                <a:ea typeface="Rubik"/>
                <a:cs typeface="Rubik"/>
                <a:sym typeface="Rubik"/>
                <a:hlinkClick action="ppaction://hlinksldjump" r:id="rId20"/>
              </a:rPr>
              <a:t>14. Delusional </a:t>
            </a:r>
            <a:endParaRPr b="0" i="0" sz="1400" u="none" cap="none" strike="noStrike">
              <a:solidFill>
                <a:schemeClr val="dk1"/>
              </a:solidFill>
              <a:latin typeface="Rubik"/>
              <a:ea typeface="Rubik"/>
              <a:cs typeface="Rubik"/>
              <a:sym typeface="Rubik"/>
            </a:endParaRPr>
          </a:p>
          <a:p>
            <a:pPr indent="0" lvl="0" marL="139700" marR="0" rtl="0" algn="l">
              <a:lnSpc>
                <a:spcPct val="100000"/>
              </a:lnSpc>
              <a:spcBef>
                <a:spcPts val="0"/>
              </a:spcBef>
              <a:spcAft>
                <a:spcPts val="0"/>
              </a:spcAft>
              <a:buClr>
                <a:srgbClr val="000000"/>
              </a:buClr>
              <a:buSzPts val="1200"/>
              <a:buFont typeface="Arial"/>
              <a:buNone/>
            </a:pPr>
            <a:r>
              <a:rPr b="0" i="0" lang="en-US" sz="1200" u="sng" cap="none" strike="noStrike">
                <a:solidFill>
                  <a:schemeClr val="hlink"/>
                </a:solidFill>
                <a:latin typeface="Rubik"/>
                <a:ea typeface="Rubik"/>
                <a:cs typeface="Rubik"/>
                <a:sym typeface="Rubik"/>
                <a:hlinkClick action="ppaction://hlinksldjump" r:id="rId21"/>
              </a:rPr>
              <a:t>15. Personality </a:t>
            </a:r>
            <a:endParaRPr b="0" i="0" sz="1400" u="none" cap="none" strike="noStrike">
              <a:solidFill>
                <a:schemeClr val="dk1"/>
              </a:solidFill>
              <a:latin typeface="Rubik"/>
              <a:ea typeface="Rubik"/>
              <a:cs typeface="Rubik"/>
              <a:sym typeface="Rubik"/>
            </a:endParaRPr>
          </a:p>
          <a:p>
            <a:pPr indent="0" lvl="0" marL="139700" marR="0" rtl="0" algn="l">
              <a:lnSpc>
                <a:spcPct val="100000"/>
              </a:lnSpc>
              <a:spcBef>
                <a:spcPts val="0"/>
              </a:spcBef>
              <a:spcAft>
                <a:spcPts val="0"/>
              </a:spcAft>
              <a:buClr>
                <a:srgbClr val="000000"/>
              </a:buClr>
              <a:buSzPts val="1200"/>
              <a:buFont typeface="Arial"/>
              <a:buNone/>
            </a:pPr>
            <a:r>
              <a:rPr b="0" i="0" lang="en-US" sz="1200" u="sng" cap="none" strike="noStrike">
                <a:solidFill>
                  <a:schemeClr val="hlink"/>
                </a:solidFill>
                <a:latin typeface="Rubik"/>
                <a:ea typeface="Rubik"/>
                <a:cs typeface="Rubik"/>
                <a:sym typeface="Rubik"/>
                <a:hlinkClick action="ppaction://hlinksldjump" r:id="rId22"/>
              </a:rPr>
              <a:t>16. Substance abuse</a:t>
            </a:r>
            <a:endParaRPr b="0" i="0" sz="1400" u="none" cap="none" strike="noStrike">
              <a:solidFill>
                <a:schemeClr val="dk1"/>
              </a:solidFill>
              <a:latin typeface="Rubik"/>
              <a:ea typeface="Rubik"/>
              <a:cs typeface="Rubik"/>
              <a:sym typeface="Rubik"/>
            </a:endParaRPr>
          </a:p>
          <a:p>
            <a:pPr indent="0" lvl="0" marL="139700" marR="0" rtl="0" algn="l">
              <a:lnSpc>
                <a:spcPct val="100000"/>
              </a:lnSpc>
              <a:spcBef>
                <a:spcPts val="0"/>
              </a:spcBef>
              <a:spcAft>
                <a:spcPts val="0"/>
              </a:spcAft>
              <a:buClr>
                <a:srgbClr val="000000"/>
              </a:buClr>
              <a:buSzPts val="1200"/>
              <a:buFont typeface="Arial"/>
              <a:buNone/>
            </a:pPr>
            <a:r>
              <a:rPr b="0" i="0" lang="en-US" sz="1200" u="sng" cap="none" strike="noStrike">
                <a:solidFill>
                  <a:schemeClr val="hlink"/>
                </a:solidFill>
                <a:latin typeface="Rubik"/>
                <a:ea typeface="Rubik"/>
                <a:cs typeface="Rubik"/>
                <a:sym typeface="Rubik"/>
                <a:hlinkClick action="ppaction://hlinksldjump" r:id="rId23"/>
              </a:rPr>
              <a:t>17. Impulse control</a:t>
            </a:r>
            <a:endParaRPr b="0" i="0" sz="1400" u="none" cap="none" strike="noStrike">
              <a:solidFill>
                <a:schemeClr val="dk1"/>
              </a:solidFill>
              <a:latin typeface="Rubik"/>
              <a:ea typeface="Rubik"/>
              <a:cs typeface="Rubik"/>
              <a:sym typeface="Rubik"/>
            </a:endParaRPr>
          </a:p>
          <a:p>
            <a:pPr indent="0" lvl="0" marL="139700" marR="0" rtl="0" algn="l">
              <a:lnSpc>
                <a:spcPct val="100000"/>
              </a:lnSpc>
              <a:spcBef>
                <a:spcPts val="0"/>
              </a:spcBef>
              <a:spcAft>
                <a:spcPts val="0"/>
              </a:spcAft>
              <a:buClr>
                <a:srgbClr val="000000"/>
              </a:buClr>
              <a:buSzPts val="1200"/>
              <a:buFont typeface="Arial"/>
              <a:buNone/>
            </a:pPr>
            <a:r>
              <a:rPr b="0" i="0" lang="en-US" sz="1200" u="sng" cap="none" strike="noStrike">
                <a:solidFill>
                  <a:schemeClr val="hlink"/>
                </a:solidFill>
                <a:latin typeface="Rubik"/>
                <a:ea typeface="Rubik"/>
                <a:cs typeface="Rubik"/>
                <a:sym typeface="Rubik"/>
                <a:hlinkClick action="ppaction://hlinksldjump" r:id="rId24"/>
              </a:rPr>
              <a:t>18. Elimination</a:t>
            </a:r>
            <a:endParaRPr b="0" i="0" sz="1400" u="none" cap="none" strike="noStrike">
              <a:solidFill>
                <a:schemeClr val="dk1"/>
              </a:solidFill>
              <a:latin typeface="Rubik"/>
              <a:ea typeface="Rubik"/>
              <a:cs typeface="Rubik"/>
              <a:sym typeface="Rubik"/>
            </a:endParaRPr>
          </a:p>
          <a:p>
            <a:pPr indent="0" lvl="0" marL="139700" marR="0" rtl="0" algn="l">
              <a:lnSpc>
                <a:spcPct val="100000"/>
              </a:lnSpc>
              <a:spcBef>
                <a:spcPts val="0"/>
              </a:spcBef>
              <a:spcAft>
                <a:spcPts val="0"/>
              </a:spcAft>
              <a:buClr>
                <a:srgbClr val="000000"/>
              </a:buClr>
              <a:buSzPts val="1200"/>
              <a:buFont typeface="Arial"/>
              <a:buNone/>
            </a:pPr>
            <a:r>
              <a:rPr b="0" i="0" lang="en-US" sz="1200" u="sng" cap="none" strike="noStrike">
                <a:solidFill>
                  <a:schemeClr val="hlink"/>
                </a:solidFill>
                <a:latin typeface="Rubik"/>
                <a:ea typeface="Rubik"/>
                <a:cs typeface="Rubik"/>
                <a:sym typeface="Rubik"/>
                <a:hlinkClick action="ppaction://hlinksldjump" r:id="rId25"/>
              </a:rPr>
              <a:t>19. Autism (ASD)</a:t>
            </a:r>
            <a:endParaRPr b="0" i="0" sz="1400" u="none" cap="none" strike="noStrike">
              <a:solidFill>
                <a:schemeClr val="dk1"/>
              </a:solidFill>
              <a:latin typeface="Rubik"/>
              <a:ea typeface="Rubik"/>
              <a:cs typeface="Rubik"/>
              <a:sym typeface="Rubik"/>
            </a:endParaRPr>
          </a:p>
          <a:p>
            <a:pPr indent="0" lvl="0" marL="139700" marR="0" rtl="0" algn="l">
              <a:lnSpc>
                <a:spcPct val="100000"/>
              </a:lnSpc>
              <a:spcBef>
                <a:spcPts val="0"/>
              </a:spcBef>
              <a:spcAft>
                <a:spcPts val="0"/>
              </a:spcAft>
              <a:buClr>
                <a:srgbClr val="000000"/>
              </a:buClr>
              <a:buSzPts val="1200"/>
              <a:buFont typeface="Arial"/>
              <a:buNone/>
            </a:pPr>
            <a:r>
              <a:rPr b="0" i="0" lang="en-US" sz="1200" u="sng" cap="none" strike="noStrike">
                <a:solidFill>
                  <a:schemeClr val="hlink"/>
                </a:solidFill>
                <a:latin typeface="Rubik"/>
                <a:ea typeface="Rubik"/>
                <a:cs typeface="Rubik"/>
                <a:sym typeface="Rubik"/>
                <a:hlinkClick action="ppaction://hlinksldjump" r:id="rId26"/>
              </a:rPr>
              <a:t>20. ADHD</a:t>
            </a:r>
            <a:endParaRPr b="0" i="0" sz="1400" u="none" cap="none" strike="noStrike">
              <a:solidFill>
                <a:schemeClr val="dk1"/>
              </a:solidFill>
              <a:latin typeface="Rubik"/>
              <a:ea typeface="Rubik"/>
              <a:cs typeface="Rubik"/>
              <a:sym typeface="Rubik"/>
            </a:endParaRPr>
          </a:p>
          <a:p>
            <a:pPr indent="0" lvl="0" marL="139700" marR="0" rtl="0" algn="l">
              <a:lnSpc>
                <a:spcPct val="100000"/>
              </a:lnSpc>
              <a:spcBef>
                <a:spcPts val="0"/>
              </a:spcBef>
              <a:spcAft>
                <a:spcPts val="0"/>
              </a:spcAft>
              <a:buClr>
                <a:srgbClr val="000000"/>
              </a:buClr>
              <a:buSzPts val="1200"/>
              <a:buFont typeface="Arial"/>
              <a:buNone/>
            </a:pPr>
            <a:r>
              <a:rPr b="0" i="0" lang="en-US" sz="1200" u="sng" cap="none" strike="noStrike">
                <a:solidFill>
                  <a:schemeClr val="hlink"/>
                </a:solidFill>
                <a:latin typeface="Rubik"/>
                <a:ea typeface="Rubik"/>
                <a:cs typeface="Rubik"/>
                <a:sym typeface="Rubik"/>
                <a:hlinkClick action="ppaction://hlinksldjump" r:id="rId27"/>
              </a:rPr>
              <a:t>21. Learning disorders</a:t>
            </a:r>
            <a:endParaRPr b="0" i="0" sz="1400" u="none" cap="none" strike="noStrike">
              <a:solidFill>
                <a:srgbClr val="000000"/>
              </a:solidFill>
              <a:latin typeface="Arial"/>
              <a:ea typeface="Arial"/>
              <a:cs typeface="Arial"/>
              <a:sym typeface="Arial"/>
            </a:endParaRPr>
          </a:p>
        </p:txBody>
      </p:sp>
      <p:sp>
        <p:nvSpPr>
          <p:cNvPr id="237" name="Google Shape;237;p2"/>
          <p:cNvSpPr txBox="1"/>
          <p:nvPr/>
        </p:nvSpPr>
        <p:spPr>
          <a:xfrm>
            <a:off x="7113625" y="2399250"/>
            <a:ext cx="3000000" cy="1293000"/>
          </a:xfrm>
          <a:prstGeom prst="rect">
            <a:avLst/>
          </a:prstGeom>
          <a:noFill/>
          <a:ln>
            <a:noFill/>
          </a:ln>
        </p:spPr>
        <p:txBody>
          <a:bodyPr anchorCtr="0" anchor="t" bIns="91425" lIns="91425" spcFirstLastPara="1" rIns="91425" wrap="square" tIns="91425">
            <a:spAutoFit/>
          </a:bodyPr>
          <a:lstStyle/>
          <a:p>
            <a:pPr indent="0" lvl="0" marL="139700" marR="0" rtl="0" algn="l">
              <a:lnSpc>
                <a:spcPct val="100000"/>
              </a:lnSpc>
              <a:spcBef>
                <a:spcPts val="0"/>
              </a:spcBef>
              <a:spcAft>
                <a:spcPts val="0"/>
              </a:spcAft>
              <a:buClr>
                <a:srgbClr val="000000"/>
              </a:buClr>
              <a:buSzPts val="1200"/>
              <a:buFont typeface="Arial"/>
              <a:buNone/>
            </a:pPr>
            <a:r>
              <a:rPr b="0" i="0" lang="en-US" sz="1200" u="sng" cap="none" strike="noStrike">
                <a:solidFill>
                  <a:schemeClr val="hlink"/>
                </a:solidFill>
                <a:latin typeface="Rubik"/>
                <a:ea typeface="Rubik"/>
                <a:cs typeface="Rubik"/>
                <a:sym typeface="Rubik"/>
                <a:hlinkClick action="ppaction://hlinksldjump" r:id="rId28"/>
              </a:rPr>
              <a:t>22. Dementia </a:t>
            </a:r>
            <a:endParaRPr b="0" i="0" sz="1400" u="none" cap="none" strike="noStrike">
              <a:solidFill>
                <a:schemeClr val="dk1"/>
              </a:solidFill>
              <a:latin typeface="Rubik"/>
              <a:ea typeface="Rubik"/>
              <a:cs typeface="Rubik"/>
              <a:sym typeface="Rubik"/>
            </a:endParaRPr>
          </a:p>
          <a:p>
            <a:pPr indent="0" lvl="0" marL="139700" marR="0" rtl="0" algn="l">
              <a:lnSpc>
                <a:spcPct val="100000"/>
              </a:lnSpc>
              <a:spcBef>
                <a:spcPts val="0"/>
              </a:spcBef>
              <a:spcAft>
                <a:spcPts val="0"/>
              </a:spcAft>
              <a:buClr>
                <a:srgbClr val="000000"/>
              </a:buClr>
              <a:buSzPts val="1200"/>
              <a:buFont typeface="Arial"/>
              <a:buNone/>
            </a:pPr>
            <a:r>
              <a:rPr b="0" i="0" lang="en-US" sz="1200" u="sng" cap="none" strike="noStrike">
                <a:solidFill>
                  <a:schemeClr val="hlink"/>
                </a:solidFill>
                <a:latin typeface="Rubik"/>
                <a:ea typeface="Rubik"/>
                <a:cs typeface="Rubik"/>
                <a:sym typeface="Rubik"/>
                <a:hlinkClick action="ppaction://hlinksldjump" r:id="rId29"/>
              </a:rPr>
              <a:t>23. Delirium</a:t>
            </a:r>
            <a:endParaRPr b="0" i="0" sz="1400" u="none" cap="none" strike="noStrike">
              <a:solidFill>
                <a:schemeClr val="dk1"/>
              </a:solidFill>
              <a:latin typeface="Rubik"/>
              <a:ea typeface="Rubik"/>
              <a:cs typeface="Rubik"/>
              <a:sym typeface="Rubik"/>
            </a:endParaRPr>
          </a:p>
          <a:p>
            <a:pPr indent="0" lvl="0" marL="139700" marR="0" rtl="0" algn="l">
              <a:lnSpc>
                <a:spcPct val="100000"/>
              </a:lnSpc>
              <a:spcBef>
                <a:spcPts val="0"/>
              </a:spcBef>
              <a:spcAft>
                <a:spcPts val="0"/>
              </a:spcAft>
              <a:buClr>
                <a:srgbClr val="000000"/>
              </a:buClr>
              <a:buSzPts val="1200"/>
              <a:buFont typeface="Arial"/>
              <a:buNone/>
            </a:pPr>
            <a:r>
              <a:rPr b="0" i="0" lang="en-US" sz="1200" u="sng" cap="none" strike="noStrike">
                <a:solidFill>
                  <a:schemeClr val="hlink"/>
                </a:solidFill>
                <a:latin typeface="Rubik"/>
                <a:ea typeface="Rubik"/>
                <a:cs typeface="Rubik"/>
                <a:sym typeface="Rubik"/>
                <a:hlinkClick action="ppaction://hlinksldjump" r:id="rId30"/>
              </a:rPr>
              <a:t>24. Eating disorders </a:t>
            </a:r>
            <a:endParaRPr b="0" i="0" sz="1400" u="none" cap="none" strike="noStrike">
              <a:solidFill>
                <a:schemeClr val="dk1"/>
              </a:solidFill>
              <a:latin typeface="Rubik"/>
              <a:ea typeface="Rubik"/>
              <a:cs typeface="Rubik"/>
              <a:sym typeface="Rubik"/>
            </a:endParaRPr>
          </a:p>
          <a:p>
            <a:pPr indent="0" lvl="0" marL="139700" marR="0" rtl="0" algn="l">
              <a:lnSpc>
                <a:spcPct val="100000"/>
              </a:lnSpc>
              <a:spcBef>
                <a:spcPts val="0"/>
              </a:spcBef>
              <a:spcAft>
                <a:spcPts val="0"/>
              </a:spcAft>
              <a:buClr>
                <a:srgbClr val="000000"/>
              </a:buClr>
              <a:buSzPts val="1200"/>
              <a:buFont typeface="Arial"/>
              <a:buNone/>
            </a:pPr>
            <a:r>
              <a:rPr b="0" i="0" lang="en-US" sz="1200" u="sng" cap="none" strike="noStrike">
                <a:solidFill>
                  <a:schemeClr val="hlink"/>
                </a:solidFill>
                <a:latin typeface="Rubik"/>
                <a:ea typeface="Rubik"/>
                <a:cs typeface="Rubik"/>
                <a:sym typeface="Rubik"/>
                <a:hlinkClick action="ppaction://hlinksldjump" r:id="rId31"/>
              </a:rPr>
              <a:t>25. Sexual disorders</a:t>
            </a:r>
            <a:endParaRPr b="0" i="0" sz="1400" u="none" cap="none" strike="noStrike">
              <a:solidFill>
                <a:schemeClr val="dk1"/>
              </a:solidFill>
              <a:latin typeface="Rubik"/>
              <a:ea typeface="Rubik"/>
              <a:cs typeface="Rubik"/>
              <a:sym typeface="Rubik"/>
            </a:endParaRPr>
          </a:p>
          <a:p>
            <a:pPr indent="0" lvl="0" marL="139700" marR="0" rtl="0" algn="l">
              <a:lnSpc>
                <a:spcPct val="100000"/>
              </a:lnSpc>
              <a:spcBef>
                <a:spcPts val="0"/>
              </a:spcBef>
              <a:spcAft>
                <a:spcPts val="0"/>
              </a:spcAft>
              <a:buClr>
                <a:srgbClr val="000000"/>
              </a:buClr>
              <a:buSzPts val="1200"/>
              <a:buFont typeface="Arial"/>
              <a:buNone/>
            </a:pPr>
            <a:r>
              <a:rPr b="0" i="0" lang="en-US" sz="1200" u="sng" cap="none" strike="noStrike">
                <a:solidFill>
                  <a:schemeClr val="hlink"/>
                </a:solidFill>
                <a:latin typeface="Rubik"/>
                <a:ea typeface="Rubik"/>
                <a:cs typeface="Rubik"/>
                <a:sym typeface="Rubik"/>
                <a:hlinkClick action="ppaction://hlinksldjump" r:id="rId32"/>
              </a:rPr>
              <a:t>26. Sleep disorders</a:t>
            </a:r>
            <a:endParaRPr b="0" i="0" sz="1400" u="none" cap="none" strike="noStrike">
              <a:solidFill>
                <a:schemeClr val="dk1"/>
              </a:solidFill>
              <a:latin typeface="Rubik"/>
              <a:ea typeface="Rubik"/>
              <a:cs typeface="Rubik"/>
              <a:sym typeface="Rubik"/>
            </a:endParaRPr>
          </a:p>
          <a:p>
            <a:pPr indent="0" lvl="0" marL="139700" marR="0" rtl="0" algn="l">
              <a:lnSpc>
                <a:spcPct val="100000"/>
              </a:lnSpc>
              <a:spcBef>
                <a:spcPts val="0"/>
              </a:spcBef>
              <a:spcAft>
                <a:spcPts val="0"/>
              </a:spcAft>
              <a:buClr>
                <a:srgbClr val="000000"/>
              </a:buClr>
              <a:buSzPts val="1200"/>
              <a:buFont typeface="Arial"/>
              <a:buNone/>
            </a:pPr>
            <a:r>
              <a:rPr b="0" i="0" lang="en-US" sz="1200" u="sng" cap="none" strike="noStrike">
                <a:solidFill>
                  <a:schemeClr val="hlink"/>
                </a:solidFill>
                <a:latin typeface="Rubik"/>
                <a:ea typeface="Rubik"/>
                <a:cs typeface="Rubik"/>
                <a:sym typeface="Rubik"/>
                <a:hlinkClick action="ppaction://hlinksldjump" r:id="rId33"/>
              </a:rPr>
              <a:t>27. Postpartum disorders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20"/>
          <p:cNvSpPr txBox="1"/>
          <p:nvPr>
            <p:ph type="title"/>
          </p:nvPr>
        </p:nvSpPr>
        <p:spPr>
          <a:xfrm>
            <a:off x="443274" y="357698"/>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Speech </a:t>
            </a:r>
            <a:endParaRPr/>
          </a:p>
        </p:txBody>
      </p:sp>
      <p:sp>
        <p:nvSpPr>
          <p:cNvPr id="468" name="Google Shape;468;p20"/>
          <p:cNvSpPr txBox="1"/>
          <p:nvPr>
            <p:ph idx="4294967295" type="body"/>
          </p:nvPr>
        </p:nvSpPr>
        <p:spPr>
          <a:xfrm>
            <a:off x="443274" y="930398"/>
            <a:ext cx="7704000" cy="4061996"/>
          </a:xfrm>
          <a:prstGeom prst="rect">
            <a:avLst/>
          </a:prstGeom>
          <a:noFill/>
          <a:ln>
            <a:noFill/>
          </a:ln>
        </p:spPr>
        <p:txBody>
          <a:bodyPr anchorCtr="0" anchor="t" bIns="45700" lIns="91425" spcFirstLastPara="1" rIns="91425" wrap="square" tIns="45700">
            <a:normAutofit/>
          </a:bodyPr>
          <a:lstStyle/>
          <a:p>
            <a:pPr indent="-342900" lvl="0" marL="495300" rtl="0" algn="l">
              <a:lnSpc>
                <a:spcPct val="100000"/>
              </a:lnSpc>
              <a:spcBef>
                <a:spcPts val="0"/>
              </a:spcBef>
              <a:spcAft>
                <a:spcPts val="0"/>
              </a:spcAft>
              <a:buSzPts val="1600"/>
              <a:buFont typeface="Arial"/>
              <a:buAutoNum type="arabicPeriod"/>
            </a:pPr>
            <a:r>
              <a:rPr b="1" lang="en-US" sz="1600">
                <a:solidFill>
                  <a:schemeClr val="dk2"/>
                </a:solidFill>
                <a:latin typeface="Roboto Condensed"/>
                <a:ea typeface="Roboto Condensed"/>
                <a:cs typeface="Roboto Condensed"/>
                <a:sym typeface="Roboto Condensed"/>
              </a:rPr>
              <a:t>Pressure of speech:</a:t>
            </a:r>
            <a:r>
              <a:rPr lang="en-US" sz="1600">
                <a:latin typeface="Roboto Condensed"/>
                <a:ea typeface="Roboto Condensed"/>
                <a:cs typeface="Roboto Condensed"/>
                <a:sym typeface="Roboto Condensed"/>
              </a:rPr>
              <a:t> </a:t>
            </a:r>
            <a:r>
              <a:rPr lang="en-US" sz="1600" u="sng">
                <a:latin typeface="Roboto Condensed"/>
                <a:ea typeface="Roboto Condensed"/>
                <a:cs typeface="Roboto Condensed"/>
                <a:sym typeface="Roboto Condensed"/>
              </a:rPr>
              <a:t>Rapid &amp; copious </a:t>
            </a:r>
            <a:r>
              <a:rPr lang="en-US" sz="1600">
                <a:latin typeface="Roboto Condensed"/>
                <a:ea typeface="Roboto Condensed"/>
                <a:cs typeface="Roboto Condensed"/>
                <a:sym typeface="Roboto Condensed"/>
              </a:rPr>
              <a:t>speech, as thoughts crowd into the patients mind in quick succession (Bipolar in manic state , ADHD).</a:t>
            </a:r>
            <a:endParaRPr/>
          </a:p>
          <a:p>
            <a:pPr indent="-342900" lvl="0" marL="495300" rtl="0" algn="l">
              <a:lnSpc>
                <a:spcPct val="100000"/>
              </a:lnSpc>
              <a:spcBef>
                <a:spcPts val="0"/>
              </a:spcBef>
              <a:spcAft>
                <a:spcPts val="0"/>
              </a:spcAft>
              <a:buSzPts val="1600"/>
              <a:buFont typeface="Arial"/>
              <a:buAutoNum type="arabicPeriod"/>
            </a:pPr>
            <a:r>
              <a:rPr b="1" lang="en-US" sz="1600">
                <a:solidFill>
                  <a:schemeClr val="dk2"/>
                </a:solidFill>
                <a:latin typeface="Roboto Condensed"/>
                <a:ea typeface="Roboto Condensed"/>
                <a:cs typeface="Roboto Condensed"/>
                <a:sym typeface="Roboto Condensed"/>
              </a:rPr>
              <a:t>Poverty of speech</a:t>
            </a:r>
            <a:r>
              <a:rPr b="1" lang="en-US" sz="1600" u="sng">
                <a:solidFill>
                  <a:schemeClr val="dk2"/>
                </a:solidFill>
                <a:latin typeface="Roboto Condensed"/>
                <a:ea typeface="Roboto Condensed"/>
                <a:cs typeface="Roboto Condensed"/>
                <a:sym typeface="Roboto Condensed"/>
              </a:rPr>
              <a:t>: </a:t>
            </a:r>
            <a:r>
              <a:rPr lang="en-US" sz="1600" u="sng">
                <a:latin typeface="Roboto Condensed"/>
                <a:ea typeface="Roboto Condensed"/>
                <a:cs typeface="Roboto Condensed"/>
                <a:sym typeface="Roboto Condensed"/>
              </a:rPr>
              <a:t>Slow, monotonous and sparse </a:t>
            </a:r>
            <a:r>
              <a:rPr lang="en-US" sz="1600">
                <a:latin typeface="Roboto Condensed"/>
                <a:ea typeface="Roboto Condensed"/>
                <a:cs typeface="Roboto Condensed"/>
                <a:sym typeface="Roboto Condensed"/>
              </a:rPr>
              <a:t>speech, as thoughts enter the patient’s mind only occasionally (Depression , Negative schizophrenia).</a:t>
            </a:r>
            <a:endParaRPr/>
          </a:p>
          <a:p>
            <a:pPr indent="-342900" lvl="0" marL="495300" rtl="0" algn="l">
              <a:lnSpc>
                <a:spcPct val="100000"/>
              </a:lnSpc>
              <a:spcBef>
                <a:spcPts val="0"/>
              </a:spcBef>
              <a:spcAft>
                <a:spcPts val="0"/>
              </a:spcAft>
              <a:buSzPts val="1600"/>
              <a:buFont typeface="Arial"/>
              <a:buAutoNum type="arabicPeriod"/>
            </a:pPr>
            <a:r>
              <a:rPr b="1" lang="en-US" sz="1600">
                <a:solidFill>
                  <a:schemeClr val="dk2"/>
                </a:solidFill>
                <a:latin typeface="Roboto Condensed"/>
                <a:ea typeface="Roboto Condensed"/>
                <a:cs typeface="Roboto Condensed"/>
                <a:sym typeface="Roboto Condensed"/>
              </a:rPr>
              <a:t>Neologism:</a:t>
            </a:r>
            <a:r>
              <a:rPr lang="en-US" sz="1600">
                <a:latin typeface="Roboto Condensed"/>
                <a:ea typeface="Roboto Condensed"/>
                <a:cs typeface="Roboto Condensed"/>
                <a:sym typeface="Roboto Condensed"/>
              </a:rPr>
              <a:t> The patient uses words or phrases </a:t>
            </a:r>
            <a:r>
              <a:rPr lang="en-US" sz="1600" u="sng">
                <a:latin typeface="Roboto Condensed"/>
                <a:ea typeface="Roboto Condensed"/>
                <a:cs typeface="Roboto Condensed"/>
                <a:sym typeface="Roboto Condensed"/>
              </a:rPr>
              <a:t>invented by himself/herself </a:t>
            </a:r>
            <a:r>
              <a:rPr lang="en-US" sz="1600">
                <a:latin typeface="Roboto Condensed"/>
                <a:ea typeface="Roboto Condensed"/>
                <a:cs typeface="Roboto Condensed"/>
                <a:sym typeface="Roboto Condensed"/>
              </a:rPr>
              <a:t>, or use of known words not in their place.</a:t>
            </a:r>
            <a:endParaRPr/>
          </a:p>
          <a:p>
            <a:pPr indent="-342900" lvl="0" marL="495300" rtl="0" algn="l">
              <a:lnSpc>
                <a:spcPct val="100000"/>
              </a:lnSpc>
              <a:spcBef>
                <a:spcPts val="0"/>
              </a:spcBef>
              <a:spcAft>
                <a:spcPts val="0"/>
              </a:spcAft>
              <a:buSzPts val="1600"/>
              <a:buFont typeface="Arial"/>
              <a:buAutoNum type="arabicPeriod"/>
            </a:pPr>
            <a:r>
              <a:rPr b="1" lang="en-US" sz="1600">
                <a:solidFill>
                  <a:schemeClr val="dk2"/>
                </a:solidFill>
                <a:latin typeface="Roboto Condensed"/>
                <a:ea typeface="Roboto Condensed"/>
                <a:cs typeface="Roboto Condensed"/>
                <a:sym typeface="Roboto Condensed"/>
              </a:rPr>
              <a:t>Mutism:</a:t>
            </a:r>
            <a:r>
              <a:rPr lang="en-US" sz="1600">
                <a:latin typeface="Roboto Condensed"/>
                <a:ea typeface="Roboto Condensed"/>
                <a:cs typeface="Roboto Condensed"/>
                <a:sym typeface="Roboto Condensed"/>
              </a:rPr>
              <a:t> The </a:t>
            </a:r>
            <a:r>
              <a:rPr lang="en-US" sz="1600" u="sng">
                <a:latin typeface="Roboto Condensed"/>
                <a:ea typeface="Roboto Condensed"/>
                <a:cs typeface="Roboto Condensed"/>
                <a:sym typeface="Roboto Condensed"/>
              </a:rPr>
              <a:t>total loss of speech</a:t>
            </a:r>
            <a:r>
              <a:rPr lang="en-US" sz="1600">
                <a:latin typeface="Roboto Condensed"/>
                <a:ea typeface="Roboto Condensed"/>
                <a:cs typeface="Roboto Condensed"/>
                <a:sym typeface="Roboto Condensed"/>
              </a:rPr>
              <a:t>.</a:t>
            </a:r>
            <a:endParaRPr/>
          </a:p>
          <a:p>
            <a:pPr indent="-342900" lvl="0" marL="495300" rtl="0" algn="l">
              <a:lnSpc>
                <a:spcPct val="100000"/>
              </a:lnSpc>
              <a:spcBef>
                <a:spcPts val="0"/>
              </a:spcBef>
              <a:spcAft>
                <a:spcPts val="0"/>
              </a:spcAft>
              <a:buSzPts val="1600"/>
              <a:buFont typeface="Arial"/>
              <a:buAutoNum type="arabicPeriod"/>
            </a:pPr>
            <a:r>
              <a:rPr b="1" lang="en-US" sz="1600">
                <a:solidFill>
                  <a:schemeClr val="dk2"/>
                </a:solidFill>
                <a:latin typeface="Roboto Condensed"/>
                <a:ea typeface="Roboto Condensed"/>
                <a:cs typeface="Roboto Condensed"/>
                <a:sym typeface="Roboto Condensed"/>
              </a:rPr>
              <a:t>Word salad (word diarrhea): </a:t>
            </a:r>
            <a:r>
              <a:rPr lang="en-US" sz="1600" u="sng">
                <a:latin typeface="Roboto Condensed"/>
                <a:ea typeface="Roboto Condensed"/>
                <a:cs typeface="Roboto Condensed"/>
                <a:sym typeface="Roboto Condensed"/>
              </a:rPr>
              <a:t>incoherent mixture of words </a:t>
            </a:r>
            <a:r>
              <a:rPr lang="en-US" sz="1600">
                <a:latin typeface="Roboto Condensed"/>
                <a:ea typeface="Roboto Condensed"/>
                <a:cs typeface="Roboto Condensed"/>
                <a:sym typeface="Roboto Condensed"/>
              </a:rPr>
              <a:t>and phrases which are not connected.</a:t>
            </a:r>
            <a:endParaRPr/>
          </a:p>
          <a:p>
            <a:pPr indent="-342900" lvl="0" marL="495300" rtl="0" algn="l">
              <a:lnSpc>
                <a:spcPct val="100000"/>
              </a:lnSpc>
              <a:spcBef>
                <a:spcPts val="0"/>
              </a:spcBef>
              <a:spcAft>
                <a:spcPts val="0"/>
              </a:spcAft>
              <a:buSzPts val="1600"/>
              <a:buFont typeface="Arial"/>
              <a:buAutoNum type="arabicPeriod"/>
            </a:pPr>
            <a:r>
              <a:rPr b="1" lang="en-US" sz="1600">
                <a:solidFill>
                  <a:schemeClr val="dk2"/>
                </a:solidFill>
                <a:latin typeface="Roboto Condensed"/>
                <a:ea typeface="Roboto Condensed"/>
                <a:cs typeface="Roboto Condensed"/>
                <a:sym typeface="Roboto Condensed"/>
              </a:rPr>
              <a:t>Non Spontaneous speech:</a:t>
            </a:r>
            <a:r>
              <a:rPr lang="en-US" sz="1600">
                <a:latin typeface="Roboto Condensed"/>
                <a:ea typeface="Roboto Condensed"/>
                <a:cs typeface="Roboto Condensed"/>
                <a:sym typeface="Roboto Condensed"/>
              </a:rPr>
              <a:t> verbal responses given </a:t>
            </a:r>
            <a:r>
              <a:rPr lang="en-US" sz="1600" u="sng">
                <a:latin typeface="Roboto Condensed"/>
                <a:ea typeface="Roboto Condensed"/>
                <a:cs typeface="Roboto Condensed"/>
                <a:sym typeface="Roboto Condensed"/>
              </a:rPr>
              <a:t>only when asked</a:t>
            </a:r>
            <a:r>
              <a:rPr lang="en-US" sz="1600">
                <a:latin typeface="Roboto Condensed"/>
                <a:ea typeface="Roboto Condensed"/>
                <a:cs typeface="Roboto Condensed"/>
                <a:sym typeface="Roboto Condensed"/>
              </a:rPr>
              <a:t> or spoken to directly; </a:t>
            </a:r>
            <a:r>
              <a:rPr lang="en-US" sz="1600" u="sng">
                <a:latin typeface="Roboto Condensed"/>
                <a:ea typeface="Roboto Condensed"/>
                <a:cs typeface="Roboto Condensed"/>
                <a:sym typeface="Roboto Condensed"/>
              </a:rPr>
              <a:t>no self-initiation of speech</a:t>
            </a:r>
            <a:r>
              <a:rPr lang="en-US" sz="1600">
                <a:latin typeface="Roboto Condensed"/>
                <a:ea typeface="Roboto Condensed"/>
                <a:cs typeface="Roboto Condensed"/>
                <a:sym typeface="Roboto Condensed"/>
              </a:rPr>
              <a:t> (Depression , Negative schizophrenia , autistic spectrum disorders).</a:t>
            </a:r>
            <a:endParaRPr/>
          </a:p>
          <a:p>
            <a:pPr indent="-342900" lvl="0" marL="495300" rtl="0" algn="l">
              <a:lnSpc>
                <a:spcPct val="100000"/>
              </a:lnSpc>
              <a:spcBef>
                <a:spcPts val="0"/>
              </a:spcBef>
              <a:spcAft>
                <a:spcPts val="0"/>
              </a:spcAft>
              <a:buSzPts val="1600"/>
              <a:buFont typeface="Arial"/>
              <a:buAutoNum type="arabicPeriod"/>
            </a:pPr>
            <a:r>
              <a:rPr b="1" lang="en-US" sz="1600">
                <a:solidFill>
                  <a:schemeClr val="dk2"/>
                </a:solidFill>
                <a:latin typeface="Roboto Condensed"/>
                <a:ea typeface="Roboto Condensed"/>
                <a:cs typeface="Roboto Condensed"/>
                <a:sym typeface="Roboto Condensed"/>
              </a:rPr>
              <a:t>Poverty of content of speech:</a:t>
            </a:r>
            <a:r>
              <a:rPr lang="en-US" sz="1600">
                <a:latin typeface="Roboto Condensed"/>
                <a:ea typeface="Roboto Condensed"/>
                <a:cs typeface="Roboto Condensed"/>
                <a:sym typeface="Roboto Condensed"/>
              </a:rPr>
              <a:t>  speech that is adequate in amount but </a:t>
            </a:r>
            <a:r>
              <a:rPr lang="en-US" sz="1600" u="sng">
                <a:latin typeface="Roboto Condensed"/>
                <a:ea typeface="Roboto Condensed"/>
                <a:cs typeface="Roboto Condensed"/>
                <a:sym typeface="Roboto Condensed"/>
              </a:rPr>
              <a:t>conveys little information</a:t>
            </a:r>
            <a:r>
              <a:rPr lang="en-US" sz="1600">
                <a:latin typeface="Roboto Condensed"/>
                <a:ea typeface="Roboto Condensed"/>
                <a:cs typeface="Roboto Condensed"/>
                <a:sym typeface="Roboto Condensed"/>
              </a:rPr>
              <a:t> because of </a:t>
            </a:r>
            <a:r>
              <a:rPr lang="en-US" sz="1600" u="sng">
                <a:latin typeface="Roboto Condensed"/>
                <a:ea typeface="Roboto Condensed"/>
                <a:cs typeface="Roboto Condensed"/>
                <a:sym typeface="Roboto Condensed"/>
              </a:rPr>
              <a:t>vagueness, emptiness, or stereotyped </a:t>
            </a:r>
            <a:r>
              <a:rPr lang="en-US" sz="1600">
                <a:latin typeface="Roboto Condensed"/>
                <a:ea typeface="Roboto Condensed"/>
                <a:cs typeface="Roboto Condensed"/>
                <a:sym typeface="Roboto Condensed"/>
              </a:rPr>
              <a:t>phrases.</a:t>
            </a:r>
            <a:endParaRPr/>
          </a:p>
          <a:p>
            <a:pPr indent="-342900" lvl="0" marL="495300" rtl="0" algn="l">
              <a:lnSpc>
                <a:spcPct val="100000"/>
              </a:lnSpc>
              <a:spcBef>
                <a:spcPts val="0"/>
              </a:spcBef>
              <a:spcAft>
                <a:spcPts val="0"/>
              </a:spcAft>
              <a:buSzPts val="1600"/>
              <a:buFont typeface="Arial"/>
              <a:buAutoNum type="arabicPeriod"/>
            </a:pPr>
            <a:r>
              <a:rPr b="1" lang="en-US" sz="1600">
                <a:solidFill>
                  <a:schemeClr val="dk2"/>
                </a:solidFill>
                <a:latin typeface="Roboto Condensed"/>
                <a:ea typeface="Roboto Condensed"/>
                <a:cs typeface="Roboto Condensed"/>
                <a:sym typeface="Roboto Condensed"/>
              </a:rPr>
              <a:t>Verbigeration:</a:t>
            </a:r>
            <a:r>
              <a:rPr lang="en-US" sz="1600">
                <a:latin typeface="Roboto Condensed"/>
                <a:ea typeface="Roboto Condensed"/>
                <a:cs typeface="Roboto Condensed"/>
                <a:sym typeface="Roboto Condensed"/>
              </a:rPr>
              <a:t> refers to the repetition of words or syllables that expressive aphasic patients may use while searching for the correct word.</a:t>
            </a:r>
            <a:endParaRPr/>
          </a:p>
        </p:txBody>
      </p:sp>
    </p:spTree>
  </p:cSld>
  <p:clrMapOvr>
    <a:masterClrMapping/>
  </p:clrMapOvr>
</p:sld>
</file>

<file path=ppt/slides/slide2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0" name="Shape 2420"/>
        <p:cNvGrpSpPr/>
        <p:nvPr/>
      </p:nvGrpSpPr>
      <p:grpSpPr>
        <a:xfrm>
          <a:off x="0" y="0"/>
          <a:ext cx="0" cy="0"/>
          <a:chOff x="0" y="0"/>
          <a:chExt cx="0" cy="0"/>
        </a:xfrm>
      </p:grpSpPr>
      <p:sp>
        <p:nvSpPr>
          <p:cNvPr id="2421" name="Google Shape;2421;g2b9a5c43d4a_0_30"/>
          <p:cNvSpPr txBox="1"/>
          <p:nvPr>
            <p:ph type="title"/>
          </p:nvPr>
        </p:nvSpPr>
        <p:spPr>
          <a:xfrm>
            <a:off x="251250" y="2226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2422" name="Google Shape;2422;g2b9a5c43d4a_0_30"/>
          <p:cNvSpPr txBox="1"/>
          <p:nvPr>
            <p:ph idx="1" type="body"/>
          </p:nvPr>
        </p:nvSpPr>
        <p:spPr>
          <a:xfrm>
            <a:off x="342050" y="1013500"/>
            <a:ext cx="4003200" cy="4130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t>14- Patient has schizotypal personality disorder, what other feature does he have?</a:t>
            </a:r>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 Odd belief and magical thinking</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 need admiration</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 avoidance of socializing</a:t>
            </a:r>
            <a:endParaRPr>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ts val="1400"/>
              <a:buNone/>
            </a:pPr>
            <a:r>
              <a:rPr lang="en-US"/>
              <a:t>15- One of these is a criteria for borderline personality disorder?</a:t>
            </a:r>
            <a:endParaRPr/>
          </a:p>
          <a:p>
            <a:pPr indent="0" lvl="0" marL="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	Impulsive and risky behavior </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423" name="Google Shape;2423;g2b9a5c43d4a_0_30"/>
          <p:cNvSpPr txBox="1"/>
          <p:nvPr>
            <p:ph idx="1" type="body"/>
          </p:nvPr>
        </p:nvSpPr>
        <p:spPr>
          <a:xfrm>
            <a:off x="4573400" y="1013500"/>
            <a:ext cx="3686700" cy="4130100"/>
          </a:xfrm>
          <a:prstGeom prst="rect">
            <a:avLst/>
          </a:prstGeom>
          <a:noFill/>
          <a:ln>
            <a:noFill/>
          </a:ln>
        </p:spPr>
        <p:txBody>
          <a:bodyPr anchorCtr="0" anchor="t" bIns="45700" lIns="91425" spcFirstLastPara="1" rIns="91425" wrap="square" tIns="45700">
            <a:normAutofit/>
          </a:bodyPr>
          <a:lstStyle/>
          <a:p>
            <a:pPr indent="0" lvl="0" marL="457200" rtl="0" algn="l">
              <a:lnSpc>
                <a:spcPct val="100000"/>
              </a:lnSpc>
              <a:spcBef>
                <a:spcPts val="0"/>
              </a:spcBef>
              <a:spcAft>
                <a:spcPts val="0"/>
              </a:spcAft>
              <a:buSzPts val="1400"/>
              <a:buNone/>
            </a:pPr>
            <a:r>
              <a:t/>
            </a:r>
            <a:endParaRPr/>
          </a:p>
        </p:txBody>
      </p:sp>
    </p:spTree>
  </p:cSld>
  <p:clrMapOvr>
    <a:masterClrMapping/>
  </p:clrMapOvr>
</p:sld>
</file>

<file path=ppt/slides/slide2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7" name="Shape 2427"/>
        <p:cNvGrpSpPr/>
        <p:nvPr/>
      </p:nvGrpSpPr>
      <p:grpSpPr>
        <a:xfrm>
          <a:off x="0" y="0"/>
          <a:ext cx="0" cy="0"/>
          <a:chOff x="0" y="0"/>
          <a:chExt cx="0" cy="0"/>
        </a:xfrm>
      </p:grpSpPr>
      <p:sp>
        <p:nvSpPr>
          <p:cNvPr id="2428" name="Google Shape;2428;g2b4aaa32f61_0_588"/>
          <p:cNvSpPr txBox="1"/>
          <p:nvPr>
            <p:ph type="title"/>
          </p:nvPr>
        </p:nvSpPr>
        <p:spPr>
          <a:xfrm>
            <a:off x="608639" y="2525322"/>
            <a:ext cx="40734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sz="2800"/>
              <a:t>Substance abuse disorders</a:t>
            </a:r>
            <a:endParaRPr sz="2800"/>
          </a:p>
        </p:txBody>
      </p:sp>
      <p:sp>
        <p:nvSpPr>
          <p:cNvPr id="2429" name="Google Shape;2429;g2b4aaa32f61_0_588"/>
          <p:cNvSpPr/>
          <p:nvPr/>
        </p:nvSpPr>
        <p:spPr>
          <a:xfrm>
            <a:off x="1937975" y="1284250"/>
            <a:ext cx="1544540" cy="1112046"/>
          </a:xfrm>
          <a:custGeom>
            <a:rect b="b" l="l" r="r" t="t"/>
            <a:pathLst>
              <a:path extrusionOk="0" h="5692" w="7942">
                <a:moveTo>
                  <a:pt x="3056" y="1"/>
                </a:moveTo>
                <a:cubicBezTo>
                  <a:pt x="2499" y="1"/>
                  <a:pt x="1942" y="26"/>
                  <a:pt x="1393" y="99"/>
                </a:cubicBezTo>
                <a:cubicBezTo>
                  <a:pt x="912" y="166"/>
                  <a:pt x="370" y="314"/>
                  <a:pt x="154" y="808"/>
                </a:cubicBezTo>
                <a:cubicBezTo>
                  <a:pt x="31" y="1079"/>
                  <a:pt x="0" y="1393"/>
                  <a:pt x="25" y="1714"/>
                </a:cubicBezTo>
                <a:cubicBezTo>
                  <a:pt x="68" y="2312"/>
                  <a:pt x="296" y="2966"/>
                  <a:pt x="536" y="3520"/>
                </a:cubicBezTo>
                <a:cubicBezTo>
                  <a:pt x="666" y="3816"/>
                  <a:pt x="789" y="4088"/>
                  <a:pt x="894" y="4310"/>
                </a:cubicBezTo>
                <a:cubicBezTo>
                  <a:pt x="1178" y="4932"/>
                  <a:pt x="1615" y="5537"/>
                  <a:pt x="2220" y="5666"/>
                </a:cubicBezTo>
                <a:cubicBezTo>
                  <a:pt x="2302" y="5684"/>
                  <a:pt x="2385" y="5691"/>
                  <a:pt x="2468" y="5691"/>
                </a:cubicBezTo>
                <a:cubicBezTo>
                  <a:pt x="2824" y="5691"/>
                  <a:pt x="3180" y="5547"/>
                  <a:pt x="3520" y="5407"/>
                </a:cubicBezTo>
                <a:cubicBezTo>
                  <a:pt x="4384" y="5050"/>
                  <a:pt x="5265" y="4680"/>
                  <a:pt x="5993" y="4038"/>
                </a:cubicBezTo>
                <a:cubicBezTo>
                  <a:pt x="7084" y="3077"/>
                  <a:pt x="7941" y="1030"/>
                  <a:pt x="6196" y="277"/>
                </a:cubicBezTo>
                <a:cubicBezTo>
                  <a:pt x="5796" y="105"/>
                  <a:pt x="5364" y="80"/>
                  <a:pt x="4939" y="62"/>
                </a:cubicBezTo>
                <a:cubicBezTo>
                  <a:pt x="4655" y="49"/>
                  <a:pt x="4371" y="37"/>
                  <a:pt x="4088" y="25"/>
                </a:cubicBezTo>
                <a:cubicBezTo>
                  <a:pt x="3744" y="11"/>
                  <a:pt x="3400" y="1"/>
                  <a:pt x="3056"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430" name="Google Shape;2430;g2b4aaa32f61_0_588"/>
          <p:cNvGrpSpPr/>
          <p:nvPr/>
        </p:nvGrpSpPr>
        <p:grpSpPr>
          <a:xfrm>
            <a:off x="4352214" y="-249185"/>
            <a:ext cx="4653194" cy="5580612"/>
            <a:chOff x="4352214" y="-249185"/>
            <a:chExt cx="4653194" cy="5580612"/>
          </a:xfrm>
        </p:grpSpPr>
        <p:sp>
          <p:nvSpPr>
            <p:cNvPr id="2431" name="Google Shape;2431;g2b4aaa32f61_0_588"/>
            <p:cNvSpPr/>
            <p:nvPr/>
          </p:nvSpPr>
          <p:spPr>
            <a:xfrm rot="9784833">
              <a:off x="4604931" y="303431"/>
              <a:ext cx="4147759" cy="2353635"/>
            </a:xfrm>
            <a:custGeom>
              <a:rect b="b" l="l" r="r" t="t"/>
              <a:pathLst>
                <a:path extrusionOk="0" h="27814" w="57888">
                  <a:moveTo>
                    <a:pt x="24329" y="0"/>
                  </a:moveTo>
                  <a:cubicBezTo>
                    <a:pt x="20137" y="0"/>
                    <a:pt x="15944" y="292"/>
                    <a:pt x="11795" y="876"/>
                  </a:cubicBezTo>
                  <a:cubicBezTo>
                    <a:pt x="8059" y="1400"/>
                    <a:pt x="3909" y="2467"/>
                    <a:pt x="2041" y="5691"/>
                  </a:cubicBezTo>
                  <a:cubicBezTo>
                    <a:pt x="0" y="9206"/>
                    <a:pt x="1640" y="13707"/>
                    <a:pt x="4033" y="17005"/>
                  </a:cubicBezTo>
                  <a:cubicBezTo>
                    <a:pt x="9661" y="24748"/>
                    <a:pt x="17144" y="27813"/>
                    <a:pt x="25551" y="27813"/>
                  </a:cubicBezTo>
                  <a:cubicBezTo>
                    <a:pt x="28471" y="27813"/>
                    <a:pt x="31503" y="27443"/>
                    <a:pt x="34607" y="26771"/>
                  </a:cubicBezTo>
                  <a:cubicBezTo>
                    <a:pt x="36981" y="26253"/>
                    <a:pt x="39274" y="25538"/>
                    <a:pt x="41395" y="24545"/>
                  </a:cubicBezTo>
                  <a:cubicBezTo>
                    <a:pt x="49157" y="20920"/>
                    <a:pt x="57888" y="5494"/>
                    <a:pt x="45372" y="2485"/>
                  </a:cubicBezTo>
                  <a:cubicBezTo>
                    <a:pt x="38494" y="832"/>
                    <a:pt x="31411" y="0"/>
                    <a:pt x="2432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2" name="Google Shape;2432;g2b4aaa32f61_0_588"/>
            <p:cNvSpPr/>
            <p:nvPr/>
          </p:nvSpPr>
          <p:spPr>
            <a:xfrm rot="5183080">
              <a:off x="5157570" y="2667456"/>
              <a:ext cx="2471275" cy="2691843"/>
            </a:xfrm>
            <a:custGeom>
              <a:rect b="b" l="l" r="r" t="t"/>
              <a:pathLst>
                <a:path extrusionOk="0" h="3020" w="2757">
                  <a:moveTo>
                    <a:pt x="1727" y="1"/>
                  </a:moveTo>
                  <a:cubicBezTo>
                    <a:pt x="815" y="1"/>
                    <a:pt x="275" y="1495"/>
                    <a:pt x="93" y="2170"/>
                  </a:cubicBezTo>
                  <a:cubicBezTo>
                    <a:pt x="43" y="2361"/>
                    <a:pt x="0" y="2571"/>
                    <a:pt x="93" y="2750"/>
                  </a:cubicBezTo>
                  <a:cubicBezTo>
                    <a:pt x="196" y="2948"/>
                    <a:pt x="423" y="3020"/>
                    <a:pt x="655" y="3020"/>
                  </a:cubicBezTo>
                  <a:cubicBezTo>
                    <a:pt x="756" y="3020"/>
                    <a:pt x="857" y="3006"/>
                    <a:pt x="950" y="2984"/>
                  </a:cubicBezTo>
                  <a:cubicBezTo>
                    <a:pt x="1418" y="2879"/>
                    <a:pt x="1850" y="2639"/>
                    <a:pt x="2183" y="2293"/>
                  </a:cubicBezTo>
                  <a:cubicBezTo>
                    <a:pt x="2479" y="1991"/>
                    <a:pt x="2707" y="1597"/>
                    <a:pt x="2731" y="1171"/>
                  </a:cubicBezTo>
                  <a:cubicBezTo>
                    <a:pt x="2756" y="746"/>
                    <a:pt x="2540" y="296"/>
                    <a:pt x="2164" y="111"/>
                  </a:cubicBezTo>
                  <a:cubicBezTo>
                    <a:pt x="2010" y="35"/>
                    <a:pt x="1864" y="1"/>
                    <a:pt x="1727"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3" name="Google Shape;2433;g2b4aaa32f61_0_588"/>
            <p:cNvSpPr/>
            <p:nvPr/>
          </p:nvSpPr>
          <p:spPr>
            <a:xfrm>
              <a:off x="6599326" y="1952175"/>
              <a:ext cx="2246512" cy="2392162"/>
            </a:xfrm>
            <a:custGeom>
              <a:rect b="b" l="l" r="r" t="t"/>
              <a:pathLst>
                <a:path extrusionOk="0" h="12553" w="11789">
                  <a:moveTo>
                    <a:pt x="8224" y="1"/>
                  </a:moveTo>
                  <a:cubicBezTo>
                    <a:pt x="6188" y="1"/>
                    <a:pt x="3792" y="774"/>
                    <a:pt x="2646" y="1180"/>
                  </a:cubicBezTo>
                  <a:cubicBezTo>
                    <a:pt x="2621" y="1192"/>
                    <a:pt x="2590" y="1198"/>
                    <a:pt x="2559" y="1211"/>
                  </a:cubicBezTo>
                  <a:cubicBezTo>
                    <a:pt x="1782" y="1494"/>
                    <a:pt x="981" y="1901"/>
                    <a:pt x="574" y="2709"/>
                  </a:cubicBezTo>
                  <a:cubicBezTo>
                    <a:pt x="1" y="3868"/>
                    <a:pt x="469" y="5335"/>
                    <a:pt x="1073" y="6476"/>
                  </a:cubicBezTo>
                  <a:cubicBezTo>
                    <a:pt x="2276" y="8732"/>
                    <a:pt x="4002" y="10625"/>
                    <a:pt x="6018" y="11902"/>
                  </a:cubicBezTo>
                  <a:cubicBezTo>
                    <a:pt x="6265" y="12056"/>
                    <a:pt x="6530" y="12210"/>
                    <a:pt x="6807" y="12321"/>
                  </a:cubicBezTo>
                  <a:cubicBezTo>
                    <a:pt x="7135" y="12462"/>
                    <a:pt x="7471" y="12552"/>
                    <a:pt x="7801" y="12552"/>
                  </a:cubicBezTo>
                  <a:cubicBezTo>
                    <a:pt x="8048" y="12552"/>
                    <a:pt x="8292" y="12501"/>
                    <a:pt x="8527" y="12382"/>
                  </a:cubicBezTo>
                  <a:cubicBezTo>
                    <a:pt x="9095" y="12099"/>
                    <a:pt x="9465" y="11470"/>
                    <a:pt x="9773" y="10853"/>
                  </a:cubicBezTo>
                  <a:cubicBezTo>
                    <a:pt x="10772" y="8843"/>
                    <a:pt x="11419" y="6605"/>
                    <a:pt x="11666" y="4312"/>
                  </a:cubicBezTo>
                  <a:cubicBezTo>
                    <a:pt x="11752" y="3461"/>
                    <a:pt x="11789" y="2567"/>
                    <a:pt x="11518" y="1772"/>
                  </a:cubicBezTo>
                  <a:cubicBezTo>
                    <a:pt x="11067" y="432"/>
                    <a:pt x="9746" y="1"/>
                    <a:pt x="8224" y="1"/>
                  </a:cubicBezTo>
                  <a:close/>
                </a:path>
              </a:pathLst>
            </a:custGeom>
            <a:solidFill>
              <a:schemeClr val="accent3">
                <a:alpha val="4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4" name="Google Shape;2434;g2b4aaa32f61_0_588"/>
            <p:cNvSpPr/>
            <p:nvPr/>
          </p:nvSpPr>
          <p:spPr>
            <a:xfrm rot="2699978">
              <a:off x="5100118" y="1676293"/>
              <a:ext cx="2926222" cy="2176930"/>
            </a:xfrm>
            <a:custGeom>
              <a:rect b="b" l="l" r="r" t="t"/>
              <a:pathLst>
                <a:path extrusionOk="0" h="6589" w="10631">
                  <a:moveTo>
                    <a:pt x="1143" y="1"/>
                  </a:moveTo>
                  <a:cubicBezTo>
                    <a:pt x="967" y="1"/>
                    <a:pt x="802" y="27"/>
                    <a:pt x="654" y="87"/>
                  </a:cubicBezTo>
                  <a:cubicBezTo>
                    <a:pt x="25" y="340"/>
                    <a:pt x="1" y="1092"/>
                    <a:pt x="198" y="1764"/>
                  </a:cubicBezTo>
                  <a:cubicBezTo>
                    <a:pt x="827" y="3898"/>
                    <a:pt x="2683" y="5260"/>
                    <a:pt x="5075" y="6142"/>
                  </a:cubicBezTo>
                  <a:cubicBezTo>
                    <a:pt x="5543" y="6314"/>
                    <a:pt x="6012" y="6450"/>
                    <a:pt x="6474" y="6536"/>
                  </a:cubicBezTo>
                  <a:cubicBezTo>
                    <a:pt x="6664" y="6572"/>
                    <a:pt x="6867" y="6589"/>
                    <a:pt x="7074" y="6589"/>
                  </a:cubicBezTo>
                  <a:cubicBezTo>
                    <a:pt x="8703" y="6589"/>
                    <a:pt x="10631" y="5535"/>
                    <a:pt x="8799" y="4064"/>
                  </a:cubicBezTo>
                  <a:cubicBezTo>
                    <a:pt x="6992" y="2609"/>
                    <a:pt x="4933" y="1376"/>
                    <a:pt x="2781" y="445"/>
                  </a:cubicBezTo>
                  <a:cubicBezTo>
                    <a:pt x="2246" y="216"/>
                    <a:pt x="1649" y="1"/>
                    <a:pt x="1143" y="1"/>
                  </a:cubicBezTo>
                  <a:close/>
                </a:path>
              </a:pathLst>
            </a:custGeom>
            <a:solidFill>
              <a:schemeClr val="accent4">
                <a:alpha val="5803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435" name="Google Shape;2435;g2b4aaa32f61_0_588"/>
          <p:cNvSpPr/>
          <p:nvPr/>
        </p:nvSpPr>
        <p:spPr>
          <a:xfrm>
            <a:off x="8244128" y="2496750"/>
            <a:ext cx="259725" cy="267028"/>
          </a:xfrm>
          <a:custGeom>
            <a:rect b="b" l="l" r="r" t="t"/>
            <a:pathLst>
              <a:path extrusionOk="0" h="2701" w="2627">
                <a:moveTo>
                  <a:pt x="1030" y="0"/>
                </a:moveTo>
                <a:cubicBezTo>
                  <a:pt x="968" y="0"/>
                  <a:pt x="919" y="49"/>
                  <a:pt x="919" y="111"/>
                </a:cubicBezTo>
                <a:lnTo>
                  <a:pt x="919" y="956"/>
                </a:lnTo>
                <a:lnTo>
                  <a:pt x="111" y="956"/>
                </a:lnTo>
                <a:cubicBezTo>
                  <a:pt x="50" y="956"/>
                  <a:pt x="0" y="1005"/>
                  <a:pt x="0" y="1067"/>
                </a:cubicBezTo>
                <a:lnTo>
                  <a:pt x="0" y="1628"/>
                </a:lnTo>
                <a:cubicBezTo>
                  <a:pt x="0" y="1689"/>
                  <a:pt x="50" y="1739"/>
                  <a:pt x="111" y="1739"/>
                </a:cubicBezTo>
                <a:lnTo>
                  <a:pt x="919" y="1739"/>
                </a:lnTo>
                <a:lnTo>
                  <a:pt x="919" y="2583"/>
                </a:lnTo>
                <a:cubicBezTo>
                  <a:pt x="919" y="2645"/>
                  <a:pt x="968" y="2701"/>
                  <a:pt x="1030" y="2701"/>
                </a:cubicBezTo>
                <a:lnTo>
                  <a:pt x="1591" y="2701"/>
                </a:lnTo>
                <a:cubicBezTo>
                  <a:pt x="1653" y="2701"/>
                  <a:pt x="1708" y="2645"/>
                  <a:pt x="1708" y="2583"/>
                </a:cubicBezTo>
                <a:lnTo>
                  <a:pt x="1708" y="1739"/>
                </a:lnTo>
                <a:lnTo>
                  <a:pt x="2516" y="1739"/>
                </a:lnTo>
                <a:cubicBezTo>
                  <a:pt x="2578" y="1739"/>
                  <a:pt x="2627" y="1689"/>
                  <a:pt x="2627" y="1628"/>
                </a:cubicBezTo>
                <a:lnTo>
                  <a:pt x="2627" y="1067"/>
                </a:lnTo>
                <a:cubicBezTo>
                  <a:pt x="2627" y="1005"/>
                  <a:pt x="2578" y="956"/>
                  <a:pt x="2516" y="956"/>
                </a:cubicBezTo>
                <a:lnTo>
                  <a:pt x="1708" y="956"/>
                </a:lnTo>
                <a:lnTo>
                  <a:pt x="1708" y="111"/>
                </a:lnTo>
                <a:cubicBezTo>
                  <a:pt x="1708" y="49"/>
                  <a:pt x="1653" y="0"/>
                  <a:pt x="15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6" name="Google Shape;2436;g2b4aaa32f61_0_588"/>
          <p:cNvSpPr/>
          <p:nvPr/>
        </p:nvSpPr>
        <p:spPr>
          <a:xfrm>
            <a:off x="6183225" y="11040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7" name="Google Shape;2437;g2b4aaa32f61_0_588"/>
          <p:cNvSpPr/>
          <p:nvPr/>
        </p:nvSpPr>
        <p:spPr>
          <a:xfrm>
            <a:off x="7581625" y="10022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8" name="Google Shape;2438;g2b4aaa32f61_0_588"/>
          <p:cNvSpPr/>
          <p:nvPr/>
        </p:nvSpPr>
        <p:spPr>
          <a:xfrm>
            <a:off x="6309925" y="44311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9" name="Google Shape;2439;g2b4aaa32f61_0_588"/>
          <p:cNvSpPr/>
          <p:nvPr/>
        </p:nvSpPr>
        <p:spPr>
          <a:xfrm>
            <a:off x="6751175" y="1337800"/>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0" name="Google Shape;2440;g2b4aaa32f61_0_588"/>
          <p:cNvSpPr/>
          <p:nvPr/>
        </p:nvSpPr>
        <p:spPr>
          <a:xfrm>
            <a:off x="8003525" y="9123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1" name="Google Shape;2441;g2b4aaa32f61_0_588"/>
          <p:cNvSpPr/>
          <p:nvPr/>
        </p:nvSpPr>
        <p:spPr>
          <a:xfrm>
            <a:off x="7158350" y="5724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2" name="Google Shape;2442;g2b4aaa32f61_0_588"/>
          <p:cNvSpPr/>
          <p:nvPr/>
        </p:nvSpPr>
        <p:spPr>
          <a:xfrm flipH="1">
            <a:off x="6141225" y="18058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3" name="Google Shape;2443;g2b4aaa32f61_0_588"/>
          <p:cNvSpPr/>
          <p:nvPr/>
        </p:nvSpPr>
        <p:spPr>
          <a:xfrm>
            <a:off x="7222850" y="11982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4" name="Google Shape;2444;g2b4aaa32f61_0_588"/>
          <p:cNvSpPr/>
          <p:nvPr/>
        </p:nvSpPr>
        <p:spPr>
          <a:xfrm>
            <a:off x="7633963" y="9348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5" name="Google Shape;2445;g2b4aaa32f61_0_588"/>
          <p:cNvSpPr/>
          <p:nvPr/>
        </p:nvSpPr>
        <p:spPr>
          <a:xfrm flipH="1">
            <a:off x="5702600" y="22290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6" name="Google Shape;2446;g2b4aaa32f61_0_588"/>
          <p:cNvSpPr/>
          <p:nvPr/>
        </p:nvSpPr>
        <p:spPr>
          <a:xfrm>
            <a:off x="5638100" y="16826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7" name="Google Shape;2447;g2b4aaa32f61_0_588"/>
          <p:cNvSpPr/>
          <p:nvPr/>
        </p:nvSpPr>
        <p:spPr>
          <a:xfrm flipH="1">
            <a:off x="5671075" y="17404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8" name="Google Shape;2448;g2b4aaa32f61_0_588"/>
          <p:cNvSpPr/>
          <p:nvPr/>
        </p:nvSpPr>
        <p:spPr>
          <a:xfrm flipH="1">
            <a:off x="6265375" y="1742325"/>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9" name="Google Shape;2449;g2b4aaa32f61_0_588"/>
          <p:cNvSpPr/>
          <p:nvPr/>
        </p:nvSpPr>
        <p:spPr>
          <a:xfrm>
            <a:off x="7222850" y="5836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0" name="Google Shape;2450;g2b4aaa32f61_0_588"/>
          <p:cNvSpPr/>
          <p:nvPr/>
        </p:nvSpPr>
        <p:spPr>
          <a:xfrm flipH="1">
            <a:off x="5800000" y="2077563"/>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1" name="Google Shape;2451;g2b4aaa32f61_0_588"/>
          <p:cNvSpPr/>
          <p:nvPr/>
        </p:nvSpPr>
        <p:spPr>
          <a:xfrm flipH="1">
            <a:off x="6321175" y="18058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2" name="Google Shape;2452;g2b4aaa32f61_0_588"/>
          <p:cNvSpPr/>
          <p:nvPr/>
        </p:nvSpPr>
        <p:spPr>
          <a:xfrm>
            <a:off x="6263351" y="4275525"/>
            <a:ext cx="214127" cy="220152"/>
          </a:xfrm>
          <a:custGeom>
            <a:rect b="b" l="l" r="r" t="t"/>
            <a:pathLst>
              <a:path extrusionOk="0" h="2701" w="2627">
                <a:moveTo>
                  <a:pt x="1030" y="0"/>
                </a:moveTo>
                <a:cubicBezTo>
                  <a:pt x="968" y="0"/>
                  <a:pt x="919" y="49"/>
                  <a:pt x="919" y="111"/>
                </a:cubicBezTo>
                <a:lnTo>
                  <a:pt x="919" y="956"/>
                </a:lnTo>
                <a:lnTo>
                  <a:pt x="111" y="956"/>
                </a:lnTo>
                <a:cubicBezTo>
                  <a:pt x="50" y="956"/>
                  <a:pt x="0" y="1005"/>
                  <a:pt x="0" y="1067"/>
                </a:cubicBezTo>
                <a:lnTo>
                  <a:pt x="0" y="1628"/>
                </a:lnTo>
                <a:cubicBezTo>
                  <a:pt x="0" y="1689"/>
                  <a:pt x="50" y="1739"/>
                  <a:pt x="111" y="1739"/>
                </a:cubicBezTo>
                <a:lnTo>
                  <a:pt x="919" y="1739"/>
                </a:lnTo>
                <a:lnTo>
                  <a:pt x="919" y="2583"/>
                </a:lnTo>
                <a:cubicBezTo>
                  <a:pt x="919" y="2645"/>
                  <a:pt x="968" y="2701"/>
                  <a:pt x="1030" y="2701"/>
                </a:cubicBezTo>
                <a:lnTo>
                  <a:pt x="1591" y="2701"/>
                </a:lnTo>
                <a:cubicBezTo>
                  <a:pt x="1653" y="2701"/>
                  <a:pt x="1708" y="2645"/>
                  <a:pt x="1708" y="2583"/>
                </a:cubicBezTo>
                <a:lnTo>
                  <a:pt x="1708" y="1739"/>
                </a:lnTo>
                <a:lnTo>
                  <a:pt x="2516" y="1739"/>
                </a:lnTo>
                <a:cubicBezTo>
                  <a:pt x="2578" y="1739"/>
                  <a:pt x="2627" y="1689"/>
                  <a:pt x="2627" y="1628"/>
                </a:cubicBezTo>
                <a:lnTo>
                  <a:pt x="2627" y="1067"/>
                </a:lnTo>
                <a:cubicBezTo>
                  <a:pt x="2627" y="1005"/>
                  <a:pt x="2578" y="956"/>
                  <a:pt x="2516" y="956"/>
                </a:cubicBezTo>
                <a:lnTo>
                  <a:pt x="1708" y="956"/>
                </a:lnTo>
                <a:lnTo>
                  <a:pt x="1708" y="111"/>
                </a:lnTo>
                <a:cubicBezTo>
                  <a:pt x="1708" y="49"/>
                  <a:pt x="1653" y="0"/>
                  <a:pt x="15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3" name="Google Shape;2453;g2b4aaa32f61_0_588"/>
          <p:cNvSpPr/>
          <p:nvPr/>
        </p:nvSpPr>
        <p:spPr>
          <a:xfrm>
            <a:off x="7927300" y="45396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4" name="Google Shape;2454;g2b4aaa32f61_0_588"/>
          <p:cNvSpPr/>
          <p:nvPr/>
        </p:nvSpPr>
        <p:spPr>
          <a:xfrm>
            <a:off x="6876575" y="36782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5" name="Google Shape;2455;g2b4aaa32f61_0_588"/>
          <p:cNvSpPr/>
          <p:nvPr/>
        </p:nvSpPr>
        <p:spPr>
          <a:xfrm>
            <a:off x="7497650" y="359703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6" name="Google Shape;2456;g2b4aaa32f61_0_588"/>
          <p:cNvSpPr/>
          <p:nvPr/>
        </p:nvSpPr>
        <p:spPr>
          <a:xfrm>
            <a:off x="7581038" y="368950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7" name="Google Shape;2457;g2b4aaa32f61_0_588"/>
          <p:cNvSpPr/>
          <p:nvPr/>
        </p:nvSpPr>
        <p:spPr>
          <a:xfrm>
            <a:off x="7539338" y="3582988"/>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8" name="Google Shape;2458;g2b4aaa32f61_0_588"/>
          <p:cNvSpPr/>
          <p:nvPr/>
        </p:nvSpPr>
        <p:spPr>
          <a:xfrm flipH="1">
            <a:off x="7165963" y="39893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9" name="Google Shape;2459;g2b4aaa32f61_0_588"/>
          <p:cNvSpPr/>
          <p:nvPr/>
        </p:nvSpPr>
        <p:spPr>
          <a:xfrm flipH="1">
            <a:off x="7553150" y="4335300"/>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0" name="Google Shape;2460;g2b4aaa32f61_0_588"/>
          <p:cNvSpPr/>
          <p:nvPr/>
        </p:nvSpPr>
        <p:spPr>
          <a:xfrm>
            <a:off x="6817475" y="41228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1" name="Google Shape;2461;g2b4aaa32f61_0_588"/>
          <p:cNvSpPr/>
          <p:nvPr/>
        </p:nvSpPr>
        <p:spPr>
          <a:xfrm>
            <a:off x="6741725" y="44311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2" name="Google Shape;2462;g2b4aaa32f61_0_588"/>
          <p:cNvSpPr/>
          <p:nvPr/>
        </p:nvSpPr>
        <p:spPr>
          <a:xfrm>
            <a:off x="6775475" y="44424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3" name="Google Shape;2463;g2b4aaa32f61_0_588"/>
          <p:cNvSpPr/>
          <p:nvPr/>
        </p:nvSpPr>
        <p:spPr>
          <a:xfrm>
            <a:off x="6673488" y="44424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4" name="Google Shape;2464;g2b4aaa32f61_0_588"/>
          <p:cNvSpPr/>
          <p:nvPr/>
        </p:nvSpPr>
        <p:spPr>
          <a:xfrm>
            <a:off x="7197675" y="433633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5" name="Google Shape;2465;g2b4aaa32f61_0_588"/>
          <p:cNvSpPr/>
          <p:nvPr/>
        </p:nvSpPr>
        <p:spPr>
          <a:xfrm>
            <a:off x="7292625" y="43668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6" name="Google Shape;2466;g2b4aaa32f61_0_588"/>
          <p:cNvSpPr/>
          <p:nvPr/>
        </p:nvSpPr>
        <p:spPr>
          <a:xfrm>
            <a:off x="7958350" y="34175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7" name="Google Shape;2467;g2b4aaa32f61_0_588"/>
          <p:cNvSpPr/>
          <p:nvPr/>
        </p:nvSpPr>
        <p:spPr>
          <a:xfrm>
            <a:off x="7882600" y="37259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8" name="Google Shape;2468;g2b4aaa32f61_0_588"/>
          <p:cNvSpPr/>
          <p:nvPr/>
        </p:nvSpPr>
        <p:spPr>
          <a:xfrm>
            <a:off x="7916350" y="37371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9" name="Google Shape;2469;g2b4aaa32f61_0_588"/>
          <p:cNvSpPr/>
          <p:nvPr/>
        </p:nvSpPr>
        <p:spPr>
          <a:xfrm>
            <a:off x="7814363" y="37371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0" name="Google Shape;2470;g2b4aaa32f61_0_588"/>
          <p:cNvSpPr/>
          <p:nvPr/>
        </p:nvSpPr>
        <p:spPr>
          <a:xfrm>
            <a:off x="8338550" y="363108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1" name="Google Shape;2471;g2b4aaa32f61_0_588"/>
          <p:cNvSpPr/>
          <p:nvPr/>
        </p:nvSpPr>
        <p:spPr>
          <a:xfrm>
            <a:off x="8433500" y="36615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2" name="Google Shape;2472;g2b4aaa32f61_0_588"/>
          <p:cNvSpPr/>
          <p:nvPr/>
        </p:nvSpPr>
        <p:spPr>
          <a:xfrm>
            <a:off x="5346927" y="1463202"/>
            <a:ext cx="1082100" cy="1082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3" name="Google Shape;2473;g2b4aaa32f61_0_588"/>
          <p:cNvSpPr/>
          <p:nvPr/>
        </p:nvSpPr>
        <p:spPr>
          <a:xfrm>
            <a:off x="7093290" y="2524338"/>
            <a:ext cx="1643100" cy="1643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4" name="Google Shape;2474;g2b4aaa32f61_0_588"/>
          <p:cNvSpPr/>
          <p:nvPr/>
        </p:nvSpPr>
        <p:spPr>
          <a:xfrm>
            <a:off x="7364575" y="1151200"/>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5" name="Google Shape;2475;g2b4aaa32f61_0_588"/>
          <p:cNvSpPr/>
          <p:nvPr/>
        </p:nvSpPr>
        <p:spPr>
          <a:xfrm>
            <a:off x="6469000" y="3843288"/>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6" name="Google Shape;2476;g2b4aaa32f61_0_588"/>
          <p:cNvSpPr/>
          <p:nvPr/>
        </p:nvSpPr>
        <p:spPr>
          <a:xfrm rot="-6779535">
            <a:off x="1766563" y="247767"/>
            <a:ext cx="648910" cy="469058"/>
          </a:xfrm>
          <a:custGeom>
            <a:rect b="b" l="l" r="r" t="t"/>
            <a:pathLst>
              <a:path extrusionOk="0" h="5915" w="8183">
                <a:moveTo>
                  <a:pt x="4239" y="0"/>
                </a:moveTo>
                <a:cubicBezTo>
                  <a:pt x="4180" y="0"/>
                  <a:pt x="4122" y="2"/>
                  <a:pt x="4064" y="6"/>
                </a:cubicBezTo>
                <a:cubicBezTo>
                  <a:pt x="2769" y="99"/>
                  <a:pt x="1240" y="2207"/>
                  <a:pt x="500" y="3299"/>
                </a:cubicBezTo>
                <a:cubicBezTo>
                  <a:pt x="247" y="3662"/>
                  <a:pt x="1" y="4094"/>
                  <a:pt x="38" y="4538"/>
                </a:cubicBezTo>
                <a:cubicBezTo>
                  <a:pt x="62" y="4797"/>
                  <a:pt x="186" y="5031"/>
                  <a:pt x="358" y="5204"/>
                </a:cubicBezTo>
                <a:cubicBezTo>
                  <a:pt x="432" y="5284"/>
                  <a:pt x="525" y="5352"/>
                  <a:pt x="617" y="5407"/>
                </a:cubicBezTo>
                <a:cubicBezTo>
                  <a:pt x="919" y="5586"/>
                  <a:pt x="1264" y="5648"/>
                  <a:pt x="1604" y="5697"/>
                </a:cubicBezTo>
                <a:cubicBezTo>
                  <a:pt x="2364" y="5820"/>
                  <a:pt x="3149" y="5914"/>
                  <a:pt x="3930" y="5914"/>
                </a:cubicBezTo>
                <a:cubicBezTo>
                  <a:pt x="4999" y="5914"/>
                  <a:pt x="6061" y="5737"/>
                  <a:pt x="7048" y="5210"/>
                </a:cubicBezTo>
                <a:cubicBezTo>
                  <a:pt x="7492" y="4970"/>
                  <a:pt x="7942" y="4618"/>
                  <a:pt x="8077" y="4094"/>
                </a:cubicBezTo>
                <a:cubicBezTo>
                  <a:pt x="8182" y="3687"/>
                  <a:pt x="8071" y="3268"/>
                  <a:pt x="7923" y="2898"/>
                </a:cubicBezTo>
                <a:cubicBezTo>
                  <a:pt x="7868" y="2762"/>
                  <a:pt x="7806" y="2627"/>
                  <a:pt x="7732" y="2491"/>
                </a:cubicBezTo>
                <a:cubicBezTo>
                  <a:pt x="7045" y="1189"/>
                  <a:pt x="5643" y="0"/>
                  <a:pt x="423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7" name="Google Shape;2477;g2b4aaa32f61_0_588"/>
          <p:cNvSpPr/>
          <p:nvPr/>
        </p:nvSpPr>
        <p:spPr>
          <a:xfrm rot="-715145">
            <a:off x="2230960" y="74760"/>
            <a:ext cx="1797725" cy="815088"/>
          </a:xfrm>
          <a:custGeom>
            <a:rect b="b" l="l" r="r" t="t"/>
            <a:pathLst>
              <a:path extrusionOk="0" h="8997" w="9952">
                <a:moveTo>
                  <a:pt x="3764" y="1"/>
                </a:moveTo>
                <a:cubicBezTo>
                  <a:pt x="3566" y="1"/>
                  <a:pt x="3368" y="7"/>
                  <a:pt x="3169" y="18"/>
                </a:cubicBezTo>
                <a:cubicBezTo>
                  <a:pt x="2806" y="37"/>
                  <a:pt x="2442" y="74"/>
                  <a:pt x="2078" y="135"/>
                </a:cubicBezTo>
                <a:cubicBezTo>
                  <a:pt x="1277" y="265"/>
                  <a:pt x="716" y="431"/>
                  <a:pt x="376" y="875"/>
                </a:cubicBezTo>
                <a:cubicBezTo>
                  <a:pt x="210" y="1091"/>
                  <a:pt x="99" y="1381"/>
                  <a:pt x="44" y="1769"/>
                </a:cubicBezTo>
                <a:cubicBezTo>
                  <a:pt x="13" y="1972"/>
                  <a:pt x="0" y="2201"/>
                  <a:pt x="0" y="2460"/>
                </a:cubicBezTo>
                <a:cubicBezTo>
                  <a:pt x="7" y="4661"/>
                  <a:pt x="1344" y="7552"/>
                  <a:pt x="3120" y="8514"/>
                </a:cubicBezTo>
                <a:cubicBezTo>
                  <a:pt x="3729" y="8843"/>
                  <a:pt x="4377" y="8996"/>
                  <a:pt x="5022" y="8996"/>
                </a:cubicBezTo>
                <a:cubicBezTo>
                  <a:pt x="6790" y="8996"/>
                  <a:pt x="8533" y="7844"/>
                  <a:pt x="9378" y="6023"/>
                </a:cubicBezTo>
                <a:cubicBezTo>
                  <a:pt x="9440" y="5894"/>
                  <a:pt x="9495" y="5764"/>
                  <a:pt x="9545" y="5629"/>
                </a:cubicBezTo>
                <a:cubicBezTo>
                  <a:pt x="9828" y="4864"/>
                  <a:pt x="9951" y="3989"/>
                  <a:pt x="9791" y="3187"/>
                </a:cubicBezTo>
                <a:cubicBezTo>
                  <a:pt x="9748" y="2965"/>
                  <a:pt x="9680" y="2749"/>
                  <a:pt x="9594" y="2546"/>
                </a:cubicBezTo>
                <a:cubicBezTo>
                  <a:pt x="9101" y="1442"/>
                  <a:pt x="8028" y="857"/>
                  <a:pt x="6992" y="517"/>
                </a:cubicBezTo>
                <a:cubicBezTo>
                  <a:pt x="5943" y="173"/>
                  <a:pt x="4855" y="1"/>
                  <a:pt x="3764" y="1"/>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8" name="Google Shape;2478;g2b4aaa32f61_0_588"/>
          <p:cNvSpPr txBox="1"/>
          <p:nvPr>
            <p:ph idx="2" type="title"/>
          </p:nvPr>
        </p:nvSpPr>
        <p:spPr>
          <a:xfrm>
            <a:off x="1861350" y="1375100"/>
            <a:ext cx="14160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6000"/>
              <a:buNone/>
            </a:pPr>
            <a:r>
              <a:rPr lang="en-US"/>
              <a:t>16</a:t>
            </a:r>
            <a:endParaRPr/>
          </a:p>
        </p:txBody>
      </p:sp>
      <p:pic>
        <p:nvPicPr>
          <p:cNvPr id="2479" name="Google Shape;2479;g2b4aaa32f61_0_588"/>
          <p:cNvPicPr preferRelativeResize="0"/>
          <p:nvPr/>
        </p:nvPicPr>
        <p:blipFill rotWithShape="1">
          <a:blip r:embed="rId3">
            <a:alphaModFix/>
          </a:blip>
          <a:srcRect b="0" l="0" r="0" t="0"/>
          <a:stretch/>
        </p:blipFill>
        <p:spPr>
          <a:xfrm>
            <a:off x="5071899" y="470325"/>
            <a:ext cx="3869251" cy="3864966"/>
          </a:xfrm>
          <a:prstGeom prst="rect">
            <a:avLst/>
          </a:prstGeom>
          <a:noFill/>
          <a:ln>
            <a:noFill/>
          </a:ln>
        </p:spPr>
      </p:pic>
    </p:spTree>
  </p:cSld>
  <p:clrMapOvr>
    <a:masterClrMapping/>
  </p:clrMapOvr>
</p:sld>
</file>

<file path=ppt/slides/slide2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3" name="Shape 2483"/>
        <p:cNvGrpSpPr/>
        <p:nvPr/>
      </p:nvGrpSpPr>
      <p:grpSpPr>
        <a:xfrm>
          <a:off x="0" y="0"/>
          <a:ext cx="0" cy="0"/>
          <a:chOff x="0" y="0"/>
          <a:chExt cx="0" cy="0"/>
        </a:xfrm>
      </p:grpSpPr>
      <p:sp>
        <p:nvSpPr>
          <p:cNvPr id="2484" name="Google Shape;2484;g2b4aaa32f61_0_644"/>
          <p:cNvSpPr txBox="1"/>
          <p:nvPr>
            <p:ph type="title"/>
          </p:nvPr>
        </p:nvSpPr>
        <p:spPr>
          <a:xfrm>
            <a:off x="181625" y="1805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Definition and diagnostic criteria</a:t>
            </a:r>
            <a:endParaRPr/>
          </a:p>
        </p:txBody>
      </p:sp>
      <p:sp>
        <p:nvSpPr>
          <p:cNvPr id="2485" name="Google Shape;2485;g2b4aaa32f61_0_644"/>
          <p:cNvSpPr txBox="1"/>
          <p:nvPr>
            <p:ph idx="1" type="body"/>
          </p:nvPr>
        </p:nvSpPr>
        <p:spPr>
          <a:xfrm>
            <a:off x="276075" y="911075"/>
            <a:ext cx="8147100" cy="42324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00000"/>
              </a:lnSpc>
              <a:spcBef>
                <a:spcPts val="0"/>
              </a:spcBef>
              <a:spcAft>
                <a:spcPts val="0"/>
              </a:spcAft>
              <a:buSzPts val="1400"/>
              <a:buNone/>
            </a:pPr>
            <a:r>
              <a:rPr b="1" lang="en-US">
                <a:solidFill>
                  <a:schemeClr val="dk2"/>
                </a:solidFill>
              </a:rPr>
              <a:t>Definition</a:t>
            </a:r>
            <a:r>
              <a:rPr lang="en-US"/>
              <a:t>: A chronic condition in which an uncontrolled pattern of substance use leads to significant physical , psychological, and social impairment or distress, with continued use despite substance-related problems.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n-US">
                <a:solidFill>
                  <a:schemeClr val="dk2"/>
                </a:solidFill>
              </a:rPr>
              <a:t>Diagnostic criteria: </a:t>
            </a:r>
            <a:endParaRPr b="1">
              <a:solidFill>
                <a:schemeClr val="dk2"/>
              </a:solidFill>
            </a:endParaRPr>
          </a:p>
          <a:p>
            <a:pPr indent="0" lvl="0" marL="0" rtl="0" algn="l">
              <a:lnSpc>
                <a:spcPct val="100000"/>
              </a:lnSpc>
              <a:spcBef>
                <a:spcPts val="0"/>
              </a:spcBef>
              <a:spcAft>
                <a:spcPts val="0"/>
              </a:spcAft>
              <a:buClr>
                <a:schemeClr val="dk1"/>
              </a:buClr>
              <a:buSzPts val="1100"/>
              <a:buFont typeface="Arial"/>
              <a:buNone/>
            </a:pPr>
            <a:r>
              <a:rPr lang="en-US" u="sng"/>
              <a:t>At least two</a:t>
            </a:r>
            <a:r>
              <a:rPr lang="en-US"/>
              <a:t> of the following </a:t>
            </a:r>
            <a:r>
              <a:rPr lang="en-US" u="sng"/>
              <a:t>within a 12-month period</a:t>
            </a:r>
            <a:r>
              <a:rPr lang="en-US"/>
              <a:t>:</a:t>
            </a:r>
            <a:endParaRPr/>
          </a:p>
          <a:p>
            <a:pPr indent="0" lvl="0" marL="0" rtl="0" algn="l">
              <a:lnSpc>
                <a:spcPct val="100000"/>
              </a:lnSpc>
              <a:spcBef>
                <a:spcPts val="0"/>
              </a:spcBef>
              <a:spcAft>
                <a:spcPts val="0"/>
              </a:spcAft>
              <a:buClr>
                <a:schemeClr val="dk1"/>
              </a:buClr>
              <a:buSzPts val="1100"/>
              <a:buFont typeface="Arial"/>
              <a:buNone/>
            </a:pPr>
            <a:r>
              <a:rPr lang="en-US"/>
              <a:t>■ Using substance more than originally intended.</a:t>
            </a:r>
            <a:endParaRPr/>
          </a:p>
          <a:p>
            <a:pPr indent="0" lvl="0" marL="0" rtl="0" algn="l">
              <a:lnSpc>
                <a:spcPct val="100000"/>
              </a:lnSpc>
              <a:spcBef>
                <a:spcPts val="0"/>
              </a:spcBef>
              <a:spcAft>
                <a:spcPts val="0"/>
              </a:spcAft>
              <a:buClr>
                <a:schemeClr val="dk1"/>
              </a:buClr>
              <a:buSzPts val="1100"/>
              <a:buFont typeface="Arial"/>
              <a:buNone/>
            </a:pPr>
            <a:r>
              <a:rPr lang="en-US"/>
              <a:t>■ Persistent desire or unsuccessful efforts to cut down on use.</a:t>
            </a:r>
            <a:endParaRPr/>
          </a:p>
          <a:p>
            <a:pPr indent="0" lvl="0" marL="0" rtl="0" algn="l">
              <a:lnSpc>
                <a:spcPct val="100000"/>
              </a:lnSpc>
              <a:spcBef>
                <a:spcPts val="0"/>
              </a:spcBef>
              <a:spcAft>
                <a:spcPts val="0"/>
              </a:spcAft>
              <a:buClr>
                <a:schemeClr val="dk1"/>
              </a:buClr>
              <a:buSzPts val="1100"/>
              <a:buFont typeface="Arial"/>
              <a:buNone/>
            </a:pPr>
            <a:r>
              <a:rPr lang="en-US"/>
              <a:t>■ Significant time spent in obtaining, using, or recovering from substance.</a:t>
            </a:r>
            <a:endParaRPr/>
          </a:p>
          <a:p>
            <a:pPr indent="0" lvl="0" marL="0" rtl="0" algn="l">
              <a:lnSpc>
                <a:spcPct val="100000"/>
              </a:lnSpc>
              <a:spcBef>
                <a:spcPts val="0"/>
              </a:spcBef>
              <a:spcAft>
                <a:spcPts val="0"/>
              </a:spcAft>
              <a:buClr>
                <a:schemeClr val="dk1"/>
              </a:buClr>
              <a:buSzPts val="1100"/>
              <a:buFont typeface="Arial"/>
              <a:buNone/>
            </a:pPr>
            <a:r>
              <a:rPr lang="en-US"/>
              <a:t>■ Craving to use substance.</a:t>
            </a:r>
            <a:endParaRPr/>
          </a:p>
          <a:p>
            <a:pPr indent="0" lvl="0" marL="0" rtl="0" algn="l">
              <a:lnSpc>
                <a:spcPct val="100000"/>
              </a:lnSpc>
              <a:spcBef>
                <a:spcPts val="0"/>
              </a:spcBef>
              <a:spcAft>
                <a:spcPts val="0"/>
              </a:spcAft>
              <a:buClr>
                <a:schemeClr val="dk1"/>
              </a:buClr>
              <a:buSzPts val="1100"/>
              <a:buFont typeface="Arial"/>
              <a:buNone/>
            </a:pPr>
            <a:r>
              <a:rPr lang="en-US"/>
              <a:t>■ Failure to fulfill obligations at work, school, or home.</a:t>
            </a:r>
            <a:endParaRPr/>
          </a:p>
          <a:p>
            <a:pPr indent="0" lvl="0" marL="0" rtl="0" algn="l">
              <a:lnSpc>
                <a:spcPct val="100000"/>
              </a:lnSpc>
              <a:spcBef>
                <a:spcPts val="0"/>
              </a:spcBef>
              <a:spcAft>
                <a:spcPts val="0"/>
              </a:spcAft>
              <a:buClr>
                <a:schemeClr val="dk1"/>
              </a:buClr>
              <a:buSzPts val="1100"/>
              <a:buFont typeface="Arial"/>
              <a:buNone/>
            </a:pPr>
            <a:r>
              <a:rPr lang="en-US"/>
              <a:t>■ Continued use despite social or interpersonal problems due to the substance use.</a:t>
            </a:r>
            <a:endParaRPr/>
          </a:p>
          <a:p>
            <a:pPr indent="0" lvl="0" marL="0" rtl="0" algn="l">
              <a:lnSpc>
                <a:spcPct val="100000"/>
              </a:lnSpc>
              <a:spcBef>
                <a:spcPts val="0"/>
              </a:spcBef>
              <a:spcAft>
                <a:spcPts val="0"/>
              </a:spcAft>
              <a:buClr>
                <a:schemeClr val="dk1"/>
              </a:buClr>
              <a:buSzPts val="1100"/>
              <a:buFont typeface="Arial"/>
              <a:buNone/>
            </a:pPr>
            <a:r>
              <a:rPr lang="en-US"/>
              <a:t>■ Limiting social, occupational, or recreational activities because of substance use.</a:t>
            </a:r>
            <a:endParaRPr/>
          </a:p>
          <a:p>
            <a:pPr indent="0" lvl="0" marL="0" rtl="0" algn="l">
              <a:lnSpc>
                <a:spcPct val="100000"/>
              </a:lnSpc>
              <a:spcBef>
                <a:spcPts val="0"/>
              </a:spcBef>
              <a:spcAft>
                <a:spcPts val="0"/>
              </a:spcAft>
              <a:buClr>
                <a:schemeClr val="dk1"/>
              </a:buClr>
              <a:buSzPts val="1100"/>
              <a:buFont typeface="Arial"/>
              <a:buNone/>
            </a:pPr>
            <a:r>
              <a:rPr lang="en-US"/>
              <a:t>■ Use in dangerous situations (e.g., driving a car).</a:t>
            </a:r>
            <a:endParaRPr/>
          </a:p>
          <a:p>
            <a:pPr indent="0" lvl="0" marL="0" rtl="0" algn="l">
              <a:lnSpc>
                <a:spcPct val="100000"/>
              </a:lnSpc>
              <a:spcBef>
                <a:spcPts val="0"/>
              </a:spcBef>
              <a:spcAft>
                <a:spcPts val="0"/>
              </a:spcAft>
              <a:buClr>
                <a:schemeClr val="dk1"/>
              </a:buClr>
              <a:buSzPts val="1100"/>
              <a:buFont typeface="Arial"/>
              <a:buNone/>
            </a:pPr>
            <a:r>
              <a:rPr lang="en-US"/>
              <a:t>■ Continued use despite subsequent physical or psychological problem (e.g., drinking alcohol despite worsening liver problems).</a:t>
            </a:r>
            <a:endParaRPr/>
          </a:p>
          <a:p>
            <a:pPr indent="0" lvl="0" marL="0" rtl="0" algn="l">
              <a:lnSpc>
                <a:spcPct val="100000"/>
              </a:lnSpc>
              <a:spcBef>
                <a:spcPts val="0"/>
              </a:spcBef>
              <a:spcAft>
                <a:spcPts val="0"/>
              </a:spcAft>
              <a:buClr>
                <a:schemeClr val="dk1"/>
              </a:buClr>
              <a:buSzPts val="1100"/>
              <a:buFont typeface="Arial"/>
              <a:buNone/>
            </a:pPr>
            <a:r>
              <a:rPr lang="en-US"/>
              <a:t>■ Tolerance (needing higher amounts of the substance to achieve the desired effect or experiencing diminished effects when repeating the same dose).</a:t>
            </a:r>
            <a:endParaRPr/>
          </a:p>
          <a:p>
            <a:pPr indent="0" lvl="0" marL="0" rtl="0" algn="l">
              <a:lnSpc>
                <a:spcPct val="100000"/>
              </a:lnSpc>
              <a:spcBef>
                <a:spcPts val="0"/>
              </a:spcBef>
              <a:spcAft>
                <a:spcPts val="0"/>
              </a:spcAft>
              <a:buClr>
                <a:schemeClr val="dk1"/>
              </a:buClr>
              <a:buSzPts val="1100"/>
              <a:buFont typeface="Arial"/>
              <a:buNone/>
            </a:pPr>
            <a:r>
              <a:rPr lang="en-US"/>
              <a:t>■ Withdrawal (a substance-specific syndrome occurring when a patient stops or reduces heavy/prolonged substance use).</a:t>
            </a:r>
            <a:endParaRPr/>
          </a:p>
          <a:p>
            <a:pPr indent="0" lvl="0" marL="0" rtl="0" algn="l">
              <a:lnSpc>
                <a:spcPct val="100000"/>
              </a:lnSpc>
              <a:spcBef>
                <a:spcPts val="0"/>
              </a:spcBef>
              <a:spcAft>
                <a:spcPts val="0"/>
              </a:spcAft>
              <a:buSzPts val="1400"/>
              <a:buNone/>
            </a:pPr>
            <a:r>
              <a:t/>
            </a:r>
            <a:endParaRPr/>
          </a:p>
        </p:txBody>
      </p:sp>
    </p:spTree>
  </p:cSld>
  <p:clrMapOvr>
    <a:masterClrMapping/>
  </p:clrMapOvr>
</p:sld>
</file>

<file path=ppt/slides/slide2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9" name="Shape 2489"/>
        <p:cNvGrpSpPr/>
        <p:nvPr/>
      </p:nvGrpSpPr>
      <p:grpSpPr>
        <a:xfrm>
          <a:off x="0" y="0"/>
          <a:ext cx="0" cy="0"/>
          <a:chOff x="0" y="0"/>
          <a:chExt cx="0" cy="0"/>
        </a:xfrm>
      </p:grpSpPr>
      <p:sp>
        <p:nvSpPr>
          <p:cNvPr id="2490" name="Google Shape;2490;g2b4aaa32f61_0_651"/>
          <p:cNvSpPr txBox="1"/>
          <p:nvPr>
            <p:ph type="title"/>
          </p:nvPr>
        </p:nvSpPr>
        <p:spPr>
          <a:xfrm>
            <a:off x="462709" y="741633"/>
            <a:ext cx="36687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Epidemiology</a:t>
            </a:r>
            <a:endParaRPr/>
          </a:p>
        </p:txBody>
      </p:sp>
      <p:sp>
        <p:nvSpPr>
          <p:cNvPr id="2491" name="Google Shape;2491;g2b4aaa32f61_0_651"/>
          <p:cNvSpPr txBox="1"/>
          <p:nvPr>
            <p:ph idx="1" type="body"/>
          </p:nvPr>
        </p:nvSpPr>
        <p:spPr>
          <a:xfrm>
            <a:off x="461963" y="1431925"/>
            <a:ext cx="3668700" cy="3436800"/>
          </a:xfrm>
          <a:prstGeom prst="rect">
            <a:avLst/>
          </a:prstGeom>
          <a:noFill/>
          <a:ln>
            <a:noFill/>
          </a:ln>
        </p:spPr>
        <p:txBody>
          <a:bodyPr anchorCtr="0" anchor="t" bIns="45700" lIns="91425" spcFirstLastPara="1" rIns="91425" wrap="square" tIns="45700">
            <a:normAutofit/>
          </a:bodyPr>
          <a:lstStyle/>
          <a:p>
            <a:pPr indent="-285750" lvl="1" marL="285750" rtl="0" algn="l">
              <a:lnSpc>
                <a:spcPct val="100000"/>
              </a:lnSpc>
              <a:spcBef>
                <a:spcPts val="0"/>
              </a:spcBef>
              <a:spcAft>
                <a:spcPts val="0"/>
              </a:spcAft>
              <a:buSzPts val="1900"/>
              <a:buChar char="•"/>
            </a:pPr>
            <a:r>
              <a:rPr lang="en-US" sz="1900"/>
              <a:t>Sex: ♂ &gt; ♀</a:t>
            </a:r>
            <a:endParaRPr sz="1900"/>
          </a:p>
          <a:p>
            <a:pPr indent="-285750" lvl="1" marL="285750" rtl="0" algn="l">
              <a:lnSpc>
                <a:spcPct val="100000"/>
              </a:lnSpc>
              <a:spcBef>
                <a:spcPts val="0"/>
              </a:spcBef>
              <a:spcAft>
                <a:spcPts val="0"/>
              </a:spcAft>
              <a:buSzPts val="1900"/>
              <a:buChar char="•"/>
            </a:pPr>
            <a:r>
              <a:rPr lang="en-US" sz="1900"/>
              <a:t>Alcohol and nicotine use are most common.</a:t>
            </a:r>
            <a:endParaRPr sz="1900"/>
          </a:p>
          <a:p>
            <a:pPr indent="-285750" lvl="1" marL="285750" rtl="0" algn="l">
              <a:lnSpc>
                <a:spcPct val="100000"/>
              </a:lnSpc>
              <a:spcBef>
                <a:spcPts val="0"/>
              </a:spcBef>
              <a:spcAft>
                <a:spcPts val="0"/>
              </a:spcAft>
              <a:buSzPts val="1900"/>
              <a:buChar char="•"/>
            </a:pPr>
            <a:r>
              <a:rPr lang="en-US" sz="1900"/>
              <a:t>In Jordan : Nicotine is the MC type.</a:t>
            </a:r>
            <a:endParaRPr sz="1900"/>
          </a:p>
          <a:p>
            <a:pPr indent="-285750" lvl="1" marL="285750" rtl="0" algn="l">
              <a:lnSpc>
                <a:spcPct val="100000"/>
              </a:lnSpc>
              <a:spcBef>
                <a:spcPts val="0"/>
              </a:spcBef>
              <a:spcAft>
                <a:spcPts val="0"/>
              </a:spcAft>
              <a:buSzPts val="1900"/>
              <a:buChar char="•"/>
            </a:pPr>
            <a:r>
              <a:rPr lang="en-US" sz="1900"/>
              <a:t>One-year prevalence of any substance use disorder in the United States is approximately 8%.</a:t>
            </a:r>
            <a:endParaRPr sz="1900"/>
          </a:p>
        </p:txBody>
      </p:sp>
      <p:sp>
        <p:nvSpPr>
          <p:cNvPr id="2492" name="Google Shape;2492;g2b4aaa32f61_0_651"/>
          <p:cNvSpPr txBox="1"/>
          <p:nvPr>
            <p:ph idx="2" type="body"/>
          </p:nvPr>
        </p:nvSpPr>
        <p:spPr>
          <a:xfrm>
            <a:off x="4803925" y="1448450"/>
            <a:ext cx="3877500" cy="3436800"/>
          </a:xfrm>
          <a:prstGeom prst="rect">
            <a:avLst/>
          </a:prstGeom>
          <a:noFill/>
          <a:ln>
            <a:noFill/>
          </a:ln>
        </p:spPr>
        <p:txBody>
          <a:bodyPr anchorCtr="0" anchor="t" bIns="45700" lIns="91425" spcFirstLastPara="1" rIns="91425" wrap="square" tIns="45700">
            <a:noAutofit/>
          </a:bodyPr>
          <a:lstStyle/>
          <a:p>
            <a:pPr indent="-336550" lvl="0" marL="457200" rtl="0" algn="l">
              <a:lnSpc>
                <a:spcPct val="100000"/>
              </a:lnSpc>
              <a:spcBef>
                <a:spcPts val="0"/>
              </a:spcBef>
              <a:spcAft>
                <a:spcPts val="0"/>
              </a:spcAft>
              <a:buSzPts val="1700"/>
              <a:buChar char="•"/>
            </a:pPr>
            <a:r>
              <a:rPr lang="en-US" sz="1700"/>
              <a:t>Mood symptoms are common among persons with substance use disorders.</a:t>
            </a:r>
            <a:endParaRPr sz="1700"/>
          </a:p>
          <a:p>
            <a:pPr indent="-336550" lvl="0" marL="457200" rtl="0" algn="l">
              <a:lnSpc>
                <a:spcPct val="100000"/>
              </a:lnSpc>
              <a:spcBef>
                <a:spcPts val="0"/>
              </a:spcBef>
              <a:spcAft>
                <a:spcPts val="0"/>
              </a:spcAft>
              <a:buSzPts val="1700"/>
              <a:buChar char="•"/>
            </a:pPr>
            <a:r>
              <a:rPr lang="en-US" sz="1700"/>
              <a:t>Psychotic symptoms may occur with some substances.</a:t>
            </a:r>
            <a:endParaRPr sz="1700"/>
          </a:p>
          <a:p>
            <a:pPr indent="-336550" lvl="0" marL="457200" rtl="0" algn="l">
              <a:lnSpc>
                <a:spcPct val="100000"/>
              </a:lnSpc>
              <a:spcBef>
                <a:spcPts val="0"/>
              </a:spcBef>
              <a:spcAft>
                <a:spcPts val="0"/>
              </a:spcAft>
              <a:buSzPts val="1700"/>
              <a:buChar char="•"/>
            </a:pPr>
            <a:r>
              <a:rPr lang="en-US" sz="1700"/>
              <a:t>Personality disorders and psychiatric comorbidities (e.g., major depression, anxiety disorders) are common among persons with substance use disorders.</a:t>
            </a:r>
            <a:endParaRPr sz="1700"/>
          </a:p>
          <a:p>
            <a:pPr indent="-336550" lvl="0" marL="457200" rtl="0" algn="l">
              <a:lnSpc>
                <a:spcPct val="100000"/>
              </a:lnSpc>
              <a:spcBef>
                <a:spcPts val="0"/>
              </a:spcBef>
              <a:spcAft>
                <a:spcPts val="0"/>
              </a:spcAft>
              <a:buSzPts val="1700"/>
              <a:buChar char="•"/>
            </a:pPr>
            <a:r>
              <a:rPr lang="en-US" sz="1700"/>
              <a:t>It is often challenging to decide whether psychiatric symptoms are primary or substance-induced.</a:t>
            </a:r>
            <a:endParaRPr sz="1700"/>
          </a:p>
        </p:txBody>
      </p:sp>
      <p:sp>
        <p:nvSpPr>
          <p:cNvPr id="2493" name="Google Shape;2493;g2b4aaa32f61_0_651"/>
          <p:cNvSpPr txBox="1"/>
          <p:nvPr>
            <p:ph idx="3" type="body"/>
          </p:nvPr>
        </p:nvSpPr>
        <p:spPr>
          <a:xfrm>
            <a:off x="5013325" y="741363"/>
            <a:ext cx="3667200" cy="57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2400"/>
              <a:buNone/>
            </a:pPr>
            <a:r>
              <a:rPr lang="en-US"/>
              <a:t>Psychiatric symptoms</a:t>
            </a:r>
            <a:endParaRPr/>
          </a:p>
        </p:txBody>
      </p:sp>
    </p:spTree>
  </p:cSld>
  <p:clrMapOvr>
    <a:masterClrMapping/>
  </p:clrMapOvr>
</p:sld>
</file>

<file path=ppt/slides/slide2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7" name="Shape 2497"/>
        <p:cNvGrpSpPr/>
        <p:nvPr/>
      </p:nvGrpSpPr>
      <p:grpSpPr>
        <a:xfrm>
          <a:off x="0" y="0"/>
          <a:ext cx="0" cy="0"/>
          <a:chOff x="0" y="0"/>
          <a:chExt cx="0" cy="0"/>
        </a:xfrm>
      </p:grpSpPr>
      <p:sp>
        <p:nvSpPr>
          <p:cNvPr id="2498" name="Google Shape;2498;g2e18bb8041e_0_10"/>
          <p:cNvSpPr txBox="1"/>
          <p:nvPr>
            <p:ph type="title"/>
          </p:nvPr>
        </p:nvSpPr>
        <p:spPr>
          <a:xfrm>
            <a:off x="720000" y="539400"/>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Risk factors</a:t>
            </a:r>
            <a:endParaRPr/>
          </a:p>
        </p:txBody>
      </p:sp>
      <p:sp>
        <p:nvSpPr>
          <p:cNvPr id="2499" name="Google Shape;2499;g2e18bb8041e_0_10"/>
          <p:cNvSpPr txBox="1"/>
          <p:nvPr>
            <p:ph idx="1" type="body"/>
          </p:nvPr>
        </p:nvSpPr>
        <p:spPr>
          <a:xfrm>
            <a:off x="720725" y="1321385"/>
            <a:ext cx="7702500" cy="3287700"/>
          </a:xfrm>
          <a:prstGeom prst="rect">
            <a:avLst/>
          </a:prstGeom>
        </p:spPr>
        <p:txBody>
          <a:bodyPr anchorCtr="0" anchor="t" bIns="45700" lIns="91425" spcFirstLastPara="1" rIns="91425" wrap="square" tIns="45700">
            <a:normAutofit fontScale="77500" lnSpcReduction="20000"/>
          </a:bodyPr>
          <a:lstStyle/>
          <a:p>
            <a:pPr indent="-366395" lvl="0" marL="457200" rtl="0" algn="l">
              <a:lnSpc>
                <a:spcPct val="90000"/>
              </a:lnSpc>
              <a:spcBef>
                <a:spcPts val="1000"/>
              </a:spcBef>
              <a:spcAft>
                <a:spcPts val="0"/>
              </a:spcAft>
              <a:buClr>
                <a:schemeClr val="dk2"/>
              </a:buClr>
              <a:buSzPct val="100000"/>
              <a:buFont typeface="Calibri"/>
              <a:buChar char="●"/>
            </a:pPr>
            <a:r>
              <a:rPr b="1" lang="en-US" sz="2800">
                <a:solidFill>
                  <a:schemeClr val="dk2"/>
                </a:solidFill>
                <a:latin typeface="Calibri"/>
                <a:ea typeface="Calibri"/>
                <a:cs typeface="Calibri"/>
                <a:sym typeface="Calibri"/>
              </a:rPr>
              <a:t>Environmental :</a:t>
            </a:r>
            <a:endParaRPr b="1" sz="2800">
              <a:solidFill>
                <a:schemeClr val="dk2"/>
              </a:solidFill>
              <a:latin typeface="Calibri"/>
              <a:ea typeface="Calibri"/>
              <a:cs typeface="Calibri"/>
              <a:sym typeface="Calibri"/>
            </a:endParaRPr>
          </a:p>
          <a:p>
            <a:pPr indent="-366394" lvl="1" marL="914400" rtl="0" algn="l">
              <a:lnSpc>
                <a:spcPct val="90000"/>
              </a:lnSpc>
              <a:spcBef>
                <a:spcPts val="0"/>
              </a:spcBef>
              <a:spcAft>
                <a:spcPts val="0"/>
              </a:spcAft>
              <a:buClr>
                <a:schemeClr val="dk1"/>
              </a:buClr>
              <a:buSzPct val="100000"/>
              <a:buFont typeface="Calibri"/>
              <a:buChar char="○"/>
            </a:pPr>
            <a:r>
              <a:rPr lang="en-US" sz="2800">
                <a:solidFill>
                  <a:schemeClr val="dk1"/>
                </a:solidFill>
                <a:latin typeface="Calibri"/>
                <a:ea typeface="Calibri"/>
                <a:cs typeface="Calibri"/>
                <a:sym typeface="Calibri"/>
              </a:rPr>
              <a:t>using the substance at an </a:t>
            </a:r>
            <a:r>
              <a:rPr b="1" lang="en-US" sz="2800">
                <a:solidFill>
                  <a:schemeClr val="dk1"/>
                </a:solidFill>
                <a:latin typeface="Calibri"/>
                <a:ea typeface="Calibri"/>
                <a:cs typeface="Calibri"/>
                <a:sym typeface="Calibri"/>
              </a:rPr>
              <a:t>early age</a:t>
            </a:r>
            <a:r>
              <a:rPr lang="en-US" sz="2800">
                <a:solidFill>
                  <a:schemeClr val="dk1"/>
                </a:solidFill>
                <a:latin typeface="Calibri"/>
                <a:ea typeface="Calibri"/>
                <a:cs typeface="Calibri"/>
                <a:sym typeface="Calibri"/>
              </a:rPr>
              <a:t>, or experiencing physical, sexual, or emotional abuse.</a:t>
            </a:r>
            <a:endParaRPr sz="2800">
              <a:solidFill>
                <a:schemeClr val="dk1"/>
              </a:solidFill>
              <a:latin typeface="Calibri"/>
              <a:ea typeface="Calibri"/>
              <a:cs typeface="Calibri"/>
              <a:sym typeface="Calibri"/>
            </a:endParaRPr>
          </a:p>
          <a:p>
            <a:pPr indent="-366394" lvl="1" marL="914400" rtl="0" algn="l">
              <a:lnSpc>
                <a:spcPct val="90000"/>
              </a:lnSpc>
              <a:spcBef>
                <a:spcPts val="0"/>
              </a:spcBef>
              <a:spcAft>
                <a:spcPts val="0"/>
              </a:spcAft>
              <a:buClr>
                <a:schemeClr val="dk1"/>
              </a:buClr>
              <a:buSzPct val="100000"/>
              <a:buFont typeface="Calibri"/>
              <a:buChar char="○"/>
            </a:pPr>
            <a:r>
              <a:rPr lang="en-US" sz="2800">
                <a:solidFill>
                  <a:schemeClr val="dk1"/>
                </a:solidFill>
                <a:latin typeface="Calibri"/>
                <a:ea typeface="Calibri"/>
                <a:cs typeface="Calibri"/>
                <a:sym typeface="Calibri"/>
              </a:rPr>
              <a:t>Social and legal policies</a:t>
            </a:r>
            <a:endParaRPr sz="2800">
              <a:solidFill>
                <a:schemeClr val="dk1"/>
              </a:solidFill>
              <a:latin typeface="Calibri"/>
              <a:ea typeface="Calibri"/>
              <a:cs typeface="Calibri"/>
              <a:sym typeface="Calibri"/>
            </a:endParaRPr>
          </a:p>
          <a:p>
            <a:pPr indent="-366394" lvl="1" marL="914400" rtl="0" algn="l">
              <a:lnSpc>
                <a:spcPct val="90000"/>
              </a:lnSpc>
              <a:spcBef>
                <a:spcPts val="0"/>
              </a:spcBef>
              <a:spcAft>
                <a:spcPts val="0"/>
              </a:spcAft>
              <a:buClr>
                <a:schemeClr val="dk1"/>
              </a:buClr>
              <a:buSzPct val="100000"/>
              <a:buFont typeface="Calibri"/>
              <a:buChar char="○"/>
            </a:pPr>
            <a:r>
              <a:rPr lang="en-US" sz="2800">
                <a:solidFill>
                  <a:schemeClr val="dk1"/>
                </a:solidFill>
                <a:latin typeface="Calibri"/>
                <a:ea typeface="Calibri"/>
                <a:cs typeface="Calibri"/>
                <a:sym typeface="Calibri"/>
              </a:rPr>
              <a:t>A</a:t>
            </a:r>
            <a:r>
              <a:rPr lang="en-US" sz="3000">
                <a:solidFill>
                  <a:schemeClr val="dk1"/>
                </a:solidFill>
                <a:latin typeface="Calibri"/>
                <a:ea typeface="Calibri"/>
                <a:cs typeface="Calibri"/>
                <a:sym typeface="Calibri"/>
              </a:rPr>
              <a:t>cceptability</a:t>
            </a:r>
            <a:endParaRPr sz="3000">
              <a:solidFill>
                <a:schemeClr val="dk1"/>
              </a:solidFill>
              <a:latin typeface="Calibri"/>
              <a:ea typeface="Calibri"/>
              <a:cs typeface="Calibri"/>
              <a:sym typeface="Calibri"/>
            </a:endParaRPr>
          </a:p>
          <a:p>
            <a:pPr indent="-366395" lvl="0" marL="457200" rtl="0" algn="l">
              <a:lnSpc>
                <a:spcPct val="90000"/>
              </a:lnSpc>
              <a:spcBef>
                <a:spcPts val="0"/>
              </a:spcBef>
              <a:spcAft>
                <a:spcPts val="0"/>
              </a:spcAft>
              <a:buClr>
                <a:schemeClr val="dk2"/>
              </a:buClr>
              <a:buSzPct val="100000"/>
              <a:buFont typeface="Calibri"/>
              <a:buChar char="●"/>
            </a:pPr>
            <a:r>
              <a:rPr b="1" lang="en-US" sz="2800">
                <a:solidFill>
                  <a:schemeClr val="dk2"/>
                </a:solidFill>
                <a:latin typeface="Calibri"/>
                <a:ea typeface="Calibri"/>
                <a:cs typeface="Calibri"/>
                <a:sym typeface="Calibri"/>
              </a:rPr>
              <a:t>Genetic predisposition:</a:t>
            </a:r>
            <a:endParaRPr b="1" sz="2800">
              <a:solidFill>
                <a:schemeClr val="dk2"/>
              </a:solidFill>
              <a:latin typeface="Calibri"/>
              <a:ea typeface="Calibri"/>
              <a:cs typeface="Calibri"/>
              <a:sym typeface="Calibri"/>
            </a:endParaRPr>
          </a:p>
          <a:p>
            <a:pPr indent="-366394" lvl="1" marL="914400" rtl="0" algn="l">
              <a:lnSpc>
                <a:spcPct val="90000"/>
              </a:lnSpc>
              <a:spcBef>
                <a:spcPts val="0"/>
              </a:spcBef>
              <a:spcAft>
                <a:spcPts val="0"/>
              </a:spcAft>
              <a:buClr>
                <a:schemeClr val="dk2"/>
              </a:buClr>
              <a:buSzPct val="100000"/>
              <a:buFont typeface="Calibri"/>
              <a:buChar char="○"/>
            </a:pPr>
            <a:r>
              <a:rPr lang="en-US" sz="2800">
                <a:solidFill>
                  <a:schemeClr val="dk1"/>
                </a:solidFill>
                <a:latin typeface="Calibri"/>
                <a:ea typeface="Calibri"/>
                <a:cs typeface="Calibri"/>
                <a:sym typeface="Calibri"/>
              </a:rPr>
              <a:t>These include a </a:t>
            </a:r>
            <a:r>
              <a:rPr b="1" lang="en-US" sz="2800">
                <a:solidFill>
                  <a:schemeClr val="dk1"/>
                </a:solidFill>
                <a:latin typeface="Calibri"/>
                <a:ea typeface="Calibri"/>
                <a:cs typeface="Calibri"/>
                <a:sym typeface="Calibri"/>
              </a:rPr>
              <a:t>family history </a:t>
            </a:r>
            <a:r>
              <a:rPr lang="en-US" sz="2800">
                <a:solidFill>
                  <a:schemeClr val="dk1"/>
                </a:solidFill>
                <a:latin typeface="Calibri"/>
                <a:ea typeface="Calibri"/>
                <a:cs typeface="Calibri"/>
                <a:sym typeface="Calibri"/>
              </a:rPr>
              <a:t>of substance use disorder or having a mental health disorder like </a:t>
            </a:r>
            <a:r>
              <a:rPr b="1" lang="en-US" sz="2800">
                <a:solidFill>
                  <a:schemeClr val="dk1"/>
                </a:solidFill>
                <a:latin typeface="Calibri"/>
                <a:ea typeface="Calibri"/>
                <a:cs typeface="Calibri"/>
                <a:sym typeface="Calibri"/>
              </a:rPr>
              <a:t>depression</a:t>
            </a:r>
            <a:r>
              <a:rPr lang="en-US" sz="2800">
                <a:solidFill>
                  <a:schemeClr val="dk1"/>
                </a:solidFill>
                <a:latin typeface="Calibri"/>
                <a:ea typeface="Calibri"/>
                <a:cs typeface="Calibri"/>
                <a:sym typeface="Calibri"/>
              </a:rPr>
              <a:t>, </a:t>
            </a:r>
            <a:r>
              <a:rPr b="1" lang="en-US" sz="2800">
                <a:solidFill>
                  <a:schemeClr val="dk1"/>
                </a:solidFill>
                <a:latin typeface="Calibri"/>
                <a:ea typeface="Calibri"/>
                <a:cs typeface="Calibri"/>
                <a:sym typeface="Calibri"/>
              </a:rPr>
              <a:t>ADHD</a:t>
            </a:r>
            <a:endParaRPr b="1" sz="2800">
              <a:solidFill>
                <a:schemeClr val="dk1"/>
              </a:solidFill>
              <a:latin typeface="Calibri"/>
              <a:ea typeface="Calibri"/>
              <a:cs typeface="Calibri"/>
              <a:sym typeface="Calibri"/>
            </a:endParaRPr>
          </a:p>
          <a:p>
            <a:pPr indent="-366395" lvl="0" marL="457200" rtl="0" algn="l">
              <a:lnSpc>
                <a:spcPct val="90000"/>
              </a:lnSpc>
              <a:spcBef>
                <a:spcPts val="0"/>
              </a:spcBef>
              <a:spcAft>
                <a:spcPts val="0"/>
              </a:spcAft>
              <a:buClr>
                <a:schemeClr val="dk2"/>
              </a:buClr>
              <a:buSzPct val="100000"/>
              <a:buFont typeface="Calibri"/>
              <a:buChar char="●"/>
            </a:pPr>
            <a:r>
              <a:rPr b="1" lang="en-US" sz="2800">
                <a:solidFill>
                  <a:schemeClr val="dk2"/>
                </a:solidFill>
                <a:latin typeface="Calibri"/>
                <a:ea typeface="Calibri"/>
                <a:cs typeface="Calibri"/>
                <a:sym typeface="Calibri"/>
              </a:rPr>
              <a:t>Peer factors :</a:t>
            </a:r>
            <a:endParaRPr b="1" sz="2800">
              <a:solidFill>
                <a:schemeClr val="dk2"/>
              </a:solidFill>
              <a:latin typeface="Calibri"/>
              <a:ea typeface="Calibri"/>
              <a:cs typeface="Calibri"/>
              <a:sym typeface="Calibri"/>
            </a:endParaRPr>
          </a:p>
          <a:p>
            <a:pPr indent="-366394" lvl="1" marL="914400" rtl="0" algn="l">
              <a:lnSpc>
                <a:spcPct val="90000"/>
              </a:lnSpc>
              <a:spcBef>
                <a:spcPts val="0"/>
              </a:spcBef>
              <a:spcAft>
                <a:spcPts val="0"/>
              </a:spcAft>
              <a:buClr>
                <a:schemeClr val="dk2"/>
              </a:buClr>
              <a:buSzPct val="100000"/>
              <a:buFont typeface="Calibri"/>
              <a:buChar char="○"/>
            </a:pPr>
            <a:r>
              <a:rPr lang="en-US" sz="2800">
                <a:solidFill>
                  <a:schemeClr val="dk1"/>
                </a:solidFill>
                <a:latin typeface="Calibri"/>
                <a:ea typeface="Calibri"/>
                <a:cs typeface="Calibri"/>
                <a:sym typeface="Calibri"/>
              </a:rPr>
              <a:t>Substance uses during birthdays or parties</a:t>
            </a:r>
            <a:endParaRPr sz="2800">
              <a:solidFill>
                <a:schemeClr val="dk1"/>
              </a:solidFill>
              <a:latin typeface="Calibri"/>
              <a:ea typeface="Calibri"/>
              <a:cs typeface="Calibri"/>
              <a:sym typeface="Calibri"/>
            </a:endParaRPr>
          </a:p>
          <a:p>
            <a:pPr indent="-366394" lvl="1" marL="914400" rtl="0" algn="l">
              <a:lnSpc>
                <a:spcPct val="90000"/>
              </a:lnSpc>
              <a:spcBef>
                <a:spcPts val="0"/>
              </a:spcBef>
              <a:spcAft>
                <a:spcPts val="0"/>
              </a:spcAft>
              <a:buClr>
                <a:schemeClr val="dk2"/>
              </a:buClr>
              <a:buSzPct val="100000"/>
              <a:buFont typeface="Calibri"/>
              <a:buChar char="○"/>
            </a:pPr>
            <a:r>
              <a:rPr lang="en-US" sz="2800">
                <a:solidFill>
                  <a:schemeClr val="dk1"/>
                </a:solidFill>
                <a:latin typeface="Calibri"/>
                <a:ea typeface="Calibri"/>
                <a:cs typeface="Calibri"/>
                <a:sym typeface="Calibri"/>
              </a:rPr>
              <a:t>Excessive time spending with substance using peers </a:t>
            </a:r>
            <a:endParaRPr sz="28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sld>
</file>

<file path=ppt/slides/slide2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3" name="Shape 2503"/>
        <p:cNvGrpSpPr/>
        <p:nvPr/>
      </p:nvGrpSpPr>
      <p:grpSpPr>
        <a:xfrm>
          <a:off x="0" y="0"/>
          <a:ext cx="0" cy="0"/>
          <a:chOff x="0" y="0"/>
          <a:chExt cx="0" cy="0"/>
        </a:xfrm>
      </p:grpSpPr>
      <p:sp>
        <p:nvSpPr>
          <p:cNvPr id="2504" name="Google Shape;2504;g2b4aaa32f61_0_660"/>
          <p:cNvSpPr txBox="1"/>
          <p:nvPr>
            <p:ph type="title"/>
          </p:nvPr>
        </p:nvSpPr>
        <p:spPr>
          <a:xfrm>
            <a:off x="236850" y="2081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Tobacco related disorders</a:t>
            </a:r>
            <a:endParaRPr/>
          </a:p>
        </p:txBody>
      </p:sp>
      <p:sp>
        <p:nvSpPr>
          <p:cNvPr id="2505" name="Google Shape;2505;g2b4aaa32f61_0_660"/>
          <p:cNvSpPr txBox="1"/>
          <p:nvPr>
            <p:ph idx="1" type="body"/>
          </p:nvPr>
        </p:nvSpPr>
        <p:spPr>
          <a:xfrm>
            <a:off x="165650" y="864300"/>
            <a:ext cx="4182600" cy="4279200"/>
          </a:xfrm>
          <a:prstGeom prst="rect">
            <a:avLst/>
          </a:prstGeom>
          <a:noFill/>
          <a:ln>
            <a:noFill/>
          </a:ln>
        </p:spPr>
        <p:txBody>
          <a:bodyPr anchorCtr="0" anchor="t" bIns="45700" lIns="91425" spcFirstLastPara="1" rIns="91425" wrap="square" tIns="45700">
            <a:normAutofit/>
          </a:bodyPr>
          <a:lstStyle/>
          <a:p>
            <a:pPr indent="-323850" lvl="0" marL="457200" rtl="0" algn="l">
              <a:lnSpc>
                <a:spcPct val="100000"/>
              </a:lnSpc>
              <a:spcBef>
                <a:spcPts val="0"/>
              </a:spcBef>
              <a:spcAft>
                <a:spcPts val="0"/>
              </a:spcAft>
              <a:buSzPts val="1500"/>
              <a:buChar char="•"/>
            </a:pPr>
            <a:r>
              <a:rPr b="1" lang="en-US" sz="1500">
                <a:solidFill>
                  <a:schemeClr val="dk2"/>
                </a:solidFill>
              </a:rPr>
              <a:t>Substance</a:t>
            </a:r>
            <a:r>
              <a:rPr lang="en-US" sz="1500"/>
              <a:t>: Nicotine from the tobacco plant (consumed in cigarettes, cigars, pipes, e-cigarettes)</a:t>
            </a:r>
            <a:endParaRPr sz="1500"/>
          </a:p>
          <a:p>
            <a:pPr indent="-323850" lvl="0" marL="457200" rtl="0" algn="l">
              <a:lnSpc>
                <a:spcPct val="100000"/>
              </a:lnSpc>
              <a:spcBef>
                <a:spcPts val="0"/>
              </a:spcBef>
              <a:spcAft>
                <a:spcPts val="0"/>
              </a:spcAft>
              <a:buClr>
                <a:schemeClr val="dk2"/>
              </a:buClr>
              <a:buSzPts val="1500"/>
              <a:buChar char="•"/>
            </a:pPr>
            <a:r>
              <a:rPr b="1" lang="en-US" sz="1500">
                <a:solidFill>
                  <a:schemeClr val="dk2"/>
                </a:solidFill>
              </a:rPr>
              <a:t>Mechanism of action : </a:t>
            </a:r>
            <a:endParaRPr b="1" sz="1500">
              <a:solidFill>
                <a:schemeClr val="dk2"/>
              </a:solidFill>
            </a:endParaRPr>
          </a:p>
          <a:p>
            <a:pPr indent="-323850" lvl="1" marL="914400" rtl="0" algn="l">
              <a:lnSpc>
                <a:spcPct val="100000"/>
              </a:lnSpc>
              <a:spcBef>
                <a:spcPts val="0"/>
              </a:spcBef>
              <a:spcAft>
                <a:spcPts val="0"/>
              </a:spcAft>
              <a:buSzPts val="1500"/>
              <a:buChar char="•"/>
            </a:pPr>
            <a:r>
              <a:rPr lang="en-US" sz="1500"/>
              <a:t>stimulates nicotinic receptors in autonomic ganglia → sympathetic and parasympathetic stimulation </a:t>
            </a:r>
            <a:endParaRPr sz="1500"/>
          </a:p>
          <a:p>
            <a:pPr indent="-323850" lvl="0" marL="457200" rtl="0" algn="l">
              <a:lnSpc>
                <a:spcPct val="100000"/>
              </a:lnSpc>
              <a:spcBef>
                <a:spcPts val="0"/>
              </a:spcBef>
              <a:spcAft>
                <a:spcPts val="0"/>
              </a:spcAft>
              <a:buClr>
                <a:schemeClr val="dk2"/>
              </a:buClr>
              <a:buSzPts val="1500"/>
              <a:buChar char="•"/>
            </a:pPr>
            <a:r>
              <a:rPr b="1" lang="en-US" sz="1500">
                <a:solidFill>
                  <a:schemeClr val="dk2"/>
                </a:solidFill>
              </a:rPr>
              <a:t>Epidemiology: </a:t>
            </a:r>
            <a:endParaRPr b="1" sz="1500">
              <a:solidFill>
                <a:schemeClr val="dk2"/>
              </a:solidFill>
            </a:endParaRPr>
          </a:p>
          <a:p>
            <a:pPr indent="-323850" lvl="1" marL="914400" rtl="0" algn="l">
              <a:lnSpc>
                <a:spcPct val="100000"/>
              </a:lnSpc>
              <a:spcBef>
                <a:spcPts val="0"/>
              </a:spcBef>
              <a:spcAft>
                <a:spcPts val="0"/>
              </a:spcAft>
              <a:buSzPts val="1500"/>
              <a:buChar char="•"/>
            </a:pPr>
            <a:r>
              <a:rPr lang="en-US" sz="1500"/>
              <a:t>Approx. 13% of adults in the US smoke cigarettes.</a:t>
            </a:r>
            <a:endParaRPr sz="1500"/>
          </a:p>
          <a:p>
            <a:pPr indent="-323850" lvl="1" marL="914400" rtl="0" algn="l">
              <a:lnSpc>
                <a:spcPct val="100000"/>
              </a:lnSpc>
              <a:spcBef>
                <a:spcPts val="0"/>
              </a:spcBef>
              <a:spcAft>
                <a:spcPts val="0"/>
              </a:spcAft>
              <a:buSzPts val="1500"/>
              <a:buChar char="•"/>
            </a:pPr>
            <a:r>
              <a:rPr lang="en-US" sz="1500"/>
              <a:t>Most prevalent cause of preventable morbidity and mortality in the US.</a:t>
            </a:r>
            <a:endParaRPr sz="1500"/>
          </a:p>
          <a:p>
            <a:pPr indent="-323850" lvl="0" marL="457200" rtl="0" algn="l">
              <a:lnSpc>
                <a:spcPct val="100000"/>
              </a:lnSpc>
              <a:spcBef>
                <a:spcPts val="0"/>
              </a:spcBef>
              <a:spcAft>
                <a:spcPts val="0"/>
              </a:spcAft>
              <a:buClr>
                <a:schemeClr val="dk2"/>
              </a:buClr>
              <a:buSzPts val="1500"/>
              <a:buChar char="•"/>
            </a:pPr>
            <a:r>
              <a:rPr b="1" lang="en-US" sz="1500">
                <a:solidFill>
                  <a:schemeClr val="dk2"/>
                </a:solidFill>
              </a:rPr>
              <a:t>Assessment:</a:t>
            </a:r>
            <a:endParaRPr b="1" sz="1500">
              <a:solidFill>
                <a:schemeClr val="dk2"/>
              </a:solidFill>
            </a:endParaRPr>
          </a:p>
          <a:p>
            <a:pPr indent="-323850" lvl="1" marL="914400" rtl="0" algn="l">
              <a:lnSpc>
                <a:spcPct val="100000"/>
              </a:lnSpc>
              <a:spcBef>
                <a:spcPts val="600"/>
              </a:spcBef>
              <a:spcAft>
                <a:spcPts val="0"/>
              </a:spcAft>
              <a:buSzPts val="1500"/>
              <a:buChar char="•"/>
            </a:pPr>
            <a:r>
              <a:rPr lang="en-US" sz="1500"/>
              <a:t>Smoking history is measured in pack years, which is used to quantify a person's lifetime exposure to tobacco.</a:t>
            </a:r>
            <a:endParaRPr sz="1500"/>
          </a:p>
        </p:txBody>
      </p:sp>
      <p:sp>
        <p:nvSpPr>
          <p:cNvPr id="2506" name="Google Shape;2506;g2b4aaa32f61_0_660"/>
          <p:cNvSpPr txBox="1"/>
          <p:nvPr>
            <p:ph idx="1" type="body"/>
          </p:nvPr>
        </p:nvSpPr>
        <p:spPr>
          <a:xfrm>
            <a:off x="4528375" y="864300"/>
            <a:ext cx="3671400" cy="42792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b="1" lang="en-US">
                <a:solidFill>
                  <a:schemeClr val="dk2"/>
                </a:solidFill>
              </a:rPr>
              <a:t>Clinical features :</a:t>
            </a:r>
            <a:endParaRPr b="1">
              <a:solidFill>
                <a:schemeClr val="dk2"/>
              </a:solidFill>
            </a:endParaRPr>
          </a:p>
          <a:p>
            <a:pPr indent="-317500" lvl="0" marL="457200" rtl="0" algn="l">
              <a:lnSpc>
                <a:spcPct val="100000"/>
              </a:lnSpc>
              <a:spcBef>
                <a:spcPts val="0"/>
              </a:spcBef>
              <a:spcAft>
                <a:spcPts val="0"/>
              </a:spcAft>
              <a:buClr>
                <a:schemeClr val="accent1"/>
              </a:buClr>
              <a:buSzPts val="1400"/>
              <a:buChar char="•"/>
            </a:pPr>
            <a:r>
              <a:rPr b="1" lang="en-US">
                <a:solidFill>
                  <a:schemeClr val="accent1"/>
                </a:solidFill>
              </a:rPr>
              <a:t>Tobacco intoxication </a:t>
            </a:r>
            <a:endParaRPr b="1">
              <a:solidFill>
                <a:schemeClr val="accent1"/>
              </a:solidFill>
            </a:endParaRPr>
          </a:p>
          <a:p>
            <a:pPr indent="-317500" lvl="1" marL="914400" rtl="0" algn="l">
              <a:lnSpc>
                <a:spcPct val="100000"/>
              </a:lnSpc>
              <a:spcBef>
                <a:spcPts val="600"/>
              </a:spcBef>
              <a:spcAft>
                <a:spcPts val="0"/>
              </a:spcAft>
              <a:buSzPts val="1400"/>
              <a:buChar char="•"/>
            </a:pPr>
            <a:r>
              <a:rPr lang="en-US"/>
              <a:t>Euphoria</a:t>
            </a:r>
            <a:endParaRPr/>
          </a:p>
          <a:p>
            <a:pPr indent="-317500" lvl="1" marL="914400" rtl="0" algn="l">
              <a:lnSpc>
                <a:spcPct val="100000"/>
              </a:lnSpc>
              <a:spcBef>
                <a:spcPts val="600"/>
              </a:spcBef>
              <a:spcAft>
                <a:spcPts val="0"/>
              </a:spcAft>
              <a:buSzPts val="1400"/>
              <a:buChar char="•"/>
            </a:pPr>
            <a:r>
              <a:rPr lang="en-US"/>
              <a:t>Tachycardia , mild HTN , weight loss</a:t>
            </a:r>
            <a:endParaRPr/>
          </a:p>
          <a:p>
            <a:pPr indent="-317500" lvl="1" marL="914400" rtl="0" algn="l">
              <a:lnSpc>
                <a:spcPct val="100000"/>
              </a:lnSpc>
              <a:spcBef>
                <a:spcPts val="600"/>
              </a:spcBef>
              <a:spcAft>
                <a:spcPts val="0"/>
              </a:spcAft>
              <a:buSzPts val="1400"/>
              <a:buChar char="•"/>
            </a:pPr>
            <a:r>
              <a:rPr lang="en-US"/>
              <a:t>Restlessness ,  anxiety</a:t>
            </a:r>
            <a:endParaRPr/>
          </a:p>
          <a:p>
            <a:pPr indent="-317500" lvl="1" marL="914400" rtl="0" algn="l">
              <a:lnSpc>
                <a:spcPct val="100000"/>
              </a:lnSpc>
              <a:spcBef>
                <a:spcPts val="600"/>
              </a:spcBef>
              <a:spcAft>
                <a:spcPts val="0"/>
              </a:spcAft>
              <a:buSzPts val="1400"/>
              <a:buChar char="•"/>
            </a:pPr>
            <a:r>
              <a:rPr lang="en-US"/>
              <a:t>Increased gastrointestinal motility</a:t>
            </a:r>
            <a:endParaRPr/>
          </a:p>
          <a:p>
            <a:pPr indent="-317500" lvl="1" marL="914400" rtl="0" algn="l">
              <a:lnSpc>
                <a:spcPct val="100000"/>
              </a:lnSpc>
              <a:spcBef>
                <a:spcPts val="600"/>
              </a:spcBef>
              <a:spcAft>
                <a:spcPts val="0"/>
              </a:spcAft>
              <a:buSzPts val="1400"/>
              <a:buChar char="•"/>
            </a:pPr>
            <a:r>
              <a:rPr lang="en-US"/>
              <a:t>Insomnia</a:t>
            </a:r>
            <a:endParaRPr/>
          </a:p>
          <a:p>
            <a:pPr indent="-317500" lvl="0" marL="457200" rtl="0" algn="l">
              <a:lnSpc>
                <a:spcPct val="100000"/>
              </a:lnSpc>
              <a:spcBef>
                <a:spcPts val="0"/>
              </a:spcBef>
              <a:spcAft>
                <a:spcPts val="0"/>
              </a:spcAft>
              <a:buClr>
                <a:schemeClr val="accent1"/>
              </a:buClr>
              <a:buSzPts val="1400"/>
              <a:buChar char="•"/>
            </a:pPr>
            <a:r>
              <a:rPr b="1" lang="en-US">
                <a:solidFill>
                  <a:schemeClr val="accent1"/>
                </a:solidFill>
              </a:rPr>
              <a:t>Tobacco Withdrawal</a:t>
            </a:r>
            <a:endParaRPr b="1">
              <a:solidFill>
                <a:schemeClr val="accent1"/>
              </a:solidFill>
            </a:endParaRPr>
          </a:p>
          <a:p>
            <a:pPr indent="-317500" lvl="1" marL="914400" rtl="0" algn="l">
              <a:lnSpc>
                <a:spcPct val="100000"/>
              </a:lnSpc>
              <a:spcBef>
                <a:spcPts val="600"/>
              </a:spcBef>
              <a:spcAft>
                <a:spcPts val="0"/>
              </a:spcAft>
              <a:buSzPts val="1400"/>
              <a:buChar char="•"/>
            </a:pPr>
            <a:r>
              <a:rPr lang="en-US"/>
              <a:t>Dysphoria , depressed mood.</a:t>
            </a:r>
            <a:endParaRPr/>
          </a:p>
          <a:p>
            <a:pPr indent="-317500" lvl="1" marL="914400" rtl="0" algn="l">
              <a:lnSpc>
                <a:spcPct val="100000"/>
              </a:lnSpc>
              <a:spcBef>
                <a:spcPts val="600"/>
              </a:spcBef>
              <a:spcAft>
                <a:spcPts val="0"/>
              </a:spcAft>
              <a:buSzPts val="1400"/>
              <a:buChar char="•"/>
            </a:pPr>
            <a:r>
              <a:rPr lang="en-US"/>
              <a:t>Irritability , frustration, anger , restlessness, anxiety.</a:t>
            </a:r>
            <a:endParaRPr/>
          </a:p>
          <a:p>
            <a:pPr indent="-317500" lvl="1" marL="914400" rtl="0" algn="l">
              <a:lnSpc>
                <a:spcPct val="100000"/>
              </a:lnSpc>
              <a:spcBef>
                <a:spcPts val="600"/>
              </a:spcBef>
              <a:spcAft>
                <a:spcPts val="0"/>
              </a:spcAft>
              <a:buSzPts val="1400"/>
              <a:buChar char="•"/>
            </a:pPr>
            <a:r>
              <a:rPr lang="en-US"/>
              <a:t>Insomnia</a:t>
            </a:r>
            <a:endParaRPr/>
          </a:p>
          <a:p>
            <a:pPr indent="-317500" lvl="1" marL="914400" rtl="0" algn="l">
              <a:lnSpc>
                <a:spcPct val="100000"/>
              </a:lnSpc>
              <a:spcBef>
                <a:spcPts val="600"/>
              </a:spcBef>
              <a:spcAft>
                <a:spcPts val="0"/>
              </a:spcAft>
              <a:buSzPts val="1400"/>
              <a:buChar char="•"/>
            </a:pPr>
            <a:r>
              <a:rPr lang="en-US"/>
              <a:t>Impaired concentration</a:t>
            </a:r>
            <a:endParaRPr/>
          </a:p>
          <a:p>
            <a:pPr indent="-317500" lvl="1" marL="914400" rtl="0" algn="l">
              <a:lnSpc>
                <a:spcPct val="100000"/>
              </a:lnSpc>
              <a:spcBef>
                <a:spcPts val="600"/>
              </a:spcBef>
              <a:spcAft>
                <a:spcPts val="0"/>
              </a:spcAft>
              <a:buSzPts val="1400"/>
              <a:buChar char="•"/>
            </a:pPr>
            <a:r>
              <a:rPr lang="en-US"/>
              <a:t>Increased appetite, weight gain</a:t>
            </a:r>
            <a:endParaRPr/>
          </a:p>
          <a:p>
            <a:pPr indent="0" lvl="0" marL="0" rtl="0" algn="l">
              <a:lnSpc>
                <a:spcPct val="100000"/>
              </a:lnSpc>
              <a:spcBef>
                <a:spcPts val="0"/>
              </a:spcBef>
              <a:spcAft>
                <a:spcPts val="0"/>
              </a:spcAft>
              <a:buSzPts val="1400"/>
              <a:buNone/>
            </a:pPr>
            <a:r>
              <a:t/>
            </a:r>
            <a:endParaRPr/>
          </a:p>
        </p:txBody>
      </p:sp>
    </p:spTree>
  </p:cSld>
  <p:clrMapOvr>
    <a:masterClrMapping/>
  </p:clrMapOvr>
</p:sld>
</file>

<file path=ppt/slides/slide2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0" name="Shape 2510"/>
        <p:cNvGrpSpPr/>
        <p:nvPr/>
      </p:nvGrpSpPr>
      <p:grpSpPr>
        <a:xfrm>
          <a:off x="0" y="0"/>
          <a:ext cx="0" cy="0"/>
          <a:chOff x="0" y="0"/>
          <a:chExt cx="0" cy="0"/>
        </a:xfrm>
      </p:grpSpPr>
      <p:sp>
        <p:nvSpPr>
          <p:cNvPr id="2511" name="Google Shape;2511;g2b4aaa32f61_0_670"/>
          <p:cNvSpPr txBox="1"/>
          <p:nvPr>
            <p:ph type="title"/>
          </p:nvPr>
        </p:nvSpPr>
        <p:spPr>
          <a:xfrm>
            <a:off x="720000" y="5394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Tobacco related disorders cont.</a:t>
            </a:r>
            <a:endParaRPr/>
          </a:p>
        </p:txBody>
      </p:sp>
      <p:sp>
        <p:nvSpPr>
          <p:cNvPr id="2512" name="Google Shape;2512;g2b4aaa32f61_0_670"/>
          <p:cNvSpPr txBox="1"/>
          <p:nvPr>
            <p:ph idx="1" type="body"/>
          </p:nvPr>
        </p:nvSpPr>
        <p:spPr>
          <a:xfrm>
            <a:off x="720725" y="1321385"/>
            <a:ext cx="7702500" cy="32877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1100"/>
              <a:buFont typeface="Arial"/>
              <a:buNone/>
            </a:pPr>
            <a:r>
              <a:rPr b="1" lang="en-US" sz="1700">
                <a:solidFill>
                  <a:schemeClr val="dk2"/>
                </a:solidFill>
              </a:rPr>
              <a:t>Treatment :</a:t>
            </a:r>
            <a:endParaRPr b="1" sz="1700">
              <a:solidFill>
                <a:schemeClr val="dk2"/>
              </a:solidFill>
            </a:endParaRPr>
          </a:p>
          <a:p>
            <a:pPr indent="-336550" lvl="0" marL="457200" rtl="0" algn="l">
              <a:lnSpc>
                <a:spcPct val="100000"/>
              </a:lnSpc>
              <a:spcBef>
                <a:spcPts val="0"/>
              </a:spcBef>
              <a:spcAft>
                <a:spcPts val="0"/>
              </a:spcAft>
              <a:buSzPts val="1700"/>
              <a:buChar char="•"/>
            </a:pPr>
            <a:r>
              <a:rPr lang="en-US" sz="1700"/>
              <a:t>Counseling and support</a:t>
            </a:r>
            <a:endParaRPr sz="1700"/>
          </a:p>
          <a:p>
            <a:pPr indent="-336550" lvl="0" marL="457200" rtl="0" algn="l">
              <a:lnSpc>
                <a:spcPct val="100000"/>
              </a:lnSpc>
              <a:spcBef>
                <a:spcPts val="0"/>
              </a:spcBef>
              <a:spcAft>
                <a:spcPts val="0"/>
              </a:spcAft>
              <a:buSzPts val="1700"/>
              <a:buChar char="•"/>
            </a:pPr>
            <a:r>
              <a:rPr b="1" lang="en-US" sz="1700">
                <a:solidFill>
                  <a:schemeClr val="accent1"/>
                </a:solidFill>
              </a:rPr>
              <a:t>Varenicline </a:t>
            </a:r>
            <a:r>
              <a:rPr lang="en-US" sz="1700"/>
              <a:t>(partial nicotine receptor agonist): reduces positive symptoms and prevents withdrawal.</a:t>
            </a:r>
            <a:endParaRPr sz="1700"/>
          </a:p>
          <a:p>
            <a:pPr indent="-336550" lvl="0" marL="457200" rtl="0" algn="l">
              <a:lnSpc>
                <a:spcPct val="100000"/>
              </a:lnSpc>
              <a:spcBef>
                <a:spcPts val="0"/>
              </a:spcBef>
              <a:spcAft>
                <a:spcPts val="0"/>
              </a:spcAft>
              <a:buSzPts val="1700"/>
              <a:buChar char="•"/>
            </a:pPr>
            <a:r>
              <a:rPr b="1" lang="en-US" sz="1700">
                <a:solidFill>
                  <a:schemeClr val="accent1"/>
                </a:solidFill>
              </a:rPr>
              <a:t>Bupropion</a:t>
            </a:r>
            <a:r>
              <a:rPr lang="en-US" sz="1700"/>
              <a:t>: reduces craving and withdrawal symptoms</a:t>
            </a:r>
            <a:endParaRPr sz="1700"/>
          </a:p>
          <a:p>
            <a:pPr indent="-336550" lvl="0" marL="457200" rtl="0" algn="l">
              <a:lnSpc>
                <a:spcPct val="100000"/>
              </a:lnSpc>
              <a:spcBef>
                <a:spcPts val="0"/>
              </a:spcBef>
              <a:spcAft>
                <a:spcPts val="0"/>
              </a:spcAft>
              <a:buSzPts val="1700"/>
              <a:buChar char="•"/>
            </a:pPr>
            <a:r>
              <a:rPr b="1" lang="en-US" sz="1700">
                <a:solidFill>
                  <a:schemeClr val="accent1"/>
                </a:solidFill>
              </a:rPr>
              <a:t>Nicotine replacement therapy </a:t>
            </a:r>
            <a:r>
              <a:rPr lang="en-US" sz="1700"/>
              <a:t>(inhaler, lozenges, transdermal patch, nasal spray, gum).</a:t>
            </a:r>
            <a:endParaRPr sz="1700"/>
          </a:p>
          <a:p>
            <a:pPr indent="0" lvl="0" marL="0" rtl="0" algn="l">
              <a:lnSpc>
                <a:spcPct val="100000"/>
              </a:lnSpc>
              <a:spcBef>
                <a:spcPts val="0"/>
              </a:spcBef>
              <a:spcAft>
                <a:spcPts val="0"/>
              </a:spcAft>
              <a:buClr>
                <a:schemeClr val="dk1"/>
              </a:buClr>
              <a:buSzPts val="1100"/>
              <a:buFont typeface="Arial"/>
              <a:buNone/>
            </a:pPr>
            <a:r>
              <a:rPr b="1" lang="en-US" sz="1700">
                <a:solidFill>
                  <a:schemeClr val="dk2"/>
                </a:solidFill>
              </a:rPr>
              <a:t>Complications :</a:t>
            </a:r>
            <a:endParaRPr b="1" sz="1700">
              <a:solidFill>
                <a:schemeClr val="dk2"/>
              </a:solidFill>
            </a:endParaRPr>
          </a:p>
          <a:p>
            <a:pPr indent="-336550" lvl="0" marL="457200" rtl="0" algn="l">
              <a:lnSpc>
                <a:spcPct val="100000"/>
              </a:lnSpc>
              <a:spcBef>
                <a:spcPts val="0"/>
              </a:spcBef>
              <a:spcAft>
                <a:spcPts val="0"/>
              </a:spcAft>
              <a:buSzPts val="1700"/>
              <a:buChar char="•"/>
            </a:pPr>
            <a:r>
              <a:rPr lang="en-US" sz="1700"/>
              <a:t>COPD</a:t>
            </a:r>
            <a:endParaRPr sz="1700"/>
          </a:p>
          <a:p>
            <a:pPr indent="-336550" lvl="0" marL="457200" rtl="0" algn="l">
              <a:lnSpc>
                <a:spcPct val="100000"/>
              </a:lnSpc>
              <a:spcBef>
                <a:spcPts val="0"/>
              </a:spcBef>
              <a:spcAft>
                <a:spcPts val="0"/>
              </a:spcAft>
              <a:buSzPts val="1700"/>
              <a:buChar char="•"/>
            </a:pPr>
            <a:r>
              <a:rPr lang="en-US" sz="1700"/>
              <a:t>Cardiovascular disease</a:t>
            </a:r>
            <a:endParaRPr sz="1700"/>
          </a:p>
          <a:p>
            <a:pPr indent="-336550" lvl="0" marL="457200" rtl="0" algn="l">
              <a:lnSpc>
                <a:spcPct val="100000"/>
              </a:lnSpc>
              <a:spcBef>
                <a:spcPts val="0"/>
              </a:spcBef>
              <a:spcAft>
                <a:spcPts val="0"/>
              </a:spcAft>
              <a:buSzPts val="1700"/>
              <a:buChar char="•"/>
            </a:pPr>
            <a:r>
              <a:rPr lang="en-US" sz="1700"/>
              <a:t>Cancer (e.g., lung cancer)</a:t>
            </a:r>
            <a:endParaRPr sz="1700"/>
          </a:p>
          <a:p>
            <a:pPr indent="0" lvl="0" marL="0" rtl="0" algn="l">
              <a:lnSpc>
                <a:spcPct val="100000"/>
              </a:lnSpc>
              <a:spcBef>
                <a:spcPts val="0"/>
              </a:spcBef>
              <a:spcAft>
                <a:spcPts val="0"/>
              </a:spcAft>
              <a:buSzPts val="1400"/>
              <a:buNone/>
            </a:pPr>
            <a:r>
              <a:t/>
            </a:r>
            <a:endParaRPr sz="1700"/>
          </a:p>
        </p:txBody>
      </p:sp>
    </p:spTree>
  </p:cSld>
  <p:clrMapOvr>
    <a:masterClrMapping/>
  </p:clrMapOvr>
</p:sld>
</file>

<file path=ppt/slides/slide2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6" name="Shape 2516"/>
        <p:cNvGrpSpPr/>
        <p:nvPr/>
      </p:nvGrpSpPr>
      <p:grpSpPr>
        <a:xfrm>
          <a:off x="0" y="0"/>
          <a:ext cx="0" cy="0"/>
          <a:chOff x="0" y="0"/>
          <a:chExt cx="0" cy="0"/>
        </a:xfrm>
      </p:grpSpPr>
      <p:sp>
        <p:nvSpPr>
          <p:cNvPr id="2517" name="Google Shape;2517;g2b4aaa32f61_0_676"/>
          <p:cNvSpPr txBox="1"/>
          <p:nvPr>
            <p:ph type="title"/>
          </p:nvPr>
        </p:nvSpPr>
        <p:spPr>
          <a:xfrm>
            <a:off x="720000" y="5394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Alcohol</a:t>
            </a:r>
            <a:endParaRPr/>
          </a:p>
        </p:txBody>
      </p:sp>
      <p:sp>
        <p:nvSpPr>
          <p:cNvPr id="2518" name="Google Shape;2518;g2b4aaa32f61_0_676"/>
          <p:cNvSpPr txBox="1"/>
          <p:nvPr>
            <p:ph idx="1" type="body"/>
          </p:nvPr>
        </p:nvSpPr>
        <p:spPr>
          <a:xfrm>
            <a:off x="720725" y="1321375"/>
            <a:ext cx="7396200" cy="32877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sz="1600"/>
              <a:t>■ Alcohol </a:t>
            </a:r>
            <a:r>
              <a:rPr b="1" lang="en-US" sz="1600">
                <a:solidFill>
                  <a:schemeClr val="dk2"/>
                </a:solidFill>
              </a:rPr>
              <a:t>activates gamma-aminobutyric acid (GABA), dopamine, and serotonin receptors</a:t>
            </a:r>
            <a:r>
              <a:rPr lang="en-US" sz="1600"/>
              <a:t> in the central nervous system (CNS). It inhibits glutamate receptor activity and voltage-gated calcium channels. GABA receptors are inhibitory, and glutamate receptors are excitatory; thus, </a:t>
            </a:r>
            <a:r>
              <a:rPr b="1" lang="en-US" sz="1600">
                <a:solidFill>
                  <a:schemeClr val="dk2"/>
                </a:solidFill>
              </a:rPr>
              <a:t>alcohol is a potent CNS depressant.</a:t>
            </a:r>
            <a:endParaRPr b="1" sz="1600">
              <a:solidFill>
                <a:schemeClr val="dk2"/>
              </a:solidFill>
            </a:endParaRPr>
          </a:p>
          <a:p>
            <a:pPr indent="0" lvl="0" marL="0" rtl="0" algn="l">
              <a:lnSpc>
                <a:spcPct val="100000"/>
              </a:lnSpc>
              <a:spcBef>
                <a:spcPts val="0"/>
              </a:spcBef>
              <a:spcAft>
                <a:spcPts val="0"/>
              </a:spcAft>
              <a:buSzPts val="1400"/>
              <a:buNone/>
            </a:pPr>
            <a:r>
              <a:rPr lang="en-US" sz="1600">
                <a:solidFill>
                  <a:schemeClr val="dk1"/>
                </a:solidFill>
              </a:rPr>
              <a:t>■ </a:t>
            </a:r>
            <a:r>
              <a:rPr lang="en-US" sz="1600"/>
              <a:t>Thus, alcohol abuse can produce serious temporary psychological symptoms including depression, anxiety, and psychoses.</a:t>
            </a:r>
            <a:endParaRPr sz="1600"/>
          </a:p>
          <a:p>
            <a:pPr indent="0" lvl="0" marL="0" rtl="0" algn="l">
              <a:lnSpc>
                <a:spcPct val="100000"/>
              </a:lnSpc>
              <a:spcBef>
                <a:spcPts val="0"/>
              </a:spcBef>
              <a:spcAft>
                <a:spcPts val="0"/>
              </a:spcAft>
              <a:buClr>
                <a:schemeClr val="dk1"/>
              </a:buClr>
              <a:buSzPts val="1100"/>
              <a:buFont typeface="Arial"/>
              <a:buNone/>
            </a:pPr>
            <a:r>
              <a:rPr lang="en-US" sz="1600">
                <a:solidFill>
                  <a:schemeClr val="dk1"/>
                </a:solidFill>
              </a:rPr>
              <a:t>■ </a:t>
            </a:r>
            <a:r>
              <a:rPr lang="en-US" sz="1600"/>
              <a:t>On Long-term, escalating levels of alcohol consumption can produce tolerance as well as adaptation of the body that cessation of use can precipitate a withdrawal syndrome.</a:t>
            </a:r>
            <a:endParaRPr sz="1600"/>
          </a:p>
          <a:p>
            <a:pPr indent="0" lvl="0" marL="0" rtl="0" algn="l">
              <a:lnSpc>
                <a:spcPct val="100000"/>
              </a:lnSpc>
              <a:spcBef>
                <a:spcPts val="0"/>
              </a:spcBef>
              <a:spcAft>
                <a:spcPts val="0"/>
              </a:spcAft>
              <a:buClr>
                <a:schemeClr val="dk1"/>
              </a:buClr>
              <a:buSzPts val="1100"/>
              <a:buFont typeface="Arial"/>
              <a:buNone/>
            </a:pPr>
            <a:r>
              <a:rPr lang="en-US" sz="1600"/>
              <a:t>■ Lifetime prevalence of alcohol use disorder in the United States is 5% of women and 12% of men.</a:t>
            </a:r>
            <a:endParaRPr sz="1600"/>
          </a:p>
          <a:p>
            <a:pPr indent="0" lvl="0" marL="0" rtl="0" algn="l">
              <a:lnSpc>
                <a:spcPct val="100000"/>
              </a:lnSpc>
              <a:spcBef>
                <a:spcPts val="0"/>
              </a:spcBef>
              <a:spcAft>
                <a:spcPts val="0"/>
              </a:spcAft>
              <a:buSzPts val="1400"/>
              <a:buNone/>
            </a:pPr>
            <a:r>
              <a:t/>
            </a:r>
            <a:endParaRPr sz="1600"/>
          </a:p>
        </p:txBody>
      </p:sp>
    </p:spTree>
  </p:cSld>
  <p:clrMapOvr>
    <a:masterClrMapping/>
  </p:clrMapOvr>
</p:sld>
</file>

<file path=ppt/slides/slide2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2" name="Shape 2522"/>
        <p:cNvGrpSpPr/>
        <p:nvPr/>
      </p:nvGrpSpPr>
      <p:grpSpPr>
        <a:xfrm>
          <a:off x="0" y="0"/>
          <a:ext cx="0" cy="0"/>
          <a:chOff x="0" y="0"/>
          <a:chExt cx="0" cy="0"/>
        </a:xfrm>
      </p:grpSpPr>
      <p:sp>
        <p:nvSpPr>
          <p:cNvPr id="2523" name="Google Shape;2523;g2b4aaa32f61_0_683"/>
          <p:cNvSpPr txBox="1"/>
          <p:nvPr>
            <p:ph idx="4294967295" type="title"/>
          </p:nvPr>
        </p:nvSpPr>
        <p:spPr>
          <a:xfrm>
            <a:off x="911075" y="221900"/>
            <a:ext cx="7029900" cy="572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4000"/>
              <a:buNone/>
            </a:pPr>
            <a:r>
              <a:rPr lang="en-US"/>
              <a:t>Alcohol intoxication </a:t>
            </a:r>
            <a:endParaRPr/>
          </a:p>
        </p:txBody>
      </p:sp>
      <p:sp>
        <p:nvSpPr>
          <p:cNvPr id="2524" name="Google Shape;2524;g2b4aaa32f61_0_683"/>
          <p:cNvSpPr txBox="1"/>
          <p:nvPr>
            <p:ph idx="4294967295" type="body"/>
          </p:nvPr>
        </p:nvSpPr>
        <p:spPr>
          <a:xfrm>
            <a:off x="648800" y="1026725"/>
            <a:ext cx="3685800" cy="3961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a:solidFill>
                  <a:schemeClr val="dk2"/>
                </a:solidFill>
              </a:rPr>
              <a:t>Alcohol intoxication</a:t>
            </a:r>
            <a:r>
              <a:rPr lang="en-US"/>
              <a:t> (also called simple drunkenness) according to DSM-5 diagnostic criteria are based on </a:t>
            </a:r>
            <a:r>
              <a:rPr lang="en-US" u="sng"/>
              <a:t>evidence of recent ingestion of ethanol</a:t>
            </a:r>
            <a:r>
              <a:rPr lang="en-US"/>
              <a:t>, </a:t>
            </a:r>
            <a:r>
              <a:rPr lang="en-US" u="sng"/>
              <a:t>maladaptive behavior</a:t>
            </a:r>
            <a:r>
              <a:rPr lang="en-US"/>
              <a:t>, and </a:t>
            </a:r>
            <a:r>
              <a:rPr lang="en-US" u="sng"/>
              <a:t>at least one of several possible physiological correlates of intoxication.</a:t>
            </a:r>
            <a:endParaRPr u="sng"/>
          </a:p>
          <a:p>
            <a:pPr indent="0" lvl="0" marL="0" rtl="0" algn="l">
              <a:lnSpc>
                <a:spcPct val="100000"/>
              </a:lnSpc>
              <a:spcBef>
                <a:spcPts val="0"/>
              </a:spcBef>
              <a:spcAft>
                <a:spcPts val="0"/>
              </a:spcAft>
              <a:buClr>
                <a:schemeClr val="dk1"/>
              </a:buClr>
              <a:buSzPts val="1100"/>
              <a:buFont typeface="Arial"/>
              <a:buNone/>
            </a:pPr>
            <a:r>
              <a:rPr b="1" lang="en-US">
                <a:solidFill>
                  <a:schemeClr val="dk2"/>
                </a:solidFill>
              </a:rPr>
              <a:t>Signs of Alcohol Intoxication</a:t>
            </a:r>
            <a:endParaRPr b="1">
              <a:solidFill>
                <a:schemeClr val="dk2"/>
              </a:solidFill>
            </a:endParaRPr>
          </a:p>
          <a:p>
            <a:pPr indent="-317500" lvl="0" marL="457200" rtl="0" algn="l">
              <a:lnSpc>
                <a:spcPct val="100000"/>
              </a:lnSpc>
              <a:spcBef>
                <a:spcPts val="0"/>
              </a:spcBef>
              <a:spcAft>
                <a:spcPts val="0"/>
              </a:spcAft>
              <a:buSzPts val="1400"/>
              <a:buAutoNum type="arabicPeriod"/>
            </a:pPr>
            <a:r>
              <a:rPr lang="en-US"/>
              <a:t>Slurred speech</a:t>
            </a:r>
            <a:endParaRPr/>
          </a:p>
          <a:p>
            <a:pPr indent="-317500" lvl="0" marL="457200" rtl="0" algn="l">
              <a:lnSpc>
                <a:spcPct val="100000"/>
              </a:lnSpc>
              <a:spcBef>
                <a:spcPts val="0"/>
              </a:spcBef>
              <a:spcAft>
                <a:spcPts val="0"/>
              </a:spcAft>
              <a:buSzPts val="1400"/>
              <a:buAutoNum type="arabicPeriod"/>
            </a:pPr>
            <a:r>
              <a:rPr lang="en-US"/>
              <a:t>Dizziness</a:t>
            </a:r>
            <a:endParaRPr/>
          </a:p>
          <a:p>
            <a:pPr indent="-317500" lvl="0" marL="457200" rtl="0" algn="l">
              <a:lnSpc>
                <a:spcPct val="100000"/>
              </a:lnSpc>
              <a:spcBef>
                <a:spcPts val="0"/>
              </a:spcBef>
              <a:spcAft>
                <a:spcPts val="0"/>
              </a:spcAft>
              <a:buSzPts val="1400"/>
              <a:buAutoNum type="arabicPeriod"/>
            </a:pPr>
            <a:r>
              <a:rPr lang="en-US"/>
              <a:t>incoordination</a:t>
            </a:r>
            <a:endParaRPr/>
          </a:p>
          <a:p>
            <a:pPr indent="-317500" lvl="0" marL="457200" rtl="0" algn="l">
              <a:lnSpc>
                <a:spcPct val="100000"/>
              </a:lnSpc>
              <a:spcBef>
                <a:spcPts val="0"/>
              </a:spcBef>
              <a:spcAft>
                <a:spcPts val="0"/>
              </a:spcAft>
              <a:buSzPts val="1400"/>
              <a:buAutoNum type="arabicPeriod"/>
            </a:pPr>
            <a:r>
              <a:rPr lang="en-US"/>
              <a:t>Unsteady gait</a:t>
            </a:r>
            <a:endParaRPr/>
          </a:p>
          <a:p>
            <a:pPr indent="-317500" lvl="0" marL="457200" rtl="0" algn="l">
              <a:lnSpc>
                <a:spcPct val="100000"/>
              </a:lnSpc>
              <a:spcBef>
                <a:spcPts val="0"/>
              </a:spcBef>
              <a:spcAft>
                <a:spcPts val="0"/>
              </a:spcAft>
              <a:buSzPts val="1400"/>
              <a:buAutoNum type="arabicPeriod"/>
            </a:pPr>
            <a:r>
              <a:rPr lang="en-US"/>
              <a:t>Nystagmus</a:t>
            </a:r>
            <a:endParaRPr/>
          </a:p>
          <a:p>
            <a:pPr indent="-317500" lvl="0" marL="457200" rtl="0" algn="l">
              <a:lnSpc>
                <a:spcPct val="100000"/>
              </a:lnSpc>
              <a:spcBef>
                <a:spcPts val="0"/>
              </a:spcBef>
              <a:spcAft>
                <a:spcPts val="0"/>
              </a:spcAft>
              <a:buSzPts val="1400"/>
              <a:buAutoNum type="arabicPeriod"/>
            </a:pPr>
            <a:r>
              <a:rPr lang="en-US"/>
              <a:t>Impairment in attention or memory</a:t>
            </a:r>
            <a:endParaRPr/>
          </a:p>
          <a:p>
            <a:pPr indent="-317500" lvl="0" marL="457200" rtl="0" algn="l">
              <a:lnSpc>
                <a:spcPct val="100000"/>
              </a:lnSpc>
              <a:spcBef>
                <a:spcPts val="0"/>
              </a:spcBef>
              <a:spcAft>
                <a:spcPts val="0"/>
              </a:spcAft>
              <a:buSzPts val="1400"/>
              <a:buAutoNum type="arabicPeriod"/>
            </a:pPr>
            <a:r>
              <a:rPr lang="en-US"/>
              <a:t>Stupor or coma</a:t>
            </a:r>
            <a:endParaRPr/>
          </a:p>
          <a:p>
            <a:pPr indent="-317500" lvl="0" marL="457200" rtl="0" algn="l">
              <a:lnSpc>
                <a:spcPct val="100000"/>
              </a:lnSpc>
              <a:spcBef>
                <a:spcPts val="0"/>
              </a:spcBef>
              <a:spcAft>
                <a:spcPts val="0"/>
              </a:spcAft>
              <a:buSzPts val="1400"/>
              <a:buAutoNum type="arabicPeriod"/>
            </a:pPr>
            <a:r>
              <a:rPr lang="en-US"/>
              <a:t>Double vision</a:t>
            </a:r>
            <a:endParaRPr/>
          </a:p>
          <a:p>
            <a:pPr indent="0" lvl="0" marL="0" rtl="0" algn="l">
              <a:lnSpc>
                <a:spcPct val="100000"/>
              </a:lnSpc>
              <a:spcBef>
                <a:spcPts val="0"/>
              </a:spcBef>
              <a:spcAft>
                <a:spcPts val="0"/>
              </a:spcAft>
              <a:buSzPts val="1400"/>
              <a:buNone/>
            </a:pPr>
            <a:r>
              <a:t/>
            </a:r>
            <a:endParaRPr/>
          </a:p>
        </p:txBody>
      </p:sp>
      <p:sp>
        <p:nvSpPr>
          <p:cNvPr id="2525" name="Google Shape;2525;g2b4aaa32f61_0_683"/>
          <p:cNvSpPr txBox="1"/>
          <p:nvPr/>
        </p:nvSpPr>
        <p:spPr>
          <a:xfrm>
            <a:off x="4334600" y="952500"/>
            <a:ext cx="4541700" cy="4063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dk2"/>
                </a:solidFill>
                <a:latin typeface="Arial"/>
                <a:ea typeface="Arial"/>
                <a:cs typeface="Arial"/>
                <a:sym typeface="Arial"/>
              </a:rPr>
              <a:t>Treatment: </a:t>
            </a:r>
            <a:endParaRPr b="1" i="0" sz="1200" u="none" cap="none" strike="noStrike">
              <a:solidFill>
                <a:schemeClr val="dk2"/>
              </a:solidFill>
              <a:latin typeface="Arial"/>
              <a:ea typeface="Arial"/>
              <a:cs typeface="Arial"/>
              <a:sym typeface="Arial"/>
            </a:endParaRPr>
          </a:p>
          <a:p>
            <a:pPr indent="-304800" lvl="0" marL="457200" marR="0" rtl="0" algn="l">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Perform an </a:t>
            </a:r>
            <a:r>
              <a:rPr b="0" i="0" lang="en-US" sz="1200" u="none" cap="none" strike="noStrike">
                <a:solidFill>
                  <a:schemeClr val="dk2"/>
                </a:solidFill>
                <a:latin typeface="Arial"/>
                <a:ea typeface="Arial"/>
                <a:cs typeface="Arial"/>
                <a:sym typeface="Arial"/>
              </a:rPr>
              <a:t>ABCDE </a:t>
            </a:r>
            <a:r>
              <a:rPr b="0" i="0" lang="en-US" sz="1200" u="none" cap="none" strike="noStrike">
                <a:solidFill>
                  <a:srgbClr val="000000"/>
                </a:solidFill>
                <a:latin typeface="Arial"/>
                <a:ea typeface="Arial"/>
                <a:cs typeface="Arial"/>
                <a:sym typeface="Arial"/>
              </a:rPr>
              <a:t>survey to assess hemodynamic and respiratory stability</a:t>
            </a:r>
            <a:endParaRPr b="0" i="0" sz="1200" u="none" cap="none" strike="noStrike">
              <a:solidFill>
                <a:srgbClr val="000000"/>
              </a:solidFill>
              <a:latin typeface="Arial"/>
              <a:ea typeface="Arial"/>
              <a:cs typeface="Arial"/>
              <a:sym typeface="Arial"/>
            </a:endParaRPr>
          </a:p>
          <a:p>
            <a:pPr indent="-304800" lvl="0" marL="457200" marR="0" rtl="0" algn="l">
              <a:lnSpc>
                <a:spcPct val="100000"/>
              </a:lnSpc>
              <a:spcBef>
                <a:spcPts val="0"/>
              </a:spcBef>
              <a:spcAft>
                <a:spcPts val="0"/>
              </a:spcAft>
              <a:buClr>
                <a:schemeClr val="accent1"/>
              </a:buClr>
              <a:buSzPts val="1200"/>
              <a:buFont typeface="Arial"/>
              <a:buChar char="●"/>
            </a:pPr>
            <a:r>
              <a:rPr b="0" i="0" lang="en-US" sz="1200" u="none" cap="none" strike="noStrike">
                <a:solidFill>
                  <a:schemeClr val="accent1"/>
                </a:solidFill>
                <a:latin typeface="Arial"/>
                <a:ea typeface="Arial"/>
                <a:cs typeface="Arial"/>
                <a:sym typeface="Arial"/>
              </a:rPr>
              <a:t>Check vital signs and glucose</a:t>
            </a:r>
            <a:endParaRPr b="0" i="0" sz="1200" u="none" cap="none" strike="noStrike">
              <a:solidFill>
                <a:srgbClr val="000000"/>
              </a:solidFill>
              <a:latin typeface="Arial"/>
              <a:ea typeface="Arial"/>
              <a:cs typeface="Arial"/>
              <a:sym typeface="Arial"/>
            </a:endParaRPr>
          </a:p>
          <a:p>
            <a:pPr indent="-304800" lvl="0" marL="457200" marR="0" rtl="0" algn="l">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Administer </a:t>
            </a:r>
            <a:r>
              <a:rPr b="0" i="0" lang="en-US" sz="1200" u="none" cap="none" strike="noStrike">
                <a:solidFill>
                  <a:schemeClr val="accent1"/>
                </a:solidFill>
                <a:latin typeface="Arial"/>
                <a:ea typeface="Arial"/>
                <a:cs typeface="Arial"/>
                <a:sym typeface="Arial"/>
              </a:rPr>
              <a:t>naloxone </a:t>
            </a:r>
            <a:r>
              <a:rPr b="0" i="0" lang="en-US" sz="1200" u="none" cap="none" strike="noStrike">
                <a:solidFill>
                  <a:srgbClr val="000000"/>
                </a:solidFill>
                <a:latin typeface="Arial"/>
                <a:ea typeface="Arial"/>
                <a:cs typeface="Arial"/>
                <a:sym typeface="Arial"/>
              </a:rPr>
              <a:t>for opioid overdose </a:t>
            </a:r>
            <a:r>
              <a:rPr b="0" i="0" lang="en-US" sz="1200" u="sng" cap="none" strike="noStrike">
                <a:solidFill>
                  <a:srgbClr val="000000"/>
                </a:solidFill>
                <a:latin typeface="Arial"/>
                <a:ea typeface="Arial"/>
                <a:cs typeface="Arial"/>
                <a:sym typeface="Arial"/>
              </a:rPr>
              <a:t>if co-ingestion is suspected.</a:t>
            </a:r>
            <a:endParaRPr b="0" i="0" sz="1200" u="sng" cap="none" strike="noStrike">
              <a:solidFill>
                <a:srgbClr val="000000"/>
              </a:solidFill>
              <a:latin typeface="Arial"/>
              <a:ea typeface="Arial"/>
              <a:cs typeface="Arial"/>
              <a:sym typeface="Arial"/>
            </a:endParaRPr>
          </a:p>
          <a:p>
            <a:pPr indent="-304800" lvl="0" marL="457200" marR="0" rtl="0" algn="l">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Provide supportive care when appropriate</a:t>
            </a:r>
            <a:endParaRPr b="0" i="0" sz="1200" u="none" cap="none" strike="noStrike">
              <a:solidFill>
                <a:srgbClr val="000000"/>
              </a:solidFill>
              <a:latin typeface="Arial"/>
              <a:ea typeface="Arial"/>
              <a:cs typeface="Arial"/>
              <a:sym typeface="Arial"/>
            </a:endParaRPr>
          </a:p>
          <a:p>
            <a:pPr indent="-304800" lvl="1" marL="914400" marR="0" rtl="0" algn="l">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Manage dehydration and hypovolemia .</a:t>
            </a:r>
            <a:endParaRPr b="0" i="0" sz="1200" u="none" cap="none" strike="noStrike">
              <a:solidFill>
                <a:srgbClr val="000000"/>
              </a:solidFill>
              <a:latin typeface="Arial"/>
              <a:ea typeface="Arial"/>
              <a:cs typeface="Arial"/>
              <a:sym typeface="Arial"/>
            </a:endParaRPr>
          </a:p>
          <a:p>
            <a:pPr indent="-304800" lvl="1" marL="914400" marR="0" rtl="0" algn="l">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Respiratory support.</a:t>
            </a:r>
            <a:endParaRPr b="0" i="0" sz="1200" u="none" cap="none" strike="noStrike">
              <a:solidFill>
                <a:srgbClr val="000000"/>
              </a:solidFill>
              <a:latin typeface="Arial"/>
              <a:ea typeface="Arial"/>
              <a:cs typeface="Arial"/>
              <a:sym typeface="Arial"/>
            </a:endParaRPr>
          </a:p>
          <a:p>
            <a:pPr indent="-304800" lvl="1" marL="914400" marR="0" rtl="0" algn="l">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Prophylactic dose of thiamine supplementation (for Wernicke’s).</a:t>
            </a:r>
            <a:endParaRPr b="0" i="0" sz="1200" u="none" cap="none" strike="noStrike">
              <a:solidFill>
                <a:srgbClr val="000000"/>
              </a:solidFill>
              <a:latin typeface="Arial"/>
              <a:ea typeface="Arial"/>
              <a:cs typeface="Arial"/>
              <a:sym typeface="Arial"/>
            </a:endParaRPr>
          </a:p>
          <a:p>
            <a:pPr indent="-304800" lvl="1" marL="914400" marR="0" rtl="0" algn="l">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Electrolytes repletion .</a:t>
            </a:r>
            <a:endParaRPr b="0" i="0" sz="1200" u="none" cap="none" strike="noStrike">
              <a:solidFill>
                <a:srgbClr val="000000"/>
              </a:solidFill>
              <a:latin typeface="Arial"/>
              <a:ea typeface="Arial"/>
              <a:cs typeface="Arial"/>
              <a:sym typeface="Arial"/>
            </a:endParaRPr>
          </a:p>
          <a:p>
            <a:pPr indent="-304800" lvl="0" marL="457200" marR="0" rtl="0" algn="l">
              <a:lnSpc>
                <a:spcPct val="100000"/>
              </a:lnSpc>
              <a:spcBef>
                <a:spcPts val="0"/>
              </a:spcBef>
              <a:spcAft>
                <a:spcPts val="0"/>
              </a:spcAft>
              <a:buClr>
                <a:srgbClr val="000000"/>
              </a:buClr>
              <a:buSzPts val="1200"/>
              <a:buFont typeface="Arial"/>
              <a:buChar char="●"/>
            </a:pPr>
            <a:r>
              <a:rPr b="0" i="0" lang="en-US" sz="1200" u="none" cap="none" strike="noStrike">
                <a:solidFill>
                  <a:schemeClr val="accent1"/>
                </a:solidFill>
                <a:latin typeface="Arial"/>
                <a:ea typeface="Arial"/>
                <a:cs typeface="Arial"/>
                <a:sym typeface="Arial"/>
              </a:rPr>
              <a:t>Gastrointestinal evacuation </a:t>
            </a:r>
            <a:r>
              <a:rPr b="0" i="0" lang="en-US" sz="1200" u="none" cap="none" strike="noStrike">
                <a:solidFill>
                  <a:srgbClr val="000000"/>
                </a:solidFill>
                <a:latin typeface="Arial"/>
                <a:ea typeface="Arial"/>
                <a:cs typeface="Arial"/>
                <a:sym typeface="Arial"/>
              </a:rPr>
              <a:t>(e.g., gastric lavage, induction of emesis, and charcoal) is </a:t>
            </a:r>
            <a:r>
              <a:rPr b="0" i="0" lang="en-US" sz="1200" u="sng" cap="none" strike="noStrike">
                <a:solidFill>
                  <a:srgbClr val="000000"/>
                </a:solidFill>
                <a:latin typeface="Arial"/>
                <a:ea typeface="Arial"/>
                <a:cs typeface="Arial"/>
                <a:sym typeface="Arial"/>
              </a:rPr>
              <a:t>not indicated in the treatment of EtOH overdose</a:t>
            </a:r>
            <a:r>
              <a:rPr b="0" i="0" lang="en-US" sz="1200" u="none" cap="none" strike="noStrike">
                <a:solidFill>
                  <a:srgbClr val="000000"/>
                </a:solidFill>
                <a:latin typeface="Arial"/>
                <a:ea typeface="Arial"/>
                <a:cs typeface="Arial"/>
                <a:sym typeface="Arial"/>
              </a:rPr>
              <a:t>, except with significant amounts within 30-60 min</a:t>
            </a:r>
            <a:endParaRPr b="0" i="0" sz="1200" u="none" cap="none" strike="noStrike">
              <a:solidFill>
                <a:srgbClr val="000000"/>
              </a:solidFill>
              <a:latin typeface="Arial"/>
              <a:ea typeface="Arial"/>
              <a:cs typeface="Arial"/>
              <a:sym typeface="Arial"/>
            </a:endParaRPr>
          </a:p>
          <a:p>
            <a:pPr indent="-304800" lvl="0" marL="457200" marR="0" rtl="0" algn="l">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A </a:t>
            </a:r>
            <a:r>
              <a:rPr b="0" i="0" lang="en-US" sz="1200" u="none" cap="none" strike="noStrike">
                <a:solidFill>
                  <a:schemeClr val="accent1"/>
                </a:solidFill>
                <a:latin typeface="Arial"/>
                <a:ea typeface="Arial"/>
                <a:cs typeface="Arial"/>
                <a:sym typeface="Arial"/>
              </a:rPr>
              <a:t>CT scan</a:t>
            </a:r>
            <a:r>
              <a:rPr b="0" i="0" lang="en-US" sz="1200" u="none" cap="none" strike="noStrike">
                <a:solidFill>
                  <a:srgbClr val="000000"/>
                </a:solidFill>
                <a:latin typeface="Arial"/>
                <a:ea typeface="Arial"/>
                <a:cs typeface="Arial"/>
                <a:sym typeface="Arial"/>
              </a:rPr>
              <a:t> of the head may be necessary to </a:t>
            </a:r>
            <a:r>
              <a:rPr b="0" i="0" lang="en-US" sz="1200" u="sng" cap="none" strike="noStrike">
                <a:solidFill>
                  <a:srgbClr val="000000"/>
                </a:solidFill>
                <a:latin typeface="Arial"/>
                <a:ea typeface="Arial"/>
                <a:cs typeface="Arial"/>
                <a:sym typeface="Arial"/>
              </a:rPr>
              <a:t>rule out subdural hematoma or other brain injury.</a:t>
            </a:r>
            <a:endParaRPr b="0" i="0" sz="1200" u="sng" cap="none" strike="noStrike">
              <a:solidFill>
                <a:srgbClr val="000000"/>
              </a:solidFill>
              <a:latin typeface="Arial"/>
              <a:ea typeface="Arial"/>
              <a:cs typeface="Arial"/>
              <a:sym typeface="Arial"/>
            </a:endParaRPr>
          </a:p>
          <a:p>
            <a:pPr indent="-304800" lvl="0" marL="457200" marR="0" rtl="0" algn="l">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Severely intoxicated patients may require mechanical ventilation with attention to acid–base balance, temperature, and electrolytes while they are recovering</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2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9" name="Shape 2529"/>
        <p:cNvGrpSpPr/>
        <p:nvPr/>
      </p:nvGrpSpPr>
      <p:grpSpPr>
        <a:xfrm>
          <a:off x="0" y="0"/>
          <a:ext cx="0" cy="0"/>
          <a:chOff x="0" y="0"/>
          <a:chExt cx="0" cy="0"/>
        </a:xfrm>
      </p:grpSpPr>
      <p:sp>
        <p:nvSpPr>
          <p:cNvPr id="2530" name="Google Shape;2530;g2b4aaa32f61_0_692"/>
          <p:cNvSpPr txBox="1"/>
          <p:nvPr>
            <p:ph type="title"/>
          </p:nvPr>
        </p:nvSpPr>
        <p:spPr>
          <a:xfrm>
            <a:off x="462700" y="741625"/>
            <a:ext cx="3987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Wernicke’s encephalopathy</a:t>
            </a:r>
            <a:endParaRPr/>
          </a:p>
        </p:txBody>
      </p:sp>
      <p:sp>
        <p:nvSpPr>
          <p:cNvPr id="2531" name="Google Shape;2531;g2b4aaa32f61_0_692"/>
          <p:cNvSpPr txBox="1"/>
          <p:nvPr>
            <p:ph idx="1" type="body"/>
          </p:nvPr>
        </p:nvSpPr>
        <p:spPr>
          <a:xfrm>
            <a:off x="197975" y="1314375"/>
            <a:ext cx="4251000" cy="37518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00000"/>
              </a:lnSpc>
              <a:spcBef>
                <a:spcPts val="0"/>
              </a:spcBef>
              <a:spcAft>
                <a:spcPts val="0"/>
              </a:spcAft>
              <a:buClr>
                <a:schemeClr val="dk1"/>
              </a:buClr>
              <a:buSzPts val="1100"/>
              <a:buFont typeface="Arial"/>
              <a:buNone/>
            </a:pPr>
            <a:r>
              <a:rPr lang="en-US"/>
              <a:t>An </a:t>
            </a:r>
            <a:r>
              <a:rPr b="1" lang="en-US">
                <a:solidFill>
                  <a:schemeClr val="accent1"/>
                </a:solidFill>
              </a:rPr>
              <a:t>acute, reversible</a:t>
            </a:r>
            <a:r>
              <a:rPr lang="en-US"/>
              <a:t> condition caused by severe thiamine (vit B1) deficiency, often due to chronic heavy alcohol use.</a:t>
            </a:r>
            <a:endParaRPr/>
          </a:p>
          <a:p>
            <a:pPr indent="0" lvl="0" marL="0" rtl="0" algn="l">
              <a:lnSpc>
                <a:spcPct val="100000"/>
              </a:lnSpc>
              <a:spcBef>
                <a:spcPts val="0"/>
              </a:spcBef>
              <a:spcAft>
                <a:spcPts val="0"/>
              </a:spcAft>
              <a:buClr>
                <a:schemeClr val="dk1"/>
              </a:buClr>
              <a:buSzPts val="1100"/>
              <a:buFont typeface="Arial"/>
              <a:buNone/>
            </a:pPr>
            <a:r>
              <a:rPr b="1" lang="en-US">
                <a:solidFill>
                  <a:schemeClr val="dk2"/>
                </a:solidFill>
              </a:rPr>
              <a:t>The classical triad</a:t>
            </a:r>
            <a:r>
              <a:rPr lang="en-US"/>
              <a:t> (seen in about a third of patients):</a:t>
            </a:r>
            <a:endParaRPr/>
          </a:p>
          <a:p>
            <a:pPr indent="-317500" lvl="0" marL="457200" rtl="0" algn="l">
              <a:lnSpc>
                <a:spcPct val="100000"/>
              </a:lnSpc>
              <a:spcBef>
                <a:spcPts val="0"/>
              </a:spcBef>
              <a:spcAft>
                <a:spcPts val="0"/>
              </a:spcAft>
              <a:buClr>
                <a:schemeClr val="accent1"/>
              </a:buClr>
              <a:buSzPts val="1400"/>
              <a:buAutoNum type="arabicPeriod"/>
            </a:pPr>
            <a:r>
              <a:rPr lang="en-US">
                <a:solidFill>
                  <a:schemeClr val="accent1"/>
                </a:solidFill>
              </a:rPr>
              <a:t>Confusion</a:t>
            </a:r>
            <a:endParaRPr>
              <a:solidFill>
                <a:schemeClr val="accent1"/>
              </a:solidFill>
            </a:endParaRPr>
          </a:p>
          <a:p>
            <a:pPr indent="-317500" lvl="0" marL="457200" rtl="0" algn="l">
              <a:lnSpc>
                <a:spcPct val="100000"/>
              </a:lnSpc>
              <a:spcBef>
                <a:spcPts val="0"/>
              </a:spcBef>
              <a:spcAft>
                <a:spcPts val="0"/>
              </a:spcAft>
              <a:buClr>
                <a:schemeClr val="accent1"/>
              </a:buClr>
              <a:buSzPts val="1400"/>
              <a:buAutoNum type="arabicPeriod"/>
            </a:pPr>
            <a:r>
              <a:rPr lang="en-US">
                <a:solidFill>
                  <a:schemeClr val="accent1"/>
                </a:solidFill>
              </a:rPr>
              <a:t>Oculomotor dysfunction (vertical nystagmus is the most common), diplopia .</a:t>
            </a:r>
            <a:endParaRPr>
              <a:solidFill>
                <a:schemeClr val="accent1"/>
              </a:solidFill>
            </a:endParaRPr>
          </a:p>
          <a:p>
            <a:pPr indent="-317500" lvl="0" marL="457200" rtl="0" algn="l">
              <a:lnSpc>
                <a:spcPct val="100000"/>
              </a:lnSpc>
              <a:spcBef>
                <a:spcPts val="0"/>
              </a:spcBef>
              <a:spcAft>
                <a:spcPts val="0"/>
              </a:spcAft>
              <a:buClr>
                <a:schemeClr val="accent1"/>
              </a:buClr>
              <a:buSzPts val="1400"/>
              <a:buAutoNum type="arabicPeriod"/>
            </a:pPr>
            <a:r>
              <a:rPr lang="en-US">
                <a:solidFill>
                  <a:schemeClr val="accent1"/>
                </a:solidFill>
              </a:rPr>
              <a:t>Gait ataxia</a:t>
            </a:r>
            <a:endParaRPr>
              <a:solidFill>
                <a:schemeClr val="accent1"/>
              </a:solidFill>
            </a:endParaRPr>
          </a:p>
          <a:p>
            <a:pPr indent="0" lvl="0" marL="0" rtl="0" algn="l">
              <a:lnSpc>
                <a:spcPct val="100000"/>
              </a:lnSpc>
              <a:spcBef>
                <a:spcPts val="0"/>
              </a:spcBef>
              <a:spcAft>
                <a:spcPts val="0"/>
              </a:spcAft>
              <a:buClr>
                <a:schemeClr val="dk1"/>
              </a:buClr>
              <a:buSzPts val="1100"/>
              <a:buFont typeface="Arial"/>
              <a:buNone/>
            </a:pPr>
            <a:r>
              <a:rPr b="1" lang="en-US">
                <a:solidFill>
                  <a:schemeClr val="dk2"/>
                </a:solidFill>
              </a:rPr>
              <a:t>Other manifestations :</a:t>
            </a:r>
            <a:endParaRPr b="1">
              <a:solidFill>
                <a:schemeClr val="dk2"/>
              </a:solidFill>
            </a:endParaRPr>
          </a:p>
          <a:p>
            <a:pPr indent="-317500" lvl="0" marL="457200" rtl="0" algn="l">
              <a:lnSpc>
                <a:spcPct val="100000"/>
              </a:lnSpc>
              <a:spcBef>
                <a:spcPts val="0"/>
              </a:spcBef>
              <a:spcAft>
                <a:spcPts val="0"/>
              </a:spcAft>
              <a:buSzPts val="1400"/>
              <a:buChar char="-"/>
            </a:pPr>
            <a:r>
              <a:rPr lang="en-US">
                <a:solidFill>
                  <a:schemeClr val="accent1"/>
                </a:solidFill>
              </a:rPr>
              <a:t>Autonomic dysfunction:</a:t>
            </a:r>
            <a:r>
              <a:rPr lang="en-US"/>
              <a:t> hypotension, syncope, hypothermia .</a:t>
            </a:r>
            <a:endParaRPr/>
          </a:p>
          <a:p>
            <a:pPr indent="-317500" lvl="0" marL="457200" rtl="0" algn="l">
              <a:lnSpc>
                <a:spcPct val="100000"/>
              </a:lnSpc>
              <a:spcBef>
                <a:spcPts val="0"/>
              </a:spcBef>
              <a:spcAft>
                <a:spcPts val="0"/>
              </a:spcAft>
              <a:buSzPts val="1400"/>
              <a:buChar char="-"/>
            </a:pPr>
            <a:r>
              <a:rPr lang="en-US">
                <a:solidFill>
                  <a:schemeClr val="accent1"/>
                </a:solidFill>
              </a:rPr>
              <a:t>peripheral neuropathy:</a:t>
            </a:r>
            <a:r>
              <a:rPr lang="en-US"/>
              <a:t> paresthesia, foot drop, decreased DTR.</a:t>
            </a:r>
            <a:endParaRPr/>
          </a:p>
          <a:p>
            <a:pPr indent="-317500" lvl="0" marL="457200" rtl="0" algn="l">
              <a:lnSpc>
                <a:spcPct val="100000"/>
              </a:lnSpc>
              <a:spcBef>
                <a:spcPts val="0"/>
              </a:spcBef>
              <a:spcAft>
                <a:spcPts val="0"/>
              </a:spcAft>
              <a:buSzPts val="1400"/>
              <a:buChar char="-"/>
            </a:pPr>
            <a:r>
              <a:rPr lang="en-US">
                <a:solidFill>
                  <a:schemeClr val="accent1"/>
                </a:solidFill>
              </a:rPr>
              <a:t>Cardiovascular dysfunction:</a:t>
            </a:r>
            <a:r>
              <a:rPr lang="en-US"/>
              <a:t> tachycardia, exertional dyspnea.</a:t>
            </a:r>
            <a:endParaRPr/>
          </a:p>
          <a:p>
            <a:pPr indent="0" lvl="0" marL="0" rtl="0" algn="l">
              <a:lnSpc>
                <a:spcPct val="100000"/>
              </a:lnSpc>
              <a:spcBef>
                <a:spcPts val="0"/>
              </a:spcBef>
              <a:spcAft>
                <a:spcPts val="0"/>
              </a:spcAft>
              <a:buSzPts val="1400"/>
              <a:buNone/>
            </a:pPr>
            <a:r>
              <a:rPr b="1" lang="en-US">
                <a:solidFill>
                  <a:schemeClr val="dk2"/>
                </a:solidFill>
              </a:rPr>
              <a:t>Treatment </a:t>
            </a:r>
            <a:endParaRPr b="1">
              <a:solidFill>
                <a:schemeClr val="dk2"/>
              </a:solidFill>
            </a:endParaRPr>
          </a:p>
          <a:p>
            <a:pPr indent="-317500" lvl="0" marL="457200" rtl="0" algn="l">
              <a:lnSpc>
                <a:spcPct val="100000"/>
              </a:lnSpc>
              <a:spcBef>
                <a:spcPts val="0"/>
              </a:spcBef>
              <a:spcAft>
                <a:spcPts val="0"/>
              </a:spcAft>
              <a:buSzPts val="1400"/>
              <a:buChar char="-"/>
            </a:pPr>
            <a:r>
              <a:rPr lang="en-US"/>
              <a:t>Immediate</a:t>
            </a:r>
            <a:r>
              <a:rPr lang="en-US" u="sng"/>
              <a:t> IV administration of high-dose Vit B1</a:t>
            </a:r>
            <a:r>
              <a:rPr lang="en-US"/>
              <a:t> </a:t>
            </a:r>
            <a:endParaRPr/>
          </a:p>
          <a:p>
            <a:pPr indent="-317500" lvl="0" marL="457200" rtl="0" algn="l">
              <a:lnSpc>
                <a:spcPct val="100000"/>
              </a:lnSpc>
              <a:spcBef>
                <a:spcPts val="0"/>
              </a:spcBef>
              <a:spcAft>
                <a:spcPts val="0"/>
              </a:spcAft>
              <a:buSzPts val="1400"/>
              <a:buChar char="-"/>
            </a:pPr>
            <a:r>
              <a:rPr lang="en-US"/>
              <a:t>Thiamine must be administered </a:t>
            </a:r>
            <a:r>
              <a:rPr lang="en-US" u="sng"/>
              <a:t>before IV glucose</a:t>
            </a:r>
            <a:r>
              <a:rPr lang="en-US"/>
              <a:t> infusions </a:t>
            </a:r>
            <a:endParaRPr b="1" sz="1800">
              <a:solidFill>
                <a:srgbClr val="262626"/>
              </a:solidFill>
              <a:latin typeface="Arial"/>
              <a:ea typeface="Arial"/>
              <a:cs typeface="Arial"/>
              <a:sym typeface="Arial"/>
            </a:endParaRPr>
          </a:p>
        </p:txBody>
      </p:sp>
      <p:sp>
        <p:nvSpPr>
          <p:cNvPr id="2532" name="Google Shape;2532;g2b4aaa32f61_0_692"/>
          <p:cNvSpPr txBox="1"/>
          <p:nvPr>
            <p:ph idx="2" type="body"/>
          </p:nvPr>
        </p:nvSpPr>
        <p:spPr>
          <a:xfrm>
            <a:off x="4694275" y="1314375"/>
            <a:ext cx="4251000" cy="35709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00000"/>
              </a:lnSpc>
              <a:spcBef>
                <a:spcPts val="0"/>
              </a:spcBef>
              <a:spcAft>
                <a:spcPts val="0"/>
              </a:spcAft>
              <a:buClr>
                <a:schemeClr val="dk1"/>
              </a:buClr>
              <a:buSzPts val="1100"/>
              <a:buFont typeface="Arial"/>
              <a:buNone/>
            </a:pPr>
            <a:r>
              <a:rPr b="1" lang="en-US"/>
              <a:t>Chronic thiamine deficiency</a:t>
            </a:r>
            <a:r>
              <a:rPr lang="en-US"/>
              <a:t>, especially in patients with alcohol use disorder, frequently progresses to Korsakoff syndrome, which is characterized by :</a:t>
            </a:r>
            <a:endParaRPr/>
          </a:p>
          <a:p>
            <a:pPr indent="-317500" lvl="0" marL="457200" rtl="0" algn="l">
              <a:lnSpc>
                <a:spcPct val="100000"/>
              </a:lnSpc>
              <a:spcBef>
                <a:spcPts val="0"/>
              </a:spcBef>
              <a:spcAft>
                <a:spcPts val="0"/>
              </a:spcAft>
              <a:buSzPts val="1400"/>
              <a:buAutoNum type="arabicPeriod"/>
            </a:pPr>
            <a:r>
              <a:rPr lang="en-US" u="sng"/>
              <a:t>Irreversible</a:t>
            </a:r>
            <a:r>
              <a:rPr lang="en-US"/>
              <a:t> </a:t>
            </a:r>
            <a:r>
              <a:rPr lang="en-US" u="sng"/>
              <a:t>personality changes, apathy, indifference.</a:t>
            </a:r>
            <a:endParaRPr u="sng"/>
          </a:p>
          <a:p>
            <a:pPr indent="-317500" lvl="0" marL="457200" rtl="0" algn="l">
              <a:lnSpc>
                <a:spcPct val="100000"/>
              </a:lnSpc>
              <a:spcBef>
                <a:spcPts val="0"/>
              </a:spcBef>
              <a:spcAft>
                <a:spcPts val="0"/>
              </a:spcAft>
              <a:buSzPts val="1400"/>
              <a:buAutoNum type="arabicPeriod"/>
            </a:pPr>
            <a:r>
              <a:rPr lang="en-US"/>
              <a:t>Anterograde and retrograde </a:t>
            </a:r>
            <a:r>
              <a:rPr lang="en-US" u="sng"/>
              <a:t>amnesia</a:t>
            </a:r>
            <a:r>
              <a:rPr lang="en-US"/>
              <a:t>, (anterograde is more common than retrograde) .</a:t>
            </a:r>
            <a:endParaRPr/>
          </a:p>
          <a:p>
            <a:pPr indent="-317500" lvl="0" marL="457200" rtl="0" algn="l">
              <a:lnSpc>
                <a:spcPct val="100000"/>
              </a:lnSpc>
              <a:spcBef>
                <a:spcPts val="0"/>
              </a:spcBef>
              <a:spcAft>
                <a:spcPts val="0"/>
              </a:spcAft>
              <a:buSzPts val="1400"/>
              <a:buAutoNum type="arabicPeriod"/>
            </a:pPr>
            <a:r>
              <a:rPr lang="en-US" u="sng"/>
              <a:t>Confabulation</a:t>
            </a:r>
            <a:r>
              <a:rPr lang="en-US"/>
              <a:t>, Patients create fabricated memories to fill in the gaps of their memory.</a:t>
            </a:r>
            <a:endParaRPr/>
          </a:p>
          <a:p>
            <a:pPr indent="0" lvl="0" marL="0" rtl="0" algn="l">
              <a:lnSpc>
                <a:spcPct val="100000"/>
              </a:lnSpc>
              <a:spcBef>
                <a:spcPts val="0"/>
              </a:spcBef>
              <a:spcAft>
                <a:spcPts val="0"/>
              </a:spcAft>
              <a:buClr>
                <a:schemeClr val="dk1"/>
              </a:buClr>
              <a:buSzPts val="1100"/>
              <a:buFont typeface="Arial"/>
              <a:buNone/>
            </a:pPr>
            <a:r>
              <a:rPr b="1" lang="en-US">
                <a:solidFill>
                  <a:schemeClr val="dk2"/>
                </a:solidFill>
              </a:rPr>
              <a:t>Other manifestations :</a:t>
            </a:r>
            <a:endParaRPr b="1">
              <a:solidFill>
                <a:schemeClr val="dk2"/>
              </a:solidFill>
            </a:endParaRPr>
          </a:p>
          <a:p>
            <a:pPr indent="-317500" lvl="0" marL="457200" rtl="0" algn="l">
              <a:lnSpc>
                <a:spcPct val="100000"/>
              </a:lnSpc>
              <a:spcBef>
                <a:spcPts val="0"/>
              </a:spcBef>
              <a:spcAft>
                <a:spcPts val="0"/>
              </a:spcAft>
              <a:buSzPts val="1400"/>
              <a:buChar char="-"/>
            </a:pPr>
            <a:r>
              <a:rPr lang="en-US"/>
              <a:t>Disorientation to time, place, and person.</a:t>
            </a:r>
            <a:endParaRPr/>
          </a:p>
          <a:p>
            <a:pPr indent="-317500" lvl="0" marL="457200" rtl="0" algn="l">
              <a:lnSpc>
                <a:spcPct val="100000"/>
              </a:lnSpc>
              <a:spcBef>
                <a:spcPts val="0"/>
              </a:spcBef>
              <a:spcAft>
                <a:spcPts val="0"/>
              </a:spcAft>
              <a:buSzPts val="1400"/>
              <a:buChar char="-"/>
            </a:pPr>
            <a:r>
              <a:rPr lang="en-US"/>
              <a:t>Hallucination.</a:t>
            </a:r>
            <a:endParaRPr/>
          </a:p>
          <a:p>
            <a:pPr indent="0" lvl="0" marL="0" rtl="0" algn="l">
              <a:lnSpc>
                <a:spcPct val="100000"/>
              </a:lnSpc>
              <a:spcBef>
                <a:spcPts val="0"/>
              </a:spcBef>
              <a:spcAft>
                <a:spcPts val="0"/>
              </a:spcAft>
              <a:buClr>
                <a:schemeClr val="dk1"/>
              </a:buClr>
              <a:buSzPts val="1100"/>
              <a:buFont typeface="Arial"/>
              <a:buNone/>
            </a:pPr>
            <a:r>
              <a:rPr b="1" lang="en-US">
                <a:solidFill>
                  <a:schemeClr val="dk2"/>
                </a:solidFill>
              </a:rPr>
              <a:t>Treatment :</a:t>
            </a:r>
            <a:endParaRPr b="1">
              <a:solidFill>
                <a:schemeClr val="dk2"/>
              </a:solidFill>
            </a:endParaRPr>
          </a:p>
          <a:p>
            <a:pPr indent="-317500" lvl="0" marL="457200" rtl="0" algn="l">
              <a:lnSpc>
                <a:spcPct val="100000"/>
              </a:lnSpc>
              <a:spcBef>
                <a:spcPts val="0"/>
              </a:spcBef>
              <a:spcAft>
                <a:spcPts val="0"/>
              </a:spcAft>
              <a:buSzPts val="1400"/>
              <a:buChar char="-"/>
            </a:pPr>
            <a:r>
              <a:rPr lang="en-US" u="sng"/>
              <a:t>Oral thiamine supplementation</a:t>
            </a:r>
            <a:r>
              <a:rPr lang="en-US"/>
              <a:t> to prevent further progression to irreversible complications.</a:t>
            </a:r>
            <a:endParaRPr/>
          </a:p>
          <a:p>
            <a:pPr indent="-317500" lvl="0" marL="457200" rtl="0" algn="l">
              <a:lnSpc>
                <a:spcPct val="100000"/>
              </a:lnSpc>
              <a:spcBef>
                <a:spcPts val="0"/>
              </a:spcBef>
              <a:spcAft>
                <a:spcPts val="0"/>
              </a:spcAft>
              <a:buSzPts val="1400"/>
              <a:buChar char="-"/>
            </a:pPr>
            <a:r>
              <a:rPr lang="en-US"/>
              <a:t>Psychiatric and psychological therapy.</a:t>
            </a:r>
            <a:endParaRPr/>
          </a:p>
          <a:p>
            <a:pPr indent="-317500" lvl="0" marL="457200" rtl="0" algn="l">
              <a:lnSpc>
                <a:spcPct val="100000"/>
              </a:lnSpc>
              <a:spcBef>
                <a:spcPts val="0"/>
              </a:spcBef>
              <a:spcAft>
                <a:spcPts val="0"/>
              </a:spcAft>
              <a:buSzPts val="1400"/>
              <a:buChar char="-"/>
            </a:pPr>
            <a:r>
              <a:rPr lang="en-US"/>
              <a:t>Memory strengthening exercises and aids.</a:t>
            </a:r>
            <a:endParaRPr/>
          </a:p>
        </p:txBody>
      </p:sp>
      <p:sp>
        <p:nvSpPr>
          <p:cNvPr id="2533" name="Google Shape;2533;g2b4aaa32f61_0_692"/>
          <p:cNvSpPr txBox="1"/>
          <p:nvPr>
            <p:ph idx="3" type="body"/>
          </p:nvPr>
        </p:nvSpPr>
        <p:spPr>
          <a:xfrm>
            <a:off x="4693475" y="741375"/>
            <a:ext cx="3987000" cy="57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2400"/>
              <a:buNone/>
            </a:pPr>
            <a:r>
              <a:rPr lang="en-US"/>
              <a:t>Korsakoff syndrome </a:t>
            </a:r>
            <a:endParaRPr/>
          </a:p>
        </p:txBody>
      </p:sp>
      <p:sp>
        <p:nvSpPr>
          <p:cNvPr id="2534" name="Google Shape;2534;g2b4aaa32f61_0_692"/>
          <p:cNvSpPr txBox="1"/>
          <p:nvPr>
            <p:ph type="title"/>
          </p:nvPr>
        </p:nvSpPr>
        <p:spPr>
          <a:xfrm>
            <a:off x="2239050" y="34600"/>
            <a:ext cx="46659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Complications of chronic alcohol use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21"/>
          <p:cNvSpPr txBox="1"/>
          <p:nvPr>
            <p:ph type="title"/>
          </p:nvPr>
        </p:nvSpPr>
        <p:spPr>
          <a:xfrm>
            <a:off x="383116" y="322832"/>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Mood and affect </a:t>
            </a:r>
            <a:endParaRPr/>
          </a:p>
        </p:txBody>
      </p:sp>
      <p:sp>
        <p:nvSpPr>
          <p:cNvPr id="474" name="Google Shape;474;p21"/>
          <p:cNvSpPr txBox="1"/>
          <p:nvPr>
            <p:ph idx="4294967295" type="body"/>
          </p:nvPr>
        </p:nvSpPr>
        <p:spPr>
          <a:xfrm>
            <a:off x="252663" y="1027878"/>
            <a:ext cx="8171337" cy="3979020"/>
          </a:xfrm>
          <a:prstGeom prst="rect">
            <a:avLst/>
          </a:prstGeom>
          <a:noFill/>
          <a:ln>
            <a:noFill/>
          </a:ln>
        </p:spPr>
        <p:txBody>
          <a:bodyPr anchorCtr="0" anchor="t" bIns="45700" lIns="91425" spcFirstLastPara="1" rIns="91425" wrap="square" tIns="45700">
            <a:normAutofit fontScale="92500"/>
          </a:bodyPr>
          <a:lstStyle/>
          <a:p>
            <a:pPr indent="-285750" lvl="0" marL="285750" rtl="0" algn="l">
              <a:lnSpc>
                <a:spcPct val="110000"/>
              </a:lnSpc>
              <a:spcBef>
                <a:spcPts val="0"/>
              </a:spcBef>
              <a:spcAft>
                <a:spcPts val="0"/>
              </a:spcAft>
              <a:buSzPct val="100000"/>
              <a:buChar char="•"/>
            </a:pPr>
            <a:r>
              <a:rPr lang="en-US" sz="1600">
                <a:solidFill>
                  <a:schemeClr val="dk2"/>
                </a:solidFill>
                <a:latin typeface="Roboto Condensed"/>
                <a:ea typeface="Roboto Condensed"/>
                <a:cs typeface="Roboto Condensed"/>
                <a:sym typeface="Roboto Condensed"/>
              </a:rPr>
              <a:t>Mood vs affect </a:t>
            </a:r>
            <a:endParaRPr/>
          </a:p>
          <a:p>
            <a:pPr indent="-285750" lvl="1" marL="285750" rtl="0" algn="l">
              <a:lnSpc>
                <a:spcPct val="110000"/>
              </a:lnSpc>
              <a:spcBef>
                <a:spcPts val="0"/>
              </a:spcBef>
              <a:spcAft>
                <a:spcPts val="0"/>
              </a:spcAft>
              <a:buSzPct val="100000"/>
              <a:buChar char="•"/>
            </a:pPr>
            <a:r>
              <a:rPr lang="en-US" sz="1600">
                <a:latin typeface="Roboto Condensed"/>
                <a:ea typeface="Roboto Condensed"/>
                <a:cs typeface="Roboto Condensed"/>
                <a:sym typeface="Roboto Condensed"/>
              </a:rPr>
              <a:t>Affect – </a:t>
            </a:r>
            <a:r>
              <a:rPr lang="en-US" sz="1600" u="sng">
                <a:latin typeface="Roboto Condensed"/>
                <a:ea typeface="Roboto Condensed"/>
                <a:cs typeface="Roboto Condensed"/>
                <a:sym typeface="Roboto Condensed"/>
              </a:rPr>
              <a:t>objective </a:t>
            </a:r>
            <a:r>
              <a:rPr lang="en-US" sz="1600">
                <a:latin typeface="Roboto Condensed"/>
                <a:ea typeface="Roboto Condensed"/>
                <a:cs typeface="Roboto Condensed"/>
                <a:sym typeface="Roboto Condensed"/>
              </a:rPr>
              <a:t>assessment of mood.</a:t>
            </a:r>
            <a:endParaRPr/>
          </a:p>
          <a:p>
            <a:pPr indent="-285750" lvl="1" marL="285750" rtl="0" algn="l">
              <a:lnSpc>
                <a:spcPct val="110000"/>
              </a:lnSpc>
              <a:spcBef>
                <a:spcPts val="0"/>
              </a:spcBef>
              <a:spcAft>
                <a:spcPts val="0"/>
              </a:spcAft>
              <a:buSzPct val="100000"/>
              <a:buChar char="•"/>
            </a:pPr>
            <a:r>
              <a:rPr lang="en-US" sz="1600">
                <a:latin typeface="Roboto Condensed"/>
                <a:ea typeface="Roboto Condensed"/>
                <a:cs typeface="Roboto Condensed"/>
                <a:sym typeface="Roboto Condensed"/>
              </a:rPr>
              <a:t>Mood – A </a:t>
            </a:r>
            <a:r>
              <a:rPr lang="en-US" sz="1600" u="sng">
                <a:latin typeface="Roboto Condensed"/>
                <a:ea typeface="Roboto Condensed"/>
                <a:cs typeface="Roboto Condensed"/>
                <a:sym typeface="Roboto Condensed"/>
              </a:rPr>
              <a:t>sustained</a:t>
            </a:r>
            <a:r>
              <a:rPr lang="en-US" sz="1600">
                <a:latin typeface="Roboto Condensed"/>
                <a:ea typeface="Roboto Condensed"/>
                <a:cs typeface="Roboto Condensed"/>
                <a:sym typeface="Roboto Condensed"/>
              </a:rPr>
              <a:t> and </a:t>
            </a:r>
            <a:r>
              <a:rPr lang="en-US" sz="1600" u="sng">
                <a:latin typeface="Roboto Condensed"/>
                <a:ea typeface="Roboto Condensed"/>
                <a:cs typeface="Roboto Condensed"/>
                <a:sym typeface="Roboto Condensed"/>
              </a:rPr>
              <a:t>subjective</a:t>
            </a:r>
            <a:r>
              <a:rPr lang="en-US" sz="1600">
                <a:latin typeface="Roboto Condensed"/>
                <a:ea typeface="Roboto Condensed"/>
                <a:cs typeface="Roboto Condensed"/>
                <a:sym typeface="Roboto Condensed"/>
              </a:rPr>
              <a:t> emotion – short lived </a:t>
            </a:r>
            <a:endParaRPr/>
          </a:p>
          <a:p>
            <a:pPr indent="-248920" lvl="0" marL="495300" rtl="0" algn="l">
              <a:lnSpc>
                <a:spcPct val="110000"/>
              </a:lnSpc>
              <a:spcBef>
                <a:spcPts val="0"/>
              </a:spcBef>
              <a:spcAft>
                <a:spcPts val="0"/>
              </a:spcAft>
              <a:buSzPct val="100000"/>
              <a:buFont typeface="Arial"/>
              <a:buNone/>
            </a:pPr>
            <a:r>
              <a:t/>
            </a:r>
            <a:endParaRPr sz="1600">
              <a:latin typeface="Roboto Condensed"/>
              <a:ea typeface="Roboto Condensed"/>
              <a:cs typeface="Roboto Condensed"/>
              <a:sym typeface="Roboto Condensed"/>
            </a:endParaRPr>
          </a:p>
          <a:p>
            <a:pPr indent="-342900" lvl="0" marL="495300" rtl="0" algn="l">
              <a:lnSpc>
                <a:spcPct val="110000"/>
              </a:lnSpc>
              <a:spcBef>
                <a:spcPts val="0"/>
              </a:spcBef>
              <a:spcAft>
                <a:spcPts val="0"/>
              </a:spcAft>
              <a:buSzPct val="100000"/>
              <a:buFont typeface="Arial"/>
              <a:buAutoNum type="alphaUcPeriod"/>
            </a:pPr>
            <a:r>
              <a:rPr lang="en-US" sz="1600">
                <a:solidFill>
                  <a:schemeClr val="dk2"/>
                </a:solidFill>
                <a:latin typeface="Roboto Condensed"/>
                <a:ea typeface="Roboto Condensed"/>
                <a:cs typeface="Roboto Condensed"/>
                <a:sym typeface="Roboto Condensed"/>
              </a:rPr>
              <a:t>Affect:</a:t>
            </a:r>
            <a:r>
              <a:rPr lang="en-US" sz="1600">
                <a:latin typeface="Roboto Condensed"/>
                <a:ea typeface="Roboto Condensed"/>
                <a:cs typeface="Roboto Condensed"/>
                <a:sym typeface="Roboto Condensed"/>
              </a:rPr>
              <a:t> Observed expression of emotion; may be inconsistent with patient’s description of emotion</a:t>
            </a:r>
            <a:endParaRPr/>
          </a:p>
          <a:p>
            <a:pPr indent="-400050" lvl="1" marL="1009650" rtl="0" algn="l">
              <a:lnSpc>
                <a:spcPct val="110000"/>
              </a:lnSpc>
              <a:spcBef>
                <a:spcPts val="0"/>
              </a:spcBef>
              <a:spcAft>
                <a:spcPts val="0"/>
              </a:spcAft>
              <a:buSzPct val="100000"/>
              <a:buFont typeface="Arial"/>
              <a:buAutoNum type="romanUcPeriod"/>
            </a:pPr>
            <a:r>
              <a:rPr lang="en-US" sz="1600">
                <a:solidFill>
                  <a:srgbClr val="044458"/>
                </a:solidFill>
                <a:latin typeface="Roboto Condensed"/>
                <a:ea typeface="Roboto Condensed"/>
                <a:cs typeface="Roboto Condensed"/>
                <a:sym typeface="Roboto Condensed"/>
              </a:rPr>
              <a:t>Incongruity of affect (inappropriate affect):</a:t>
            </a:r>
            <a:r>
              <a:rPr lang="en-US" sz="1600">
                <a:latin typeface="Roboto Condensed"/>
                <a:ea typeface="Roboto Condensed"/>
                <a:cs typeface="Roboto Condensed"/>
                <a:sym typeface="Roboto Condensed"/>
              </a:rPr>
              <a:t> The affect is </a:t>
            </a:r>
            <a:r>
              <a:rPr lang="en-US" sz="1600" u="sng">
                <a:latin typeface="Roboto Condensed"/>
                <a:ea typeface="Roboto Condensed"/>
                <a:cs typeface="Roboto Condensed"/>
                <a:sym typeface="Roboto Condensed"/>
              </a:rPr>
              <a:t>not in line with the mood expected</a:t>
            </a:r>
            <a:r>
              <a:rPr lang="en-US" sz="1600">
                <a:latin typeface="Roboto Condensed"/>
                <a:ea typeface="Roboto Condensed"/>
                <a:cs typeface="Roboto Condensed"/>
                <a:sym typeface="Roboto Condensed"/>
              </a:rPr>
              <a:t>, e.g., laughs when told about death of someone.</a:t>
            </a:r>
            <a:endParaRPr/>
          </a:p>
          <a:p>
            <a:pPr indent="-400050" lvl="1" marL="1009650" rtl="0" algn="l">
              <a:lnSpc>
                <a:spcPct val="110000"/>
              </a:lnSpc>
              <a:spcBef>
                <a:spcPts val="0"/>
              </a:spcBef>
              <a:spcAft>
                <a:spcPts val="0"/>
              </a:spcAft>
              <a:buSzPct val="100000"/>
              <a:buFont typeface="Arial"/>
              <a:buAutoNum type="romanUcPeriod"/>
            </a:pPr>
            <a:r>
              <a:rPr lang="en-US" sz="1600">
                <a:solidFill>
                  <a:srgbClr val="044458"/>
                </a:solidFill>
                <a:latin typeface="Roboto Condensed"/>
                <a:ea typeface="Roboto Condensed"/>
                <a:cs typeface="Roboto Condensed"/>
                <a:sym typeface="Roboto Condensed"/>
              </a:rPr>
              <a:t>Blunted affect:  </a:t>
            </a:r>
            <a:r>
              <a:rPr lang="en-US" sz="1600" u="sng">
                <a:latin typeface="Roboto Condensed"/>
                <a:ea typeface="Roboto Condensed"/>
                <a:cs typeface="Roboto Condensed"/>
                <a:sym typeface="Roboto Condensed"/>
              </a:rPr>
              <a:t>severe reduction in the intensity</a:t>
            </a:r>
            <a:r>
              <a:rPr lang="en-US" sz="1600">
                <a:latin typeface="Roboto Condensed"/>
                <a:ea typeface="Roboto Condensed"/>
                <a:cs typeface="Roboto Condensed"/>
                <a:sym typeface="Roboto Condensed"/>
              </a:rPr>
              <a:t> of externalized feeling tone &amp; emotional response.</a:t>
            </a:r>
            <a:endParaRPr/>
          </a:p>
          <a:p>
            <a:pPr indent="-400050" lvl="1" marL="1009650" rtl="0" algn="l">
              <a:lnSpc>
                <a:spcPct val="110000"/>
              </a:lnSpc>
              <a:spcBef>
                <a:spcPts val="0"/>
              </a:spcBef>
              <a:spcAft>
                <a:spcPts val="0"/>
              </a:spcAft>
              <a:buSzPct val="100000"/>
              <a:buFont typeface="Arial"/>
              <a:buAutoNum type="romanUcPeriod"/>
            </a:pPr>
            <a:r>
              <a:rPr lang="en-US" sz="1600">
                <a:solidFill>
                  <a:srgbClr val="044458"/>
                </a:solidFill>
                <a:latin typeface="Roboto Condensed"/>
                <a:ea typeface="Roboto Condensed"/>
                <a:cs typeface="Roboto Condensed"/>
                <a:sym typeface="Roboto Condensed"/>
              </a:rPr>
              <a:t>Restricted or constricted affect</a:t>
            </a:r>
            <a:r>
              <a:rPr lang="en-US" sz="1600">
                <a:latin typeface="Roboto Condensed"/>
                <a:ea typeface="Roboto Condensed"/>
                <a:cs typeface="Roboto Condensed"/>
                <a:sym typeface="Roboto Condensed"/>
              </a:rPr>
              <a:t>: </a:t>
            </a:r>
            <a:r>
              <a:rPr lang="en-US" sz="1600" u="sng">
                <a:latin typeface="Roboto Condensed"/>
                <a:ea typeface="Roboto Condensed"/>
                <a:cs typeface="Roboto Condensed"/>
                <a:sym typeface="Roboto Condensed"/>
              </a:rPr>
              <a:t>reduction in intensity </a:t>
            </a:r>
            <a:r>
              <a:rPr lang="en-US" sz="1600">
                <a:latin typeface="Roboto Condensed"/>
                <a:ea typeface="Roboto Condensed"/>
                <a:cs typeface="Roboto Condensed"/>
                <a:sym typeface="Roboto Condensed"/>
              </a:rPr>
              <a:t>of feeling tone </a:t>
            </a:r>
            <a:r>
              <a:rPr lang="en-US" sz="1600" u="sng">
                <a:latin typeface="Roboto Condensed"/>
                <a:ea typeface="Roboto Condensed"/>
                <a:cs typeface="Roboto Condensed"/>
                <a:sym typeface="Roboto Condensed"/>
              </a:rPr>
              <a:t>less severe than blunted</a:t>
            </a:r>
            <a:r>
              <a:rPr lang="en-US" sz="1600">
                <a:latin typeface="Roboto Condensed"/>
                <a:ea typeface="Roboto Condensed"/>
                <a:cs typeface="Roboto Condensed"/>
                <a:sym typeface="Roboto Condensed"/>
              </a:rPr>
              <a:t> affect but clearly reduced.</a:t>
            </a:r>
            <a:endParaRPr/>
          </a:p>
          <a:p>
            <a:pPr indent="-400050" lvl="1" marL="1009650" rtl="0" algn="l">
              <a:lnSpc>
                <a:spcPct val="110000"/>
              </a:lnSpc>
              <a:spcBef>
                <a:spcPts val="0"/>
              </a:spcBef>
              <a:spcAft>
                <a:spcPts val="0"/>
              </a:spcAft>
              <a:buSzPct val="100000"/>
              <a:buFont typeface="Arial"/>
              <a:buAutoNum type="romanUcPeriod"/>
            </a:pPr>
            <a:r>
              <a:rPr lang="en-US" sz="1600">
                <a:solidFill>
                  <a:srgbClr val="044458"/>
                </a:solidFill>
                <a:latin typeface="Roboto Condensed"/>
                <a:ea typeface="Roboto Condensed"/>
                <a:cs typeface="Roboto Condensed"/>
                <a:sym typeface="Roboto Condensed"/>
              </a:rPr>
              <a:t>Flat affect: </a:t>
            </a:r>
            <a:r>
              <a:rPr lang="en-US" sz="1600" u="sng">
                <a:latin typeface="Roboto Condensed"/>
                <a:ea typeface="Roboto Condensed"/>
                <a:cs typeface="Roboto Condensed"/>
                <a:sym typeface="Roboto Condensed"/>
              </a:rPr>
              <a:t>absence or near absence of any signs of affective expression</a:t>
            </a:r>
            <a:r>
              <a:rPr lang="en-US" sz="1600">
                <a:latin typeface="Roboto Condensed"/>
                <a:ea typeface="Roboto Condensed"/>
                <a:cs typeface="Roboto Condensed"/>
                <a:sym typeface="Roboto Condensed"/>
              </a:rPr>
              <a:t>; </a:t>
            </a:r>
            <a:r>
              <a:rPr i="1" lang="en-US" sz="1600">
                <a:latin typeface="Roboto Condensed"/>
                <a:ea typeface="Roboto Condensed"/>
                <a:cs typeface="Roboto Condensed"/>
                <a:sym typeface="Roboto Condensed"/>
              </a:rPr>
              <a:t>voice monotonous, mask &amp; immobile face.</a:t>
            </a:r>
            <a:endParaRPr/>
          </a:p>
          <a:p>
            <a:pPr indent="-400050" lvl="1" marL="1009650" rtl="0" algn="l">
              <a:lnSpc>
                <a:spcPct val="110000"/>
              </a:lnSpc>
              <a:spcBef>
                <a:spcPts val="0"/>
              </a:spcBef>
              <a:spcAft>
                <a:spcPts val="0"/>
              </a:spcAft>
              <a:buSzPct val="100000"/>
              <a:buFont typeface="Arial"/>
              <a:buAutoNum type="romanUcPeriod"/>
            </a:pPr>
            <a:r>
              <a:rPr lang="en-US" sz="1600">
                <a:solidFill>
                  <a:srgbClr val="044458"/>
                </a:solidFill>
                <a:latin typeface="Roboto Condensed"/>
                <a:ea typeface="Roboto Condensed"/>
                <a:cs typeface="Roboto Condensed"/>
                <a:sym typeface="Roboto Condensed"/>
              </a:rPr>
              <a:t>Labile affect: </a:t>
            </a:r>
            <a:r>
              <a:rPr lang="en-US" sz="1600" u="sng">
                <a:latin typeface="Roboto Condensed"/>
                <a:ea typeface="Roboto Condensed"/>
                <a:cs typeface="Roboto Condensed"/>
                <a:sym typeface="Roboto Condensed"/>
              </a:rPr>
              <a:t>rapid and abrupt changes in emotional feeling tone</a:t>
            </a:r>
            <a:r>
              <a:rPr lang="en-US" sz="1600">
                <a:latin typeface="Roboto Condensed"/>
                <a:ea typeface="Roboto Condensed"/>
                <a:cs typeface="Roboto Condensed"/>
                <a:sym typeface="Roboto Condensed"/>
              </a:rPr>
              <a:t>, unrelated to external stimuli (Severe </a:t>
            </a:r>
            <a:r>
              <a:rPr i="1" lang="en-US" sz="1600" u="sng">
                <a:latin typeface="Roboto Condensed"/>
                <a:ea typeface="Roboto Condensed"/>
                <a:cs typeface="Roboto Condensed"/>
                <a:sym typeface="Roboto Condensed"/>
              </a:rPr>
              <a:t>oscillation</a:t>
            </a:r>
            <a:r>
              <a:rPr lang="en-US" sz="1600">
                <a:latin typeface="Roboto Condensed"/>
                <a:ea typeface="Roboto Condensed"/>
                <a:cs typeface="Roboto Condensed"/>
                <a:sym typeface="Roboto Condensed"/>
              </a:rPr>
              <a:t> between euphoria &amp; Depression).</a:t>
            </a:r>
            <a:endParaRPr/>
          </a:p>
          <a:p>
            <a:pPr indent="-306069" lvl="1" marL="1009650" rtl="0" algn="l">
              <a:lnSpc>
                <a:spcPct val="110000"/>
              </a:lnSpc>
              <a:spcBef>
                <a:spcPts val="0"/>
              </a:spcBef>
              <a:spcAft>
                <a:spcPts val="0"/>
              </a:spcAft>
              <a:buSzPct val="100000"/>
              <a:buFont typeface="Arial"/>
              <a:buNone/>
            </a:pPr>
            <a:r>
              <a:t/>
            </a:r>
            <a:endParaRPr sz="1600">
              <a:latin typeface="Roboto Condensed"/>
              <a:ea typeface="Roboto Condensed"/>
              <a:cs typeface="Roboto Condensed"/>
              <a:sym typeface="Roboto Condensed"/>
            </a:endParaRPr>
          </a:p>
          <a:p>
            <a:pPr indent="-248920" lvl="0" marL="495300" rtl="0" algn="l">
              <a:lnSpc>
                <a:spcPct val="110000"/>
              </a:lnSpc>
              <a:spcBef>
                <a:spcPts val="0"/>
              </a:spcBef>
              <a:spcAft>
                <a:spcPts val="0"/>
              </a:spcAft>
              <a:buSzPct val="100000"/>
              <a:buFont typeface="Arial"/>
              <a:buNone/>
            </a:pPr>
            <a:r>
              <a:t/>
            </a:r>
            <a:endParaRPr sz="1600" u="sng">
              <a:latin typeface="Roboto Condensed"/>
              <a:ea typeface="Roboto Condensed"/>
              <a:cs typeface="Roboto Condensed"/>
              <a:sym typeface="Roboto Condensed"/>
            </a:endParaRPr>
          </a:p>
        </p:txBody>
      </p:sp>
      <p:sp>
        <p:nvSpPr>
          <p:cNvPr id="475" name="Google Shape;475;p21"/>
          <p:cNvSpPr txBox="1"/>
          <p:nvPr/>
        </p:nvSpPr>
        <p:spPr>
          <a:xfrm>
            <a:off x="603330" y="2297873"/>
            <a:ext cx="46313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F3542"/>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8" name="Shape 2538"/>
        <p:cNvGrpSpPr/>
        <p:nvPr/>
      </p:nvGrpSpPr>
      <p:grpSpPr>
        <a:xfrm>
          <a:off x="0" y="0"/>
          <a:ext cx="0" cy="0"/>
          <a:chOff x="0" y="0"/>
          <a:chExt cx="0" cy="0"/>
        </a:xfrm>
      </p:grpSpPr>
      <p:sp>
        <p:nvSpPr>
          <p:cNvPr id="2539" name="Google Shape;2539;g2b4aaa32f61_0_705"/>
          <p:cNvSpPr txBox="1"/>
          <p:nvPr>
            <p:ph type="title"/>
          </p:nvPr>
        </p:nvSpPr>
        <p:spPr>
          <a:xfrm>
            <a:off x="720000" y="5394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Alcohol withdrawal </a:t>
            </a:r>
            <a:endParaRPr/>
          </a:p>
        </p:txBody>
      </p:sp>
      <p:sp>
        <p:nvSpPr>
          <p:cNvPr id="2540" name="Google Shape;2540;g2b4aaa32f61_0_705"/>
          <p:cNvSpPr txBox="1"/>
          <p:nvPr>
            <p:ph idx="1" type="body"/>
          </p:nvPr>
        </p:nvSpPr>
        <p:spPr>
          <a:xfrm>
            <a:off x="720725" y="1321385"/>
            <a:ext cx="7702500" cy="32877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1100"/>
              <a:buFont typeface="Arial"/>
              <a:buNone/>
            </a:pPr>
            <a:r>
              <a:rPr lang="en-US"/>
              <a:t>Clinical Presentation</a:t>
            </a:r>
            <a:endParaRPr/>
          </a:p>
          <a:p>
            <a:pPr indent="0" lvl="0" marL="0" rtl="0" algn="l">
              <a:lnSpc>
                <a:spcPct val="100000"/>
              </a:lnSpc>
              <a:spcBef>
                <a:spcPts val="0"/>
              </a:spcBef>
              <a:spcAft>
                <a:spcPts val="0"/>
              </a:spcAft>
              <a:buClr>
                <a:schemeClr val="dk1"/>
              </a:buClr>
              <a:buSzPts val="1100"/>
              <a:buFont typeface="Arial"/>
              <a:buNone/>
            </a:pPr>
            <a:r>
              <a:rPr lang="en-US"/>
              <a:t>■ Signs and symptoms include insomnia, anxiety, hand tremor, irritability, anorexia, nausea, vomiting, autonomic hyperactivity (diaphoresis, tachycardia, hypertension), psychomotor agitation, fever, seizures, hallucinations, and delirium tremens (DTs)</a:t>
            </a:r>
            <a:endParaRPr/>
          </a:p>
          <a:p>
            <a:pPr indent="0" lvl="0" marL="0" rtl="0" algn="l">
              <a:lnSpc>
                <a:spcPct val="100000"/>
              </a:lnSpc>
              <a:spcBef>
                <a:spcPts val="0"/>
              </a:spcBef>
              <a:spcAft>
                <a:spcPts val="0"/>
              </a:spcAft>
              <a:buSzPts val="1400"/>
              <a:buNone/>
            </a:pPr>
            <a:r>
              <a:t/>
            </a:r>
            <a:endParaRPr/>
          </a:p>
        </p:txBody>
      </p:sp>
      <p:pic>
        <p:nvPicPr>
          <p:cNvPr id="2541" name="Google Shape;2541;g2b4aaa32f61_0_705"/>
          <p:cNvPicPr preferRelativeResize="0"/>
          <p:nvPr/>
        </p:nvPicPr>
        <p:blipFill rotWithShape="1">
          <a:blip r:embed="rId3">
            <a:alphaModFix/>
          </a:blip>
          <a:srcRect b="0" l="0" r="0" t="0"/>
          <a:stretch/>
        </p:blipFill>
        <p:spPr>
          <a:xfrm>
            <a:off x="1385888" y="2454825"/>
            <a:ext cx="6372225" cy="2362200"/>
          </a:xfrm>
          <a:prstGeom prst="rect">
            <a:avLst/>
          </a:prstGeom>
          <a:noFill/>
          <a:ln>
            <a:noFill/>
          </a:ln>
        </p:spPr>
      </p:pic>
    </p:spTree>
  </p:cSld>
  <p:clrMapOvr>
    <a:masterClrMapping/>
  </p:clrMapOvr>
</p:sld>
</file>

<file path=ppt/slides/slide2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5" name="Shape 2545"/>
        <p:cNvGrpSpPr/>
        <p:nvPr/>
      </p:nvGrpSpPr>
      <p:grpSpPr>
        <a:xfrm>
          <a:off x="0" y="0"/>
          <a:ext cx="0" cy="0"/>
          <a:chOff x="0" y="0"/>
          <a:chExt cx="0" cy="0"/>
        </a:xfrm>
      </p:grpSpPr>
      <p:sp>
        <p:nvSpPr>
          <p:cNvPr id="2546" name="Google Shape;2546;g2b625c1c865_0_1"/>
          <p:cNvSpPr txBox="1"/>
          <p:nvPr>
            <p:ph type="title"/>
          </p:nvPr>
        </p:nvSpPr>
        <p:spPr>
          <a:xfrm>
            <a:off x="238600" y="21002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Delirium tremens </a:t>
            </a:r>
            <a:endParaRPr/>
          </a:p>
        </p:txBody>
      </p:sp>
      <p:sp>
        <p:nvSpPr>
          <p:cNvPr id="2547" name="Google Shape;2547;g2b625c1c865_0_1"/>
          <p:cNvSpPr txBox="1"/>
          <p:nvPr>
            <p:ph idx="1" type="body"/>
          </p:nvPr>
        </p:nvSpPr>
        <p:spPr>
          <a:xfrm>
            <a:off x="238600" y="937475"/>
            <a:ext cx="7844100" cy="3965400"/>
          </a:xfrm>
          <a:prstGeom prst="rect">
            <a:avLst/>
          </a:prstGeom>
          <a:noFill/>
          <a:ln>
            <a:noFill/>
          </a:ln>
        </p:spPr>
        <p:txBody>
          <a:bodyPr anchorCtr="0" anchor="t" bIns="45700" lIns="91425" spcFirstLastPara="1" rIns="91425" wrap="square" tIns="45700">
            <a:normAutofit/>
          </a:bodyPr>
          <a:lstStyle/>
          <a:p>
            <a:pPr indent="-323850" lvl="0" marL="457200" rtl="0" algn="l">
              <a:lnSpc>
                <a:spcPct val="100000"/>
              </a:lnSpc>
              <a:spcBef>
                <a:spcPts val="0"/>
              </a:spcBef>
              <a:spcAft>
                <a:spcPts val="0"/>
              </a:spcAft>
              <a:buSzPts val="1500"/>
              <a:buChar char="•"/>
            </a:pPr>
            <a:r>
              <a:rPr lang="en-US" sz="1500"/>
              <a:t>It is the most severe form of ethanol withdrawal, and it is a medical emergency that can result in significant morbidity and mortality.</a:t>
            </a:r>
            <a:endParaRPr sz="1500"/>
          </a:p>
          <a:p>
            <a:pPr indent="-323850" lvl="0" marL="457200" rtl="0" algn="l">
              <a:lnSpc>
                <a:spcPct val="100000"/>
              </a:lnSpc>
              <a:spcBef>
                <a:spcPts val="0"/>
              </a:spcBef>
              <a:spcAft>
                <a:spcPts val="0"/>
              </a:spcAft>
              <a:buSzPts val="1500"/>
              <a:buChar char="•"/>
            </a:pPr>
            <a:r>
              <a:rPr lang="en-US" sz="1500"/>
              <a:t>Occurs in 5% of patients .</a:t>
            </a:r>
            <a:endParaRPr sz="1500"/>
          </a:p>
          <a:p>
            <a:pPr indent="-323850" lvl="0" marL="457200" rtl="0" algn="l">
              <a:lnSpc>
                <a:spcPct val="100000"/>
              </a:lnSpc>
              <a:spcBef>
                <a:spcPts val="0"/>
              </a:spcBef>
              <a:spcAft>
                <a:spcPts val="0"/>
              </a:spcAft>
              <a:buClr>
                <a:schemeClr val="dk2"/>
              </a:buClr>
              <a:buSzPts val="1500"/>
              <a:buChar char="•"/>
            </a:pPr>
            <a:r>
              <a:rPr b="1" lang="en-US" sz="1500">
                <a:solidFill>
                  <a:schemeClr val="dk2"/>
                </a:solidFill>
              </a:rPr>
              <a:t>Clinical features :</a:t>
            </a:r>
            <a:endParaRPr b="1" sz="1500">
              <a:solidFill>
                <a:schemeClr val="dk2"/>
              </a:solidFill>
            </a:endParaRPr>
          </a:p>
          <a:p>
            <a:pPr indent="-323850" lvl="1" marL="914400" rtl="0" algn="l">
              <a:lnSpc>
                <a:spcPct val="100000"/>
              </a:lnSpc>
              <a:spcBef>
                <a:spcPts val="0"/>
              </a:spcBef>
              <a:spcAft>
                <a:spcPts val="0"/>
              </a:spcAft>
              <a:buSzPts val="1500"/>
              <a:buChar char="•"/>
            </a:pPr>
            <a:r>
              <a:rPr lang="en-US" sz="1500"/>
              <a:t>Altered mental status (confusion)</a:t>
            </a:r>
            <a:endParaRPr sz="1500"/>
          </a:p>
          <a:p>
            <a:pPr indent="-323850" lvl="1" marL="914400" rtl="0" algn="l">
              <a:lnSpc>
                <a:spcPct val="100000"/>
              </a:lnSpc>
              <a:spcBef>
                <a:spcPts val="0"/>
              </a:spcBef>
              <a:spcAft>
                <a:spcPts val="0"/>
              </a:spcAft>
              <a:buSzPts val="1500"/>
              <a:buChar char="•"/>
            </a:pPr>
            <a:r>
              <a:rPr lang="en-US" sz="1500"/>
              <a:t>Autonomic hyperactivity (such as tachycardia, diaphoresis, fever, anxiety, insomnia, and hypertension )</a:t>
            </a:r>
            <a:endParaRPr sz="1500"/>
          </a:p>
          <a:p>
            <a:pPr indent="-323850" lvl="1" marL="914400" rtl="0" algn="l">
              <a:lnSpc>
                <a:spcPct val="100000"/>
              </a:lnSpc>
              <a:spcBef>
                <a:spcPts val="0"/>
              </a:spcBef>
              <a:spcAft>
                <a:spcPts val="0"/>
              </a:spcAft>
              <a:buSzPts val="1500"/>
              <a:buChar char="•"/>
            </a:pPr>
            <a:r>
              <a:rPr lang="en-US" sz="1500"/>
              <a:t>Perceptual distortions, most frequently visual or tactile hallucinations , and fluctuating levels of psychomotor activity, ranging from hyper excitability to lethargy.</a:t>
            </a:r>
            <a:endParaRPr sz="1500"/>
          </a:p>
          <a:p>
            <a:pPr indent="-323850" lvl="0" marL="457200" rtl="0" algn="l">
              <a:lnSpc>
                <a:spcPct val="100000"/>
              </a:lnSpc>
              <a:spcBef>
                <a:spcPts val="0"/>
              </a:spcBef>
              <a:spcAft>
                <a:spcPts val="0"/>
              </a:spcAft>
              <a:buSzPts val="1500"/>
              <a:buChar char="•"/>
            </a:pPr>
            <a:r>
              <a:rPr b="1" lang="en-US" sz="1500">
                <a:solidFill>
                  <a:schemeClr val="dk2"/>
                </a:solidFill>
              </a:rPr>
              <a:t>Onset</a:t>
            </a:r>
            <a:r>
              <a:rPr lang="en-US" sz="1500"/>
              <a:t>: usually 72–96 hours after cessation of or reduction in alcohol consumption</a:t>
            </a:r>
            <a:endParaRPr sz="1500"/>
          </a:p>
          <a:p>
            <a:pPr indent="-323850" lvl="0" marL="457200" rtl="0" algn="l">
              <a:lnSpc>
                <a:spcPct val="100000"/>
              </a:lnSpc>
              <a:spcBef>
                <a:spcPts val="0"/>
              </a:spcBef>
              <a:spcAft>
                <a:spcPts val="0"/>
              </a:spcAft>
              <a:buSzPts val="1500"/>
              <a:buChar char="•"/>
            </a:pPr>
            <a:r>
              <a:rPr b="1" lang="en-US" sz="1500">
                <a:solidFill>
                  <a:schemeClr val="dk2"/>
                </a:solidFill>
              </a:rPr>
              <a:t>Peak</a:t>
            </a:r>
            <a:r>
              <a:rPr lang="en-US" sz="1500"/>
              <a:t>: 2-5 days .</a:t>
            </a:r>
            <a:endParaRPr sz="1500"/>
          </a:p>
          <a:p>
            <a:pPr indent="0" lvl="0" marL="457200" rtl="0" algn="l">
              <a:lnSpc>
                <a:spcPct val="100000"/>
              </a:lnSpc>
              <a:spcBef>
                <a:spcPts val="0"/>
              </a:spcBef>
              <a:spcAft>
                <a:spcPts val="0"/>
              </a:spcAft>
              <a:buSzPts val="1400"/>
              <a:buNone/>
            </a:pPr>
            <a:r>
              <a:t/>
            </a:r>
            <a:endParaRPr/>
          </a:p>
          <a:p>
            <a:pPr indent="-317500" lvl="0" marL="457200" rtl="0" algn="l">
              <a:lnSpc>
                <a:spcPct val="100000"/>
              </a:lnSpc>
              <a:spcBef>
                <a:spcPts val="0"/>
              </a:spcBef>
              <a:spcAft>
                <a:spcPts val="0"/>
              </a:spcAft>
              <a:buSzPts val="1400"/>
              <a:buChar char="•"/>
            </a:pPr>
            <a:r>
              <a:rPr lang="en-US"/>
              <a:t>Patients with delirium are a danger to themselves and to others, Because of the unpredictability of their behavior, patients may be assaultive or suicidal or may have hallucinations or delusional thoughts.</a:t>
            </a:r>
            <a:endParaRPr/>
          </a:p>
          <a:p>
            <a:pPr indent="-317500" lvl="0" marL="457200" rtl="0" algn="l">
              <a:lnSpc>
                <a:spcPct val="100000"/>
              </a:lnSpc>
              <a:spcBef>
                <a:spcPts val="0"/>
              </a:spcBef>
              <a:spcAft>
                <a:spcPts val="0"/>
              </a:spcAft>
              <a:buSzPts val="1400"/>
              <a:buChar char="•"/>
            </a:pPr>
            <a:r>
              <a:rPr lang="en-US"/>
              <a:t>Untreated DTs has a mortality rate of 20%.</a:t>
            </a:r>
            <a:endParaRPr/>
          </a:p>
          <a:p>
            <a:pPr indent="0" lvl="0" marL="457200" rtl="0" algn="l">
              <a:lnSpc>
                <a:spcPct val="100000"/>
              </a:lnSpc>
              <a:spcBef>
                <a:spcPts val="0"/>
              </a:spcBef>
              <a:spcAft>
                <a:spcPts val="0"/>
              </a:spcAft>
              <a:buSzPts val="1400"/>
              <a:buNone/>
            </a:pPr>
            <a:r>
              <a:t/>
            </a:r>
            <a:endParaRPr sz="1500"/>
          </a:p>
        </p:txBody>
      </p:sp>
    </p:spTree>
  </p:cSld>
  <p:clrMapOvr>
    <a:masterClrMapping/>
  </p:clrMapOvr>
</p:sld>
</file>

<file path=ppt/slides/slide2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1" name="Shape 2551"/>
        <p:cNvGrpSpPr/>
        <p:nvPr/>
      </p:nvGrpSpPr>
      <p:grpSpPr>
        <a:xfrm>
          <a:off x="0" y="0"/>
          <a:ext cx="0" cy="0"/>
          <a:chOff x="0" y="0"/>
          <a:chExt cx="0" cy="0"/>
        </a:xfrm>
      </p:grpSpPr>
      <p:sp>
        <p:nvSpPr>
          <p:cNvPr id="2552" name="Google Shape;2552;g2b625c1c865_0_8"/>
          <p:cNvSpPr txBox="1"/>
          <p:nvPr>
            <p:ph type="title"/>
          </p:nvPr>
        </p:nvSpPr>
        <p:spPr>
          <a:xfrm>
            <a:off x="213250" y="1846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Treatment of alcohol withdrawal</a:t>
            </a:r>
            <a:endParaRPr/>
          </a:p>
        </p:txBody>
      </p:sp>
      <p:sp>
        <p:nvSpPr>
          <p:cNvPr id="2553" name="Google Shape;2553;g2b625c1c865_0_8"/>
          <p:cNvSpPr txBox="1"/>
          <p:nvPr>
            <p:ph idx="1" type="body"/>
          </p:nvPr>
        </p:nvSpPr>
        <p:spPr>
          <a:xfrm>
            <a:off x="291375" y="874150"/>
            <a:ext cx="7956000" cy="4269300"/>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90000"/>
              </a:lnSpc>
              <a:spcBef>
                <a:spcPts val="1000"/>
              </a:spcBef>
              <a:spcAft>
                <a:spcPts val="0"/>
              </a:spcAft>
              <a:buClr>
                <a:schemeClr val="dk1"/>
              </a:buClr>
              <a:buSzPct val="55000"/>
              <a:buFont typeface="Arial"/>
              <a:buNone/>
            </a:pPr>
            <a:r>
              <a:rPr i="1" lang="en-US" sz="2000" u="sng">
                <a:solidFill>
                  <a:schemeClr val="dk1"/>
                </a:solidFill>
              </a:rPr>
              <a:t>Minor alcohol withdrawal syndrome </a:t>
            </a:r>
            <a:r>
              <a:rPr lang="en-US" sz="2000" u="sng">
                <a:solidFill>
                  <a:schemeClr val="dk1"/>
                </a:solidFill>
              </a:rPr>
              <a:t>may not need pharmacotherapy in all cases</a:t>
            </a:r>
            <a:r>
              <a:rPr lang="en-US" sz="2000">
                <a:solidFill>
                  <a:schemeClr val="dk1"/>
                </a:solidFill>
              </a:rPr>
              <a:t>. The patient needs </a:t>
            </a:r>
            <a:r>
              <a:rPr i="1" lang="en-US" sz="2000" u="sng">
                <a:solidFill>
                  <a:schemeClr val="dk1"/>
                </a:solidFill>
              </a:rPr>
              <a:t>supportive care </a:t>
            </a:r>
            <a:r>
              <a:rPr lang="en-US" sz="2000">
                <a:solidFill>
                  <a:schemeClr val="dk1"/>
                </a:solidFill>
              </a:rPr>
              <a:t>in a calm and quiet environment and low lighting . and observation for a period of up to 36 h, after which he is unlikely to develop withdrawal symptoms</a:t>
            </a:r>
            <a:endParaRPr sz="2000">
              <a:solidFill>
                <a:schemeClr val="dk1"/>
              </a:solidFill>
            </a:endParaRPr>
          </a:p>
          <a:p>
            <a:pPr indent="0" lvl="0" marL="0" rtl="0" algn="l">
              <a:lnSpc>
                <a:spcPct val="90000"/>
              </a:lnSpc>
              <a:spcBef>
                <a:spcPts val="1000"/>
              </a:spcBef>
              <a:spcAft>
                <a:spcPts val="0"/>
              </a:spcAft>
              <a:buClr>
                <a:schemeClr val="dk1"/>
              </a:buClr>
              <a:buSzPct val="55000"/>
              <a:buFont typeface="Arial"/>
              <a:buNone/>
            </a:pPr>
            <a:r>
              <a:rPr b="1" lang="en-US" sz="2000">
                <a:solidFill>
                  <a:schemeClr val="dk1"/>
                </a:solidFill>
              </a:rPr>
              <a:t>Benzodiazepines are the mainstay of management</a:t>
            </a:r>
            <a:r>
              <a:rPr lang="en-US" sz="2000">
                <a:solidFill>
                  <a:schemeClr val="dk1"/>
                </a:solidFill>
              </a:rPr>
              <a:t> of alcohol withdrawal states, </a:t>
            </a:r>
            <a:r>
              <a:rPr b="1" lang="en-US" sz="2000">
                <a:solidFill>
                  <a:schemeClr val="dk1"/>
                </a:solidFill>
              </a:rPr>
              <a:t>followed by anticonvulsants</a:t>
            </a:r>
            <a:r>
              <a:rPr lang="en-US" sz="2000">
                <a:solidFill>
                  <a:schemeClr val="dk1"/>
                </a:solidFill>
              </a:rPr>
              <a:t>, which may be considered in </a:t>
            </a:r>
            <a:r>
              <a:rPr i="1" lang="en-US" sz="2000" u="sng">
                <a:solidFill>
                  <a:schemeClr val="dk1"/>
                </a:solidFill>
              </a:rPr>
              <a:t>mild withdrawal states </a:t>
            </a:r>
            <a:r>
              <a:rPr lang="en-US" sz="2000">
                <a:solidFill>
                  <a:schemeClr val="dk1"/>
                </a:solidFill>
              </a:rPr>
              <a:t>due to their advantages of lower sedation and lower chances of dependence .</a:t>
            </a:r>
            <a:endParaRPr sz="2000">
              <a:solidFill>
                <a:schemeClr val="dk1"/>
              </a:solidFill>
            </a:endParaRPr>
          </a:p>
          <a:p>
            <a:pPr indent="0" lvl="0" marL="0" rtl="0" algn="l">
              <a:lnSpc>
                <a:spcPct val="90000"/>
              </a:lnSpc>
              <a:spcBef>
                <a:spcPts val="1000"/>
              </a:spcBef>
              <a:spcAft>
                <a:spcPts val="0"/>
              </a:spcAft>
              <a:buSzPct val="100000"/>
              <a:buNone/>
            </a:pPr>
            <a:r>
              <a:rPr lang="en-US" sz="2000" u="sng">
                <a:solidFill>
                  <a:schemeClr val="dk1"/>
                </a:solidFill>
              </a:rPr>
              <a:t>Moderate to severe </a:t>
            </a:r>
            <a:r>
              <a:rPr lang="en-US" sz="2000">
                <a:solidFill>
                  <a:schemeClr val="dk1"/>
                </a:solidFill>
              </a:rPr>
              <a:t>alcohol withdrawal syndrome </a:t>
            </a:r>
            <a:r>
              <a:rPr b="1" lang="en-US" sz="2000">
                <a:solidFill>
                  <a:schemeClr val="dk1"/>
                </a:solidFill>
              </a:rPr>
              <a:t>Without seizures or DT</a:t>
            </a:r>
            <a:r>
              <a:rPr lang="en-US" sz="2000">
                <a:solidFill>
                  <a:schemeClr val="dk1"/>
                </a:solidFill>
              </a:rPr>
              <a:t>, patients should be started</a:t>
            </a:r>
            <a:r>
              <a:rPr lang="en-US" sz="2000" u="sng">
                <a:solidFill>
                  <a:schemeClr val="dk1"/>
                </a:solidFill>
              </a:rPr>
              <a:t> immediately pharmacological therapy,</a:t>
            </a:r>
            <a:r>
              <a:rPr lang="en-US" sz="2000">
                <a:solidFill>
                  <a:schemeClr val="dk1"/>
                </a:solidFill>
              </a:rPr>
              <a:t> while monitoring the clinical signs of tachycardia and hypertension</a:t>
            </a:r>
            <a:endParaRPr sz="2000">
              <a:solidFill>
                <a:schemeClr val="dk1"/>
              </a:solidFill>
            </a:endParaRPr>
          </a:p>
          <a:p>
            <a:pPr indent="0" lvl="0" marL="0" rtl="0" algn="l">
              <a:lnSpc>
                <a:spcPct val="100000"/>
              </a:lnSpc>
              <a:spcBef>
                <a:spcPts val="0"/>
              </a:spcBef>
              <a:spcAft>
                <a:spcPts val="0"/>
              </a:spcAft>
              <a:buSzPct val="100000"/>
              <a:buNone/>
            </a:pPr>
            <a:r>
              <a:t/>
            </a:r>
            <a:endParaRPr sz="2000">
              <a:solidFill>
                <a:schemeClr val="dk1"/>
              </a:solidFill>
            </a:endParaRPr>
          </a:p>
          <a:p>
            <a:pPr indent="0" lvl="0" marL="0" rtl="0" algn="l">
              <a:lnSpc>
                <a:spcPct val="100000"/>
              </a:lnSpc>
              <a:spcBef>
                <a:spcPts val="0"/>
              </a:spcBef>
              <a:spcAft>
                <a:spcPts val="0"/>
              </a:spcAft>
              <a:buSzPct val="100000"/>
              <a:buNone/>
            </a:pPr>
            <a:r>
              <a:rPr lang="en-US" sz="2000" u="sng">
                <a:solidFill>
                  <a:schemeClr val="dk1"/>
                </a:solidFill>
              </a:rPr>
              <a:t>Severe alcohol withdrawal</a:t>
            </a:r>
            <a:r>
              <a:rPr lang="en-US" sz="2000">
                <a:solidFill>
                  <a:schemeClr val="dk1"/>
                </a:solidFill>
              </a:rPr>
              <a:t> </a:t>
            </a:r>
            <a:r>
              <a:rPr b="1" lang="en-US" sz="2000">
                <a:solidFill>
                  <a:schemeClr val="dk1"/>
                </a:solidFill>
              </a:rPr>
              <a:t>with seizures</a:t>
            </a:r>
            <a:r>
              <a:rPr lang="en-US" sz="2000">
                <a:solidFill>
                  <a:schemeClr val="dk1"/>
                </a:solidFill>
              </a:rPr>
              <a:t>, the occurrence of seizures during the alcohol withdrawal period is indicative of severe alcohol withdrawal. </a:t>
            </a:r>
            <a:r>
              <a:rPr lang="en-US" sz="2000" u="sng">
                <a:solidFill>
                  <a:schemeClr val="dk1"/>
                </a:solidFill>
              </a:rPr>
              <a:t>Seizure prophylaxis with lorazepam intravenously must be given to all patients with seizures</a:t>
            </a:r>
            <a:r>
              <a:rPr lang="en-US" sz="2000">
                <a:solidFill>
                  <a:schemeClr val="dk1"/>
                </a:solidFill>
              </a:rPr>
              <a:t> in the current withdrawal period at presentation</a:t>
            </a:r>
            <a:endParaRPr sz="2000">
              <a:solidFill>
                <a:schemeClr val="dk1"/>
              </a:solidFill>
            </a:endParaRPr>
          </a:p>
          <a:p>
            <a:pPr indent="0" lvl="0" marL="0" rtl="0" algn="l">
              <a:lnSpc>
                <a:spcPct val="100000"/>
              </a:lnSpc>
              <a:spcBef>
                <a:spcPts val="0"/>
              </a:spcBef>
              <a:spcAft>
                <a:spcPts val="0"/>
              </a:spcAft>
              <a:buSzPct val="100000"/>
              <a:buNone/>
            </a:pPr>
            <a:r>
              <a:t/>
            </a:r>
            <a:endParaRPr sz="2000">
              <a:solidFill>
                <a:schemeClr val="dk1"/>
              </a:solidFill>
            </a:endParaRPr>
          </a:p>
          <a:p>
            <a:pPr indent="0" lvl="0" marL="0" rtl="0" algn="l">
              <a:lnSpc>
                <a:spcPct val="100000"/>
              </a:lnSpc>
              <a:spcBef>
                <a:spcPts val="0"/>
              </a:spcBef>
              <a:spcAft>
                <a:spcPts val="0"/>
              </a:spcAft>
              <a:buSzPct val="100000"/>
              <a:buNone/>
            </a:pPr>
            <a:r>
              <a:rPr lang="en-US" sz="2000" u="sng">
                <a:solidFill>
                  <a:schemeClr val="dk1"/>
                </a:solidFill>
              </a:rPr>
              <a:t>Severe alcohol withdrawal</a:t>
            </a:r>
            <a:r>
              <a:rPr lang="en-US" sz="2000">
                <a:solidFill>
                  <a:schemeClr val="dk1"/>
                </a:solidFill>
              </a:rPr>
              <a:t> </a:t>
            </a:r>
            <a:r>
              <a:rPr b="1" lang="en-US" sz="2000">
                <a:solidFill>
                  <a:schemeClr val="dk1"/>
                </a:solidFill>
              </a:rPr>
              <a:t>with DT</a:t>
            </a:r>
            <a:r>
              <a:rPr lang="en-US" sz="2000">
                <a:solidFill>
                  <a:schemeClr val="dk1"/>
                </a:solidFill>
              </a:rPr>
              <a:t>, the Treatment is by </a:t>
            </a:r>
            <a:r>
              <a:rPr lang="en-US" sz="2000" u="sng">
                <a:solidFill>
                  <a:schemeClr val="dk1"/>
                </a:solidFill>
              </a:rPr>
              <a:t>achieving a calm, but awake state or  defined as a sleep from which the patient is easily aroused </a:t>
            </a:r>
            <a:r>
              <a:rPr lang="en-US" sz="2000">
                <a:solidFill>
                  <a:schemeClr val="dk1"/>
                </a:solidFill>
              </a:rPr>
              <a:t>. done by </a:t>
            </a:r>
            <a:r>
              <a:rPr lang="en-US" sz="2000" u="sng">
                <a:solidFill>
                  <a:schemeClr val="dk1"/>
                </a:solidFill>
              </a:rPr>
              <a:t>using intravenous diazepam</a:t>
            </a:r>
            <a:r>
              <a:rPr lang="en-US" sz="2000">
                <a:solidFill>
                  <a:schemeClr val="dk1"/>
                </a:solidFill>
              </a:rPr>
              <a:t> while closely monitoring the patient during the procedure . Refractory DT can be managed with phenobarbital or adjuvant antipsychotics .</a:t>
            </a:r>
            <a:endParaRPr sz="2000">
              <a:solidFill>
                <a:schemeClr val="dk1"/>
              </a:solidFill>
            </a:endParaRPr>
          </a:p>
          <a:p>
            <a:pPr indent="0" lvl="0" marL="0" rtl="0" algn="l">
              <a:lnSpc>
                <a:spcPct val="100000"/>
              </a:lnSpc>
              <a:spcBef>
                <a:spcPts val="0"/>
              </a:spcBef>
              <a:spcAft>
                <a:spcPts val="0"/>
              </a:spcAft>
              <a:buSzPct val="100000"/>
              <a:buNone/>
            </a:pPr>
            <a:r>
              <a:t/>
            </a:r>
            <a:endParaRPr sz="2000">
              <a:solidFill>
                <a:schemeClr val="dk1"/>
              </a:solidFill>
            </a:endParaRPr>
          </a:p>
          <a:p>
            <a:pPr indent="0" lvl="0" marL="0" rtl="0" algn="l">
              <a:lnSpc>
                <a:spcPct val="100000"/>
              </a:lnSpc>
              <a:spcBef>
                <a:spcPts val="0"/>
              </a:spcBef>
              <a:spcAft>
                <a:spcPts val="0"/>
              </a:spcAft>
              <a:buSzPct val="100000"/>
              <a:buNone/>
            </a:pPr>
            <a:r>
              <a:rPr b="1" lang="en-US" sz="2000">
                <a:solidFill>
                  <a:schemeClr val="dk2"/>
                </a:solidFill>
              </a:rPr>
              <a:t>Detoxification</a:t>
            </a:r>
            <a:r>
              <a:rPr lang="en-US" sz="2000">
                <a:solidFill>
                  <a:schemeClr val="dk1"/>
                </a:solidFill>
              </a:rPr>
              <a:t> is the process of weaning a person from a psychoactive substance by gradually tapering the substance or by substituting it with a cross-tolerant pharmacological agent and tapering it.</a:t>
            </a:r>
            <a:endParaRPr sz="2000">
              <a:solidFill>
                <a:schemeClr val="dk1"/>
              </a:solidFill>
            </a:endParaRPr>
          </a:p>
        </p:txBody>
      </p:sp>
    </p:spTree>
  </p:cSld>
  <p:clrMapOvr>
    <a:masterClrMapping/>
  </p:clrMapOvr>
</p:sld>
</file>

<file path=ppt/slides/slide2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7" name="Shape 2557"/>
        <p:cNvGrpSpPr/>
        <p:nvPr/>
      </p:nvGrpSpPr>
      <p:grpSpPr>
        <a:xfrm>
          <a:off x="0" y="0"/>
          <a:ext cx="0" cy="0"/>
          <a:chOff x="0" y="0"/>
          <a:chExt cx="0" cy="0"/>
        </a:xfrm>
      </p:grpSpPr>
      <p:sp>
        <p:nvSpPr>
          <p:cNvPr id="2558" name="Google Shape;2558;g2b625c1c865_0_15"/>
          <p:cNvSpPr txBox="1"/>
          <p:nvPr>
            <p:ph type="title"/>
          </p:nvPr>
        </p:nvSpPr>
        <p:spPr>
          <a:xfrm>
            <a:off x="462709" y="741633"/>
            <a:ext cx="36687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First-line treatment</a:t>
            </a:r>
            <a:endParaRPr/>
          </a:p>
        </p:txBody>
      </p:sp>
      <p:sp>
        <p:nvSpPr>
          <p:cNvPr id="2559" name="Google Shape;2559;g2b625c1c865_0_15"/>
          <p:cNvSpPr txBox="1"/>
          <p:nvPr>
            <p:ph idx="1" type="body"/>
          </p:nvPr>
        </p:nvSpPr>
        <p:spPr>
          <a:xfrm>
            <a:off x="461963" y="1431925"/>
            <a:ext cx="3668700" cy="3436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2560" name="Google Shape;2560;g2b625c1c865_0_15"/>
          <p:cNvSpPr txBox="1"/>
          <p:nvPr>
            <p:ph idx="3" type="body"/>
          </p:nvPr>
        </p:nvSpPr>
        <p:spPr>
          <a:xfrm>
            <a:off x="5013325" y="741363"/>
            <a:ext cx="3667200" cy="57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2400"/>
              <a:buNone/>
            </a:pPr>
            <a:r>
              <a:rPr lang="en-US"/>
              <a:t>Second-line treatment</a:t>
            </a:r>
            <a:endParaRPr/>
          </a:p>
        </p:txBody>
      </p:sp>
      <p:pic>
        <p:nvPicPr>
          <p:cNvPr id="2561" name="Google Shape;2561;g2b625c1c865_0_15"/>
          <p:cNvPicPr preferRelativeResize="0"/>
          <p:nvPr/>
        </p:nvPicPr>
        <p:blipFill rotWithShape="1">
          <a:blip r:embed="rId3">
            <a:alphaModFix/>
          </a:blip>
          <a:srcRect b="0" l="0" r="0" t="0"/>
          <a:stretch/>
        </p:blipFill>
        <p:spPr>
          <a:xfrm>
            <a:off x="462725" y="1365050"/>
            <a:ext cx="3667200" cy="3603607"/>
          </a:xfrm>
          <a:prstGeom prst="rect">
            <a:avLst/>
          </a:prstGeom>
          <a:noFill/>
          <a:ln>
            <a:noFill/>
          </a:ln>
        </p:spPr>
      </p:pic>
      <p:pic>
        <p:nvPicPr>
          <p:cNvPr id="2562" name="Google Shape;2562;g2b625c1c865_0_15"/>
          <p:cNvPicPr preferRelativeResize="0"/>
          <p:nvPr/>
        </p:nvPicPr>
        <p:blipFill rotWithShape="1">
          <a:blip r:embed="rId4">
            <a:alphaModFix/>
          </a:blip>
          <a:srcRect b="0" l="0" r="0" t="0"/>
          <a:stretch/>
        </p:blipFill>
        <p:spPr>
          <a:xfrm>
            <a:off x="4905591" y="1323188"/>
            <a:ext cx="3882672" cy="3654275"/>
          </a:xfrm>
          <a:prstGeom prst="rect">
            <a:avLst/>
          </a:prstGeom>
          <a:noFill/>
          <a:ln>
            <a:noFill/>
          </a:ln>
        </p:spPr>
      </p:pic>
      <p:sp>
        <p:nvSpPr>
          <p:cNvPr id="2563" name="Google Shape;2563;g2b625c1c865_0_15"/>
          <p:cNvSpPr txBox="1"/>
          <p:nvPr>
            <p:ph type="title"/>
          </p:nvPr>
        </p:nvSpPr>
        <p:spPr>
          <a:xfrm>
            <a:off x="2367600" y="159850"/>
            <a:ext cx="44088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Treatment of alcohol withdrawal </a:t>
            </a:r>
            <a:endParaRPr/>
          </a:p>
        </p:txBody>
      </p:sp>
    </p:spTree>
  </p:cSld>
  <p:clrMapOvr>
    <a:masterClrMapping/>
  </p:clrMapOvr>
</p:sld>
</file>

<file path=ppt/slides/slide2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7" name="Shape 2567"/>
        <p:cNvGrpSpPr/>
        <p:nvPr/>
      </p:nvGrpSpPr>
      <p:grpSpPr>
        <a:xfrm>
          <a:off x="0" y="0"/>
          <a:ext cx="0" cy="0"/>
          <a:chOff x="0" y="0"/>
          <a:chExt cx="0" cy="0"/>
        </a:xfrm>
      </p:grpSpPr>
      <p:sp>
        <p:nvSpPr>
          <p:cNvPr id="2568" name="Google Shape;2568;g2b625c1c865_0_26"/>
          <p:cNvSpPr txBox="1"/>
          <p:nvPr>
            <p:ph type="title"/>
          </p:nvPr>
        </p:nvSpPr>
        <p:spPr>
          <a:xfrm>
            <a:off x="720000" y="5394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Sedatives: Barbiturates </a:t>
            </a:r>
            <a:endParaRPr/>
          </a:p>
        </p:txBody>
      </p:sp>
      <p:sp>
        <p:nvSpPr>
          <p:cNvPr id="2569" name="Google Shape;2569;g2b625c1c865_0_26"/>
          <p:cNvSpPr txBox="1"/>
          <p:nvPr>
            <p:ph idx="1" type="body"/>
          </p:nvPr>
        </p:nvSpPr>
        <p:spPr>
          <a:xfrm>
            <a:off x="720750" y="1347125"/>
            <a:ext cx="3843300" cy="35985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1100"/>
              <a:buFont typeface="Arial"/>
              <a:buNone/>
            </a:pPr>
            <a:r>
              <a:rPr b="1" lang="en-US" sz="1500">
                <a:solidFill>
                  <a:schemeClr val="dk2"/>
                </a:solidFill>
              </a:rPr>
              <a:t>Phenobarbital, pentobarbital </a:t>
            </a:r>
            <a:endParaRPr b="1" sz="1500">
              <a:solidFill>
                <a:schemeClr val="dk2"/>
              </a:solidFill>
            </a:endParaRPr>
          </a:p>
          <a:p>
            <a:pPr indent="-317500" lvl="0" marL="457200" rtl="0" algn="l">
              <a:lnSpc>
                <a:spcPct val="100000"/>
              </a:lnSpc>
              <a:spcBef>
                <a:spcPts val="0"/>
              </a:spcBef>
              <a:spcAft>
                <a:spcPts val="0"/>
              </a:spcAft>
              <a:buSzPts val="1400"/>
              <a:buChar char="●"/>
            </a:pPr>
            <a:r>
              <a:rPr lang="en-US"/>
              <a:t>Potentiate the effects of </a:t>
            </a:r>
            <a:r>
              <a:rPr lang="en-US" u="sng"/>
              <a:t>GABA </a:t>
            </a:r>
            <a:r>
              <a:rPr lang="en-US"/>
              <a:t>by binding to the receptor and increasing duration of chloride channel opening.</a:t>
            </a:r>
            <a:endParaRPr/>
          </a:p>
          <a:p>
            <a:pPr indent="-317500" lvl="0" marL="457200" rtl="0" algn="l">
              <a:lnSpc>
                <a:spcPct val="100000"/>
              </a:lnSpc>
              <a:spcBef>
                <a:spcPts val="0"/>
              </a:spcBef>
              <a:spcAft>
                <a:spcPts val="0"/>
              </a:spcAft>
              <a:buSzPts val="1400"/>
              <a:buChar char="●"/>
            </a:pPr>
            <a:r>
              <a:rPr lang="en-US"/>
              <a:t>Used in the treatment of epilepsy and as anesthetics </a:t>
            </a:r>
            <a:endParaRPr/>
          </a:p>
          <a:p>
            <a:pPr indent="-317500" lvl="0" marL="457200" rtl="0" algn="l">
              <a:lnSpc>
                <a:spcPct val="100000"/>
              </a:lnSpc>
              <a:spcBef>
                <a:spcPts val="0"/>
              </a:spcBef>
              <a:spcAft>
                <a:spcPts val="0"/>
              </a:spcAft>
              <a:buSzPts val="1400"/>
              <a:buChar char="●"/>
            </a:pPr>
            <a:r>
              <a:rPr lang="en-US"/>
              <a:t>have a lower margin of safety relative to BZDs.</a:t>
            </a:r>
            <a:endParaRPr/>
          </a:p>
          <a:p>
            <a:pPr indent="-317500" lvl="0" marL="457200" rtl="0" algn="l">
              <a:lnSpc>
                <a:spcPct val="100000"/>
              </a:lnSpc>
              <a:spcBef>
                <a:spcPts val="0"/>
              </a:spcBef>
              <a:spcAft>
                <a:spcPts val="0"/>
              </a:spcAft>
              <a:buSzPts val="1400"/>
              <a:buChar char="●"/>
            </a:pPr>
            <a:r>
              <a:rPr lang="en-US"/>
              <a:t>They are synergistic in combination with BZDs, respiratory depression can occur.</a:t>
            </a:r>
            <a:endParaRPr/>
          </a:p>
          <a:p>
            <a:pPr indent="-317500" lvl="0" marL="457200" rtl="0" algn="l">
              <a:lnSpc>
                <a:spcPct val="100000"/>
              </a:lnSpc>
              <a:spcBef>
                <a:spcPts val="0"/>
              </a:spcBef>
              <a:spcAft>
                <a:spcPts val="0"/>
              </a:spcAft>
              <a:buSzPts val="1400"/>
              <a:buChar char="●"/>
            </a:pPr>
            <a:r>
              <a:rPr lang="en-US"/>
              <a:t>they are physiologically addictive if taken in high doses over 1 month </a:t>
            </a:r>
            <a:endParaRPr/>
          </a:p>
          <a:p>
            <a:pPr indent="-317500" lvl="0" marL="457200" rtl="0" algn="l">
              <a:lnSpc>
                <a:spcPct val="100000"/>
              </a:lnSpc>
              <a:spcBef>
                <a:spcPts val="0"/>
              </a:spcBef>
              <a:spcAft>
                <a:spcPts val="0"/>
              </a:spcAft>
              <a:buSzPts val="1400"/>
              <a:buChar char="●"/>
            </a:pPr>
            <a:r>
              <a:rPr b="1" lang="en-US">
                <a:solidFill>
                  <a:schemeClr val="dk2"/>
                </a:solidFill>
              </a:rPr>
              <a:t>Overdose</a:t>
            </a:r>
            <a:r>
              <a:rPr lang="en-US"/>
              <a:t>: respiratory depression </a:t>
            </a:r>
            <a:endParaRPr/>
          </a:p>
          <a:p>
            <a:pPr indent="0" lvl="0" marL="0" rtl="0" algn="l">
              <a:lnSpc>
                <a:spcPct val="100000"/>
              </a:lnSpc>
              <a:spcBef>
                <a:spcPts val="0"/>
              </a:spcBef>
              <a:spcAft>
                <a:spcPts val="0"/>
              </a:spcAft>
              <a:buSzPts val="1400"/>
              <a:buNone/>
            </a:pPr>
            <a:r>
              <a:t/>
            </a:r>
            <a:endParaRPr/>
          </a:p>
        </p:txBody>
      </p:sp>
      <p:sp>
        <p:nvSpPr>
          <p:cNvPr id="2570" name="Google Shape;2570;g2b625c1c865_0_26"/>
          <p:cNvSpPr txBox="1"/>
          <p:nvPr>
            <p:ph idx="1" type="body"/>
          </p:nvPr>
        </p:nvSpPr>
        <p:spPr>
          <a:xfrm>
            <a:off x="4769275" y="1347125"/>
            <a:ext cx="3528600" cy="3719100"/>
          </a:xfrm>
          <a:prstGeom prst="rect">
            <a:avLst/>
          </a:prstGeom>
          <a:noFill/>
          <a:ln>
            <a:noFill/>
          </a:ln>
        </p:spPr>
        <p:txBody>
          <a:bodyPr anchorCtr="0" anchor="t" bIns="45700" lIns="91425" spcFirstLastPara="1" rIns="91425" wrap="square" tIns="45700">
            <a:normAutofit/>
          </a:bodyPr>
          <a:lstStyle/>
          <a:p>
            <a:pPr indent="-323850" lvl="0" marL="457200" rtl="0" algn="l">
              <a:lnSpc>
                <a:spcPct val="100000"/>
              </a:lnSpc>
              <a:spcBef>
                <a:spcPts val="0"/>
              </a:spcBef>
              <a:spcAft>
                <a:spcPts val="0"/>
              </a:spcAft>
              <a:buSzPts val="1500"/>
              <a:buChar char="●"/>
            </a:pPr>
            <a:r>
              <a:rPr lang="en-US" sz="1500" u="sng"/>
              <a:t>Abrupt abstinence</a:t>
            </a:r>
            <a:r>
              <a:rPr lang="en-US" sz="1500"/>
              <a:t> after chronic use </a:t>
            </a:r>
            <a:r>
              <a:rPr lang="en-US" sz="1500" u="sng"/>
              <a:t>can be life threatening.</a:t>
            </a:r>
            <a:endParaRPr sz="1500" u="sng"/>
          </a:p>
          <a:p>
            <a:pPr indent="0" lvl="0" marL="0" rtl="0" algn="l">
              <a:lnSpc>
                <a:spcPct val="100000"/>
              </a:lnSpc>
              <a:spcBef>
                <a:spcPts val="0"/>
              </a:spcBef>
              <a:spcAft>
                <a:spcPts val="0"/>
              </a:spcAft>
              <a:buSzPts val="1400"/>
              <a:buNone/>
            </a:pPr>
            <a:r>
              <a:rPr b="1" lang="en-US" sz="1500">
                <a:solidFill>
                  <a:schemeClr val="dk2"/>
                </a:solidFill>
              </a:rPr>
              <a:t>Clinical Presentation :</a:t>
            </a:r>
            <a:endParaRPr b="1" sz="1500">
              <a:solidFill>
                <a:schemeClr val="dk2"/>
              </a:solidFill>
            </a:endParaRPr>
          </a:p>
          <a:p>
            <a:pPr indent="-323850" lvl="0" marL="457200" rtl="0" algn="l">
              <a:lnSpc>
                <a:spcPct val="100000"/>
              </a:lnSpc>
              <a:spcBef>
                <a:spcPts val="0"/>
              </a:spcBef>
              <a:spcAft>
                <a:spcPts val="0"/>
              </a:spcAft>
              <a:buSzPts val="1500"/>
              <a:buChar char="●"/>
            </a:pPr>
            <a:r>
              <a:rPr lang="en-US" sz="1500"/>
              <a:t>Signs and symptoms of withdrawal are the </a:t>
            </a:r>
            <a:r>
              <a:rPr lang="en-US" sz="1500" u="sng"/>
              <a:t>same as these of alcohol withdrawal. </a:t>
            </a:r>
            <a:endParaRPr sz="1500" u="sng"/>
          </a:p>
          <a:p>
            <a:pPr indent="-323850" lvl="0" marL="457200" rtl="0" algn="l">
              <a:lnSpc>
                <a:spcPct val="100000"/>
              </a:lnSpc>
              <a:spcBef>
                <a:spcPts val="0"/>
              </a:spcBef>
              <a:spcAft>
                <a:spcPts val="0"/>
              </a:spcAft>
              <a:buSzPts val="1500"/>
              <a:buChar char="●"/>
            </a:pPr>
            <a:r>
              <a:rPr lang="en-US" sz="1500" u="sng"/>
              <a:t>Tonic-clonic seizures may occur </a:t>
            </a:r>
            <a:r>
              <a:rPr lang="en-US" sz="1500"/>
              <a:t>and can be </a:t>
            </a:r>
            <a:r>
              <a:rPr b="1" lang="en-US" sz="1500"/>
              <a:t>life threatening</a:t>
            </a:r>
            <a:r>
              <a:rPr lang="en-US" sz="1500"/>
              <a:t>.</a:t>
            </a:r>
            <a:endParaRPr sz="1500"/>
          </a:p>
          <a:p>
            <a:pPr indent="0" lvl="0" marL="0" rtl="0" algn="l">
              <a:lnSpc>
                <a:spcPct val="100000"/>
              </a:lnSpc>
              <a:spcBef>
                <a:spcPts val="0"/>
              </a:spcBef>
              <a:spcAft>
                <a:spcPts val="0"/>
              </a:spcAft>
              <a:buSzPts val="1400"/>
              <a:buNone/>
            </a:pPr>
            <a:r>
              <a:rPr b="1" lang="en-US" sz="1500">
                <a:solidFill>
                  <a:schemeClr val="dk2"/>
                </a:solidFill>
              </a:rPr>
              <a:t>Treatment :</a:t>
            </a:r>
            <a:endParaRPr b="1" sz="1500">
              <a:solidFill>
                <a:schemeClr val="dk2"/>
              </a:solidFill>
            </a:endParaRPr>
          </a:p>
          <a:p>
            <a:pPr indent="-323850" lvl="0" marL="457200" rtl="0" algn="l">
              <a:lnSpc>
                <a:spcPct val="100000"/>
              </a:lnSpc>
              <a:spcBef>
                <a:spcPts val="0"/>
              </a:spcBef>
              <a:spcAft>
                <a:spcPts val="0"/>
              </a:spcAft>
              <a:buSzPts val="1500"/>
              <a:buChar char="●"/>
            </a:pPr>
            <a:r>
              <a:rPr lang="en-US" sz="1500" u="sng"/>
              <a:t>Benzodiazepines </a:t>
            </a:r>
            <a:r>
              <a:rPr lang="en-US" sz="1500"/>
              <a:t>(stabilize patient, then taper gradually).</a:t>
            </a:r>
            <a:endParaRPr sz="1500"/>
          </a:p>
          <a:p>
            <a:pPr indent="0" lvl="0" marL="0" rtl="0" algn="l">
              <a:lnSpc>
                <a:spcPct val="100000"/>
              </a:lnSpc>
              <a:spcBef>
                <a:spcPts val="0"/>
              </a:spcBef>
              <a:spcAft>
                <a:spcPts val="0"/>
              </a:spcAft>
              <a:buSzPts val="1400"/>
              <a:buNone/>
            </a:pPr>
            <a:r>
              <a:t/>
            </a:r>
            <a:endParaRPr sz="1500"/>
          </a:p>
        </p:txBody>
      </p:sp>
    </p:spTree>
  </p:cSld>
  <p:clrMapOvr>
    <a:masterClrMapping/>
  </p:clrMapOvr>
</p:sld>
</file>

<file path=ppt/slides/slide2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4" name="Shape 2574"/>
        <p:cNvGrpSpPr/>
        <p:nvPr/>
      </p:nvGrpSpPr>
      <p:grpSpPr>
        <a:xfrm>
          <a:off x="0" y="0"/>
          <a:ext cx="0" cy="0"/>
          <a:chOff x="0" y="0"/>
          <a:chExt cx="0" cy="0"/>
        </a:xfrm>
      </p:grpSpPr>
      <p:sp>
        <p:nvSpPr>
          <p:cNvPr id="2575" name="Google Shape;2575;g2b625c1c865_0_45"/>
          <p:cNvSpPr txBox="1"/>
          <p:nvPr>
            <p:ph type="title"/>
          </p:nvPr>
        </p:nvSpPr>
        <p:spPr>
          <a:xfrm>
            <a:off x="238575" y="23535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Sedatives: Benzodiazepines </a:t>
            </a:r>
            <a:endParaRPr/>
          </a:p>
        </p:txBody>
      </p:sp>
      <p:sp>
        <p:nvSpPr>
          <p:cNvPr id="2576" name="Google Shape;2576;g2b625c1c865_0_45"/>
          <p:cNvSpPr txBox="1"/>
          <p:nvPr>
            <p:ph idx="1" type="body"/>
          </p:nvPr>
        </p:nvSpPr>
        <p:spPr>
          <a:xfrm>
            <a:off x="316725" y="1000825"/>
            <a:ext cx="4218600" cy="39777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00000"/>
              </a:lnSpc>
              <a:spcBef>
                <a:spcPts val="0"/>
              </a:spcBef>
              <a:spcAft>
                <a:spcPts val="0"/>
              </a:spcAft>
              <a:buClr>
                <a:schemeClr val="dk1"/>
              </a:buClr>
              <a:buSzPts val="1100"/>
              <a:buFont typeface="Arial"/>
              <a:buNone/>
            </a:pPr>
            <a:r>
              <a:rPr b="1" lang="en-US" sz="1600">
                <a:solidFill>
                  <a:schemeClr val="dk2"/>
                </a:solidFill>
              </a:rPr>
              <a:t>Diazepam, oxazepam, lorazepam</a:t>
            </a:r>
            <a:endParaRPr b="1" sz="1600">
              <a:solidFill>
                <a:schemeClr val="dk2"/>
              </a:solidFill>
            </a:endParaRPr>
          </a:p>
          <a:p>
            <a:pPr indent="-317500" lvl="0" marL="457200" rtl="0" algn="l">
              <a:lnSpc>
                <a:spcPct val="100000"/>
              </a:lnSpc>
              <a:spcBef>
                <a:spcPts val="0"/>
              </a:spcBef>
              <a:spcAft>
                <a:spcPts val="0"/>
              </a:spcAft>
              <a:buSzPts val="1400"/>
              <a:buChar char="●"/>
            </a:pPr>
            <a:r>
              <a:rPr lang="en-US"/>
              <a:t>Medical uses (anxiety, alcohol and barbiturates withdrawal)</a:t>
            </a:r>
            <a:endParaRPr/>
          </a:p>
          <a:p>
            <a:pPr indent="0" lvl="0" marL="0" rtl="0" algn="l">
              <a:lnSpc>
                <a:spcPct val="100000"/>
              </a:lnSpc>
              <a:spcBef>
                <a:spcPts val="0"/>
              </a:spcBef>
              <a:spcAft>
                <a:spcPts val="0"/>
              </a:spcAft>
              <a:buClr>
                <a:schemeClr val="dk1"/>
              </a:buClr>
              <a:buSzPts val="1100"/>
              <a:buFont typeface="Arial"/>
              <a:buNone/>
            </a:pPr>
            <a:r>
              <a:rPr lang="en-US"/>
              <a:t> </a:t>
            </a:r>
            <a:endParaRPr/>
          </a:p>
          <a:p>
            <a:pPr indent="0" lvl="0" marL="0" rtl="0" algn="l">
              <a:lnSpc>
                <a:spcPct val="100000"/>
              </a:lnSpc>
              <a:spcBef>
                <a:spcPts val="0"/>
              </a:spcBef>
              <a:spcAft>
                <a:spcPts val="0"/>
              </a:spcAft>
              <a:buClr>
                <a:schemeClr val="dk1"/>
              </a:buClr>
              <a:buSzPts val="1100"/>
              <a:buFont typeface="Arial"/>
              <a:buNone/>
            </a:pPr>
            <a:r>
              <a:rPr b="1" lang="en-US">
                <a:solidFill>
                  <a:schemeClr val="dk2"/>
                </a:solidFill>
              </a:rPr>
              <a:t>Classic overdose presentation:</a:t>
            </a:r>
            <a:endParaRPr b="1">
              <a:solidFill>
                <a:schemeClr val="dk2"/>
              </a:solidFill>
            </a:endParaRPr>
          </a:p>
          <a:p>
            <a:pPr indent="-317500" lvl="0" marL="457200" rtl="0" algn="l">
              <a:lnSpc>
                <a:spcPct val="100000"/>
              </a:lnSpc>
              <a:spcBef>
                <a:spcPts val="0"/>
              </a:spcBef>
              <a:spcAft>
                <a:spcPts val="0"/>
              </a:spcAft>
              <a:buSzPts val="1400"/>
              <a:buChar char="●"/>
            </a:pPr>
            <a:r>
              <a:rPr lang="en-US"/>
              <a:t>CNS depression with normal vitals</a:t>
            </a:r>
            <a:endParaRPr/>
          </a:p>
          <a:p>
            <a:pPr indent="-317500" lvl="0" marL="457200" rtl="0" algn="l">
              <a:lnSpc>
                <a:spcPct val="100000"/>
              </a:lnSpc>
              <a:spcBef>
                <a:spcPts val="0"/>
              </a:spcBef>
              <a:spcAft>
                <a:spcPts val="0"/>
              </a:spcAft>
              <a:buSzPts val="1400"/>
              <a:buChar char="●"/>
            </a:pPr>
            <a:r>
              <a:rPr lang="en-US"/>
              <a:t>Altered mental status</a:t>
            </a:r>
            <a:endParaRPr/>
          </a:p>
          <a:p>
            <a:pPr indent="-317500" lvl="0" marL="457200" rtl="0" algn="l">
              <a:lnSpc>
                <a:spcPct val="100000"/>
              </a:lnSpc>
              <a:spcBef>
                <a:spcPts val="0"/>
              </a:spcBef>
              <a:spcAft>
                <a:spcPts val="0"/>
              </a:spcAft>
              <a:buSzPts val="1400"/>
              <a:buChar char="●"/>
            </a:pPr>
            <a:r>
              <a:rPr lang="en-US"/>
              <a:t>Slurred speech</a:t>
            </a:r>
            <a:endParaRPr/>
          </a:p>
          <a:p>
            <a:pPr indent="-317500" lvl="0" marL="457200" rtl="0" algn="l">
              <a:lnSpc>
                <a:spcPct val="100000"/>
              </a:lnSpc>
              <a:spcBef>
                <a:spcPts val="0"/>
              </a:spcBef>
              <a:spcAft>
                <a:spcPts val="0"/>
              </a:spcAft>
              <a:buSzPts val="1400"/>
              <a:buChar char="●"/>
            </a:pPr>
            <a:r>
              <a:rPr lang="en-US"/>
              <a:t>Ataxia</a:t>
            </a:r>
            <a:endParaRPr/>
          </a:p>
          <a:p>
            <a:pPr indent="-317500" lvl="0" marL="457200" rtl="0" algn="l">
              <a:lnSpc>
                <a:spcPct val="100000"/>
              </a:lnSpc>
              <a:spcBef>
                <a:spcPts val="0"/>
              </a:spcBef>
              <a:spcAft>
                <a:spcPts val="0"/>
              </a:spcAft>
              <a:buSzPts val="1400"/>
              <a:buChar char="●"/>
            </a:pPr>
            <a:r>
              <a:rPr lang="en-US"/>
              <a:t>Rarely cause respiratory depression (safer drugs)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In case of overdose: use </a:t>
            </a:r>
            <a:r>
              <a:rPr b="1" lang="en-US">
                <a:solidFill>
                  <a:schemeClr val="dk2"/>
                </a:solidFill>
              </a:rPr>
              <a:t>flumazenil </a:t>
            </a:r>
            <a:endParaRPr b="1">
              <a:solidFill>
                <a:schemeClr val="dk2"/>
              </a:solidFill>
            </a:endParaRPr>
          </a:p>
          <a:p>
            <a:pPr indent="-317500" lvl="0" marL="457200" rtl="0" algn="l">
              <a:lnSpc>
                <a:spcPct val="100000"/>
              </a:lnSpc>
              <a:spcBef>
                <a:spcPts val="0"/>
              </a:spcBef>
              <a:spcAft>
                <a:spcPts val="0"/>
              </a:spcAft>
              <a:buSzPts val="1400"/>
              <a:buChar char="-"/>
            </a:pPr>
            <a:r>
              <a:rPr lang="en-US"/>
              <a:t>Antagonist of benzodiazepine receptor.</a:t>
            </a:r>
            <a:endParaRPr/>
          </a:p>
          <a:p>
            <a:pPr indent="-317500" lvl="0" marL="457200" rtl="0" algn="l">
              <a:lnSpc>
                <a:spcPct val="100000"/>
              </a:lnSpc>
              <a:spcBef>
                <a:spcPts val="0"/>
              </a:spcBef>
              <a:spcAft>
                <a:spcPts val="0"/>
              </a:spcAft>
              <a:buSzPts val="1400"/>
              <a:buChar char="-"/>
            </a:pPr>
            <a:r>
              <a:rPr lang="en-US"/>
              <a:t>FDA-approved clinical uses for flumazenil include reversal agents for benzodiazepine overdose.</a:t>
            </a:r>
            <a:endParaRPr/>
          </a:p>
          <a:p>
            <a:pPr indent="-317500" lvl="0" marL="457200" rtl="0" algn="l">
              <a:lnSpc>
                <a:spcPct val="100000"/>
              </a:lnSpc>
              <a:spcBef>
                <a:spcPts val="0"/>
              </a:spcBef>
              <a:spcAft>
                <a:spcPts val="0"/>
              </a:spcAft>
              <a:buSzPts val="1400"/>
              <a:buChar char="-"/>
            </a:pPr>
            <a:r>
              <a:rPr lang="en-US"/>
              <a:t>Overdose has low mortality rate.</a:t>
            </a:r>
            <a:endParaRPr/>
          </a:p>
          <a:p>
            <a:pPr indent="-317500" lvl="0" marL="457200" rtl="0" algn="l">
              <a:lnSpc>
                <a:spcPct val="100000"/>
              </a:lnSpc>
              <a:spcBef>
                <a:spcPts val="0"/>
              </a:spcBef>
              <a:spcAft>
                <a:spcPts val="0"/>
              </a:spcAft>
              <a:buSzPts val="1400"/>
              <a:buChar char="-"/>
            </a:pPr>
            <a:r>
              <a:rPr lang="en-US"/>
              <a:t>Flumazenil may cause withdrawal seizures in patients with  a history of seizures.</a:t>
            </a:r>
            <a:endParaRPr/>
          </a:p>
        </p:txBody>
      </p:sp>
      <p:sp>
        <p:nvSpPr>
          <p:cNvPr id="2577" name="Google Shape;2577;g2b625c1c865_0_45"/>
          <p:cNvSpPr txBox="1"/>
          <p:nvPr>
            <p:ph idx="1" type="body"/>
          </p:nvPr>
        </p:nvSpPr>
        <p:spPr>
          <a:xfrm>
            <a:off x="4713150" y="1000825"/>
            <a:ext cx="3534300" cy="39777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b="1" lang="en-US" sz="1600">
                <a:solidFill>
                  <a:schemeClr val="dk2"/>
                </a:solidFill>
              </a:rPr>
              <a:t>Benzodiazepine withdrawal </a:t>
            </a:r>
            <a:endParaRPr b="1" sz="1600">
              <a:solidFill>
                <a:schemeClr val="dk2"/>
              </a:solidFill>
            </a:endParaRPr>
          </a:p>
          <a:p>
            <a:pPr indent="-317500" lvl="0" marL="457200" rtl="0" algn="l">
              <a:lnSpc>
                <a:spcPct val="100000"/>
              </a:lnSpc>
              <a:spcBef>
                <a:spcPts val="0"/>
              </a:spcBef>
              <a:spcAft>
                <a:spcPts val="0"/>
              </a:spcAft>
              <a:buSzPts val="1400"/>
              <a:buChar char="-"/>
            </a:pPr>
            <a:r>
              <a:rPr lang="en-US"/>
              <a:t>Occurs with abrupt cessation in chronic user.</a:t>
            </a:r>
            <a:endParaRPr/>
          </a:p>
          <a:p>
            <a:pPr indent="-317500" lvl="0" marL="457200" rtl="0" algn="l">
              <a:lnSpc>
                <a:spcPct val="100000"/>
              </a:lnSpc>
              <a:spcBef>
                <a:spcPts val="0"/>
              </a:spcBef>
              <a:spcAft>
                <a:spcPts val="0"/>
              </a:spcAft>
              <a:buSzPts val="1400"/>
              <a:buChar char="-"/>
            </a:pPr>
            <a:r>
              <a:rPr lang="en-US"/>
              <a:t>Timing depends on drug  Long-acting BZD → longer washout</a:t>
            </a:r>
            <a:endParaRPr/>
          </a:p>
          <a:p>
            <a:pPr indent="0" lvl="0" marL="45720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100"/>
              <a:buFont typeface="Arial"/>
              <a:buNone/>
            </a:pPr>
            <a:r>
              <a:rPr b="1" lang="en-US">
                <a:solidFill>
                  <a:schemeClr val="dk2"/>
                </a:solidFill>
              </a:rPr>
              <a:t>Presentation:</a:t>
            </a:r>
            <a:endParaRPr b="1">
              <a:solidFill>
                <a:schemeClr val="dk2"/>
              </a:solidFill>
            </a:endParaRPr>
          </a:p>
          <a:p>
            <a:pPr indent="-317500" lvl="0" marL="457200" rtl="0" algn="l">
              <a:lnSpc>
                <a:spcPct val="100000"/>
              </a:lnSpc>
              <a:spcBef>
                <a:spcPts val="0"/>
              </a:spcBef>
              <a:spcAft>
                <a:spcPts val="0"/>
              </a:spcAft>
              <a:buSzPts val="1400"/>
              <a:buChar char="●"/>
            </a:pPr>
            <a:r>
              <a:rPr lang="en-US"/>
              <a:t>Tremors</a:t>
            </a:r>
            <a:endParaRPr/>
          </a:p>
          <a:p>
            <a:pPr indent="-317500" lvl="0" marL="457200" rtl="0" algn="l">
              <a:lnSpc>
                <a:spcPct val="100000"/>
              </a:lnSpc>
              <a:spcBef>
                <a:spcPts val="0"/>
              </a:spcBef>
              <a:spcAft>
                <a:spcPts val="0"/>
              </a:spcAft>
              <a:buSzPts val="1400"/>
              <a:buChar char="●"/>
            </a:pPr>
            <a:r>
              <a:rPr lang="en-US"/>
              <a:t>Anxiety</a:t>
            </a:r>
            <a:endParaRPr/>
          </a:p>
          <a:p>
            <a:pPr indent="-317500" lvl="0" marL="457200" rtl="0" algn="l">
              <a:lnSpc>
                <a:spcPct val="100000"/>
              </a:lnSpc>
              <a:spcBef>
                <a:spcPts val="0"/>
              </a:spcBef>
              <a:spcAft>
                <a:spcPts val="0"/>
              </a:spcAft>
              <a:buSzPts val="1400"/>
              <a:buChar char="●"/>
            </a:pPr>
            <a:r>
              <a:rPr lang="en-US"/>
              <a:t>Depressed mood (“dysphoria”)</a:t>
            </a:r>
            <a:endParaRPr/>
          </a:p>
          <a:p>
            <a:pPr indent="-317500" lvl="0" marL="457200" rtl="0" algn="l">
              <a:lnSpc>
                <a:spcPct val="100000"/>
              </a:lnSpc>
              <a:spcBef>
                <a:spcPts val="0"/>
              </a:spcBef>
              <a:spcAft>
                <a:spcPts val="0"/>
              </a:spcAft>
              <a:buSzPts val="1400"/>
              <a:buChar char="●"/>
            </a:pPr>
            <a:r>
              <a:rPr lang="en-US"/>
              <a:t>Hypersensitivity to sensations (noise, touch)</a:t>
            </a:r>
            <a:endParaRPr/>
          </a:p>
          <a:p>
            <a:pPr indent="-317500" lvl="0" marL="457200" rtl="0" algn="l">
              <a:lnSpc>
                <a:spcPct val="100000"/>
              </a:lnSpc>
              <a:spcBef>
                <a:spcPts val="0"/>
              </a:spcBef>
              <a:spcAft>
                <a:spcPts val="0"/>
              </a:spcAft>
              <a:buSzPts val="1400"/>
              <a:buChar char="●"/>
            </a:pPr>
            <a:r>
              <a:rPr lang="en-US"/>
              <a:t>Psychosis</a:t>
            </a:r>
            <a:endParaRPr/>
          </a:p>
          <a:p>
            <a:pPr indent="-317500" lvl="0" marL="457200" rtl="0" algn="l">
              <a:lnSpc>
                <a:spcPct val="100000"/>
              </a:lnSpc>
              <a:spcBef>
                <a:spcPts val="0"/>
              </a:spcBef>
              <a:spcAft>
                <a:spcPts val="0"/>
              </a:spcAft>
              <a:buSzPts val="1400"/>
              <a:buChar char="●"/>
            </a:pPr>
            <a:r>
              <a:rPr lang="en-US"/>
              <a:t>Seizures </a:t>
            </a:r>
            <a:endParaRPr/>
          </a:p>
          <a:p>
            <a:pPr indent="0" lvl="0" marL="0" rtl="0" algn="l">
              <a:lnSpc>
                <a:spcPct val="100000"/>
              </a:lnSpc>
              <a:spcBef>
                <a:spcPts val="0"/>
              </a:spcBef>
              <a:spcAft>
                <a:spcPts val="0"/>
              </a:spcAft>
              <a:buSzPts val="1400"/>
              <a:buNone/>
            </a:pPr>
            <a:r>
              <a:t/>
            </a:r>
            <a:endParaRPr/>
          </a:p>
        </p:txBody>
      </p:sp>
    </p:spTree>
  </p:cSld>
  <p:clrMapOvr>
    <a:masterClrMapping/>
  </p:clrMapOvr>
</p:sld>
</file>

<file path=ppt/slides/slide2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1" name="Shape 2581"/>
        <p:cNvGrpSpPr/>
        <p:nvPr/>
      </p:nvGrpSpPr>
      <p:grpSpPr>
        <a:xfrm>
          <a:off x="0" y="0"/>
          <a:ext cx="0" cy="0"/>
          <a:chOff x="0" y="0"/>
          <a:chExt cx="0" cy="0"/>
        </a:xfrm>
      </p:grpSpPr>
      <p:sp>
        <p:nvSpPr>
          <p:cNvPr id="2582" name="Google Shape;2582;g2b625c1c865_0_54"/>
          <p:cNvSpPr txBox="1"/>
          <p:nvPr>
            <p:ph type="title"/>
          </p:nvPr>
        </p:nvSpPr>
        <p:spPr>
          <a:xfrm>
            <a:off x="238575" y="24802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Sedatives: Opioids</a:t>
            </a:r>
            <a:endParaRPr/>
          </a:p>
        </p:txBody>
      </p:sp>
      <p:sp>
        <p:nvSpPr>
          <p:cNvPr id="2583" name="Google Shape;2583;g2b625c1c865_0_54"/>
          <p:cNvSpPr txBox="1"/>
          <p:nvPr>
            <p:ph idx="1" type="body"/>
          </p:nvPr>
        </p:nvSpPr>
        <p:spPr>
          <a:xfrm>
            <a:off x="329375" y="962825"/>
            <a:ext cx="8094000" cy="3838500"/>
          </a:xfrm>
          <a:prstGeom prst="rect">
            <a:avLst/>
          </a:prstGeom>
          <a:noFill/>
          <a:ln>
            <a:noFill/>
          </a:ln>
        </p:spPr>
        <p:txBody>
          <a:bodyPr anchorCtr="0" anchor="t" bIns="45700" lIns="91425" spcFirstLastPara="1" rIns="91425" wrap="square" tIns="45700">
            <a:normAutofit fontScale="77500" lnSpcReduction="20000"/>
          </a:bodyPr>
          <a:lstStyle/>
          <a:p>
            <a:pPr indent="-317500" lvl="0" marL="457200" rtl="0" algn="l">
              <a:lnSpc>
                <a:spcPct val="90000"/>
              </a:lnSpc>
              <a:spcBef>
                <a:spcPts val="1000"/>
              </a:spcBef>
              <a:spcAft>
                <a:spcPts val="0"/>
              </a:spcAft>
              <a:buClr>
                <a:srgbClr val="0D0D0D"/>
              </a:buClr>
              <a:buSzPct val="100000"/>
              <a:buChar char="●"/>
            </a:pPr>
            <a:r>
              <a:rPr lang="en-US" sz="2000">
                <a:solidFill>
                  <a:srgbClr val="0D0D0D"/>
                </a:solidFill>
              </a:rPr>
              <a:t>Opioid overdose results from the toxic effects of </a:t>
            </a:r>
            <a:r>
              <a:rPr lang="en-US" sz="2000" u="sng">
                <a:solidFill>
                  <a:srgbClr val="0D0D0D"/>
                </a:solidFill>
              </a:rPr>
              <a:t>exogenous opioid</a:t>
            </a:r>
            <a:r>
              <a:rPr lang="en-US" sz="2000">
                <a:solidFill>
                  <a:srgbClr val="0D0D0D"/>
                </a:solidFill>
              </a:rPr>
              <a:t>.</a:t>
            </a:r>
            <a:endParaRPr sz="2000">
              <a:solidFill>
                <a:srgbClr val="0D0D0D"/>
              </a:solidFill>
            </a:endParaRPr>
          </a:p>
          <a:p>
            <a:pPr indent="-317500" lvl="0" marL="457200" rtl="0" algn="l">
              <a:lnSpc>
                <a:spcPct val="90000"/>
              </a:lnSpc>
              <a:spcBef>
                <a:spcPts val="0"/>
              </a:spcBef>
              <a:spcAft>
                <a:spcPts val="0"/>
              </a:spcAft>
              <a:buClr>
                <a:srgbClr val="0D0D0D"/>
              </a:buClr>
              <a:buSzPct val="100000"/>
              <a:buChar char="●"/>
            </a:pPr>
            <a:r>
              <a:rPr lang="en-US" sz="2000">
                <a:solidFill>
                  <a:srgbClr val="0D0D0D"/>
                </a:solidFill>
              </a:rPr>
              <a:t>Deaths related to opioid overdose have been steadily increasing in the United States over the past two decades because of a sharp increase in the prescription of opioid for chronic pain and increasing amounts of illegally manufactured fentanyl.</a:t>
            </a:r>
            <a:endParaRPr sz="2000">
              <a:solidFill>
                <a:srgbClr val="0D0D0D"/>
              </a:solidFill>
            </a:endParaRPr>
          </a:p>
          <a:p>
            <a:pPr indent="0" lvl="0" marL="0" rtl="0" algn="l">
              <a:lnSpc>
                <a:spcPct val="90000"/>
              </a:lnSpc>
              <a:spcBef>
                <a:spcPts val="1000"/>
              </a:spcBef>
              <a:spcAft>
                <a:spcPts val="0"/>
              </a:spcAft>
              <a:buClr>
                <a:schemeClr val="dk1"/>
              </a:buClr>
              <a:buSzPct val="55000"/>
              <a:buFont typeface="Arial"/>
              <a:buNone/>
            </a:pPr>
            <a:r>
              <a:rPr b="1" lang="en-US" sz="2000">
                <a:solidFill>
                  <a:schemeClr val="dk2"/>
                </a:solidFill>
              </a:rPr>
              <a:t>Common clinical features of opioid overdose include :</a:t>
            </a:r>
            <a:endParaRPr b="1" sz="2000">
              <a:solidFill>
                <a:schemeClr val="dk2"/>
              </a:solidFill>
            </a:endParaRPr>
          </a:p>
          <a:p>
            <a:pPr indent="-317500" lvl="0" marL="457200" rtl="0" algn="l">
              <a:lnSpc>
                <a:spcPct val="90000"/>
              </a:lnSpc>
              <a:spcBef>
                <a:spcPts val="1000"/>
              </a:spcBef>
              <a:spcAft>
                <a:spcPts val="0"/>
              </a:spcAft>
              <a:buClr>
                <a:srgbClr val="0D0D0D"/>
              </a:buClr>
              <a:buSzPct val="100000"/>
              <a:buChar char="●"/>
            </a:pPr>
            <a:r>
              <a:rPr lang="en-US" sz="2000">
                <a:solidFill>
                  <a:srgbClr val="0D0D0D"/>
                </a:solidFill>
              </a:rPr>
              <a:t>Respiratory depression</a:t>
            </a:r>
            <a:endParaRPr sz="2000">
              <a:solidFill>
                <a:srgbClr val="0D0D0D"/>
              </a:solidFill>
            </a:endParaRPr>
          </a:p>
          <a:p>
            <a:pPr indent="-317500" lvl="0" marL="457200" rtl="0" algn="l">
              <a:lnSpc>
                <a:spcPct val="90000"/>
              </a:lnSpc>
              <a:spcBef>
                <a:spcPts val="0"/>
              </a:spcBef>
              <a:spcAft>
                <a:spcPts val="0"/>
              </a:spcAft>
              <a:buClr>
                <a:srgbClr val="0D0D0D"/>
              </a:buClr>
              <a:buSzPct val="100000"/>
              <a:buChar char="●"/>
            </a:pPr>
            <a:r>
              <a:rPr lang="en-US" sz="2000">
                <a:solidFill>
                  <a:srgbClr val="0D0D0D"/>
                </a:solidFill>
              </a:rPr>
              <a:t>CNS depression</a:t>
            </a:r>
            <a:endParaRPr sz="2000">
              <a:solidFill>
                <a:srgbClr val="0D0D0D"/>
              </a:solidFill>
            </a:endParaRPr>
          </a:p>
          <a:p>
            <a:pPr indent="-317500" lvl="0" marL="457200" rtl="0" algn="l">
              <a:lnSpc>
                <a:spcPct val="90000"/>
              </a:lnSpc>
              <a:spcBef>
                <a:spcPts val="0"/>
              </a:spcBef>
              <a:spcAft>
                <a:spcPts val="0"/>
              </a:spcAft>
              <a:buClr>
                <a:srgbClr val="0D0D0D"/>
              </a:buClr>
              <a:buSzPct val="100000"/>
              <a:buChar char="●"/>
            </a:pPr>
            <a:r>
              <a:rPr lang="en-US" sz="2000">
                <a:solidFill>
                  <a:srgbClr val="0D0D0D"/>
                </a:solidFill>
              </a:rPr>
              <a:t>miosis .</a:t>
            </a:r>
            <a:endParaRPr sz="2000">
              <a:solidFill>
                <a:srgbClr val="0D0D0D"/>
              </a:solidFill>
            </a:endParaRPr>
          </a:p>
          <a:p>
            <a:pPr indent="0" lvl="0" marL="0" rtl="0" algn="l">
              <a:lnSpc>
                <a:spcPct val="90000"/>
              </a:lnSpc>
              <a:spcBef>
                <a:spcPts val="1000"/>
              </a:spcBef>
              <a:spcAft>
                <a:spcPts val="0"/>
              </a:spcAft>
              <a:buClr>
                <a:schemeClr val="dk1"/>
              </a:buClr>
              <a:buSzPct val="55000"/>
              <a:buFont typeface="Arial"/>
              <a:buNone/>
            </a:pPr>
            <a:r>
              <a:rPr b="1" lang="en-US" sz="2000">
                <a:solidFill>
                  <a:schemeClr val="dk2"/>
                </a:solidFill>
              </a:rPr>
              <a:t>Treatment of suspected opioid overdose  requires : </a:t>
            </a:r>
            <a:endParaRPr b="1" sz="2000">
              <a:solidFill>
                <a:schemeClr val="dk2"/>
              </a:solidFill>
            </a:endParaRPr>
          </a:p>
          <a:p>
            <a:pPr indent="-317500" lvl="0" marL="457200" rtl="0" algn="l">
              <a:lnSpc>
                <a:spcPct val="90000"/>
              </a:lnSpc>
              <a:spcBef>
                <a:spcPts val="1000"/>
              </a:spcBef>
              <a:spcAft>
                <a:spcPts val="0"/>
              </a:spcAft>
              <a:buClr>
                <a:srgbClr val="0D0D0D"/>
              </a:buClr>
              <a:buSzPct val="100000"/>
              <a:buChar char="●"/>
            </a:pPr>
            <a:r>
              <a:rPr lang="en-US" sz="2000">
                <a:solidFill>
                  <a:srgbClr val="0D0D0D"/>
                </a:solidFill>
              </a:rPr>
              <a:t>Airway management  and prompt assessment of the need for naloxone to counter opioid induced respiratory depression, which can be fatal. Inpatient admission is indicated for patients with ongoing respiratory depression , overdose from long-acting opioid , or medical complications from an opioid overdose.</a:t>
            </a:r>
            <a:endParaRPr sz="2000">
              <a:solidFill>
                <a:srgbClr val="0D0D0D"/>
              </a:solidFill>
            </a:endParaRPr>
          </a:p>
          <a:p>
            <a:pPr indent="-317500" lvl="0" marL="457200" rtl="0" algn="l">
              <a:lnSpc>
                <a:spcPct val="90000"/>
              </a:lnSpc>
              <a:spcBef>
                <a:spcPts val="0"/>
              </a:spcBef>
              <a:spcAft>
                <a:spcPts val="0"/>
              </a:spcAft>
              <a:buSzPct val="100000"/>
              <a:buChar char="●"/>
            </a:pPr>
            <a:r>
              <a:rPr lang="en-US" sz="2000">
                <a:solidFill>
                  <a:srgbClr val="0D0D0D"/>
                </a:solidFill>
              </a:rPr>
              <a:t>All patients with a non iatrogenic opioid overdose should undergo an assessment for substance use disorder and be discharged with take-home </a:t>
            </a:r>
            <a:r>
              <a:rPr lang="en-US" sz="2000">
                <a:solidFill>
                  <a:schemeClr val="accent1"/>
                </a:solidFill>
              </a:rPr>
              <a:t>intranasal naloxone .</a:t>
            </a:r>
            <a:endParaRPr sz="2000">
              <a:solidFill>
                <a:schemeClr val="accent1"/>
              </a:solidFill>
            </a:endParaRPr>
          </a:p>
          <a:p>
            <a:pPr indent="0" lvl="0" marL="0" rtl="0" algn="l">
              <a:lnSpc>
                <a:spcPct val="100000"/>
              </a:lnSpc>
              <a:spcBef>
                <a:spcPts val="0"/>
              </a:spcBef>
              <a:spcAft>
                <a:spcPts val="0"/>
              </a:spcAft>
              <a:buSzPct val="129032"/>
              <a:buNone/>
            </a:pPr>
            <a:r>
              <a:t/>
            </a:r>
            <a:endParaRPr/>
          </a:p>
        </p:txBody>
      </p:sp>
    </p:spTree>
  </p:cSld>
  <p:clrMapOvr>
    <a:masterClrMapping/>
  </p:clrMapOvr>
</p:sld>
</file>

<file path=ppt/slides/slide2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7" name="Shape 2587"/>
        <p:cNvGrpSpPr/>
        <p:nvPr/>
      </p:nvGrpSpPr>
      <p:grpSpPr>
        <a:xfrm>
          <a:off x="0" y="0"/>
          <a:ext cx="0" cy="0"/>
          <a:chOff x="0" y="0"/>
          <a:chExt cx="0" cy="0"/>
        </a:xfrm>
      </p:grpSpPr>
      <p:pic>
        <p:nvPicPr>
          <p:cNvPr id="2588" name="Google Shape;2588;g2b625c1c865_0_60"/>
          <p:cNvPicPr preferRelativeResize="0"/>
          <p:nvPr/>
        </p:nvPicPr>
        <p:blipFill rotWithShape="1">
          <a:blip r:embed="rId3">
            <a:alphaModFix/>
          </a:blip>
          <a:srcRect b="0" l="0" r="0" t="0"/>
          <a:stretch/>
        </p:blipFill>
        <p:spPr>
          <a:xfrm>
            <a:off x="0" y="0"/>
            <a:ext cx="9144000" cy="5100236"/>
          </a:xfrm>
          <a:prstGeom prst="rect">
            <a:avLst/>
          </a:prstGeom>
          <a:noFill/>
          <a:ln>
            <a:noFill/>
          </a:ln>
        </p:spPr>
      </p:pic>
    </p:spTree>
  </p:cSld>
  <p:clrMapOvr>
    <a:masterClrMapping/>
  </p:clrMapOvr>
</p:sld>
</file>

<file path=ppt/slides/slide2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2" name="Shape 2592"/>
        <p:cNvGrpSpPr/>
        <p:nvPr/>
      </p:nvGrpSpPr>
      <p:grpSpPr>
        <a:xfrm>
          <a:off x="0" y="0"/>
          <a:ext cx="0" cy="0"/>
          <a:chOff x="0" y="0"/>
          <a:chExt cx="0" cy="0"/>
        </a:xfrm>
      </p:grpSpPr>
      <p:sp>
        <p:nvSpPr>
          <p:cNvPr id="2593" name="Google Shape;2593;g2e18bb8041e_0_16"/>
          <p:cNvSpPr txBox="1"/>
          <p:nvPr>
            <p:ph type="title"/>
          </p:nvPr>
        </p:nvSpPr>
        <p:spPr>
          <a:xfrm>
            <a:off x="720000" y="539400"/>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Opioid withdrawal in infants </a:t>
            </a:r>
            <a:endParaRPr/>
          </a:p>
        </p:txBody>
      </p:sp>
      <p:sp>
        <p:nvSpPr>
          <p:cNvPr id="2594" name="Google Shape;2594;g2e18bb8041e_0_16"/>
          <p:cNvSpPr txBox="1"/>
          <p:nvPr>
            <p:ph idx="1" type="body"/>
          </p:nvPr>
        </p:nvSpPr>
        <p:spPr>
          <a:xfrm>
            <a:off x="720725" y="1321385"/>
            <a:ext cx="7702500" cy="32877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pic>
        <p:nvPicPr>
          <p:cNvPr id="2595" name="Google Shape;2595;g2e18bb8041e_0_16"/>
          <p:cNvPicPr preferRelativeResize="0"/>
          <p:nvPr/>
        </p:nvPicPr>
        <p:blipFill>
          <a:blip r:embed="rId3">
            <a:alphaModFix/>
          </a:blip>
          <a:stretch>
            <a:fillRect/>
          </a:stretch>
        </p:blipFill>
        <p:spPr>
          <a:xfrm>
            <a:off x="865188" y="1232438"/>
            <a:ext cx="6524625" cy="3609975"/>
          </a:xfrm>
          <a:prstGeom prst="rect">
            <a:avLst/>
          </a:prstGeom>
          <a:noFill/>
          <a:ln>
            <a:noFill/>
          </a:ln>
        </p:spPr>
      </p:pic>
    </p:spTree>
  </p:cSld>
  <p:clrMapOvr>
    <a:masterClrMapping/>
  </p:clrMapOvr>
</p:sld>
</file>

<file path=ppt/slides/slide2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9" name="Shape 2599"/>
        <p:cNvGrpSpPr/>
        <p:nvPr/>
      </p:nvGrpSpPr>
      <p:grpSpPr>
        <a:xfrm>
          <a:off x="0" y="0"/>
          <a:ext cx="0" cy="0"/>
          <a:chOff x="0" y="0"/>
          <a:chExt cx="0" cy="0"/>
        </a:xfrm>
      </p:grpSpPr>
      <p:sp>
        <p:nvSpPr>
          <p:cNvPr id="2600" name="Google Shape;2600;g2b625c1c865_0_64"/>
          <p:cNvSpPr txBox="1"/>
          <p:nvPr>
            <p:ph type="title"/>
          </p:nvPr>
        </p:nvSpPr>
        <p:spPr>
          <a:xfrm>
            <a:off x="720000" y="5394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Stimulants: Amphetamine </a:t>
            </a:r>
            <a:endParaRPr/>
          </a:p>
        </p:txBody>
      </p:sp>
      <p:sp>
        <p:nvSpPr>
          <p:cNvPr id="2601" name="Google Shape;2601;g2b625c1c865_0_64"/>
          <p:cNvSpPr txBox="1"/>
          <p:nvPr>
            <p:ph idx="1" type="body"/>
          </p:nvPr>
        </p:nvSpPr>
        <p:spPr>
          <a:xfrm>
            <a:off x="720725" y="1321385"/>
            <a:ext cx="7702500" cy="3287700"/>
          </a:xfrm>
          <a:prstGeom prst="rect">
            <a:avLst/>
          </a:prstGeom>
          <a:noFill/>
          <a:ln>
            <a:noFill/>
          </a:ln>
        </p:spPr>
        <p:txBody>
          <a:bodyPr anchorCtr="0" anchor="t" bIns="45700" lIns="91425" spcFirstLastPara="1" rIns="91425" wrap="square" tIns="45700">
            <a:normAutofit fontScale="85000" lnSpcReduction="20000"/>
          </a:bodyPr>
          <a:lstStyle/>
          <a:p>
            <a:pPr indent="-327025" lvl="0" marL="457200" rtl="0" algn="l">
              <a:lnSpc>
                <a:spcPct val="90000"/>
              </a:lnSpc>
              <a:spcBef>
                <a:spcPts val="1000"/>
              </a:spcBef>
              <a:spcAft>
                <a:spcPts val="0"/>
              </a:spcAft>
              <a:buSzPct val="100000"/>
              <a:buChar char="●"/>
            </a:pPr>
            <a:r>
              <a:rPr lang="en-US" sz="2000">
                <a:solidFill>
                  <a:schemeClr val="dk2"/>
                </a:solidFill>
              </a:rPr>
              <a:t>Potent stimulant</a:t>
            </a:r>
            <a:r>
              <a:rPr lang="en-US" sz="2000">
                <a:solidFill>
                  <a:srgbClr val="FF0000"/>
                </a:solidFill>
              </a:rPr>
              <a:t> </a:t>
            </a:r>
            <a:r>
              <a:rPr lang="en-US" sz="2000">
                <a:solidFill>
                  <a:schemeClr val="dk1"/>
                </a:solidFill>
              </a:rPr>
              <a:t>by increasing synaptic levels of the biogenic amines, dopamine, norepinephrine and serotonin.</a:t>
            </a:r>
            <a:endParaRPr sz="2000">
              <a:solidFill>
                <a:schemeClr val="dk1"/>
              </a:solidFill>
            </a:endParaRPr>
          </a:p>
          <a:p>
            <a:pPr indent="-327025" lvl="0" marL="457200" rtl="0" algn="l">
              <a:lnSpc>
                <a:spcPct val="90000"/>
              </a:lnSpc>
              <a:spcBef>
                <a:spcPts val="0"/>
              </a:spcBef>
              <a:spcAft>
                <a:spcPts val="0"/>
              </a:spcAft>
              <a:buSzPct val="100000"/>
              <a:buChar char="●"/>
            </a:pPr>
            <a:r>
              <a:rPr lang="en-US" sz="2000">
                <a:solidFill>
                  <a:schemeClr val="dk1"/>
                </a:solidFill>
              </a:rPr>
              <a:t>Amphetamine are FDA-approved for treatment of attention deficit-hyperactivity disorder (ADHD) and narcolepsy .</a:t>
            </a:r>
            <a:endParaRPr sz="2000">
              <a:solidFill>
                <a:schemeClr val="dk1"/>
              </a:solidFill>
            </a:endParaRPr>
          </a:p>
          <a:p>
            <a:pPr indent="0" lvl="0" marL="0" rtl="0" algn="l">
              <a:lnSpc>
                <a:spcPct val="90000"/>
              </a:lnSpc>
              <a:spcBef>
                <a:spcPts val="1000"/>
              </a:spcBef>
              <a:spcAft>
                <a:spcPts val="0"/>
              </a:spcAft>
              <a:buClr>
                <a:schemeClr val="dk1"/>
              </a:buClr>
              <a:buSzPct val="55000"/>
              <a:buFont typeface="Arial"/>
              <a:buNone/>
            </a:pPr>
            <a:r>
              <a:rPr b="1" lang="en-US" sz="2000">
                <a:solidFill>
                  <a:schemeClr val="dk2"/>
                </a:solidFill>
                <a:highlight>
                  <a:schemeClr val="lt1"/>
                </a:highlight>
              </a:rPr>
              <a:t>Symptoms of amphetamine intoxication include :</a:t>
            </a:r>
            <a:endParaRPr b="1" sz="2000">
              <a:solidFill>
                <a:schemeClr val="dk2"/>
              </a:solidFill>
              <a:highlight>
                <a:schemeClr val="lt1"/>
              </a:highlight>
            </a:endParaRPr>
          </a:p>
          <a:p>
            <a:pPr indent="-327025" lvl="0" marL="457200" rtl="0" algn="l">
              <a:lnSpc>
                <a:spcPct val="90000"/>
              </a:lnSpc>
              <a:spcBef>
                <a:spcPts val="1000"/>
              </a:spcBef>
              <a:spcAft>
                <a:spcPts val="0"/>
              </a:spcAft>
              <a:buClr>
                <a:schemeClr val="dk1"/>
              </a:buClr>
              <a:buSzPct val="100000"/>
              <a:buChar char="-"/>
            </a:pPr>
            <a:r>
              <a:rPr lang="en-US" sz="2000">
                <a:solidFill>
                  <a:schemeClr val="dk1"/>
                </a:solidFill>
              </a:rPr>
              <a:t>Euphoria</a:t>
            </a:r>
            <a:endParaRPr sz="2000">
              <a:solidFill>
                <a:schemeClr val="dk1"/>
              </a:solidFill>
            </a:endParaRPr>
          </a:p>
          <a:p>
            <a:pPr indent="-327025" lvl="0" marL="457200" rtl="0" algn="l">
              <a:lnSpc>
                <a:spcPct val="90000"/>
              </a:lnSpc>
              <a:spcBef>
                <a:spcPts val="0"/>
              </a:spcBef>
              <a:spcAft>
                <a:spcPts val="0"/>
              </a:spcAft>
              <a:buClr>
                <a:schemeClr val="dk1"/>
              </a:buClr>
              <a:buSzPct val="100000"/>
              <a:buChar char="-"/>
            </a:pPr>
            <a:r>
              <a:rPr lang="en-US" sz="2000">
                <a:solidFill>
                  <a:schemeClr val="dk1"/>
                </a:solidFill>
              </a:rPr>
              <a:t>Dilated pupils</a:t>
            </a:r>
            <a:endParaRPr sz="2000">
              <a:solidFill>
                <a:schemeClr val="dk1"/>
              </a:solidFill>
            </a:endParaRPr>
          </a:p>
          <a:p>
            <a:pPr indent="-327025" lvl="0" marL="457200" rtl="0" algn="l">
              <a:lnSpc>
                <a:spcPct val="90000"/>
              </a:lnSpc>
              <a:spcBef>
                <a:spcPts val="0"/>
              </a:spcBef>
              <a:spcAft>
                <a:spcPts val="0"/>
              </a:spcAft>
              <a:buClr>
                <a:schemeClr val="dk1"/>
              </a:buClr>
              <a:buSzPct val="100000"/>
              <a:buChar char="-"/>
            </a:pPr>
            <a:r>
              <a:rPr lang="en-US" sz="2000">
                <a:solidFill>
                  <a:schemeClr val="dk1"/>
                </a:solidFill>
              </a:rPr>
              <a:t>Tachycardia</a:t>
            </a:r>
            <a:endParaRPr sz="2000">
              <a:solidFill>
                <a:schemeClr val="dk1"/>
              </a:solidFill>
            </a:endParaRPr>
          </a:p>
          <a:p>
            <a:pPr indent="-327025" lvl="0" marL="457200" rtl="0" algn="l">
              <a:lnSpc>
                <a:spcPct val="90000"/>
              </a:lnSpc>
              <a:spcBef>
                <a:spcPts val="0"/>
              </a:spcBef>
              <a:spcAft>
                <a:spcPts val="0"/>
              </a:spcAft>
              <a:buClr>
                <a:schemeClr val="dk1"/>
              </a:buClr>
              <a:buSzPct val="100000"/>
              <a:buChar char="-"/>
            </a:pPr>
            <a:r>
              <a:rPr lang="en-US" sz="2000">
                <a:solidFill>
                  <a:schemeClr val="dk1"/>
                </a:solidFill>
              </a:rPr>
              <a:t>Chest Pain</a:t>
            </a:r>
            <a:endParaRPr sz="2000">
              <a:solidFill>
                <a:schemeClr val="dk1"/>
              </a:solidFill>
            </a:endParaRPr>
          </a:p>
          <a:p>
            <a:pPr indent="0" lvl="0" marL="457200" rtl="0" algn="l">
              <a:lnSpc>
                <a:spcPct val="90000"/>
              </a:lnSpc>
              <a:spcBef>
                <a:spcPts val="0"/>
              </a:spcBef>
              <a:spcAft>
                <a:spcPts val="0"/>
              </a:spcAft>
              <a:buSzPct val="82352"/>
              <a:buNone/>
            </a:pPr>
            <a:r>
              <a:t/>
            </a:r>
            <a:endParaRPr sz="2000">
              <a:solidFill>
                <a:schemeClr val="dk1"/>
              </a:solidFill>
            </a:endParaRPr>
          </a:p>
          <a:p>
            <a:pPr indent="-327025" lvl="0" marL="457200" rtl="0" algn="l">
              <a:lnSpc>
                <a:spcPct val="90000"/>
              </a:lnSpc>
              <a:spcBef>
                <a:spcPts val="1000"/>
              </a:spcBef>
              <a:spcAft>
                <a:spcPts val="0"/>
              </a:spcAft>
              <a:buSzPct val="100000"/>
              <a:buChar char="●"/>
            </a:pPr>
            <a:r>
              <a:rPr b="1" lang="en-US" sz="2000">
                <a:solidFill>
                  <a:schemeClr val="dk2"/>
                </a:solidFill>
              </a:rPr>
              <a:t>Amphetamine withdrawal </a:t>
            </a:r>
            <a:r>
              <a:rPr lang="en-US" sz="2000">
                <a:solidFill>
                  <a:schemeClr val="dk1"/>
                </a:solidFill>
              </a:rPr>
              <a:t>can cause prolonged depression.</a:t>
            </a:r>
            <a:endParaRPr sz="2000">
              <a:solidFill>
                <a:schemeClr val="dk1"/>
              </a:solidFill>
            </a:endParaRPr>
          </a:p>
          <a:p>
            <a:pPr indent="-327025" lvl="0" marL="457200" rtl="0" algn="l">
              <a:lnSpc>
                <a:spcPct val="90000"/>
              </a:lnSpc>
              <a:spcBef>
                <a:spcPts val="0"/>
              </a:spcBef>
              <a:spcAft>
                <a:spcPts val="0"/>
              </a:spcAft>
              <a:buSzPct val="100000"/>
              <a:buChar char="●"/>
            </a:pPr>
            <a:r>
              <a:rPr b="1" lang="en-US" sz="2000">
                <a:solidFill>
                  <a:schemeClr val="dk2"/>
                </a:solidFill>
              </a:rPr>
              <a:t>Complications</a:t>
            </a:r>
            <a:r>
              <a:rPr lang="en-US" sz="2000">
                <a:solidFill>
                  <a:schemeClr val="dk1"/>
                </a:solidFill>
              </a:rPr>
              <a:t> of their long half-life can cause: </a:t>
            </a:r>
            <a:endParaRPr sz="2000">
              <a:solidFill>
                <a:schemeClr val="dk1"/>
              </a:solidFill>
            </a:endParaRPr>
          </a:p>
          <a:p>
            <a:pPr indent="-327025" lvl="1" marL="914400" rtl="0" algn="l">
              <a:lnSpc>
                <a:spcPct val="90000"/>
              </a:lnSpc>
              <a:spcBef>
                <a:spcPts val="0"/>
              </a:spcBef>
              <a:spcAft>
                <a:spcPts val="0"/>
              </a:spcAft>
              <a:buSzPct val="100000"/>
              <a:buChar char="○"/>
            </a:pPr>
            <a:r>
              <a:rPr lang="en-US" sz="2000">
                <a:solidFill>
                  <a:schemeClr val="dk1"/>
                </a:solidFill>
              </a:rPr>
              <a:t>ongoing psychosis, even during abstinence , </a:t>
            </a:r>
            <a:endParaRPr sz="2000">
              <a:solidFill>
                <a:schemeClr val="dk1"/>
              </a:solidFill>
            </a:endParaRPr>
          </a:p>
          <a:p>
            <a:pPr indent="-327025" lvl="0" marL="457200" rtl="0" algn="l">
              <a:lnSpc>
                <a:spcPct val="90000"/>
              </a:lnSpc>
              <a:spcBef>
                <a:spcPts val="0"/>
              </a:spcBef>
              <a:spcAft>
                <a:spcPts val="0"/>
              </a:spcAft>
              <a:buSzPct val="100000"/>
              <a:buChar char="●"/>
            </a:pPr>
            <a:r>
              <a:rPr b="1" lang="en-US" sz="2000">
                <a:solidFill>
                  <a:schemeClr val="dk2"/>
                </a:solidFill>
              </a:rPr>
              <a:t>so treatment</a:t>
            </a:r>
            <a:r>
              <a:rPr lang="en-US" sz="2000">
                <a:solidFill>
                  <a:srgbClr val="FF0000"/>
                </a:solidFill>
              </a:rPr>
              <a:t> </a:t>
            </a:r>
            <a:r>
              <a:rPr lang="en-US" sz="2000">
                <a:solidFill>
                  <a:schemeClr val="dk1"/>
                </a:solidFill>
              </a:rPr>
              <a:t>is: </a:t>
            </a:r>
            <a:r>
              <a:rPr lang="en-US" sz="2000">
                <a:solidFill>
                  <a:schemeClr val="accent1"/>
                </a:solidFill>
              </a:rPr>
              <a:t>sedation and observation with antipsychotics .</a:t>
            </a:r>
            <a:endParaRPr sz="2000">
              <a:solidFill>
                <a:schemeClr val="accent1"/>
              </a:solidFill>
            </a:endParaRPr>
          </a:p>
          <a:p>
            <a:pPr indent="0" lvl="0" marL="0" rtl="0" algn="l">
              <a:lnSpc>
                <a:spcPct val="100000"/>
              </a:lnSpc>
              <a:spcBef>
                <a:spcPts val="0"/>
              </a:spcBef>
              <a:spcAft>
                <a:spcPts val="0"/>
              </a:spcAft>
              <a:buSzPct val="117647"/>
              <a:buNone/>
            </a:pPr>
            <a:r>
              <a:t/>
            </a:r>
            <a:endParaRPr>
              <a:solidFill>
                <a:schemeClr val="accent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22"/>
          <p:cNvSpPr txBox="1"/>
          <p:nvPr>
            <p:ph type="title"/>
          </p:nvPr>
        </p:nvSpPr>
        <p:spPr>
          <a:xfrm>
            <a:off x="407179" y="370958"/>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Mood </a:t>
            </a:r>
            <a:endParaRPr/>
          </a:p>
        </p:txBody>
      </p:sp>
      <p:sp>
        <p:nvSpPr>
          <p:cNvPr id="481" name="Google Shape;481;p22"/>
          <p:cNvSpPr txBox="1"/>
          <p:nvPr>
            <p:ph idx="4294967295" type="body"/>
          </p:nvPr>
        </p:nvSpPr>
        <p:spPr>
          <a:xfrm>
            <a:off x="310926" y="943658"/>
            <a:ext cx="7704000" cy="572700"/>
          </a:xfrm>
          <a:prstGeom prst="rect">
            <a:avLst/>
          </a:prstGeom>
          <a:noFill/>
          <a:ln>
            <a:noFill/>
          </a:ln>
        </p:spPr>
        <p:txBody>
          <a:bodyPr anchorCtr="0" anchor="t" bIns="45700" lIns="91425" spcFirstLastPara="1" rIns="91425" wrap="square" tIns="45700">
            <a:normAutofit/>
          </a:bodyPr>
          <a:lstStyle/>
          <a:p>
            <a:pPr indent="0" lvl="0" marL="152400" rtl="0" algn="l">
              <a:lnSpc>
                <a:spcPct val="100000"/>
              </a:lnSpc>
              <a:spcBef>
                <a:spcPts val="0"/>
              </a:spcBef>
              <a:spcAft>
                <a:spcPts val="0"/>
              </a:spcAft>
              <a:buSzPts val="1400"/>
              <a:buNone/>
            </a:pPr>
            <a:r>
              <a:rPr b="1" lang="en-US" sz="1400">
                <a:solidFill>
                  <a:schemeClr val="dk2"/>
                </a:solidFill>
              </a:rPr>
              <a:t>B. Mood: </a:t>
            </a:r>
            <a:r>
              <a:rPr b="1" lang="en-US" sz="1400"/>
              <a:t>A</a:t>
            </a:r>
            <a:r>
              <a:rPr lang="en-US" sz="1400"/>
              <a:t> </a:t>
            </a:r>
            <a:r>
              <a:rPr lang="en-US" sz="1400" u="sng"/>
              <a:t>pervasive and sustained </a:t>
            </a:r>
            <a:r>
              <a:rPr lang="en-US" sz="1400"/>
              <a:t>emotion, subjectively experienced and reported by the patient and observed by others; examples include depression, elation, anger</a:t>
            </a:r>
            <a:endParaRPr/>
          </a:p>
          <a:p>
            <a:pPr indent="0" lvl="0" marL="152400" rtl="0" algn="l">
              <a:lnSpc>
                <a:spcPct val="100000"/>
              </a:lnSpc>
              <a:spcBef>
                <a:spcPts val="0"/>
              </a:spcBef>
              <a:spcAft>
                <a:spcPts val="0"/>
              </a:spcAft>
              <a:buSzPts val="1400"/>
              <a:buNone/>
            </a:pPr>
            <a:r>
              <a:t/>
            </a:r>
            <a:endParaRPr/>
          </a:p>
        </p:txBody>
      </p:sp>
      <p:sp>
        <p:nvSpPr>
          <p:cNvPr id="482" name="Google Shape;482;p22"/>
          <p:cNvSpPr txBox="1"/>
          <p:nvPr/>
        </p:nvSpPr>
        <p:spPr>
          <a:xfrm>
            <a:off x="184250" y="1646000"/>
            <a:ext cx="4237200" cy="3324600"/>
          </a:xfrm>
          <a:prstGeom prst="rect">
            <a:avLst/>
          </a:prstGeom>
          <a:noFill/>
          <a:ln>
            <a:noFill/>
          </a:ln>
        </p:spPr>
        <p:txBody>
          <a:bodyPr anchorCtr="0" anchor="t" bIns="45700" lIns="91425" spcFirstLastPara="1" rIns="91425" wrap="square" tIns="45700">
            <a:spAutoFit/>
          </a:bodyPr>
          <a:lstStyle/>
          <a:p>
            <a:pPr indent="-514350" lvl="0" marL="514350" marR="0" rtl="0" algn="l">
              <a:lnSpc>
                <a:spcPct val="100000"/>
              </a:lnSpc>
              <a:spcBef>
                <a:spcPts val="0"/>
              </a:spcBef>
              <a:spcAft>
                <a:spcPts val="0"/>
              </a:spcAft>
              <a:buClr>
                <a:srgbClr val="000000"/>
              </a:buClr>
              <a:buSzPts val="1500"/>
              <a:buFont typeface="Arial"/>
              <a:buAutoNum type="romanUcPeriod"/>
            </a:pPr>
            <a:r>
              <a:rPr b="1" i="0" lang="en-US" sz="1500" u="none" cap="none" strike="noStrike">
                <a:solidFill>
                  <a:srgbClr val="939F26"/>
                </a:solidFill>
                <a:latin typeface="Roboto Condensed"/>
                <a:ea typeface="Roboto Condensed"/>
                <a:cs typeface="Roboto Condensed"/>
                <a:sym typeface="Roboto Condensed"/>
              </a:rPr>
              <a:t>Dysphoric mood: </a:t>
            </a:r>
            <a:r>
              <a:rPr b="0" i="0" lang="en-US" sz="1500" u="sng" cap="none" strike="noStrike">
                <a:solidFill>
                  <a:schemeClr val="dk1"/>
                </a:solidFill>
                <a:latin typeface="Roboto Condensed"/>
                <a:ea typeface="Roboto Condensed"/>
                <a:cs typeface="Roboto Condensed"/>
                <a:sym typeface="Roboto Condensed"/>
              </a:rPr>
              <a:t>an unpleasant </a:t>
            </a:r>
            <a:r>
              <a:rPr b="0" i="0" lang="en-US" sz="1500" u="none" cap="none" strike="noStrike">
                <a:solidFill>
                  <a:schemeClr val="dk1"/>
                </a:solidFill>
                <a:latin typeface="Roboto Condensed"/>
                <a:ea typeface="Roboto Condensed"/>
                <a:cs typeface="Roboto Condensed"/>
                <a:sym typeface="Roboto Condensed"/>
              </a:rPr>
              <a:t>mood (less severe than depression).</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1500"/>
              <a:buFont typeface="Arial"/>
              <a:buAutoNum type="romanUcPeriod"/>
            </a:pPr>
            <a:r>
              <a:rPr b="1" i="0" lang="en-US" sz="1500" u="none" cap="none" strike="noStrike">
                <a:solidFill>
                  <a:srgbClr val="939F26"/>
                </a:solidFill>
                <a:latin typeface="Roboto Condensed"/>
                <a:ea typeface="Roboto Condensed"/>
                <a:cs typeface="Roboto Condensed"/>
                <a:sym typeface="Roboto Condensed"/>
              </a:rPr>
              <a:t>Euthymic mood: </a:t>
            </a:r>
            <a:r>
              <a:rPr b="0" i="0" lang="en-US" sz="1500" u="sng" cap="none" strike="noStrike">
                <a:solidFill>
                  <a:schemeClr val="dk1"/>
                </a:solidFill>
                <a:latin typeface="Roboto Condensed"/>
                <a:ea typeface="Roboto Condensed"/>
                <a:cs typeface="Roboto Condensed"/>
                <a:sym typeface="Roboto Condensed"/>
              </a:rPr>
              <a:t>normal range of mood</a:t>
            </a:r>
            <a:r>
              <a:rPr b="0" i="0" lang="en-US" sz="1500" u="none" cap="none" strike="noStrike">
                <a:solidFill>
                  <a:schemeClr val="dk1"/>
                </a:solidFill>
                <a:latin typeface="Roboto Condensed"/>
                <a:ea typeface="Roboto Condensed"/>
                <a:cs typeface="Roboto Condensed"/>
                <a:sym typeface="Roboto Condensed"/>
              </a:rPr>
              <a:t>, implying absence of depressed or elevated mood.</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1500"/>
              <a:buFont typeface="Arial"/>
              <a:buAutoNum type="romanUcPeriod"/>
            </a:pPr>
            <a:r>
              <a:rPr b="1" i="0" lang="en-US" sz="1500" u="none" cap="none" strike="noStrike">
                <a:solidFill>
                  <a:srgbClr val="939F26"/>
                </a:solidFill>
                <a:latin typeface="Roboto Condensed"/>
                <a:ea typeface="Roboto Condensed"/>
                <a:cs typeface="Roboto Condensed"/>
                <a:sym typeface="Roboto Condensed"/>
              </a:rPr>
              <a:t>Expansive mood: </a:t>
            </a:r>
            <a:r>
              <a:rPr b="0" i="0" lang="en-US" sz="1500" u="none" cap="none" strike="noStrike">
                <a:solidFill>
                  <a:schemeClr val="dk1"/>
                </a:solidFill>
                <a:latin typeface="Roboto Condensed"/>
                <a:ea typeface="Roboto Condensed"/>
                <a:cs typeface="Roboto Condensed"/>
                <a:sym typeface="Roboto Condensed"/>
              </a:rPr>
              <a:t>expression of one’s feelings </a:t>
            </a:r>
            <a:r>
              <a:rPr b="0" i="0" lang="en-US" sz="1500" u="sng" cap="none" strike="noStrike">
                <a:solidFill>
                  <a:schemeClr val="dk1"/>
                </a:solidFill>
                <a:latin typeface="Roboto Condensed"/>
                <a:ea typeface="Roboto Condensed"/>
                <a:cs typeface="Roboto Condensed"/>
                <a:sym typeface="Roboto Condensed"/>
              </a:rPr>
              <a:t>without restraint</a:t>
            </a:r>
            <a:r>
              <a:rPr b="0" i="0" lang="en-US" sz="1500" u="none" cap="none" strike="noStrike">
                <a:solidFill>
                  <a:schemeClr val="dk1"/>
                </a:solidFill>
                <a:latin typeface="Roboto Condensed"/>
                <a:ea typeface="Roboto Condensed"/>
                <a:cs typeface="Roboto Condensed"/>
                <a:sym typeface="Roboto Condensed"/>
              </a:rPr>
              <a:t>, with an </a:t>
            </a:r>
            <a:r>
              <a:rPr b="0" i="0" lang="en-US" sz="1500" u="sng" cap="none" strike="noStrike">
                <a:solidFill>
                  <a:schemeClr val="dk1"/>
                </a:solidFill>
                <a:latin typeface="Roboto Condensed"/>
                <a:ea typeface="Roboto Condensed"/>
                <a:cs typeface="Roboto Condensed"/>
                <a:sym typeface="Roboto Condensed"/>
              </a:rPr>
              <a:t>overestimation of one’s significance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1500"/>
              <a:buFont typeface="Arial"/>
              <a:buAutoNum type="romanUcPeriod"/>
            </a:pPr>
            <a:r>
              <a:rPr b="1" i="0" lang="en-US" sz="1500" u="none" cap="none" strike="noStrike">
                <a:solidFill>
                  <a:srgbClr val="939F26"/>
                </a:solidFill>
                <a:latin typeface="Roboto Condensed"/>
                <a:ea typeface="Roboto Condensed"/>
                <a:cs typeface="Roboto Condensed"/>
                <a:sym typeface="Roboto Condensed"/>
              </a:rPr>
              <a:t>Irritable mood: </a:t>
            </a:r>
            <a:r>
              <a:rPr b="0" i="0" lang="en-US" sz="1500" u="sng" cap="none" strike="noStrike">
                <a:solidFill>
                  <a:schemeClr val="dk1"/>
                </a:solidFill>
                <a:latin typeface="Roboto Condensed"/>
                <a:ea typeface="Roboto Condensed"/>
                <a:cs typeface="Roboto Condensed"/>
                <a:sym typeface="Roboto Condensed"/>
              </a:rPr>
              <a:t>easily annoyed </a:t>
            </a:r>
            <a:r>
              <a:rPr b="0" i="0" lang="en-US" sz="1500" u="none" cap="none" strike="noStrike">
                <a:solidFill>
                  <a:schemeClr val="dk1"/>
                </a:solidFill>
                <a:latin typeface="Roboto Condensed"/>
                <a:ea typeface="Roboto Condensed"/>
                <a:cs typeface="Roboto Condensed"/>
                <a:sym typeface="Roboto Condensed"/>
              </a:rPr>
              <a:t>and provoked to anger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1500"/>
              <a:buFont typeface="Arial"/>
              <a:buAutoNum type="romanUcPeriod"/>
            </a:pPr>
            <a:r>
              <a:rPr b="1" i="0" lang="en-US" sz="1500" u="none" cap="none" strike="noStrike">
                <a:solidFill>
                  <a:srgbClr val="939F26"/>
                </a:solidFill>
                <a:latin typeface="Roboto Condensed"/>
                <a:ea typeface="Roboto Condensed"/>
                <a:cs typeface="Roboto Condensed"/>
                <a:sym typeface="Roboto Condensed"/>
              </a:rPr>
              <a:t>Mood swings (labile mood): </a:t>
            </a:r>
            <a:r>
              <a:rPr b="0" i="0" lang="en-US" sz="1500" u="sng" cap="none" strike="noStrike">
                <a:solidFill>
                  <a:schemeClr val="dk1"/>
                </a:solidFill>
                <a:latin typeface="Roboto Condensed"/>
                <a:ea typeface="Roboto Condensed"/>
                <a:cs typeface="Roboto Condensed"/>
                <a:sym typeface="Roboto Condensed"/>
              </a:rPr>
              <a:t>oscillations </a:t>
            </a:r>
            <a:r>
              <a:rPr b="0" i="0" lang="en-US" sz="1500" u="none" cap="none" strike="noStrike">
                <a:solidFill>
                  <a:schemeClr val="dk1"/>
                </a:solidFill>
                <a:latin typeface="Roboto Condensed"/>
                <a:ea typeface="Roboto Condensed"/>
                <a:cs typeface="Roboto Condensed"/>
                <a:sym typeface="Roboto Condensed"/>
              </a:rPr>
              <a:t>between euphoria and depression or anxiety.</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1500"/>
              <a:buFont typeface="Arial"/>
              <a:buAutoNum type="romanUcPeriod"/>
            </a:pPr>
            <a:r>
              <a:rPr b="1" i="0" lang="en-US" sz="1500" u="none" cap="none" strike="noStrike">
                <a:solidFill>
                  <a:srgbClr val="939F26"/>
                </a:solidFill>
                <a:latin typeface="Roboto Condensed"/>
                <a:ea typeface="Roboto Condensed"/>
                <a:cs typeface="Roboto Condensed"/>
                <a:sym typeface="Roboto Condensed"/>
              </a:rPr>
              <a:t>Elevated mood: </a:t>
            </a:r>
            <a:r>
              <a:rPr b="0" i="0" lang="en-US" sz="1500" u="none" cap="none" strike="noStrike">
                <a:solidFill>
                  <a:schemeClr val="dk1"/>
                </a:solidFill>
                <a:latin typeface="Roboto Condensed"/>
                <a:ea typeface="Roboto Condensed"/>
                <a:cs typeface="Roboto Condensed"/>
                <a:sym typeface="Roboto Condensed"/>
              </a:rPr>
              <a:t>air of confidence and enjoyment; a mood </a:t>
            </a:r>
            <a:r>
              <a:rPr b="0" i="0" lang="en-US" sz="1500" u="sng" cap="none" strike="noStrike">
                <a:solidFill>
                  <a:schemeClr val="dk1"/>
                </a:solidFill>
                <a:latin typeface="Roboto Condensed"/>
                <a:ea typeface="Roboto Condensed"/>
                <a:cs typeface="Roboto Condensed"/>
                <a:sym typeface="Roboto Condensed"/>
              </a:rPr>
              <a:t>more cheerful than usual.</a:t>
            </a:r>
            <a:endParaRPr b="0" i="0" sz="1500" u="none" cap="none" strike="noStrike">
              <a:solidFill>
                <a:srgbClr val="017058"/>
              </a:solidFill>
              <a:latin typeface="Roboto Condensed"/>
              <a:ea typeface="Roboto Condensed"/>
              <a:cs typeface="Roboto Condensed"/>
              <a:sym typeface="Roboto Condensed"/>
            </a:endParaRPr>
          </a:p>
        </p:txBody>
      </p:sp>
      <p:sp>
        <p:nvSpPr>
          <p:cNvPr id="483" name="Google Shape;483;p22"/>
          <p:cNvSpPr txBox="1"/>
          <p:nvPr/>
        </p:nvSpPr>
        <p:spPr>
          <a:xfrm>
            <a:off x="4737719" y="4283961"/>
            <a:ext cx="4632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F3542"/>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484" name="Google Shape;484;p22"/>
          <p:cNvSpPr txBox="1"/>
          <p:nvPr/>
        </p:nvSpPr>
        <p:spPr>
          <a:xfrm>
            <a:off x="4545275" y="1484300"/>
            <a:ext cx="4092000" cy="3648000"/>
          </a:xfrm>
          <a:prstGeom prst="rect">
            <a:avLst/>
          </a:prstGeom>
          <a:noFill/>
          <a:ln>
            <a:noFill/>
          </a:ln>
        </p:spPr>
        <p:txBody>
          <a:bodyPr anchorCtr="0" anchor="t" bIns="91425" lIns="91425" spcFirstLastPara="1" rIns="91425" wrap="square" tIns="91425">
            <a:spAutoFit/>
          </a:bodyPr>
          <a:lstStyle/>
          <a:p>
            <a:pPr indent="-514350" lvl="0" marL="514350" marR="0" rtl="0" algn="l">
              <a:lnSpc>
                <a:spcPct val="100000"/>
              </a:lnSpc>
              <a:spcBef>
                <a:spcPts val="0"/>
              </a:spcBef>
              <a:spcAft>
                <a:spcPts val="0"/>
              </a:spcAft>
              <a:buClr>
                <a:schemeClr val="dk1"/>
              </a:buClr>
              <a:buSzPts val="1500"/>
              <a:buFont typeface="Arial"/>
              <a:buAutoNum type="romanUcPeriod"/>
            </a:pPr>
            <a:r>
              <a:rPr b="1" i="0" lang="en-US" sz="1500" u="none" cap="none" strike="noStrike">
                <a:solidFill>
                  <a:srgbClr val="939F26"/>
                </a:solidFill>
                <a:latin typeface="Roboto Condensed"/>
                <a:ea typeface="Roboto Condensed"/>
                <a:cs typeface="Roboto Condensed"/>
                <a:sym typeface="Roboto Condensed"/>
              </a:rPr>
              <a:t>Euphoria:</a:t>
            </a:r>
            <a:r>
              <a:rPr b="1" i="0" lang="en-US" sz="1500" u="none" cap="none" strike="noStrike">
                <a:solidFill>
                  <a:schemeClr val="dk1"/>
                </a:solidFill>
                <a:latin typeface="Roboto Condensed"/>
                <a:ea typeface="Roboto Condensed"/>
                <a:cs typeface="Roboto Condensed"/>
                <a:sym typeface="Roboto Condensed"/>
              </a:rPr>
              <a:t> </a:t>
            </a:r>
            <a:r>
              <a:rPr b="0" i="0" lang="en-US" sz="1500" u="sng" cap="none" strike="noStrike">
                <a:solidFill>
                  <a:schemeClr val="dk1"/>
                </a:solidFill>
                <a:latin typeface="Roboto Condensed"/>
                <a:ea typeface="Roboto Condensed"/>
                <a:cs typeface="Roboto Condensed"/>
                <a:sym typeface="Roboto Condensed"/>
              </a:rPr>
              <a:t>Exaggerated feeling of well-being</a:t>
            </a:r>
            <a:r>
              <a:rPr b="0" i="0" lang="en-US" sz="1500" u="none" cap="none" strike="noStrike">
                <a:solidFill>
                  <a:schemeClr val="dk1"/>
                </a:solidFill>
                <a:latin typeface="Roboto Condensed"/>
                <a:ea typeface="Roboto Condensed"/>
                <a:cs typeface="Roboto Condensed"/>
                <a:sym typeface="Roboto Condensed"/>
              </a:rPr>
              <a:t> that is </a:t>
            </a:r>
            <a:r>
              <a:rPr b="0" i="1" lang="en-US" sz="1500" u="none" cap="none" strike="noStrike">
                <a:solidFill>
                  <a:schemeClr val="dk1"/>
                </a:solidFill>
                <a:latin typeface="Roboto Condensed"/>
                <a:ea typeface="Roboto Condensed"/>
                <a:cs typeface="Roboto Condensed"/>
                <a:sym typeface="Roboto Condensed"/>
              </a:rPr>
              <a:t>inappropriate</a:t>
            </a:r>
            <a:r>
              <a:rPr b="0" i="0" lang="en-US" sz="1500" u="none" cap="none" strike="noStrike">
                <a:solidFill>
                  <a:schemeClr val="dk1"/>
                </a:solidFill>
                <a:latin typeface="Roboto Condensed"/>
                <a:ea typeface="Roboto Condensed"/>
                <a:cs typeface="Roboto Condensed"/>
                <a:sym typeface="Roboto Condensed"/>
              </a:rPr>
              <a:t> to real events. Can occur with drugs such as </a:t>
            </a:r>
            <a:r>
              <a:rPr b="1" i="0" lang="en-US" sz="1500" u="none" cap="none" strike="noStrike">
                <a:solidFill>
                  <a:schemeClr val="dk1"/>
                </a:solidFill>
                <a:latin typeface="Roboto Condensed"/>
                <a:ea typeface="Roboto Condensed"/>
                <a:cs typeface="Roboto Condensed"/>
                <a:sym typeface="Roboto Condensed"/>
              </a:rPr>
              <a:t>opiates, amphetamines, and alcohol</a:t>
            </a:r>
            <a:r>
              <a:rPr b="0" i="0" lang="en-US" sz="1500" u="none" cap="none" strike="noStrike">
                <a:solidFill>
                  <a:schemeClr val="dk1"/>
                </a:solidFill>
                <a:latin typeface="Roboto Condensed"/>
                <a:ea typeface="Roboto Condensed"/>
                <a:cs typeface="Roboto Condensed"/>
                <a:sym typeface="Roboto Condensed"/>
              </a:rPr>
              <a:t>.</a:t>
            </a:r>
            <a:endParaRPr b="0" i="0" sz="1500" u="none" cap="none" strike="noStrike">
              <a:solidFill>
                <a:schemeClr val="dk1"/>
              </a:solidFill>
              <a:latin typeface="Roboto Condensed"/>
              <a:ea typeface="Roboto Condensed"/>
              <a:cs typeface="Roboto Condensed"/>
              <a:sym typeface="Roboto Condensed"/>
            </a:endParaRPr>
          </a:p>
          <a:p>
            <a:pPr indent="-514350" lvl="0" marL="514350" marR="0" rtl="0" algn="l">
              <a:lnSpc>
                <a:spcPct val="100000"/>
              </a:lnSpc>
              <a:spcBef>
                <a:spcPts val="0"/>
              </a:spcBef>
              <a:spcAft>
                <a:spcPts val="0"/>
              </a:spcAft>
              <a:buClr>
                <a:schemeClr val="dk1"/>
              </a:buClr>
              <a:buSzPts val="1500"/>
              <a:buFont typeface="Arial"/>
              <a:buAutoNum type="romanUcPeriod"/>
            </a:pPr>
            <a:r>
              <a:rPr b="1" i="0" lang="en-US" sz="1500" u="none" cap="none" strike="noStrike">
                <a:solidFill>
                  <a:srgbClr val="939F26"/>
                </a:solidFill>
                <a:latin typeface="Roboto Condensed"/>
                <a:ea typeface="Roboto Condensed"/>
                <a:cs typeface="Roboto Condensed"/>
                <a:sym typeface="Roboto Condensed"/>
              </a:rPr>
              <a:t>Depression</a:t>
            </a:r>
            <a:r>
              <a:rPr b="1" i="0" lang="en-US" sz="1500" u="sng" cap="none" strike="noStrike">
                <a:solidFill>
                  <a:srgbClr val="939F26"/>
                </a:solidFill>
                <a:latin typeface="Roboto Condensed"/>
                <a:ea typeface="Roboto Condensed"/>
                <a:cs typeface="Roboto Condensed"/>
                <a:sym typeface="Roboto Condensed"/>
              </a:rPr>
              <a:t>: </a:t>
            </a:r>
            <a:r>
              <a:rPr b="0" i="0" lang="en-US" sz="1500" u="sng" cap="none" strike="noStrike">
                <a:solidFill>
                  <a:schemeClr val="dk1"/>
                </a:solidFill>
                <a:latin typeface="Roboto Condensed"/>
                <a:ea typeface="Roboto Condensed"/>
                <a:cs typeface="Roboto Condensed"/>
                <a:sym typeface="Roboto Condensed"/>
              </a:rPr>
              <a:t>psychopathological sadness</a:t>
            </a:r>
            <a:r>
              <a:rPr b="0" i="0" lang="en-US" sz="1500" u="none" cap="none" strike="noStrike">
                <a:solidFill>
                  <a:schemeClr val="dk1"/>
                </a:solidFill>
                <a:latin typeface="Roboto Condensed"/>
                <a:ea typeface="Roboto Condensed"/>
                <a:cs typeface="Roboto Condensed"/>
                <a:sym typeface="Roboto Condensed"/>
              </a:rPr>
              <a:t>.</a:t>
            </a:r>
            <a:endParaRPr b="0" i="0" sz="1400" u="none" cap="none" strike="noStrike">
              <a:solidFill>
                <a:schemeClr val="dk1"/>
              </a:solidFill>
              <a:latin typeface="Arial"/>
              <a:ea typeface="Arial"/>
              <a:cs typeface="Arial"/>
              <a:sym typeface="Arial"/>
            </a:endParaRPr>
          </a:p>
          <a:p>
            <a:pPr indent="-514350" lvl="0" marL="514350" marR="0" rtl="0" algn="l">
              <a:lnSpc>
                <a:spcPct val="100000"/>
              </a:lnSpc>
              <a:spcBef>
                <a:spcPts val="0"/>
              </a:spcBef>
              <a:spcAft>
                <a:spcPts val="0"/>
              </a:spcAft>
              <a:buClr>
                <a:schemeClr val="dk1"/>
              </a:buClr>
              <a:buSzPts val="1500"/>
              <a:buFont typeface="Arial"/>
              <a:buAutoNum type="romanUcPeriod"/>
            </a:pPr>
            <a:r>
              <a:rPr b="1" i="0" lang="en-US" sz="1500" u="none" cap="none" strike="noStrike">
                <a:solidFill>
                  <a:srgbClr val="939F26"/>
                </a:solidFill>
                <a:latin typeface="Roboto Condensed"/>
                <a:ea typeface="Roboto Condensed"/>
                <a:cs typeface="Roboto Condensed"/>
                <a:sym typeface="Roboto Condensed"/>
              </a:rPr>
              <a:t>Anhedonia</a:t>
            </a:r>
            <a:r>
              <a:rPr b="1" i="0" lang="en-US" sz="1500" u="sng" cap="none" strike="noStrike">
                <a:solidFill>
                  <a:srgbClr val="939F26"/>
                </a:solidFill>
                <a:latin typeface="Roboto Condensed"/>
                <a:ea typeface="Roboto Condensed"/>
                <a:cs typeface="Roboto Condensed"/>
                <a:sym typeface="Roboto Condensed"/>
              </a:rPr>
              <a:t>:</a:t>
            </a:r>
            <a:r>
              <a:rPr b="1" i="0" lang="en-US" sz="1500" u="sng" cap="none" strike="noStrike">
                <a:solidFill>
                  <a:schemeClr val="dk1"/>
                </a:solidFill>
                <a:latin typeface="Roboto Condensed"/>
                <a:ea typeface="Roboto Condensed"/>
                <a:cs typeface="Roboto Condensed"/>
                <a:sym typeface="Roboto Condensed"/>
              </a:rPr>
              <a:t> </a:t>
            </a:r>
            <a:r>
              <a:rPr b="0" i="0" lang="en-US" sz="1500" u="sng" cap="none" strike="noStrike">
                <a:solidFill>
                  <a:schemeClr val="dk1"/>
                </a:solidFill>
                <a:latin typeface="Roboto Condensed"/>
                <a:ea typeface="Roboto Condensed"/>
                <a:cs typeface="Roboto Condensed"/>
                <a:sym typeface="Roboto Condensed"/>
              </a:rPr>
              <a:t>loss of interest </a:t>
            </a:r>
            <a:r>
              <a:rPr b="0" i="0" lang="en-US" sz="1500" u="none" cap="none" strike="noStrike">
                <a:solidFill>
                  <a:schemeClr val="dk1"/>
                </a:solidFill>
                <a:latin typeface="Roboto Condensed"/>
                <a:ea typeface="Roboto Condensed"/>
                <a:cs typeface="Roboto Condensed"/>
                <a:sym typeface="Roboto Condensed"/>
              </a:rPr>
              <a:t>in and withdrawal </a:t>
            </a:r>
            <a:r>
              <a:rPr b="0" i="0" lang="en-US" sz="1500" u="sng" cap="none" strike="noStrike">
                <a:solidFill>
                  <a:schemeClr val="dk1"/>
                </a:solidFill>
                <a:latin typeface="Roboto Condensed"/>
                <a:ea typeface="Roboto Condensed"/>
                <a:cs typeface="Roboto Condensed"/>
                <a:sym typeface="Roboto Condensed"/>
              </a:rPr>
              <a:t>from all regular and pleasurable activities</a:t>
            </a:r>
            <a:r>
              <a:rPr b="0" i="0" lang="en-US" sz="1500" u="none" cap="none" strike="noStrike">
                <a:solidFill>
                  <a:schemeClr val="dk1"/>
                </a:solidFill>
                <a:latin typeface="Roboto Condensed"/>
                <a:ea typeface="Roboto Condensed"/>
                <a:cs typeface="Roboto Condensed"/>
                <a:sym typeface="Roboto Condensed"/>
              </a:rPr>
              <a:t>, often associated with depression.</a:t>
            </a:r>
            <a:endParaRPr b="0" i="0" sz="1400" u="none" cap="none" strike="noStrike">
              <a:solidFill>
                <a:schemeClr val="dk1"/>
              </a:solidFill>
              <a:latin typeface="Arial"/>
              <a:ea typeface="Arial"/>
              <a:cs typeface="Arial"/>
              <a:sym typeface="Arial"/>
            </a:endParaRPr>
          </a:p>
          <a:p>
            <a:pPr indent="-514350" lvl="0" marL="514350" marR="0" rtl="0" algn="l">
              <a:lnSpc>
                <a:spcPct val="100000"/>
              </a:lnSpc>
              <a:spcBef>
                <a:spcPts val="0"/>
              </a:spcBef>
              <a:spcAft>
                <a:spcPts val="0"/>
              </a:spcAft>
              <a:buClr>
                <a:schemeClr val="dk1"/>
              </a:buClr>
              <a:buSzPts val="1500"/>
              <a:buFont typeface="Arial"/>
              <a:buAutoNum type="romanUcPeriod"/>
            </a:pPr>
            <a:r>
              <a:rPr b="1" i="0" lang="en-US" sz="1500" u="none" cap="none" strike="noStrike">
                <a:solidFill>
                  <a:schemeClr val="dk1"/>
                </a:solidFill>
                <a:latin typeface="Roboto Condensed"/>
                <a:ea typeface="Roboto Condensed"/>
                <a:cs typeface="Roboto Condensed"/>
                <a:sym typeface="Roboto Condensed"/>
              </a:rPr>
              <a:t> </a:t>
            </a:r>
            <a:r>
              <a:rPr b="1" i="0" lang="en-US" sz="1500" u="none" cap="none" strike="noStrike">
                <a:solidFill>
                  <a:srgbClr val="939F26"/>
                </a:solidFill>
                <a:latin typeface="Roboto Condensed"/>
                <a:ea typeface="Roboto Condensed"/>
                <a:cs typeface="Roboto Condensed"/>
                <a:sym typeface="Roboto Condensed"/>
              </a:rPr>
              <a:t>Apathy:</a:t>
            </a:r>
            <a:r>
              <a:rPr b="1" i="0" lang="en-US" sz="1500" u="none" cap="none" strike="noStrike">
                <a:solidFill>
                  <a:schemeClr val="dk1"/>
                </a:solidFill>
                <a:latin typeface="Roboto Condensed"/>
                <a:ea typeface="Roboto Condensed"/>
                <a:cs typeface="Roboto Condensed"/>
                <a:sym typeface="Roboto Condensed"/>
              </a:rPr>
              <a:t> </a:t>
            </a:r>
            <a:r>
              <a:rPr b="0" i="0" lang="en-US" sz="1500" u="none" cap="none" strike="noStrike">
                <a:solidFill>
                  <a:schemeClr val="dk1"/>
                </a:solidFill>
                <a:latin typeface="Roboto Condensed"/>
                <a:ea typeface="Roboto Condensed"/>
                <a:cs typeface="Roboto Condensed"/>
                <a:sym typeface="Roboto Condensed"/>
              </a:rPr>
              <a:t>Dulled emotional tone associated with </a:t>
            </a:r>
            <a:r>
              <a:rPr b="0" i="0" lang="en-US" sz="1500" u="sng" cap="none" strike="noStrike">
                <a:solidFill>
                  <a:schemeClr val="dk1"/>
                </a:solidFill>
                <a:latin typeface="Roboto Condensed"/>
                <a:ea typeface="Roboto Condensed"/>
                <a:cs typeface="Roboto Condensed"/>
                <a:sym typeface="Roboto Condensed"/>
              </a:rPr>
              <a:t>detachment or indifference</a:t>
            </a:r>
            <a:r>
              <a:rPr b="0" i="0" lang="en-US" sz="1500" u="none" cap="none" strike="noStrike">
                <a:solidFill>
                  <a:schemeClr val="dk1"/>
                </a:solidFill>
                <a:latin typeface="Roboto Condensed"/>
                <a:ea typeface="Roboto Condensed"/>
                <a:cs typeface="Roboto Condensed"/>
                <a:sym typeface="Roboto Condensed"/>
              </a:rPr>
              <a:t>; observed in certain types of </a:t>
            </a:r>
            <a:r>
              <a:rPr b="1" i="0" lang="en-US" sz="1500" u="none" cap="none" strike="noStrike">
                <a:solidFill>
                  <a:schemeClr val="dk1"/>
                </a:solidFill>
                <a:latin typeface="Roboto Condensed"/>
                <a:ea typeface="Roboto Condensed"/>
                <a:cs typeface="Roboto Condensed"/>
                <a:sym typeface="Roboto Condensed"/>
              </a:rPr>
              <a:t>schizophrenia</a:t>
            </a:r>
            <a:r>
              <a:rPr b="0" i="0" lang="en-US" sz="1500" u="none" cap="none" strike="noStrike">
                <a:solidFill>
                  <a:schemeClr val="dk1"/>
                </a:solidFill>
                <a:latin typeface="Roboto Condensed"/>
                <a:ea typeface="Roboto Condensed"/>
                <a:cs typeface="Roboto Condensed"/>
                <a:sym typeface="Roboto Condensed"/>
              </a:rPr>
              <a:t> and </a:t>
            </a:r>
            <a:r>
              <a:rPr b="1" i="0" lang="en-US" sz="1500" u="none" cap="none" strike="noStrike">
                <a:solidFill>
                  <a:schemeClr val="dk1"/>
                </a:solidFill>
                <a:latin typeface="Roboto Condensed"/>
                <a:ea typeface="Roboto Condensed"/>
                <a:cs typeface="Roboto Condensed"/>
                <a:sym typeface="Roboto Condensed"/>
              </a:rPr>
              <a:t>depression.</a:t>
            </a:r>
            <a:endParaRPr b="1" i="0" sz="1500" u="none" cap="none" strike="noStrike">
              <a:solidFill>
                <a:schemeClr val="dk1"/>
              </a:solidFill>
              <a:latin typeface="Roboto Condensed"/>
              <a:ea typeface="Roboto Condensed"/>
              <a:cs typeface="Roboto Condensed"/>
              <a:sym typeface="Roboto Condensed"/>
            </a:endParaRPr>
          </a:p>
          <a:p>
            <a:pPr indent="-514350" lvl="0" marL="514350" marR="0" rtl="0" algn="l">
              <a:lnSpc>
                <a:spcPct val="100000"/>
              </a:lnSpc>
              <a:spcBef>
                <a:spcPts val="0"/>
              </a:spcBef>
              <a:spcAft>
                <a:spcPts val="0"/>
              </a:spcAft>
              <a:buClr>
                <a:schemeClr val="dk1"/>
              </a:buClr>
              <a:buSzPts val="1500"/>
              <a:buFont typeface="Arial"/>
              <a:buAutoNum type="romanUcPeriod"/>
            </a:pPr>
            <a:r>
              <a:rPr b="1" i="0" lang="en-US" sz="1500" u="none" cap="none" strike="noStrike">
                <a:solidFill>
                  <a:srgbClr val="939F26"/>
                </a:solidFill>
                <a:latin typeface="Roboto Condensed"/>
                <a:ea typeface="Roboto Condensed"/>
                <a:cs typeface="Roboto Condensed"/>
                <a:sym typeface="Roboto Condensed"/>
              </a:rPr>
              <a:t>Alexithymia:</a:t>
            </a:r>
            <a:r>
              <a:rPr b="1" i="0" lang="en-US" sz="1500" u="none" cap="none" strike="noStrike">
                <a:solidFill>
                  <a:schemeClr val="dk1"/>
                </a:solidFill>
                <a:latin typeface="Roboto Condensed"/>
                <a:ea typeface="Roboto Condensed"/>
                <a:cs typeface="Roboto Condensed"/>
                <a:sym typeface="Roboto Condensed"/>
              </a:rPr>
              <a:t> </a:t>
            </a:r>
            <a:r>
              <a:rPr b="0" i="0" lang="en-US" sz="1500" u="sng" cap="none" strike="noStrike">
                <a:solidFill>
                  <a:schemeClr val="dk1"/>
                </a:solidFill>
                <a:latin typeface="Roboto Condensed"/>
                <a:ea typeface="Roboto Condensed"/>
                <a:cs typeface="Roboto Condensed"/>
                <a:sym typeface="Roboto Condensed"/>
              </a:rPr>
              <a:t>inability or difficulty in describing or being aware of one’s emotions or moods.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5" name="Shape 2605"/>
        <p:cNvGrpSpPr/>
        <p:nvPr/>
      </p:nvGrpSpPr>
      <p:grpSpPr>
        <a:xfrm>
          <a:off x="0" y="0"/>
          <a:ext cx="0" cy="0"/>
          <a:chOff x="0" y="0"/>
          <a:chExt cx="0" cy="0"/>
        </a:xfrm>
      </p:grpSpPr>
      <p:sp>
        <p:nvSpPr>
          <p:cNvPr id="2606" name="Google Shape;2606;g2b625c1c865_0_70"/>
          <p:cNvSpPr txBox="1"/>
          <p:nvPr>
            <p:ph type="title"/>
          </p:nvPr>
        </p:nvSpPr>
        <p:spPr>
          <a:xfrm>
            <a:off x="720000" y="5394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Stimulants: Cocaine </a:t>
            </a:r>
            <a:endParaRPr/>
          </a:p>
        </p:txBody>
      </p:sp>
      <p:sp>
        <p:nvSpPr>
          <p:cNvPr id="2607" name="Google Shape;2607;g2b625c1c865_0_70"/>
          <p:cNvSpPr txBox="1"/>
          <p:nvPr>
            <p:ph idx="1" type="body"/>
          </p:nvPr>
        </p:nvSpPr>
        <p:spPr>
          <a:xfrm>
            <a:off x="720725" y="1321375"/>
            <a:ext cx="3865200" cy="3556200"/>
          </a:xfrm>
          <a:prstGeom prst="rect">
            <a:avLst/>
          </a:prstGeom>
          <a:noFill/>
          <a:ln>
            <a:noFill/>
          </a:ln>
        </p:spPr>
        <p:txBody>
          <a:bodyPr anchorCtr="0" anchor="t" bIns="45700" lIns="91425" spcFirstLastPara="1" rIns="91425" wrap="square" tIns="45700">
            <a:normAutofit lnSpcReduction="10000"/>
          </a:bodyPr>
          <a:lstStyle/>
          <a:p>
            <a:pPr indent="-317500" lvl="0" marL="457200" rtl="0" algn="l">
              <a:lnSpc>
                <a:spcPct val="100000"/>
              </a:lnSpc>
              <a:spcBef>
                <a:spcPts val="0"/>
              </a:spcBef>
              <a:spcAft>
                <a:spcPts val="0"/>
              </a:spcAft>
              <a:buSzPts val="1400"/>
              <a:buChar char="●"/>
            </a:pPr>
            <a:r>
              <a:rPr lang="en-US"/>
              <a:t>Cocaine blocks the reuptake of dopamine, epinephrine, and norepinephrine from the synaptic cleft, causing its stimulant effect</a:t>
            </a:r>
            <a:endParaRPr/>
          </a:p>
          <a:p>
            <a:pPr indent="-317500" lvl="0" marL="457200" rtl="0" algn="l">
              <a:lnSpc>
                <a:spcPct val="100000"/>
              </a:lnSpc>
              <a:spcBef>
                <a:spcPts val="0"/>
              </a:spcBef>
              <a:spcAft>
                <a:spcPts val="0"/>
              </a:spcAft>
              <a:buClr>
                <a:schemeClr val="dk2"/>
              </a:buClr>
              <a:buSzPts val="1400"/>
              <a:buChar char="●"/>
            </a:pPr>
            <a:r>
              <a:rPr b="1" lang="en-US">
                <a:solidFill>
                  <a:schemeClr val="dk2"/>
                </a:solidFill>
              </a:rPr>
              <a:t>Overdose can cause: </a:t>
            </a:r>
            <a:endParaRPr b="1">
              <a:solidFill>
                <a:schemeClr val="dk2"/>
              </a:solidFill>
            </a:endParaRPr>
          </a:p>
          <a:p>
            <a:pPr indent="-317500" lvl="1" marL="914400" rtl="0" algn="l">
              <a:lnSpc>
                <a:spcPct val="100000"/>
              </a:lnSpc>
              <a:spcBef>
                <a:spcPts val="0"/>
              </a:spcBef>
              <a:spcAft>
                <a:spcPts val="0"/>
              </a:spcAft>
              <a:buSzPts val="1400"/>
              <a:buChar char="○"/>
            </a:pPr>
            <a:r>
              <a:rPr lang="en-US"/>
              <a:t>Death secondary to cardiac arrhythmia</a:t>
            </a:r>
            <a:endParaRPr/>
          </a:p>
          <a:p>
            <a:pPr indent="-317500" lvl="1" marL="914400" rtl="0" algn="l">
              <a:lnSpc>
                <a:spcPct val="100000"/>
              </a:lnSpc>
              <a:spcBef>
                <a:spcPts val="0"/>
              </a:spcBef>
              <a:spcAft>
                <a:spcPts val="0"/>
              </a:spcAft>
              <a:buSzPts val="1400"/>
              <a:buChar char="○"/>
            </a:pPr>
            <a:r>
              <a:rPr lang="en-US"/>
              <a:t>MI </a:t>
            </a:r>
            <a:endParaRPr/>
          </a:p>
          <a:p>
            <a:pPr indent="-317500" lvl="1" marL="914400" rtl="0" algn="l">
              <a:lnSpc>
                <a:spcPct val="100000"/>
              </a:lnSpc>
              <a:spcBef>
                <a:spcPts val="0"/>
              </a:spcBef>
              <a:spcAft>
                <a:spcPts val="0"/>
              </a:spcAft>
              <a:buSzPts val="1400"/>
              <a:buChar char="○"/>
            </a:pPr>
            <a:r>
              <a:rPr lang="en-US"/>
              <a:t>Seizure</a:t>
            </a:r>
            <a:endParaRPr/>
          </a:p>
          <a:p>
            <a:pPr indent="-317500" lvl="1" marL="914400" rtl="0" algn="l">
              <a:lnSpc>
                <a:spcPct val="100000"/>
              </a:lnSpc>
              <a:spcBef>
                <a:spcPts val="0"/>
              </a:spcBef>
              <a:spcAft>
                <a:spcPts val="0"/>
              </a:spcAft>
              <a:buSzPts val="1400"/>
              <a:buChar char="○"/>
            </a:pPr>
            <a:r>
              <a:rPr lang="en-US"/>
              <a:t>Respiratory depression.</a:t>
            </a:r>
            <a:endParaRPr/>
          </a:p>
          <a:p>
            <a:pPr indent="-317500" lvl="0" marL="457200" rtl="0" algn="l">
              <a:lnSpc>
                <a:spcPct val="100000"/>
              </a:lnSpc>
              <a:spcBef>
                <a:spcPts val="0"/>
              </a:spcBef>
              <a:spcAft>
                <a:spcPts val="0"/>
              </a:spcAft>
              <a:buClr>
                <a:schemeClr val="dk2"/>
              </a:buClr>
              <a:buSzPts val="1400"/>
              <a:buChar char="●"/>
            </a:pPr>
            <a:r>
              <a:rPr b="1" lang="en-US">
                <a:solidFill>
                  <a:schemeClr val="dk2"/>
                </a:solidFill>
              </a:rPr>
              <a:t>Treatment of cocaine use disorder:</a:t>
            </a:r>
            <a:endParaRPr b="1">
              <a:solidFill>
                <a:schemeClr val="dk2"/>
              </a:solidFill>
            </a:endParaRPr>
          </a:p>
          <a:p>
            <a:pPr indent="-317500" lvl="1" marL="914400" rtl="0" algn="l">
              <a:lnSpc>
                <a:spcPct val="100000"/>
              </a:lnSpc>
              <a:spcBef>
                <a:spcPts val="0"/>
              </a:spcBef>
              <a:spcAft>
                <a:spcPts val="0"/>
              </a:spcAft>
              <a:buSzPts val="1400"/>
              <a:buChar char="○"/>
            </a:pPr>
            <a:r>
              <a:rPr lang="en-US"/>
              <a:t>There is no (FDA)-approved pharmacotherapy for cocaine use disorder.</a:t>
            </a:r>
            <a:endParaRPr/>
          </a:p>
          <a:p>
            <a:pPr indent="-317500" lvl="1" marL="914400" rtl="0" algn="l">
              <a:lnSpc>
                <a:spcPct val="100000"/>
              </a:lnSpc>
              <a:spcBef>
                <a:spcPts val="0"/>
              </a:spcBef>
              <a:spcAft>
                <a:spcPts val="0"/>
              </a:spcAft>
              <a:buSzPts val="1400"/>
              <a:buChar char="○"/>
            </a:pPr>
            <a:r>
              <a:rPr lang="en-US"/>
              <a:t>Off-label medications are sometimes used as naltrexone .</a:t>
            </a:r>
            <a:endParaRPr/>
          </a:p>
          <a:p>
            <a:pPr indent="-317500" lvl="1" marL="914400" rtl="0" algn="l">
              <a:lnSpc>
                <a:spcPct val="100000"/>
              </a:lnSpc>
              <a:spcBef>
                <a:spcPts val="0"/>
              </a:spcBef>
              <a:spcAft>
                <a:spcPts val="0"/>
              </a:spcAft>
              <a:buSzPts val="1400"/>
              <a:buChar char="○"/>
            </a:pPr>
            <a:r>
              <a:rPr lang="en-US"/>
              <a:t>Psychological interventions are the mainstay of treatment. </a:t>
            </a:r>
            <a:endParaRPr/>
          </a:p>
          <a:p>
            <a:pPr indent="0" lvl="0" marL="0" rtl="0" algn="l">
              <a:lnSpc>
                <a:spcPct val="100000"/>
              </a:lnSpc>
              <a:spcBef>
                <a:spcPts val="0"/>
              </a:spcBef>
              <a:spcAft>
                <a:spcPts val="0"/>
              </a:spcAft>
              <a:buSzPts val="1400"/>
              <a:buNone/>
            </a:pPr>
            <a:r>
              <a:t/>
            </a:r>
            <a:endParaRPr/>
          </a:p>
        </p:txBody>
      </p:sp>
      <p:sp>
        <p:nvSpPr>
          <p:cNvPr id="2608" name="Google Shape;2608;g2b625c1c865_0_70"/>
          <p:cNvSpPr txBox="1"/>
          <p:nvPr/>
        </p:nvSpPr>
        <p:spPr>
          <a:xfrm>
            <a:off x="4801475" y="1321375"/>
            <a:ext cx="3357300" cy="341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2"/>
                </a:solidFill>
                <a:latin typeface="Rubik"/>
                <a:ea typeface="Rubik"/>
                <a:cs typeface="Rubik"/>
                <a:sym typeface="Rubik"/>
              </a:rPr>
              <a:t>Cocaine withdrawal </a:t>
            </a:r>
            <a:endParaRPr b="1" i="0" sz="1400" u="none" cap="none" strike="noStrike">
              <a:solidFill>
                <a:schemeClr val="dk2"/>
              </a:solidFill>
              <a:latin typeface="Rubik"/>
              <a:ea typeface="Rubik"/>
              <a:cs typeface="Rubik"/>
              <a:sym typeface="Rubik"/>
            </a:endParaRPr>
          </a:p>
          <a:p>
            <a:pPr indent="-317500" lvl="0" marL="457200" marR="0" rtl="0" algn="l">
              <a:lnSpc>
                <a:spcPct val="100000"/>
              </a:lnSpc>
              <a:spcBef>
                <a:spcPts val="0"/>
              </a:spcBef>
              <a:spcAft>
                <a:spcPts val="0"/>
              </a:spcAft>
              <a:buClr>
                <a:srgbClr val="000000"/>
              </a:buClr>
              <a:buSzPts val="1400"/>
              <a:buFont typeface="Rubik"/>
              <a:buChar char="●"/>
            </a:pPr>
            <a:r>
              <a:rPr b="0" i="0" lang="en-US" sz="1400" u="none" cap="none" strike="noStrike">
                <a:solidFill>
                  <a:srgbClr val="000000"/>
                </a:solidFill>
                <a:latin typeface="Rubik"/>
                <a:ea typeface="Rubik"/>
                <a:cs typeface="Rubik"/>
                <a:sym typeface="Rubik"/>
              </a:rPr>
              <a:t>Abrupt abstinence is </a:t>
            </a:r>
            <a:r>
              <a:rPr b="0" i="0" lang="en-US" sz="1400" u="sng" cap="none" strike="noStrike">
                <a:solidFill>
                  <a:srgbClr val="000000"/>
                </a:solidFill>
                <a:latin typeface="Rubik"/>
                <a:ea typeface="Rubik"/>
                <a:cs typeface="Rubik"/>
                <a:sym typeface="Rubik"/>
              </a:rPr>
              <a:t>not life threatening.</a:t>
            </a:r>
            <a:endParaRPr b="0" i="0" sz="1400" u="sng" cap="none" strike="noStrike">
              <a:solidFill>
                <a:srgbClr val="000000"/>
              </a:solidFill>
              <a:latin typeface="Rubik"/>
              <a:ea typeface="Rubik"/>
              <a:cs typeface="Rubik"/>
              <a:sym typeface="Rubik"/>
            </a:endParaRPr>
          </a:p>
          <a:p>
            <a:pPr indent="-317500" lvl="0" marL="457200" marR="0" rtl="0" algn="l">
              <a:lnSpc>
                <a:spcPct val="100000"/>
              </a:lnSpc>
              <a:spcBef>
                <a:spcPts val="0"/>
              </a:spcBef>
              <a:spcAft>
                <a:spcPts val="0"/>
              </a:spcAft>
              <a:buClr>
                <a:srgbClr val="000000"/>
              </a:buClr>
              <a:buSzPts val="1400"/>
              <a:buFont typeface="Rubik"/>
              <a:buChar char="●"/>
            </a:pPr>
            <a:r>
              <a:rPr b="0" i="0" lang="en-US" sz="1400" u="none" cap="none" strike="noStrike">
                <a:solidFill>
                  <a:srgbClr val="000000"/>
                </a:solidFill>
                <a:latin typeface="Rubik"/>
                <a:ea typeface="Rubik"/>
                <a:cs typeface="Rubik"/>
                <a:sym typeface="Rubik"/>
              </a:rPr>
              <a:t>causes post-intoxication depression .</a:t>
            </a:r>
            <a:endParaRPr b="0" i="0" sz="1400" u="none" cap="none" strike="noStrike">
              <a:solidFill>
                <a:srgbClr val="000000"/>
              </a:solidFill>
              <a:latin typeface="Rubik"/>
              <a:ea typeface="Rubik"/>
              <a:cs typeface="Rubik"/>
              <a:sym typeface="Rubik"/>
            </a:endParaRPr>
          </a:p>
          <a:p>
            <a:pPr indent="-317500" lvl="0" marL="457200" marR="0" rtl="0" algn="l">
              <a:lnSpc>
                <a:spcPct val="100000"/>
              </a:lnSpc>
              <a:spcBef>
                <a:spcPts val="0"/>
              </a:spcBef>
              <a:spcAft>
                <a:spcPts val="0"/>
              </a:spcAft>
              <a:buClr>
                <a:srgbClr val="000000"/>
              </a:buClr>
              <a:buSzPts val="1400"/>
              <a:buFont typeface="Rubik"/>
              <a:buChar char="●"/>
            </a:pPr>
            <a:r>
              <a:rPr b="0" i="0" lang="en-US" sz="1400" u="none" cap="none" strike="noStrike">
                <a:solidFill>
                  <a:srgbClr val="000000"/>
                </a:solidFill>
                <a:latin typeface="Rubik"/>
                <a:ea typeface="Rubik"/>
                <a:cs typeface="Rubik"/>
                <a:sym typeface="Rubik"/>
              </a:rPr>
              <a:t>Occasionally, these patients can become suicidal.</a:t>
            </a:r>
            <a:endParaRPr b="0" i="0" sz="1400" u="none" cap="none" strike="noStrike">
              <a:solidFill>
                <a:srgbClr val="000000"/>
              </a:solidFill>
              <a:latin typeface="Rubik"/>
              <a:ea typeface="Rubik"/>
              <a:cs typeface="Rubik"/>
              <a:sym typeface="Rubik"/>
            </a:endParaRPr>
          </a:p>
          <a:p>
            <a:pPr indent="-317500" lvl="0" marL="457200" marR="0" rtl="0" algn="l">
              <a:lnSpc>
                <a:spcPct val="100000"/>
              </a:lnSpc>
              <a:spcBef>
                <a:spcPts val="0"/>
              </a:spcBef>
              <a:spcAft>
                <a:spcPts val="0"/>
              </a:spcAft>
              <a:buClr>
                <a:srgbClr val="000000"/>
              </a:buClr>
              <a:buSzPts val="1400"/>
              <a:buFont typeface="Rubik"/>
              <a:buChar char="●"/>
            </a:pPr>
            <a:r>
              <a:rPr b="0" i="0" lang="en-US" sz="1400" u="none" cap="none" strike="noStrike">
                <a:solidFill>
                  <a:srgbClr val="000000"/>
                </a:solidFill>
                <a:latin typeface="Rubik"/>
                <a:ea typeface="Rubik"/>
                <a:cs typeface="Rubik"/>
                <a:sym typeface="Rubik"/>
              </a:rPr>
              <a:t>With mild-to-moderate cocaine use, withdrawal symptoms </a:t>
            </a:r>
            <a:r>
              <a:rPr b="0" i="0" lang="en-US" sz="1400" u="sng" cap="none" strike="noStrike">
                <a:solidFill>
                  <a:srgbClr val="000000"/>
                </a:solidFill>
                <a:latin typeface="Rubik"/>
                <a:ea typeface="Rubik"/>
                <a:cs typeface="Rubik"/>
                <a:sym typeface="Rubik"/>
              </a:rPr>
              <a:t>resolve within 72 hours</a:t>
            </a:r>
            <a:r>
              <a:rPr b="0" i="0" lang="en-US" sz="1400" u="none" cap="none" strike="noStrike">
                <a:solidFill>
                  <a:srgbClr val="000000"/>
                </a:solidFill>
                <a:latin typeface="Rubik"/>
                <a:ea typeface="Rubik"/>
                <a:cs typeface="Rubik"/>
                <a:sym typeface="Rubik"/>
              </a:rPr>
              <a:t>; with heavy, chronic use, they may last for 1–2 weeks.</a:t>
            </a:r>
            <a:endParaRPr b="0" i="0" sz="1400" u="none" cap="none" strike="noStrike">
              <a:solidFill>
                <a:srgbClr val="000000"/>
              </a:solidFill>
              <a:latin typeface="Rubik"/>
              <a:ea typeface="Rubik"/>
              <a:cs typeface="Rubik"/>
              <a:sym typeface="Rubik"/>
            </a:endParaRPr>
          </a:p>
          <a:p>
            <a:pPr indent="-317500" lvl="0" marL="457200" marR="0" rtl="0" algn="l">
              <a:lnSpc>
                <a:spcPct val="100000"/>
              </a:lnSpc>
              <a:spcBef>
                <a:spcPts val="0"/>
              </a:spcBef>
              <a:spcAft>
                <a:spcPts val="0"/>
              </a:spcAft>
              <a:buClr>
                <a:srgbClr val="000000"/>
              </a:buClr>
              <a:buSzPts val="1400"/>
              <a:buFont typeface="Rubik"/>
              <a:buChar char="●"/>
            </a:pPr>
            <a:r>
              <a:rPr b="1" i="0" lang="en-US" sz="1400" u="sng" cap="none" strike="noStrike">
                <a:solidFill>
                  <a:srgbClr val="000000"/>
                </a:solidFill>
                <a:latin typeface="Rubik"/>
                <a:ea typeface="Rubik"/>
                <a:cs typeface="Rubik"/>
                <a:sym typeface="Rubik"/>
              </a:rPr>
              <a:t>Treatment is supportive</a:t>
            </a:r>
            <a:r>
              <a:rPr b="0" i="0" lang="en-US" sz="1400" u="none" cap="none" strike="noStrike">
                <a:solidFill>
                  <a:srgbClr val="000000"/>
                </a:solidFill>
                <a:latin typeface="Rubik"/>
                <a:ea typeface="Rubik"/>
                <a:cs typeface="Rubik"/>
                <a:sym typeface="Rubik"/>
              </a:rPr>
              <a:t>, but severe psychiatric symptoms may warrant hospitalization.    </a:t>
            </a:r>
            <a:endParaRPr b="0" i="0" sz="1400" u="none" cap="none" strike="noStrike">
              <a:solidFill>
                <a:srgbClr val="000000"/>
              </a:solidFill>
              <a:latin typeface="Rubik"/>
              <a:ea typeface="Rubik"/>
              <a:cs typeface="Rubik"/>
              <a:sym typeface="Rubik"/>
            </a:endParaRPr>
          </a:p>
        </p:txBody>
      </p:sp>
    </p:spTree>
  </p:cSld>
  <p:clrMapOvr>
    <a:masterClrMapping/>
  </p:clrMapOvr>
</p:sld>
</file>

<file path=ppt/slides/slide2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2" name="Shape 2612"/>
        <p:cNvGrpSpPr/>
        <p:nvPr/>
      </p:nvGrpSpPr>
      <p:grpSpPr>
        <a:xfrm>
          <a:off x="0" y="0"/>
          <a:ext cx="0" cy="0"/>
          <a:chOff x="0" y="0"/>
          <a:chExt cx="0" cy="0"/>
        </a:xfrm>
      </p:grpSpPr>
      <p:sp>
        <p:nvSpPr>
          <p:cNvPr id="2613" name="Google Shape;2613;g2b625c1c865_0_79"/>
          <p:cNvSpPr txBox="1"/>
          <p:nvPr>
            <p:ph type="title"/>
          </p:nvPr>
        </p:nvSpPr>
        <p:spPr>
          <a:xfrm>
            <a:off x="251250" y="2226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2614" name="Google Shape;2614;g2b625c1c865_0_79"/>
          <p:cNvSpPr txBox="1"/>
          <p:nvPr>
            <p:ph idx="1" type="body"/>
          </p:nvPr>
        </p:nvSpPr>
        <p:spPr>
          <a:xfrm>
            <a:off x="342050" y="1013500"/>
            <a:ext cx="4003200" cy="4130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t>1- Alcohol is? </a:t>
            </a:r>
            <a:r>
              <a:rPr lang="en-US">
                <a:solidFill>
                  <a:schemeClr val="dk2"/>
                </a:solidFill>
                <a:latin typeface="Roboto Condensed Light"/>
                <a:ea typeface="Roboto Condensed Light"/>
                <a:cs typeface="Roboto Condensed Light"/>
                <a:sym typeface="Roboto Condensed Light"/>
              </a:rPr>
              <a:t>GABA agonist </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ts val="1400"/>
              <a:buNone/>
            </a:pPr>
            <a:r>
              <a:rPr lang="en-US">
                <a:solidFill>
                  <a:schemeClr val="dk1"/>
                </a:solidFill>
              </a:rPr>
              <a:t>2- </a:t>
            </a:r>
            <a:r>
              <a:rPr lang="en-US"/>
              <a:t>Patient brought by his brother to the ER,  he had a broad-based gate , on examination he was confused, ocular examination showed nystagmus, what  should you ask about? </a:t>
            </a:r>
            <a:endParaRPr/>
          </a:p>
          <a:p>
            <a:pPr indent="0" lvl="0" marL="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Alcohol intake </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ts val="1400"/>
              <a:buNone/>
            </a:pPr>
            <a:r>
              <a:rPr lang="en-US">
                <a:solidFill>
                  <a:schemeClr val="dk1"/>
                </a:solidFill>
              </a:rPr>
              <a:t>3- </a:t>
            </a:r>
            <a:r>
              <a:rPr lang="en-US"/>
              <a:t>what is the first sign in alcohol Toxicity? </a:t>
            </a:r>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A) delirium </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B) convulsions </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C) nausea and vomiting </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D) itching </a:t>
            </a:r>
            <a:endParaRPr>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Clr>
                <a:schemeClr val="dk1"/>
              </a:buClr>
              <a:buSzPts val="1100"/>
              <a:buFont typeface="Arial"/>
              <a:buNone/>
            </a:pPr>
            <a:r>
              <a:rPr lang="en-US"/>
              <a:t>4- What is the most illicit substance worldwide?</a:t>
            </a:r>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A) cannabis </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B) nicotine</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C) benzodiazepine</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ts val="1400"/>
              <a:buNone/>
            </a:pPr>
            <a:r>
              <a:rPr lang="en-US">
                <a:latin typeface="Roboto Condensed Light"/>
                <a:ea typeface="Roboto Condensed Light"/>
                <a:cs typeface="Roboto Condensed Light"/>
                <a:sym typeface="Roboto Condensed Light"/>
              </a:rPr>
              <a:t>D) opioid</a:t>
            </a:r>
            <a:endParaRPr>
              <a:solidFill>
                <a:schemeClr val="dk1"/>
              </a:solidFill>
            </a:endParaRPr>
          </a:p>
        </p:txBody>
      </p:sp>
      <p:sp>
        <p:nvSpPr>
          <p:cNvPr id="2615" name="Google Shape;2615;g2b625c1c865_0_79"/>
          <p:cNvSpPr txBox="1"/>
          <p:nvPr>
            <p:ph idx="1" type="body"/>
          </p:nvPr>
        </p:nvSpPr>
        <p:spPr>
          <a:xfrm>
            <a:off x="4573400" y="1013500"/>
            <a:ext cx="3686700" cy="4130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t>5- withdrawal of one of these substances can lead to a potential death?</a:t>
            </a:r>
            <a:endParaRPr/>
          </a:p>
          <a:p>
            <a:pPr indent="0" lvl="0" marL="45720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A. Alcohol      </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ts val="1400"/>
              <a:buNone/>
            </a:pPr>
            <a:r>
              <a:rPr lang="en-US">
                <a:latin typeface="Roboto Condensed Light"/>
                <a:ea typeface="Roboto Condensed Light"/>
                <a:cs typeface="Roboto Condensed Light"/>
                <a:sym typeface="Roboto Condensed Light"/>
              </a:rPr>
              <a:t>B. Cocaine  	</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ts val="1400"/>
              <a:buNone/>
            </a:pPr>
            <a:r>
              <a:rPr lang="en-US">
                <a:latin typeface="Roboto Condensed Light"/>
                <a:ea typeface="Roboto Condensed Light"/>
                <a:cs typeface="Roboto Condensed Light"/>
                <a:sym typeface="Roboto Condensed Light"/>
              </a:rPr>
              <a:t>C. Heroin   </a:t>
            </a:r>
            <a:r>
              <a:rPr lang="en-US">
                <a:solidFill>
                  <a:srgbClr val="1C1E21"/>
                </a:solidFill>
                <a:latin typeface="Roboto Condensed Light"/>
                <a:ea typeface="Roboto Condensed Light"/>
                <a:cs typeface="Roboto Condensed Light"/>
                <a:sym typeface="Roboto Condensed Light"/>
              </a:rPr>
              <a:t>    </a:t>
            </a:r>
            <a:endParaRPr>
              <a:solidFill>
                <a:srgbClr val="1C1E21"/>
              </a:solidFill>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ts val="1400"/>
              <a:buNone/>
            </a:pPr>
            <a:r>
              <a:rPr lang="en-US">
                <a:solidFill>
                  <a:srgbClr val="1C1E21"/>
                </a:solidFill>
              </a:rPr>
              <a:t>6- </a:t>
            </a:r>
            <a:r>
              <a:rPr lang="en-US"/>
              <a:t>alcohol withdrawal is related to one of these neurotransmitters?</a:t>
            </a:r>
            <a:endParaRPr/>
          </a:p>
          <a:p>
            <a:pPr indent="0" lvl="0" marL="457200" rtl="0" algn="l">
              <a:lnSpc>
                <a:spcPct val="100000"/>
              </a:lnSpc>
              <a:spcBef>
                <a:spcPts val="0"/>
              </a:spcBef>
              <a:spcAft>
                <a:spcPts val="0"/>
              </a:spcAft>
              <a:buSzPts val="1400"/>
              <a:buNone/>
            </a:pPr>
            <a:r>
              <a:rPr lang="en-US">
                <a:latin typeface="Roboto Condensed Light"/>
                <a:ea typeface="Roboto Condensed Light"/>
                <a:cs typeface="Roboto Condensed Light"/>
                <a:sym typeface="Roboto Condensed Light"/>
              </a:rPr>
              <a:t>A. Dopamine  	</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ts val="1400"/>
              <a:buNone/>
            </a:pPr>
            <a:r>
              <a:rPr lang="en-US">
                <a:latin typeface="Roboto Condensed Light"/>
                <a:ea typeface="Roboto Condensed Light"/>
                <a:cs typeface="Roboto Condensed Light"/>
                <a:sym typeface="Roboto Condensed Light"/>
              </a:rPr>
              <a:t>B. Norepinephrine   	</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C. GABA </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Clr>
                <a:schemeClr val="dk1"/>
              </a:buClr>
              <a:buSzPts val="1100"/>
              <a:buFont typeface="Arial"/>
              <a:buNone/>
            </a:pPr>
            <a:r>
              <a:rPr lang="en-US"/>
              <a:t>7- tactile hallucinations are most common with?</a:t>
            </a:r>
            <a:endParaRPr/>
          </a:p>
          <a:p>
            <a:pPr indent="0" lvl="0" marL="45720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A. alcohol withdrawal    </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ts val="1400"/>
              <a:buNone/>
            </a:pPr>
            <a:r>
              <a:rPr lang="en-US">
                <a:latin typeface="Roboto Condensed Light"/>
                <a:ea typeface="Roboto Condensed Light"/>
                <a:cs typeface="Roboto Condensed Light"/>
                <a:sym typeface="Roboto Condensed Light"/>
              </a:rPr>
              <a:t>B. Bipolar disorder	</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ts val="1400"/>
              <a:buNone/>
            </a:pPr>
            <a:r>
              <a:rPr lang="en-US">
                <a:latin typeface="Roboto Condensed Light"/>
                <a:ea typeface="Roboto Condensed Light"/>
                <a:cs typeface="Roboto Condensed Light"/>
                <a:sym typeface="Roboto Condensed Light"/>
              </a:rPr>
              <a:t>C. Schizophrenia   	</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ts val="1400"/>
              <a:buNone/>
            </a:pPr>
            <a:r>
              <a:rPr lang="en-US">
                <a:latin typeface="Roboto Condensed Light"/>
                <a:ea typeface="Roboto Condensed Light"/>
                <a:cs typeface="Roboto Condensed Light"/>
                <a:sym typeface="Roboto Condensed Light"/>
              </a:rPr>
              <a:t>D. drug intoxication </a:t>
            </a:r>
            <a:endParaRPr/>
          </a:p>
        </p:txBody>
      </p:sp>
    </p:spTree>
  </p:cSld>
  <p:clrMapOvr>
    <a:masterClrMapping/>
  </p:clrMapOvr>
</p:sld>
</file>

<file path=ppt/slides/slide2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9" name="Shape 2619"/>
        <p:cNvGrpSpPr/>
        <p:nvPr/>
      </p:nvGrpSpPr>
      <p:grpSpPr>
        <a:xfrm>
          <a:off x="0" y="0"/>
          <a:ext cx="0" cy="0"/>
          <a:chOff x="0" y="0"/>
          <a:chExt cx="0" cy="0"/>
        </a:xfrm>
      </p:grpSpPr>
      <p:sp>
        <p:nvSpPr>
          <p:cNvPr id="2620" name="Google Shape;2620;g2b625c1c865_0_169"/>
          <p:cNvSpPr txBox="1"/>
          <p:nvPr>
            <p:ph type="title"/>
          </p:nvPr>
        </p:nvSpPr>
        <p:spPr>
          <a:xfrm>
            <a:off x="251250" y="2226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2621" name="Google Shape;2621;g2b625c1c865_0_169"/>
          <p:cNvSpPr txBox="1"/>
          <p:nvPr>
            <p:ph idx="1" type="body"/>
          </p:nvPr>
        </p:nvSpPr>
        <p:spPr>
          <a:xfrm>
            <a:off x="342050" y="1013500"/>
            <a:ext cx="4003200" cy="4130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t>8- 50 year old man who has schizophrenia and he is alcoholism, came with hallucinations and delusion, what should not be included in the differential diagnosis?</a:t>
            </a:r>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A- Schizophrenia</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B- Alcohol dependence</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C- Substance induced psychotic features</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D- Borderline personality disorder with psychotic features</a:t>
            </a:r>
            <a:endParaRPr sz="1200">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ts val="1400"/>
              <a:buNone/>
            </a:pPr>
            <a:r>
              <a:rPr lang="en-US"/>
              <a:t>9- 82 year old alcoholic, came to ER with loss of consciousness and was hospitalized for the management of pneumonia, he was still confused, agitated and ataxic with ocular problems (difficulty looking upward and downward) , what is your diagnosis? </a:t>
            </a:r>
            <a:endParaRPr/>
          </a:p>
          <a:p>
            <a:pPr indent="0" lvl="0" marL="45720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Wernicke encephalopathy</a:t>
            </a:r>
            <a:endParaRPr>
              <a:solidFill>
                <a:schemeClr val="dk2"/>
              </a:solidFill>
              <a:latin typeface="Roboto Condensed Light"/>
              <a:ea typeface="Roboto Condensed Light"/>
              <a:cs typeface="Roboto Condensed Light"/>
              <a:sym typeface="Roboto Condensed Light"/>
            </a:endParaRPr>
          </a:p>
        </p:txBody>
      </p:sp>
      <p:sp>
        <p:nvSpPr>
          <p:cNvPr id="2622" name="Google Shape;2622;g2b625c1c865_0_169"/>
          <p:cNvSpPr txBox="1"/>
          <p:nvPr>
            <p:ph idx="1" type="body"/>
          </p:nvPr>
        </p:nvSpPr>
        <p:spPr>
          <a:xfrm>
            <a:off x="4573400" y="1013500"/>
            <a:ext cx="3686700" cy="4130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t>10- A drug used for alcohol dependence?</a:t>
            </a:r>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A- Acamprosate or Naltrexone </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B- flumazenil</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C- clozapine</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D- clonidine</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E- naloxone </a:t>
            </a:r>
            <a:endParaRPr sz="1200">
              <a:solidFill>
                <a:schemeClr val="dk1"/>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11- </a:t>
            </a:r>
            <a:r>
              <a:rPr lang="en-US">
                <a:solidFill>
                  <a:schemeClr val="dk1"/>
                </a:solidFill>
              </a:rPr>
              <a:t>Naltrexone used in treatment of alcohol abuse by? </a:t>
            </a:r>
            <a:endParaRPr>
              <a:solidFill>
                <a:schemeClr val="dk1"/>
              </a:solidFill>
            </a:endParaRPr>
          </a:p>
          <a:p>
            <a:pPr indent="0" lvl="0" marL="45720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Reduce desire or craving and the high associated with alcohol</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12- Which of the following is most useful in differentiating between schizophrenia and alcohol withdrawal delirium? </a:t>
            </a:r>
            <a:endParaRPr/>
          </a:p>
          <a:p>
            <a:pPr indent="457200" lvl="0" marL="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Level of consciousness</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13- Opioid antagonist used in alcohol use disorder: </a:t>
            </a:r>
            <a:endParaRPr/>
          </a:p>
          <a:p>
            <a:pPr indent="0" lvl="0" marL="45720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naltrexone.</a:t>
            </a:r>
            <a:endParaRPr>
              <a:solidFill>
                <a:schemeClr val="dk2"/>
              </a:solidFill>
              <a:latin typeface="Roboto Condensed Light"/>
              <a:ea typeface="Roboto Condensed Light"/>
              <a:cs typeface="Roboto Condensed Light"/>
              <a:sym typeface="Roboto Condensed Light"/>
            </a:endParaRPr>
          </a:p>
          <a:p>
            <a:pPr indent="45720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sld>
</file>

<file path=ppt/slides/slide2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6" name="Shape 2626"/>
        <p:cNvGrpSpPr/>
        <p:nvPr/>
      </p:nvGrpSpPr>
      <p:grpSpPr>
        <a:xfrm>
          <a:off x="0" y="0"/>
          <a:ext cx="0" cy="0"/>
          <a:chOff x="0" y="0"/>
          <a:chExt cx="0" cy="0"/>
        </a:xfrm>
      </p:grpSpPr>
      <p:sp>
        <p:nvSpPr>
          <p:cNvPr id="2627" name="Google Shape;2627;g2b9a5c43d4a_0_37"/>
          <p:cNvSpPr txBox="1"/>
          <p:nvPr>
            <p:ph type="title"/>
          </p:nvPr>
        </p:nvSpPr>
        <p:spPr>
          <a:xfrm>
            <a:off x="251250" y="2226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2628" name="Google Shape;2628;g2b9a5c43d4a_0_37"/>
          <p:cNvSpPr txBox="1"/>
          <p:nvPr>
            <p:ph idx="1" type="body"/>
          </p:nvPr>
        </p:nvSpPr>
        <p:spPr>
          <a:xfrm>
            <a:off x="342050" y="1013500"/>
            <a:ext cx="4003200" cy="4130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1000"/>
              </a:spcBef>
              <a:spcAft>
                <a:spcPts val="0"/>
              </a:spcAft>
              <a:buClr>
                <a:schemeClr val="dk1"/>
              </a:buClr>
              <a:buSzPts val="1100"/>
              <a:buFont typeface="Arial"/>
              <a:buNone/>
            </a:pPr>
            <a:r>
              <a:rPr lang="en-US">
                <a:solidFill>
                  <a:schemeClr val="dk1"/>
                </a:solidFill>
              </a:rPr>
              <a:t>14- Cocaine Mechanism of action:</a:t>
            </a:r>
            <a:endParaRPr>
              <a:solidFill>
                <a:schemeClr val="dk1"/>
              </a:solidFill>
            </a:endParaRPr>
          </a:p>
          <a:p>
            <a:pPr indent="457200" lvl="0" marL="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Dopamine release</a:t>
            </a:r>
            <a:endParaRPr sz="1200">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Clr>
                <a:schemeClr val="dk1"/>
              </a:buClr>
              <a:buSzPts val="1100"/>
              <a:buFont typeface="Arial"/>
              <a:buNone/>
            </a:pPr>
            <a:r>
              <a:rPr lang="en-US">
                <a:solidFill>
                  <a:schemeClr val="dk1"/>
                </a:solidFill>
              </a:rPr>
              <a:t>15- Tactile hallucination occurs in which of the following? </a:t>
            </a:r>
            <a:endParaRPr>
              <a:solidFill>
                <a:schemeClr val="dk1"/>
              </a:solidFill>
            </a:endParaRPr>
          </a:p>
          <a:p>
            <a:pPr indent="457200" lvl="0" marL="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Cocaine psychosis</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ts val="1400"/>
              <a:buNone/>
            </a:pPr>
            <a:r>
              <a:rPr lang="en-US"/>
              <a:t>16- Appearance of symptoms after stopping chronic use of substance is called?</a:t>
            </a:r>
            <a:endParaRPr/>
          </a:p>
          <a:p>
            <a:pPr indent="0" lvl="0" marL="45720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Withdrawal</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ts val="1400"/>
              <a:buNone/>
            </a:pPr>
            <a:r>
              <a:rPr lang="en-US"/>
              <a:t>17- All of the following are cns depressants except?</a:t>
            </a:r>
            <a:endParaRPr/>
          </a:p>
          <a:p>
            <a:pPr indent="0" lvl="0" marL="45720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 cocaine</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ts val="1400"/>
              <a:buNone/>
            </a:pPr>
            <a:r>
              <a:rPr lang="en-US">
                <a:solidFill>
                  <a:schemeClr val="dk1"/>
                </a:solidFill>
                <a:latin typeface="Roboto Condensed Light"/>
                <a:ea typeface="Roboto Condensed Light"/>
                <a:cs typeface="Roboto Condensed Light"/>
                <a:sym typeface="Roboto Condensed Light"/>
              </a:rPr>
              <a:t>- sleeping pills</a:t>
            </a:r>
            <a:endParaRPr>
              <a:solidFill>
                <a:schemeClr val="dk1"/>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ts val="1400"/>
              <a:buNone/>
            </a:pPr>
            <a:r>
              <a:rPr lang="en-US">
                <a:solidFill>
                  <a:schemeClr val="dk1"/>
                </a:solidFill>
                <a:latin typeface="Roboto Condensed Light"/>
                <a:ea typeface="Roboto Condensed Light"/>
                <a:cs typeface="Roboto Condensed Light"/>
                <a:sym typeface="Roboto Condensed Light"/>
              </a:rPr>
              <a:t>- tranquiliser</a:t>
            </a:r>
            <a:endParaRPr>
              <a:solidFill>
                <a:schemeClr val="dk1"/>
              </a:solidFill>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ts val="1400"/>
              <a:buNone/>
            </a:pPr>
            <a:r>
              <a:rPr lang="en-US"/>
              <a:t>18- Neurotransmitter involved  in benzodiazepine withdrawal :</a:t>
            </a:r>
            <a:endParaRPr/>
          </a:p>
          <a:p>
            <a:pPr indent="0" lvl="0" marL="45720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GABA</a:t>
            </a:r>
            <a:endParaRPr sz="1100">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Clr>
                <a:schemeClr val="dk1"/>
              </a:buClr>
              <a:buSzPts val="1100"/>
              <a:buFont typeface="Arial"/>
              <a:buNone/>
            </a:pPr>
            <a:r>
              <a:t/>
            </a:r>
            <a:endParaRPr/>
          </a:p>
        </p:txBody>
      </p:sp>
      <p:sp>
        <p:nvSpPr>
          <p:cNvPr id="2629" name="Google Shape;2629;g2b9a5c43d4a_0_37"/>
          <p:cNvSpPr txBox="1"/>
          <p:nvPr>
            <p:ph idx="1" type="body"/>
          </p:nvPr>
        </p:nvSpPr>
        <p:spPr>
          <a:xfrm>
            <a:off x="4573400" y="1013500"/>
            <a:ext cx="3686700" cy="4130100"/>
          </a:xfrm>
          <a:prstGeom prst="rect">
            <a:avLst/>
          </a:prstGeom>
          <a:noFill/>
          <a:ln>
            <a:noFill/>
          </a:ln>
        </p:spPr>
        <p:txBody>
          <a:bodyPr anchorCtr="0" anchor="t" bIns="45700" lIns="91425" spcFirstLastPara="1" rIns="91425" wrap="square" tIns="45700">
            <a:normAutofit/>
          </a:bodyPr>
          <a:lstStyle/>
          <a:p>
            <a:pPr indent="0" lvl="0" marL="457200" rtl="0" algn="l">
              <a:lnSpc>
                <a:spcPct val="100000"/>
              </a:lnSpc>
              <a:spcBef>
                <a:spcPts val="0"/>
              </a:spcBef>
              <a:spcAft>
                <a:spcPts val="0"/>
              </a:spcAft>
              <a:buSzPts val="1400"/>
              <a:buNone/>
            </a:pPr>
            <a:r>
              <a:t/>
            </a:r>
            <a:endParaRPr>
              <a:solidFill>
                <a:schemeClr val="dk2"/>
              </a:solidFill>
              <a:latin typeface="Roboto Condensed Light"/>
              <a:ea typeface="Roboto Condensed Light"/>
              <a:cs typeface="Roboto Condensed Light"/>
              <a:sym typeface="Roboto Condensed Light"/>
            </a:endParaRPr>
          </a:p>
          <a:p>
            <a:pPr indent="457200" lvl="0" marL="0" rtl="0" algn="l">
              <a:lnSpc>
                <a:spcPct val="100000"/>
              </a:lnSpc>
              <a:spcBef>
                <a:spcPts val="0"/>
              </a:spcBef>
              <a:spcAft>
                <a:spcPts val="0"/>
              </a:spcAft>
              <a:buClr>
                <a:schemeClr val="dk1"/>
              </a:buClr>
              <a:buSzPts val="1100"/>
              <a:buFont typeface="Arial"/>
              <a:buNone/>
            </a:pPr>
            <a:r>
              <a:t/>
            </a:r>
            <a:endParaRPr/>
          </a:p>
        </p:txBody>
      </p:sp>
      <p:sp>
        <p:nvSpPr>
          <p:cNvPr id="2630" name="Google Shape;2630;g2b9a5c43d4a_0_37"/>
          <p:cNvSpPr txBox="1"/>
          <p:nvPr/>
        </p:nvSpPr>
        <p:spPr>
          <a:xfrm>
            <a:off x="4570601" y="1013400"/>
            <a:ext cx="4003200" cy="4130100"/>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100000"/>
              </a:lnSpc>
              <a:spcBef>
                <a:spcPts val="1000"/>
              </a:spcBef>
              <a:spcAft>
                <a:spcPts val="0"/>
              </a:spcAft>
              <a:buClr>
                <a:schemeClr val="dk1"/>
              </a:buClr>
              <a:buSzPts val="1100"/>
              <a:buFont typeface="Arial"/>
              <a:buNone/>
            </a:pPr>
            <a:r>
              <a:rPr b="0" i="0" lang="en-US" sz="1400" u="none" cap="none" strike="noStrike">
                <a:solidFill>
                  <a:schemeClr val="dk1"/>
                </a:solidFill>
                <a:latin typeface="Rubik"/>
                <a:ea typeface="Rubik"/>
                <a:cs typeface="Rubik"/>
                <a:sym typeface="Rubik"/>
              </a:rPr>
              <a:t>19- Tolerance is defined as:</a:t>
            </a:r>
            <a:endParaRPr/>
          </a:p>
          <a:p>
            <a:pPr indent="0" lvl="1" marL="457200" marR="0" rtl="0" algn="l">
              <a:lnSpc>
                <a:spcPct val="100000"/>
              </a:lnSpc>
              <a:spcBef>
                <a:spcPts val="600"/>
              </a:spcBef>
              <a:spcAft>
                <a:spcPts val="0"/>
              </a:spcAft>
              <a:buClr>
                <a:schemeClr val="dk1"/>
              </a:buClr>
              <a:buSzPts val="1100"/>
              <a:buFont typeface="Arial"/>
              <a:buNone/>
            </a:pPr>
            <a:r>
              <a:rPr b="0" i="0" lang="en-US" sz="1400" u="none" cap="none" strike="noStrike">
                <a:solidFill>
                  <a:schemeClr val="dk2"/>
                </a:solidFill>
                <a:latin typeface="Roboto Condensed Light"/>
                <a:ea typeface="Roboto Condensed Light"/>
                <a:cs typeface="Roboto Condensed Light"/>
                <a:sym typeface="Roboto Condensed Light"/>
              </a:rPr>
              <a:t>Increasing the dosage to re-amplify the drug's effects is called </a:t>
            </a:r>
            <a:endParaRPr/>
          </a:p>
          <a:p>
            <a:pPr indent="0" lvl="0" marL="0" marR="0" rtl="0" algn="l">
              <a:lnSpc>
                <a:spcPct val="100000"/>
              </a:lnSpc>
              <a:spcBef>
                <a:spcPts val="0"/>
              </a:spcBef>
              <a:spcAft>
                <a:spcPts val="0"/>
              </a:spcAft>
              <a:buClr>
                <a:schemeClr val="dk1"/>
              </a:buClr>
              <a:buSzPts val="1100"/>
              <a:buFont typeface="Arial"/>
              <a:buNone/>
            </a:pPr>
            <a:r>
              <a:rPr b="0" i="0" lang="en-US" sz="1400" u="none" cap="none" strike="noStrike">
                <a:solidFill>
                  <a:schemeClr val="dk1"/>
                </a:solidFill>
                <a:latin typeface="Rubik"/>
                <a:ea typeface="Rubik"/>
                <a:cs typeface="Rubik"/>
                <a:sym typeface="Rubik"/>
              </a:rPr>
              <a:t>20- True about substance use disorders?</a:t>
            </a:r>
            <a:endParaRPr/>
          </a:p>
          <a:p>
            <a:pPr indent="0" lvl="1" marL="457200" marR="0" rtl="0" algn="l">
              <a:lnSpc>
                <a:spcPct val="100000"/>
              </a:lnSpc>
              <a:spcBef>
                <a:spcPts val="600"/>
              </a:spcBef>
              <a:spcAft>
                <a:spcPts val="0"/>
              </a:spcAft>
              <a:buClr>
                <a:schemeClr val="dk1"/>
              </a:buClr>
              <a:buSzPts val="1100"/>
              <a:buFont typeface="Arial"/>
              <a:buNone/>
            </a:pPr>
            <a:r>
              <a:rPr b="0" i="0" lang="en-US" sz="1400" u="none" cap="none" strike="noStrike">
                <a:solidFill>
                  <a:schemeClr val="dk2"/>
                </a:solidFill>
                <a:latin typeface="Roboto Condensed Light"/>
                <a:ea typeface="Roboto Condensed Light"/>
                <a:cs typeface="Roboto Condensed Light"/>
                <a:sym typeface="Roboto Condensed Light"/>
              </a:rPr>
              <a:t>Liver cirrhosis </a:t>
            </a:r>
            <a:endParaRPr b="0" i="0" sz="1400" u="none" cap="none" strike="noStrike">
              <a:solidFill>
                <a:schemeClr val="dk2"/>
              </a:solidFill>
              <a:latin typeface="Roboto Condensed Light"/>
              <a:ea typeface="Roboto Condensed Light"/>
              <a:cs typeface="Roboto Condensed Light"/>
              <a:sym typeface="Roboto Condensed Light"/>
            </a:endParaRPr>
          </a:p>
          <a:p>
            <a:pPr indent="0" lvl="1" marL="0" marR="0" rtl="0" algn="l">
              <a:lnSpc>
                <a:spcPct val="100000"/>
              </a:lnSpc>
              <a:spcBef>
                <a:spcPts val="600"/>
              </a:spcBef>
              <a:spcAft>
                <a:spcPts val="0"/>
              </a:spcAft>
              <a:buClr>
                <a:schemeClr val="dk1"/>
              </a:buClr>
              <a:buSzPts val="1100"/>
              <a:buFont typeface="Arial"/>
              <a:buNone/>
            </a:pPr>
            <a:r>
              <a:rPr lang="en-US">
                <a:solidFill>
                  <a:schemeClr val="dk1"/>
                </a:solidFill>
                <a:latin typeface="Rubik"/>
                <a:ea typeface="Rubik"/>
                <a:cs typeface="Rubik"/>
                <a:sym typeface="Rubik"/>
              </a:rPr>
              <a:t>21- Not a risk factor for substance abuse?</a:t>
            </a:r>
            <a:endParaRPr>
              <a:solidFill>
                <a:schemeClr val="dk1"/>
              </a:solidFill>
              <a:latin typeface="Rubik"/>
              <a:ea typeface="Rubik"/>
              <a:cs typeface="Rubik"/>
              <a:sym typeface="Rubik"/>
            </a:endParaRPr>
          </a:p>
          <a:p>
            <a:pPr indent="0" lvl="1" marL="0" marR="0" rtl="0" algn="l">
              <a:lnSpc>
                <a:spcPct val="100000"/>
              </a:lnSpc>
              <a:spcBef>
                <a:spcPts val="0"/>
              </a:spcBef>
              <a:spcAft>
                <a:spcPts val="0"/>
              </a:spcAft>
              <a:buClr>
                <a:schemeClr val="dk1"/>
              </a:buClr>
              <a:buSzPts val="1100"/>
              <a:buFont typeface="Arial"/>
              <a:buNone/>
            </a:pPr>
            <a:r>
              <a:rPr lang="en-US">
                <a:solidFill>
                  <a:schemeClr val="dk1"/>
                </a:solidFill>
                <a:latin typeface="Rubik"/>
                <a:ea typeface="Rubik"/>
                <a:cs typeface="Rubik"/>
                <a:sym typeface="Rubik"/>
              </a:rPr>
              <a:t>	</a:t>
            </a:r>
            <a:r>
              <a:rPr lang="en-US">
                <a:solidFill>
                  <a:schemeClr val="dk2"/>
                </a:solidFill>
                <a:latin typeface="Roboto Condensed Light"/>
                <a:ea typeface="Roboto Condensed Light"/>
                <a:cs typeface="Roboto Condensed Light"/>
                <a:sym typeface="Roboto Condensed Light"/>
              </a:rPr>
              <a:t>high socioeconomic status </a:t>
            </a:r>
            <a:endParaRPr>
              <a:solidFill>
                <a:schemeClr val="dk2"/>
              </a:solidFill>
              <a:latin typeface="Roboto Condensed Light"/>
              <a:ea typeface="Roboto Condensed Light"/>
              <a:cs typeface="Roboto Condensed Light"/>
              <a:sym typeface="Roboto Condensed Light"/>
            </a:endParaRPr>
          </a:p>
          <a:p>
            <a:pPr indent="0" lvl="1" marL="0" marR="0" rtl="0" algn="l">
              <a:lnSpc>
                <a:spcPct val="100000"/>
              </a:lnSpc>
              <a:spcBef>
                <a:spcPts val="600"/>
              </a:spcBef>
              <a:spcAft>
                <a:spcPts val="0"/>
              </a:spcAft>
              <a:buClr>
                <a:schemeClr val="dk1"/>
              </a:buClr>
              <a:buSzPts val="1100"/>
              <a:buFont typeface="Arial"/>
              <a:buNone/>
            </a:pPr>
            <a:r>
              <a:rPr lang="en-US">
                <a:solidFill>
                  <a:schemeClr val="dk1"/>
                </a:solidFill>
                <a:latin typeface="Rubik"/>
                <a:ea typeface="Rubik"/>
                <a:cs typeface="Rubik"/>
                <a:sym typeface="Rubik"/>
              </a:rPr>
              <a:t>22- True about </a:t>
            </a:r>
            <a:r>
              <a:rPr lang="en-US">
                <a:solidFill>
                  <a:schemeClr val="dk1"/>
                </a:solidFill>
                <a:latin typeface="Rubik"/>
                <a:ea typeface="Rubik"/>
                <a:cs typeface="Rubik"/>
                <a:sym typeface="Rubik"/>
              </a:rPr>
              <a:t>opioid</a:t>
            </a:r>
            <a:r>
              <a:rPr lang="en-US">
                <a:solidFill>
                  <a:schemeClr val="dk1"/>
                </a:solidFill>
                <a:latin typeface="Rubik"/>
                <a:ea typeface="Rubik"/>
                <a:cs typeface="Rubik"/>
                <a:sym typeface="Rubik"/>
              </a:rPr>
              <a:t> withdrawal in infants?</a:t>
            </a:r>
            <a:endParaRPr>
              <a:solidFill>
                <a:schemeClr val="dk1"/>
              </a:solidFill>
              <a:latin typeface="Rubik"/>
              <a:ea typeface="Rubik"/>
              <a:cs typeface="Rubik"/>
              <a:sym typeface="Rubik"/>
            </a:endParaRPr>
          </a:p>
          <a:p>
            <a:pPr indent="0" lvl="1" marL="0" marR="0" rtl="0" algn="l">
              <a:lnSpc>
                <a:spcPct val="100000"/>
              </a:lnSpc>
              <a:spcBef>
                <a:spcPts val="0"/>
              </a:spcBef>
              <a:spcAft>
                <a:spcPts val="0"/>
              </a:spcAft>
              <a:buClr>
                <a:schemeClr val="dk1"/>
              </a:buClr>
              <a:buSzPts val="1100"/>
              <a:buFont typeface="Arial"/>
              <a:buNone/>
            </a:pPr>
            <a:r>
              <a:rPr lang="en-US">
                <a:solidFill>
                  <a:schemeClr val="dk1"/>
                </a:solidFill>
                <a:latin typeface="Rubik"/>
                <a:ea typeface="Rubik"/>
                <a:cs typeface="Rubik"/>
                <a:sym typeface="Rubik"/>
              </a:rPr>
              <a:t>	</a:t>
            </a:r>
            <a:r>
              <a:rPr lang="en-US">
                <a:solidFill>
                  <a:schemeClr val="dk2"/>
                </a:solidFill>
                <a:latin typeface="Roboto Condensed Light"/>
                <a:ea typeface="Roboto Condensed Light"/>
                <a:cs typeface="Roboto Condensed Light"/>
                <a:sym typeface="Roboto Condensed Light"/>
              </a:rPr>
              <a:t>a- poor feeding </a:t>
            </a:r>
            <a:endParaRPr>
              <a:solidFill>
                <a:schemeClr val="dk2"/>
              </a:solidFill>
              <a:latin typeface="Roboto Condensed Light"/>
              <a:ea typeface="Roboto Condensed Light"/>
              <a:cs typeface="Roboto Condensed Light"/>
              <a:sym typeface="Roboto Condensed Light"/>
            </a:endParaRPr>
          </a:p>
          <a:p>
            <a:pPr indent="0" lvl="1" marL="0" marR="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	</a:t>
            </a:r>
            <a:r>
              <a:rPr lang="en-US">
                <a:solidFill>
                  <a:schemeClr val="dk1"/>
                </a:solidFill>
                <a:latin typeface="Roboto Condensed Light"/>
                <a:ea typeface="Roboto Condensed Light"/>
                <a:cs typeface="Roboto Condensed Light"/>
                <a:sym typeface="Roboto Condensed Light"/>
              </a:rPr>
              <a:t>b- hypotonia</a:t>
            </a:r>
            <a:endParaRPr>
              <a:solidFill>
                <a:schemeClr val="dk1"/>
              </a:solidFill>
              <a:latin typeface="Roboto Condensed Light"/>
              <a:ea typeface="Roboto Condensed Light"/>
              <a:cs typeface="Roboto Condensed Light"/>
              <a:sym typeface="Roboto Condensed Light"/>
            </a:endParaRPr>
          </a:p>
          <a:p>
            <a:pPr indent="0" lvl="1" marL="0" marR="0" rtl="0" algn="l">
              <a:lnSpc>
                <a:spcPct val="100000"/>
              </a:lnSpc>
              <a:spcBef>
                <a:spcPts val="0"/>
              </a:spcBef>
              <a:spcAft>
                <a:spcPts val="0"/>
              </a:spcAft>
              <a:buClr>
                <a:schemeClr val="dk1"/>
              </a:buClr>
              <a:buSzPts val="1100"/>
              <a:buFont typeface="Arial"/>
              <a:buNone/>
            </a:pPr>
            <a:r>
              <a:rPr lang="en-US">
                <a:solidFill>
                  <a:schemeClr val="dk1"/>
                </a:solidFill>
                <a:latin typeface="Roboto Condensed Light"/>
                <a:ea typeface="Roboto Condensed Light"/>
                <a:cs typeface="Roboto Condensed Light"/>
                <a:sym typeface="Roboto Condensed Light"/>
              </a:rPr>
              <a:t>	c- sedation </a:t>
            </a:r>
            <a:endParaRPr>
              <a:solidFill>
                <a:schemeClr val="dk1"/>
              </a:solidFill>
              <a:latin typeface="Roboto Condensed Light"/>
              <a:ea typeface="Roboto Condensed Light"/>
              <a:cs typeface="Roboto Condensed Light"/>
              <a:sym typeface="Roboto Condensed Light"/>
            </a:endParaRPr>
          </a:p>
          <a:p>
            <a:pPr indent="0" lvl="1" marL="0" marR="0" rtl="0" algn="l">
              <a:lnSpc>
                <a:spcPct val="100000"/>
              </a:lnSpc>
              <a:spcBef>
                <a:spcPts val="0"/>
              </a:spcBef>
              <a:spcAft>
                <a:spcPts val="0"/>
              </a:spcAft>
              <a:buClr>
                <a:schemeClr val="dk1"/>
              </a:buClr>
              <a:buSzPts val="1100"/>
              <a:buFont typeface="Arial"/>
              <a:buNone/>
            </a:pPr>
            <a:r>
              <a:rPr lang="en-US">
                <a:solidFill>
                  <a:schemeClr val="dk1"/>
                </a:solidFill>
                <a:latin typeface="Roboto Condensed Light"/>
                <a:ea typeface="Roboto Condensed Light"/>
                <a:cs typeface="Roboto Condensed Light"/>
                <a:sym typeface="Roboto Condensed Light"/>
              </a:rPr>
              <a:t>	d- insomnia </a:t>
            </a:r>
            <a:endParaRPr>
              <a:solidFill>
                <a:schemeClr val="dk1"/>
              </a:solidFill>
              <a:latin typeface="Roboto Condensed Light"/>
              <a:ea typeface="Roboto Condensed Light"/>
              <a:cs typeface="Roboto Condensed Light"/>
              <a:sym typeface="Roboto Condensed Light"/>
            </a:endParaRPr>
          </a:p>
          <a:p>
            <a:pPr indent="0" lvl="1" marL="0" marR="0" rtl="0" algn="l">
              <a:lnSpc>
                <a:spcPct val="100000"/>
              </a:lnSpc>
              <a:spcBef>
                <a:spcPts val="0"/>
              </a:spcBef>
              <a:spcAft>
                <a:spcPts val="0"/>
              </a:spcAft>
              <a:buClr>
                <a:schemeClr val="dk1"/>
              </a:buClr>
              <a:buSzPts val="1100"/>
              <a:buFont typeface="Arial"/>
              <a:buNone/>
            </a:pPr>
            <a:r>
              <a:rPr lang="en-US">
                <a:solidFill>
                  <a:schemeClr val="dk1"/>
                </a:solidFill>
                <a:latin typeface="Roboto Condensed Light"/>
                <a:ea typeface="Roboto Condensed Light"/>
                <a:cs typeface="Roboto Condensed Light"/>
                <a:sym typeface="Roboto Condensed Light"/>
              </a:rPr>
              <a:t>	e- increase response to stimuli </a:t>
            </a:r>
            <a:endParaRPr>
              <a:solidFill>
                <a:schemeClr val="dk1"/>
              </a:solidFill>
              <a:latin typeface="Roboto Condensed Light"/>
              <a:ea typeface="Roboto Condensed Light"/>
              <a:cs typeface="Roboto Condensed Light"/>
              <a:sym typeface="Roboto Condensed Light"/>
            </a:endParaRPr>
          </a:p>
          <a:p>
            <a:pPr indent="0" lvl="1" marL="0" marR="0" rtl="0" algn="l">
              <a:lnSpc>
                <a:spcPct val="100000"/>
              </a:lnSpc>
              <a:spcBef>
                <a:spcPts val="1000"/>
              </a:spcBef>
              <a:spcAft>
                <a:spcPts val="0"/>
              </a:spcAft>
              <a:buClr>
                <a:schemeClr val="dk1"/>
              </a:buClr>
              <a:buSzPts val="1100"/>
              <a:buFont typeface="Arial"/>
              <a:buNone/>
            </a:pPr>
            <a:r>
              <a:rPr lang="en-US">
                <a:solidFill>
                  <a:schemeClr val="dk1"/>
                </a:solidFill>
                <a:latin typeface="Rubik"/>
                <a:ea typeface="Rubik"/>
                <a:cs typeface="Rubik"/>
                <a:sym typeface="Rubik"/>
              </a:rPr>
              <a:t>23- best drug to reduce smoking craving?</a:t>
            </a:r>
            <a:endParaRPr>
              <a:solidFill>
                <a:schemeClr val="dk1"/>
              </a:solidFill>
              <a:latin typeface="Rubik"/>
              <a:ea typeface="Rubik"/>
              <a:cs typeface="Rubik"/>
              <a:sym typeface="Rubik"/>
            </a:endParaRPr>
          </a:p>
          <a:p>
            <a:pPr indent="0" lvl="1" marL="0" marR="0" rtl="0" algn="l">
              <a:lnSpc>
                <a:spcPct val="100000"/>
              </a:lnSpc>
              <a:spcBef>
                <a:spcPts val="0"/>
              </a:spcBef>
              <a:spcAft>
                <a:spcPts val="0"/>
              </a:spcAft>
              <a:buClr>
                <a:schemeClr val="dk1"/>
              </a:buClr>
              <a:buSzPts val="1100"/>
              <a:buFont typeface="Arial"/>
              <a:buNone/>
            </a:pPr>
            <a:r>
              <a:rPr lang="en-US">
                <a:solidFill>
                  <a:schemeClr val="dk1"/>
                </a:solidFill>
                <a:latin typeface="Rubik"/>
                <a:ea typeface="Rubik"/>
                <a:cs typeface="Rubik"/>
                <a:sym typeface="Rubik"/>
              </a:rPr>
              <a:t>	</a:t>
            </a:r>
            <a:r>
              <a:rPr lang="en-US">
                <a:solidFill>
                  <a:schemeClr val="dk2"/>
                </a:solidFill>
                <a:latin typeface="Roboto Condensed Light"/>
                <a:ea typeface="Roboto Condensed Light"/>
                <a:cs typeface="Roboto Condensed Light"/>
                <a:sym typeface="Roboto Condensed Light"/>
              </a:rPr>
              <a:t>Bupropion </a:t>
            </a:r>
            <a:endParaRPr>
              <a:solidFill>
                <a:schemeClr val="dk2"/>
              </a:solidFill>
              <a:latin typeface="Roboto Condensed Light"/>
              <a:ea typeface="Roboto Condensed Light"/>
              <a:cs typeface="Roboto Condensed Light"/>
              <a:sym typeface="Roboto Condensed Light"/>
            </a:endParaRPr>
          </a:p>
          <a:p>
            <a:pPr indent="0" lvl="1" marL="0" marR="0" rtl="0" algn="l">
              <a:lnSpc>
                <a:spcPct val="100000"/>
              </a:lnSpc>
              <a:spcBef>
                <a:spcPts val="1000"/>
              </a:spcBef>
              <a:spcAft>
                <a:spcPts val="0"/>
              </a:spcAft>
              <a:buClr>
                <a:schemeClr val="dk1"/>
              </a:buClr>
              <a:buSzPts val="1100"/>
              <a:buFont typeface="Arial"/>
              <a:buNone/>
            </a:pPr>
            <a:r>
              <a:rPr lang="en-US">
                <a:solidFill>
                  <a:schemeClr val="dk1"/>
                </a:solidFill>
                <a:latin typeface="Rubik"/>
                <a:ea typeface="Rubik"/>
                <a:cs typeface="Rubik"/>
                <a:sym typeface="Rubik"/>
              </a:rPr>
              <a:t>24- Affect of substance abuse in pregnancy? </a:t>
            </a:r>
            <a:endParaRPr>
              <a:solidFill>
                <a:schemeClr val="dk1"/>
              </a:solidFill>
              <a:latin typeface="Rubik"/>
              <a:ea typeface="Rubik"/>
              <a:cs typeface="Rubik"/>
              <a:sym typeface="Rubik"/>
            </a:endParaRPr>
          </a:p>
          <a:p>
            <a:pPr indent="0" lvl="1" marL="0" marR="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	Miscarriage </a:t>
            </a:r>
            <a:endParaRPr>
              <a:solidFill>
                <a:schemeClr val="dk2"/>
              </a:solidFill>
              <a:latin typeface="Roboto Condensed Light"/>
              <a:ea typeface="Roboto Condensed Light"/>
              <a:cs typeface="Roboto Condensed Light"/>
              <a:sym typeface="Roboto Condensed Light"/>
            </a:endParaRPr>
          </a:p>
        </p:txBody>
      </p:sp>
    </p:spTree>
  </p:cSld>
  <p:clrMapOvr>
    <a:masterClrMapping/>
  </p:clrMapOvr>
</p:sld>
</file>

<file path=ppt/slides/slide2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4" name="Shape 2634"/>
        <p:cNvGrpSpPr/>
        <p:nvPr/>
      </p:nvGrpSpPr>
      <p:grpSpPr>
        <a:xfrm>
          <a:off x="0" y="0"/>
          <a:ext cx="0" cy="0"/>
          <a:chOff x="0" y="0"/>
          <a:chExt cx="0" cy="0"/>
        </a:xfrm>
      </p:grpSpPr>
      <p:sp>
        <p:nvSpPr>
          <p:cNvPr id="2635" name="Google Shape;2635;g2b64a795e42_0_87"/>
          <p:cNvSpPr txBox="1"/>
          <p:nvPr>
            <p:ph type="title"/>
          </p:nvPr>
        </p:nvSpPr>
        <p:spPr>
          <a:xfrm>
            <a:off x="608639" y="2525322"/>
            <a:ext cx="40734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sz="2800"/>
              <a:t>Impulse control disorders</a:t>
            </a:r>
            <a:endParaRPr sz="2800"/>
          </a:p>
        </p:txBody>
      </p:sp>
      <p:sp>
        <p:nvSpPr>
          <p:cNvPr id="2636" name="Google Shape;2636;g2b64a795e42_0_87"/>
          <p:cNvSpPr/>
          <p:nvPr/>
        </p:nvSpPr>
        <p:spPr>
          <a:xfrm>
            <a:off x="1937975" y="1284250"/>
            <a:ext cx="1544540" cy="1112046"/>
          </a:xfrm>
          <a:custGeom>
            <a:rect b="b" l="l" r="r" t="t"/>
            <a:pathLst>
              <a:path extrusionOk="0" h="5692" w="7942">
                <a:moveTo>
                  <a:pt x="3056" y="1"/>
                </a:moveTo>
                <a:cubicBezTo>
                  <a:pt x="2499" y="1"/>
                  <a:pt x="1942" y="26"/>
                  <a:pt x="1393" y="99"/>
                </a:cubicBezTo>
                <a:cubicBezTo>
                  <a:pt x="912" y="166"/>
                  <a:pt x="370" y="314"/>
                  <a:pt x="154" y="808"/>
                </a:cubicBezTo>
                <a:cubicBezTo>
                  <a:pt x="31" y="1079"/>
                  <a:pt x="0" y="1393"/>
                  <a:pt x="25" y="1714"/>
                </a:cubicBezTo>
                <a:cubicBezTo>
                  <a:pt x="68" y="2312"/>
                  <a:pt x="296" y="2966"/>
                  <a:pt x="536" y="3520"/>
                </a:cubicBezTo>
                <a:cubicBezTo>
                  <a:pt x="666" y="3816"/>
                  <a:pt x="789" y="4088"/>
                  <a:pt x="894" y="4310"/>
                </a:cubicBezTo>
                <a:cubicBezTo>
                  <a:pt x="1178" y="4932"/>
                  <a:pt x="1615" y="5537"/>
                  <a:pt x="2220" y="5666"/>
                </a:cubicBezTo>
                <a:cubicBezTo>
                  <a:pt x="2302" y="5684"/>
                  <a:pt x="2385" y="5691"/>
                  <a:pt x="2468" y="5691"/>
                </a:cubicBezTo>
                <a:cubicBezTo>
                  <a:pt x="2824" y="5691"/>
                  <a:pt x="3180" y="5547"/>
                  <a:pt x="3520" y="5407"/>
                </a:cubicBezTo>
                <a:cubicBezTo>
                  <a:pt x="4384" y="5050"/>
                  <a:pt x="5265" y="4680"/>
                  <a:pt x="5993" y="4038"/>
                </a:cubicBezTo>
                <a:cubicBezTo>
                  <a:pt x="7084" y="3077"/>
                  <a:pt x="7941" y="1030"/>
                  <a:pt x="6196" y="277"/>
                </a:cubicBezTo>
                <a:cubicBezTo>
                  <a:pt x="5796" y="105"/>
                  <a:pt x="5364" y="80"/>
                  <a:pt x="4939" y="62"/>
                </a:cubicBezTo>
                <a:cubicBezTo>
                  <a:pt x="4655" y="49"/>
                  <a:pt x="4371" y="37"/>
                  <a:pt x="4088" y="25"/>
                </a:cubicBezTo>
                <a:cubicBezTo>
                  <a:pt x="3744" y="11"/>
                  <a:pt x="3400" y="1"/>
                  <a:pt x="3056"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637" name="Google Shape;2637;g2b64a795e42_0_87"/>
          <p:cNvGrpSpPr/>
          <p:nvPr/>
        </p:nvGrpSpPr>
        <p:grpSpPr>
          <a:xfrm>
            <a:off x="4352214" y="-249185"/>
            <a:ext cx="4653194" cy="5580612"/>
            <a:chOff x="4352214" y="-249185"/>
            <a:chExt cx="4653194" cy="5580612"/>
          </a:xfrm>
        </p:grpSpPr>
        <p:sp>
          <p:nvSpPr>
            <p:cNvPr id="2638" name="Google Shape;2638;g2b64a795e42_0_87"/>
            <p:cNvSpPr/>
            <p:nvPr/>
          </p:nvSpPr>
          <p:spPr>
            <a:xfrm rot="9784833">
              <a:off x="4604931" y="303431"/>
              <a:ext cx="4147759" cy="2353635"/>
            </a:xfrm>
            <a:custGeom>
              <a:rect b="b" l="l" r="r" t="t"/>
              <a:pathLst>
                <a:path extrusionOk="0" h="27814" w="57888">
                  <a:moveTo>
                    <a:pt x="24329" y="0"/>
                  </a:moveTo>
                  <a:cubicBezTo>
                    <a:pt x="20137" y="0"/>
                    <a:pt x="15944" y="292"/>
                    <a:pt x="11795" y="876"/>
                  </a:cubicBezTo>
                  <a:cubicBezTo>
                    <a:pt x="8059" y="1400"/>
                    <a:pt x="3909" y="2467"/>
                    <a:pt x="2041" y="5691"/>
                  </a:cubicBezTo>
                  <a:cubicBezTo>
                    <a:pt x="0" y="9206"/>
                    <a:pt x="1640" y="13707"/>
                    <a:pt x="4033" y="17005"/>
                  </a:cubicBezTo>
                  <a:cubicBezTo>
                    <a:pt x="9661" y="24748"/>
                    <a:pt x="17144" y="27813"/>
                    <a:pt x="25551" y="27813"/>
                  </a:cubicBezTo>
                  <a:cubicBezTo>
                    <a:pt x="28471" y="27813"/>
                    <a:pt x="31503" y="27443"/>
                    <a:pt x="34607" y="26771"/>
                  </a:cubicBezTo>
                  <a:cubicBezTo>
                    <a:pt x="36981" y="26253"/>
                    <a:pt x="39274" y="25538"/>
                    <a:pt x="41395" y="24545"/>
                  </a:cubicBezTo>
                  <a:cubicBezTo>
                    <a:pt x="49157" y="20920"/>
                    <a:pt x="57888" y="5494"/>
                    <a:pt x="45372" y="2485"/>
                  </a:cubicBezTo>
                  <a:cubicBezTo>
                    <a:pt x="38494" y="832"/>
                    <a:pt x="31411" y="0"/>
                    <a:pt x="2432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9" name="Google Shape;2639;g2b64a795e42_0_87"/>
            <p:cNvSpPr/>
            <p:nvPr/>
          </p:nvSpPr>
          <p:spPr>
            <a:xfrm rot="5183080">
              <a:off x="5157570" y="2667456"/>
              <a:ext cx="2471275" cy="2691843"/>
            </a:xfrm>
            <a:custGeom>
              <a:rect b="b" l="l" r="r" t="t"/>
              <a:pathLst>
                <a:path extrusionOk="0" h="3020" w="2757">
                  <a:moveTo>
                    <a:pt x="1727" y="1"/>
                  </a:moveTo>
                  <a:cubicBezTo>
                    <a:pt x="815" y="1"/>
                    <a:pt x="275" y="1495"/>
                    <a:pt x="93" y="2170"/>
                  </a:cubicBezTo>
                  <a:cubicBezTo>
                    <a:pt x="43" y="2361"/>
                    <a:pt x="0" y="2571"/>
                    <a:pt x="93" y="2750"/>
                  </a:cubicBezTo>
                  <a:cubicBezTo>
                    <a:pt x="196" y="2948"/>
                    <a:pt x="423" y="3020"/>
                    <a:pt x="655" y="3020"/>
                  </a:cubicBezTo>
                  <a:cubicBezTo>
                    <a:pt x="756" y="3020"/>
                    <a:pt x="857" y="3006"/>
                    <a:pt x="950" y="2984"/>
                  </a:cubicBezTo>
                  <a:cubicBezTo>
                    <a:pt x="1418" y="2879"/>
                    <a:pt x="1850" y="2639"/>
                    <a:pt x="2183" y="2293"/>
                  </a:cubicBezTo>
                  <a:cubicBezTo>
                    <a:pt x="2479" y="1991"/>
                    <a:pt x="2707" y="1597"/>
                    <a:pt x="2731" y="1171"/>
                  </a:cubicBezTo>
                  <a:cubicBezTo>
                    <a:pt x="2756" y="746"/>
                    <a:pt x="2540" y="296"/>
                    <a:pt x="2164" y="111"/>
                  </a:cubicBezTo>
                  <a:cubicBezTo>
                    <a:pt x="2010" y="35"/>
                    <a:pt x="1864" y="1"/>
                    <a:pt x="1727"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0" name="Google Shape;2640;g2b64a795e42_0_87"/>
            <p:cNvSpPr/>
            <p:nvPr/>
          </p:nvSpPr>
          <p:spPr>
            <a:xfrm>
              <a:off x="6599326" y="1952175"/>
              <a:ext cx="2246512" cy="2392162"/>
            </a:xfrm>
            <a:custGeom>
              <a:rect b="b" l="l" r="r" t="t"/>
              <a:pathLst>
                <a:path extrusionOk="0" h="12553" w="11789">
                  <a:moveTo>
                    <a:pt x="8224" y="1"/>
                  </a:moveTo>
                  <a:cubicBezTo>
                    <a:pt x="6188" y="1"/>
                    <a:pt x="3792" y="774"/>
                    <a:pt x="2646" y="1180"/>
                  </a:cubicBezTo>
                  <a:cubicBezTo>
                    <a:pt x="2621" y="1192"/>
                    <a:pt x="2590" y="1198"/>
                    <a:pt x="2559" y="1211"/>
                  </a:cubicBezTo>
                  <a:cubicBezTo>
                    <a:pt x="1782" y="1494"/>
                    <a:pt x="981" y="1901"/>
                    <a:pt x="574" y="2709"/>
                  </a:cubicBezTo>
                  <a:cubicBezTo>
                    <a:pt x="1" y="3868"/>
                    <a:pt x="469" y="5335"/>
                    <a:pt x="1073" y="6476"/>
                  </a:cubicBezTo>
                  <a:cubicBezTo>
                    <a:pt x="2276" y="8732"/>
                    <a:pt x="4002" y="10625"/>
                    <a:pt x="6018" y="11902"/>
                  </a:cubicBezTo>
                  <a:cubicBezTo>
                    <a:pt x="6265" y="12056"/>
                    <a:pt x="6530" y="12210"/>
                    <a:pt x="6807" y="12321"/>
                  </a:cubicBezTo>
                  <a:cubicBezTo>
                    <a:pt x="7135" y="12462"/>
                    <a:pt x="7471" y="12552"/>
                    <a:pt x="7801" y="12552"/>
                  </a:cubicBezTo>
                  <a:cubicBezTo>
                    <a:pt x="8048" y="12552"/>
                    <a:pt x="8292" y="12501"/>
                    <a:pt x="8527" y="12382"/>
                  </a:cubicBezTo>
                  <a:cubicBezTo>
                    <a:pt x="9095" y="12099"/>
                    <a:pt x="9465" y="11470"/>
                    <a:pt x="9773" y="10853"/>
                  </a:cubicBezTo>
                  <a:cubicBezTo>
                    <a:pt x="10772" y="8843"/>
                    <a:pt x="11419" y="6605"/>
                    <a:pt x="11666" y="4312"/>
                  </a:cubicBezTo>
                  <a:cubicBezTo>
                    <a:pt x="11752" y="3461"/>
                    <a:pt x="11789" y="2567"/>
                    <a:pt x="11518" y="1772"/>
                  </a:cubicBezTo>
                  <a:cubicBezTo>
                    <a:pt x="11067" y="432"/>
                    <a:pt x="9746" y="1"/>
                    <a:pt x="8224" y="1"/>
                  </a:cubicBezTo>
                  <a:close/>
                </a:path>
              </a:pathLst>
            </a:custGeom>
            <a:solidFill>
              <a:schemeClr val="accent3">
                <a:alpha val="4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1" name="Google Shape;2641;g2b64a795e42_0_87"/>
            <p:cNvSpPr/>
            <p:nvPr/>
          </p:nvSpPr>
          <p:spPr>
            <a:xfrm rot="2699978">
              <a:off x="5100118" y="1676293"/>
              <a:ext cx="2926222" cy="2176930"/>
            </a:xfrm>
            <a:custGeom>
              <a:rect b="b" l="l" r="r" t="t"/>
              <a:pathLst>
                <a:path extrusionOk="0" h="6589" w="10631">
                  <a:moveTo>
                    <a:pt x="1143" y="1"/>
                  </a:moveTo>
                  <a:cubicBezTo>
                    <a:pt x="967" y="1"/>
                    <a:pt x="802" y="27"/>
                    <a:pt x="654" y="87"/>
                  </a:cubicBezTo>
                  <a:cubicBezTo>
                    <a:pt x="25" y="340"/>
                    <a:pt x="1" y="1092"/>
                    <a:pt x="198" y="1764"/>
                  </a:cubicBezTo>
                  <a:cubicBezTo>
                    <a:pt x="827" y="3898"/>
                    <a:pt x="2683" y="5260"/>
                    <a:pt x="5075" y="6142"/>
                  </a:cubicBezTo>
                  <a:cubicBezTo>
                    <a:pt x="5543" y="6314"/>
                    <a:pt x="6012" y="6450"/>
                    <a:pt x="6474" y="6536"/>
                  </a:cubicBezTo>
                  <a:cubicBezTo>
                    <a:pt x="6664" y="6572"/>
                    <a:pt x="6867" y="6589"/>
                    <a:pt x="7074" y="6589"/>
                  </a:cubicBezTo>
                  <a:cubicBezTo>
                    <a:pt x="8703" y="6589"/>
                    <a:pt x="10631" y="5535"/>
                    <a:pt x="8799" y="4064"/>
                  </a:cubicBezTo>
                  <a:cubicBezTo>
                    <a:pt x="6992" y="2609"/>
                    <a:pt x="4933" y="1376"/>
                    <a:pt x="2781" y="445"/>
                  </a:cubicBezTo>
                  <a:cubicBezTo>
                    <a:pt x="2246" y="216"/>
                    <a:pt x="1649" y="1"/>
                    <a:pt x="1143" y="1"/>
                  </a:cubicBezTo>
                  <a:close/>
                </a:path>
              </a:pathLst>
            </a:custGeom>
            <a:solidFill>
              <a:schemeClr val="accent4">
                <a:alpha val="5803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642" name="Google Shape;2642;g2b64a795e42_0_87"/>
          <p:cNvSpPr/>
          <p:nvPr/>
        </p:nvSpPr>
        <p:spPr>
          <a:xfrm>
            <a:off x="8244128" y="2496750"/>
            <a:ext cx="259725" cy="267028"/>
          </a:xfrm>
          <a:custGeom>
            <a:rect b="b" l="l" r="r" t="t"/>
            <a:pathLst>
              <a:path extrusionOk="0" h="2701" w="2627">
                <a:moveTo>
                  <a:pt x="1030" y="0"/>
                </a:moveTo>
                <a:cubicBezTo>
                  <a:pt x="968" y="0"/>
                  <a:pt x="919" y="49"/>
                  <a:pt x="919" y="111"/>
                </a:cubicBezTo>
                <a:lnTo>
                  <a:pt x="919" y="956"/>
                </a:lnTo>
                <a:lnTo>
                  <a:pt x="111" y="956"/>
                </a:lnTo>
                <a:cubicBezTo>
                  <a:pt x="50" y="956"/>
                  <a:pt x="0" y="1005"/>
                  <a:pt x="0" y="1067"/>
                </a:cubicBezTo>
                <a:lnTo>
                  <a:pt x="0" y="1628"/>
                </a:lnTo>
                <a:cubicBezTo>
                  <a:pt x="0" y="1689"/>
                  <a:pt x="50" y="1739"/>
                  <a:pt x="111" y="1739"/>
                </a:cubicBezTo>
                <a:lnTo>
                  <a:pt x="919" y="1739"/>
                </a:lnTo>
                <a:lnTo>
                  <a:pt x="919" y="2583"/>
                </a:lnTo>
                <a:cubicBezTo>
                  <a:pt x="919" y="2645"/>
                  <a:pt x="968" y="2701"/>
                  <a:pt x="1030" y="2701"/>
                </a:cubicBezTo>
                <a:lnTo>
                  <a:pt x="1591" y="2701"/>
                </a:lnTo>
                <a:cubicBezTo>
                  <a:pt x="1653" y="2701"/>
                  <a:pt x="1708" y="2645"/>
                  <a:pt x="1708" y="2583"/>
                </a:cubicBezTo>
                <a:lnTo>
                  <a:pt x="1708" y="1739"/>
                </a:lnTo>
                <a:lnTo>
                  <a:pt x="2516" y="1739"/>
                </a:lnTo>
                <a:cubicBezTo>
                  <a:pt x="2578" y="1739"/>
                  <a:pt x="2627" y="1689"/>
                  <a:pt x="2627" y="1628"/>
                </a:cubicBezTo>
                <a:lnTo>
                  <a:pt x="2627" y="1067"/>
                </a:lnTo>
                <a:cubicBezTo>
                  <a:pt x="2627" y="1005"/>
                  <a:pt x="2578" y="956"/>
                  <a:pt x="2516" y="956"/>
                </a:cubicBezTo>
                <a:lnTo>
                  <a:pt x="1708" y="956"/>
                </a:lnTo>
                <a:lnTo>
                  <a:pt x="1708" y="111"/>
                </a:lnTo>
                <a:cubicBezTo>
                  <a:pt x="1708" y="49"/>
                  <a:pt x="1653" y="0"/>
                  <a:pt x="15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3" name="Google Shape;2643;g2b64a795e42_0_87"/>
          <p:cNvSpPr/>
          <p:nvPr/>
        </p:nvSpPr>
        <p:spPr>
          <a:xfrm>
            <a:off x="6183225" y="11040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4" name="Google Shape;2644;g2b64a795e42_0_87"/>
          <p:cNvSpPr/>
          <p:nvPr/>
        </p:nvSpPr>
        <p:spPr>
          <a:xfrm>
            <a:off x="7581625" y="10022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5" name="Google Shape;2645;g2b64a795e42_0_87"/>
          <p:cNvSpPr/>
          <p:nvPr/>
        </p:nvSpPr>
        <p:spPr>
          <a:xfrm>
            <a:off x="6309925" y="44311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6" name="Google Shape;2646;g2b64a795e42_0_87"/>
          <p:cNvSpPr/>
          <p:nvPr/>
        </p:nvSpPr>
        <p:spPr>
          <a:xfrm>
            <a:off x="6751175" y="1337800"/>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7" name="Google Shape;2647;g2b64a795e42_0_87"/>
          <p:cNvSpPr/>
          <p:nvPr/>
        </p:nvSpPr>
        <p:spPr>
          <a:xfrm>
            <a:off x="8003525" y="9123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8" name="Google Shape;2648;g2b64a795e42_0_87"/>
          <p:cNvSpPr/>
          <p:nvPr/>
        </p:nvSpPr>
        <p:spPr>
          <a:xfrm>
            <a:off x="7158350" y="5724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9" name="Google Shape;2649;g2b64a795e42_0_87"/>
          <p:cNvSpPr/>
          <p:nvPr/>
        </p:nvSpPr>
        <p:spPr>
          <a:xfrm flipH="1">
            <a:off x="6141225" y="18058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0" name="Google Shape;2650;g2b64a795e42_0_87"/>
          <p:cNvSpPr/>
          <p:nvPr/>
        </p:nvSpPr>
        <p:spPr>
          <a:xfrm>
            <a:off x="7222850" y="11982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1" name="Google Shape;2651;g2b64a795e42_0_87"/>
          <p:cNvSpPr/>
          <p:nvPr/>
        </p:nvSpPr>
        <p:spPr>
          <a:xfrm>
            <a:off x="7633963" y="9348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2" name="Google Shape;2652;g2b64a795e42_0_87"/>
          <p:cNvSpPr/>
          <p:nvPr/>
        </p:nvSpPr>
        <p:spPr>
          <a:xfrm flipH="1">
            <a:off x="5702600" y="22290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3" name="Google Shape;2653;g2b64a795e42_0_87"/>
          <p:cNvSpPr/>
          <p:nvPr/>
        </p:nvSpPr>
        <p:spPr>
          <a:xfrm>
            <a:off x="5638100" y="16826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4" name="Google Shape;2654;g2b64a795e42_0_87"/>
          <p:cNvSpPr/>
          <p:nvPr/>
        </p:nvSpPr>
        <p:spPr>
          <a:xfrm flipH="1">
            <a:off x="5671075" y="17404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5" name="Google Shape;2655;g2b64a795e42_0_87"/>
          <p:cNvSpPr/>
          <p:nvPr/>
        </p:nvSpPr>
        <p:spPr>
          <a:xfrm flipH="1">
            <a:off x="6265375" y="1742325"/>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6" name="Google Shape;2656;g2b64a795e42_0_87"/>
          <p:cNvSpPr/>
          <p:nvPr/>
        </p:nvSpPr>
        <p:spPr>
          <a:xfrm>
            <a:off x="7222850" y="5836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7" name="Google Shape;2657;g2b64a795e42_0_87"/>
          <p:cNvSpPr/>
          <p:nvPr/>
        </p:nvSpPr>
        <p:spPr>
          <a:xfrm flipH="1">
            <a:off x="5800000" y="2077563"/>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8" name="Google Shape;2658;g2b64a795e42_0_87"/>
          <p:cNvSpPr/>
          <p:nvPr/>
        </p:nvSpPr>
        <p:spPr>
          <a:xfrm flipH="1">
            <a:off x="6321175" y="18058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9" name="Google Shape;2659;g2b64a795e42_0_87"/>
          <p:cNvSpPr/>
          <p:nvPr/>
        </p:nvSpPr>
        <p:spPr>
          <a:xfrm>
            <a:off x="6263351" y="4275525"/>
            <a:ext cx="214127" cy="220152"/>
          </a:xfrm>
          <a:custGeom>
            <a:rect b="b" l="l" r="r" t="t"/>
            <a:pathLst>
              <a:path extrusionOk="0" h="2701" w="2627">
                <a:moveTo>
                  <a:pt x="1030" y="0"/>
                </a:moveTo>
                <a:cubicBezTo>
                  <a:pt x="968" y="0"/>
                  <a:pt x="919" y="49"/>
                  <a:pt x="919" y="111"/>
                </a:cubicBezTo>
                <a:lnTo>
                  <a:pt x="919" y="956"/>
                </a:lnTo>
                <a:lnTo>
                  <a:pt x="111" y="956"/>
                </a:lnTo>
                <a:cubicBezTo>
                  <a:pt x="50" y="956"/>
                  <a:pt x="0" y="1005"/>
                  <a:pt x="0" y="1067"/>
                </a:cubicBezTo>
                <a:lnTo>
                  <a:pt x="0" y="1628"/>
                </a:lnTo>
                <a:cubicBezTo>
                  <a:pt x="0" y="1689"/>
                  <a:pt x="50" y="1739"/>
                  <a:pt x="111" y="1739"/>
                </a:cubicBezTo>
                <a:lnTo>
                  <a:pt x="919" y="1739"/>
                </a:lnTo>
                <a:lnTo>
                  <a:pt x="919" y="2583"/>
                </a:lnTo>
                <a:cubicBezTo>
                  <a:pt x="919" y="2645"/>
                  <a:pt x="968" y="2701"/>
                  <a:pt x="1030" y="2701"/>
                </a:cubicBezTo>
                <a:lnTo>
                  <a:pt x="1591" y="2701"/>
                </a:lnTo>
                <a:cubicBezTo>
                  <a:pt x="1653" y="2701"/>
                  <a:pt x="1708" y="2645"/>
                  <a:pt x="1708" y="2583"/>
                </a:cubicBezTo>
                <a:lnTo>
                  <a:pt x="1708" y="1739"/>
                </a:lnTo>
                <a:lnTo>
                  <a:pt x="2516" y="1739"/>
                </a:lnTo>
                <a:cubicBezTo>
                  <a:pt x="2578" y="1739"/>
                  <a:pt x="2627" y="1689"/>
                  <a:pt x="2627" y="1628"/>
                </a:cubicBezTo>
                <a:lnTo>
                  <a:pt x="2627" y="1067"/>
                </a:lnTo>
                <a:cubicBezTo>
                  <a:pt x="2627" y="1005"/>
                  <a:pt x="2578" y="956"/>
                  <a:pt x="2516" y="956"/>
                </a:cubicBezTo>
                <a:lnTo>
                  <a:pt x="1708" y="956"/>
                </a:lnTo>
                <a:lnTo>
                  <a:pt x="1708" y="111"/>
                </a:lnTo>
                <a:cubicBezTo>
                  <a:pt x="1708" y="49"/>
                  <a:pt x="1653" y="0"/>
                  <a:pt x="15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0" name="Google Shape;2660;g2b64a795e42_0_87"/>
          <p:cNvSpPr/>
          <p:nvPr/>
        </p:nvSpPr>
        <p:spPr>
          <a:xfrm>
            <a:off x="7927300" y="45396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1" name="Google Shape;2661;g2b64a795e42_0_87"/>
          <p:cNvSpPr/>
          <p:nvPr/>
        </p:nvSpPr>
        <p:spPr>
          <a:xfrm>
            <a:off x="6876575" y="36782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2" name="Google Shape;2662;g2b64a795e42_0_87"/>
          <p:cNvSpPr/>
          <p:nvPr/>
        </p:nvSpPr>
        <p:spPr>
          <a:xfrm>
            <a:off x="7497650" y="359703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3" name="Google Shape;2663;g2b64a795e42_0_87"/>
          <p:cNvSpPr/>
          <p:nvPr/>
        </p:nvSpPr>
        <p:spPr>
          <a:xfrm>
            <a:off x="7581038" y="368950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4" name="Google Shape;2664;g2b64a795e42_0_87"/>
          <p:cNvSpPr/>
          <p:nvPr/>
        </p:nvSpPr>
        <p:spPr>
          <a:xfrm>
            <a:off x="7539338" y="3582988"/>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5" name="Google Shape;2665;g2b64a795e42_0_87"/>
          <p:cNvSpPr/>
          <p:nvPr/>
        </p:nvSpPr>
        <p:spPr>
          <a:xfrm flipH="1">
            <a:off x="7165963" y="39893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6" name="Google Shape;2666;g2b64a795e42_0_87"/>
          <p:cNvSpPr/>
          <p:nvPr/>
        </p:nvSpPr>
        <p:spPr>
          <a:xfrm flipH="1">
            <a:off x="7553150" y="4335300"/>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7" name="Google Shape;2667;g2b64a795e42_0_87"/>
          <p:cNvSpPr/>
          <p:nvPr/>
        </p:nvSpPr>
        <p:spPr>
          <a:xfrm>
            <a:off x="6817475" y="41228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8" name="Google Shape;2668;g2b64a795e42_0_87"/>
          <p:cNvSpPr/>
          <p:nvPr/>
        </p:nvSpPr>
        <p:spPr>
          <a:xfrm>
            <a:off x="6741725" y="44311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9" name="Google Shape;2669;g2b64a795e42_0_87"/>
          <p:cNvSpPr/>
          <p:nvPr/>
        </p:nvSpPr>
        <p:spPr>
          <a:xfrm>
            <a:off x="6775475" y="44424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0" name="Google Shape;2670;g2b64a795e42_0_87"/>
          <p:cNvSpPr/>
          <p:nvPr/>
        </p:nvSpPr>
        <p:spPr>
          <a:xfrm>
            <a:off x="6673488" y="44424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1" name="Google Shape;2671;g2b64a795e42_0_87"/>
          <p:cNvSpPr/>
          <p:nvPr/>
        </p:nvSpPr>
        <p:spPr>
          <a:xfrm>
            <a:off x="7197675" y="433633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2" name="Google Shape;2672;g2b64a795e42_0_87"/>
          <p:cNvSpPr/>
          <p:nvPr/>
        </p:nvSpPr>
        <p:spPr>
          <a:xfrm>
            <a:off x="7292625" y="43668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3" name="Google Shape;2673;g2b64a795e42_0_87"/>
          <p:cNvSpPr/>
          <p:nvPr/>
        </p:nvSpPr>
        <p:spPr>
          <a:xfrm>
            <a:off x="7958350" y="34175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4" name="Google Shape;2674;g2b64a795e42_0_87"/>
          <p:cNvSpPr/>
          <p:nvPr/>
        </p:nvSpPr>
        <p:spPr>
          <a:xfrm>
            <a:off x="7882600" y="37259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5" name="Google Shape;2675;g2b64a795e42_0_87"/>
          <p:cNvSpPr/>
          <p:nvPr/>
        </p:nvSpPr>
        <p:spPr>
          <a:xfrm>
            <a:off x="7916350" y="37371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6" name="Google Shape;2676;g2b64a795e42_0_87"/>
          <p:cNvSpPr/>
          <p:nvPr/>
        </p:nvSpPr>
        <p:spPr>
          <a:xfrm>
            <a:off x="7814363" y="37371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7" name="Google Shape;2677;g2b64a795e42_0_87"/>
          <p:cNvSpPr/>
          <p:nvPr/>
        </p:nvSpPr>
        <p:spPr>
          <a:xfrm>
            <a:off x="8338550" y="363108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8" name="Google Shape;2678;g2b64a795e42_0_87"/>
          <p:cNvSpPr/>
          <p:nvPr/>
        </p:nvSpPr>
        <p:spPr>
          <a:xfrm>
            <a:off x="8433500" y="36615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9" name="Google Shape;2679;g2b64a795e42_0_87"/>
          <p:cNvSpPr/>
          <p:nvPr/>
        </p:nvSpPr>
        <p:spPr>
          <a:xfrm>
            <a:off x="5346927" y="1463202"/>
            <a:ext cx="1082100" cy="1082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0" name="Google Shape;2680;g2b64a795e42_0_87"/>
          <p:cNvSpPr/>
          <p:nvPr/>
        </p:nvSpPr>
        <p:spPr>
          <a:xfrm>
            <a:off x="7093290" y="2524338"/>
            <a:ext cx="1643100" cy="1643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1" name="Google Shape;2681;g2b64a795e42_0_87"/>
          <p:cNvSpPr/>
          <p:nvPr/>
        </p:nvSpPr>
        <p:spPr>
          <a:xfrm>
            <a:off x="7364575" y="1151200"/>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2" name="Google Shape;2682;g2b64a795e42_0_87"/>
          <p:cNvSpPr/>
          <p:nvPr/>
        </p:nvSpPr>
        <p:spPr>
          <a:xfrm>
            <a:off x="6469000" y="3843288"/>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3" name="Google Shape;2683;g2b64a795e42_0_87"/>
          <p:cNvSpPr/>
          <p:nvPr/>
        </p:nvSpPr>
        <p:spPr>
          <a:xfrm rot="-6779535">
            <a:off x="1766563" y="247767"/>
            <a:ext cx="648910" cy="469058"/>
          </a:xfrm>
          <a:custGeom>
            <a:rect b="b" l="l" r="r" t="t"/>
            <a:pathLst>
              <a:path extrusionOk="0" h="5915" w="8183">
                <a:moveTo>
                  <a:pt x="4239" y="0"/>
                </a:moveTo>
                <a:cubicBezTo>
                  <a:pt x="4180" y="0"/>
                  <a:pt x="4122" y="2"/>
                  <a:pt x="4064" y="6"/>
                </a:cubicBezTo>
                <a:cubicBezTo>
                  <a:pt x="2769" y="99"/>
                  <a:pt x="1240" y="2207"/>
                  <a:pt x="500" y="3299"/>
                </a:cubicBezTo>
                <a:cubicBezTo>
                  <a:pt x="247" y="3662"/>
                  <a:pt x="1" y="4094"/>
                  <a:pt x="38" y="4538"/>
                </a:cubicBezTo>
                <a:cubicBezTo>
                  <a:pt x="62" y="4797"/>
                  <a:pt x="186" y="5031"/>
                  <a:pt x="358" y="5204"/>
                </a:cubicBezTo>
                <a:cubicBezTo>
                  <a:pt x="432" y="5284"/>
                  <a:pt x="525" y="5352"/>
                  <a:pt x="617" y="5407"/>
                </a:cubicBezTo>
                <a:cubicBezTo>
                  <a:pt x="919" y="5586"/>
                  <a:pt x="1264" y="5648"/>
                  <a:pt x="1604" y="5697"/>
                </a:cubicBezTo>
                <a:cubicBezTo>
                  <a:pt x="2364" y="5820"/>
                  <a:pt x="3149" y="5914"/>
                  <a:pt x="3930" y="5914"/>
                </a:cubicBezTo>
                <a:cubicBezTo>
                  <a:pt x="4999" y="5914"/>
                  <a:pt x="6061" y="5737"/>
                  <a:pt x="7048" y="5210"/>
                </a:cubicBezTo>
                <a:cubicBezTo>
                  <a:pt x="7492" y="4970"/>
                  <a:pt x="7942" y="4618"/>
                  <a:pt x="8077" y="4094"/>
                </a:cubicBezTo>
                <a:cubicBezTo>
                  <a:pt x="8182" y="3687"/>
                  <a:pt x="8071" y="3268"/>
                  <a:pt x="7923" y="2898"/>
                </a:cubicBezTo>
                <a:cubicBezTo>
                  <a:pt x="7868" y="2762"/>
                  <a:pt x="7806" y="2627"/>
                  <a:pt x="7732" y="2491"/>
                </a:cubicBezTo>
                <a:cubicBezTo>
                  <a:pt x="7045" y="1189"/>
                  <a:pt x="5643" y="0"/>
                  <a:pt x="423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4" name="Google Shape;2684;g2b64a795e42_0_87"/>
          <p:cNvSpPr/>
          <p:nvPr/>
        </p:nvSpPr>
        <p:spPr>
          <a:xfrm rot="-715145">
            <a:off x="2230960" y="74760"/>
            <a:ext cx="1797725" cy="815088"/>
          </a:xfrm>
          <a:custGeom>
            <a:rect b="b" l="l" r="r" t="t"/>
            <a:pathLst>
              <a:path extrusionOk="0" h="8997" w="9952">
                <a:moveTo>
                  <a:pt x="3764" y="1"/>
                </a:moveTo>
                <a:cubicBezTo>
                  <a:pt x="3566" y="1"/>
                  <a:pt x="3368" y="7"/>
                  <a:pt x="3169" y="18"/>
                </a:cubicBezTo>
                <a:cubicBezTo>
                  <a:pt x="2806" y="37"/>
                  <a:pt x="2442" y="74"/>
                  <a:pt x="2078" y="135"/>
                </a:cubicBezTo>
                <a:cubicBezTo>
                  <a:pt x="1277" y="265"/>
                  <a:pt x="716" y="431"/>
                  <a:pt x="376" y="875"/>
                </a:cubicBezTo>
                <a:cubicBezTo>
                  <a:pt x="210" y="1091"/>
                  <a:pt x="99" y="1381"/>
                  <a:pt x="44" y="1769"/>
                </a:cubicBezTo>
                <a:cubicBezTo>
                  <a:pt x="13" y="1972"/>
                  <a:pt x="0" y="2201"/>
                  <a:pt x="0" y="2460"/>
                </a:cubicBezTo>
                <a:cubicBezTo>
                  <a:pt x="7" y="4661"/>
                  <a:pt x="1344" y="7552"/>
                  <a:pt x="3120" y="8514"/>
                </a:cubicBezTo>
                <a:cubicBezTo>
                  <a:pt x="3729" y="8843"/>
                  <a:pt x="4377" y="8996"/>
                  <a:pt x="5022" y="8996"/>
                </a:cubicBezTo>
                <a:cubicBezTo>
                  <a:pt x="6790" y="8996"/>
                  <a:pt x="8533" y="7844"/>
                  <a:pt x="9378" y="6023"/>
                </a:cubicBezTo>
                <a:cubicBezTo>
                  <a:pt x="9440" y="5894"/>
                  <a:pt x="9495" y="5764"/>
                  <a:pt x="9545" y="5629"/>
                </a:cubicBezTo>
                <a:cubicBezTo>
                  <a:pt x="9828" y="4864"/>
                  <a:pt x="9951" y="3989"/>
                  <a:pt x="9791" y="3187"/>
                </a:cubicBezTo>
                <a:cubicBezTo>
                  <a:pt x="9748" y="2965"/>
                  <a:pt x="9680" y="2749"/>
                  <a:pt x="9594" y="2546"/>
                </a:cubicBezTo>
                <a:cubicBezTo>
                  <a:pt x="9101" y="1442"/>
                  <a:pt x="8028" y="857"/>
                  <a:pt x="6992" y="517"/>
                </a:cubicBezTo>
                <a:cubicBezTo>
                  <a:pt x="5943" y="173"/>
                  <a:pt x="4855" y="1"/>
                  <a:pt x="3764" y="1"/>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5" name="Google Shape;2685;g2b64a795e42_0_87"/>
          <p:cNvSpPr txBox="1"/>
          <p:nvPr>
            <p:ph idx="2" type="title"/>
          </p:nvPr>
        </p:nvSpPr>
        <p:spPr>
          <a:xfrm>
            <a:off x="1861350" y="1375100"/>
            <a:ext cx="14160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6000"/>
              <a:buNone/>
            </a:pPr>
            <a:r>
              <a:rPr lang="en-US"/>
              <a:t>17</a:t>
            </a:r>
            <a:endParaRPr/>
          </a:p>
        </p:txBody>
      </p:sp>
      <p:pic>
        <p:nvPicPr>
          <p:cNvPr id="2686" name="Google Shape;2686;g2b64a795e42_0_87"/>
          <p:cNvPicPr preferRelativeResize="0"/>
          <p:nvPr/>
        </p:nvPicPr>
        <p:blipFill rotWithShape="1">
          <a:blip r:embed="rId3">
            <a:alphaModFix/>
          </a:blip>
          <a:srcRect b="0" l="0" r="0" t="0"/>
          <a:stretch/>
        </p:blipFill>
        <p:spPr>
          <a:xfrm>
            <a:off x="5451500" y="1121025"/>
            <a:ext cx="2914650" cy="3267075"/>
          </a:xfrm>
          <a:prstGeom prst="rect">
            <a:avLst/>
          </a:prstGeom>
          <a:noFill/>
          <a:ln>
            <a:noFill/>
          </a:ln>
        </p:spPr>
      </p:pic>
    </p:spTree>
  </p:cSld>
  <p:clrMapOvr>
    <a:masterClrMapping/>
  </p:clrMapOvr>
</p:sld>
</file>

<file path=ppt/slides/slide2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0" name="Shape 2690"/>
        <p:cNvGrpSpPr/>
        <p:nvPr/>
      </p:nvGrpSpPr>
      <p:grpSpPr>
        <a:xfrm>
          <a:off x="0" y="0"/>
          <a:ext cx="0" cy="0"/>
          <a:chOff x="0" y="0"/>
          <a:chExt cx="0" cy="0"/>
        </a:xfrm>
      </p:grpSpPr>
      <p:sp>
        <p:nvSpPr>
          <p:cNvPr id="2691" name="Google Shape;2691;p71"/>
          <p:cNvSpPr txBox="1"/>
          <p:nvPr>
            <p:ph type="title"/>
          </p:nvPr>
        </p:nvSpPr>
        <p:spPr>
          <a:xfrm>
            <a:off x="312023" y="368359"/>
            <a:ext cx="7485254" cy="537374"/>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Definition </a:t>
            </a:r>
            <a:endParaRPr/>
          </a:p>
        </p:txBody>
      </p:sp>
      <p:sp>
        <p:nvSpPr>
          <p:cNvPr id="2692" name="Google Shape;2692;p71"/>
          <p:cNvSpPr txBox="1"/>
          <p:nvPr>
            <p:ph idx="1" type="body"/>
          </p:nvPr>
        </p:nvSpPr>
        <p:spPr>
          <a:xfrm>
            <a:off x="381361" y="905733"/>
            <a:ext cx="7415916" cy="4118329"/>
          </a:xfrm>
          <a:prstGeom prst="rect">
            <a:avLst/>
          </a:prstGeom>
          <a:noFill/>
          <a:ln>
            <a:noFill/>
          </a:ln>
        </p:spPr>
        <p:txBody>
          <a:bodyPr anchorCtr="0" anchor="t" bIns="45700" lIns="91425" spcFirstLastPara="1" rIns="91425" wrap="square" tIns="45700">
            <a:normAutofit fontScale="85000" lnSpcReduction="10000"/>
          </a:bodyPr>
          <a:lstStyle/>
          <a:p>
            <a:pPr indent="-317500" lvl="0" marL="457200" rtl="0" algn="l">
              <a:lnSpc>
                <a:spcPct val="120000"/>
              </a:lnSpc>
              <a:spcBef>
                <a:spcPts val="0"/>
              </a:spcBef>
              <a:spcAft>
                <a:spcPts val="0"/>
              </a:spcAft>
              <a:buSzPct val="117647"/>
              <a:buChar char="•"/>
            </a:pPr>
            <a:r>
              <a:rPr lang="en-US"/>
              <a:t>Impulse control disorders (ICDs)  are characterized by problems in the self-regulation of emotions and behaviors ( that violate the rights of others and/or conflict with societal norms). </a:t>
            </a:r>
            <a:endParaRPr/>
          </a:p>
          <a:p>
            <a:pPr indent="-317500" lvl="0" marL="457200" rtl="0" algn="l">
              <a:lnSpc>
                <a:spcPct val="120000"/>
              </a:lnSpc>
              <a:spcBef>
                <a:spcPts val="0"/>
              </a:spcBef>
              <a:spcAft>
                <a:spcPts val="0"/>
              </a:spcAft>
              <a:buSzPct val="117647"/>
              <a:buChar char="•"/>
            </a:pPr>
            <a:r>
              <a:rPr lang="en-US"/>
              <a:t>ICDs are not caused by another mental disorder, medical condition, or substance use. ⮚ </a:t>
            </a:r>
            <a:r>
              <a:rPr lang="en-US">
                <a:solidFill>
                  <a:srgbClr val="FF0000"/>
                </a:solidFill>
              </a:rPr>
              <a:t>ICD is a big differential diagnosis </a:t>
            </a:r>
            <a:endParaRPr/>
          </a:p>
          <a:p>
            <a:pPr indent="-228600" lvl="0" marL="457200" rtl="0" algn="l">
              <a:lnSpc>
                <a:spcPct val="100000"/>
              </a:lnSpc>
              <a:spcBef>
                <a:spcPts val="0"/>
              </a:spcBef>
              <a:spcAft>
                <a:spcPts val="0"/>
              </a:spcAft>
              <a:buSzPct val="117647"/>
              <a:buNone/>
            </a:pPr>
            <a:r>
              <a:t/>
            </a:r>
            <a:endParaRPr>
              <a:solidFill>
                <a:srgbClr val="FF0000"/>
              </a:solidFill>
            </a:endParaRPr>
          </a:p>
          <a:p>
            <a:pPr indent="-317500" lvl="0" marL="457200" rtl="0" algn="l">
              <a:lnSpc>
                <a:spcPct val="100000"/>
              </a:lnSpc>
              <a:spcBef>
                <a:spcPts val="0"/>
              </a:spcBef>
              <a:spcAft>
                <a:spcPts val="0"/>
              </a:spcAft>
              <a:buSzPct val="117647"/>
              <a:buChar char="•"/>
            </a:pPr>
            <a:r>
              <a:rPr lang="en-US"/>
              <a:t>CORE QUALITIES OF THE ICD;</a:t>
            </a:r>
            <a:endParaRPr/>
          </a:p>
          <a:p>
            <a:pPr indent="-317500" lvl="1" marL="914400" rtl="0" algn="l">
              <a:lnSpc>
                <a:spcPct val="100000"/>
              </a:lnSpc>
              <a:spcBef>
                <a:spcPts val="600"/>
              </a:spcBef>
              <a:spcAft>
                <a:spcPts val="0"/>
              </a:spcAft>
              <a:buSzPct val="117647"/>
              <a:buChar char="•"/>
            </a:pPr>
            <a:r>
              <a:rPr lang="en-US">
                <a:solidFill>
                  <a:schemeClr val="dk2"/>
                </a:solidFill>
              </a:rPr>
              <a:t>Repetitive or compulsive </a:t>
            </a:r>
            <a:r>
              <a:rPr lang="en-US"/>
              <a:t>engagement in </a:t>
            </a:r>
            <a:r>
              <a:rPr lang="en-US">
                <a:solidFill>
                  <a:schemeClr val="dk2"/>
                </a:solidFill>
              </a:rPr>
              <a:t>behavior</a:t>
            </a:r>
            <a:r>
              <a:rPr lang="en-US">
                <a:solidFill>
                  <a:srgbClr val="8DCEE4"/>
                </a:solidFill>
              </a:rPr>
              <a:t> </a:t>
            </a:r>
            <a:r>
              <a:rPr lang="en-US"/>
              <a:t>despite adverse consequences.</a:t>
            </a:r>
            <a:endParaRPr/>
          </a:p>
          <a:p>
            <a:pPr indent="-317500" lvl="1" marL="914400" rtl="0" algn="l">
              <a:lnSpc>
                <a:spcPct val="100000"/>
              </a:lnSpc>
              <a:spcBef>
                <a:spcPts val="600"/>
              </a:spcBef>
              <a:spcAft>
                <a:spcPts val="0"/>
              </a:spcAft>
              <a:buSzPct val="117647"/>
              <a:buChar char="•"/>
            </a:pPr>
            <a:r>
              <a:rPr lang="en-US">
                <a:solidFill>
                  <a:schemeClr val="dk2"/>
                </a:solidFill>
              </a:rPr>
              <a:t>Little control over the negative behavior</a:t>
            </a:r>
            <a:r>
              <a:rPr lang="en-US"/>
              <a:t>. </a:t>
            </a:r>
            <a:endParaRPr/>
          </a:p>
          <a:p>
            <a:pPr indent="-317500" lvl="1" marL="914400" rtl="0" algn="l">
              <a:lnSpc>
                <a:spcPct val="100000"/>
              </a:lnSpc>
              <a:spcBef>
                <a:spcPts val="600"/>
              </a:spcBef>
              <a:spcAft>
                <a:spcPts val="0"/>
              </a:spcAft>
              <a:buSzPct val="117647"/>
              <a:buChar char="•"/>
            </a:pPr>
            <a:r>
              <a:rPr lang="en-US">
                <a:solidFill>
                  <a:schemeClr val="dk2"/>
                </a:solidFill>
              </a:rPr>
              <a:t>Anxiety or craving</a:t>
            </a:r>
            <a:r>
              <a:rPr lang="en-US">
                <a:solidFill>
                  <a:srgbClr val="8DCEE4"/>
                </a:solidFill>
              </a:rPr>
              <a:t> </a:t>
            </a:r>
            <a:r>
              <a:rPr lang="en-US"/>
              <a:t>experienced prior to engagement in impulsive behavior. </a:t>
            </a:r>
            <a:endParaRPr/>
          </a:p>
          <a:p>
            <a:pPr indent="-317500" lvl="1" marL="914400" rtl="0" algn="l">
              <a:lnSpc>
                <a:spcPct val="100000"/>
              </a:lnSpc>
              <a:spcBef>
                <a:spcPts val="600"/>
              </a:spcBef>
              <a:spcAft>
                <a:spcPts val="0"/>
              </a:spcAft>
              <a:buSzPct val="117647"/>
              <a:buChar char="•"/>
            </a:pPr>
            <a:r>
              <a:rPr lang="en-US">
                <a:solidFill>
                  <a:schemeClr val="dk2"/>
                </a:solidFill>
              </a:rPr>
              <a:t>Relief </a:t>
            </a:r>
            <a:r>
              <a:rPr lang="en-US"/>
              <a:t>or satisfaction </a:t>
            </a:r>
            <a:r>
              <a:rPr lang="en-US">
                <a:solidFill>
                  <a:schemeClr val="dk2"/>
                </a:solidFill>
              </a:rPr>
              <a:t>during or after completion </a:t>
            </a:r>
            <a:r>
              <a:rPr lang="en-US"/>
              <a:t>of the behavior.  </a:t>
            </a:r>
            <a:endParaRPr/>
          </a:p>
          <a:p>
            <a:pPr indent="0" lvl="1" marL="596900" rtl="0" algn="l">
              <a:lnSpc>
                <a:spcPct val="100000"/>
              </a:lnSpc>
              <a:spcBef>
                <a:spcPts val="600"/>
              </a:spcBef>
              <a:spcAft>
                <a:spcPts val="0"/>
              </a:spcAft>
              <a:buSzPct val="91503"/>
              <a:buNone/>
            </a:pPr>
            <a:r>
              <a:t/>
            </a:r>
            <a:endParaRPr sz="1800">
              <a:solidFill>
                <a:schemeClr val="dk2"/>
              </a:solidFill>
            </a:endParaRPr>
          </a:p>
          <a:p>
            <a:pPr indent="-317500" lvl="0" marL="457200" rtl="0" algn="l">
              <a:lnSpc>
                <a:spcPct val="100000"/>
              </a:lnSpc>
              <a:spcBef>
                <a:spcPts val="0"/>
              </a:spcBef>
              <a:spcAft>
                <a:spcPts val="0"/>
              </a:spcAft>
              <a:buSzPct val="91503"/>
              <a:buChar char="•"/>
            </a:pPr>
            <a:r>
              <a:rPr lang="en-US" sz="1800">
                <a:solidFill>
                  <a:schemeClr val="dk1"/>
                </a:solidFill>
              </a:rPr>
              <a:t>TYPES OF IMPULSE CONTROL DISORDERS: </a:t>
            </a:r>
            <a:endParaRPr/>
          </a:p>
          <a:p>
            <a:pPr indent="0" lvl="1" marL="596900" rtl="0" algn="l">
              <a:lnSpc>
                <a:spcPct val="100000"/>
              </a:lnSpc>
              <a:spcBef>
                <a:spcPts val="600"/>
              </a:spcBef>
              <a:spcAft>
                <a:spcPts val="0"/>
              </a:spcAft>
              <a:buSzPct val="91503"/>
              <a:buNone/>
            </a:pPr>
            <a:r>
              <a:rPr lang="en-US" sz="1800">
                <a:solidFill>
                  <a:schemeClr val="dk1"/>
                </a:solidFill>
              </a:rPr>
              <a:t>1-Intermittent explosive disorder</a:t>
            </a:r>
            <a:endParaRPr/>
          </a:p>
          <a:p>
            <a:pPr indent="0" lvl="1" marL="596900" rtl="0" algn="l">
              <a:lnSpc>
                <a:spcPct val="100000"/>
              </a:lnSpc>
              <a:spcBef>
                <a:spcPts val="600"/>
              </a:spcBef>
              <a:spcAft>
                <a:spcPts val="0"/>
              </a:spcAft>
              <a:buSzPct val="91503"/>
              <a:buNone/>
            </a:pPr>
            <a:r>
              <a:rPr lang="en-US" sz="1800">
                <a:solidFill>
                  <a:schemeClr val="dk1"/>
                </a:solidFill>
              </a:rPr>
              <a:t>2-Kleptomania</a:t>
            </a:r>
            <a:endParaRPr/>
          </a:p>
          <a:p>
            <a:pPr indent="0" lvl="1" marL="596900" rtl="0" algn="l">
              <a:lnSpc>
                <a:spcPct val="100000"/>
              </a:lnSpc>
              <a:spcBef>
                <a:spcPts val="600"/>
              </a:spcBef>
              <a:spcAft>
                <a:spcPts val="0"/>
              </a:spcAft>
              <a:buSzPct val="91503"/>
              <a:buNone/>
            </a:pPr>
            <a:r>
              <a:rPr lang="en-US" sz="1800">
                <a:solidFill>
                  <a:schemeClr val="dk1"/>
                </a:solidFill>
              </a:rPr>
              <a:t>3-Pyromania</a:t>
            </a:r>
            <a:endParaRPr/>
          </a:p>
          <a:p>
            <a:pPr indent="0" lvl="1" marL="596900" rtl="0" algn="l">
              <a:lnSpc>
                <a:spcPct val="100000"/>
              </a:lnSpc>
              <a:spcBef>
                <a:spcPts val="600"/>
              </a:spcBef>
              <a:spcAft>
                <a:spcPts val="0"/>
              </a:spcAft>
              <a:buSzPct val="91503"/>
              <a:buNone/>
            </a:pPr>
            <a:r>
              <a:rPr lang="en-US" sz="1800">
                <a:solidFill>
                  <a:schemeClr val="dk1"/>
                </a:solidFill>
              </a:rPr>
              <a:t>4-Gambling disorder</a:t>
            </a:r>
            <a:endParaRPr/>
          </a:p>
          <a:p>
            <a:pPr indent="0" lvl="1" marL="596900" rtl="0" algn="l">
              <a:lnSpc>
                <a:spcPct val="100000"/>
              </a:lnSpc>
              <a:spcBef>
                <a:spcPts val="600"/>
              </a:spcBef>
              <a:spcAft>
                <a:spcPts val="0"/>
              </a:spcAft>
              <a:buSzPct val="91503"/>
              <a:buNone/>
            </a:pPr>
            <a:r>
              <a:rPr lang="en-US" sz="1800">
                <a:solidFill>
                  <a:schemeClr val="dk1"/>
                </a:solidFill>
              </a:rPr>
              <a:t>5-Trichotillomania</a:t>
            </a:r>
            <a:endParaRPr/>
          </a:p>
          <a:p>
            <a:pPr indent="0" lvl="0" marL="139700" rtl="0" algn="l">
              <a:lnSpc>
                <a:spcPct val="100000"/>
              </a:lnSpc>
              <a:spcBef>
                <a:spcPts val="0"/>
              </a:spcBef>
              <a:spcAft>
                <a:spcPts val="0"/>
              </a:spcAft>
              <a:buSzPct val="91503"/>
              <a:buNone/>
            </a:pPr>
            <a:r>
              <a:t/>
            </a:r>
            <a:endParaRPr sz="1800">
              <a:solidFill>
                <a:schemeClr val="dk2"/>
              </a:solidFill>
            </a:endParaRPr>
          </a:p>
        </p:txBody>
      </p:sp>
    </p:spTree>
  </p:cSld>
  <p:clrMapOvr>
    <a:masterClrMapping/>
  </p:clrMapOvr>
</p:sld>
</file>

<file path=ppt/slides/slide2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6" name="Shape 2696"/>
        <p:cNvGrpSpPr/>
        <p:nvPr/>
      </p:nvGrpSpPr>
      <p:grpSpPr>
        <a:xfrm>
          <a:off x="0" y="0"/>
          <a:ext cx="0" cy="0"/>
          <a:chOff x="0" y="0"/>
          <a:chExt cx="0" cy="0"/>
        </a:xfrm>
      </p:grpSpPr>
      <p:sp>
        <p:nvSpPr>
          <p:cNvPr id="2697" name="Google Shape;2697;p72"/>
          <p:cNvSpPr txBox="1"/>
          <p:nvPr>
            <p:ph type="title"/>
          </p:nvPr>
        </p:nvSpPr>
        <p:spPr>
          <a:xfrm>
            <a:off x="2459740" y="48023"/>
            <a:ext cx="4557191" cy="733647"/>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b="1" lang="en-US">
                <a:solidFill>
                  <a:schemeClr val="dk2"/>
                </a:solidFill>
              </a:rPr>
              <a:t>Intermittent explosive disorder</a:t>
            </a:r>
            <a:endParaRPr/>
          </a:p>
        </p:txBody>
      </p:sp>
      <p:sp>
        <p:nvSpPr>
          <p:cNvPr id="2698" name="Google Shape;2698;p72"/>
          <p:cNvSpPr txBox="1"/>
          <p:nvPr>
            <p:ph idx="1" type="body"/>
          </p:nvPr>
        </p:nvSpPr>
        <p:spPr>
          <a:xfrm>
            <a:off x="4547122" y="1104115"/>
            <a:ext cx="4552116" cy="4039385"/>
          </a:xfrm>
          <a:prstGeom prst="rect">
            <a:avLst/>
          </a:prstGeom>
          <a:noFill/>
          <a:ln>
            <a:noFill/>
          </a:ln>
        </p:spPr>
        <p:txBody>
          <a:bodyPr anchorCtr="0" anchor="t" bIns="45700" lIns="91425" spcFirstLastPara="1" rIns="91425" wrap="square" tIns="45700">
            <a:normAutofit fontScale="92500" lnSpcReduction="10000"/>
          </a:bodyPr>
          <a:lstStyle/>
          <a:p>
            <a:pPr indent="0" lvl="0" marL="139700" rtl="0" algn="l">
              <a:lnSpc>
                <a:spcPct val="100000"/>
              </a:lnSpc>
              <a:spcBef>
                <a:spcPts val="0"/>
              </a:spcBef>
              <a:spcAft>
                <a:spcPts val="0"/>
              </a:spcAft>
              <a:buSzPct val="108108"/>
              <a:buNone/>
            </a:pPr>
            <a:r>
              <a:rPr b="1" lang="en-US"/>
              <a:t>Definition</a:t>
            </a:r>
            <a:r>
              <a:rPr lang="en-US"/>
              <a:t>: Recurrent behavioral outbursts resulting in verbal and/or physical aggression against people or property. </a:t>
            </a:r>
            <a:endParaRPr/>
          </a:p>
          <a:p>
            <a:pPr indent="-228600" lvl="0" marL="457200" rtl="0" algn="l">
              <a:lnSpc>
                <a:spcPct val="100000"/>
              </a:lnSpc>
              <a:spcBef>
                <a:spcPts val="0"/>
              </a:spcBef>
              <a:spcAft>
                <a:spcPts val="0"/>
              </a:spcAft>
              <a:buSzPct val="108108"/>
              <a:buNone/>
            </a:pPr>
            <a:r>
              <a:t/>
            </a:r>
            <a:endParaRPr/>
          </a:p>
          <a:p>
            <a:pPr indent="0" lvl="0" marL="139700" rtl="0" algn="l">
              <a:lnSpc>
                <a:spcPct val="100000"/>
              </a:lnSpc>
              <a:spcBef>
                <a:spcPts val="0"/>
              </a:spcBef>
              <a:spcAft>
                <a:spcPts val="0"/>
              </a:spcAft>
              <a:buSzPct val="108108"/>
              <a:buNone/>
            </a:pPr>
            <a:r>
              <a:rPr lang="en-US"/>
              <a:t>■ </a:t>
            </a:r>
            <a:r>
              <a:rPr lang="en-US">
                <a:solidFill>
                  <a:schemeClr val="accent1"/>
                </a:solidFill>
              </a:rPr>
              <a:t>More common in men </a:t>
            </a:r>
            <a:r>
              <a:rPr lang="en-US"/>
              <a:t>than women. </a:t>
            </a:r>
            <a:endParaRPr/>
          </a:p>
          <a:p>
            <a:pPr indent="0" lvl="0" marL="139700" rtl="0" algn="l">
              <a:lnSpc>
                <a:spcPct val="100000"/>
              </a:lnSpc>
              <a:spcBef>
                <a:spcPts val="0"/>
              </a:spcBef>
              <a:spcAft>
                <a:spcPts val="0"/>
              </a:spcAft>
              <a:buSzPct val="108108"/>
              <a:buNone/>
            </a:pPr>
            <a:r>
              <a:rPr lang="en-US"/>
              <a:t>■ Onset usually in late childhood or </a:t>
            </a:r>
            <a:r>
              <a:rPr lang="en-US">
                <a:solidFill>
                  <a:schemeClr val="accent1"/>
                </a:solidFill>
              </a:rPr>
              <a:t>adolescence. </a:t>
            </a:r>
            <a:endParaRPr/>
          </a:p>
          <a:p>
            <a:pPr indent="0" lvl="0" marL="139700" rtl="0" algn="l">
              <a:lnSpc>
                <a:spcPct val="100000"/>
              </a:lnSpc>
              <a:spcBef>
                <a:spcPts val="0"/>
              </a:spcBef>
              <a:spcAft>
                <a:spcPts val="0"/>
              </a:spcAft>
              <a:buSzPct val="108108"/>
              <a:buNone/>
            </a:pPr>
            <a:r>
              <a:rPr lang="en-US"/>
              <a:t>■ May be episodic, but course is generally chronic and persistent. </a:t>
            </a:r>
            <a:endParaRPr/>
          </a:p>
          <a:p>
            <a:pPr indent="0" lvl="0" marL="139700" rtl="0" algn="l">
              <a:lnSpc>
                <a:spcPct val="100000"/>
              </a:lnSpc>
              <a:spcBef>
                <a:spcPts val="0"/>
              </a:spcBef>
              <a:spcAft>
                <a:spcPts val="0"/>
              </a:spcAft>
              <a:buSzPct val="108108"/>
              <a:buNone/>
            </a:pPr>
            <a:r>
              <a:t/>
            </a:r>
            <a:endParaRPr/>
          </a:p>
          <a:p>
            <a:pPr indent="0" lvl="0" marL="139700" rtl="0" algn="l">
              <a:lnSpc>
                <a:spcPct val="100000"/>
              </a:lnSpc>
              <a:spcBef>
                <a:spcPts val="0"/>
              </a:spcBef>
              <a:spcAft>
                <a:spcPts val="0"/>
              </a:spcAft>
              <a:buSzPct val="94594"/>
              <a:buNone/>
            </a:pPr>
            <a:r>
              <a:rPr lang="en-US" sz="1600">
                <a:solidFill>
                  <a:schemeClr val="dk2"/>
                </a:solidFill>
              </a:rPr>
              <a:t>DIFFERENTIAL DIAGNOSIS </a:t>
            </a:r>
            <a:endParaRPr/>
          </a:p>
          <a:p>
            <a:pPr indent="0" lvl="0" marL="139700" rtl="0" algn="l">
              <a:lnSpc>
                <a:spcPct val="100000"/>
              </a:lnSpc>
              <a:spcBef>
                <a:spcPts val="0"/>
              </a:spcBef>
              <a:spcAft>
                <a:spcPts val="0"/>
              </a:spcAft>
              <a:buSzPct val="108108"/>
              <a:buNone/>
            </a:pPr>
            <a:r>
              <a:rPr lang="en-US"/>
              <a:t>Medical</a:t>
            </a:r>
            <a:r>
              <a:rPr lang="en-US">
                <a:solidFill>
                  <a:srgbClr val="FF0000"/>
                </a:solidFill>
              </a:rPr>
              <a:t>: </a:t>
            </a:r>
            <a:r>
              <a:rPr lang="en-US">
                <a:solidFill>
                  <a:schemeClr val="accent1"/>
                </a:solidFill>
              </a:rPr>
              <a:t>Brain tumours, </a:t>
            </a:r>
            <a:r>
              <a:rPr lang="en-US"/>
              <a:t>endocrine disorders, degenerative disorders </a:t>
            </a:r>
            <a:endParaRPr/>
          </a:p>
          <a:p>
            <a:pPr indent="0" lvl="0" marL="139700" rtl="0" algn="l">
              <a:lnSpc>
                <a:spcPct val="100000"/>
              </a:lnSpc>
              <a:spcBef>
                <a:spcPts val="0"/>
              </a:spcBef>
              <a:spcAft>
                <a:spcPts val="0"/>
              </a:spcAft>
              <a:buSzPct val="108108"/>
              <a:buNone/>
            </a:pPr>
            <a:r>
              <a:rPr lang="en-US">
                <a:solidFill>
                  <a:schemeClr val="accent1"/>
                </a:solidFill>
              </a:rPr>
              <a:t>Psychiatric: Antisocial personality disorder, Borderline personality disorder, schizophrenia, substance intoxication</a:t>
            </a:r>
            <a:endParaRPr/>
          </a:p>
          <a:p>
            <a:pPr indent="0" lvl="0" marL="139700" rtl="0" algn="l">
              <a:lnSpc>
                <a:spcPct val="100000"/>
              </a:lnSpc>
              <a:spcBef>
                <a:spcPts val="0"/>
              </a:spcBef>
              <a:spcAft>
                <a:spcPts val="0"/>
              </a:spcAft>
              <a:buSzPct val="108108"/>
              <a:buNone/>
            </a:pPr>
            <a:r>
              <a:t/>
            </a:r>
            <a:endParaRPr>
              <a:solidFill>
                <a:srgbClr val="FF0000"/>
              </a:solidFill>
            </a:endParaRPr>
          </a:p>
          <a:p>
            <a:pPr indent="0" lvl="0" marL="139700" rtl="0" algn="l">
              <a:lnSpc>
                <a:spcPct val="100000"/>
              </a:lnSpc>
              <a:spcBef>
                <a:spcPts val="0"/>
              </a:spcBef>
              <a:spcAft>
                <a:spcPts val="0"/>
              </a:spcAft>
              <a:buSzPct val="108108"/>
              <a:buNone/>
            </a:pPr>
            <a:r>
              <a:rPr lang="en-US">
                <a:solidFill>
                  <a:schemeClr val="dk2"/>
                </a:solidFill>
              </a:rPr>
              <a:t>TREATMENT</a:t>
            </a:r>
            <a:r>
              <a:rPr lang="en-US"/>
              <a:t> </a:t>
            </a:r>
            <a:endParaRPr/>
          </a:p>
          <a:p>
            <a:pPr indent="0" lvl="0" marL="139700" rtl="0" algn="l">
              <a:lnSpc>
                <a:spcPct val="100000"/>
              </a:lnSpc>
              <a:spcBef>
                <a:spcPts val="0"/>
              </a:spcBef>
              <a:spcAft>
                <a:spcPts val="0"/>
              </a:spcAft>
              <a:buSzPct val="108108"/>
              <a:buNone/>
            </a:pPr>
            <a:r>
              <a:rPr lang="en-US"/>
              <a:t>■ Treatment involves use of SSRIs, anticonvulsants, or lithium. </a:t>
            </a:r>
            <a:endParaRPr/>
          </a:p>
          <a:p>
            <a:pPr indent="0" lvl="0" marL="139700" rtl="0" algn="l">
              <a:lnSpc>
                <a:spcPct val="100000"/>
              </a:lnSpc>
              <a:spcBef>
                <a:spcPts val="0"/>
              </a:spcBef>
              <a:spcAft>
                <a:spcPts val="0"/>
              </a:spcAft>
              <a:buSzPct val="108108"/>
              <a:buNone/>
            </a:pPr>
            <a:r>
              <a:rPr lang="en-US"/>
              <a:t>■ CBT (cognitive behavioral therapy)often used in combination with medications. </a:t>
            </a:r>
            <a:endParaRPr/>
          </a:p>
          <a:p>
            <a:pPr indent="0" lvl="0" marL="139700" rtl="0" algn="l">
              <a:lnSpc>
                <a:spcPct val="100000"/>
              </a:lnSpc>
              <a:spcBef>
                <a:spcPts val="0"/>
              </a:spcBef>
              <a:spcAft>
                <a:spcPts val="0"/>
              </a:spcAft>
              <a:buSzPct val="108108"/>
              <a:buNone/>
            </a:pPr>
            <a:r>
              <a:rPr lang="en-US"/>
              <a:t>■ Group therapy and/or family therapy may be useful to create behavior plans to help manage episodes</a:t>
            </a:r>
            <a:endParaRPr>
              <a:solidFill>
                <a:srgbClr val="FF0000"/>
              </a:solidFill>
            </a:endParaRPr>
          </a:p>
        </p:txBody>
      </p:sp>
      <p:sp>
        <p:nvSpPr>
          <p:cNvPr id="2699" name="Google Shape;2699;p72"/>
          <p:cNvSpPr txBox="1"/>
          <p:nvPr>
            <p:ph idx="2" type="body"/>
          </p:nvPr>
        </p:nvSpPr>
        <p:spPr>
          <a:xfrm>
            <a:off x="372357" y="781670"/>
            <a:ext cx="4174765" cy="4189227"/>
          </a:xfrm>
          <a:prstGeom prst="rect">
            <a:avLst/>
          </a:prstGeom>
          <a:noFill/>
          <a:ln>
            <a:noFill/>
          </a:ln>
        </p:spPr>
        <p:txBody>
          <a:bodyPr anchorCtr="0" anchor="t" bIns="45700" lIns="91425" spcFirstLastPara="1" rIns="91425" wrap="square" tIns="45700">
            <a:normAutofit lnSpcReduction="10000"/>
          </a:bodyPr>
          <a:lstStyle/>
          <a:p>
            <a:pPr indent="-228600" lvl="0" marL="457200" marR="0" rtl="0" algn="l">
              <a:lnSpc>
                <a:spcPct val="100000"/>
              </a:lnSpc>
              <a:spcBef>
                <a:spcPts val="0"/>
              </a:spcBef>
              <a:spcAft>
                <a:spcPts val="0"/>
              </a:spcAft>
              <a:buClr>
                <a:srgbClr val="000000"/>
              </a:buClr>
              <a:buSzPts val="2400"/>
              <a:buFont typeface="Arial"/>
              <a:buNone/>
            </a:pPr>
            <a:r>
              <a:rPr b="0" i="0" lang="en-US" sz="2100" u="none" cap="none" strike="noStrike">
                <a:solidFill>
                  <a:srgbClr val="206A84"/>
                </a:solidFill>
                <a:latin typeface="Rajdhani"/>
                <a:ea typeface="Rajdhani"/>
                <a:cs typeface="Rajdhani"/>
                <a:sym typeface="Rajdhani"/>
              </a:rPr>
              <a:t>DSM-5 diagnosis and criteria</a:t>
            </a:r>
            <a:endParaRPr/>
          </a:p>
          <a:p>
            <a:pPr indent="0" lvl="0" marL="139700" rtl="0" algn="l">
              <a:lnSpc>
                <a:spcPct val="100000"/>
              </a:lnSpc>
              <a:spcBef>
                <a:spcPts val="600"/>
              </a:spcBef>
              <a:spcAft>
                <a:spcPts val="0"/>
              </a:spcAft>
              <a:buSzPts val="1400"/>
              <a:buNone/>
            </a:pPr>
            <a:r>
              <a:rPr lang="en-US"/>
              <a:t>Either:</a:t>
            </a:r>
            <a:endParaRPr/>
          </a:p>
          <a:p>
            <a:pPr indent="-317500" lvl="0" marL="457200" rtl="0" algn="l">
              <a:lnSpc>
                <a:spcPct val="100000"/>
              </a:lnSpc>
              <a:spcBef>
                <a:spcPts val="0"/>
              </a:spcBef>
              <a:spcAft>
                <a:spcPts val="0"/>
              </a:spcAft>
              <a:buSzPts val="1400"/>
              <a:buChar char="•"/>
            </a:pPr>
            <a:r>
              <a:rPr lang="en-US"/>
              <a:t>Frequent verbal/physical outbursts (that do not result in physical damage to people, animals, or property) </a:t>
            </a:r>
            <a:r>
              <a:rPr lang="en-US">
                <a:solidFill>
                  <a:schemeClr val="accent1"/>
                </a:solidFill>
              </a:rPr>
              <a:t>twice weekly for 3 months </a:t>
            </a:r>
            <a:endParaRPr/>
          </a:p>
          <a:p>
            <a:pPr indent="0" lvl="0" marL="139700" rtl="0" algn="l">
              <a:lnSpc>
                <a:spcPct val="100000"/>
              </a:lnSpc>
              <a:spcBef>
                <a:spcPts val="0"/>
              </a:spcBef>
              <a:spcAft>
                <a:spcPts val="0"/>
              </a:spcAft>
              <a:buSzPts val="1400"/>
              <a:buNone/>
            </a:pPr>
            <a:r>
              <a:rPr lang="en-US"/>
              <a:t>Or:</a:t>
            </a:r>
            <a:endParaRPr/>
          </a:p>
          <a:p>
            <a:pPr indent="-317500" lvl="0" marL="457200" rtl="0" algn="l">
              <a:lnSpc>
                <a:spcPct val="100000"/>
              </a:lnSpc>
              <a:spcBef>
                <a:spcPts val="0"/>
              </a:spcBef>
              <a:spcAft>
                <a:spcPts val="0"/>
              </a:spcAft>
              <a:buSzPts val="1400"/>
              <a:buChar char="•"/>
            </a:pPr>
            <a:r>
              <a:rPr lang="en-US"/>
              <a:t>Rare (more than three times per year) outbursts resulting in physical damage to others, animals, or property.</a:t>
            </a:r>
            <a:endParaRPr/>
          </a:p>
          <a:p>
            <a:pPr indent="-317500" lvl="0" marL="457200" rtl="0" algn="l">
              <a:lnSpc>
                <a:spcPct val="100000"/>
              </a:lnSpc>
              <a:spcBef>
                <a:spcPts val="0"/>
              </a:spcBef>
              <a:spcAft>
                <a:spcPts val="0"/>
              </a:spcAft>
              <a:buSzPts val="1400"/>
              <a:buChar char="•"/>
            </a:pPr>
            <a:r>
              <a:rPr lang="en-US">
                <a:solidFill>
                  <a:schemeClr val="accent1"/>
                </a:solidFill>
              </a:rPr>
              <a:t>Outbursts and aggression are grossly out of proportion to the triggering event or stressor. </a:t>
            </a:r>
            <a:endParaRPr/>
          </a:p>
          <a:p>
            <a:pPr indent="-317500" lvl="0" marL="457200" rtl="0" algn="l">
              <a:lnSpc>
                <a:spcPct val="100000"/>
              </a:lnSpc>
              <a:spcBef>
                <a:spcPts val="0"/>
              </a:spcBef>
              <a:spcAft>
                <a:spcPts val="0"/>
              </a:spcAft>
              <a:buSzPts val="1400"/>
              <a:buChar char="•"/>
            </a:pPr>
            <a:r>
              <a:rPr lang="en-US"/>
              <a:t>Outbursts are </a:t>
            </a:r>
            <a:r>
              <a:rPr lang="en-US">
                <a:solidFill>
                  <a:schemeClr val="accent1"/>
                </a:solidFill>
              </a:rPr>
              <a:t>not premeditated and not committed to obtain a desired reward</a:t>
            </a:r>
            <a:endParaRPr/>
          </a:p>
          <a:p>
            <a:pPr indent="-317500" lvl="0" marL="457200" rtl="0" algn="l">
              <a:lnSpc>
                <a:spcPct val="100000"/>
              </a:lnSpc>
              <a:spcBef>
                <a:spcPts val="0"/>
              </a:spcBef>
              <a:spcAft>
                <a:spcPts val="0"/>
              </a:spcAft>
              <a:buSzPts val="1400"/>
              <a:buChar char="•"/>
            </a:pPr>
            <a:r>
              <a:rPr lang="en-US"/>
              <a:t>Aggressive outbursts cause either</a:t>
            </a:r>
            <a:r>
              <a:rPr lang="en-US">
                <a:solidFill>
                  <a:schemeClr val="accent1"/>
                </a:solidFill>
              </a:rPr>
              <a:t> marked distress or impairment </a:t>
            </a:r>
            <a:r>
              <a:rPr lang="en-US"/>
              <a:t>in occupational/interpersonal functioning, or are associated with financial/legal consequences. </a:t>
            </a:r>
            <a:endParaRPr/>
          </a:p>
          <a:p>
            <a:pPr indent="-317500" lvl="0" marL="457200" rtl="0" algn="l">
              <a:lnSpc>
                <a:spcPct val="100000"/>
              </a:lnSpc>
              <a:spcBef>
                <a:spcPts val="0"/>
              </a:spcBef>
              <a:spcAft>
                <a:spcPts val="0"/>
              </a:spcAft>
              <a:buSzPts val="1400"/>
              <a:buChar char="•"/>
            </a:pPr>
            <a:r>
              <a:rPr lang="en-US"/>
              <a:t>Aggression is not better explained by another mental disorder, medical condition, or due to the effects of a substance (drug or medication).</a:t>
            </a:r>
            <a:endParaRPr/>
          </a:p>
        </p:txBody>
      </p:sp>
    </p:spTree>
  </p:cSld>
  <p:clrMapOvr>
    <a:masterClrMapping/>
  </p:clrMapOvr>
</p:sld>
</file>

<file path=ppt/slides/slide2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3" name="Shape 2703"/>
        <p:cNvGrpSpPr/>
        <p:nvPr/>
      </p:nvGrpSpPr>
      <p:grpSpPr>
        <a:xfrm>
          <a:off x="0" y="0"/>
          <a:ext cx="0" cy="0"/>
          <a:chOff x="0" y="0"/>
          <a:chExt cx="0" cy="0"/>
        </a:xfrm>
      </p:grpSpPr>
      <p:sp>
        <p:nvSpPr>
          <p:cNvPr id="2704" name="Google Shape;2704;p73"/>
          <p:cNvSpPr txBox="1"/>
          <p:nvPr>
            <p:ph type="title"/>
          </p:nvPr>
        </p:nvSpPr>
        <p:spPr>
          <a:xfrm>
            <a:off x="1207508" y="54528"/>
            <a:ext cx="6728983" cy="924423"/>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4000"/>
              <a:buNone/>
            </a:pPr>
            <a:r>
              <a:rPr b="1" lang="en-US"/>
              <a:t>KLEPTOMANIA (</a:t>
            </a:r>
            <a:r>
              <a:rPr b="1" lang="en-US" sz="2000">
                <a:solidFill>
                  <a:schemeClr val="accent1"/>
                </a:solidFill>
              </a:rPr>
              <a:t>AN IMPULSE TO STEAL</a:t>
            </a:r>
            <a:r>
              <a:rPr b="1" lang="en-US" sz="2000"/>
              <a:t>)</a:t>
            </a:r>
            <a:endParaRPr b="1" sz="2000"/>
          </a:p>
        </p:txBody>
      </p:sp>
      <p:sp>
        <p:nvSpPr>
          <p:cNvPr id="2705" name="Google Shape;2705;p73"/>
          <p:cNvSpPr txBox="1"/>
          <p:nvPr>
            <p:ph idx="1" type="body"/>
          </p:nvPr>
        </p:nvSpPr>
        <p:spPr>
          <a:xfrm>
            <a:off x="4447836" y="914399"/>
            <a:ext cx="4605157" cy="3954325"/>
          </a:xfrm>
          <a:prstGeom prst="rect">
            <a:avLst/>
          </a:prstGeom>
          <a:noFill/>
          <a:ln>
            <a:noFill/>
          </a:ln>
        </p:spPr>
        <p:txBody>
          <a:bodyPr anchorCtr="0" anchor="t" bIns="45700" lIns="91425" spcFirstLastPara="1" rIns="91425" wrap="square" tIns="45700">
            <a:normAutofit lnSpcReduction="10000"/>
          </a:bodyPr>
          <a:lstStyle/>
          <a:p>
            <a:pPr indent="-317500" lvl="0" marL="457200" rtl="0" algn="l">
              <a:lnSpc>
                <a:spcPct val="100000"/>
              </a:lnSpc>
              <a:spcBef>
                <a:spcPts val="0"/>
              </a:spcBef>
              <a:spcAft>
                <a:spcPts val="0"/>
              </a:spcAft>
              <a:buSzPts val="1400"/>
              <a:buChar char="•"/>
            </a:pPr>
            <a:r>
              <a:rPr lang="en-US"/>
              <a:t>Three times more common in </a:t>
            </a:r>
            <a:r>
              <a:rPr lang="en-US">
                <a:solidFill>
                  <a:schemeClr val="accent1"/>
                </a:solidFill>
              </a:rPr>
              <a:t>women</a:t>
            </a:r>
            <a:r>
              <a:rPr lang="en-US"/>
              <a:t> than men, though rare in the general population.</a:t>
            </a:r>
            <a:endParaRPr/>
          </a:p>
          <a:p>
            <a:pPr indent="-317500" lvl="0" marL="457200" rtl="0" algn="l">
              <a:lnSpc>
                <a:spcPct val="100000"/>
              </a:lnSpc>
              <a:spcBef>
                <a:spcPts val="0"/>
              </a:spcBef>
              <a:spcAft>
                <a:spcPts val="0"/>
              </a:spcAft>
              <a:buSzPts val="1400"/>
              <a:buChar char="•"/>
            </a:pPr>
            <a:r>
              <a:rPr lang="en-US"/>
              <a:t>illness usually begins in </a:t>
            </a:r>
            <a:r>
              <a:rPr lang="en-US">
                <a:solidFill>
                  <a:schemeClr val="accent1"/>
                </a:solidFill>
              </a:rPr>
              <a:t>adolescence</a:t>
            </a:r>
            <a:r>
              <a:rPr lang="en-US"/>
              <a:t> and course is episodic</a:t>
            </a:r>
            <a:endParaRPr/>
          </a:p>
          <a:p>
            <a:pPr indent="-317500" lvl="0" marL="457200" rtl="0" algn="l">
              <a:lnSpc>
                <a:spcPct val="100000"/>
              </a:lnSpc>
              <a:spcBef>
                <a:spcPts val="0"/>
              </a:spcBef>
              <a:spcAft>
                <a:spcPts val="0"/>
              </a:spcAft>
              <a:buSzPts val="1400"/>
              <a:buChar char="•"/>
            </a:pPr>
            <a:r>
              <a:rPr lang="en-US"/>
              <a:t>Higher incidence of comorbid </a:t>
            </a:r>
            <a:r>
              <a:rPr lang="en-US">
                <a:solidFill>
                  <a:schemeClr val="accent1"/>
                </a:solidFill>
              </a:rPr>
              <a:t>mood</a:t>
            </a:r>
            <a:r>
              <a:rPr lang="en-US">
                <a:solidFill>
                  <a:srgbClr val="FF0000"/>
                </a:solidFill>
              </a:rPr>
              <a:t> </a:t>
            </a:r>
            <a:r>
              <a:rPr lang="en-US">
                <a:solidFill>
                  <a:schemeClr val="accent1"/>
                </a:solidFill>
              </a:rPr>
              <a:t>disorders, eating disorders </a:t>
            </a:r>
            <a:r>
              <a:rPr lang="en-US"/>
              <a:t>(especially bulimia nervosa), anxiety disorders, substance use disorders, and personality disorders. </a:t>
            </a:r>
            <a:endParaRPr/>
          </a:p>
          <a:p>
            <a:pPr indent="-317500" lvl="0" marL="457200" rtl="0" algn="l">
              <a:lnSpc>
                <a:spcPct val="100000"/>
              </a:lnSpc>
              <a:spcBef>
                <a:spcPts val="0"/>
              </a:spcBef>
              <a:spcAft>
                <a:spcPts val="0"/>
              </a:spcAft>
              <a:buSzPts val="1400"/>
              <a:buChar char="•"/>
            </a:pPr>
            <a:r>
              <a:rPr lang="en-US"/>
              <a:t>Higher risk of OCD and substance use disorders in family members</a:t>
            </a:r>
            <a:endParaRPr/>
          </a:p>
          <a:p>
            <a:pPr indent="-317500" lvl="0" marL="457200" rtl="0" algn="l">
              <a:lnSpc>
                <a:spcPct val="100000"/>
              </a:lnSpc>
              <a:spcBef>
                <a:spcPts val="0"/>
              </a:spcBef>
              <a:spcAft>
                <a:spcPts val="0"/>
              </a:spcAft>
              <a:buSzPts val="1400"/>
              <a:buChar char="•"/>
            </a:pPr>
            <a:r>
              <a:rPr lang="en-US">
                <a:solidFill>
                  <a:schemeClr val="accent1"/>
                </a:solidFill>
              </a:rPr>
              <a:t>65% of patients with kleptomania suffer from bulimia nervosa.</a:t>
            </a:r>
            <a:endParaRPr/>
          </a:p>
          <a:p>
            <a:pPr indent="-228600" lvl="0" marL="457200" rtl="0" algn="l">
              <a:lnSpc>
                <a:spcPct val="100000"/>
              </a:lnSpc>
              <a:spcBef>
                <a:spcPts val="0"/>
              </a:spcBef>
              <a:spcAft>
                <a:spcPts val="0"/>
              </a:spcAft>
              <a:buSzPts val="1400"/>
              <a:buNone/>
            </a:pPr>
            <a:r>
              <a:t/>
            </a:r>
            <a:endParaRPr/>
          </a:p>
          <a:p>
            <a:pPr indent="0" lvl="0" marL="139700" rtl="0" algn="l">
              <a:lnSpc>
                <a:spcPct val="100000"/>
              </a:lnSpc>
              <a:spcBef>
                <a:spcPts val="0"/>
              </a:spcBef>
              <a:spcAft>
                <a:spcPts val="0"/>
              </a:spcAft>
              <a:buSzPts val="1400"/>
              <a:buNone/>
            </a:pPr>
            <a:r>
              <a:rPr lang="en-US" sz="2000">
                <a:solidFill>
                  <a:schemeClr val="dk2"/>
                </a:solidFill>
              </a:rPr>
              <a:t>Treatment</a:t>
            </a:r>
            <a:endParaRPr/>
          </a:p>
          <a:p>
            <a:pPr indent="-317500" lvl="0" marL="457200" rtl="0" algn="l">
              <a:lnSpc>
                <a:spcPct val="100000"/>
              </a:lnSpc>
              <a:spcBef>
                <a:spcPts val="0"/>
              </a:spcBef>
              <a:spcAft>
                <a:spcPts val="0"/>
              </a:spcAft>
              <a:buSzPts val="1400"/>
              <a:buChar char="•"/>
            </a:pPr>
            <a:r>
              <a:rPr lang="en-US"/>
              <a:t> may include CBT (including systematic desensitization and aversive conditioning) and SSRIs. </a:t>
            </a:r>
            <a:endParaRPr/>
          </a:p>
          <a:p>
            <a:pPr indent="-317500" lvl="0" marL="457200" rtl="0" algn="l">
              <a:lnSpc>
                <a:spcPct val="100000"/>
              </a:lnSpc>
              <a:spcBef>
                <a:spcPts val="0"/>
              </a:spcBef>
              <a:spcAft>
                <a:spcPts val="0"/>
              </a:spcAft>
              <a:buSzPts val="1400"/>
              <a:buChar char="•"/>
            </a:pPr>
            <a:r>
              <a:rPr lang="en-US"/>
              <a:t>There is also some anecdotal evidence for the use of naltrexone, which blocks reward pathways mediated by block endogenous opioids.</a:t>
            </a:r>
            <a:endParaRPr/>
          </a:p>
        </p:txBody>
      </p:sp>
      <p:sp>
        <p:nvSpPr>
          <p:cNvPr id="2706" name="Google Shape;2706;p73"/>
          <p:cNvSpPr txBox="1"/>
          <p:nvPr>
            <p:ph idx="2" type="body"/>
          </p:nvPr>
        </p:nvSpPr>
        <p:spPr>
          <a:xfrm>
            <a:off x="316357" y="914399"/>
            <a:ext cx="3943621" cy="3954325"/>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100000"/>
              </a:lnSpc>
              <a:spcBef>
                <a:spcPts val="0"/>
              </a:spcBef>
              <a:spcAft>
                <a:spcPts val="0"/>
              </a:spcAft>
              <a:buClr>
                <a:srgbClr val="000000"/>
              </a:buClr>
              <a:buSzPts val="2400"/>
              <a:buFont typeface="Arial"/>
              <a:buNone/>
            </a:pPr>
            <a:r>
              <a:rPr b="0" i="0" lang="en-US" sz="1900" u="none" cap="none" strike="noStrike">
                <a:solidFill>
                  <a:srgbClr val="206A84"/>
                </a:solidFill>
                <a:latin typeface="Rajdhani"/>
                <a:ea typeface="Rajdhani"/>
                <a:cs typeface="Rajdhani"/>
                <a:sym typeface="Rajdhani"/>
              </a:rPr>
              <a:t>DIAGNOSIS AND DSM-5 CRITERIA</a:t>
            </a:r>
            <a:endParaRPr/>
          </a:p>
          <a:p>
            <a:pPr indent="0" lvl="0" marL="139700" rtl="0" algn="l">
              <a:lnSpc>
                <a:spcPct val="100000"/>
              </a:lnSpc>
              <a:spcBef>
                <a:spcPts val="0"/>
              </a:spcBef>
              <a:spcAft>
                <a:spcPts val="0"/>
              </a:spcAft>
              <a:buSzPts val="1400"/>
              <a:buNone/>
            </a:pPr>
            <a:r>
              <a:t/>
            </a:r>
            <a:endParaRPr/>
          </a:p>
          <a:p>
            <a:pPr indent="0" lvl="0" marL="139700" rtl="0" algn="l">
              <a:lnSpc>
                <a:spcPct val="100000"/>
              </a:lnSpc>
              <a:spcBef>
                <a:spcPts val="0"/>
              </a:spcBef>
              <a:spcAft>
                <a:spcPts val="0"/>
              </a:spcAft>
              <a:buSzPts val="1400"/>
              <a:buNone/>
            </a:pPr>
            <a:r>
              <a:rPr lang="en-US"/>
              <a:t>● Failure to resist </a:t>
            </a:r>
            <a:r>
              <a:rPr b="1" lang="en-US"/>
              <a:t>uncontrollable urges to steal </a:t>
            </a:r>
            <a:r>
              <a:rPr lang="en-US"/>
              <a:t>objects that are </a:t>
            </a:r>
            <a:r>
              <a:rPr lang="en-US" u="sng"/>
              <a:t>not needed for personal use </a:t>
            </a:r>
            <a:r>
              <a:rPr lang="en-US"/>
              <a:t>or monetary value.</a:t>
            </a:r>
            <a:endParaRPr/>
          </a:p>
          <a:p>
            <a:pPr indent="0" lvl="0" marL="139700" rtl="0" algn="l">
              <a:lnSpc>
                <a:spcPct val="100000"/>
              </a:lnSpc>
              <a:spcBef>
                <a:spcPts val="0"/>
              </a:spcBef>
              <a:spcAft>
                <a:spcPts val="0"/>
              </a:spcAft>
              <a:buSzPts val="1400"/>
              <a:buNone/>
            </a:pPr>
            <a:r>
              <a:rPr lang="en-US"/>
              <a:t> ● </a:t>
            </a:r>
            <a:r>
              <a:rPr lang="en-US" u="sng"/>
              <a:t>Increasing internal tension immediately prior </a:t>
            </a:r>
            <a:r>
              <a:rPr lang="en-US"/>
              <a:t>to the theft. </a:t>
            </a:r>
            <a:endParaRPr/>
          </a:p>
          <a:p>
            <a:pPr indent="0" lvl="0" marL="139700" rtl="0" algn="l">
              <a:lnSpc>
                <a:spcPct val="100000"/>
              </a:lnSpc>
              <a:spcBef>
                <a:spcPts val="0"/>
              </a:spcBef>
              <a:spcAft>
                <a:spcPts val="0"/>
              </a:spcAft>
              <a:buSzPts val="1400"/>
              <a:buNone/>
            </a:pPr>
            <a:r>
              <a:rPr lang="en-US"/>
              <a:t>● </a:t>
            </a:r>
            <a:r>
              <a:rPr lang="en-US" u="sng"/>
              <a:t>Pleasure or relief is experienced while stealing</a:t>
            </a:r>
            <a:r>
              <a:rPr lang="en-US"/>
              <a:t>; however, those with the disorder often report intense guilt and depression. </a:t>
            </a:r>
            <a:endParaRPr/>
          </a:p>
          <a:p>
            <a:pPr indent="0" lvl="0" marL="139700" rtl="0" algn="l">
              <a:lnSpc>
                <a:spcPct val="100000"/>
              </a:lnSpc>
              <a:spcBef>
                <a:spcPts val="0"/>
              </a:spcBef>
              <a:spcAft>
                <a:spcPts val="0"/>
              </a:spcAft>
              <a:buSzPts val="1400"/>
              <a:buNone/>
            </a:pPr>
            <a:r>
              <a:rPr lang="en-US"/>
              <a:t>● Stealing is </a:t>
            </a:r>
            <a:r>
              <a:rPr lang="en-US" u="sng"/>
              <a:t>not committed to express anger/vengeance </a:t>
            </a:r>
            <a:r>
              <a:rPr lang="en-US"/>
              <a:t>and does not occur in response to a delusion or hallucination.</a:t>
            </a:r>
            <a:endParaRPr/>
          </a:p>
          <a:p>
            <a:pPr indent="0" lvl="0" marL="139700" rtl="0" algn="l">
              <a:lnSpc>
                <a:spcPct val="100000"/>
              </a:lnSpc>
              <a:spcBef>
                <a:spcPts val="0"/>
              </a:spcBef>
              <a:spcAft>
                <a:spcPts val="0"/>
              </a:spcAft>
              <a:buSzPts val="1400"/>
              <a:buNone/>
            </a:pPr>
            <a:r>
              <a:rPr lang="en-US"/>
              <a:t> ● Objects stolen are typically given or thrown away, returned, or hoarded.</a:t>
            </a:r>
            <a:endParaRPr/>
          </a:p>
        </p:txBody>
      </p:sp>
    </p:spTree>
  </p:cSld>
  <p:clrMapOvr>
    <a:masterClrMapping/>
  </p:clrMapOvr>
</p:sld>
</file>

<file path=ppt/slides/slide2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0" name="Shape 2710"/>
        <p:cNvGrpSpPr/>
        <p:nvPr/>
      </p:nvGrpSpPr>
      <p:grpSpPr>
        <a:xfrm>
          <a:off x="0" y="0"/>
          <a:ext cx="0" cy="0"/>
          <a:chOff x="0" y="0"/>
          <a:chExt cx="0" cy="0"/>
        </a:xfrm>
      </p:grpSpPr>
      <p:sp>
        <p:nvSpPr>
          <p:cNvPr id="2711" name="Google Shape;2711;p74"/>
          <p:cNvSpPr txBox="1"/>
          <p:nvPr>
            <p:ph type="title"/>
          </p:nvPr>
        </p:nvSpPr>
        <p:spPr>
          <a:xfrm>
            <a:off x="3149992" y="65079"/>
            <a:ext cx="2844016" cy="572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4000"/>
              <a:buNone/>
            </a:pPr>
            <a:r>
              <a:rPr b="1" lang="en-US"/>
              <a:t>PYROMANIA</a:t>
            </a:r>
            <a:endParaRPr/>
          </a:p>
        </p:txBody>
      </p:sp>
      <p:sp>
        <p:nvSpPr>
          <p:cNvPr id="2712" name="Google Shape;2712;p74"/>
          <p:cNvSpPr txBox="1"/>
          <p:nvPr>
            <p:ph idx="1" type="body"/>
          </p:nvPr>
        </p:nvSpPr>
        <p:spPr>
          <a:xfrm>
            <a:off x="4572000" y="841707"/>
            <a:ext cx="4444316" cy="4307878"/>
          </a:xfrm>
          <a:prstGeom prst="rect">
            <a:avLst/>
          </a:prstGeom>
          <a:noFill/>
          <a:ln>
            <a:noFill/>
          </a:ln>
        </p:spPr>
        <p:txBody>
          <a:bodyPr anchorCtr="0" anchor="t" bIns="45700" lIns="91425" spcFirstLastPara="1" rIns="91425" wrap="square" tIns="45700">
            <a:normAutofit fontScale="92500"/>
          </a:bodyPr>
          <a:lstStyle/>
          <a:p>
            <a:pPr indent="-317500" lvl="0" marL="457200" rtl="0" algn="l">
              <a:lnSpc>
                <a:spcPct val="100000"/>
              </a:lnSpc>
              <a:spcBef>
                <a:spcPts val="0"/>
              </a:spcBef>
              <a:spcAft>
                <a:spcPts val="0"/>
              </a:spcAft>
              <a:buSzPct val="108108"/>
              <a:buChar char="•"/>
            </a:pPr>
            <a:r>
              <a:rPr b="1" lang="en-US"/>
              <a:t>Definition:</a:t>
            </a:r>
            <a:r>
              <a:rPr lang="en-US"/>
              <a:t> Pyromania is the </a:t>
            </a:r>
            <a:r>
              <a:rPr lang="en-US">
                <a:solidFill>
                  <a:schemeClr val="accent1"/>
                </a:solidFill>
              </a:rPr>
              <a:t>impulse to start fires</a:t>
            </a:r>
            <a:r>
              <a:rPr lang="en-US"/>
              <a:t>, typically with feelings of gratification or relief afterward</a:t>
            </a:r>
            <a:endParaRPr/>
          </a:p>
          <a:p>
            <a:pPr indent="-317500" lvl="0" marL="457200" rtl="0" algn="l">
              <a:lnSpc>
                <a:spcPct val="100000"/>
              </a:lnSpc>
              <a:spcBef>
                <a:spcPts val="0"/>
              </a:spcBef>
              <a:spcAft>
                <a:spcPts val="0"/>
              </a:spcAft>
              <a:buSzPct val="108108"/>
              <a:buChar char="•"/>
            </a:pPr>
            <a:r>
              <a:rPr lang="en-US"/>
              <a:t>Rare disorder but much more </a:t>
            </a:r>
            <a:r>
              <a:rPr lang="en-US">
                <a:solidFill>
                  <a:schemeClr val="accent1"/>
                </a:solidFill>
              </a:rPr>
              <a:t>common in men. </a:t>
            </a:r>
            <a:endParaRPr/>
          </a:p>
          <a:p>
            <a:pPr indent="-317500" lvl="0" marL="457200" rtl="0" algn="l">
              <a:lnSpc>
                <a:spcPct val="100000"/>
              </a:lnSpc>
              <a:spcBef>
                <a:spcPts val="0"/>
              </a:spcBef>
              <a:spcAft>
                <a:spcPts val="0"/>
              </a:spcAft>
              <a:buSzPct val="108108"/>
              <a:buChar char="•"/>
            </a:pPr>
            <a:r>
              <a:rPr lang="en-US"/>
              <a:t>Most begin to set fires in </a:t>
            </a:r>
            <a:r>
              <a:rPr lang="en-US">
                <a:solidFill>
                  <a:schemeClr val="accent1"/>
                </a:solidFill>
              </a:rPr>
              <a:t>adolescence </a:t>
            </a:r>
            <a:r>
              <a:rPr lang="en-US"/>
              <a:t>or early adulthood. </a:t>
            </a:r>
            <a:endParaRPr/>
          </a:p>
          <a:p>
            <a:pPr indent="-317500" lvl="0" marL="457200" rtl="0" algn="l">
              <a:lnSpc>
                <a:spcPct val="100000"/>
              </a:lnSpc>
              <a:spcBef>
                <a:spcPts val="0"/>
              </a:spcBef>
              <a:spcAft>
                <a:spcPts val="0"/>
              </a:spcAft>
              <a:buSzPct val="108108"/>
              <a:buChar char="•"/>
            </a:pPr>
            <a:r>
              <a:rPr lang="en-US"/>
              <a:t>High comorbidity with mood disorders, substance use disorders, gambling disorder, and conduct disorder.</a:t>
            </a:r>
            <a:endParaRPr/>
          </a:p>
          <a:p>
            <a:pPr indent="-317500" lvl="0" marL="457200" rtl="0" algn="l">
              <a:lnSpc>
                <a:spcPct val="100000"/>
              </a:lnSpc>
              <a:spcBef>
                <a:spcPts val="0"/>
              </a:spcBef>
              <a:spcAft>
                <a:spcPts val="0"/>
              </a:spcAft>
              <a:buSzPct val="108108"/>
              <a:buChar char="•"/>
            </a:pPr>
            <a:r>
              <a:rPr lang="en-US"/>
              <a:t>Episodes are episodic and wax and wane in frequency.</a:t>
            </a:r>
            <a:endParaRPr/>
          </a:p>
          <a:p>
            <a:pPr indent="-228600" lvl="0" marL="457200" rtl="0" algn="l">
              <a:lnSpc>
                <a:spcPct val="100000"/>
              </a:lnSpc>
              <a:spcBef>
                <a:spcPts val="0"/>
              </a:spcBef>
              <a:spcAft>
                <a:spcPts val="0"/>
              </a:spcAft>
              <a:buSzPct val="108108"/>
              <a:buNone/>
            </a:pPr>
            <a:r>
              <a:t/>
            </a:r>
            <a:endParaRPr/>
          </a:p>
          <a:p>
            <a:pPr indent="0" lvl="0" marL="139700" rtl="0" algn="l">
              <a:lnSpc>
                <a:spcPct val="100000"/>
              </a:lnSpc>
              <a:spcBef>
                <a:spcPts val="0"/>
              </a:spcBef>
              <a:spcAft>
                <a:spcPts val="0"/>
              </a:spcAft>
              <a:buSzPct val="108108"/>
              <a:buNone/>
            </a:pPr>
            <a:r>
              <a:rPr lang="en-US">
                <a:solidFill>
                  <a:schemeClr val="dk2"/>
                </a:solidFill>
              </a:rPr>
              <a:t>Presenting symptoms </a:t>
            </a:r>
            <a:r>
              <a:rPr lang="en-US"/>
              <a:t>:</a:t>
            </a:r>
            <a:endParaRPr/>
          </a:p>
          <a:p>
            <a:pPr indent="0" lvl="0" marL="139700" rtl="0" algn="l">
              <a:lnSpc>
                <a:spcPct val="100000"/>
              </a:lnSpc>
              <a:spcBef>
                <a:spcPts val="0"/>
              </a:spcBef>
              <a:spcAft>
                <a:spcPts val="0"/>
              </a:spcAft>
              <a:buSzPct val="108108"/>
              <a:buNone/>
            </a:pPr>
            <a:r>
              <a:rPr lang="en-US"/>
              <a:t>▪ Many watch fires in their neighborhood and/or set off fire alarms.</a:t>
            </a:r>
            <a:endParaRPr/>
          </a:p>
          <a:p>
            <a:pPr indent="0" lvl="0" marL="139700" rtl="0" algn="l">
              <a:lnSpc>
                <a:spcPct val="100000"/>
              </a:lnSpc>
              <a:spcBef>
                <a:spcPts val="0"/>
              </a:spcBef>
              <a:spcAft>
                <a:spcPts val="0"/>
              </a:spcAft>
              <a:buSzPct val="108108"/>
              <a:buNone/>
            </a:pPr>
            <a:r>
              <a:rPr lang="en-US"/>
              <a:t> ▪ Lack remorse for the consequences of their action and show resentment toward authority figures.</a:t>
            </a:r>
            <a:endParaRPr/>
          </a:p>
          <a:p>
            <a:pPr indent="0" lvl="0" marL="139700" rtl="0" algn="l">
              <a:lnSpc>
                <a:spcPct val="100000"/>
              </a:lnSpc>
              <a:spcBef>
                <a:spcPts val="0"/>
              </a:spcBef>
              <a:spcAft>
                <a:spcPts val="0"/>
              </a:spcAft>
              <a:buSzPct val="108108"/>
              <a:buNone/>
            </a:pPr>
            <a:r>
              <a:rPr lang="en-US"/>
              <a:t> ▪ May become sexually aroused by the fire.</a:t>
            </a:r>
            <a:endParaRPr/>
          </a:p>
          <a:p>
            <a:pPr indent="0" lvl="0" marL="139700" rtl="0" algn="l">
              <a:lnSpc>
                <a:spcPct val="100000"/>
              </a:lnSpc>
              <a:spcBef>
                <a:spcPts val="0"/>
              </a:spcBef>
              <a:spcAft>
                <a:spcPts val="0"/>
              </a:spcAft>
              <a:buSzPct val="84084"/>
              <a:buNone/>
            </a:pPr>
            <a:r>
              <a:t/>
            </a:r>
            <a:endParaRPr sz="1800">
              <a:solidFill>
                <a:schemeClr val="dk2"/>
              </a:solidFill>
            </a:endParaRPr>
          </a:p>
          <a:p>
            <a:pPr indent="0" lvl="0" marL="139700" rtl="0" algn="l">
              <a:lnSpc>
                <a:spcPct val="100000"/>
              </a:lnSpc>
              <a:spcBef>
                <a:spcPts val="0"/>
              </a:spcBef>
              <a:spcAft>
                <a:spcPts val="0"/>
              </a:spcAft>
              <a:buSzPct val="84084"/>
              <a:buNone/>
            </a:pPr>
            <a:r>
              <a:rPr lang="en-US" sz="1800">
                <a:solidFill>
                  <a:schemeClr val="dk2"/>
                </a:solidFill>
              </a:rPr>
              <a:t>TREATMENT</a:t>
            </a:r>
            <a:endParaRPr/>
          </a:p>
          <a:p>
            <a:pPr indent="0" lvl="0" marL="139700" rtl="0" algn="l">
              <a:lnSpc>
                <a:spcPct val="100000"/>
              </a:lnSpc>
              <a:spcBef>
                <a:spcPts val="0"/>
              </a:spcBef>
              <a:spcAft>
                <a:spcPts val="0"/>
              </a:spcAft>
              <a:buSzPct val="108108"/>
              <a:buNone/>
            </a:pPr>
            <a:r>
              <a:rPr lang="en-US" u="sng"/>
              <a:t>no standard treatment,</a:t>
            </a:r>
            <a:r>
              <a:rPr lang="en-US"/>
              <a:t> </a:t>
            </a:r>
            <a:r>
              <a:rPr b="1" lang="en-US"/>
              <a:t>CBT, SSRIs, mood stabilizers, and antipsychotics </a:t>
            </a:r>
            <a:r>
              <a:rPr lang="en-US"/>
              <a:t>have all been used. Because no treatment has been proven to be beneficial, </a:t>
            </a:r>
            <a:r>
              <a:rPr lang="en-US">
                <a:solidFill>
                  <a:schemeClr val="accent1"/>
                </a:solidFill>
              </a:rPr>
              <a:t>incarceration may be indicated</a:t>
            </a:r>
            <a:r>
              <a:rPr lang="en-US" sz="1800">
                <a:solidFill>
                  <a:schemeClr val="accent1"/>
                </a:solidFill>
              </a:rPr>
              <a:t>.</a:t>
            </a:r>
            <a:endParaRPr/>
          </a:p>
          <a:p>
            <a:pPr indent="-228600" lvl="0" marL="457200" rtl="0" algn="l">
              <a:lnSpc>
                <a:spcPct val="100000"/>
              </a:lnSpc>
              <a:spcBef>
                <a:spcPts val="0"/>
              </a:spcBef>
              <a:spcAft>
                <a:spcPts val="0"/>
              </a:spcAft>
              <a:buSzPct val="108108"/>
              <a:buNone/>
            </a:pPr>
            <a:r>
              <a:t/>
            </a:r>
            <a:endParaRPr/>
          </a:p>
        </p:txBody>
      </p:sp>
      <p:sp>
        <p:nvSpPr>
          <p:cNvPr id="2713" name="Google Shape;2713;p74"/>
          <p:cNvSpPr txBox="1"/>
          <p:nvPr>
            <p:ph idx="2" type="body"/>
          </p:nvPr>
        </p:nvSpPr>
        <p:spPr>
          <a:xfrm>
            <a:off x="461692" y="841707"/>
            <a:ext cx="4010633" cy="4236714"/>
          </a:xfrm>
          <a:prstGeom prst="rect">
            <a:avLst/>
          </a:prstGeom>
          <a:noFill/>
          <a:ln>
            <a:noFill/>
          </a:ln>
        </p:spPr>
        <p:txBody>
          <a:bodyPr anchorCtr="0" anchor="t" bIns="45700" lIns="91425" spcFirstLastPara="1" rIns="91425" wrap="square" tIns="45700">
            <a:normAutofit lnSpcReduction="10000"/>
          </a:bodyPr>
          <a:lstStyle/>
          <a:p>
            <a:pPr indent="-228600" lvl="0" marL="457200" marR="0" rtl="0" algn="l">
              <a:lnSpc>
                <a:spcPct val="100000"/>
              </a:lnSpc>
              <a:spcBef>
                <a:spcPts val="0"/>
              </a:spcBef>
              <a:spcAft>
                <a:spcPts val="0"/>
              </a:spcAft>
              <a:buClr>
                <a:srgbClr val="000000"/>
              </a:buClr>
              <a:buSzPts val="2400"/>
              <a:buFont typeface="Arial"/>
              <a:buNone/>
            </a:pPr>
            <a:r>
              <a:rPr b="0" i="0" lang="en-US" sz="1900" u="none" cap="none" strike="noStrike">
                <a:solidFill>
                  <a:srgbClr val="206A84"/>
                </a:solidFill>
                <a:latin typeface="Rajdhani"/>
                <a:ea typeface="Rajdhani"/>
                <a:cs typeface="Rajdhani"/>
                <a:sym typeface="Rajdhani"/>
              </a:rPr>
              <a:t>DIAGNOSIS AND DSM-5 CRITERIA</a:t>
            </a:r>
            <a:endParaRPr/>
          </a:p>
          <a:p>
            <a:pPr indent="0" lvl="0" marL="139700" rtl="0" algn="l">
              <a:lnSpc>
                <a:spcPct val="100000"/>
              </a:lnSpc>
              <a:spcBef>
                <a:spcPts val="0"/>
              </a:spcBef>
              <a:spcAft>
                <a:spcPts val="0"/>
              </a:spcAft>
              <a:buSzPts val="1400"/>
              <a:buNone/>
            </a:pPr>
            <a:r>
              <a:t/>
            </a:r>
            <a:endParaRPr/>
          </a:p>
          <a:p>
            <a:pPr indent="0" lvl="0" marL="139700" rtl="0" algn="l">
              <a:lnSpc>
                <a:spcPct val="100000"/>
              </a:lnSpc>
              <a:spcBef>
                <a:spcPts val="0"/>
              </a:spcBef>
              <a:spcAft>
                <a:spcPts val="0"/>
              </a:spcAft>
              <a:buSzPts val="1400"/>
              <a:buNone/>
            </a:pPr>
            <a:r>
              <a:rPr lang="en-US"/>
              <a:t>■ </a:t>
            </a:r>
            <a:r>
              <a:rPr lang="en-US">
                <a:solidFill>
                  <a:schemeClr val="accent1"/>
                </a:solidFill>
              </a:rPr>
              <a:t>At least two episodes of deliberate fire setting. </a:t>
            </a:r>
            <a:endParaRPr/>
          </a:p>
          <a:p>
            <a:pPr indent="0" lvl="0" marL="139700" rtl="0" algn="l">
              <a:lnSpc>
                <a:spcPct val="100000"/>
              </a:lnSpc>
              <a:spcBef>
                <a:spcPts val="0"/>
              </a:spcBef>
              <a:spcAft>
                <a:spcPts val="0"/>
              </a:spcAft>
              <a:buSzPts val="1400"/>
              <a:buNone/>
            </a:pPr>
            <a:r>
              <a:rPr lang="en-US">
                <a:solidFill>
                  <a:schemeClr val="dk1"/>
                </a:solidFill>
              </a:rPr>
              <a:t>■</a:t>
            </a:r>
            <a:r>
              <a:rPr lang="en-US">
                <a:solidFill>
                  <a:schemeClr val="accent1"/>
                </a:solidFill>
              </a:rPr>
              <a:t> Tension or arousal experienced before the act; pleasure, gratification, or relief experienced when setting fires </a:t>
            </a:r>
            <a:r>
              <a:rPr lang="en-US"/>
              <a:t>or witnessing/participating in their aftermath. </a:t>
            </a:r>
            <a:endParaRPr/>
          </a:p>
          <a:p>
            <a:pPr indent="0" lvl="0" marL="139700" rtl="0" algn="l">
              <a:lnSpc>
                <a:spcPct val="100000"/>
              </a:lnSpc>
              <a:spcBef>
                <a:spcPts val="0"/>
              </a:spcBef>
              <a:spcAft>
                <a:spcPts val="0"/>
              </a:spcAft>
              <a:buSzPts val="1400"/>
              <a:buNone/>
            </a:pPr>
            <a:r>
              <a:rPr lang="en-US"/>
              <a:t>■ Fascination with, interest in, curiosity about, or attraction to fire and contexts.</a:t>
            </a:r>
            <a:endParaRPr/>
          </a:p>
          <a:p>
            <a:pPr indent="0" lvl="0" marL="139700" rtl="0" algn="l">
              <a:lnSpc>
                <a:spcPct val="100000"/>
              </a:lnSpc>
              <a:spcBef>
                <a:spcPts val="0"/>
              </a:spcBef>
              <a:spcAft>
                <a:spcPts val="0"/>
              </a:spcAft>
              <a:buSzPts val="1400"/>
              <a:buNone/>
            </a:pPr>
            <a:r>
              <a:rPr lang="en-US"/>
              <a:t>■ Purpose of fire setting is </a:t>
            </a:r>
            <a:r>
              <a:rPr lang="en-US">
                <a:solidFill>
                  <a:schemeClr val="accent1"/>
                </a:solidFill>
              </a:rPr>
              <a:t>not for monetary gain</a:t>
            </a:r>
            <a:r>
              <a:rPr lang="en-US"/>
              <a:t>, for expression of anger or vengeance, to conceal criminal activity, or as an expression of sociopolitical ideology. It is not in response to a hallucination, delusion, or impaired judgment (intoxication, neurocognitive disorder). </a:t>
            </a:r>
            <a:endParaRPr/>
          </a:p>
          <a:p>
            <a:pPr indent="0" lvl="0" marL="139700" rtl="0" algn="l">
              <a:lnSpc>
                <a:spcPct val="100000"/>
              </a:lnSpc>
              <a:spcBef>
                <a:spcPts val="0"/>
              </a:spcBef>
              <a:spcAft>
                <a:spcPts val="0"/>
              </a:spcAft>
              <a:buSzPts val="1400"/>
              <a:buNone/>
            </a:pPr>
            <a:r>
              <a:rPr lang="en-US"/>
              <a:t>■ Fire setting is not better explained by conduct disorder, a manic episode, or antisocial personality disorder.</a:t>
            </a:r>
            <a:endParaRPr/>
          </a:p>
          <a:p>
            <a:pPr indent="0" lvl="0" marL="139700" rtl="0" algn="l">
              <a:lnSpc>
                <a:spcPct val="100000"/>
              </a:lnSpc>
              <a:spcBef>
                <a:spcPts val="0"/>
              </a:spcBef>
              <a:spcAft>
                <a:spcPts val="0"/>
              </a:spcAft>
              <a:buSzPts val="1400"/>
              <a:buNone/>
            </a:pPr>
            <a:r>
              <a:rPr lang="en-US"/>
              <a:t>■ </a:t>
            </a:r>
            <a:r>
              <a:rPr lang="en-US">
                <a:solidFill>
                  <a:schemeClr val="accent1"/>
                </a:solidFill>
              </a:rPr>
              <a:t>Must rule out arson</a:t>
            </a:r>
            <a:r>
              <a:rPr lang="en-US"/>
              <a:t>. ( criminal act/set fires with CRIMINAL intent</a:t>
            </a:r>
            <a:endParaRPr/>
          </a:p>
        </p:txBody>
      </p:sp>
    </p:spTree>
  </p:cSld>
  <p:clrMapOvr>
    <a:masterClrMapping/>
  </p:clrMapOvr>
</p:sld>
</file>

<file path=ppt/slides/slide2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7" name="Shape 2717"/>
        <p:cNvGrpSpPr/>
        <p:nvPr/>
      </p:nvGrpSpPr>
      <p:grpSpPr>
        <a:xfrm>
          <a:off x="0" y="0"/>
          <a:ext cx="0" cy="0"/>
          <a:chOff x="0" y="0"/>
          <a:chExt cx="0" cy="0"/>
        </a:xfrm>
      </p:grpSpPr>
      <p:sp>
        <p:nvSpPr>
          <p:cNvPr id="2718" name="Google Shape;2718;g2b64a795e42_0_81"/>
          <p:cNvSpPr txBox="1"/>
          <p:nvPr>
            <p:ph type="title"/>
          </p:nvPr>
        </p:nvSpPr>
        <p:spPr>
          <a:xfrm>
            <a:off x="251250" y="2226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2719" name="Google Shape;2719;g2b64a795e42_0_81"/>
          <p:cNvSpPr txBox="1"/>
          <p:nvPr>
            <p:ph idx="1" type="body"/>
          </p:nvPr>
        </p:nvSpPr>
        <p:spPr>
          <a:xfrm>
            <a:off x="342050" y="1013500"/>
            <a:ext cx="4003200" cy="4130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t>1- patient have impulsive and aggressive outbursts that cause damage?</a:t>
            </a:r>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a. Intermittent explosive disorder</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b. pyromania</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c. kleptomaniac</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ts val="1400"/>
              <a:buNone/>
            </a:pPr>
            <a:r>
              <a:rPr lang="en-US">
                <a:latin typeface="Roboto Condensed Light"/>
                <a:ea typeface="Roboto Condensed Light"/>
                <a:cs typeface="Roboto Condensed Light"/>
                <a:sym typeface="Roboto Condensed Light"/>
              </a:rPr>
              <a:t>d. general anxiety disorder</a:t>
            </a:r>
            <a:endParaRPr>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2- </a:t>
            </a:r>
            <a:r>
              <a:rPr lang="en-US" sz="1200">
                <a:solidFill>
                  <a:schemeClr val="dk1"/>
                </a:solidFill>
                <a:latin typeface="Arial"/>
                <a:ea typeface="Arial"/>
                <a:cs typeface="Arial"/>
                <a:sym typeface="Arial"/>
              </a:rPr>
              <a:t> </a:t>
            </a:r>
            <a:r>
              <a:rPr lang="en-US"/>
              <a:t>age for diagnosis of intermittent explosive disorder</a:t>
            </a:r>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a- childhood.</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b- adolescents</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c- middle age</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d- early adulthood</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e- late adulthood</a:t>
            </a:r>
            <a:endParaRPr sz="1200">
              <a:solidFill>
                <a:schemeClr val="dk1"/>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3- the time needed to diagnose intermittent explosive disorder?</a:t>
            </a:r>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Twice a week for 3 months</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ts val="1400"/>
              <a:buNone/>
            </a:pPr>
            <a:r>
              <a:t/>
            </a:r>
            <a:endParaRPr/>
          </a:p>
        </p:txBody>
      </p:sp>
      <p:sp>
        <p:nvSpPr>
          <p:cNvPr id="2720" name="Google Shape;2720;g2b64a795e42_0_81"/>
          <p:cNvSpPr txBox="1"/>
          <p:nvPr>
            <p:ph idx="1" type="body"/>
          </p:nvPr>
        </p:nvSpPr>
        <p:spPr>
          <a:xfrm>
            <a:off x="4573400" y="1013500"/>
            <a:ext cx="3686700" cy="41301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00000"/>
              </a:lnSpc>
              <a:spcBef>
                <a:spcPts val="0"/>
              </a:spcBef>
              <a:spcAft>
                <a:spcPts val="0"/>
              </a:spcAft>
              <a:buSzPts val="1400"/>
              <a:buNone/>
            </a:pPr>
            <a:r>
              <a:rPr lang="en-US"/>
              <a:t>4- Not a differential diagnosis for Intermittent Explosive Disorder?</a:t>
            </a:r>
            <a:endParaRPr/>
          </a:p>
          <a:p>
            <a:pPr indent="-317500" lvl="0" marL="457200" rtl="0" algn="l">
              <a:lnSpc>
                <a:spcPct val="100000"/>
              </a:lnSpc>
              <a:spcBef>
                <a:spcPts val="0"/>
              </a:spcBef>
              <a:spcAft>
                <a:spcPts val="0"/>
              </a:spcAft>
              <a:buSzPts val="1400"/>
              <a:buFont typeface="Roboto Condensed Light"/>
              <a:buAutoNum type="alphaLcPeriod"/>
            </a:pPr>
            <a:r>
              <a:rPr lang="en-US">
                <a:latin typeface="Roboto Condensed Light"/>
                <a:ea typeface="Roboto Condensed Light"/>
                <a:cs typeface="Roboto Condensed Light"/>
                <a:sym typeface="Roboto Condensed Light"/>
              </a:rPr>
              <a:t>Schizophrenia</a:t>
            </a:r>
            <a:endParaRPr>
              <a:latin typeface="Roboto Condensed Light"/>
              <a:ea typeface="Roboto Condensed Light"/>
              <a:cs typeface="Roboto Condensed Light"/>
              <a:sym typeface="Roboto Condensed Light"/>
            </a:endParaRPr>
          </a:p>
          <a:p>
            <a:pPr indent="-317500" lvl="0" marL="457200" rtl="0" algn="l">
              <a:lnSpc>
                <a:spcPct val="100000"/>
              </a:lnSpc>
              <a:spcBef>
                <a:spcPts val="0"/>
              </a:spcBef>
              <a:spcAft>
                <a:spcPts val="0"/>
              </a:spcAft>
              <a:buSzPts val="1400"/>
              <a:buFont typeface="Roboto Condensed Light"/>
              <a:buAutoNum type="alphaLcPeriod"/>
            </a:pPr>
            <a:r>
              <a:rPr lang="en-US">
                <a:solidFill>
                  <a:schemeClr val="dk2"/>
                </a:solidFill>
                <a:latin typeface="Roboto Condensed Light"/>
                <a:ea typeface="Roboto Condensed Light"/>
                <a:cs typeface="Roboto Condensed Light"/>
                <a:sym typeface="Roboto Condensed Light"/>
              </a:rPr>
              <a:t>Schizoid personality disorder </a:t>
            </a:r>
            <a:endParaRPr>
              <a:solidFill>
                <a:schemeClr val="dk2"/>
              </a:solidFill>
              <a:latin typeface="Roboto Condensed Light"/>
              <a:ea typeface="Roboto Condensed Light"/>
              <a:cs typeface="Roboto Condensed Light"/>
              <a:sym typeface="Roboto Condensed Light"/>
            </a:endParaRPr>
          </a:p>
          <a:p>
            <a:pPr indent="-317500" lvl="0" marL="457200" rtl="0" algn="l">
              <a:lnSpc>
                <a:spcPct val="100000"/>
              </a:lnSpc>
              <a:spcBef>
                <a:spcPts val="0"/>
              </a:spcBef>
              <a:spcAft>
                <a:spcPts val="0"/>
              </a:spcAft>
              <a:buSzPts val="1400"/>
              <a:buFont typeface="Roboto Condensed Light"/>
              <a:buAutoNum type="alphaLcPeriod"/>
            </a:pPr>
            <a:r>
              <a:rPr lang="en-US">
                <a:latin typeface="Roboto Condensed Light"/>
                <a:ea typeface="Roboto Condensed Light"/>
                <a:cs typeface="Roboto Condensed Light"/>
                <a:sym typeface="Roboto Condensed Light"/>
              </a:rPr>
              <a:t>Antisocial personality disorder</a:t>
            </a:r>
            <a:endParaRPr>
              <a:latin typeface="Roboto Condensed Light"/>
              <a:ea typeface="Roboto Condensed Light"/>
              <a:cs typeface="Roboto Condensed Light"/>
              <a:sym typeface="Roboto Condensed Light"/>
            </a:endParaRPr>
          </a:p>
          <a:p>
            <a:pPr indent="-317500" lvl="0" marL="457200" rtl="0" algn="l">
              <a:lnSpc>
                <a:spcPct val="100000"/>
              </a:lnSpc>
              <a:spcBef>
                <a:spcPts val="0"/>
              </a:spcBef>
              <a:spcAft>
                <a:spcPts val="0"/>
              </a:spcAft>
              <a:buSzPts val="1400"/>
              <a:buFont typeface="Roboto Condensed Light"/>
              <a:buAutoNum type="alphaLcPeriod"/>
            </a:pPr>
            <a:r>
              <a:rPr lang="en-US">
                <a:latin typeface="Roboto Condensed Light"/>
                <a:ea typeface="Roboto Condensed Light"/>
                <a:cs typeface="Roboto Condensed Light"/>
                <a:sym typeface="Roboto Condensed Light"/>
              </a:rPr>
              <a:t>Alcohol intoxication</a:t>
            </a:r>
            <a:endParaRPr/>
          </a:p>
          <a:p>
            <a:pPr indent="0" lvl="0" marL="0" rtl="0" algn="l">
              <a:lnSpc>
                <a:spcPct val="100000"/>
              </a:lnSpc>
              <a:spcBef>
                <a:spcPts val="1000"/>
              </a:spcBef>
              <a:spcAft>
                <a:spcPts val="0"/>
              </a:spcAft>
              <a:buSzPts val="1400"/>
              <a:buNone/>
            </a:pPr>
            <a:r>
              <a:rPr lang="en-US"/>
              <a:t>5- Regarding intermittent explosive disorder all of the following statements are false except:</a:t>
            </a:r>
            <a:endParaRPr/>
          </a:p>
          <a:p>
            <a:pPr indent="-317500" lvl="0" marL="457200" rtl="0" algn="l">
              <a:lnSpc>
                <a:spcPct val="100000"/>
              </a:lnSpc>
              <a:spcBef>
                <a:spcPts val="0"/>
              </a:spcBef>
              <a:spcAft>
                <a:spcPts val="0"/>
              </a:spcAft>
              <a:buSzPts val="1400"/>
              <a:buFont typeface="Roboto Condensed Light"/>
              <a:buAutoNum type="alphaLcPeriod"/>
            </a:pPr>
            <a:r>
              <a:rPr lang="en-US">
                <a:latin typeface="Roboto Condensed Light"/>
                <a:ea typeface="Roboto Condensed Light"/>
                <a:cs typeface="Roboto Condensed Light"/>
                <a:sym typeface="Roboto Condensed Light"/>
              </a:rPr>
              <a:t>Frequent verbal/physical outburst 3 times weekly for 2 months</a:t>
            </a:r>
            <a:endParaRPr>
              <a:latin typeface="Roboto Condensed Light"/>
              <a:ea typeface="Roboto Condensed Light"/>
              <a:cs typeface="Roboto Condensed Light"/>
              <a:sym typeface="Roboto Condensed Light"/>
            </a:endParaRPr>
          </a:p>
          <a:p>
            <a:pPr indent="-317500" lvl="0" marL="457200" rtl="0" algn="l">
              <a:lnSpc>
                <a:spcPct val="100000"/>
              </a:lnSpc>
              <a:spcBef>
                <a:spcPts val="0"/>
              </a:spcBef>
              <a:spcAft>
                <a:spcPts val="0"/>
              </a:spcAft>
              <a:buClr>
                <a:schemeClr val="dk2"/>
              </a:buClr>
              <a:buSzPts val="1400"/>
              <a:buFont typeface="Roboto Condensed Light"/>
              <a:buAutoNum type="alphaLcPeriod"/>
            </a:pPr>
            <a:r>
              <a:rPr lang="en-US">
                <a:solidFill>
                  <a:schemeClr val="dk2"/>
                </a:solidFill>
                <a:latin typeface="Roboto Condensed Light"/>
                <a:ea typeface="Roboto Condensed Light"/>
                <a:cs typeface="Roboto Condensed Light"/>
                <a:sym typeface="Roboto Condensed Light"/>
              </a:rPr>
              <a:t>Outbursts and aggression are grossly out of proportion to the trigger or stressor</a:t>
            </a:r>
            <a:endParaRPr>
              <a:solidFill>
                <a:schemeClr val="dk2"/>
              </a:solidFill>
              <a:latin typeface="Roboto Condensed Light"/>
              <a:ea typeface="Roboto Condensed Light"/>
              <a:cs typeface="Roboto Condensed Light"/>
              <a:sym typeface="Roboto Condensed Light"/>
            </a:endParaRPr>
          </a:p>
          <a:p>
            <a:pPr indent="-317500" lvl="0" marL="457200" rtl="0" algn="l">
              <a:lnSpc>
                <a:spcPct val="100000"/>
              </a:lnSpc>
              <a:spcBef>
                <a:spcPts val="0"/>
              </a:spcBef>
              <a:spcAft>
                <a:spcPts val="0"/>
              </a:spcAft>
              <a:buSzPts val="1400"/>
              <a:buFont typeface="Roboto Condensed Light"/>
              <a:buAutoNum type="alphaLcPeriod"/>
            </a:pPr>
            <a:r>
              <a:rPr lang="en-US">
                <a:latin typeface="Roboto Condensed Light"/>
                <a:ea typeface="Roboto Condensed Light"/>
                <a:cs typeface="Roboto Condensed Light"/>
                <a:sym typeface="Roboto Condensed Light"/>
              </a:rPr>
              <a:t>Outbursts are premeditated and committed to obtain a desired reward</a:t>
            </a:r>
            <a:endParaRPr>
              <a:latin typeface="Roboto Condensed Light"/>
              <a:ea typeface="Roboto Condensed Light"/>
              <a:cs typeface="Roboto Condensed Light"/>
              <a:sym typeface="Roboto Condensed Light"/>
            </a:endParaRPr>
          </a:p>
          <a:p>
            <a:pPr indent="-317500" lvl="0" marL="457200" rtl="0" algn="l">
              <a:lnSpc>
                <a:spcPct val="100000"/>
              </a:lnSpc>
              <a:spcBef>
                <a:spcPts val="0"/>
              </a:spcBef>
              <a:spcAft>
                <a:spcPts val="0"/>
              </a:spcAft>
              <a:buSzPts val="1400"/>
              <a:buFont typeface="Roboto Condensed Light"/>
              <a:buAutoNum type="alphaLcPeriod"/>
            </a:pPr>
            <a:r>
              <a:rPr lang="en-US">
                <a:latin typeface="Roboto Condensed Light"/>
                <a:ea typeface="Roboto Condensed Light"/>
                <a:cs typeface="Roboto Condensed Light"/>
                <a:sym typeface="Roboto Condensed Light"/>
              </a:rPr>
              <a:t>Aggression is usually associated with drug and/or alcohol intake</a:t>
            </a:r>
            <a:endParaRPr>
              <a:latin typeface="Roboto Condensed Light"/>
              <a:ea typeface="Roboto Condensed Light"/>
              <a:cs typeface="Roboto Condensed Light"/>
              <a:sym typeface="Roboto Condensed Light"/>
            </a:endParaRPr>
          </a:p>
          <a:p>
            <a:pPr indent="-317500" lvl="0" marL="457200" rtl="0" algn="l">
              <a:lnSpc>
                <a:spcPct val="100000"/>
              </a:lnSpc>
              <a:spcBef>
                <a:spcPts val="0"/>
              </a:spcBef>
              <a:spcAft>
                <a:spcPts val="0"/>
              </a:spcAft>
              <a:buSzPts val="1400"/>
              <a:buFont typeface="Roboto Condensed Light"/>
              <a:buAutoNum type="alphaLcPeriod"/>
            </a:pPr>
            <a:r>
              <a:rPr lang="en-US">
                <a:latin typeface="Roboto Condensed Light"/>
                <a:ea typeface="Roboto Condensed Light"/>
                <a:cs typeface="Roboto Condensed Light"/>
                <a:sym typeface="Roboto Condensed Light"/>
              </a:rPr>
              <a:t> Aggressive outbursts don't cause marked impairment in occupational/interpersonal functioning</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23"/>
          <p:cNvSpPr txBox="1"/>
          <p:nvPr>
            <p:ph type="title"/>
          </p:nvPr>
        </p:nvSpPr>
        <p:spPr>
          <a:xfrm>
            <a:off x="720000" y="5394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Disturbances in thought form </a:t>
            </a:r>
            <a:endParaRPr/>
          </a:p>
        </p:txBody>
      </p:sp>
      <p:sp>
        <p:nvSpPr>
          <p:cNvPr id="490" name="Google Shape;490;p23"/>
          <p:cNvSpPr txBox="1"/>
          <p:nvPr>
            <p:ph idx="4294967295" type="body"/>
          </p:nvPr>
        </p:nvSpPr>
        <p:spPr>
          <a:xfrm>
            <a:off x="407179" y="1318500"/>
            <a:ext cx="7148653" cy="3285600"/>
          </a:xfrm>
          <a:prstGeom prst="rect">
            <a:avLst/>
          </a:prstGeom>
          <a:noFill/>
          <a:ln>
            <a:noFill/>
          </a:ln>
        </p:spPr>
        <p:txBody>
          <a:bodyPr anchorCtr="0" anchor="t" bIns="45700" lIns="91425" spcFirstLastPara="1" rIns="91425" wrap="square" tIns="45700">
            <a:normAutofit/>
          </a:bodyPr>
          <a:lstStyle/>
          <a:p>
            <a:pPr indent="-285750" lvl="0" marL="285750" rtl="0" algn="l">
              <a:lnSpc>
                <a:spcPct val="100000"/>
              </a:lnSpc>
              <a:spcBef>
                <a:spcPts val="0"/>
              </a:spcBef>
              <a:spcAft>
                <a:spcPts val="0"/>
              </a:spcAft>
              <a:buSzPts val="1800"/>
              <a:buChar char="•"/>
            </a:pPr>
            <a:r>
              <a:rPr lang="en-US" sz="1800">
                <a:latin typeface="Roboto Condensed"/>
                <a:ea typeface="Roboto Condensed"/>
                <a:cs typeface="Roboto Condensed"/>
                <a:sym typeface="Roboto Condensed"/>
              </a:rPr>
              <a:t>General disturbances </a:t>
            </a:r>
            <a:endParaRPr/>
          </a:p>
          <a:p>
            <a:pPr indent="-285750" lvl="1" marL="285750" rtl="0" algn="l">
              <a:lnSpc>
                <a:spcPct val="100000"/>
              </a:lnSpc>
              <a:spcBef>
                <a:spcPts val="600"/>
              </a:spcBef>
              <a:spcAft>
                <a:spcPts val="0"/>
              </a:spcAft>
              <a:buSzPts val="1800"/>
              <a:buChar char="•"/>
            </a:pPr>
            <a:r>
              <a:rPr b="1" lang="en-US" sz="1800" u="sng">
                <a:solidFill>
                  <a:srgbClr val="017058"/>
                </a:solidFill>
                <a:latin typeface="Roboto Condensed"/>
                <a:ea typeface="Roboto Condensed"/>
                <a:cs typeface="Roboto Condensed"/>
                <a:sym typeface="Roboto Condensed"/>
              </a:rPr>
              <a:t>Psychosis:</a:t>
            </a:r>
            <a:r>
              <a:rPr lang="en-US" sz="1800">
                <a:latin typeface="Roboto Condensed"/>
                <a:ea typeface="Roboto Condensed"/>
                <a:cs typeface="Roboto Condensed"/>
                <a:sym typeface="Roboto Condensed"/>
              </a:rPr>
              <a:t> inability to distinguish reality from fantasy.</a:t>
            </a:r>
            <a:endParaRPr/>
          </a:p>
          <a:p>
            <a:pPr indent="-285750" lvl="1" marL="285750" rtl="0" algn="l">
              <a:lnSpc>
                <a:spcPct val="100000"/>
              </a:lnSpc>
              <a:spcBef>
                <a:spcPts val="600"/>
              </a:spcBef>
              <a:spcAft>
                <a:spcPts val="0"/>
              </a:spcAft>
              <a:buSzPts val="1800"/>
              <a:buChar char="•"/>
            </a:pPr>
            <a:r>
              <a:rPr b="1" lang="en-US" sz="1800" u="sng">
                <a:solidFill>
                  <a:srgbClr val="017058"/>
                </a:solidFill>
                <a:latin typeface="Roboto Condensed"/>
                <a:ea typeface="Roboto Condensed"/>
                <a:cs typeface="Roboto Condensed"/>
                <a:sym typeface="Roboto Condensed"/>
              </a:rPr>
              <a:t>Illogical thinking: </a:t>
            </a:r>
            <a:r>
              <a:rPr lang="en-US" sz="1800">
                <a:latin typeface="Roboto Condensed"/>
                <a:ea typeface="Roboto Condensed"/>
                <a:cs typeface="Roboto Condensed"/>
                <a:sym typeface="Roboto Condensed"/>
              </a:rPr>
              <a:t>thinking containing erroneous conclusions or internal contradictions.</a:t>
            </a:r>
            <a:endParaRPr/>
          </a:p>
          <a:p>
            <a:pPr indent="-285750" lvl="1" marL="285750" rtl="0" algn="l">
              <a:lnSpc>
                <a:spcPct val="100000"/>
              </a:lnSpc>
              <a:spcBef>
                <a:spcPts val="600"/>
              </a:spcBef>
              <a:spcAft>
                <a:spcPts val="0"/>
              </a:spcAft>
              <a:buSzPts val="1800"/>
              <a:buChar char="•"/>
            </a:pPr>
            <a:r>
              <a:rPr b="1" lang="en-US" sz="1800" u="sng">
                <a:solidFill>
                  <a:srgbClr val="017058"/>
                </a:solidFill>
                <a:latin typeface="Roboto Condensed"/>
                <a:ea typeface="Roboto Condensed"/>
                <a:cs typeface="Roboto Condensed"/>
                <a:sym typeface="Roboto Condensed"/>
              </a:rPr>
              <a:t>Magical thinking (superstitious thinking): </a:t>
            </a:r>
            <a:r>
              <a:rPr lang="en-US" sz="1800">
                <a:latin typeface="Roboto Condensed"/>
                <a:ea typeface="Roboto Condensed"/>
                <a:cs typeface="Roboto Condensed"/>
                <a:sym typeface="Roboto Condensed"/>
              </a:rPr>
              <a:t>a form of dereistic thought, in which thoughts, words , or actions assume power (e.g., they can cause or prevent events), or belief that unrelated events are causally connected despite the no plausible causal link between them, particularly because of supernatural effects.</a:t>
            </a:r>
            <a:endParaRPr/>
          </a:p>
          <a:p>
            <a:pPr indent="-171450" lvl="1" marL="285750" rtl="1" algn="r">
              <a:lnSpc>
                <a:spcPct val="100000"/>
              </a:lnSpc>
              <a:spcBef>
                <a:spcPts val="600"/>
              </a:spcBef>
              <a:spcAft>
                <a:spcPts val="0"/>
              </a:spcAft>
              <a:buSzPts val="1800"/>
              <a:buNone/>
            </a:pPr>
            <a:r>
              <a:t/>
            </a:r>
            <a:endParaRPr sz="1800">
              <a:latin typeface="Roboto Condensed"/>
              <a:ea typeface="Roboto Condensed"/>
              <a:cs typeface="Roboto Condensed"/>
              <a:sym typeface="Roboto Condensed"/>
            </a:endParaRPr>
          </a:p>
        </p:txBody>
      </p:sp>
      <p:sp>
        <p:nvSpPr>
          <p:cNvPr id="491" name="Google Shape;491;p23"/>
          <p:cNvSpPr txBox="1"/>
          <p:nvPr/>
        </p:nvSpPr>
        <p:spPr>
          <a:xfrm>
            <a:off x="213039" y="2654708"/>
            <a:ext cx="46313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F3542"/>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4" name="Shape 2724"/>
        <p:cNvGrpSpPr/>
        <p:nvPr/>
      </p:nvGrpSpPr>
      <p:grpSpPr>
        <a:xfrm>
          <a:off x="0" y="0"/>
          <a:ext cx="0" cy="0"/>
          <a:chOff x="0" y="0"/>
          <a:chExt cx="0" cy="0"/>
        </a:xfrm>
      </p:grpSpPr>
      <p:sp>
        <p:nvSpPr>
          <p:cNvPr id="2725" name="Google Shape;2725;g2b64a795e42_0_151"/>
          <p:cNvSpPr txBox="1"/>
          <p:nvPr>
            <p:ph type="title"/>
          </p:nvPr>
        </p:nvSpPr>
        <p:spPr>
          <a:xfrm>
            <a:off x="251250" y="2226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2726" name="Google Shape;2726;g2b64a795e42_0_151"/>
          <p:cNvSpPr txBox="1"/>
          <p:nvPr>
            <p:ph idx="1" type="body"/>
          </p:nvPr>
        </p:nvSpPr>
        <p:spPr>
          <a:xfrm>
            <a:off x="342050" y="1013500"/>
            <a:ext cx="4092000" cy="41301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100000"/>
              </a:lnSpc>
              <a:spcBef>
                <a:spcPts val="0"/>
              </a:spcBef>
              <a:spcAft>
                <a:spcPts val="0"/>
              </a:spcAft>
              <a:buSzPct val="108108"/>
              <a:buNone/>
            </a:pPr>
            <a:r>
              <a:rPr lang="en-US"/>
              <a:t>6- Failure to resist uncontrollable urges to steal objects that are not needed for personal use or monetary value?</a:t>
            </a:r>
            <a:endParaRPr/>
          </a:p>
          <a:p>
            <a:pPr indent="0" lvl="0" marL="457200" rtl="0" algn="l">
              <a:lnSpc>
                <a:spcPct val="100000"/>
              </a:lnSpc>
              <a:spcBef>
                <a:spcPts val="0"/>
              </a:spcBef>
              <a:spcAft>
                <a:spcPts val="0"/>
              </a:spcAft>
              <a:buSzPct val="108108"/>
              <a:buNone/>
            </a:pPr>
            <a:r>
              <a:rPr lang="en-US">
                <a:solidFill>
                  <a:schemeClr val="dk2"/>
                </a:solidFill>
                <a:latin typeface="Roboto Condensed Light"/>
                <a:ea typeface="Roboto Condensed Light"/>
                <a:cs typeface="Roboto Condensed Light"/>
                <a:sym typeface="Roboto Condensed Light"/>
              </a:rPr>
              <a:t>Kleptomania</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t>7- which of the following is related to Kleptomania:</a:t>
            </a:r>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A. done for personal rewards</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ct val="108108"/>
              <a:buNone/>
            </a:pPr>
            <a:r>
              <a:rPr lang="en-US">
                <a:solidFill>
                  <a:schemeClr val="dk2"/>
                </a:solidFill>
                <a:latin typeface="Roboto Condensed Light"/>
                <a:ea typeface="Roboto Condensed Light"/>
                <a:cs typeface="Roboto Condensed Light"/>
                <a:sym typeface="Roboto Condensed Light"/>
              </a:rPr>
              <a:t>B. childhood or early adolescent onset</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t>8- A woman is referred by her lawyer to establish the diagnosis of kleptomania after arrested for shoplifting. Which of the following does not suggest this diagnosis?</a:t>
            </a:r>
            <a:endParaRPr/>
          </a:p>
          <a:p>
            <a:pPr indent="0" lvl="0" marL="0" rtl="0" algn="l">
              <a:lnSpc>
                <a:spcPct val="100000"/>
              </a:lnSpc>
              <a:spcBef>
                <a:spcPts val="0"/>
              </a:spcBef>
              <a:spcAft>
                <a:spcPts val="0"/>
              </a:spcAft>
              <a:buClr>
                <a:schemeClr val="dk1"/>
              </a:buClr>
              <a:buSzPct val="84942"/>
              <a:buFont typeface="Arial"/>
              <a:buNone/>
            </a:pPr>
            <a:r>
              <a:rPr lang="en-US"/>
              <a:t>Select one:</a:t>
            </a:r>
            <a:endParaRPr/>
          </a:p>
          <a:p>
            <a:pPr indent="-317500" lvl="0" marL="457200" rtl="0" algn="l">
              <a:lnSpc>
                <a:spcPct val="100000"/>
              </a:lnSpc>
              <a:spcBef>
                <a:spcPts val="0"/>
              </a:spcBef>
              <a:spcAft>
                <a:spcPts val="0"/>
              </a:spcAft>
              <a:buSzPct val="108108"/>
              <a:buFont typeface="Roboto Condensed Light"/>
              <a:buAutoNum type="alphaLcPeriod"/>
            </a:pPr>
            <a:r>
              <a:rPr lang="en-US">
                <a:latin typeface="Roboto Condensed Light"/>
                <a:ea typeface="Roboto Condensed Light"/>
                <a:cs typeface="Roboto Condensed Light"/>
                <a:sym typeface="Roboto Condensed Light"/>
              </a:rPr>
              <a:t>The stolen items are useless for her.</a:t>
            </a:r>
            <a:endParaRPr>
              <a:latin typeface="Roboto Condensed Light"/>
              <a:ea typeface="Roboto Condensed Light"/>
              <a:cs typeface="Roboto Condensed Light"/>
              <a:sym typeface="Roboto Condensed Light"/>
            </a:endParaRPr>
          </a:p>
          <a:p>
            <a:pPr indent="-317500" lvl="0" marL="457200" rtl="0" algn="l">
              <a:lnSpc>
                <a:spcPct val="100000"/>
              </a:lnSpc>
              <a:spcBef>
                <a:spcPts val="0"/>
              </a:spcBef>
              <a:spcAft>
                <a:spcPts val="0"/>
              </a:spcAft>
              <a:buClr>
                <a:schemeClr val="dk2"/>
              </a:buClr>
              <a:buSzPct val="108108"/>
              <a:buFont typeface="Roboto Condensed Light"/>
              <a:buAutoNum type="alphaLcPeriod"/>
            </a:pPr>
            <a:r>
              <a:rPr lang="en-US">
                <a:solidFill>
                  <a:schemeClr val="dk2"/>
                </a:solidFill>
                <a:latin typeface="Roboto Condensed Light"/>
                <a:ea typeface="Roboto Condensed Light"/>
                <a:cs typeface="Roboto Condensed Light"/>
                <a:sym typeface="Roboto Condensed Light"/>
              </a:rPr>
              <a:t>This is the first episode of shoplifting in her whole life.</a:t>
            </a:r>
            <a:endParaRPr>
              <a:solidFill>
                <a:schemeClr val="dk2"/>
              </a:solidFill>
              <a:latin typeface="Roboto Condensed Light"/>
              <a:ea typeface="Roboto Condensed Light"/>
              <a:cs typeface="Roboto Condensed Light"/>
              <a:sym typeface="Roboto Condensed Light"/>
            </a:endParaRPr>
          </a:p>
          <a:p>
            <a:pPr indent="-317500" lvl="0" marL="457200" rtl="0" algn="l">
              <a:lnSpc>
                <a:spcPct val="100000"/>
              </a:lnSpc>
              <a:spcBef>
                <a:spcPts val="0"/>
              </a:spcBef>
              <a:spcAft>
                <a:spcPts val="0"/>
              </a:spcAft>
              <a:buSzPct val="108108"/>
              <a:buFont typeface="Roboto Condensed Light"/>
              <a:buAutoNum type="alphaLcPeriod"/>
            </a:pPr>
            <a:r>
              <a:rPr lang="en-US">
                <a:latin typeface="Roboto Condensed Light"/>
                <a:ea typeface="Roboto Condensed Light"/>
                <a:cs typeface="Roboto Condensed Light"/>
                <a:sym typeface="Roboto Condensed Light"/>
              </a:rPr>
              <a:t>She committed shoplifting for many times but she was not caught</a:t>
            </a:r>
            <a:endParaRPr>
              <a:latin typeface="Roboto Condensed Light"/>
              <a:ea typeface="Roboto Condensed Light"/>
              <a:cs typeface="Roboto Condensed Light"/>
              <a:sym typeface="Roboto Condensed Light"/>
            </a:endParaRPr>
          </a:p>
          <a:p>
            <a:pPr indent="-317500" lvl="0" marL="457200" rtl="0" algn="l">
              <a:lnSpc>
                <a:spcPct val="100000"/>
              </a:lnSpc>
              <a:spcBef>
                <a:spcPts val="0"/>
              </a:spcBef>
              <a:spcAft>
                <a:spcPts val="0"/>
              </a:spcAft>
              <a:buSzPct val="108108"/>
              <a:buFont typeface="Roboto Condensed Light"/>
              <a:buAutoNum type="alphaLcPeriod"/>
            </a:pPr>
            <a:r>
              <a:rPr lang="en-US">
                <a:latin typeface="Roboto Condensed Light"/>
                <a:ea typeface="Roboto Condensed Light"/>
                <a:cs typeface="Roboto Condensed Light"/>
                <a:sym typeface="Roboto Condensed Light"/>
              </a:rPr>
              <a:t>She consulted psychiatrist for compulsive stealing</a:t>
            </a:r>
            <a:endParaRPr>
              <a:latin typeface="Roboto Condensed Light"/>
              <a:ea typeface="Roboto Condensed Light"/>
              <a:cs typeface="Roboto Condensed Light"/>
              <a:sym typeface="Roboto Condensed Light"/>
            </a:endParaRPr>
          </a:p>
          <a:p>
            <a:pPr indent="-317500" lvl="0" marL="457200" rtl="0" algn="l">
              <a:lnSpc>
                <a:spcPct val="100000"/>
              </a:lnSpc>
              <a:spcBef>
                <a:spcPts val="0"/>
              </a:spcBef>
              <a:spcAft>
                <a:spcPts val="0"/>
              </a:spcAft>
              <a:buSzPct val="108108"/>
              <a:buFont typeface="Roboto Condensed Light"/>
              <a:buAutoNum type="alphaLcPeriod"/>
            </a:pPr>
            <a:r>
              <a:rPr lang="en-US">
                <a:latin typeface="Roboto Condensed Light"/>
                <a:ea typeface="Roboto Condensed Light"/>
                <a:cs typeface="Roboto Condensed Light"/>
                <a:sym typeface="Roboto Condensed Light"/>
              </a:rPr>
              <a:t>She threw away the stolen items immediately</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ct val="108108"/>
              <a:buNone/>
            </a:pPr>
            <a:r>
              <a:t/>
            </a:r>
            <a:endParaRPr/>
          </a:p>
        </p:txBody>
      </p:sp>
      <p:sp>
        <p:nvSpPr>
          <p:cNvPr id="2727" name="Google Shape;2727;g2b64a795e42_0_151"/>
          <p:cNvSpPr txBox="1"/>
          <p:nvPr/>
        </p:nvSpPr>
        <p:spPr>
          <a:xfrm>
            <a:off x="4700075" y="1013500"/>
            <a:ext cx="3420600" cy="3545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1000"/>
              </a:spcBef>
              <a:spcAft>
                <a:spcPts val="0"/>
              </a:spcAft>
              <a:buClr>
                <a:srgbClr val="000000"/>
              </a:buClr>
              <a:buSzPts val="1400"/>
              <a:buFont typeface="Arial"/>
              <a:buNone/>
            </a:pPr>
            <a:r>
              <a:rPr b="0" i="0" lang="en-US" sz="1400" u="none" cap="none" strike="noStrike">
                <a:solidFill>
                  <a:schemeClr val="dk1"/>
                </a:solidFill>
                <a:latin typeface="Rubik"/>
                <a:ea typeface="Rubik"/>
                <a:cs typeface="Rubik"/>
                <a:sym typeface="Rubik"/>
              </a:rPr>
              <a:t>9- pyromania categorized in DSM 5 criteria of:</a:t>
            </a:r>
            <a:endParaRPr b="0" i="0" sz="1400" u="none" cap="none" strike="noStrike">
              <a:solidFill>
                <a:schemeClr val="dk1"/>
              </a:solidFill>
              <a:latin typeface="Rubik"/>
              <a:ea typeface="Rubik"/>
              <a:cs typeface="Rubik"/>
              <a:sym typeface="Rubik"/>
            </a:endParaRPr>
          </a:p>
          <a:p>
            <a:pPr indent="0" lvl="0" marL="45720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Roboto Condensed Light"/>
                <a:ea typeface="Roboto Condensed Light"/>
                <a:cs typeface="Roboto Condensed Light"/>
                <a:sym typeface="Roboto Condensed Light"/>
              </a:rPr>
              <a:t>A. impulse control, conduct</a:t>
            </a:r>
            <a:endParaRPr b="0" i="0" sz="1400" u="none" cap="none" strike="noStrike">
              <a:solidFill>
                <a:schemeClr val="dk2"/>
              </a:solidFill>
              <a:latin typeface="Roboto Condensed Light"/>
              <a:ea typeface="Roboto Condensed Light"/>
              <a:cs typeface="Roboto Condensed Light"/>
              <a:sym typeface="Roboto Condensed Light"/>
            </a:endParaRPr>
          </a:p>
          <a:p>
            <a:pPr indent="0" lvl="0" marL="45720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boto Condensed Light"/>
                <a:ea typeface="Roboto Condensed Light"/>
                <a:cs typeface="Roboto Condensed Light"/>
                <a:sym typeface="Roboto Condensed Light"/>
              </a:rPr>
              <a:t>B.GAD</a:t>
            </a:r>
            <a:endParaRPr b="0" i="0" sz="1400" u="none" cap="none" strike="noStrike">
              <a:solidFill>
                <a:schemeClr val="dk1"/>
              </a:solidFill>
              <a:latin typeface="Roboto Condensed Light"/>
              <a:ea typeface="Roboto Condensed Light"/>
              <a:cs typeface="Roboto Condensed Light"/>
              <a:sym typeface="Roboto Condensed Light"/>
            </a:endParaRPr>
          </a:p>
          <a:p>
            <a:pPr indent="0" lvl="0" marL="45720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boto Condensed Light"/>
                <a:ea typeface="Roboto Condensed Light"/>
                <a:cs typeface="Roboto Condensed Light"/>
                <a:sym typeface="Roboto Condensed Light"/>
              </a:rPr>
              <a:t>C. phobia</a:t>
            </a:r>
            <a:endParaRPr b="0" i="0" sz="1400" u="none" cap="none" strike="noStrike">
              <a:solidFill>
                <a:schemeClr val="dk1"/>
              </a:solidFill>
              <a:latin typeface="Roboto Condensed Light"/>
              <a:ea typeface="Roboto Condensed Light"/>
              <a:cs typeface="Roboto Condensed Light"/>
              <a:sym typeface="Roboto Condensed Light"/>
            </a:endParaRPr>
          </a:p>
          <a:p>
            <a:pPr indent="0" lvl="0" marL="45720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boto Condensed Light"/>
                <a:ea typeface="Roboto Condensed Light"/>
                <a:cs typeface="Roboto Condensed Light"/>
                <a:sym typeface="Roboto Condensed Light"/>
              </a:rPr>
              <a:t>D. panic attack </a:t>
            </a:r>
            <a:endParaRPr b="0" i="0" sz="1400" u="none" cap="none" strike="noStrike">
              <a:solidFill>
                <a:schemeClr val="dk1"/>
              </a:solidFill>
              <a:latin typeface="Roboto Condensed Light"/>
              <a:ea typeface="Roboto Condensed Light"/>
              <a:cs typeface="Roboto Condensed Light"/>
              <a:sym typeface="Roboto Condensed Light"/>
            </a:endParaRPr>
          </a:p>
          <a:p>
            <a:pPr indent="0" lvl="0" marL="0" marR="0" rtl="0" algn="l">
              <a:lnSpc>
                <a:spcPct val="100000"/>
              </a:lnSpc>
              <a:spcBef>
                <a:spcPts val="1000"/>
              </a:spcBef>
              <a:spcAft>
                <a:spcPts val="0"/>
              </a:spcAft>
              <a:buClr>
                <a:srgbClr val="000000"/>
              </a:buClr>
              <a:buSzPts val="1400"/>
              <a:buFont typeface="Arial"/>
              <a:buNone/>
            </a:pPr>
            <a:r>
              <a:rPr b="0" i="0" lang="en-US" sz="1400" u="none" cap="none" strike="noStrike">
                <a:solidFill>
                  <a:srgbClr val="000000"/>
                </a:solidFill>
                <a:latin typeface="Rubik"/>
                <a:ea typeface="Rubik"/>
                <a:cs typeface="Rubik"/>
                <a:sym typeface="Rubik"/>
              </a:rPr>
              <a:t>10- </a:t>
            </a:r>
            <a:r>
              <a:rPr b="0" i="0" lang="en-US" sz="1400" u="none" cap="none" strike="noStrike">
                <a:solidFill>
                  <a:srgbClr val="000000"/>
                </a:solidFill>
                <a:latin typeface="Arial"/>
                <a:ea typeface="Arial"/>
                <a:cs typeface="Arial"/>
                <a:sym typeface="Arial"/>
              </a:rPr>
              <a:t>In kleptomania, a person feels tension that is only relieved after stealing, what is this called psychologically?</a:t>
            </a:r>
            <a:endParaRPr b="0" i="0" sz="14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Roboto Condensed Light"/>
                <a:ea typeface="Roboto Condensed Light"/>
                <a:cs typeface="Roboto Condensed Light"/>
                <a:sym typeface="Roboto Condensed Light"/>
              </a:rPr>
              <a:t>Aversive conditioning</a:t>
            </a:r>
            <a:endParaRPr b="0" i="0" sz="1400" u="none" cap="none" strike="noStrike">
              <a:solidFill>
                <a:schemeClr val="dk2"/>
              </a:solidFill>
              <a:latin typeface="Roboto Condensed Light"/>
              <a:ea typeface="Roboto Condensed Light"/>
              <a:cs typeface="Roboto Condensed Light"/>
              <a:sym typeface="Roboto Condensed Light"/>
            </a:endParaRPr>
          </a:p>
          <a:p>
            <a:pPr indent="0" lvl="0" marL="45720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Roboto Condensed Light"/>
                <a:ea typeface="Roboto Condensed Light"/>
                <a:cs typeface="Roboto Condensed Light"/>
                <a:sym typeface="Roboto Condensed Light"/>
              </a:rPr>
              <a:t>Behavioural desensitisation</a:t>
            </a:r>
            <a:endParaRPr b="0" i="0" sz="1400" u="none" cap="none" strike="noStrike">
              <a:solidFill>
                <a:srgbClr val="000000"/>
              </a:solidFill>
              <a:latin typeface="Roboto Condensed Light"/>
              <a:ea typeface="Roboto Condensed Light"/>
              <a:cs typeface="Roboto Condensed Light"/>
              <a:sym typeface="Roboto Condensed Light"/>
            </a:endParaRPr>
          </a:p>
          <a:p>
            <a:pPr indent="0" lvl="0" marL="45720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Roboto Condensed Light"/>
                <a:ea typeface="Roboto Condensed Light"/>
                <a:cs typeface="Roboto Condensed Light"/>
                <a:sym typeface="Roboto Condensed Light"/>
              </a:rPr>
              <a:t>Classic conditioning</a:t>
            </a:r>
            <a:endParaRPr b="0" i="0" sz="1400" u="none" cap="none" strike="noStrike">
              <a:solidFill>
                <a:srgbClr val="000000"/>
              </a:solidFill>
              <a:latin typeface="Roboto Condensed Light"/>
              <a:ea typeface="Roboto Condensed Light"/>
              <a:cs typeface="Roboto Condensed Light"/>
              <a:sym typeface="Roboto Condensed Light"/>
            </a:endParaRPr>
          </a:p>
          <a:p>
            <a:pPr indent="0" lvl="0" marL="0" marR="0" rtl="0" algn="l">
              <a:lnSpc>
                <a:spcPct val="100000"/>
              </a:lnSpc>
              <a:spcBef>
                <a:spcPts val="0"/>
              </a:spcBef>
              <a:spcAft>
                <a:spcPts val="0"/>
              </a:spcAft>
              <a:buClr>
                <a:srgbClr val="000000"/>
              </a:buClr>
              <a:buSzPts val="1400"/>
              <a:buFont typeface="Arial"/>
              <a:buNone/>
            </a:pPr>
            <a:r>
              <a:rPr lang="en-US">
                <a:latin typeface="Rubik"/>
                <a:ea typeface="Rubik"/>
                <a:cs typeface="Rubik"/>
                <a:sym typeface="Rubik"/>
              </a:rPr>
              <a:t>11- Part of criteria of kleptomania?</a:t>
            </a:r>
            <a:endParaRPr>
              <a:latin typeface="Rubik"/>
              <a:ea typeface="Rubik"/>
              <a:cs typeface="Rubik"/>
              <a:sym typeface="Rubik"/>
            </a:endParaRPr>
          </a:p>
          <a:p>
            <a:pPr indent="0" lvl="0" marL="0" marR="0" rtl="0" algn="l">
              <a:lnSpc>
                <a:spcPct val="100000"/>
              </a:lnSpc>
              <a:spcBef>
                <a:spcPts val="0"/>
              </a:spcBef>
              <a:spcAft>
                <a:spcPts val="0"/>
              </a:spcAft>
              <a:buClr>
                <a:srgbClr val="000000"/>
              </a:buClr>
              <a:buSzPts val="1400"/>
              <a:buFont typeface="Arial"/>
              <a:buNone/>
            </a:pPr>
            <a:r>
              <a:rPr lang="en-US">
                <a:latin typeface="Rubik"/>
                <a:ea typeface="Rubik"/>
                <a:cs typeface="Rubik"/>
                <a:sym typeface="Rubik"/>
              </a:rPr>
              <a:t>	</a:t>
            </a:r>
            <a:r>
              <a:rPr lang="en-US">
                <a:solidFill>
                  <a:schemeClr val="dk2"/>
                </a:solidFill>
                <a:latin typeface="Roboto Condensed Light"/>
                <a:ea typeface="Roboto Condensed Light"/>
                <a:cs typeface="Roboto Condensed Light"/>
                <a:sym typeface="Roboto Condensed Light"/>
              </a:rPr>
              <a:t>not for monetary gain </a:t>
            </a:r>
            <a:endParaRPr>
              <a:solidFill>
                <a:schemeClr val="dk2"/>
              </a:solidFill>
              <a:latin typeface="Roboto Condensed Light"/>
              <a:ea typeface="Roboto Condensed Light"/>
              <a:cs typeface="Roboto Condensed Light"/>
              <a:sym typeface="Roboto Condensed Light"/>
            </a:endParaRPr>
          </a:p>
        </p:txBody>
      </p:sp>
    </p:spTree>
  </p:cSld>
  <p:clrMapOvr>
    <a:masterClrMapping/>
  </p:clrMapOvr>
</p:sld>
</file>

<file path=ppt/slides/slide2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1" name="Shape 2731"/>
        <p:cNvGrpSpPr/>
        <p:nvPr/>
      </p:nvGrpSpPr>
      <p:grpSpPr>
        <a:xfrm>
          <a:off x="0" y="0"/>
          <a:ext cx="0" cy="0"/>
          <a:chOff x="0" y="0"/>
          <a:chExt cx="0" cy="0"/>
        </a:xfrm>
      </p:grpSpPr>
      <p:sp>
        <p:nvSpPr>
          <p:cNvPr id="2732" name="Google Shape;2732;g2b64a795e42_0_163"/>
          <p:cNvSpPr txBox="1"/>
          <p:nvPr>
            <p:ph type="title"/>
          </p:nvPr>
        </p:nvSpPr>
        <p:spPr>
          <a:xfrm>
            <a:off x="608639" y="2525322"/>
            <a:ext cx="40734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sz="2800"/>
              <a:t>Elimination disorders</a:t>
            </a:r>
            <a:endParaRPr sz="2800"/>
          </a:p>
        </p:txBody>
      </p:sp>
      <p:sp>
        <p:nvSpPr>
          <p:cNvPr id="2733" name="Google Shape;2733;g2b64a795e42_0_163"/>
          <p:cNvSpPr/>
          <p:nvPr/>
        </p:nvSpPr>
        <p:spPr>
          <a:xfrm>
            <a:off x="1937975" y="1284250"/>
            <a:ext cx="1544540" cy="1112046"/>
          </a:xfrm>
          <a:custGeom>
            <a:rect b="b" l="l" r="r" t="t"/>
            <a:pathLst>
              <a:path extrusionOk="0" h="5692" w="7942">
                <a:moveTo>
                  <a:pt x="3056" y="1"/>
                </a:moveTo>
                <a:cubicBezTo>
                  <a:pt x="2499" y="1"/>
                  <a:pt x="1942" y="26"/>
                  <a:pt x="1393" y="99"/>
                </a:cubicBezTo>
                <a:cubicBezTo>
                  <a:pt x="912" y="166"/>
                  <a:pt x="370" y="314"/>
                  <a:pt x="154" y="808"/>
                </a:cubicBezTo>
                <a:cubicBezTo>
                  <a:pt x="31" y="1079"/>
                  <a:pt x="0" y="1393"/>
                  <a:pt x="25" y="1714"/>
                </a:cubicBezTo>
                <a:cubicBezTo>
                  <a:pt x="68" y="2312"/>
                  <a:pt x="296" y="2966"/>
                  <a:pt x="536" y="3520"/>
                </a:cubicBezTo>
                <a:cubicBezTo>
                  <a:pt x="666" y="3816"/>
                  <a:pt x="789" y="4088"/>
                  <a:pt x="894" y="4310"/>
                </a:cubicBezTo>
                <a:cubicBezTo>
                  <a:pt x="1178" y="4932"/>
                  <a:pt x="1615" y="5537"/>
                  <a:pt x="2220" y="5666"/>
                </a:cubicBezTo>
                <a:cubicBezTo>
                  <a:pt x="2302" y="5684"/>
                  <a:pt x="2385" y="5691"/>
                  <a:pt x="2468" y="5691"/>
                </a:cubicBezTo>
                <a:cubicBezTo>
                  <a:pt x="2824" y="5691"/>
                  <a:pt x="3180" y="5547"/>
                  <a:pt x="3520" y="5407"/>
                </a:cubicBezTo>
                <a:cubicBezTo>
                  <a:pt x="4384" y="5050"/>
                  <a:pt x="5265" y="4680"/>
                  <a:pt x="5993" y="4038"/>
                </a:cubicBezTo>
                <a:cubicBezTo>
                  <a:pt x="7084" y="3077"/>
                  <a:pt x="7941" y="1030"/>
                  <a:pt x="6196" y="277"/>
                </a:cubicBezTo>
                <a:cubicBezTo>
                  <a:pt x="5796" y="105"/>
                  <a:pt x="5364" y="80"/>
                  <a:pt x="4939" y="62"/>
                </a:cubicBezTo>
                <a:cubicBezTo>
                  <a:pt x="4655" y="49"/>
                  <a:pt x="4371" y="37"/>
                  <a:pt x="4088" y="25"/>
                </a:cubicBezTo>
                <a:cubicBezTo>
                  <a:pt x="3744" y="11"/>
                  <a:pt x="3400" y="1"/>
                  <a:pt x="3056"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734" name="Google Shape;2734;g2b64a795e42_0_163"/>
          <p:cNvGrpSpPr/>
          <p:nvPr/>
        </p:nvGrpSpPr>
        <p:grpSpPr>
          <a:xfrm>
            <a:off x="4352214" y="-249185"/>
            <a:ext cx="4653194" cy="5580612"/>
            <a:chOff x="4352214" y="-249185"/>
            <a:chExt cx="4653194" cy="5580612"/>
          </a:xfrm>
        </p:grpSpPr>
        <p:sp>
          <p:nvSpPr>
            <p:cNvPr id="2735" name="Google Shape;2735;g2b64a795e42_0_163"/>
            <p:cNvSpPr/>
            <p:nvPr/>
          </p:nvSpPr>
          <p:spPr>
            <a:xfrm rot="9784833">
              <a:off x="4604931" y="303431"/>
              <a:ext cx="4147759" cy="2353635"/>
            </a:xfrm>
            <a:custGeom>
              <a:rect b="b" l="l" r="r" t="t"/>
              <a:pathLst>
                <a:path extrusionOk="0" h="27814" w="57888">
                  <a:moveTo>
                    <a:pt x="24329" y="0"/>
                  </a:moveTo>
                  <a:cubicBezTo>
                    <a:pt x="20137" y="0"/>
                    <a:pt x="15944" y="292"/>
                    <a:pt x="11795" y="876"/>
                  </a:cubicBezTo>
                  <a:cubicBezTo>
                    <a:pt x="8059" y="1400"/>
                    <a:pt x="3909" y="2467"/>
                    <a:pt x="2041" y="5691"/>
                  </a:cubicBezTo>
                  <a:cubicBezTo>
                    <a:pt x="0" y="9206"/>
                    <a:pt x="1640" y="13707"/>
                    <a:pt x="4033" y="17005"/>
                  </a:cubicBezTo>
                  <a:cubicBezTo>
                    <a:pt x="9661" y="24748"/>
                    <a:pt x="17144" y="27813"/>
                    <a:pt x="25551" y="27813"/>
                  </a:cubicBezTo>
                  <a:cubicBezTo>
                    <a:pt x="28471" y="27813"/>
                    <a:pt x="31503" y="27443"/>
                    <a:pt x="34607" y="26771"/>
                  </a:cubicBezTo>
                  <a:cubicBezTo>
                    <a:pt x="36981" y="26253"/>
                    <a:pt x="39274" y="25538"/>
                    <a:pt x="41395" y="24545"/>
                  </a:cubicBezTo>
                  <a:cubicBezTo>
                    <a:pt x="49157" y="20920"/>
                    <a:pt x="57888" y="5494"/>
                    <a:pt x="45372" y="2485"/>
                  </a:cubicBezTo>
                  <a:cubicBezTo>
                    <a:pt x="38494" y="832"/>
                    <a:pt x="31411" y="0"/>
                    <a:pt x="2432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6" name="Google Shape;2736;g2b64a795e42_0_163"/>
            <p:cNvSpPr/>
            <p:nvPr/>
          </p:nvSpPr>
          <p:spPr>
            <a:xfrm rot="5183080">
              <a:off x="5157570" y="2667456"/>
              <a:ext cx="2471275" cy="2691843"/>
            </a:xfrm>
            <a:custGeom>
              <a:rect b="b" l="l" r="r" t="t"/>
              <a:pathLst>
                <a:path extrusionOk="0" h="3020" w="2757">
                  <a:moveTo>
                    <a:pt x="1727" y="1"/>
                  </a:moveTo>
                  <a:cubicBezTo>
                    <a:pt x="815" y="1"/>
                    <a:pt x="275" y="1495"/>
                    <a:pt x="93" y="2170"/>
                  </a:cubicBezTo>
                  <a:cubicBezTo>
                    <a:pt x="43" y="2361"/>
                    <a:pt x="0" y="2571"/>
                    <a:pt x="93" y="2750"/>
                  </a:cubicBezTo>
                  <a:cubicBezTo>
                    <a:pt x="196" y="2948"/>
                    <a:pt x="423" y="3020"/>
                    <a:pt x="655" y="3020"/>
                  </a:cubicBezTo>
                  <a:cubicBezTo>
                    <a:pt x="756" y="3020"/>
                    <a:pt x="857" y="3006"/>
                    <a:pt x="950" y="2984"/>
                  </a:cubicBezTo>
                  <a:cubicBezTo>
                    <a:pt x="1418" y="2879"/>
                    <a:pt x="1850" y="2639"/>
                    <a:pt x="2183" y="2293"/>
                  </a:cubicBezTo>
                  <a:cubicBezTo>
                    <a:pt x="2479" y="1991"/>
                    <a:pt x="2707" y="1597"/>
                    <a:pt x="2731" y="1171"/>
                  </a:cubicBezTo>
                  <a:cubicBezTo>
                    <a:pt x="2756" y="746"/>
                    <a:pt x="2540" y="296"/>
                    <a:pt x="2164" y="111"/>
                  </a:cubicBezTo>
                  <a:cubicBezTo>
                    <a:pt x="2010" y="35"/>
                    <a:pt x="1864" y="1"/>
                    <a:pt x="1727"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7" name="Google Shape;2737;g2b64a795e42_0_163"/>
            <p:cNvSpPr/>
            <p:nvPr/>
          </p:nvSpPr>
          <p:spPr>
            <a:xfrm>
              <a:off x="6599326" y="1952175"/>
              <a:ext cx="2246512" cy="2392162"/>
            </a:xfrm>
            <a:custGeom>
              <a:rect b="b" l="l" r="r" t="t"/>
              <a:pathLst>
                <a:path extrusionOk="0" h="12553" w="11789">
                  <a:moveTo>
                    <a:pt x="8224" y="1"/>
                  </a:moveTo>
                  <a:cubicBezTo>
                    <a:pt x="6188" y="1"/>
                    <a:pt x="3792" y="774"/>
                    <a:pt x="2646" y="1180"/>
                  </a:cubicBezTo>
                  <a:cubicBezTo>
                    <a:pt x="2621" y="1192"/>
                    <a:pt x="2590" y="1198"/>
                    <a:pt x="2559" y="1211"/>
                  </a:cubicBezTo>
                  <a:cubicBezTo>
                    <a:pt x="1782" y="1494"/>
                    <a:pt x="981" y="1901"/>
                    <a:pt x="574" y="2709"/>
                  </a:cubicBezTo>
                  <a:cubicBezTo>
                    <a:pt x="1" y="3868"/>
                    <a:pt x="469" y="5335"/>
                    <a:pt x="1073" y="6476"/>
                  </a:cubicBezTo>
                  <a:cubicBezTo>
                    <a:pt x="2276" y="8732"/>
                    <a:pt x="4002" y="10625"/>
                    <a:pt x="6018" y="11902"/>
                  </a:cubicBezTo>
                  <a:cubicBezTo>
                    <a:pt x="6265" y="12056"/>
                    <a:pt x="6530" y="12210"/>
                    <a:pt x="6807" y="12321"/>
                  </a:cubicBezTo>
                  <a:cubicBezTo>
                    <a:pt x="7135" y="12462"/>
                    <a:pt x="7471" y="12552"/>
                    <a:pt x="7801" y="12552"/>
                  </a:cubicBezTo>
                  <a:cubicBezTo>
                    <a:pt x="8048" y="12552"/>
                    <a:pt x="8292" y="12501"/>
                    <a:pt x="8527" y="12382"/>
                  </a:cubicBezTo>
                  <a:cubicBezTo>
                    <a:pt x="9095" y="12099"/>
                    <a:pt x="9465" y="11470"/>
                    <a:pt x="9773" y="10853"/>
                  </a:cubicBezTo>
                  <a:cubicBezTo>
                    <a:pt x="10772" y="8843"/>
                    <a:pt x="11419" y="6605"/>
                    <a:pt x="11666" y="4312"/>
                  </a:cubicBezTo>
                  <a:cubicBezTo>
                    <a:pt x="11752" y="3461"/>
                    <a:pt x="11789" y="2567"/>
                    <a:pt x="11518" y="1772"/>
                  </a:cubicBezTo>
                  <a:cubicBezTo>
                    <a:pt x="11067" y="432"/>
                    <a:pt x="9746" y="1"/>
                    <a:pt x="8224" y="1"/>
                  </a:cubicBezTo>
                  <a:close/>
                </a:path>
              </a:pathLst>
            </a:custGeom>
            <a:solidFill>
              <a:schemeClr val="accent3">
                <a:alpha val="4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8" name="Google Shape;2738;g2b64a795e42_0_163"/>
            <p:cNvSpPr/>
            <p:nvPr/>
          </p:nvSpPr>
          <p:spPr>
            <a:xfrm rot="2699978">
              <a:off x="5100118" y="1676293"/>
              <a:ext cx="2926222" cy="2176930"/>
            </a:xfrm>
            <a:custGeom>
              <a:rect b="b" l="l" r="r" t="t"/>
              <a:pathLst>
                <a:path extrusionOk="0" h="6589" w="10631">
                  <a:moveTo>
                    <a:pt x="1143" y="1"/>
                  </a:moveTo>
                  <a:cubicBezTo>
                    <a:pt x="967" y="1"/>
                    <a:pt x="802" y="27"/>
                    <a:pt x="654" y="87"/>
                  </a:cubicBezTo>
                  <a:cubicBezTo>
                    <a:pt x="25" y="340"/>
                    <a:pt x="1" y="1092"/>
                    <a:pt x="198" y="1764"/>
                  </a:cubicBezTo>
                  <a:cubicBezTo>
                    <a:pt x="827" y="3898"/>
                    <a:pt x="2683" y="5260"/>
                    <a:pt x="5075" y="6142"/>
                  </a:cubicBezTo>
                  <a:cubicBezTo>
                    <a:pt x="5543" y="6314"/>
                    <a:pt x="6012" y="6450"/>
                    <a:pt x="6474" y="6536"/>
                  </a:cubicBezTo>
                  <a:cubicBezTo>
                    <a:pt x="6664" y="6572"/>
                    <a:pt x="6867" y="6589"/>
                    <a:pt x="7074" y="6589"/>
                  </a:cubicBezTo>
                  <a:cubicBezTo>
                    <a:pt x="8703" y="6589"/>
                    <a:pt x="10631" y="5535"/>
                    <a:pt x="8799" y="4064"/>
                  </a:cubicBezTo>
                  <a:cubicBezTo>
                    <a:pt x="6992" y="2609"/>
                    <a:pt x="4933" y="1376"/>
                    <a:pt x="2781" y="445"/>
                  </a:cubicBezTo>
                  <a:cubicBezTo>
                    <a:pt x="2246" y="216"/>
                    <a:pt x="1649" y="1"/>
                    <a:pt x="1143" y="1"/>
                  </a:cubicBezTo>
                  <a:close/>
                </a:path>
              </a:pathLst>
            </a:custGeom>
            <a:solidFill>
              <a:schemeClr val="accent4">
                <a:alpha val="5803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739" name="Google Shape;2739;g2b64a795e42_0_163"/>
          <p:cNvSpPr/>
          <p:nvPr/>
        </p:nvSpPr>
        <p:spPr>
          <a:xfrm>
            <a:off x="8244128" y="2496750"/>
            <a:ext cx="259725" cy="267028"/>
          </a:xfrm>
          <a:custGeom>
            <a:rect b="b" l="l" r="r" t="t"/>
            <a:pathLst>
              <a:path extrusionOk="0" h="2701" w="2627">
                <a:moveTo>
                  <a:pt x="1030" y="0"/>
                </a:moveTo>
                <a:cubicBezTo>
                  <a:pt x="968" y="0"/>
                  <a:pt x="919" y="49"/>
                  <a:pt x="919" y="111"/>
                </a:cubicBezTo>
                <a:lnTo>
                  <a:pt x="919" y="956"/>
                </a:lnTo>
                <a:lnTo>
                  <a:pt x="111" y="956"/>
                </a:lnTo>
                <a:cubicBezTo>
                  <a:pt x="50" y="956"/>
                  <a:pt x="0" y="1005"/>
                  <a:pt x="0" y="1067"/>
                </a:cubicBezTo>
                <a:lnTo>
                  <a:pt x="0" y="1628"/>
                </a:lnTo>
                <a:cubicBezTo>
                  <a:pt x="0" y="1689"/>
                  <a:pt x="50" y="1739"/>
                  <a:pt x="111" y="1739"/>
                </a:cubicBezTo>
                <a:lnTo>
                  <a:pt x="919" y="1739"/>
                </a:lnTo>
                <a:lnTo>
                  <a:pt x="919" y="2583"/>
                </a:lnTo>
                <a:cubicBezTo>
                  <a:pt x="919" y="2645"/>
                  <a:pt x="968" y="2701"/>
                  <a:pt x="1030" y="2701"/>
                </a:cubicBezTo>
                <a:lnTo>
                  <a:pt x="1591" y="2701"/>
                </a:lnTo>
                <a:cubicBezTo>
                  <a:pt x="1653" y="2701"/>
                  <a:pt x="1708" y="2645"/>
                  <a:pt x="1708" y="2583"/>
                </a:cubicBezTo>
                <a:lnTo>
                  <a:pt x="1708" y="1739"/>
                </a:lnTo>
                <a:lnTo>
                  <a:pt x="2516" y="1739"/>
                </a:lnTo>
                <a:cubicBezTo>
                  <a:pt x="2578" y="1739"/>
                  <a:pt x="2627" y="1689"/>
                  <a:pt x="2627" y="1628"/>
                </a:cubicBezTo>
                <a:lnTo>
                  <a:pt x="2627" y="1067"/>
                </a:lnTo>
                <a:cubicBezTo>
                  <a:pt x="2627" y="1005"/>
                  <a:pt x="2578" y="956"/>
                  <a:pt x="2516" y="956"/>
                </a:cubicBezTo>
                <a:lnTo>
                  <a:pt x="1708" y="956"/>
                </a:lnTo>
                <a:lnTo>
                  <a:pt x="1708" y="111"/>
                </a:lnTo>
                <a:cubicBezTo>
                  <a:pt x="1708" y="49"/>
                  <a:pt x="1653" y="0"/>
                  <a:pt x="15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0" name="Google Shape;2740;g2b64a795e42_0_163"/>
          <p:cNvSpPr/>
          <p:nvPr/>
        </p:nvSpPr>
        <p:spPr>
          <a:xfrm>
            <a:off x="6183225" y="11040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1" name="Google Shape;2741;g2b64a795e42_0_163"/>
          <p:cNvSpPr/>
          <p:nvPr/>
        </p:nvSpPr>
        <p:spPr>
          <a:xfrm>
            <a:off x="7581625" y="10022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2" name="Google Shape;2742;g2b64a795e42_0_163"/>
          <p:cNvSpPr/>
          <p:nvPr/>
        </p:nvSpPr>
        <p:spPr>
          <a:xfrm>
            <a:off x="6309925" y="44311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3" name="Google Shape;2743;g2b64a795e42_0_163"/>
          <p:cNvSpPr/>
          <p:nvPr/>
        </p:nvSpPr>
        <p:spPr>
          <a:xfrm>
            <a:off x="6751175" y="1337800"/>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4" name="Google Shape;2744;g2b64a795e42_0_163"/>
          <p:cNvSpPr/>
          <p:nvPr/>
        </p:nvSpPr>
        <p:spPr>
          <a:xfrm>
            <a:off x="8003525" y="9123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5" name="Google Shape;2745;g2b64a795e42_0_163"/>
          <p:cNvSpPr/>
          <p:nvPr/>
        </p:nvSpPr>
        <p:spPr>
          <a:xfrm>
            <a:off x="7158350" y="5724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6" name="Google Shape;2746;g2b64a795e42_0_163"/>
          <p:cNvSpPr/>
          <p:nvPr/>
        </p:nvSpPr>
        <p:spPr>
          <a:xfrm flipH="1">
            <a:off x="6141225" y="18058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7" name="Google Shape;2747;g2b64a795e42_0_163"/>
          <p:cNvSpPr/>
          <p:nvPr/>
        </p:nvSpPr>
        <p:spPr>
          <a:xfrm>
            <a:off x="7222850" y="11982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8" name="Google Shape;2748;g2b64a795e42_0_163"/>
          <p:cNvSpPr/>
          <p:nvPr/>
        </p:nvSpPr>
        <p:spPr>
          <a:xfrm>
            <a:off x="7633963" y="9348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9" name="Google Shape;2749;g2b64a795e42_0_163"/>
          <p:cNvSpPr/>
          <p:nvPr/>
        </p:nvSpPr>
        <p:spPr>
          <a:xfrm flipH="1">
            <a:off x="5702600" y="22290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0" name="Google Shape;2750;g2b64a795e42_0_163"/>
          <p:cNvSpPr/>
          <p:nvPr/>
        </p:nvSpPr>
        <p:spPr>
          <a:xfrm>
            <a:off x="5638100" y="16826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1" name="Google Shape;2751;g2b64a795e42_0_163"/>
          <p:cNvSpPr/>
          <p:nvPr/>
        </p:nvSpPr>
        <p:spPr>
          <a:xfrm flipH="1">
            <a:off x="5671075" y="17404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2" name="Google Shape;2752;g2b64a795e42_0_163"/>
          <p:cNvSpPr/>
          <p:nvPr/>
        </p:nvSpPr>
        <p:spPr>
          <a:xfrm flipH="1">
            <a:off x="6265375" y="1742325"/>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3" name="Google Shape;2753;g2b64a795e42_0_163"/>
          <p:cNvSpPr/>
          <p:nvPr/>
        </p:nvSpPr>
        <p:spPr>
          <a:xfrm>
            <a:off x="7222850" y="5836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4" name="Google Shape;2754;g2b64a795e42_0_163"/>
          <p:cNvSpPr/>
          <p:nvPr/>
        </p:nvSpPr>
        <p:spPr>
          <a:xfrm flipH="1">
            <a:off x="5800000" y="2077563"/>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5" name="Google Shape;2755;g2b64a795e42_0_163"/>
          <p:cNvSpPr/>
          <p:nvPr/>
        </p:nvSpPr>
        <p:spPr>
          <a:xfrm flipH="1">
            <a:off x="6321175" y="18058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6" name="Google Shape;2756;g2b64a795e42_0_163"/>
          <p:cNvSpPr/>
          <p:nvPr/>
        </p:nvSpPr>
        <p:spPr>
          <a:xfrm>
            <a:off x="6263351" y="4275525"/>
            <a:ext cx="214127" cy="220152"/>
          </a:xfrm>
          <a:custGeom>
            <a:rect b="b" l="l" r="r" t="t"/>
            <a:pathLst>
              <a:path extrusionOk="0" h="2701" w="2627">
                <a:moveTo>
                  <a:pt x="1030" y="0"/>
                </a:moveTo>
                <a:cubicBezTo>
                  <a:pt x="968" y="0"/>
                  <a:pt x="919" y="49"/>
                  <a:pt x="919" y="111"/>
                </a:cubicBezTo>
                <a:lnTo>
                  <a:pt x="919" y="956"/>
                </a:lnTo>
                <a:lnTo>
                  <a:pt x="111" y="956"/>
                </a:lnTo>
                <a:cubicBezTo>
                  <a:pt x="50" y="956"/>
                  <a:pt x="0" y="1005"/>
                  <a:pt x="0" y="1067"/>
                </a:cubicBezTo>
                <a:lnTo>
                  <a:pt x="0" y="1628"/>
                </a:lnTo>
                <a:cubicBezTo>
                  <a:pt x="0" y="1689"/>
                  <a:pt x="50" y="1739"/>
                  <a:pt x="111" y="1739"/>
                </a:cubicBezTo>
                <a:lnTo>
                  <a:pt x="919" y="1739"/>
                </a:lnTo>
                <a:lnTo>
                  <a:pt x="919" y="2583"/>
                </a:lnTo>
                <a:cubicBezTo>
                  <a:pt x="919" y="2645"/>
                  <a:pt x="968" y="2701"/>
                  <a:pt x="1030" y="2701"/>
                </a:cubicBezTo>
                <a:lnTo>
                  <a:pt x="1591" y="2701"/>
                </a:lnTo>
                <a:cubicBezTo>
                  <a:pt x="1653" y="2701"/>
                  <a:pt x="1708" y="2645"/>
                  <a:pt x="1708" y="2583"/>
                </a:cubicBezTo>
                <a:lnTo>
                  <a:pt x="1708" y="1739"/>
                </a:lnTo>
                <a:lnTo>
                  <a:pt x="2516" y="1739"/>
                </a:lnTo>
                <a:cubicBezTo>
                  <a:pt x="2578" y="1739"/>
                  <a:pt x="2627" y="1689"/>
                  <a:pt x="2627" y="1628"/>
                </a:cubicBezTo>
                <a:lnTo>
                  <a:pt x="2627" y="1067"/>
                </a:lnTo>
                <a:cubicBezTo>
                  <a:pt x="2627" y="1005"/>
                  <a:pt x="2578" y="956"/>
                  <a:pt x="2516" y="956"/>
                </a:cubicBezTo>
                <a:lnTo>
                  <a:pt x="1708" y="956"/>
                </a:lnTo>
                <a:lnTo>
                  <a:pt x="1708" y="111"/>
                </a:lnTo>
                <a:cubicBezTo>
                  <a:pt x="1708" y="49"/>
                  <a:pt x="1653" y="0"/>
                  <a:pt x="15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7" name="Google Shape;2757;g2b64a795e42_0_163"/>
          <p:cNvSpPr/>
          <p:nvPr/>
        </p:nvSpPr>
        <p:spPr>
          <a:xfrm>
            <a:off x="7927300" y="45396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8" name="Google Shape;2758;g2b64a795e42_0_163"/>
          <p:cNvSpPr/>
          <p:nvPr/>
        </p:nvSpPr>
        <p:spPr>
          <a:xfrm>
            <a:off x="6876575" y="36782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9" name="Google Shape;2759;g2b64a795e42_0_163"/>
          <p:cNvSpPr/>
          <p:nvPr/>
        </p:nvSpPr>
        <p:spPr>
          <a:xfrm>
            <a:off x="7497650" y="359703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0" name="Google Shape;2760;g2b64a795e42_0_163"/>
          <p:cNvSpPr/>
          <p:nvPr/>
        </p:nvSpPr>
        <p:spPr>
          <a:xfrm>
            <a:off x="7581038" y="368950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1" name="Google Shape;2761;g2b64a795e42_0_163"/>
          <p:cNvSpPr/>
          <p:nvPr/>
        </p:nvSpPr>
        <p:spPr>
          <a:xfrm>
            <a:off x="7539338" y="3582988"/>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2" name="Google Shape;2762;g2b64a795e42_0_163"/>
          <p:cNvSpPr/>
          <p:nvPr/>
        </p:nvSpPr>
        <p:spPr>
          <a:xfrm flipH="1">
            <a:off x="7165963" y="39893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3" name="Google Shape;2763;g2b64a795e42_0_163"/>
          <p:cNvSpPr/>
          <p:nvPr/>
        </p:nvSpPr>
        <p:spPr>
          <a:xfrm flipH="1">
            <a:off x="7553150" y="4335300"/>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4" name="Google Shape;2764;g2b64a795e42_0_163"/>
          <p:cNvSpPr/>
          <p:nvPr/>
        </p:nvSpPr>
        <p:spPr>
          <a:xfrm>
            <a:off x="6817475" y="41228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5" name="Google Shape;2765;g2b64a795e42_0_163"/>
          <p:cNvSpPr/>
          <p:nvPr/>
        </p:nvSpPr>
        <p:spPr>
          <a:xfrm>
            <a:off x="6741725" y="44311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6" name="Google Shape;2766;g2b64a795e42_0_163"/>
          <p:cNvSpPr/>
          <p:nvPr/>
        </p:nvSpPr>
        <p:spPr>
          <a:xfrm>
            <a:off x="6775475" y="44424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7" name="Google Shape;2767;g2b64a795e42_0_163"/>
          <p:cNvSpPr/>
          <p:nvPr/>
        </p:nvSpPr>
        <p:spPr>
          <a:xfrm>
            <a:off x="6673488" y="44424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8" name="Google Shape;2768;g2b64a795e42_0_163"/>
          <p:cNvSpPr/>
          <p:nvPr/>
        </p:nvSpPr>
        <p:spPr>
          <a:xfrm>
            <a:off x="7197675" y="433633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9" name="Google Shape;2769;g2b64a795e42_0_163"/>
          <p:cNvSpPr/>
          <p:nvPr/>
        </p:nvSpPr>
        <p:spPr>
          <a:xfrm>
            <a:off x="7292625" y="43668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0" name="Google Shape;2770;g2b64a795e42_0_163"/>
          <p:cNvSpPr/>
          <p:nvPr/>
        </p:nvSpPr>
        <p:spPr>
          <a:xfrm>
            <a:off x="7958350" y="34175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1" name="Google Shape;2771;g2b64a795e42_0_163"/>
          <p:cNvSpPr/>
          <p:nvPr/>
        </p:nvSpPr>
        <p:spPr>
          <a:xfrm>
            <a:off x="7882600" y="37259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2" name="Google Shape;2772;g2b64a795e42_0_163"/>
          <p:cNvSpPr/>
          <p:nvPr/>
        </p:nvSpPr>
        <p:spPr>
          <a:xfrm>
            <a:off x="7916350" y="37371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3" name="Google Shape;2773;g2b64a795e42_0_163"/>
          <p:cNvSpPr/>
          <p:nvPr/>
        </p:nvSpPr>
        <p:spPr>
          <a:xfrm>
            <a:off x="7814363" y="37371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4" name="Google Shape;2774;g2b64a795e42_0_163"/>
          <p:cNvSpPr/>
          <p:nvPr/>
        </p:nvSpPr>
        <p:spPr>
          <a:xfrm>
            <a:off x="8338550" y="363108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5" name="Google Shape;2775;g2b64a795e42_0_163"/>
          <p:cNvSpPr/>
          <p:nvPr/>
        </p:nvSpPr>
        <p:spPr>
          <a:xfrm>
            <a:off x="8433500" y="36615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6" name="Google Shape;2776;g2b64a795e42_0_163"/>
          <p:cNvSpPr/>
          <p:nvPr/>
        </p:nvSpPr>
        <p:spPr>
          <a:xfrm>
            <a:off x="5346927" y="1463202"/>
            <a:ext cx="1082100" cy="1082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7" name="Google Shape;2777;g2b64a795e42_0_163"/>
          <p:cNvSpPr/>
          <p:nvPr/>
        </p:nvSpPr>
        <p:spPr>
          <a:xfrm>
            <a:off x="7093290" y="2524338"/>
            <a:ext cx="1643100" cy="1643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8" name="Google Shape;2778;g2b64a795e42_0_163"/>
          <p:cNvSpPr/>
          <p:nvPr/>
        </p:nvSpPr>
        <p:spPr>
          <a:xfrm>
            <a:off x="7364575" y="1151200"/>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9" name="Google Shape;2779;g2b64a795e42_0_163"/>
          <p:cNvSpPr/>
          <p:nvPr/>
        </p:nvSpPr>
        <p:spPr>
          <a:xfrm>
            <a:off x="6469000" y="3843288"/>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0" name="Google Shape;2780;g2b64a795e42_0_163"/>
          <p:cNvSpPr/>
          <p:nvPr/>
        </p:nvSpPr>
        <p:spPr>
          <a:xfrm rot="-6779535">
            <a:off x="1766563" y="247767"/>
            <a:ext cx="648910" cy="469058"/>
          </a:xfrm>
          <a:custGeom>
            <a:rect b="b" l="l" r="r" t="t"/>
            <a:pathLst>
              <a:path extrusionOk="0" h="5915" w="8183">
                <a:moveTo>
                  <a:pt x="4239" y="0"/>
                </a:moveTo>
                <a:cubicBezTo>
                  <a:pt x="4180" y="0"/>
                  <a:pt x="4122" y="2"/>
                  <a:pt x="4064" y="6"/>
                </a:cubicBezTo>
                <a:cubicBezTo>
                  <a:pt x="2769" y="99"/>
                  <a:pt x="1240" y="2207"/>
                  <a:pt x="500" y="3299"/>
                </a:cubicBezTo>
                <a:cubicBezTo>
                  <a:pt x="247" y="3662"/>
                  <a:pt x="1" y="4094"/>
                  <a:pt x="38" y="4538"/>
                </a:cubicBezTo>
                <a:cubicBezTo>
                  <a:pt x="62" y="4797"/>
                  <a:pt x="186" y="5031"/>
                  <a:pt x="358" y="5204"/>
                </a:cubicBezTo>
                <a:cubicBezTo>
                  <a:pt x="432" y="5284"/>
                  <a:pt x="525" y="5352"/>
                  <a:pt x="617" y="5407"/>
                </a:cubicBezTo>
                <a:cubicBezTo>
                  <a:pt x="919" y="5586"/>
                  <a:pt x="1264" y="5648"/>
                  <a:pt x="1604" y="5697"/>
                </a:cubicBezTo>
                <a:cubicBezTo>
                  <a:pt x="2364" y="5820"/>
                  <a:pt x="3149" y="5914"/>
                  <a:pt x="3930" y="5914"/>
                </a:cubicBezTo>
                <a:cubicBezTo>
                  <a:pt x="4999" y="5914"/>
                  <a:pt x="6061" y="5737"/>
                  <a:pt x="7048" y="5210"/>
                </a:cubicBezTo>
                <a:cubicBezTo>
                  <a:pt x="7492" y="4970"/>
                  <a:pt x="7942" y="4618"/>
                  <a:pt x="8077" y="4094"/>
                </a:cubicBezTo>
                <a:cubicBezTo>
                  <a:pt x="8182" y="3687"/>
                  <a:pt x="8071" y="3268"/>
                  <a:pt x="7923" y="2898"/>
                </a:cubicBezTo>
                <a:cubicBezTo>
                  <a:pt x="7868" y="2762"/>
                  <a:pt x="7806" y="2627"/>
                  <a:pt x="7732" y="2491"/>
                </a:cubicBezTo>
                <a:cubicBezTo>
                  <a:pt x="7045" y="1189"/>
                  <a:pt x="5643" y="0"/>
                  <a:pt x="423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1" name="Google Shape;2781;g2b64a795e42_0_163"/>
          <p:cNvSpPr/>
          <p:nvPr/>
        </p:nvSpPr>
        <p:spPr>
          <a:xfrm rot="-715145">
            <a:off x="2230960" y="74760"/>
            <a:ext cx="1797725" cy="815088"/>
          </a:xfrm>
          <a:custGeom>
            <a:rect b="b" l="l" r="r" t="t"/>
            <a:pathLst>
              <a:path extrusionOk="0" h="8997" w="9952">
                <a:moveTo>
                  <a:pt x="3764" y="1"/>
                </a:moveTo>
                <a:cubicBezTo>
                  <a:pt x="3566" y="1"/>
                  <a:pt x="3368" y="7"/>
                  <a:pt x="3169" y="18"/>
                </a:cubicBezTo>
                <a:cubicBezTo>
                  <a:pt x="2806" y="37"/>
                  <a:pt x="2442" y="74"/>
                  <a:pt x="2078" y="135"/>
                </a:cubicBezTo>
                <a:cubicBezTo>
                  <a:pt x="1277" y="265"/>
                  <a:pt x="716" y="431"/>
                  <a:pt x="376" y="875"/>
                </a:cubicBezTo>
                <a:cubicBezTo>
                  <a:pt x="210" y="1091"/>
                  <a:pt x="99" y="1381"/>
                  <a:pt x="44" y="1769"/>
                </a:cubicBezTo>
                <a:cubicBezTo>
                  <a:pt x="13" y="1972"/>
                  <a:pt x="0" y="2201"/>
                  <a:pt x="0" y="2460"/>
                </a:cubicBezTo>
                <a:cubicBezTo>
                  <a:pt x="7" y="4661"/>
                  <a:pt x="1344" y="7552"/>
                  <a:pt x="3120" y="8514"/>
                </a:cubicBezTo>
                <a:cubicBezTo>
                  <a:pt x="3729" y="8843"/>
                  <a:pt x="4377" y="8996"/>
                  <a:pt x="5022" y="8996"/>
                </a:cubicBezTo>
                <a:cubicBezTo>
                  <a:pt x="6790" y="8996"/>
                  <a:pt x="8533" y="7844"/>
                  <a:pt x="9378" y="6023"/>
                </a:cubicBezTo>
                <a:cubicBezTo>
                  <a:pt x="9440" y="5894"/>
                  <a:pt x="9495" y="5764"/>
                  <a:pt x="9545" y="5629"/>
                </a:cubicBezTo>
                <a:cubicBezTo>
                  <a:pt x="9828" y="4864"/>
                  <a:pt x="9951" y="3989"/>
                  <a:pt x="9791" y="3187"/>
                </a:cubicBezTo>
                <a:cubicBezTo>
                  <a:pt x="9748" y="2965"/>
                  <a:pt x="9680" y="2749"/>
                  <a:pt x="9594" y="2546"/>
                </a:cubicBezTo>
                <a:cubicBezTo>
                  <a:pt x="9101" y="1442"/>
                  <a:pt x="8028" y="857"/>
                  <a:pt x="6992" y="517"/>
                </a:cubicBezTo>
                <a:cubicBezTo>
                  <a:pt x="5943" y="173"/>
                  <a:pt x="4855" y="1"/>
                  <a:pt x="3764" y="1"/>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2" name="Google Shape;2782;g2b64a795e42_0_163"/>
          <p:cNvSpPr txBox="1"/>
          <p:nvPr>
            <p:ph idx="2" type="title"/>
          </p:nvPr>
        </p:nvSpPr>
        <p:spPr>
          <a:xfrm>
            <a:off x="1861350" y="1375100"/>
            <a:ext cx="14160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6000"/>
              <a:buNone/>
            </a:pPr>
            <a:r>
              <a:rPr lang="en-US"/>
              <a:t>18</a:t>
            </a:r>
            <a:endParaRPr/>
          </a:p>
        </p:txBody>
      </p:sp>
    </p:spTree>
  </p:cSld>
  <p:clrMapOvr>
    <a:masterClrMapping/>
  </p:clrMapOvr>
</p:sld>
</file>

<file path=ppt/slides/slide2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6" name="Shape 2786"/>
        <p:cNvGrpSpPr/>
        <p:nvPr/>
      </p:nvGrpSpPr>
      <p:grpSpPr>
        <a:xfrm>
          <a:off x="0" y="0"/>
          <a:ext cx="0" cy="0"/>
          <a:chOff x="0" y="0"/>
          <a:chExt cx="0" cy="0"/>
        </a:xfrm>
      </p:grpSpPr>
      <p:sp>
        <p:nvSpPr>
          <p:cNvPr id="2787" name="Google Shape;2787;p75"/>
          <p:cNvSpPr txBox="1"/>
          <p:nvPr>
            <p:ph type="title"/>
          </p:nvPr>
        </p:nvSpPr>
        <p:spPr>
          <a:xfrm>
            <a:off x="364026" y="263157"/>
            <a:ext cx="7339973" cy="434274"/>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Definition</a:t>
            </a:r>
            <a:endParaRPr/>
          </a:p>
        </p:txBody>
      </p:sp>
      <p:sp>
        <p:nvSpPr>
          <p:cNvPr id="2788" name="Google Shape;2788;p75"/>
          <p:cNvSpPr txBox="1"/>
          <p:nvPr>
            <p:ph idx="1" type="body"/>
          </p:nvPr>
        </p:nvSpPr>
        <p:spPr>
          <a:xfrm>
            <a:off x="273021" y="858063"/>
            <a:ext cx="8359608" cy="4160503"/>
          </a:xfrm>
          <a:prstGeom prst="rect">
            <a:avLst/>
          </a:prstGeom>
          <a:noFill/>
          <a:ln>
            <a:noFill/>
          </a:ln>
        </p:spPr>
        <p:txBody>
          <a:bodyPr anchorCtr="0" anchor="t" bIns="45700" lIns="91425" spcFirstLastPara="1" rIns="91425" wrap="square" tIns="45700">
            <a:normAutofit/>
          </a:bodyPr>
          <a:lstStyle/>
          <a:p>
            <a:pPr indent="0" lvl="0" marL="139700" rtl="0" algn="l">
              <a:lnSpc>
                <a:spcPct val="100000"/>
              </a:lnSpc>
              <a:spcBef>
                <a:spcPts val="0"/>
              </a:spcBef>
              <a:spcAft>
                <a:spcPts val="0"/>
              </a:spcAft>
              <a:buSzPts val="1400"/>
              <a:buNone/>
            </a:pPr>
            <a:r>
              <a:rPr lang="en-US"/>
              <a:t>Disorders characterized by </a:t>
            </a:r>
            <a:r>
              <a:rPr lang="en-US">
                <a:solidFill>
                  <a:schemeClr val="accent1"/>
                </a:solidFill>
              </a:rPr>
              <a:t>developmentally inappropriate elimination of urine or feces </a:t>
            </a:r>
            <a:endParaRPr/>
          </a:p>
          <a:p>
            <a:pPr indent="0" lvl="0" marL="139700" rtl="0" algn="l">
              <a:lnSpc>
                <a:spcPct val="100000"/>
              </a:lnSpc>
              <a:spcBef>
                <a:spcPts val="0"/>
              </a:spcBef>
              <a:spcAft>
                <a:spcPts val="0"/>
              </a:spcAft>
              <a:buSzPts val="1400"/>
              <a:buNone/>
            </a:pPr>
            <a:r>
              <a:rPr lang="en-US"/>
              <a:t>Though typically involuntary, this may be intentional. </a:t>
            </a:r>
            <a:endParaRPr/>
          </a:p>
          <a:p>
            <a:pPr indent="0" lvl="0" marL="139700" rtl="0" algn="l">
              <a:lnSpc>
                <a:spcPct val="100000"/>
              </a:lnSpc>
              <a:spcBef>
                <a:spcPts val="0"/>
              </a:spcBef>
              <a:spcAft>
                <a:spcPts val="0"/>
              </a:spcAft>
              <a:buSzPts val="1400"/>
              <a:buNone/>
            </a:pPr>
            <a:r>
              <a:rPr lang="en-US"/>
              <a:t>includes:        </a:t>
            </a:r>
            <a:r>
              <a:rPr lang="en-US">
                <a:solidFill>
                  <a:schemeClr val="accent1"/>
                </a:solidFill>
              </a:rPr>
              <a:t>1. Enuresis         2. Encopresis</a:t>
            </a:r>
            <a:endParaRPr/>
          </a:p>
          <a:p>
            <a:pPr indent="-317500" lvl="0" marL="457200" rtl="0" algn="l">
              <a:lnSpc>
                <a:spcPct val="100000"/>
              </a:lnSpc>
              <a:spcBef>
                <a:spcPts val="0"/>
              </a:spcBef>
              <a:spcAft>
                <a:spcPts val="0"/>
              </a:spcAft>
              <a:buSzPts val="1400"/>
              <a:buChar char="•"/>
            </a:pPr>
            <a:r>
              <a:rPr lang="en-US"/>
              <a:t>Most children have achieved bowel and bladder continence by age 4 &amp; 5</a:t>
            </a:r>
            <a:endParaRPr/>
          </a:p>
          <a:p>
            <a:pPr indent="-228600" lvl="0" marL="457200" rtl="0" algn="l">
              <a:lnSpc>
                <a:spcPct val="100000"/>
              </a:lnSpc>
              <a:spcBef>
                <a:spcPts val="0"/>
              </a:spcBef>
              <a:spcAft>
                <a:spcPts val="0"/>
              </a:spcAft>
              <a:buSzPts val="1400"/>
              <a:buNone/>
            </a:pPr>
            <a:r>
              <a:t/>
            </a:r>
            <a:endParaRPr>
              <a:solidFill>
                <a:srgbClr val="FF0000"/>
              </a:solidFill>
            </a:endParaRPr>
          </a:p>
          <a:p>
            <a:pPr indent="0" lvl="0" marL="139700" rtl="0" algn="l">
              <a:lnSpc>
                <a:spcPct val="100000"/>
              </a:lnSpc>
              <a:spcBef>
                <a:spcPts val="0"/>
              </a:spcBef>
              <a:spcAft>
                <a:spcPts val="0"/>
              </a:spcAft>
              <a:buSzPts val="1400"/>
              <a:buNone/>
            </a:pPr>
            <a:r>
              <a:rPr b="1" lang="en-US">
                <a:solidFill>
                  <a:schemeClr val="dk2"/>
                </a:solidFill>
              </a:rPr>
              <a:t>1- Enuresis: </a:t>
            </a:r>
            <a:r>
              <a:rPr lang="en-US"/>
              <a:t>The act of Involuntary urination; either during the day (</a:t>
            </a:r>
            <a:r>
              <a:rPr lang="en-US">
                <a:solidFill>
                  <a:schemeClr val="accent1"/>
                </a:solidFill>
              </a:rPr>
              <a:t>diurnal</a:t>
            </a:r>
            <a:r>
              <a:rPr lang="en-US"/>
              <a:t>) or at night (</a:t>
            </a:r>
            <a:r>
              <a:rPr lang="en-US">
                <a:solidFill>
                  <a:schemeClr val="accent1"/>
                </a:solidFill>
              </a:rPr>
              <a:t>nocturnal</a:t>
            </a:r>
            <a:r>
              <a:rPr lang="en-US"/>
              <a:t>) </a:t>
            </a:r>
            <a:endParaRPr/>
          </a:p>
          <a:p>
            <a:pPr indent="0" lvl="0" marL="139700" rtl="0" algn="l">
              <a:lnSpc>
                <a:spcPct val="100000"/>
              </a:lnSpc>
              <a:spcBef>
                <a:spcPts val="0"/>
              </a:spcBef>
              <a:spcAft>
                <a:spcPts val="0"/>
              </a:spcAft>
              <a:buSzPts val="1400"/>
              <a:buNone/>
            </a:pPr>
            <a:r>
              <a:rPr lang="en-US"/>
              <a:t>Nocturnal enuresis is 2-3 times more common than diurnal enuresis</a:t>
            </a:r>
            <a:endParaRPr/>
          </a:p>
          <a:p>
            <a:pPr indent="0" lvl="0" marL="139700" rtl="0" algn="l">
              <a:lnSpc>
                <a:spcPct val="100000"/>
              </a:lnSpc>
              <a:spcBef>
                <a:spcPts val="0"/>
              </a:spcBef>
              <a:spcAft>
                <a:spcPts val="0"/>
              </a:spcAft>
              <a:buSzPts val="1400"/>
              <a:buNone/>
            </a:pPr>
            <a:r>
              <a:rPr lang="en-US">
                <a:solidFill>
                  <a:schemeClr val="dk2"/>
                </a:solidFill>
              </a:rPr>
              <a:t>Primary Enuresis : </a:t>
            </a:r>
            <a:r>
              <a:rPr lang="en-US">
                <a:solidFill>
                  <a:schemeClr val="dk1"/>
                </a:solidFill>
              </a:rPr>
              <a:t>never gained urine continence </a:t>
            </a:r>
            <a:endParaRPr/>
          </a:p>
          <a:p>
            <a:pPr indent="0" lvl="0" marL="139700" rtl="0" algn="l">
              <a:lnSpc>
                <a:spcPct val="100000"/>
              </a:lnSpc>
              <a:spcBef>
                <a:spcPts val="0"/>
              </a:spcBef>
              <a:spcAft>
                <a:spcPts val="0"/>
              </a:spcAft>
              <a:buSzPts val="1400"/>
              <a:buNone/>
            </a:pPr>
            <a:r>
              <a:rPr lang="en-US">
                <a:solidFill>
                  <a:schemeClr val="dk2"/>
                </a:solidFill>
              </a:rPr>
              <a:t>Secondary Enuresis </a:t>
            </a:r>
            <a:r>
              <a:rPr lang="en-US"/>
              <a:t>, This type may be caused by </a:t>
            </a:r>
            <a:endParaRPr/>
          </a:p>
          <a:p>
            <a:pPr indent="0" lvl="0" marL="139700" rtl="0" algn="l">
              <a:lnSpc>
                <a:spcPct val="100000"/>
              </a:lnSpc>
              <a:spcBef>
                <a:spcPts val="0"/>
              </a:spcBef>
              <a:spcAft>
                <a:spcPts val="0"/>
              </a:spcAft>
              <a:buSzPts val="1400"/>
              <a:buNone/>
            </a:pPr>
            <a:r>
              <a:rPr lang="en-US"/>
              <a:t>psychological factors or an underlying medical condition.</a:t>
            </a:r>
            <a:endParaRPr/>
          </a:p>
          <a:p>
            <a:pPr indent="0" lvl="0" marL="139700" rtl="0" algn="l">
              <a:lnSpc>
                <a:spcPct val="100000"/>
              </a:lnSpc>
              <a:spcBef>
                <a:spcPts val="0"/>
              </a:spcBef>
              <a:spcAft>
                <a:spcPts val="0"/>
              </a:spcAft>
              <a:buSzPts val="1400"/>
              <a:buNone/>
            </a:pPr>
            <a:r>
              <a:rPr lang="en-US">
                <a:solidFill>
                  <a:schemeClr val="accent1"/>
                </a:solidFill>
              </a:rPr>
              <a:t>Day time symptoms: </a:t>
            </a:r>
            <a:endParaRPr/>
          </a:p>
          <a:p>
            <a:pPr indent="0" lvl="0" marL="139700" rtl="0" algn="l">
              <a:lnSpc>
                <a:spcPct val="100000"/>
              </a:lnSpc>
              <a:spcBef>
                <a:spcPts val="0"/>
              </a:spcBef>
              <a:spcAft>
                <a:spcPts val="0"/>
              </a:spcAft>
              <a:buSzPts val="1400"/>
              <a:buNone/>
            </a:pPr>
            <a:r>
              <a:rPr lang="en-US">
                <a:solidFill>
                  <a:schemeClr val="accent1"/>
                </a:solidFill>
              </a:rPr>
              <a:t>• Urgency </a:t>
            </a:r>
            <a:endParaRPr/>
          </a:p>
          <a:p>
            <a:pPr indent="0" lvl="0" marL="139700" rtl="0" algn="l">
              <a:lnSpc>
                <a:spcPct val="100000"/>
              </a:lnSpc>
              <a:spcBef>
                <a:spcPts val="0"/>
              </a:spcBef>
              <a:spcAft>
                <a:spcPts val="0"/>
              </a:spcAft>
              <a:buSzPts val="1400"/>
              <a:buNone/>
            </a:pPr>
            <a:r>
              <a:rPr lang="en-US">
                <a:solidFill>
                  <a:schemeClr val="accent1"/>
                </a:solidFill>
              </a:rPr>
              <a:t>• Hesitancy </a:t>
            </a:r>
            <a:endParaRPr/>
          </a:p>
          <a:p>
            <a:pPr indent="0" lvl="0" marL="139700" rtl="0" algn="l">
              <a:lnSpc>
                <a:spcPct val="100000"/>
              </a:lnSpc>
              <a:spcBef>
                <a:spcPts val="0"/>
              </a:spcBef>
              <a:spcAft>
                <a:spcPts val="0"/>
              </a:spcAft>
              <a:buSzPts val="1400"/>
              <a:buNone/>
            </a:pPr>
            <a:r>
              <a:rPr lang="en-US">
                <a:solidFill>
                  <a:schemeClr val="accent1"/>
                </a:solidFill>
              </a:rPr>
              <a:t>• Frequency </a:t>
            </a:r>
            <a:endParaRPr/>
          </a:p>
          <a:p>
            <a:pPr indent="0" lvl="0" marL="139700" rtl="0" algn="l">
              <a:lnSpc>
                <a:spcPct val="100000"/>
              </a:lnSpc>
              <a:spcBef>
                <a:spcPts val="0"/>
              </a:spcBef>
              <a:spcAft>
                <a:spcPts val="0"/>
              </a:spcAft>
              <a:buSzPts val="1400"/>
              <a:buNone/>
            </a:pPr>
            <a:r>
              <a:rPr lang="en-US">
                <a:solidFill>
                  <a:schemeClr val="accent1"/>
                </a:solidFill>
              </a:rPr>
              <a:t>• Leakage</a:t>
            </a:r>
            <a:endParaRPr/>
          </a:p>
          <a:p>
            <a:pPr indent="0" lvl="0" marL="139700" rtl="0" algn="l">
              <a:lnSpc>
                <a:spcPct val="100000"/>
              </a:lnSpc>
              <a:spcBef>
                <a:spcPts val="0"/>
              </a:spcBef>
              <a:spcAft>
                <a:spcPts val="0"/>
              </a:spcAft>
              <a:buSzPts val="1400"/>
              <a:buNone/>
            </a:pPr>
            <a:r>
              <a:rPr lang="en-US">
                <a:solidFill>
                  <a:schemeClr val="accent1"/>
                </a:solidFill>
              </a:rPr>
              <a:t>• Sensation of incomplete avoiding</a:t>
            </a:r>
            <a:endParaRPr/>
          </a:p>
          <a:p>
            <a:pPr indent="0" lvl="0" marL="139700" rtl="0" algn="l">
              <a:lnSpc>
                <a:spcPct val="100000"/>
              </a:lnSpc>
              <a:spcBef>
                <a:spcPts val="0"/>
              </a:spcBef>
              <a:spcAft>
                <a:spcPts val="0"/>
              </a:spcAft>
              <a:buSzPts val="1400"/>
              <a:buNone/>
            </a:pPr>
            <a:r>
              <a:t/>
            </a:r>
            <a:endParaRPr>
              <a:solidFill>
                <a:srgbClr val="FF0000"/>
              </a:solidFill>
            </a:endParaRPr>
          </a:p>
        </p:txBody>
      </p:sp>
      <p:pic>
        <p:nvPicPr>
          <p:cNvPr id="2789" name="Google Shape;2789;p75"/>
          <p:cNvPicPr preferRelativeResize="0"/>
          <p:nvPr/>
        </p:nvPicPr>
        <p:blipFill rotWithShape="1">
          <a:blip r:embed="rId3">
            <a:alphaModFix/>
          </a:blip>
          <a:srcRect b="0" l="0" r="0" t="0"/>
          <a:stretch/>
        </p:blipFill>
        <p:spPr>
          <a:xfrm>
            <a:off x="5456064" y="2667581"/>
            <a:ext cx="3687936" cy="2212762"/>
          </a:xfrm>
          <a:prstGeom prst="rect">
            <a:avLst/>
          </a:prstGeom>
          <a:noFill/>
          <a:ln>
            <a:noFill/>
          </a:ln>
        </p:spPr>
      </p:pic>
    </p:spTree>
  </p:cSld>
  <p:clrMapOvr>
    <a:masterClrMapping/>
  </p:clrMapOvr>
</p:sld>
</file>

<file path=ppt/slides/slide2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3" name="Shape 2793"/>
        <p:cNvGrpSpPr/>
        <p:nvPr/>
      </p:nvGrpSpPr>
      <p:grpSpPr>
        <a:xfrm>
          <a:off x="0" y="0"/>
          <a:ext cx="0" cy="0"/>
          <a:chOff x="0" y="0"/>
          <a:chExt cx="0" cy="0"/>
        </a:xfrm>
      </p:grpSpPr>
      <p:sp>
        <p:nvSpPr>
          <p:cNvPr id="2794" name="Google Shape;2794;p76"/>
          <p:cNvSpPr txBox="1"/>
          <p:nvPr>
            <p:ph idx="1" type="body"/>
          </p:nvPr>
        </p:nvSpPr>
        <p:spPr>
          <a:xfrm>
            <a:off x="160261" y="564778"/>
            <a:ext cx="3750063" cy="4480503"/>
          </a:xfrm>
          <a:prstGeom prst="rect">
            <a:avLst/>
          </a:prstGeom>
          <a:noFill/>
          <a:ln>
            <a:noFill/>
          </a:ln>
        </p:spPr>
        <p:txBody>
          <a:bodyPr anchorCtr="0" anchor="t" bIns="45700" lIns="91425" spcFirstLastPara="1" rIns="91425" wrap="square" tIns="45700">
            <a:normAutofit/>
          </a:bodyPr>
          <a:lstStyle/>
          <a:p>
            <a:pPr indent="0" lvl="0" marL="139700" rtl="0" algn="l">
              <a:lnSpc>
                <a:spcPct val="100000"/>
              </a:lnSpc>
              <a:spcBef>
                <a:spcPts val="0"/>
              </a:spcBef>
              <a:spcAft>
                <a:spcPts val="0"/>
              </a:spcAft>
              <a:buSzPts val="1400"/>
              <a:buNone/>
            </a:pPr>
            <a:r>
              <a:rPr b="0" i="0" lang="en-US" sz="2400" u="none" cap="none" strike="noStrike">
                <a:solidFill>
                  <a:srgbClr val="206A84"/>
                </a:solidFill>
                <a:latin typeface="Rajdhani"/>
                <a:ea typeface="Rajdhani"/>
                <a:cs typeface="Rajdhani"/>
                <a:sym typeface="Rajdhani"/>
              </a:rPr>
              <a:t>Diagnostic Criteria</a:t>
            </a:r>
            <a:endParaRPr/>
          </a:p>
          <a:p>
            <a:pPr indent="0" lvl="0" marL="139700" rtl="0" algn="l">
              <a:lnSpc>
                <a:spcPct val="120000"/>
              </a:lnSpc>
              <a:spcBef>
                <a:spcPts val="0"/>
              </a:spcBef>
              <a:spcAft>
                <a:spcPts val="0"/>
              </a:spcAft>
              <a:buSzPts val="1400"/>
              <a:buNone/>
            </a:pPr>
            <a:r>
              <a:rPr lang="en-US"/>
              <a:t>1. Recurrent urination into clothes or bed-wetting. </a:t>
            </a:r>
            <a:endParaRPr/>
          </a:p>
          <a:p>
            <a:pPr indent="0" lvl="0" marL="139700" rtl="0" algn="l">
              <a:lnSpc>
                <a:spcPct val="120000"/>
              </a:lnSpc>
              <a:spcBef>
                <a:spcPts val="0"/>
              </a:spcBef>
              <a:spcAft>
                <a:spcPts val="0"/>
              </a:spcAft>
              <a:buSzPts val="1400"/>
              <a:buNone/>
            </a:pPr>
            <a:r>
              <a:rPr lang="en-US"/>
              <a:t>2. Occurs </a:t>
            </a:r>
            <a:r>
              <a:rPr lang="en-US">
                <a:solidFill>
                  <a:srgbClr val="FF0000"/>
                </a:solidFill>
              </a:rPr>
              <a:t>two times per week for at least 3 consecutive months</a:t>
            </a:r>
            <a:r>
              <a:rPr lang="en-US"/>
              <a:t> OR result in clinical distress or marked impairment in social.</a:t>
            </a:r>
            <a:endParaRPr/>
          </a:p>
          <a:p>
            <a:pPr indent="0" lvl="0" marL="139700" rtl="0" algn="l">
              <a:lnSpc>
                <a:spcPct val="120000"/>
              </a:lnSpc>
              <a:spcBef>
                <a:spcPts val="0"/>
              </a:spcBef>
              <a:spcAft>
                <a:spcPts val="0"/>
              </a:spcAft>
              <a:buSzPts val="1400"/>
              <a:buNone/>
            </a:pPr>
            <a:r>
              <a:rPr lang="en-US"/>
              <a:t> 3. </a:t>
            </a:r>
            <a:r>
              <a:rPr lang="en-US">
                <a:solidFill>
                  <a:srgbClr val="FF0000"/>
                </a:solidFill>
              </a:rPr>
              <a:t>At least 5 years old developmentally</a:t>
            </a:r>
            <a:r>
              <a:rPr lang="en-US"/>
              <a:t>.</a:t>
            </a:r>
            <a:endParaRPr/>
          </a:p>
          <a:p>
            <a:pPr indent="0" lvl="0" marL="139700" rtl="0" algn="l">
              <a:lnSpc>
                <a:spcPct val="120000"/>
              </a:lnSpc>
              <a:spcBef>
                <a:spcPts val="0"/>
              </a:spcBef>
              <a:spcAft>
                <a:spcPts val="0"/>
              </a:spcAft>
              <a:buSzPts val="1400"/>
              <a:buNone/>
            </a:pPr>
            <a:r>
              <a:rPr lang="en-US"/>
              <a:t> 4. Not due to a substance (e.g., diuretic) or another medical condition (e.g., UTI, neurogenic bladder, diabetes , spina bifida, seizure disorder).</a:t>
            </a:r>
            <a:endParaRPr/>
          </a:p>
          <a:p>
            <a:pPr indent="0" lvl="0" marL="139700" rtl="0" algn="l">
              <a:lnSpc>
                <a:spcPct val="100000"/>
              </a:lnSpc>
              <a:spcBef>
                <a:spcPts val="0"/>
              </a:spcBef>
              <a:spcAft>
                <a:spcPts val="0"/>
              </a:spcAft>
              <a:buSzPts val="1400"/>
              <a:buNone/>
            </a:pPr>
            <a:r>
              <a:t/>
            </a:r>
            <a:endParaRPr/>
          </a:p>
          <a:p>
            <a:pPr indent="0" lvl="0" marL="139700" rtl="0" algn="l">
              <a:lnSpc>
                <a:spcPct val="100000"/>
              </a:lnSpc>
              <a:spcBef>
                <a:spcPts val="0"/>
              </a:spcBef>
              <a:spcAft>
                <a:spcPts val="0"/>
              </a:spcAft>
              <a:buSzPts val="1400"/>
              <a:buNone/>
            </a:pPr>
            <a:r>
              <a:rPr lang="en-US">
                <a:solidFill>
                  <a:schemeClr val="dk2"/>
                </a:solidFill>
              </a:rPr>
              <a:t>ask about </a:t>
            </a:r>
            <a:r>
              <a:rPr lang="en-US"/>
              <a:t>: </a:t>
            </a:r>
            <a:endParaRPr/>
          </a:p>
          <a:p>
            <a:pPr indent="0" lvl="0" marL="139700" rtl="0" algn="l">
              <a:lnSpc>
                <a:spcPct val="100000"/>
              </a:lnSpc>
              <a:spcBef>
                <a:spcPts val="0"/>
              </a:spcBef>
              <a:spcAft>
                <a:spcPts val="0"/>
              </a:spcAft>
              <a:buSzPts val="1400"/>
              <a:buNone/>
            </a:pPr>
            <a:r>
              <a:rPr lang="en-US"/>
              <a:t>1- If other family members have had enuresis</a:t>
            </a:r>
            <a:endParaRPr/>
          </a:p>
          <a:p>
            <a:pPr indent="0" lvl="0" marL="139700" rtl="0" algn="l">
              <a:lnSpc>
                <a:spcPct val="100000"/>
              </a:lnSpc>
              <a:spcBef>
                <a:spcPts val="0"/>
              </a:spcBef>
              <a:spcAft>
                <a:spcPts val="0"/>
              </a:spcAft>
              <a:buSzPts val="1400"/>
              <a:buNone/>
            </a:pPr>
            <a:r>
              <a:rPr lang="en-US"/>
              <a:t>2- How often your child urinates during the day</a:t>
            </a:r>
            <a:endParaRPr/>
          </a:p>
          <a:p>
            <a:pPr indent="0" lvl="0" marL="139700" rtl="0" algn="l">
              <a:lnSpc>
                <a:spcPct val="100000"/>
              </a:lnSpc>
              <a:spcBef>
                <a:spcPts val="0"/>
              </a:spcBef>
              <a:spcAft>
                <a:spcPts val="0"/>
              </a:spcAft>
              <a:buSzPts val="1400"/>
              <a:buNone/>
            </a:pPr>
            <a:r>
              <a:rPr lang="en-US"/>
              <a:t>3- How much your child drinks in the evening </a:t>
            </a:r>
            <a:endParaRPr/>
          </a:p>
          <a:p>
            <a:pPr indent="0" lvl="0" marL="139700" rtl="0" algn="l">
              <a:lnSpc>
                <a:spcPct val="100000"/>
              </a:lnSpc>
              <a:spcBef>
                <a:spcPts val="0"/>
              </a:spcBef>
              <a:spcAft>
                <a:spcPts val="0"/>
              </a:spcAft>
              <a:buSzPts val="1400"/>
              <a:buNone/>
            </a:pPr>
            <a:r>
              <a:rPr lang="en-US"/>
              <a:t>4- If your child have had recent stress in their life</a:t>
            </a:r>
            <a:endParaRPr/>
          </a:p>
          <a:p>
            <a:pPr indent="0" lvl="0" marL="139700" rtl="0" algn="l">
              <a:lnSpc>
                <a:spcPct val="100000"/>
              </a:lnSpc>
              <a:spcBef>
                <a:spcPts val="0"/>
              </a:spcBef>
              <a:spcAft>
                <a:spcPts val="0"/>
              </a:spcAft>
              <a:buSzPts val="1400"/>
              <a:buNone/>
            </a:pPr>
            <a:r>
              <a:t/>
            </a:r>
            <a:endParaRPr/>
          </a:p>
        </p:txBody>
      </p:sp>
      <p:sp>
        <p:nvSpPr>
          <p:cNvPr id="2795" name="Google Shape;2795;p76"/>
          <p:cNvSpPr txBox="1"/>
          <p:nvPr>
            <p:ph idx="2" type="body"/>
          </p:nvPr>
        </p:nvSpPr>
        <p:spPr>
          <a:xfrm>
            <a:off x="3910325" y="951470"/>
            <a:ext cx="5137182" cy="4279748"/>
          </a:xfrm>
          <a:prstGeom prst="rect">
            <a:avLst/>
          </a:prstGeom>
          <a:noFill/>
          <a:ln>
            <a:noFill/>
          </a:ln>
        </p:spPr>
        <p:txBody>
          <a:bodyPr anchorCtr="0" anchor="t" bIns="45700" lIns="91425" spcFirstLastPara="1" rIns="91425" wrap="square" tIns="45700">
            <a:normAutofit lnSpcReduction="10000"/>
          </a:bodyPr>
          <a:lstStyle/>
          <a:p>
            <a:pPr indent="0" lvl="0" marL="139700" rtl="0" algn="l">
              <a:lnSpc>
                <a:spcPct val="110000"/>
              </a:lnSpc>
              <a:spcBef>
                <a:spcPts val="0"/>
              </a:spcBef>
              <a:spcAft>
                <a:spcPts val="0"/>
              </a:spcAft>
              <a:buSzPts val="1400"/>
              <a:buNone/>
            </a:pPr>
            <a:r>
              <a:rPr lang="en-US"/>
              <a:t> </a:t>
            </a:r>
            <a:r>
              <a:rPr lang="en-US">
                <a:solidFill>
                  <a:schemeClr val="dk2"/>
                </a:solidFill>
              </a:rPr>
              <a:t>1) History </a:t>
            </a:r>
            <a:r>
              <a:rPr lang="en-US"/>
              <a:t>: The most important step</a:t>
            </a:r>
            <a:endParaRPr/>
          </a:p>
          <a:p>
            <a:pPr indent="0" lvl="0" marL="139700" rtl="0" algn="l">
              <a:lnSpc>
                <a:spcPct val="110000"/>
              </a:lnSpc>
              <a:spcBef>
                <a:spcPts val="0"/>
              </a:spcBef>
              <a:spcAft>
                <a:spcPts val="0"/>
              </a:spcAft>
              <a:buSzPts val="1400"/>
              <a:buNone/>
            </a:pPr>
            <a:r>
              <a:rPr lang="en-US"/>
              <a:t>  Child’s Age  Onset of Symptoms (Primary/Secondary)  Timing (Nocturnal/Diurnal/Both)  Frequency  Family History  Developmental History</a:t>
            </a:r>
            <a:endParaRPr/>
          </a:p>
          <a:p>
            <a:pPr indent="0" lvl="0" marL="139700" rtl="0" algn="l">
              <a:lnSpc>
                <a:spcPct val="110000"/>
              </a:lnSpc>
              <a:spcBef>
                <a:spcPts val="0"/>
              </a:spcBef>
              <a:spcAft>
                <a:spcPts val="0"/>
              </a:spcAft>
              <a:buSzPts val="1400"/>
              <a:buNone/>
            </a:pPr>
            <a:r>
              <a:rPr lang="en-US">
                <a:solidFill>
                  <a:schemeClr val="dk2"/>
                </a:solidFill>
              </a:rPr>
              <a:t>2) 48-hour frequency/ volume chart </a:t>
            </a:r>
            <a:endParaRPr/>
          </a:p>
          <a:p>
            <a:pPr indent="0" lvl="0" marL="139700" rtl="0" algn="l">
              <a:lnSpc>
                <a:spcPct val="110000"/>
              </a:lnSpc>
              <a:spcBef>
                <a:spcPts val="0"/>
              </a:spcBef>
              <a:spcAft>
                <a:spcPts val="0"/>
              </a:spcAft>
              <a:buSzPts val="1400"/>
              <a:buNone/>
            </a:pPr>
            <a:r>
              <a:rPr lang="en-US">
                <a:solidFill>
                  <a:schemeClr val="dk2"/>
                </a:solidFill>
              </a:rPr>
              <a:t>3) physical examination: </a:t>
            </a:r>
            <a:endParaRPr/>
          </a:p>
          <a:p>
            <a:pPr indent="0" lvl="0" marL="139700" rtl="0" algn="l">
              <a:lnSpc>
                <a:spcPct val="110000"/>
              </a:lnSpc>
              <a:spcBef>
                <a:spcPts val="0"/>
              </a:spcBef>
              <a:spcAft>
                <a:spcPts val="0"/>
              </a:spcAft>
              <a:buSzPts val="1400"/>
              <a:buNone/>
            </a:pPr>
            <a:r>
              <a:rPr lang="en-US"/>
              <a:t>It is essential that organic causes of incontinence are ruled out. A full pediatric and neurological exam is recommended.</a:t>
            </a:r>
            <a:endParaRPr/>
          </a:p>
          <a:p>
            <a:pPr indent="0" lvl="0" marL="139700" rtl="0" algn="l">
              <a:lnSpc>
                <a:spcPct val="110000"/>
              </a:lnSpc>
              <a:spcBef>
                <a:spcPts val="0"/>
              </a:spcBef>
              <a:spcAft>
                <a:spcPts val="0"/>
              </a:spcAft>
              <a:buSzPts val="1400"/>
              <a:buNone/>
            </a:pPr>
            <a:r>
              <a:rPr lang="en-US">
                <a:solidFill>
                  <a:schemeClr val="dk2"/>
                </a:solidFill>
              </a:rPr>
              <a:t>4) Psychiatric assessment: </a:t>
            </a:r>
            <a:endParaRPr/>
          </a:p>
          <a:p>
            <a:pPr indent="0" lvl="0" marL="139700" rtl="0" algn="l">
              <a:lnSpc>
                <a:spcPct val="110000"/>
              </a:lnSpc>
              <a:spcBef>
                <a:spcPts val="0"/>
              </a:spcBef>
              <a:spcAft>
                <a:spcPts val="0"/>
              </a:spcAft>
              <a:buSzPts val="1400"/>
              <a:buNone/>
            </a:pPr>
            <a:r>
              <a:rPr lang="en-US"/>
              <a:t>done by </a:t>
            </a:r>
            <a:r>
              <a:rPr lang="en-US" sz="1200"/>
              <a:t>using a short screening questionnaire such as the </a:t>
            </a:r>
            <a:r>
              <a:rPr lang="en-US" sz="1200">
                <a:solidFill>
                  <a:srgbClr val="FF0000"/>
                </a:solidFill>
              </a:rPr>
              <a:t>SSIPPE first </a:t>
            </a:r>
            <a:endParaRPr/>
          </a:p>
          <a:p>
            <a:pPr indent="0" lvl="0" marL="139700" rtl="0" algn="l">
              <a:lnSpc>
                <a:spcPct val="110000"/>
              </a:lnSpc>
              <a:spcBef>
                <a:spcPts val="0"/>
              </a:spcBef>
              <a:spcAft>
                <a:spcPts val="0"/>
              </a:spcAft>
              <a:buSzPts val="1400"/>
              <a:buNone/>
            </a:pPr>
            <a:r>
              <a:rPr lang="en-US" sz="1200"/>
              <a:t>and a long questionnaire next such as the </a:t>
            </a:r>
            <a:r>
              <a:rPr lang="en-US" sz="1200">
                <a:solidFill>
                  <a:srgbClr val="FF0000"/>
                </a:solidFill>
              </a:rPr>
              <a:t>CBCL</a:t>
            </a:r>
            <a:endParaRPr/>
          </a:p>
          <a:p>
            <a:pPr indent="0" lvl="0" marL="139700" rtl="0" algn="l">
              <a:lnSpc>
                <a:spcPct val="100000"/>
              </a:lnSpc>
              <a:spcBef>
                <a:spcPts val="0"/>
              </a:spcBef>
              <a:spcAft>
                <a:spcPts val="0"/>
              </a:spcAft>
              <a:buSzPts val="1400"/>
              <a:buNone/>
            </a:pPr>
            <a:r>
              <a:t/>
            </a:r>
            <a:endParaRPr sz="1200">
              <a:solidFill>
                <a:srgbClr val="FF0000"/>
              </a:solidFill>
            </a:endParaRPr>
          </a:p>
          <a:p>
            <a:pPr indent="0" lvl="0" marL="139700" rtl="0" algn="l">
              <a:lnSpc>
                <a:spcPct val="100000"/>
              </a:lnSpc>
              <a:spcBef>
                <a:spcPts val="0"/>
              </a:spcBef>
              <a:spcAft>
                <a:spcPts val="0"/>
              </a:spcAft>
              <a:buSzPts val="1400"/>
              <a:buNone/>
            </a:pPr>
            <a:r>
              <a:rPr lang="en-US">
                <a:solidFill>
                  <a:schemeClr val="dk2"/>
                </a:solidFill>
              </a:rPr>
              <a:t>Consults</a:t>
            </a:r>
            <a:r>
              <a:rPr lang="en-US"/>
              <a:t> </a:t>
            </a:r>
            <a:endParaRPr/>
          </a:p>
          <a:p>
            <a:pPr indent="0" lvl="0" marL="139700" rtl="0" algn="l">
              <a:lnSpc>
                <a:spcPct val="100000"/>
              </a:lnSpc>
              <a:spcBef>
                <a:spcPts val="0"/>
              </a:spcBef>
              <a:spcAft>
                <a:spcPts val="0"/>
              </a:spcAft>
              <a:buSzPts val="1400"/>
              <a:buNone/>
            </a:pPr>
            <a:r>
              <a:rPr lang="en-US"/>
              <a:t> </a:t>
            </a:r>
            <a:r>
              <a:rPr lang="en-US">
                <a:solidFill>
                  <a:schemeClr val="dk2"/>
                </a:solidFill>
              </a:rPr>
              <a:t>Pediatric Urology </a:t>
            </a:r>
            <a:endParaRPr/>
          </a:p>
          <a:p>
            <a:pPr indent="0" lvl="0" marL="139700" rtl="0" algn="l">
              <a:lnSpc>
                <a:spcPct val="100000"/>
              </a:lnSpc>
              <a:spcBef>
                <a:spcPts val="0"/>
              </a:spcBef>
              <a:spcAft>
                <a:spcPts val="0"/>
              </a:spcAft>
              <a:buSzPts val="1400"/>
              <a:buNone/>
            </a:pPr>
            <a:r>
              <a:rPr lang="en-US"/>
              <a:t>-Ultrasound of Genitourinary system -Voiding Cystourethrogram ( These modalities may help reveal underlying abnormalities such as detrusor hypertrophy and over activity and they may also demonstrate bladder are flexia and urinary retention) </a:t>
            </a:r>
            <a:endParaRPr/>
          </a:p>
          <a:p>
            <a:pPr indent="0" lvl="0" marL="139700" rtl="0" algn="l">
              <a:lnSpc>
                <a:spcPct val="100000"/>
              </a:lnSpc>
              <a:spcBef>
                <a:spcPts val="0"/>
              </a:spcBef>
              <a:spcAft>
                <a:spcPts val="0"/>
              </a:spcAft>
              <a:buSzPts val="1400"/>
              <a:buNone/>
            </a:pPr>
            <a:r>
              <a:rPr lang="en-US"/>
              <a:t> </a:t>
            </a:r>
            <a:r>
              <a:rPr lang="en-US">
                <a:solidFill>
                  <a:schemeClr val="dk2"/>
                </a:solidFill>
              </a:rPr>
              <a:t>Pediatric Neurology </a:t>
            </a:r>
            <a:r>
              <a:rPr lang="en-US"/>
              <a:t>EEG; underlying seizure</a:t>
            </a:r>
            <a:endParaRPr/>
          </a:p>
          <a:p>
            <a:pPr indent="0" lvl="0" marL="139700" rtl="0" algn="l">
              <a:lnSpc>
                <a:spcPct val="100000"/>
              </a:lnSpc>
              <a:spcBef>
                <a:spcPts val="0"/>
              </a:spcBef>
              <a:spcAft>
                <a:spcPts val="0"/>
              </a:spcAft>
              <a:buSzPts val="1400"/>
              <a:buNone/>
            </a:pPr>
            <a:r>
              <a:rPr lang="en-US"/>
              <a:t>  </a:t>
            </a:r>
            <a:r>
              <a:rPr lang="en-US">
                <a:solidFill>
                  <a:schemeClr val="dk2"/>
                </a:solidFill>
              </a:rPr>
              <a:t>Sleep Study </a:t>
            </a:r>
            <a:r>
              <a:rPr lang="en-US"/>
              <a:t>Obstructive Sleep Apnea</a:t>
            </a:r>
            <a:endParaRPr>
              <a:solidFill>
                <a:srgbClr val="FF0000"/>
              </a:solidFill>
            </a:endParaRPr>
          </a:p>
          <a:p>
            <a:pPr indent="0" lvl="0" marL="139700" rtl="0" algn="l">
              <a:lnSpc>
                <a:spcPct val="100000"/>
              </a:lnSpc>
              <a:spcBef>
                <a:spcPts val="0"/>
              </a:spcBef>
              <a:spcAft>
                <a:spcPts val="0"/>
              </a:spcAft>
              <a:buSzPts val="1400"/>
              <a:buNone/>
            </a:pPr>
            <a:r>
              <a:t/>
            </a:r>
            <a:endParaRPr>
              <a:solidFill>
                <a:srgbClr val="FF0000"/>
              </a:solidFill>
            </a:endParaRPr>
          </a:p>
        </p:txBody>
      </p:sp>
      <p:sp>
        <p:nvSpPr>
          <p:cNvPr id="2796" name="Google Shape;2796;p76"/>
          <p:cNvSpPr txBox="1"/>
          <p:nvPr>
            <p:ph idx="3" type="body"/>
          </p:nvPr>
        </p:nvSpPr>
        <p:spPr>
          <a:xfrm>
            <a:off x="3910324" y="564778"/>
            <a:ext cx="4034260" cy="573000"/>
          </a:xfrm>
          <a:prstGeom prst="rect">
            <a:avLst/>
          </a:prstGeom>
          <a:noFill/>
          <a:ln>
            <a:noFill/>
          </a:ln>
        </p:spPr>
        <p:txBody>
          <a:bodyPr anchorCtr="0" anchor="t" bIns="45700" lIns="91425" spcFirstLastPara="1" rIns="91425" wrap="square" tIns="45700">
            <a:normAutofit/>
          </a:bodyPr>
          <a:lstStyle/>
          <a:p>
            <a:pPr indent="-228600" lvl="0" marL="457200" rtl="0" algn="l">
              <a:lnSpc>
                <a:spcPct val="100000"/>
              </a:lnSpc>
              <a:spcBef>
                <a:spcPts val="0"/>
              </a:spcBef>
              <a:spcAft>
                <a:spcPts val="0"/>
              </a:spcAft>
              <a:buSzPts val="2400"/>
              <a:buNone/>
            </a:pPr>
            <a:r>
              <a:rPr lang="en-US"/>
              <a:t>Assessment:</a:t>
            </a:r>
            <a:endParaRPr/>
          </a:p>
        </p:txBody>
      </p:sp>
      <p:sp>
        <p:nvSpPr>
          <p:cNvPr id="2797" name="Google Shape;2797;p76"/>
          <p:cNvSpPr txBox="1"/>
          <p:nvPr/>
        </p:nvSpPr>
        <p:spPr>
          <a:xfrm>
            <a:off x="2027533" y="65627"/>
            <a:ext cx="5088934"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400" u="none" cap="none" strike="noStrike">
                <a:solidFill>
                  <a:srgbClr val="206A84"/>
                </a:solidFill>
                <a:latin typeface="Rajdhani"/>
                <a:ea typeface="Rajdhani"/>
                <a:cs typeface="Rajdhani"/>
                <a:sym typeface="Rajdhani"/>
              </a:rPr>
              <a:t>Enuresis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1" name="Shape 2801"/>
        <p:cNvGrpSpPr/>
        <p:nvPr/>
      </p:nvGrpSpPr>
      <p:grpSpPr>
        <a:xfrm>
          <a:off x="0" y="0"/>
          <a:ext cx="0" cy="0"/>
          <a:chOff x="0" y="0"/>
          <a:chExt cx="0" cy="0"/>
        </a:xfrm>
      </p:grpSpPr>
      <p:sp>
        <p:nvSpPr>
          <p:cNvPr id="2802" name="Google Shape;2802;p77"/>
          <p:cNvSpPr txBox="1"/>
          <p:nvPr>
            <p:ph idx="1" type="body"/>
          </p:nvPr>
        </p:nvSpPr>
        <p:spPr>
          <a:xfrm>
            <a:off x="255685" y="1248091"/>
            <a:ext cx="4013201" cy="3895408"/>
          </a:xfrm>
          <a:prstGeom prst="rect">
            <a:avLst/>
          </a:prstGeom>
          <a:noFill/>
          <a:ln>
            <a:noFill/>
          </a:ln>
        </p:spPr>
        <p:txBody>
          <a:bodyPr anchorCtr="0" anchor="t" bIns="45700" lIns="91425" spcFirstLastPara="1" rIns="91425" wrap="square" tIns="45700">
            <a:normAutofit/>
          </a:bodyPr>
          <a:lstStyle/>
          <a:p>
            <a:pPr indent="0" lvl="0" marL="139700" rtl="0" algn="l">
              <a:lnSpc>
                <a:spcPct val="100000"/>
              </a:lnSpc>
              <a:spcBef>
                <a:spcPts val="0"/>
              </a:spcBef>
              <a:spcAft>
                <a:spcPts val="0"/>
              </a:spcAft>
              <a:buSzPts val="1400"/>
              <a:buNone/>
            </a:pPr>
            <a:r>
              <a:rPr lang="en-US" sz="1600">
                <a:solidFill>
                  <a:schemeClr val="dk2"/>
                </a:solidFill>
              </a:rPr>
              <a:t>Non-Pharmacological Interventions : </a:t>
            </a:r>
            <a:endParaRPr/>
          </a:p>
          <a:p>
            <a:pPr indent="0" lvl="0" marL="139700" rtl="0" algn="l">
              <a:lnSpc>
                <a:spcPct val="100000"/>
              </a:lnSpc>
              <a:spcBef>
                <a:spcPts val="0"/>
              </a:spcBef>
              <a:spcAft>
                <a:spcPts val="0"/>
              </a:spcAft>
              <a:buSzPts val="1400"/>
              <a:buNone/>
            </a:pPr>
            <a:r>
              <a:rPr lang="en-US">
                <a:solidFill>
                  <a:schemeClr val="accent1"/>
                </a:solidFill>
              </a:rPr>
              <a:t>First line treatment Behavioral Modification: </a:t>
            </a:r>
            <a:endParaRPr/>
          </a:p>
          <a:p>
            <a:pPr indent="0" lvl="0" marL="139700" rtl="0" algn="l">
              <a:lnSpc>
                <a:spcPct val="100000"/>
              </a:lnSpc>
              <a:spcBef>
                <a:spcPts val="0"/>
              </a:spcBef>
              <a:spcAft>
                <a:spcPts val="0"/>
              </a:spcAft>
              <a:buSzPts val="1400"/>
              <a:buNone/>
            </a:pPr>
            <a:r>
              <a:rPr lang="en-US"/>
              <a:t>1. Scheduled voiding times </a:t>
            </a:r>
            <a:endParaRPr/>
          </a:p>
          <a:p>
            <a:pPr indent="0" lvl="0" marL="139700" rtl="0" algn="l">
              <a:lnSpc>
                <a:spcPct val="100000"/>
              </a:lnSpc>
              <a:spcBef>
                <a:spcPts val="0"/>
              </a:spcBef>
              <a:spcAft>
                <a:spcPts val="0"/>
              </a:spcAft>
              <a:buSzPts val="1400"/>
              <a:buNone/>
            </a:pPr>
            <a:r>
              <a:rPr lang="en-US"/>
              <a:t>2. Nighttime fluids restriction </a:t>
            </a:r>
            <a:endParaRPr/>
          </a:p>
          <a:p>
            <a:pPr indent="0" lvl="0" marL="139700" rtl="0" algn="l">
              <a:lnSpc>
                <a:spcPct val="100000"/>
              </a:lnSpc>
              <a:spcBef>
                <a:spcPts val="0"/>
              </a:spcBef>
              <a:spcAft>
                <a:spcPts val="0"/>
              </a:spcAft>
              <a:buSzPts val="1400"/>
              <a:buNone/>
            </a:pPr>
            <a:r>
              <a:rPr lang="en-US"/>
              <a:t>3. Using waterproof bed covers</a:t>
            </a:r>
            <a:endParaRPr/>
          </a:p>
          <a:p>
            <a:pPr indent="0" lvl="0" marL="139700" rtl="0" algn="l">
              <a:lnSpc>
                <a:spcPct val="100000"/>
              </a:lnSpc>
              <a:spcBef>
                <a:spcPts val="0"/>
              </a:spcBef>
              <a:spcAft>
                <a:spcPts val="0"/>
              </a:spcAft>
              <a:buSzPts val="1400"/>
              <a:buNone/>
            </a:pPr>
            <a:r>
              <a:rPr lang="en-US"/>
              <a:t>4- Bladder-Volume Alarm  </a:t>
            </a:r>
            <a:endParaRPr/>
          </a:p>
          <a:p>
            <a:pPr indent="0" lvl="0" marL="139700" rtl="0" algn="l">
              <a:lnSpc>
                <a:spcPct val="100000"/>
              </a:lnSpc>
              <a:spcBef>
                <a:spcPts val="0"/>
              </a:spcBef>
              <a:spcAft>
                <a:spcPts val="0"/>
              </a:spcAft>
              <a:buSzPts val="1400"/>
              <a:buNone/>
            </a:pPr>
            <a:r>
              <a:rPr lang="en-US"/>
              <a:t>5- Star Chart System</a:t>
            </a:r>
            <a:endParaRPr/>
          </a:p>
          <a:p>
            <a:pPr indent="0" lvl="0" marL="139700" rtl="0" algn="l">
              <a:lnSpc>
                <a:spcPct val="100000"/>
              </a:lnSpc>
              <a:spcBef>
                <a:spcPts val="0"/>
              </a:spcBef>
              <a:spcAft>
                <a:spcPts val="0"/>
              </a:spcAft>
              <a:buSzPts val="1400"/>
              <a:buNone/>
            </a:pPr>
            <a:r>
              <a:rPr lang="en-US"/>
              <a:t> 6- Nightlifting</a:t>
            </a:r>
            <a:endParaRPr/>
          </a:p>
          <a:p>
            <a:pPr indent="0" lvl="0" marL="139700" rtl="0" algn="l">
              <a:lnSpc>
                <a:spcPct val="100000"/>
              </a:lnSpc>
              <a:spcBef>
                <a:spcPts val="0"/>
              </a:spcBef>
              <a:spcAft>
                <a:spcPts val="0"/>
              </a:spcAft>
              <a:buSzPts val="1400"/>
              <a:buNone/>
            </a:pPr>
            <a:r>
              <a:rPr lang="en-US"/>
              <a:t>7- Timed Night Awakening</a:t>
            </a:r>
            <a:endParaRPr/>
          </a:p>
          <a:p>
            <a:pPr indent="0" lvl="0" marL="139700" rtl="0" algn="l">
              <a:lnSpc>
                <a:spcPct val="100000"/>
              </a:lnSpc>
              <a:spcBef>
                <a:spcPts val="0"/>
              </a:spcBef>
              <a:spcAft>
                <a:spcPts val="0"/>
              </a:spcAft>
              <a:buSzPts val="1400"/>
              <a:buNone/>
            </a:pPr>
            <a:r>
              <a:rPr lang="en-US"/>
              <a:t> 8- Bladder Training Exercises/Overlearning</a:t>
            </a:r>
            <a:endParaRPr/>
          </a:p>
          <a:p>
            <a:pPr indent="0" lvl="0" marL="139700" rtl="0" algn="l">
              <a:lnSpc>
                <a:spcPct val="100000"/>
              </a:lnSpc>
              <a:spcBef>
                <a:spcPts val="0"/>
              </a:spcBef>
              <a:spcAft>
                <a:spcPts val="0"/>
              </a:spcAft>
              <a:buSzPts val="1400"/>
              <a:buNone/>
            </a:pPr>
            <a:r>
              <a:t/>
            </a:r>
            <a:endParaRPr>
              <a:solidFill>
                <a:schemeClr val="dk2"/>
              </a:solidFill>
            </a:endParaRPr>
          </a:p>
          <a:p>
            <a:pPr indent="0" lvl="0" marL="139700" rtl="0" algn="l">
              <a:lnSpc>
                <a:spcPct val="100000"/>
              </a:lnSpc>
              <a:spcBef>
                <a:spcPts val="0"/>
              </a:spcBef>
              <a:spcAft>
                <a:spcPts val="0"/>
              </a:spcAft>
              <a:buSzPts val="1400"/>
              <a:buNone/>
            </a:pPr>
            <a:r>
              <a:rPr lang="en-US"/>
              <a:t> Indications for pharmacological interventions: </a:t>
            </a:r>
            <a:endParaRPr/>
          </a:p>
          <a:p>
            <a:pPr indent="0" lvl="0" marL="139700" rtl="0" algn="l">
              <a:lnSpc>
                <a:spcPct val="100000"/>
              </a:lnSpc>
              <a:spcBef>
                <a:spcPts val="0"/>
              </a:spcBef>
              <a:spcAft>
                <a:spcPts val="0"/>
              </a:spcAft>
              <a:buSzPts val="1400"/>
              <a:buNone/>
            </a:pPr>
            <a:r>
              <a:rPr lang="en-US"/>
              <a:t> 1) Lack of motivation in the children</a:t>
            </a:r>
            <a:endParaRPr/>
          </a:p>
          <a:p>
            <a:pPr indent="0" lvl="0" marL="139700" rtl="0" algn="l">
              <a:lnSpc>
                <a:spcPct val="100000"/>
              </a:lnSpc>
              <a:spcBef>
                <a:spcPts val="0"/>
              </a:spcBef>
              <a:spcAft>
                <a:spcPts val="0"/>
              </a:spcAft>
              <a:buSzPts val="1400"/>
              <a:buNone/>
            </a:pPr>
            <a:r>
              <a:rPr lang="en-US"/>
              <a:t> 2) Family overwhelmed by demands such as a work situation, cramped housing, </a:t>
            </a:r>
            <a:endParaRPr/>
          </a:p>
          <a:p>
            <a:pPr indent="0" lvl="0" marL="139700" rtl="0" algn="l">
              <a:lnSpc>
                <a:spcPct val="100000"/>
              </a:lnSpc>
              <a:spcBef>
                <a:spcPts val="0"/>
              </a:spcBef>
              <a:spcAft>
                <a:spcPts val="0"/>
              </a:spcAft>
              <a:buSzPts val="1400"/>
              <a:buNone/>
            </a:pPr>
            <a:r>
              <a:rPr lang="en-US"/>
              <a:t>3) Short-term dryness is required , e.g., for school outings</a:t>
            </a:r>
            <a:endParaRPr/>
          </a:p>
          <a:p>
            <a:pPr indent="-228600" lvl="0" marL="457200" rtl="0" algn="l">
              <a:lnSpc>
                <a:spcPct val="100000"/>
              </a:lnSpc>
              <a:spcBef>
                <a:spcPts val="0"/>
              </a:spcBef>
              <a:spcAft>
                <a:spcPts val="0"/>
              </a:spcAft>
              <a:buSzPts val="1400"/>
              <a:buNone/>
            </a:pPr>
            <a:r>
              <a:t/>
            </a:r>
            <a:endParaRPr>
              <a:solidFill>
                <a:schemeClr val="dk2"/>
              </a:solidFill>
            </a:endParaRPr>
          </a:p>
        </p:txBody>
      </p:sp>
      <p:sp>
        <p:nvSpPr>
          <p:cNvPr id="2803" name="Google Shape;2803;p77"/>
          <p:cNvSpPr txBox="1"/>
          <p:nvPr>
            <p:ph idx="2" type="body"/>
          </p:nvPr>
        </p:nvSpPr>
        <p:spPr>
          <a:xfrm>
            <a:off x="4329316" y="1300094"/>
            <a:ext cx="4814684" cy="3843406"/>
          </a:xfrm>
          <a:prstGeom prst="rect">
            <a:avLst/>
          </a:prstGeom>
          <a:noFill/>
          <a:ln>
            <a:noFill/>
          </a:ln>
        </p:spPr>
        <p:txBody>
          <a:bodyPr anchorCtr="0" anchor="t" bIns="45700" lIns="91425" spcFirstLastPara="1" rIns="91425" wrap="square" tIns="45700">
            <a:normAutofit fontScale="92500"/>
          </a:bodyPr>
          <a:lstStyle/>
          <a:p>
            <a:pPr indent="0" lvl="0" marL="139700" rtl="0" algn="l">
              <a:lnSpc>
                <a:spcPct val="100000"/>
              </a:lnSpc>
              <a:spcBef>
                <a:spcPts val="0"/>
              </a:spcBef>
              <a:spcAft>
                <a:spcPts val="0"/>
              </a:spcAft>
              <a:buSzPct val="108108"/>
              <a:buNone/>
            </a:pPr>
            <a:r>
              <a:rPr lang="en-US">
                <a:solidFill>
                  <a:schemeClr val="dk2"/>
                </a:solidFill>
              </a:rPr>
              <a:t>Pharmacological Interventions </a:t>
            </a:r>
            <a:endParaRPr/>
          </a:p>
          <a:p>
            <a:pPr indent="0" lvl="0" marL="139700" rtl="0" algn="l">
              <a:lnSpc>
                <a:spcPct val="100000"/>
              </a:lnSpc>
              <a:spcBef>
                <a:spcPts val="0"/>
              </a:spcBef>
              <a:spcAft>
                <a:spcPts val="0"/>
              </a:spcAft>
              <a:buSzPct val="108108"/>
              <a:buNone/>
            </a:pPr>
            <a:r>
              <a:rPr lang="en-US">
                <a:solidFill>
                  <a:schemeClr val="dk1"/>
                </a:solidFill>
              </a:rPr>
              <a:t>I. </a:t>
            </a:r>
            <a:r>
              <a:rPr lang="en-US">
                <a:solidFill>
                  <a:schemeClr val="accent1"/>
                </a:solidFill>
              </a:rPr>
              <a:t>Desmopressin</a:t>
            </a:r>
            <a:endParaRPr/>
          </a:p>
          <a:p>
            <a:pPr indent="0" lvl="0" marL="139700" rtl="0" algn="l">
              <a:lnSpc>
                <a:spcPct val="100000"/>
              </a:lnSpc>
              <a:spcBef>
                <a:spcPts val="0"/>
              </a:spcBef>
              <a:spcAft>
                <a:spcPts val="0"/>
              </a:spcAft>
              <a:buSzPct val="126126"/>
              <a:buNone/>
            </a:pPr>
            <a:r>
              <a:rPr lang="en-US" sz="1200"/>
              <a:t>One starts with the low dosage of one pill 0.2mg in the evening for two weeks. If the child is dry or a marked reduction of wet nights is documented one stays with this dosage . Otherwise, medication is increased up to 0.4mg.</a:t>
            </a:r>
            <a:endParaRPr/>
          </a:p>
          <a:p>
            <a:pPr indent="0" lvl="0" marL="139700" rtl="0" algn="l">
              <a:lnSpc>
                <a:spcPct val="100000"/>
              </a:lnSpc>
              <a:spcBef>
                <a:spcPts val="0"/>
              </a:spcBef>
              <a:spcAft>
                <a:spcPts val="0"/>
              </a:spcAft>
              <a:buSzPct val="108108"/>
              <a:buNone/>
            </a:pPr>
            <a:r>
              <a:rPr lang="en-US"/>
              <a:t>II. </a:t>
            </a:r>
            <a:r>
              <a:rPr lang="en-US">
                <a:solidFill>
                  <a:schemeClr val="accent1"/>
                </a:solidFill>
              </a:rPr>
              <a:t>Imipramine </a:t>
            </a:r>
            <a:endParaRPr/>
          </a:p>
          <a:p>
            <a:pPr indent="0" lvl="0" marL="139700" rtl="0" algn="l">
              <a:lnSpc>
                <a:spcPct val="100000"/>
              </a:lnSpc>
              <a:spcBef>
                <a:spcPts val="0"/>
              </a:spcBef>
              <a:spcAft>
                <a:spcPts val="0"/>
              </a:spcAft>
              <a:buSzPct val="126126"/>
              <a:buNone/>
            </a:pPr>
            <a:r>
              <a:rPr lang="en-US" sz="1200"/>
              <a:t>A low dose of 10mg to 25mg in the evening is often sufficient.</a:t>
            </a:r>
            <a:endParaRPr/>
          </a:p>
          <a:p>
            <a:pPr indent="0" lvl="0" marL="139700" rtl="0" algn="l">
              <a:lnSpc>
                <a:spcPct val="100000"/>
              </a:lnSpc>
              <a:spcBef>
                <a:spcPts val="0"/>
              </a:spcBef>
              <a:spcAft>
                <a:spcPts val="0"/>
              </a:spcAft>
              <a:buSzPct val="126126"/>
              <a:buNone/>
            </a:pPr>
            <a:r>
              <a:rPr lang="en-US" sz="1200"/>
              <a:t>NOTE: Due to high risk for cardiac arrhythmias even with therapeutic doses, a detailed family history, ECG before and during treatment and blood tests are recommended.</a:t>
            </a:r>
            <a:endParaRPr/>
          </a:p>
          <a:p>
            <a:pPr indent="0" lvl="0" marL="139700" rtl="0" algn="l">
              <a:lnSpc>
                <a:spcPct val="100000"/>
              </a:lnSpc>
              <a:spcBef>
                <a:spcPts val="0"/>
              </a:spcBef>
              <a:spcAft>
                <a:spcPts val="0"/>
              </a:spcAft>
              <a:buSzPct val="108108"/>
              <a:buNone/>
            </a:pPr>
            <a:r>
              <a:rPr lang="en-US"/>
              <a:t>III. </a:t>
            </a:r>
            <a:r>
              <a:rPr lang="en-US">
                <a:solidFill>
                  <a:schemeClr val="accent1"/>
                </a:solidFill>
              </a:rPr>
              <a:t>Oxybutynin (antispasmodics)  </a:t>
            </a:r>
            <a:endParaRPr/>
          </a:p>
          <a:p>
            <a:pPr indent="0" lvl="0" marL="139700" rtl="0" algn="l">
              <a:lnSpc>
                <a:spcPct val="100000"/>
              </a:lnSpc>
              <a:spcBef>
                <a:spcPts val="0"/>
              </a:spcBef>
              <a:spcAft>
                <a:spcPts val="0"/>
              </a:spcAft>
              <a:buSzPct val="108108"/>
              <a:buNone/>
            </a:pPr>
            <a:r>
              <a:rPr lang="en-US">
                <a:solidFill>
                  <a:schemeClr val="dk1"/>
                </a:solidFill>
              </a:rPr>
              <a:t>IV. </a:t>
            </a:r>
            <a:r>
              <a:rPr lang="en-US">
                <a:solidFill>
                  <a:schemeClr val="accent1"/>
                </a:solidFill>
              </a:rPr>
              <a:t>TCAs </a:t>
            </a:r>
            <a:endParaRPr/>
          </a:p>
          <a:p>
            <a:pPr indent="0" lvl="0" marL="139700" rtl="0" algn="l">
              <a:lnSpc>
                <a:spcPct val="100000"/>
              </a:lnSpc>
              <a:spcBef>
                <a:spcPts val="0"/>
              </a:spcBef>
              <a:spcAft>
                <a:spcPts val="0"/>
              </a:spcAft>
              <a:buSzPct val="108108"/>
              <a:buNone/>
            </a:pPr>
            <a:r>
              <a:rPr lang="en-US">
                <a:solidFill>
                  <a:schemeClr val="dk1"/>
                </a:solidFill>
              </a:rPr>
              <a:t>V. </a:t>
            </a:r>
            <a:r>
              <a:rPr lang="en-US">
                <a:solidFill>
                  <a:schemeClr val="accent1"/>
                </a:solidFill>
              </a:rPr>
              <a:t>NSAIDs(Indomethacin) </a:t>
            </a:r>
            <a:endParaRPr/>
          </a:p>
          <a:p>
            <a:pPr indent="0" lvl="0" marL="139700" rtl="0" algn="l">
              <a:lnSpc>
                <a:spcPct val="100000"/>
              </a:lnSpc>
              <a:spcBef>
                <a:spcPts val="0"/>
              </a:spcBef>
              <a:spcAft>
                <a:spcPts val="0"/>
              </a:spcAft>
              <a:buSzPct val="108108"/>
              <a:buNone/>
            </a:pPr>
            <a:r>
              <a:t/>
            </a:r>
            <a:endParaRPr>
              <a:solidFill>
                <a:srgbClr val="FF0000"/>
              </a:solidFill>
            </a:endParaRPr>
          </a:p>
          <a:p>
            <a:pPr indent="0" lvl="0" marL="139700" rtl="0" algn="l">
              <a:lnSpc>
                <a:spcPct val="100000"/>
              </a:lnSpc>
              <a:spcBef>
                <a:spcPts val="0"/>
              </a:spcBef>
              <a:spcAft>
                <a:spcPts val="0"/>
              </a:spcAft>
              <a:buSzPct val="108108"/>
              <a:buNone/>
            </a:pPr>
            <a:r>
              <a:rPr lang="en-US">
                <a:solidFill>
                  <a:schemeClr val="dk2"/>
                </a:solidFill>
              </a:rPr>
              <a:t>Additional Treatments :</a:t>
            </a:r>
            <a:endParaRPr/>
          </a:p>
          <a:p>
            <a:pPr indent="0" lvl="0" marL="139700" rtl="0" algn="l">
              <a:lnSpc>
                <a:spcPct val="100000"/>
              </a:lnSpc>
              <a:spcBef>
                <a:spcPts val="0"/>
              </a:spcBef>
              <a:spcAft>
                <a:spcPts val="0"/>
              </a:spcAft>
              <a:buSzPct val="108108"/>
              <a:buNone/>
            </a:pPr>
            <a:r>
              <a:rPr lang="en-US"/>
              <a:t>This type of intervention can significantly address secondary enuresis which may be triggered by a psychological stressor</a:t>
            </a:r>
            <a:endParaRPr/>
          </a:p>
          <a:p>
            <a:pPr indent="0" lvl="0" marL="139700" rtl="0" algn="l">
              <a:lnSpc>
                <a:spcPct val="100000"/>
              </a:lnSpc>
              <a:spcBef>
                <a:spcPts val="0"/>
              </a:spcBef>
              <a:spcAft>
                <a:spcPts val="0"/>
              </a:spcAft>
              <a:buSzPct val="108108"/>
              <a:buNone/>
            </a:pPr>
            <a:r>
              <a:rPr lang="en-US"/>
              <a:t>  Cognitive Behavioral Therapy</a:t>
            </a:r>
            <a:endParaRPr/>
          </a:p>
          <a:p>
            <a:pPr indent="0" lvl="0" marL="139700" rtl="0" algn="l">
              <a:lnSpc>
                <a:spcPct val="100000"/>
              </a:lnSpc>
              <a:spcBef>
                <a:spcPts val="0"/>
              </a:spcBef>
              <a:spcAft>
                <a:spcPts val="0"/>
              </a:spcAft>
              <a:buSzPct val="108108"/>
              <a:buNone/>
            </a:pPr>
            <a:r>
              <a:rPr lang="en-US"/>
              <a:t>  Psychodynamic Psychotherapy </a:t>
            </a:r>
            <a:endParaRPr/>
          </a:p>
          <a:p>
            <a:pPr indent="0" lvl="0" marL="139700" rtl="0" algn="l">
              <a:lnSpc>
                <a:spcPct val="100000"/>
              </a:lnSpc>
              <a:spcBef>
                <a:spcPts val="0"/>
              </a:spcBef>
              <a:spcAft>
                <a:spcPts val="0"/>
              </a:spcAft>
              <a:buSzPct val="108108"/>
              <a:buNone/>
            </a:pPr>
            <a:r>
              <a:rPr lang="en-US"/>
              <a:t> Biofeedback: This is a form of pelvic floor physical therapy</a:t>
            </a:r>
            <a:endParaRPr>
              <a:solidFill>
                <a:schemeClr val="dk2"/>
              </a:solidFill>
            </a:endParaRPr>
          </a:p>
        </p:txBody>
      </p:sp>
      <p:sp>
        <p:nvSpPr>
          <p:cNvPr id="2804" name="Google Shape;2804;p77"/>
          <p:cNvSpPr txBox="1"/>
          <p:nvPr>
            <p:ph idx="3" type="body"/>
          </p:nvPr>
        </p:nvSpPr>
        <p:spPr>
          <a:xfrm>
            <a:off x="1231984" y="119203"/>
            <a:ext cx="6680032" cy="573000"/>
          </a:xfrm>
          <a:prstGeom prst="rect">
            <a:avLst/>
          </a:prstGeom>
          <a:noFill/>
          <a:ln>
            <a:noFill/>
          </a:ln>
        </p:spPr>
        <p:txBody>
          <a:bodyPr anchorCtr="0" anchor="t" bIns="45700" lIns="91425" spcFirstLastPara="1" rIns="91425" wrap="square" tIns="45700">
            <a:normAutofit/>
          </a:bodyPr>
          <a:lstStyle/>
          <a:p>
            <a:pPr indent="-228600" lvl="0" marL="457200" rtl="0" algn="ctr">
              <a:lnSpc>
                <a:spcPct val="100000"/>
              </a:lnSpc>
              <a:spcBef>
                <a:spcPts val="0"/>
              </a:spcBef>
              <a:spcAft>
                <a:spcPts val="0"/>
              </a:spcAft>
              <a:buSzPts val="2400"/>
              <a:buNone/>
            </a:pPr>
            <a:r>
              <a:rPr lang="en-US"/>
              <a:t>Treatment of enuresis </a:t>
            </a:r>
            <a:endParaRPr/>
          </a:p>
        </p:txBody>
      </p:sp>
      <p:sp>
        <p:nvSpPr>
          <p:cNvPr id="2805" name="Google Shape;2805;p77"/>
          <p:cNvSpPr txBox="1"/>
          <p:nvPr/>
        </p:nvSpPr>
        <p:spPr>
          <a:xfrm>
            <a:off x="418197" y="478650"/>
            <a:ext cx="8307606" cy="769441"/>
          </a:xfrm>
          <a:prstGeom prst="rect">
            <a:avLst/>
          </a:prstGeom>
          <a:noFill/>
          <a:ln>
            <a:noFill/>
          </a:ln>
        </p:spPr>
        <p:txBody>
          <a:bodyPr anchorCtr="0" anchor="t" bIns="45700" lIns="91425" spcFirstLastPara="1" rIns="91425" wrap="square" tIns="45700">
            <a:spAutoFit/>
          </a:bodyPr>
          <a:lstStyle/>
          <a:p>
            <a:pPr indent="0" lvl="0" marL="13970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2"/>
                </a:solidFill>
                <a:latin typeface="Arial"/>
                <a:ea typeface="Arial"/>
                <a:cs typeface="Arial"/>
                <a:sym typeface="Arial"/>
              </a:rPr>
              <a:t>Treatment of enuresis: </a:t>
            </a:r>
            <a:endParaRPr/>
          </a:p>
          <a:p>
            <a:pPr indent="-88900" lvl="0" marL="0" marR="0" rtl="0" algn="ctr">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Education 	-  Watchful Waiting - Non-pharmacological Management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 Pharmacological Management  - Therapeutic Interventions</a:t>
            </a:r>
            <a:endParaRPr b="0" i="0" sz="1400" u="none" cap="none" strike="noStrike">
              <a:solidFill>
                <a:schemeClr val="dk2"/>
              </a:solidFill>
              <a:latin typeface="Arial"/>
              <a:ea typeface="Arial"/>
              <a:cs typeface="Arial"/>
              <a:sym typeface="Arial"/>
            </a:endParaRPr>
          </a:p>
        </p:txBody>
      </p:sp>
    </p:spTree>
  </p:cSld>
  <p:clrMapOvr>
    <a:masterClrMapping/>
  </p:clrMapOvr>
</p:sld>
</file>

<file path=ppt/slides/slide2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9" name="Shape 2809"/>
        <p:cNvGrpSpPr/>
        <p:nvPr/>
      </p:nvGrpSpPr>
      <p:grpSpPr>
        <a:xfrm>
          <a:off x="0" y="0"/>
          <a:ext cx="0" cy="0"/>
          <a:chOff x="0" y="0"/>
          <a:chExt cx="0" cy="0"/>
        </a:xfrm>
      </p:grpSpPr>
      <p:sp>
        <p:nvSpPr>
          <p:cNvPr id="2810" name="Google Shape;2810;p78"/>
          <p:cNvSpPr txBox="1"/>
          <p:nvPr>
            <p:ph type="title"/>
          </p:nvPr>
        </p:nvSpPr>
        <p:spPr>
          <a:xfrm>
            <a:off x="2737650" y="50975"/>
            <a:ext cx="3668700" cy="572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4000"/>
              <a:buNone/>
            </a:pPr>
            <a:r>
              <a:rPr b="1" lang="en-US"/>
              <a:t>Encopresis</a:t>
            </a:r>
            <a:endParaRPr/>
          </a:p>
        </p:txBody>
      </p:sp>
      <p:sp>
        <p:nvSpPr>
          <p:cNvPr id="2811" name="Google Shape;2811;p78"/>
          <p:cNvSpPr txBox="1"/>
          <p:nvPr>
            <p:ph idx="1" type="body"/>
          </p:nvPr>
        </p:nvSpPr>
        <p:spPr>
          <a:xfrm>
            <a:off x="440697" y="741362"/>
            <a:ext cx="4278342" cy="4124715"/>
          </a:xfrm>
          <a:prstGeom prst="rect">
            <a:avLst/>
          </a:prstGeom>
          <a:noFill/>
          <a:ln>
            <a:noFill/>
          </a:ln>
        </p:spPr>
        <p:txBody>
          <a:bodyPr anchorCtr="0" anchor="t" bIns="45700" lIns="91425" spcFirstLastPara="1" rIns="91425" wrap="square" tIns="45700">
            <a:normAutofit/>
          </a:bodyPr>
          <a:lstStyle/>
          <a:p>
            <a:pPr indent="0" lvl="0" marL="139700" rtl="0" algn="l">
              <a:lnSpc>
                <a:spcPct val="100000"/>
              </a:lnSpc>
              <a:spcBef>
                <a:spcPts val="0"/>
              </a:spcBef>
              <a:spcAft>
                <a:spcPts val="0"/>
              </a:spcAft>
              <a:buSzPts val="1400"/>
              <a:buNone/>
            </a:pPr>
            <a:r>
              <a:rPr lang="en-US"/>
              <a:t>Defined as the </a:t>
            </a:r>
            <a:r>
              <a:rPr lang="en-US">
                <a:solidFill>
                  <a:schemeClr val="accent1"/>
                </a:solidFill>
              </a:rPr>
              <a:t>repeated passage of feces in inappropriate places</a:t>
            </a:r>
            <a:r>
              <a:rPr lang="en-US"/>
              <a:t>. The voiding is typically regarded as involuntary although it may be volitional.</a:t>
            </a:r>
            <a:endParaRPr/>
          </a:p>
          <a:p>
            <a:pPr indent="0" lvl="0" marL="139700" rtl="0" algn="l">
              <a:lnSpc>
                <a:spcPct val="100000"/>
              </a:lnSpc>
              <a:spcBef>
                <a:spcPts val="600"/>
              </a:spcBef>
              <a:spcAft>
                <a:spcPts val="0"/>
              </a:spcAft>
              <a:buSzPts val="1400"/>
              <a:buNone/>
            </a:pPr>
            <a:r>
              <a:rPr lang="en-US">
                <a:solidFill>
                  <a:schemeClr val="dk2"/>
                </a:solidFill>
              </a:rPr>
              <a:t>1. Primary Encopresis </a:t>
            </a:r>
            <a:endParaRPr/>
          </a:p>
          <a:p>
            <a:pPr indent="0" lvl="0" marL="139700" rtl="0" algn="l">
              <a:lnSpc>
                <a:spcPct val="100000"/>
              </a:lnSpc>
              <a:spcBef>
                <a:spcPts val="600"/>
              </a:spcBef>
              <a:spcAft>
                <a:spcPts val="0"/>
              </a:spcAft>
              <a:buSzPts val="1400"/>
              <a:buNone/>
            </a:pPr>
            <a:r>
              <a:rPr lang="en-US">
                <a:solidFill>
                  <a:schemeClr val="dk2"/>
                </a:solidFill>
              </a:rPr>
              <a:t>due to </a:t>
            </a:r>
            <a:r>
              <a:rPr lang="en-US"/>
              <a:t>Delayed Physical Maturation  Inappropriate Toilet Training</a:t>
            </a:r>
            <a:endParaRPr>
              <a:solidFill>
                <a:schemeClr val="dk2"/>
              </a:solidFill>
            </a:endParaRPr>
          </a:p>
          <a:p>
            <a:pPr indent="0" lvl="0" marL="139700" rtl="0" algn="l">
              <a:lnSpc>
                <a:spcPct val="100000"/>
              </a:lnSpc>
              <a:spcBef>
                <a:spcPts val="600"/>
              </a:spcBef>
              <a:spcAft>
                <a:spcPts val="0"/>
              </a:spcAft>
              <a:buSzPts val="1400"/>
              <a:buNone/>
            </a:pPr>
            <a:r>
              <a:rPr lang="en-US">
                <a:solidFill>
                  <a:schemeClr val="dk2"/>
                </a:solidFill>
              </a:rPr>
              <a:t>2. Secondary Encopresis</a:t>
            </a:r>
            <a:endParaRPr/>
          </a:p>
          <a:p>
            <a:pPr indent="0" lvl="0" marL="139700" rtl="0" algn="l">
              <a:lnSpc>
                <a:spcPct val="100000"/>
              </a:lnSpc>
              <a:spcBef>
                <a:spcPts val="600"/>
              </a:spcBef>
              <a:spcAft>
                <a:spcPts val="0"/>
              </a:spcAft>
              <a:buSzPts val="1400"/>
              <a:buNone/>
            </a:pPr>
            <a:r>
              <a:rPr lang="en-US"/>
              <a:t>Birth of sibling  Parental Divorce  Abuse  Autism / Psychosis</a:t>
            </a:r>
            <a:endParaRPr/>
          </a:p>
          <a:p>
            <a:pPr indent="0" lvl="0" marL="139700" rtl="0" algn="l">
              <a:lnSpc>
                <a:spcPct val="100000"/>
              </a:lnSpc>
              <a:spcBef>
                <a:spcPts val="600"/>
              </a:spcBef>
              <a:spcAft>
                <a:spcPts val="0"/>
              </a:spcAft>
              <a:buSzPts val="1400"/>
              <a:buNone/>
            </a:pPr>
            <a:r>
              <a:rPr lang="en-US"/>
              <a:t> 3.</a:t>
            </a:r>
            <a:r>
              <a:rPr lang="en-US">
                <a:solidFill>
                  <a:schemeClr val="dk2"/>
                </a:solidFill>
              </a:rPr>
              <a:t> Retentive Encopresis  </a:t>
            </a:r>
            <a:endParaRPr/>
          </a:p>
          <a:p>
            <a:pPr indent="0" lvl="0" marL="139700" rtl="0" algn="l">
              <a:lnSpc>
                <a:spcPct val="100000"/>
              </a:lnSpc>
              <a:spcBef>
                <a:spcPts val="600"/>
              </a:spcBef>
              <a:spcAft>
                <a:spcPts val="0"/>
              </a:spcAft>
              <a:buSzPts val="1400"/>
              <a:buNone/>
            </a:pPr>
            <a:r>
              <a:rPr lang="en-US"/>
              <a:t>encopresis </a:t>
            </a:r>
            <a:r>
              <a:rPr lang="en-US">
                <a:solidFill>
                  <a:schemeClr val="accent1"/>
                </a:solidFill>
              </a:rPr>
              <a:t>with constipation </a:t>
            </a:r>
            <a:r>
              <a:rPr lang="en-US"/>
              <a:t>and overflow incontinence (Large Stools and Painful Defecation)</a:t>
            </a:r>
            <a:endParaRPr/>
          </a:p>
          <a:p>
            <a:pPr indent="0" lvl="0" marL="139700" rtl="0" algn="l">
              <a:lnSpc>
                <a:spcPct val="100000"/>
              </a:lnSpc>
              <a:spcBef>
                <a:spcPts val="600"/>
              </a:spcBef>
              <a:spcAft>
                <a:spcPts val="0"/>
              </a:spcAft>
              <a:buSzPts val="1400"/>
              <a:buNone/>
            </a:pPr>
            <a:r>
              <a:rPr lang="en-US"/>
              <a:t>4</a:t>
            </a:r>
            <a:r>
              <a:rPr lang="en-US">
                <a:solidFill>
                  <a:schemeClr val="dk2"/>
                </a:solidFill>
              </a:rPr>
              <a:t>. Non-retentive encopresis </a:t>
            </a:r>
            <a:endParaRPr/>
          </a:p>
          <a:p>
            <a:pPr indent="0" lvl="0" marL="139700" rtl="0" algn="l">
              <a:lnSpc>
                <a:spcPct val="100000"/>
              </a:lnSpc>
              <a:spcBef>
                <a:spcPts val="600"/>
              </a:spcBef>
              <a:spcAft>
                <a:spcPts val="0"/>
              </a:spcAft>
              <a:buSzPts val="1400"/>
              <a:buNone/>
            </a:pPr>
            <a:r>
              <a:rPr lang="en-US"/>
              <a:t>encopresis without constipation and overflow incontinence </a:t>
            </a:r>
            <a:endParaRPr/>
          </a:p>
          <a:p>
            <a:pPr indent="0" lvl="0" marL="139700" rtl="0" algn="l">
              <a:lnSpc>
                <a:spcPct val="100000"/>
              </a:lnSpc>
              <a:spcBef>
                <a:spcPts val="600"/>
              </a:spcBef>
              <a:spcAft>
                <a:spcPts val="600"/>
              </a:spcAft>
              <a:buSzPts val="1400"/>
              <a:buNone/>
            </a:pPr>
            <a:r>
              <a:t/>
            </a:r>
            <a:endParaRPr/>
          </a:p>
        </p:txBody>
      </p:sp>
      <p:sp>
        <p:nvSpPr>
          <p:cNvPr id="2812" name="Google Shape;2812;p78"/>
          <p:cNvSpPr txBox="1"/>
          <p:nvPr>
            <p:ph idx="2" type="body"/>
          </p:nvPr>
        </p:nvSpPr>
        <p:spPr>
          <a:xfrm>
            <a:off x="4837825" y="741361"/>
            <a:ext cx="4017112" cy="4042007"/>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100000"/>
              </a:lnSpc>
              <a:spcBef>
                <a:spcPts val="0"/>
              </a:spcBef>
              <a:spcAft>
                <a:spcPts val="0"/>
              </a:spcAft>
              <a:buClr>
                <a:srgbClr val="000000"/>
              </a:buClr>
              <a:buSzPts val="2400"/>
              <a:buFont typeface="Arial"/>
              <a:buNone/>
            </a:pPr>
            <a:r>
              <a:rPr b="0" i="0" lang="en-US" sz="2400" u="none" cap="none" strike="noStrike">
                <a:solidFill>
                  <a:srgbClr val="206A84"/>
                </a:solidFill>
                <a:latin typeface="Rajdhani"/>
                <a:ea typeface="Rajdhani"/>
                <a:cs typeface="Rajdhani"/>
                <a:sym typeface="Rajdhani"/>
              </a:rPr>
              <a:t>DSM-v Diagnostic Criteria</a:t>
            </a:r>
            <a:endParaRPr/>
          </a:p>
          <a:p>
            <a:pPr indent="0" lvl="0" marL="139700" rtl="0" algn="l">
              <a:lnSpc>
                <a:spcPct val="100000"/>
              </a:lnSpc>
              <a:spcBef>
                <a:spcPts val="0"/>
              </a:spcBef>
              <a:spcAft>
                <a:spcPts val="0"/>
              </a:spcAft>
              <a:buSzPts val="1400"/>
              <a:buNone/>
            </a:pPr>
            <a:r>
              <a:t/>
            </a:r>
            <a:endParaRPr/>
          </a:p>
          <a:p>
            <a:pPr indent="0" lvl="0" marL="139700" rtl="0" algn="l">
              <a:lnSpc>
                <a:spcPct val="100000"/>
              </a:lnSpc>
              <a:spcBef>
                <a:spcPts val="0"/>
              </a:spcBef>
              <a:spcAft>
                <a:spcPts val="0"/>
              </a:spcAft>
              <a:buSzPts val="1400"/>
              <a:buNone/>
            </a:pPr>
            <a:r>
              <a:rPr lang="en-US"/>
              <a:t>Recurrent defecation into inappropriate places (e.g., clothes, floor)</a:t>
            </a:r>
            <a:endParaRPr/>
          </a:p>
          <a:p>
            <a:pPr indent="0" lvl="0" marL="139700" rtl="0" algn="l">
              <a:lnSpc>
                <a:spcPct val="100000"/>
              </a:lnSpc>
              <a:spcBef>
                <a:spcPts val="0"/>
              </a:spcBef>
              <a:spcAft>
                <a:spcPts val="0"/>
              </a:spcAft>
              <a:buSzPts val="1400"/>
              <a:buNone/>
            </a:pPr>
            <a:r>
              <a:rPr lang="en-US"/>
              <a:t> ■ Occurs at least </a:t>
            </a:r>
            <a:r>
              <a:rPr lang="en-US">
                <a:solidFill>
                  <a:schemeClr val="accent1"/>
                </a:solidFill>
              </a:rPr>
              <a:t>one time per month for at least 3 months.</a:t>
            </a:r>
            <a:endParaRPr/>
          </a:p>
          <a:p>
            <a:pPr indent="0" lvl="0" marL="139700" rtl="0" algn="l">
              <a:lnSpc>
                <a:spcPct val="100000"/>
              </a:lnSpc>
              <a:spcBef>
                <a:spcPts val="0"/>
              </a:spcBef>
              <a:spcAft>
                <a:spcPts val="0"/>
              </a:spcAft>
              <a:buSzPts val="1400"/>
              <a:buNone/>
            </a:pPr>
            <a:r>
              <a:rPr lang="en-US"/>
              <a:t> ■ </a:t>
            </a:r>
            <a:r>
              <a:rPr lang="en-US">
                <a:solidFill>
                  <a:schemeClr val="accent1"/>
                </a:solidFill>
              </a:rPr>
              <a:t>At least 4 years old </a:t>
            </a:r>
            <a:r>
              <a:rPr lang="en-US"/>
              <a:t>developmentally. </a:t>
            </a:r>
            <a:endParaRPr/>
          </a:p>
          <a:p>
            <a:pPr indent="0" lvl="0" marL="139700" rtl="0" algn="l">
              <a:lnSpc>
                <a:spcPct val="100000"/>
              </a:lnSpc>
              <a:spcBef>
                <a:spcPts val="0"/>
              </a:spcBef>
              <a:spcAft>
                <a:spcPts val="0"/>
              </a:spcAft>
              <a:buSzPts val="1400"/>
              <a:buNone/>
            </a:pPr>
            <a:r>
              <a:rPr lang="en-US"/>
              <a:t>■ Not due to a substance (e.g., laxatives) or another medical condition (e.g., hypothyroidism, anal fissure, spina bifida) except via a constipation related mechanism. </a:t>
            </a:r>
            <a:endParaRPr/>
          </a:p>
        </p:txBody>
      </p:sp>
    </p:spTree>
  </p:cSld>
  <p:clrMapOvr>
    <a:masterClrMapping/>
  </p:clrMapOvr>
</p:sld>
</file>

<file path=ppt/slides/slide2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6" name="Shape 2816"/>
        <p:cNvGrpSpPr/>
        <p:nvPr/>
      </p:nvGrpSpPr>
      <p:grpSpPr>
        <a:xfrm>
          <a:off x="0" y="0"/>
          <a:ext cx="0" cy="0"/>
          <a:chOff x="0" y="0"/>
          <a:chExt cx="0" cy="0"/>
        </a:xfrm>
      </p:grpSpPr>
      <p:sp>
        <p:nvSpPr>
          <p:cNvPr id="2817" name="Google Shape;2817;p79"/>
          <p:cNvSpPr txBox="1"/>
          <p:nvPr>
            <p:ph idx="1" type="body"/>
          </p:nvPr>
        </p:nvSpPr>
        <p:spPr>
          <a:xfrm>
            <a:off x="461963" y="831260"/>
            <a:ext cx="3668700" cy="4053980"/>
          </a:xfrm>
          <a:prstGeom prst="rect">
            <a:avLst/>
          </a:prstGeom>
          <a:noFill/>
          <a:ln>
            <a:noFill/>
          </a:ln>
        </p:spPr>
        <p:txBody>
          <a:bodyPr anchorCtr="0" anchor="t" bIns="45700" lIns="91425" spcFirstLastPara="1" rIns="91425" wrap="square" tIns="45700">
            <a:normAutofit fontScale="92500" lnSpcReduction="10000"/>
          </a:bodyPr>
          <a:lstStyle/>
          <a:p>
            <a:pPr indent="0" lvl="0" marL="139700" rtl="0" algn="l">
              <a:lnSpc>
                <a:spcPct val="100000"/>
              </a:lnSpc>
              <a:spcBef>
                <a:spcPts val="0"/>
              </a:spcBef>
              <a:spcAft>
                <a:spcPts val="0"/>
              </a:spcAft>
              <a:buSzPct val="108108"/>
              <a:buNone/>
            </a:pPr>
            <a:r>
              <a:rPr lang="en-US"/>
              <a:t>The </a:t>
            </a:r>
            <a:r>
              <a:rPr b="1" lang="en-US">
                <a:solidFill>
                  <a:schemeClr val="dk2"/>
                </a:solidFill>
              </a:rPr>
              <a:t>history</a:t>
            </a:r>
            <a:r>
              <a:rPr lang="en-US"/>
              <a:t> should focus on these items:</a:t>
            </a:r>
            <a:endParaRPr/>
          </a:p>
          <a:p>
            <a:pPr indent="0" lvl="0" marL="139700" rtl="0" algn="l">
              <a:lnSpc>
                <a:spcPct val="100000"/>
              </a:lnSpc>
              <a:spcBef>
                <a:spcPts val="0"/>
              </a:spcBef>
              <a:spcAft>
                <a:spcPts val="0"/>
              </a:spcAft>
              <a:buSzPct val="108108"/>
              <a:buNone/>
            </a:pPr>
            <a:r>
              <a:rPr lang="en-US"/>
              <a:t>1. Developmental history.</a:t>
            </a:r>
            <a:endParaRPr/>
          </a:p>
          <a:p>
            <a:pPr indent="0" lvl="0" marL="139700" rtl="0" algn="l">
              <a:lnSpc>
                <a:spcPct val="100000"/>
              </a:lnSpc>
              <a:spcBef>
                <a:spcPts val="0"/>
              </a:spcBef>
              <a:spcAft>
                <a:spcPts val="0"/>
              </a:spcAft>
              <a:buSzPct val="108108"/>
              <a:buNone/>
            </a:pPr>
            <a:r>
              <a:rPr lang="en-US"/>
              <a:t>2. Recent Stressors.</a:t>
            </a:r>
            <a:endParaRPr/>
          </a:p>
          <a:p>
            <a:pPr indent="0" lvl="0" marL="139700" rtl="0" algn="l">
              <a:lnSpc>
                <a:spcPct val="100000"/>
              </a:lnSpc>
              <a:spcBef>
                <a:spcPts val="0"/>
              </a:spcBef>
              <a:spcAft>
                <a:spcPts val="0"/>
              </a:spcAft>
              <a:buSzPct val="108108"/>
              <a:buNone/>
            </a:pPr>
            <a:r>
              <a:rPr lang="en-US"/>
              <a:t>3. Mental Health -anxiety, depression, MR, Autism, ODD,CD</a:t>
            </a:r>
            <a:endParaRPr/>
          </a:p>
          <a:p>
            <a:pPr indent="0" lvl="0" marL="139700" rtl="0" algn="l">
              <a:lnSpc>
                <a:spcPct val="100000"/>
              </a:lnSpc>
              <a:spcBef>
                <a:spcPts val="0"/>
              </a:spcBef>
              <a:spcAft>
                <a:spcPts val="0"/>
              </a:spcAft>
              <a:buSzPct val="108108"/>
              <a:buNone/>
            </a:pPr>
            <a:r>
              <a:rPr lang="en-US"/>
              <a:t>4. Current Medications. </a:t>
            </a:r>
            <a:endParaRPr/>
          </a:p>
          <a:p>
            <a:pPr indent="0" lvl="0" marL="139700" rtl="0" algn="l">
              <a:lnSpc>
                <a:spcPct val="100000"/>
              </a:lnSpc>
              <a:spcBef>
                <a:spcPts val="0"/>
              </a:spcBef>
              <a:spcAft>
                <a:spcPts val="0"/>
              </a:spcAft>
              <a:buSzPct val="108108"/>
              <a:buNone/>
            </a:pPr>
            <a:r>
              <a:rPr lang="en-US"/>
              <a:t>5. Previous Surgeries. </a:t>
            </a:r>
            <a:endParaRPr/>
          </a:p>
          <a:p>
            <a:pPr indent="0" lvl="0" marL="139700" rtl="0" algn="l">
              <a:lnSpc>
                <a:spcPct val="100000"/>
              </a:lnSpc>
              <a:spcBef>
                <a:spcPts val="0"/>
              </a:spcBef>
              <a:spcAft>
                <a:spcPts val="0"/>
              </a:spcAft>
              <a:buSzPct val="108108"/>
              <a:buNone/>
            </a:pPr>
            <a:r>
              <a:rPr lang="en-US"/>
              <a:t>6. Past Medical History.</a:t>
            </a:r>
            <a:endParaRPr/>
          </a:p>
          <a:p>
            <a:pPr indent="0" lvl="0" marL="139700" rtl="0" algn="l">
              <a:lnSpc>
                <a:spcPct val="100000"/>
              </a:lnSpc>
              <a:spcBef>
                <a:spcPts val="0"/>
              </a:spcBef>
              <a:spcAft>
                <a:spcPts val="0"/>
              </a:spcAft>
              <a:buSzPct val="108108"/>
              <a:buNone/>
            </a:pPr>
            <a:r>
              <a:rPr lang="en-US"/>
              <a:t>7. Family History.</a:t>
            </a:r>
            <a:endParaRPr/>
          </a:p>
          <a:p>
            <a:pPr indent="0" lvl="0" marL="139700" rtl="0" algn="l">
              <a:lnSpc>
                <a:spcPct val="100000"/>
              </a:lnSpc>
              <a:spcBef>
                <a:spcPts val="0"/>
              </a:spcBef>
              <a:spcAft>
                <a:spcPts val="0"/>
              </a:spcAft>
              <a:buSzPct val="108108"/>
              <a:buNone/>
            </a:pPr>
            <a:r>
              <a:rPr lang="en-US"/>
              <a:t>8. Previous Treatment for encopresis.</a:t>
            </a:r>
            <a:endParaRPr/>
          </a:p>
          <a:p>
            <a:pPr indent="0" lvl="0" marL="139700" rtl="0" algn="l">
              <a:lnSpc>
                <a:spcPct val="100000"/>
              </a:lnSpc>
              <a:spcBef>
                <a:spcPts val="0"/>
              </a:spcBef>
              <a:spcAft>
                <a:spcPts val="0"/>
              </a:spcAft>
              <a:buSzPct val="108108"/>
              <a:buNone/>
            </a:pPr>
            <a:r>
              <a:t/>
            </a:r>
            <a:endParaRPr/>
          </a:p>
          <a:p>
            <a:pPr indent="0" lvl="0" marL="139700" rtl="0" algn="l">
              <a:lnSpc>
                <a:spcPct val="100000"/>
              </a:lnSpc>
              <a:spcBef>
                <a:spcPts val="0"/>
              </a:spcBef>
              <a:spcAft>
                <a:spcPts val="0"/>
              </a:spcAft>
              <a:buSzPct val="108108"/>
              <a:buNone/>
            </a:pPr>
            <a:r>
              <a:rPr b="1" lang="en-US">
                <a:solidFill>
                  <a:schemeClr val="dk2"/>
                </a:solidFill>
              </a:rPr>
              <a:t>Physical Examination </a:t>
            </a:r>
            <a:endParaRPr/>
          </a:p>
          <a:p>
            <a:pPr indent="0" lvl="0" marL="139700" rtl="0" algn="l">
              <a:lnSpc>
                <a:spcPct val="100000"/>
              </a:lnSpc>
              <a:spcBef>
                <a:spcPts val="0"/>
              </a:spcBef>
              <a:spcAft>
                <a:spcPts val="0"/>
              </a:spcAft>
              <a:buSzPct val="108108"/>
              <a:buNone/>
            </a:pPr>
            <a:r>
              <a:rPr lang="en-US"/>
              <a:t>1. Abdominal pain/distention</a:t>
            </a:r>
            <a:endParaRPr/>
          </a:p>
          <a:p>
            <a:pPr indent="0" lvl="0" marL="139700" rtl="0" algn="l">
              <a:lnSpc>
                <a:spcPct val="100000"/>
              </a:lnSpc>
              <a:spcBef>
                <a:spcPts val="0"/>
              </a:spcBef>
              <a:spcAft>
                <a:spcPts val="0"/>
              </a:spcAft>
              <a:buSzPct val="108108"/>
              <a:buNone/>
            </a:pPr>
            <a:r>
              <a:rPr lang="en-US"/>
              <a:t>2. Height/Weight </a:t>
            </a:r>
            <a:endParaRPr/>
          </a:p>
          <a:p>
            <a:pPr indent="0" lvl="0" marL="139700" rtl="0" algn="l">
              <a:lnSpc>
                <a:spcPct val="100000"/>
              </a:lnSpc>
              <a:spcBef>
                <a:spcPts val="0"/>
              </a:spcBef>
              <a:spcAft>
                <a:spcPts val="0"/>
              </a:spcAft>
              <a:buSzPct val="108108"/>
              <a:buNone/>
            </a:pPr>
            <a:r>
              <a:rPr lang="en-US"/>
              <a:t>3. Neurological Examination</a:t>
            </a:r>
            <a:endParaRPr/>
          </a:p>
          <a:p>
            <a:pPr indent="0" lvl="0" marL="139700" rtl="0" algn="l">
              <a:lnSpc>
                <a:spcPct val="100000"/>
              </a:lnSpc>
              <a:spcBef>
                <a:spcPts val="0"/>
              </a:spcBef>
              <a:spcAft>
                <a:spcPts val="0"/>
              </a:spcAft>
              <a:buSzPct val="108108"/>
              <a:buNone/>
            </a:pPr>
            <a:r>
              <a:rPr lang="en-US"/>
              <a:t>4. Skin Examination </a:t>
            </a:r>
            <a:endParaRPr/>
          </a:p>
          <a:p>
            <a:pPr indent="0" lvl="0" marL="139700" rtl="0" algn="l">
              <a:lnSpc>
                <a:spcPct val="100000"/>
              </a:lnSpc>
              <a:spcBef>
                <a:spcPts val="0"/>
              </a:spcBef>
              <a:spcAft>
                <a:spcPts val="0"/>
              </a:spcAft>
              <a:buSzPct val="108108"/>
              <a:buNone/>
            </a:pPr>
            <a:r>
              <a:rPr lang="en-US"/>
              <a:t>5. Rectal Examination </a:t>
            </a:r>
            <a:endParaRPr/>
          </a:p>
          <a:p>
            <a:pPr indent="0" lvl="0" marL="139700" rtl="0" algn="l">
              <a:lnSpc>
                <a:spcPct val="100000"/>
              </a:lnSpc>
              <a:spcBef>
                <a:spcPts val="0"/>
              </a:spcBef>
              <a:spcAft>
                <a:spcPts val="0"/>
              </a:spcAft>
              <a:buSzPct val="108108"/>
              <a:buNone/>
            </a:pPr>
            <a:r>
              <a:rPr lang="en-US"/>
              <a:t>6. Stool Collection: parasites</a:t>
            </a:r>
            <a:endParaRPr/>
          </a:p>
          <a:p>
            <a:pPr indent="0" lvl="0" marL="139700" rtl="0" algn="l">
              <a:lnSpc>
                <a:spcPct val="100000"/>
              </a:lnSpc>
              <a:spcBef>
                <a:spcPts val="0"/>
              </a:spcBef>
              <a:spcAft>
                <a:spcPts val="0"/>
              </a:spcAft>
              <a:buSzPct val="108108"/>
              <a:buNone/>
            </a:pPr>
            <a:r>
              <a:rPr lang="en-US"/>
              <a:t>7. Blood Testing: TSH hypothyroidism </a:t>
            </a:r>
            <a:endParaRPr/>
          </a:p>
          <a:p>
            <a:pPr indent="0" lvl="0" marL="139700" rtl="0" algn="l">
              <a:lnSpc>
                <a:spcPct val="100000"/>
              </a:lnSpc>
              <a:spcBef>
                <a:spcPts val="0"/>
              </a:spcBef>
              <a:spcAft>
                <a:spcPts val="0"/>
              </a:spcAft>
              <a:buSzPct val="108108"/>
              <a:buNone/>
            </a:pPr>
            <a:r>
              <a:rPr lang="en-US"/>
              <a:t>8. Rectal Biopsy/Barium Enema </a:t>
            </a:r>
            <a:endParaRPr/>
          </a:p>
          <a:p>
            <a:pPr indent="0" lvl="0" marL="139700" rtl="0" algn="l">
              <a:lnSpc>
                <a:spcPct val="100000"/>
              </a:lnSpc>
              <a:spcBef>
                <a:spcPts val="0"/>
              </a:spcBef>
              <a:spcAft>
                <a:spcPts val="0"/>
              </a:spcAft>
              <a:buSzPct val="108108"/>
              <a:buNone/>
            </a:pPr>
            <a:r>
              <a:rPr lang="en-US"/>
              <a:t>9. Abdominal XRAY</a:t>
            </a:r>
            <a:endParaRPr/>
          </a:p>
        </p:txBody>
      </p:sp>
      <p:sp>
        <p:nvSpPr>
          <p:cNvPr id="2818" name="Google Shape;2818;p79"/>
          <p:cNvSpPr txBox="1"/>
          <p:nvPr>
            <p:ph idx="2" type="body"/>
          </p:nvPr>
        </p:nvSpPr>
        <p:spPr>
          <a:xfrm>
            <a:off x="4764988" y="831260"/>
            <a:ext cx="3712741" cy="4053980"/>
          </a:xfrm>
          <a:prstGeom prst="rect">
            <a:avLst/>
          </a:prstGeom>
          <a:noFill/>
          <a:ln>
            <a:noFill/>
          </a:ln>
        </p:spPr>
        <p:txBody>
          <a:bodyPr anchorCtr="0" anchor="t" bIns="45700" lIns="91425" spcFirstLastPara="1" rIns="91425" wrap="square" tIns="45700">
            <a:normAutofit/>
          </a:bodyPr>
          <a:lstStyle/>
          <a:p>
            <a:pPr indent="0" lvl="0" marL="139700" rtl="0" algn="l">
              <a:lnSpc>
                <a:spcPct val="100000"/>
              </a:lnSpc>
              <a:spcBef>
                <a:spcPts val="0"/>
              </a:spcBef>
              <a:spcAft>
                <a:spcPts val="0"/>
              </a:spcAft>
              <a:buSzPts val="1400"/>
              <a:buNone/>
            </a:pPr>
            <a:r>
              <a:rPr lang="en-US">
                <a:solidFill>
                  <a:schemeClr val="dk2"/>
                </a:solidFill>
              </a:rPr>
              <a:t>Advice/Education </a:t>
            </a:r>
            <a:endParaRPr/>
          </a:p>
          <a:p>
            <a:pPr indent="-317500" lvl="0" marL="457200" rtl="0" algn="l">
              <a:lnSpc>
                <a:spcPct val="100000"/>
              </a:lnSpc>
              <a:spcBef>
                <a:spcPts val="0"/>
              </a:spcBef>
              <a:spcAft>
                <a:spcPts val="0"/>
              </a:spcAft>
              <a:buSzPts val="1400"/>
              <a:buChar char="•"/>
            </a:pPr>
            <a:r>
              <a:rPr lang="en-US"/>
              <a:t>Dietary Changes (foods high in fiber)  Increase Fluid Intake  Make Toilet Training Non-Threatening  Make Toilet Accessible  Regular Bathroom Times</a:t>
            </a:r>
            <a:endParaRPr>
              <a:solidFill>
                <a:schemeClr val="dk2"/>
              </a:solidFill>
            </a:endParaRPr>
          </a:p>
          <a:p>
            <a:pPr indent="-228600" lvl="0" marL="457200" rtl="0" algn="l">
              <a:lnSpc>
                <a:spcPct val="100000"/>
              </a:lnSpc>
              <a:spcBef>
                <a:spcPts val="0"/>
              </a:spcBef>
              <a:spcAft>
                <a:spcPts val="0"/>
              </a:spcAft>
              <a:buSzPts val="1400"/>
              <a:buNone/>
            </a:pPr>
            <a:r>
              <a:t/>
            </a:r>
            <a:endParaRPr>
              <a:solidFill>
                <a:schemeClr val="dk2"/>
              </a:solidFill>
            </a:endParaRPr>
          </a:p>
          <a:p>
            <a:pPr indent="0" lvl="0" marL="139700" rtl="0" algn="l">
              <a:lnSpc>
                <a:spcPct val="100000"/>
              </a:lnSpc>
              <a:spcBef>
                <a:spcPts val="0"/>
              </a:spcBef>
              <a:spcAft>
                <a:spcPts val="0"/>
              </a:spcAft>
              <a:buSzPts val="1400"/>
              <a:buNone/>
            </a:pPr>
            <a:r>
              <a:rPr lang="en-US">
                <a:solidFill>
                  <a:schemeClr val="dk2"/>
                </a:solidFill>
              </a:rPr>
              <a:t>Nonpharmacological </a:t>
            </a:r>
            <a:endParaRPr/>
          </a:p>
          <a:p>
            <a:pPr indent="-317500" lvl="0" marL="457200" rtl="0" algn="l">
              <a:lnSpc>
                <a:spcPct val="100000"/>
              </a:lnSpc>
              <a:spcBef>
                <a:spcPts val="0"/>
              </a:spcBef>
              <a:spcAft>
                <a:spcPts val="0"/>
              </a:spcAft>
              <a:buSzPts val="1400"/>
              <a:buChar char="•"/>
            </a:pPr>
            <a:r>
              <a:rPr lang="en-US"/>
              <a:t>CBT </a:t>
            </a:r>
            <a:endParaRPr/>
          </a:p>
          <a:p>
            <a:pPr indent="-317500" lvl="0" marL="457200" rtl="0" algn="l">
              <a:lnSpc>
                <a:spcPct val="100000"/>
              </a:lnSpc>
              <a:spcBef>
                <a:spcPts val="0"/>
              </a:spcBef>
              <a:spcAft>
                <a:spcPts val="0"/>
              </a:spcAft>
              <a:buSzPts val="1400"/>
              <a:buChar char="•"/>
            </a:pPr>
            <a:r>
              <a:rPr lang="en-US"/>
              <a:t>Psychodynamic Psychotherapy</a:t>
            </a:r>
            <a:endParaRPr>
              <a:solidFill>
                <a:schemeClr val="dk2"/>
              </a:solidFill>
            </a:endParaRPr>
          </a:p>
          <a:p>
            <a:pPr indent="-228600" lvl="0" marL="457200" rtl="0" algn="l">
              <a:lnSpc>
                <a:spcPct val="100000"/>
              </a:lnSpc>
              <a:spcBef>
                <a:spcPts val="0"/>
              </a:spcBef>
              <a:spcAft>
                <a:spcPts val="0"/>
              </a:spcAft>
              <a:buSzPts val="1400"/>
              <a:buNone/>
            </a:pPr>
            <a:r>
              <a:t/>
            </a:r>
            <a:endParaRPr>
              <a:solidFill>
                <a:schemeClr val="dk2"/>
              </a:solidFill>
            </a:endParaRPr>
          </a:p>
          <a:p>
            <a:pPr indent="0" lvl="0" marL="139700" rtl="0" algn="l">
              <a:lnSpc>
                <a:spcPct val="100000"/>
              </a:lnSpc>
              <a:spcBef>
                <a:spcPts val="0"/>
              </a:spcBef>
              <a:spcAft>
                <a:spcPts val="0"/>
              </a:spcAft>
              <a:buSzPts val="1400"/>
              <a:buNone/>
            </a:pPr>
            <a:r>
              <a:rPr lang="en-US">
                <a:solidFill>
                  <a:schemeClr val="dk2"/>
                </a:solidFill>
              </a:rPr>
              <a:t>Pharmacological Intervention </a:t>
            </a:r>
            <a:endParaRPr/>
          </a:p>
          <a:p>
            <a:pPr indent="-317500" lvl="0" marL="457200" rtl="0" algn="l">
              <a:lnSpc>
                <a:spcPct val="100000"/>
              </a:lnSpc>
              <a:spcBef>
                <a:spcPts val="0"/>
              </a:spcBef>
              <a:spcAft>
                <a:spcPts val="0"/>
              </a:spcAft>
              <a:buSzPts val="1400"/>
              <a:buChar char="•"/>
            </a:pPr>
            <a:r>
              <a:rPr lang="en-US"/>
              <a:t>Laxatives</a:t>
            </a:r>
            <a:endParaRPr/>
          </a:p>
          <a:p>
            <a:pPr indent="-317500" lvl="0" marL="457200" rtl="0" algn="l">
              <a:lnSpc>
                <a:spcPct val="100000"/>
              </a:lnSpc>
              <a:spcBef>
                <a:spcPts val="0"/>
              </a:spcBef>
              <a:spcAft>
                <a:spcPts val="0"/>
              </a:spcAft>
              <a:buSzPts val="1400"/>
              <a:buChar char="•"/>
            </a:pPr>
            <a:r>
              <a:rPr lang="en-US"/>
              <a:t>Mineral Oil </a:t>
            </a:r>
            <a:endParaRPr/>
          </a:p>
          <a:p>
            <a:pPr indent="-317500" lvl="0" marL="457200" rtl="0" algn="l">
              <a:lnSpc>
                <a:spcPct val="100000"/>
              </a:lnSpc>
              <a:spcBef>
                <a:spcPts val="0"/>
              </a:spcBef>
              <a:spcAft>
                <a:spcPts val="0"/>
              </a:spcAft>
              <a:buSzPts val="1400"/>
              <a:buChar char="•"/>
            </a:pPr>
            <a:r>
              <a:rPr lang="en-US"/>
              <a:t>Stool Softeners</a:t>
            </a:r>
            <a:endParaRPr>
              <a:solidFill>
                <a:schemeClr val="dk2"/>
              </a:solidFill>
            </a:endParaRPr>
          </a:p>
        </p:txBody>
      </p:sp>
      <p:sp>
        <p:nvSpPr>
          <p:cNvPr id="2819" name="Google Shape;2819;p79"/>
          <p:cNvSpPr txBox="1"/>
          <p:nvPr>
            <p:ph idx="3" type="body"/>
          </p:nvPr>
        </p:nvSpPr>
        <p:spPr>
          <a:xfrm>
            <a:off x="4851088" y="311335"/>
            <a:ext cx="3667200" cy="573000"/>
          </a:xfrm>
          <a:prstGeom prst="rect">
            <a:avLst/>
          </a:prstGeom>
          <a:noFill/>
          <a:ln>
            <a:noFill/>
          </a:ln>
        </p:spPr>
        <p:txBody>
          <a:bodyPr anchorCtr="0" anchor="t" bIns="45700" lIns="91425" spcFirstLastPara="1" rIns="91425" wrap="square" tIns="45700">
            <a:normAutofit/>
          </a:bodyPr>
          <a:lstStyle/>
          <a:p>
            <a:pPr indent="-228600" lvl="0" marL="457200" rtl="0" algn="l">
              <a:lnSpc>
                <a:spcPct val="100000"/>
              </a:lnSpc>
              <a:spcBef>
                <a:spcPts val="0"/>
              </a:spcBef>
              <a:spcAft>
                <a:spcPts val="0"/>
              </a:spcAft>
              <a:buSzPts val="2400"/>
              <a:buNone/>
            </a:pPr>
            <a:r>
              <a:rPr lang="en-US"/>
              <a:t>Treatment</a:t>
            </a:r>
            <a:endParaRPr/>
          </a:p>
        </p:txBody>
      </p:sp>
      <p:sp>
        <p:nvSpPr>
          <p:cNvPr id="2820" name="Google Shape;2820;p79"/>
          <p:cNvSpPr txBox="1"/>
          <p:nvPr/>
        </p:nvSpPr>
        <p:spPr>
          <a:xfrm>
            <a:off x="625712" y="311335"/>
            <a:ext cx="3667200" cy="573000"/>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2"/>
                </a:solidFill>
                <a:latin typeface="Rajdhani"/>
                <a:ea typeface="Rajdhani"/>
                <a:cs typeface="Rajdhani"/>
                <a:sym typeface="Rajdhani"/>
              </a:rPr>
              <a:t>Assessment</a:t>
            </a:r>
            <a:endParaRPr/>
          </a:p>
        </p:txBody>
      </p:sp>
    </p:spTree>
  </p:cSld>
  <p:clrMapOvr>
    <a:masterClrMapping/>
  </p:clrMapOvr>
</p:sld>
</file>

<file path=ppt/slides/slide2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4" name="Shape 2824"/>
        <p:cNvGrpSpPr/>
        <p:nvPr/>
      </p:nvGrpSpPr>
      <p:grpSpPr>
        <a:xfrm>
          <a:off x="0" y="0"/>
          <a:ext cx="0" cy="0"/>
          <a:chOff x="0" y="0"/>
          <a:chExt cx="0" cy="0"/>
        </a:xfrm>
      </p:grpSpPr>
      <p:sp>
        <p:nvSpPr>
          <p:cNvPr id="2825" name="Google Shape;2825;g2b64a795e42_0_273"/>
          <p:cNvSpPr txBox="1"/>
          <p:nvPr>
            <p:ph type="title"/>
          </p:nvPr>
        </p:nvSpPr>
        <p:spPr>
          <a:xfrm>
            <a:off x="251250" y="2226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2826" name="Google Shape;2826;g2b64a795e42_0_273"/>
          <p:cNvSpPr txBox="1"/>
          <p:nvPr>
            <p:ph idx="1" type="body"/>
          </p:nvPr>
        </p:nvSpPr>
        <p:spPr>
          <a:xfrm>
            <a:off x="342050" y="1013500"/>
            <a:ext cx="4003200" cy="4130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t>1- In DSM-V criteria for enuresis, what is the duration needed for diagnosis?</a:t>
            </a:r>
            <a:endParaRPr/>
          </a:p>
          <a:p>
            <a:pPr indent="457200" lvl="0" marL="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2 times a week for 3 Months</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2- Age for enuresis diagnosis? </a:t>
            </a:r>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A) 5 years</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B) 3 years</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C) 4 years</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D) 7 years</a:t>
            </a:r>
            <a:endParaRPr>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3- First line pharmacological treatment for enuresis: </a:t>
            </a:r>
            <a:endParaRPr/>
          </a:p>
          <a:p>
            <a:pPr indent="457200" lvl="0" marL="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Desmopressin</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4- At which age we can start the diagnosis of Encopresis?</a:t>
            </a:r>
            <a:endParaRPr/>
          </a:p>
          <a:p>
            <a:pPr indent="457200" lvl="0" marL="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4 years</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ts val="1400"/>
              <a:buNone/>
            </a:pPr>
            <a:r>
              <a:rPr lang="en-US"/>
              <a:t>5- Child voluntary hold his stool due to painful defecation?</a:t>
            </a:r>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retentive encopresis</a:t>
            </a:r>
            <a:endParaRPr sz="1100">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ts val="1400"/>
              <a:buNone/>
            </a:pPr>
            <a:r>
              <a:t/>
            </a:r>
            <a:endParaRPr/>
          </a:p>
        </p:txBody>
      </p:sp>
      <p:sp>
        <p:nvSpPr>
          <p:cNvPr id="2827" name="Google Shape;2827;g2b64a795e42_0_273"/>
          <p:cNvSpPr txBox="1"/>
          <p:nvPr>
            <p:ph idx="1" type="body"/>
          </p:nvPr>
        </p:nvSpPr>
        <p:spPr>
          <a:xfrm>
            <a:off x="4573400" y="1013500"/>
            <a:ext cx="3686700" cy="41301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100000"/>
              </a:lnSpc>
              <a:spcBef>
                <a:spcPts val="0"/>
              </a:spcBef>
              <a:spcAft>
                <a:spcPts val="0"/>
              </a:spcAft>
              <a:buSzPct val="108108"/>
              <a:buNone/>
            </a:pPr>
            <a:r>
              <a:rPr lang="en-US"/>
              <a:t>6- All of the following are present in DSM5 criteria of encopresis except?</a:t>
            </a:r>
            <a:endParaRPr/>
          </a:p>
          <a:p>
            <a:pPr indent="0" lvl="0" marL="457200" rtl="0" algn="l">
              <a:lnSpc>
                <a:spcPct val="100000"/>
              </a:lnSpc>
              <a:spcBef>
                <a:spcPts val="0"/>
              </a:spcBef>
              <a:spcAft>
                <a:spcPts val="0"/>
              </a:spcAft>
              <a:buSzPct val="108108"/>
              <a:buNone/>
            </a:pPr>
            <a:r>
              <a:rPr lang="en-US">
                <a:latin typeface="Roboto Condensed Light"/>
                <a:ea typeface="Roboto Condensed Light"/>
                <a:cs typeface="Roboto Condensed Light"/>
                <a:sym typeface="Roboto Condensed Light"/>
              </a:rPr>
              <a:t>A. Chronological age &gt;4 years   </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ct val="108108"/>
              <a:buNone/>
            </a:pPr>
            <a:r>
              <a:rPr lang="en-US">
                <a:latin typeface="Roboto Condensed Light"/>
                <a:ea typeface="Roboto Condensed Light"/>
                <a:cs typeface="Roboto Condensed Light"/>
                <a:sym typeface="Roboto Condensed Light"/>
              </a:rPr>
              <a:t>B. Event occur at least once a month for 3 months   </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C. Repeated passage of feces in inappropriate places 	</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ct val="108108"/>
              <a:buNone/>
            </a:pPr>
            <a:r>
              <a:rPr lang="en-US">
                <a:latin typeface="Roboto Condensed Light"/>
                <a:ea typeface="Roboto Condensed Light"/>
                <a:cs typeface="Roboto Condensed Light"/>
                <a:sym typeface="Roboto Condensed Light"/>
              </a:rPr>
              <a:t>D. The condition is not attributable to medical condition or substance                                       </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ct val="108108"/>
              <a:buNone/>
            </a:pPr>
            <a:r>
              <a:rPr lang="en-US">
                <a:solidFill>
                  <a:schemeClr val="dk2"/>
                </a:solidFill>
                <a:latin typeface="Roboto Condensed Light"/>
                <a:ea typeface="Roboto Condensed Light"/>
                <a:cs typeface="Roboto Condensed Light"/>
                <a:sym typeface="Roboto Condensed Light"/>
              </a:rPr>
              <a:t>E. it occur only during sleep  </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t>7- Encopresis ?</a:t>
            </a:r>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A- At least 4 years old developmentally</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B- Repeatedly passes feces into an inappropriate places</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C- Happens at least once a month for 3 months</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solidFill>
                  <a:schemeClr val="dk2"/>
                </a:solidFill>
                <a:latin typeface="Roboto Condensed Light"/>
                <a:ea typeface="Roboto Condensed Light"/>
                <a:cs typeface="Roboto Condensed Light"/>
                <a:sym typeface="Roboto Condensed Light"/>
              </a:rPr>
              <a:t>D-all of above </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t>8- One of the following is key diagnostic criteria of DSM-V for Encopresis?</a:t>
            </a:r>
            <a:endParaRPr/>
          </a:p>
          <a:p>
            <a:pPr indent="0" lvl="0" marL="457200" rtl="0" algn="l">
              <a:lnSpc>
                <a:spcPct val="100000"/>
              </a:lnSpc>
              <a:spcBef>
                <a:spcPts val="0"/>
              </a:spcBef>
              <a:spcAft>
                <a:spcPts val="0"/>
              </a:spcAft>
              <a:buClr>
                <a:schemeClr val="dk1"/>
              </a:buClr>
              <a:buSzPct val="84942"/>
              <a:buFont typeface="Arial"/>
              <a:buNone/>
            </a:pPr>
            <a:r>
              <a:rPr lang="en-US">
                <a:solidFill>
                  <a:schemeClr val="dk2"/>
                </a:solidFill>
                <a:latin typeface="Roboto Condensed Light"/>
                <a:ea typeface="Roboto Condensed Light"/>
                <a:cs typeface="Roboto Condensed Light"/>
                <a:sym typeface="Roboto Condensed Light"/>
              </a:rPr>
              <a:t>- Impaired Social interaction</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-occurs one time per week for 3 month</a:t>
            </a:r>
            <a:endParaRPr/>
          </a:p>
          <a:p>
            <a:pPr indent="0" lvl="0" marL="0" marR="0" rtl="0" algn="l">
              <a:lnSpc>
                <a:spcPct val="100000"/>
              </a:lnSpc>
              <a:spcBef>
                <a:spcPts val="1000"/>
              </a:spcBef>
              <a:spcAft>
                <a:spcPts val="0"/>
              </a:spcAft>
              <a:buClr>
                <a:srgbClr val="000000"/>
              </a:buClr>
              <a:buSzPct val="108108"/>
              <a:buFont typeface="Arial"/>
              <a:buNone/>
            </a:pPr>
            <a:r>
              <a:rPr lang="en-US">
                <a:latin typeface="Rubik"/>
                <a:ea typeface="Rubik"/>
                <a:cs typeface="Rubik"/>
                <a:sym typeface="Rubik"/>
              </a:rPr>
              <a:t>9- Least recognized encopresis chronic constipation type? </a:t>
            </a:r>
            <a:r>
              <a:rPr lang="en-US">
                <a:solidFill>
                  <a:schemeClr val="dk2"/>
                </a:solidFill>
                <a:latin typeface="Roboto Condensed Light"/>
                <a:ea typeface="Roboto Condensed Light"/>
                <a:cs typeface="Roboto Condensed Light"/>
                <a:sym typeface="Roboto Condensed Light"/>
              </a:rPr>
              <a:t>– Retentive encopresis</a:t>
            </a:r>
            <a:endParaRPr/>
          </a:p>
          <a:p>
            <a:pPr indent="0" lvl="0" marL="0" rtl="0" algn="l">
              <a:lnSpc>
                <a:spcPct val="100000"/>
              </a:lnSpc>
              <a:spcBef>
                <a:spcPts val="0"/>
              </a:spcBef>
              <a:spcAft>
                <a:spcPts val="0"/>
              </a:spcAft>
              <a:buSzPct val="108108"/>
              <a:buNone/>
            </a:pPr>
            <a:r>
              <a:t/>
            </a:r>
            <a:endParaRPr/>
          </a:p>
        </p:txBody>
      </p:sp>
    </p:spTree>
  </p:cSld>
  <p:clrMapOvr>
    <a:masterClrMapping/>
  </p:clrMapOvr>
</p:sld>
</file>

<file path=ppt/slides/slide2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1" name="Shape 2831"/>
        <p:cNvGrpSpPr/>
        <p:nvPr/>
      </p:nvGrpSpPr>
      <p:grpSpPr>
        <a:xfrm>
          <a:off x="0" y="0"/>
          <a:ext cx="0" cy="0"/>
          <a:chOff x="0" y="0"/>
          <a:chExt cx="0" cy="0"/>
        </a:xfrm>
      </p:grpSpPr>
      <p:sp>
        <p:nvSpPr>
          <p:cNvPr id="2832" name="Google Shape;2832;g2b64a795e42_0_286"/>
          <p:cNvSpPr txBox="1"/>
          <p:nvPr>
            <p:ph type="title"/>
          </p:nvPr>
        </p:nvSpPr>
        <p:spPr>
          <a:xfrm>
            <a:off x="608639" y="2525322"/>
            <a:ext cx="40734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sz="2800"/>
              <a:t>Autism spectrum disorders</a:t>
            </a:r>
            <a:endParaRPr sz="2800"/>
          </a:p>
        </p:txBody>
      </p:sp>
      <p:sp>
        <p:nvSpPr>
          <p:cNvPr id="2833" name="Google Shape;2833;g2b64a795e42_0_286"/>
          <p:cNvSpPr/>
          <p:nvPr/>
        </p:nvSpPr>
        <p:spPr>
          <a:xfrm>
            <a:off x="1937975" y="1284250"/>
            <a:ext cx="1544540" cy="1112046"/>
          </a:xfrm>
          <a:custGeom>
            <a:rect b="b" l="l" r="r" t="t"/>
            <a:pathLst>
              <a:path extrusionOk="0" h="5692" w="7942">
                <a:moveTo>
                  <a:pt x="3056" y="1"/>
                </a:moveTo>
                <a:cubicBezTo>
                  <a:pt x="2499" y="1"/>
                  <a:pt x="1942" y="26"/>
                  <a:pt x="1393" y="99"/>
                </a:cubicBezTo>
                <a:cubicBezTo>
                  <a:pt x="912" y="166"/>
                  <a:pt x="370" y="314"/>
                  <a:pt x="154" y="808"/>
                </a:cubicBezTo>
                <a:cubicBezTo>
                  <a:pt x="31" y="1079"/>
                  <a:pt x="0" y="1393"/>
                  <a:pt x="25" y="1714"/>
                </a:cubicBezTo>
                <a:cubicBezTo>
                  <a:pt x="68" y="2312"/>
                  <a:pt x="296" y="2966"/>
                  <a:pt x="536" y="3520"/>
                </a:cubicBezTo>
                <a:cubicBezTo>
                  <a:pt x="666" y="3816"/>
                  <a:pt x="789" y="4088"/>
                  <a:pt x="894" y="4310"/>
                </a:cubicBezTo>
                <a:cubicBezTo>
                  <a:pt x="1178" y="4932"/>
                  <a:pt x="1615" y="5537"/>
                  <a:pt x="2220" y="5666"/>
                </a:cubicBezTo>
                <a:cubicBezTo>
                  <a:pt x="2302" y="5684"/>
                  <a:pt x="2385" y="5691"/>
                  <a:pt x="2468" y="5691"/>
                </a:cubicBezTo>
                <a:cubicBezTo>
                  <a:pt x="2824" y="5691"/>
                  <a:pt x="3180" y="5547"/>
                  <a:pt x="3520" y="5407"/>
                </a:cubicBezTo>
                <a:cubicBezTo>
                  <a:pt x="4384" y="5050"/>
                  <a:pt x="5265" y="4680"/>
                  <a:pt x="5993" y="4038"/>
                </a:cubicBezTo>
                <a:cubicBezTo>
                  <a:pt x="7084" y="3077"/>
                  <a:pt x="7941" y="1030"/>
                  <a:pt x="6196" y="277"/>
                </a:cubicBezTo>
                <a:cubicBezTo>
                  <a:pt x="5796" y="105"/>
                  <a:pt x="5364" y="80"/>
                  <a:pt x="4939" y="62"/>
                </a:cubicBezTo>
                <a:cubicBezTo>
                  <a:pt x="4655" y="49"/>
                  <a:pt x="4371" y="37"/>
                  <a:pt x="4088" y="25"/>
                </a:cubicBezTo>
                <a:cubicBezTo>
                  <a:pt x="3744" y="11"/>
                  <a:pt x="3400" y="1"/>
                  <a:pt x="3056"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834" name="Google Shape;2834;g2b64a795e42_0_286"/>
          <p:cNvGrpSpPr/>
          <p:nvPr/>
        </p:nvGrpSpPr>
        <p:grpSpPr>
          <a:xfrm>
            <a:off x="4352214" y="-249185"/>
            <a:ext cx="4653194" cy="5580612"/>
            <a:chOff x="4352214" y="-249185"/>
            <a:chExt cx="4653194" cy="5580612"/>
          </a:xfrm>
        </p:grpSpPr>
        <p:sp>
          <p:nvSpPr>
            <p:cNvPr id="2835" name="Google Shape;2835;g2b64a795e42_0_286"/>
            <p:cNvSpPr/>
            <p:nvPr/>
          </p:nvSpPr>
          <p:spPr>
            <a:xfrm rot="9784833">
              <a:off x="4604931" y="303431"/>
              <a:ext cx="4147759" cy="2353635"/>
            </a:xfrm>
            <a:custGeom>
              <a:rect b="b" l="l" r="r" t="t"/>
              <a:pathLst>
                <a:path extrusionOk="0" h="27814" w="57888">
                  <a:moveTo>
                    <a:pt x="24329" y="0"/>
                  </a:moveTo>
                  <a:cubicBezTo>
                    <a:pt x="20137" y="0"/>
                    <a:pt x="15944" y="292"/>
                    <a:pt x="11795" y="876"/>
                  </a:cubicBezTo>
                  <a:cubicBezTo>
                    <a:pt x="8059" y="1400"/>
                    <a:pt x="3909" y="2467"/>
                    <a:pt x="2041" y="5691"/>
                  </a:cubicBezTo>
                  <a:cubicBezTo>
                    <a:pt x="0" y="9206"/>
                    <a:pt x="1640" y="13707"/>
                    <a:pt x="4033" y="17005"/>
                  </a:cubicBezTo>
                  <a:cubicBezTo>
                    <a:pt x="9661" y="24748"/>
                    <a:pt x="17144" y="27813"/>
                    <a:pt x="25551" y="27813"/>
                  </a:cubicBezTo>
                  <a:cubicBezTo>
                    <a:pt x="28471" y="27813"/>
                    <a:pt x="31503" y="27443"/>
                    <a:pt x="34607" y="26771"/>
                  </a:cubicBezTo>
                  <a:cubicBezTo>
                    <a:pt x="36981" y="26253"/>
                    <a:pt x="39274" y="25538"/>
                    <a:pt x="41395" y="24545"/>
                  </a:cubicBezTo>
                  <a:cubicBezTo>
                    <a:pt x="49157" y="20920"/>
                    <a:pt x="57888" y="5494"/>
                    <a:pt x="45372" y="2485"/>
                  </a:cubicBezTo>
                  <a:cubicBezTo>
                    <a:pt x="38494" y="832"/>
                    <a:pt x="31411" y="0"/>
                    <a:pt x="2432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6" name="Google Shape;2836;g2b64a795e42_0_286"/>
            <p:cNvSpPr/>
            <p:nvPr/>
          </p:nvSpPr>
          <p:spPr>
            <a:xfrm rot="5183080">
              <a:off x="5157570" y="2667456"/>
              <a:ext cx="2471275" cy="2691843"/>
            </a:xfrm>
            <a:custGeom>
              <a:rect b="b" l="l" r="r" t="t"/>
              <a:pathLst>
                <a:path extrusionOk="0" h="3020" w="2757">
                  <a:moveTo>
                    <a:pt x="1727" y="1"/>
                  </a:moveTo>
                  <a:cubicBezTo>
                    <a:pt x="815" y="1"/>
                    <a:pt x="275" y="1495"/>
                    <a:pt x="93" y="2170"/>
                  </a:cubicBezTo>
                  <a:cubicBezTo>
                    <a:pt x="43" y="2361"/>
                    <a:pt x="0" y="2571"/>
                    <a:pt x="93" y="2750"/>
                  </a:cubicBezTo>
                  <a:cubicBezTo>
                    <a:pt x="196" y="2948"/>
                    <a:pt x="423" y="3020"/>
                    <a:pt x="655" y="3020"/>
                  </a:cubicBezTo>
                  <a:cubicBezTo>
                    <a:pt x="756" y="3020"/>
                    <a:pt x="857" y="3006"/>
                    <a:pt x="950" y="2984"/>
                  </a:cubicBezTo>
                  <a:cubicBezTo>
                    <a:pt x="1418" y="2879"/>
                    <a:pt x="1850" y="2639"/>
                    <a:pt x="2183" y="2293"/>
                  </a:cubicBezTo>
                  <a:cubicBezTo>
                    <a:pt x="2479" y="1991"/>
                    <a:pt x="2707" y="1597"/>
                    <a:pt x="2731" y="1171"/>
                  </a:cubicBezTo>
                  <a:cubicBezTo>
                    <a:pt x="2756" y="746"/>
                    <a:pt x="2540" y="296"/>
                    <a:pt x="2164" y="111"/>
                  </a:cubicBezTo>
                  <a:cubicBezTo>
                    <a:pt x="2010" y="35"/>
                    <a:pt x="1864" y="1"/>
                    <a:pt x="1727"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7" name="Google Shape;2837;g2b64a795e42_0_286"/>
            <p:cNvSpPr/>
            <p:nvPr/>
          </p:nvSpPr>
          <p:spPr>
            <a:xfrm>
              <a:off x="6599326" y="1952175"/>
              <a:ext cx="2246512" cy="2392162"/>
            </a:xfrm>
            <a:custGeom>
              <a:rect b="b" l="l" r="r" t="t"/>
              <a:pathLst>
                <a:path extrusionOk="0" h="12553" w="11789">
                  <a:moveTo>
                    <a:pt x="8224" y="1"/>
                  </a:moveTo>
                  <a:cubicBezTo>
                    <a:pt x="6188" y="1"/>
                    <a:pt x="3792" y="774"/>
                    <a:pt x="2646" y="1180"/>
                  </a:cubicBezTo>
                  <a:cubicBezTo>
                    <a:pt x="2621" y="1192"/>
                    <a:pt x="2590" y="1198"/>
                    <a:pt x="2559" y="1211"/>
                  </a:cubicBezTo>
                  <a:cubicBezTo>
                    <a:pt x="1782" y="1494"/>
                    <a:pt x="981" y="1901"/>
                    <a:pt x="574" y="2709"/>
                  </a:cubicBezTo>
                  <a:cubicBezTo>
                    <a:pt x="1" y="3868"/>
                    <a:pt x="469" y="5335"/>
                    <a:pt x="1073" y="6476"/>
                  </a:cubicBezTo>
                  <a:cubicBezTo>
                    <a:pt x="2276" y="8732"/>
                    <a:pt x="4002" y="10625"/>
                    <a:pt x="6018" y="11902"/>
                  </a:cubicBezTo>
                  <a:cubicBezTo>
                    <a:pt x="6265" y="12056"/>
                    <a:pt x="6530" y="12210"/>
                    <a:pt x="6807" y="12321"/>
                  </a:cubicBezTo>
                  <a:cubicBezTo>
                    <a:pt x="7135" y="12462"/>
                    <a:pt x="7471" y="12552"/>
                    <a:pt x="7801" y="12552"/>
                  </a:cubicBezTo>
                  <a:cubicBezTo>
                    <a:pt x="8048" y="12552"/>
                    <a:pt x="8292" y="12501"/>
                    <a:pt x="8527" y="12382"/>
                  </a:cubicBezTo>
                  <a:cubicBezTo>
                    <a:pt x="9095" y="12099"/>
                    <a:pt x="9465" y="11470"/>
                    <a:pt x="9773" y="10853"/>
                  </a:cubicBezTo>
                  <a:cubicBezTo>
                    <a:pt x="10772" y="8843"/>
                    <a:pt x="11419" y="6605"/>
                    <a:pt x="11666" y="4312"/>
                  </a:cubicBezTo>
                  <a:cubicBezTo>
                    <a:pt x="11752" y="3461"/>
                    <a:pt x="11789" y="2567"/>
                    <a:pt x="11518" y="1772"/>
                  </a:cubicBezTo>
                  <a:cubicBezTo>
                    <a:pt x="11067" y="432"/>
                    <a:pt x="9746" y="1"/>
                    <a:pt x="8224" y="1"/>
                  </a:cubicBezTo>
                  <a:close/>
                </a:path>
              </a:pathLst>
            </a:custGeom>
            <a:solidFill>
              <a:schemeClr val="accent3">
                <a:alpha val="4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8" name="Google Shape;2838;g2b64a795e42_0_286"/>
            <p:cNvSpPr/>
            <p:nvPr/>
          </p:nvSpPr>
          <p:spPr>
            <a:xfrm rot="2699978">
              <a:off x="5100118" y="1676293"/>
              <a:ext cx="2926222" cy="2176930"/>
            </a:xfrm>
            <a:custGeom>
              <a:rect b="b" l="l" r="r" t="t"/>
              <a:pathLst>
                <a:path extrusionOk="0" h="6589" w="10631">
                  <a:moveTo>
                    <a:pt x="1143" y="1"/>
                  </a:moveTo>
                  <a:cubicBezTo>
                    <a:pt x="967" y="1"/>
                    <a:pt x="802" y="27"/>
                    <a:pt x="654" y="87"/>
                  </a:cubicBezTo>
                  <a:cubicBezTo>
                    <a:pt x="25" y="340"/>
                    <a:pt x="1" y="1092"/>
                    <a:pt x="198" y="1764"/>
                  </a:cubicBezTo>
                  <a:cubicBezTo>
                    <a:pt x="827" y="3898"/>
                    <a:pt x="2683" y="5260"/>
                    <a:pt x="5075" y="6142"/>
                  </a:cubicBezTo>
                  <a:cubicBezTo>
                    <a:pt x="5543" y="6314"/>
                    <a:pt x="6012" y="6450"/>
                    <a:pt x="6474" y="6536"/>
                  </a:cubicBezTo>
                  <a:cubicBezTo>
                    <a:pt x="6664" y="6572"/>
                    <a:pt x="6867" y="6589"/>
                    <a:pt x="7074" y="6589"/>
                  </a:cubicBezTo>
                  <a:cubicBezTo>
                    <a:pt x="8703" y="6589"/>
                    <a:pt x="10631" y="5535"/>
                    <a:pt x="8799" y="4064"/>
                  </a:cubicBezTo>
                  <a:cubicBezTo>
                    <a:pt x="6992" y="2609"/>
                    <a:pt x="4933" y="1376"/>
                    <a:pt x="2781" y="445"/>
                  </a:cubicBezTo>
                  <a:cubicBezTo>
                    <a:pt x="2246" y="216"/>
                    <a:pt x="1649" y="1"/>
                    <a:pt x="1143" y="1"/>
                  </a:cubicBezTo>
                  <a:close/>
                </a:path>
              </a:pathLst>
            </a:custGeom>
            <a:solidFill>
              <a:schemeClr val="accent4">
                <a:alpha val="5803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839" name="Google Shape;2839;g2b64a795e42_0_286"/>
          <p:cNvSpPr/>
          <p:nvPr/>
        </p:nvSpPr>
        <p:spPr>
          <a:xfrm>
            <a:off x="8244128" y="2496750"/>
            <a:ext cx="259725" cy="267028"/>
          </a:xfrm>
          <a:custGeom>
            <a:rect b="b" l="l" r="r" t="t"/>
            <a:pathLst>
              <a:path extrusionOk="0" h="2701" w="2627">
                <a:moveTo>
                  <a:pt x="1030" y="0"/>
                </a:moveTo>
                <a:cubicBezTo>
                  <a:pt x="968" y="0"/>
                  <a:pt x="919" y="49"/>
                  <a:pt x="919" y="111"/>
                </a:cubicBezTo>
                <a:lnTo>
                  <a:pt x="919" y="956"/>
                </a:lnTo>
                <a:lnTo>
                  <a:pt x="111" y="956"/>
                </a:lnTo>
                <a:cubicBezTo>
                  <a:pt x="50" y="956"/>
                  <a:pt x="0" y="1005"/>
                  <a:pt x="0" y="1067"/>
                </a:cubicBezTo>
                <a:lnTo>
                  <a:pt x="0" y="1628"/>
                </a:lnTo>
                <a:cubicBezTo>
                  <a:pt x="0" y="1689"/>
                  <a:pt x="50" y="1739"/>
                  <a:pt x="111" y="1739"/>
                </a:cubicBezTo>
                <a:lnTo>
                  <a:pt x="919" y="1739"/>
                </a:lnTo>
                <a:lnTo>
                  <a:pt x="919" y="2583"/>
                </a:lnTo>
                <a:cubicBezTo>
                  <a:pt x="919" y="2645"/>
                  <a:pt x="968" y="2701"/>
                  <a:pt x="1030" y="2701"/>
                </a:cubicBezTo>
                <a:lnTo>
                  <a:pt x="1591" y="2701"/>
                </a:lnTo>
                <a:cubicBezTo>
                  <a:pt x="1653" y="2701"/>
                  <a:pt x="1708" y="2645"/>
                  <a:pt x="1708" y="2583"/>
                </a:cubicBezTo>
                <a:lnTo>
                  <a:pt x="1708" y="1739"/>
                </a:lnTo>
                <a:lnTo>
                  <a:pt x="2516" y="1739"/>
                </a:lnTo>
                <a:cubicBezTo>
                  <a:pt x="2578" y="1739"/>
                  <a:pt x="2627" y="1689"/>
                  <a:pt x="2627" y="1628"/>
                </a:cubicBezTo>
                <a:lnTo>
                  <a:pt x="2627" y="1067"/>
                </a:lnTo>
                <a:cubicBezTo>
                  <a:pt x="2627" y="1005"/>
                  <a:pt x="2578" y="956"/>
                  <a:pt x="2516" y="956"/>
                </a:cubicBezTo>
                <a:lnTo>
                  <a:pt x="1708" y="956"/>
                </a:lnTo>
                <a:lnTo>
                  <a:pt x="1708" y="111"/>
                </a:lnTo>
                <a:cubicBezTo>
                  <a:pt x="1708" y="49"/>
                  <a:pt x="1653" y="0"/>
                  <a:pt x="15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0" name="Google Shape;2840;g2b64a795e42_0_286"/>
          <p:cNvSpPr/>
          <p:nvPr/>
        </p:nvSpPr>
        <p:spPr>
          <a:xfrm>
            <a:off x="6183225" y="11040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1" name="Google Shape;2841;g2b64a795e42_0_286"/>
          <p:cNvSpPr/>
          <p:nvPr/>
        </p:nvSpPr>
        <p:spPr>
          <a:xfrm>
            <a:off x="7581625" y="10022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2" name="Google Shape;2842;g2b64a795e42_0_286"/>
          <p:cNvSpPr/>
          <p:nvPr/>
        </p:nvSpPr>
        <p:spPr>
          <a:xfrm>
            <a:off x="6309925" y="44311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3" name="Google Shape;2843;g2b64a795e42_0_286"/>
          <p:cNvSpPr/>
          <p:nvPr/>
        </p:nvSpPr>
        <p:spPr>
          <a:xfrm>
            <a:off x="6751175" y="1337800"/>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4" name="Google Shape;2844;g2b64a795e42_0_286"/>
          <p:cNvSpPr/>
          <p:nvPr/>
        </p:nvSpPr>
        <p:spPr>
          <a:xfrm>
            <a:off x="8003525" y="9123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5" name="Google Shape;2845;g2b64a795e42_0_286"/>
          <p:cNvSpPr/>
          <p:nvPr/>
        </p:nvSpPr>
        <p:spPr>
          <a:xfrm>
            <a:off x="7158350" y="5724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6" name="Google Shape;2846;g2b64a795e42_0_286"/>
          <p:cNvSpPr/>
          <p:nvPr/>
        </p:nvSpPr>
        <p:spPr>
          <a:xfrm flipH="1">
            <a:off x="6141225" y="18058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7" name="Google Shape;2847;g2b64a795e42_0_286"/>
          <p:cNvSpPr/>
          <p:nvPr/>
        </p:nvSpPr>
        <p:spPr>
          <a:xfrm>
            <a:off x="7222850" y="11982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8" name="Google Shape;2848;g2b64a795e42_0_286"/>
          <p:cNvSpPr/>
          <p:nvPr/>
        </p:nvSpPr>
        <p:spPr>
          <a:xfrm>
            <a:off x="7633963" y="9348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9" name="Google Shape;2849;g2b64a795e42_0_286"/>
          <p:cNvSpPr/>
          <p:nvPr/>
        </p:nvSpPr>
        <p:spPr>
          <a:xfrm flipH="1">
            <a:off x="5702600" y="22290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0" name="Google Shape;2850;g2b64a795e42_0_286"/>
          <p:cNvSpPr/>
          <p:nvPr/>
        </p:nvSpPr>
        <p:spPr>
          <a:xfrm>
            <a:off x="5638100" y="16826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1" name="Google Shape;2851;g2b64a795e42_0_286"/>
          <p:cNvSpPr/>
          <p:nvPr/>
        </p:nvSpPr>
        <p:spPr>
          <a:xfrm flipH="1">
            <a:off x="5671075" y="17404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2" name="Google Shape;2852;g2b64a795e42_0_286"/>
          <p:cNvSpPr/>
          <p:nvPr/>
        </p:nvSpPr>
        <p:spPr>
          <a:xfrm flipH="1">
            <a:off x="6265375" y="1742325"/>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3" name="Google Shape;2853;g2b64a795e42_0_286"/>
          <p:cNvSpPr/>
          <p:nvPr/>
        </p:nvSpPr>
        <p:spPr>
          <a:xfrm>
            <a:off x="7222850" y="5836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4" name="Google Shape;2854;g2b64a795e42_0_286"/>
          <p:cNvSpPr/>
          <p:nvPr/>
        </p:nvSpPr>
        <p:spPr>
          <a:xfrm flipH="1">
            <a:off x="5800000" y="2077563"/>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5" name="Google Shape;2855;g2b64a795e42_0_286"/>
          <p:cNvSpPr/>
          <p:nvPr/>
        </p:nvSpPr>
        <p:spPr>
          <a:xfrm flipH="1">
            <a:off x="6321175" y="18058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6" name="Google Shape;2856;g2b64a795e42_0_286"/>
          <p:cNvSpPr/>
          <p:nvPr/>
        </p:nvSpPr>
        <p:spPr>
          <a:xfrm>
            <a:off x="6263351" y="4275525"/>
            <a:ext cx="214127" cy="220152"/>
          </a:xfrm>
          <a:custGeom>
            <a:rect b="b" l="l" r="r" t="t"/>
            <a:pathLst>
              <a:path extrusionOk="0" h="2701" w="2627">
                <a:moveTo>
                  <a:pt x="1030" y="0"/>
                </a:moveTo>
                <a:cubicBezTo>
                  <a:pt x="968" y="0"/>
                  <a:pt x="919" y="49"/>
                  <a:pt x="919" y="111"/>
                </a:cubicBezTo>
                <a:lnTo>
                  <a:pt x="919" y="956"/>
                </a:lnTo>
                <a:lnTo>
                  <a:pt x="111" y="956"/>
                </a:lnTo>
                <a:cubicBezTo>
                  <a:pt x="50" y="956"/>
                  <a:pt x="0" y="1005"/>
                  <a:pt x="0" y="1067"/>
                </a:cubicBezTo>
                <a:lnTo>
                  <a:pt x="0" y="1628"/>
                </a:lnTo>
                <a:cubicBezTo>
                  <a:pt x="0" y="1689"/>
                  <a:pt x="50" y="1739"/>
                  <a:pt x="111" y="1739"/>
                </a:cubicBezTo>
                <a:lnTo>
                  <a:pt x="919" y="1739"/>
                </a:lnTo>
                <a:lnTo>
                  <a:pt x="919" y="2583"/>
                </a:lnTo>
                <a:cubicBezTo>
                  <a:pt x="919" y="2645"/>
                  <a:pt x="968" y="2701"/>
                  <a:pt x="1030" y="2701"/>
                </a:cubicBezTo>
                <a:lnTo>
                  <a:pt x="1591" y="2701"/>
                </a:lnTo>
                <a:cubicBezTo>
                  <a:pt x="1653" y="2701"/>
                  <a:pt x="1708" y="2645"/>
                  <a:pt x="1708" y="2583"/>
                </a:cubicBezTo>
                <a:lnTo>
                  <a:pt x="1708" y="1739"/>
                </a:lnTo>
                <a:lnTo>
                  <a:pt x="2516" y="1739"/>
                </a:lnTo>
                <a:cubicBezTo>
                  <a:pt x="2578" y="1739"/>
                  <a:pt x="2627" y="1689"/>
                  <a:pt x="2627" y="1628"/>
                </a:cubicBezTo>
                <a:lnTo>
                  <a:pt x="2627" y="1067"/>
                </a:lnTo>
                <a:cubicBezTo>
                  <a:pt x="2627" y="1005"/>
                  <a:pt x="2578" y="956"/>
                  <a:pt x="2516" y="956"/>
                </a:cubicBezTo>
                <a:lnTo>
                  <a:pt x="1708" y="956"/>
                </a:lnTo>
                <a:lnTo>
                  <a:pt x="1708" y="111"/>
                </a:lnTo>
                <a:cubicBezTo>
                  <a:pt x="1708" y="49"/>
                  <a:pt x="1653" y="0"/>
                  <a:pt x="15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7" name="Google Shape;2857;g2b64a795e42_0_286"/>
          <p:cNvSpPr/>
          <p:nvPr/>
        </p:nvSpPr>
        <p:spPr>
          <a:xfrm>
            <a:off x="7927300" y="45396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8" name="Google Shape;2858;g2b64a795e42_0_286"/>
          <p:cNvSpPr/>
          <p:nvPr/>
        </p:nvSpPr>
        <p:spPr>
          <a:xfrm>
            <a:off x="6876575" y="36782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9" name="Google Shape;2859;g2b64a795e42_0_286"/>
          <p:cNvSpPr/>
          <p:nvPr/>
        </p:nvSpPr>
        <p:spPr>
          <a:xfrm>
            <a:off x="7497650" y="359703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0" name="Google Shape;2860;g2b64a795e42_0_286"/>
          <p:cNvSpPr/>
          <p:nvPr/>
        </p:nvSpPr>
        <p:spPr>
          <a:xfrm>
            <a:off x="7581038" y="368950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1" name="Google Shape;2861;g2b64a795e42_0_286"/>
          <p:cNvSpPr/>
          <p:nvPr/>
        </p:nvSpPr>
        <p:spPr>
          <a:xfrm>
            <a:off x="7539338" y="3582988"/>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2" name="Google Shape;2862;g2b64a795e42_0_286"/>
          <p:cNvSpPr/>
          <p:nvPr/>
        </p:nvSpPr>
        <p:spPr>
          <a:xfrm flipH="1">
            <a:off x="7165963" y="39893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3" name="Google Shape;2863;g2b64a795e42_0_286"/>
          <p:cNvSpPr/>
          <p:nvPr/>
        </p:nvSpPr>
        <p:spPr>
          <a:xfrm flipH="1">
            <a:off x="7553150" y="4335300"/>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4" name="Google Shape;2864;g2b64a795e42_0_286"/>
          <p:cNvSpPr/>
          <p:nvPr/>
        </p:nvSpPr>
        <p:spPr>
          <a:xfrm>
            <a:off x="6817475" y="41228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5" name="Google Shape;2865;g2b64a795e42_0_286"/>
          <p:cNvSpPr/>
          <p:nvPr/>
        </p:nvSpPr>
        <p:spPr>
          <a:xfrm>
            <a:off x="6741725" y="44311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6" name="Google Shape;2866;g2b64a795e42_0_286"/>
          <p:cNvSpPr/>
          <p:nvPr/>
        </p:nvSpPr>
        <p:spPr>
          <a:xfrm>
            <a:off x="6775475" y="44424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7" name="Google Shape;2867;g2b64a795e42_0_286"/>
          <p:cNvSpPr/>
          <p:nvPr/>
        </p:nvSpPr>
        <p:spPr>
          <a:xfrm>
            <a:off x="6673488" y="44424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8" name="Google Shape;2868;g2b64a795e42_0_286"/>
          <p:cNvSpPr/>
          <p:nvPr/>
        </p:nvSpPr>
        <p:spPr>
          <a:xfrm>
            <a:off x="7197675" y="433633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9" name="Google Shape;2869;g2b64a795e42_0_286"/>
          <p:cNvSpPr/>
          <p:nvPr/>
        </p:nvSpPr>
        <p:spPr>
          <a:xfrm>
            <a:off x="7292625" y="43668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0" name="Google Shape;2870;g2b64a795e42_0_286"/>
          <p:cNvSpPr/>
          <p:nvPr/>
        </p:nvSpPr>
        <p:spPr>
          <a:xfrm>
            <a:off x="7958350" y="34175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1" name="Google Shape;2871;g2b64a795e42_0_286"/>
          <p:cNvSpPr/>
          <p:nvPr/>
        </p:nvSpPr>
        <p:spPr>
          <a:xfrm>
            <a:off x="7882600" y="37259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2" name="Google Shape;2872;g2b64a795e42_0_286"/>
          <p:cNvSpPr/>
          <p:nvPr/>
        </p:nvSpPr>
        <p:spPr>
          <a:xfrm>
            <a:off x="7916350" y="37371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3" name="Google Shape;2873;g2b64a795e42_0_286"/>
          <p:cNvSpPr/>
          <p:nvPr/>
        </p:nvSpPr>
        <p:spPr>
          <a:xfrm>
            <a:off x="7814363" y="37371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4" name="Google Shape;2874;g2b64a795e42_0_286"/>
          <p:cNvSpPr/>
          <p:nvPr/>
        </p:nvSpPr>
        <p:spPr>
          <a:xfrm>
            <a:off x="8338550" y="363108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5" name="Google Shape;2875;g2b64a795e42_0_286"/>
          <p:cNvSpPr/>
          <p:nvPr/>
        </p:nvSpPr>
        <p:spPr>
          <a:xfrm>
            <a:off x="8433500" y="36615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6" name="Google Shape;2876;g2b64a795e42_0_286"/>
          <p:cNvSpPr/>
          <p:nvPr/>
        </p:nvSpPr>
        <p:spPr>
          <a:xfrm>
            <a:off x="5346927" y="1463202"/>
            <a:ext cx="1082100" cy="1082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7" name="Google Shape;2877;g2b64a795e42_0_286"/>
          <p:cNvSpPr/>
          <p:nvPr/>
        </p:nvSpPr>
        <p:spPr>
          <a:xfrm>
            <a:off x="7093290" y="2524338"/>
            <a:ext cx="1643100" cy="1643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8" name="Google Shape;2878;g2b64a795e42_0_286"/>
          <p:cNvSpPr/>
          <p:nvPr/>
        </p:nvSpPr>
        <p:spPr>
          <a:xfrm>
            <a:off x="7364575" y="1151200"/>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9" name="Google Shape;2879;g2b64a795e42_0_286"/>
          <p:cNvSpPr/>
          <p:nvPr/>
        </p:nvSpPr>
        <p:spPr>
          <a:xfrm>
            <a:off x="6469000" y="3843288"/>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0" name="Google Shape;2880;g2b64a795e42_0_286"/>
          <p:cNvSpPr/>
          <p:nvPr/>
        </p:nvSpPr>
        <p:spPr>
          <a:xfrm rot="-6779535">
            <a:off x="1766563" y="247767"/>
            <a:ext cx="648910" cy="469058"/>
          </a:xfrm>
          <a:custGeom>
            <a:rect b="b" l="l" r="r" t="t"/>
            <a:pathLst>
              <a:path extrusionOk="0" h="5915" w="8183">
                <a:moveTo>
                  <a:pt x="4239" y="0"/>
                </a:moveTo>
                <a:cubicBezTo>
                  <a:pt x="4180" y="0"/>
                  <a:pt x="4122" y="2"/>
                  <a:pt x="4064" y="6"/>
                </a:cubicBezTo>
                <a:cubicBezTo>
                  <a:pt x="2769" y="99"/>
                  <a:pt x="1240" y="2207"/>
                  <a:pt x="500" y="3299"/>
                </a:cubicBezTo>
                <a:cubicBezTo>
                  <a:pt x="247" y="3662"/>
                  <a:pt x="1" y="4094"/>
                  <a:pt x="38" y="4538"/>
                </a:cubicBezTo>
                <a:cubicBezTo>
                  <a:pt x="62" y="4797"/>
                  <a:pt x="186" y="5031"/>
                  <a:pt x="358" y="5204"/>
                </a:cubicBezTo>
                <a:cubicBezTo>
                  <a:pt x="432" y="5284"/>
                  <a:pt x="525" y="5352"/>
                  <a:pt x="617" y="5407"/>
                </a:cubicBezTo>
                <a:cubicBezTo>
                  <a:pt x="919" y="5586"/>
                  <a:pt x="1264" y="5648"/>
                  <a:pt x="1604" y="5697"/>
                </a:cubicBezTo>
                <a:cubicBezTo>
                  <a:pt x="2364" y="5820"/>
                  <a:pt x="3149" y="5914"/>
                  <a:pt x="3930" y="5914"/>
                </a:cubicBezTo>
                <a:cubicBezTo>
                  <a:pt x="4999" y="5914"/>
                  <a:pt x="6061" y="5737"/>
                  <a:pt x="7048" y="5210"/>
                </a:cubicBezTo>
                <a:cubicBezTo>
                  <a:pt x="7492" y="4970"/>
                  <a:pt x="7942" y="4618"/>
                  <a:pt x="8077" y="4094"/>
                </a:cubicBezTo>
                <a:cubicBezTo>
                  <a:pt x="8182" y="3687"/>
                  <a:pt x="8071" y="3268"/>
                  <a:pt x="7923" y="2898"/>
                </a:cubicBezTo>
                <a:cubicBezTo>
                  <a:pt x="7868" y="2762"/>
                  <a:pt x="7806" y="2627"/>
                  <a:pt x="7732" y="2491"/>
                </a:cubicBezTo>
                <a:cubicBezTo>
                  <a:pt x="7045" y="1189"/>
                  <a:pt x="5643" y="0"/>
                  <a:pt x="423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1" name="Google Shape;2881;g2b64a795e42_0_286"/>
          <p:cNvSpPr/>
          <p:nvPr/>
        </p:nvSpPr>
        <p:spPr>
          <a:xfrm rot="-715145">
            <a:off x="2230960" y="74760"/>
            <a:ext cx="1797725" cy="815088"/>
          </a:xfrm>
          <a:custGeom>
            <a:rect b="b" l="l" r="r" t="t"/>
            <a:pathLst>
              <a:path extrusionOk="0" h="8997" w="9952">
                <a:moveTo>
                  <a:pt x="3764" y="1"/>
                </a:moveTo>
                <a:cubicBezTo>
                  <a:pt x="3566" y="1"/>
                  <a:pt x="3368" y="7"/>
                  <a:pt x="3169" y="18"/>
                </a:cubicBezTo>
                <a:cubicBezTo>
                  <a:pt x="2806" y="37"/>
                  <a:pt x="2442" y="74"/>
                  <a:pt x="2078" y="135"/>
                </a:cubicBezTo>
                <a:cubicBezTo>
                  <a:pt x="1277" y="265"/>
                  <a:pt x="716" y="431"/>
                  <a:pt x="376" y="875"/>
                </a:cubicBezTo>
                <a:cubicBezTo>
                  <a:pt x="210" y="1091"/>
                  <a:pt x="99" y="1381"/>
                  <a:pt x="44" y="1769"/>
                </a:cubicBezTo>
                <a:cubicBezTo>
                  <a:pt x="13" y="1972"/>
                  <a:pt x="0" y="2201"/>
                  <a:pt x="0" y="2460"/>
                </a:cubicBezTo>
                <a:cubicBezTo>
                  <a:pt x="7" y="4661"/>
                  <a:pt x="1344" y="7552"/>
                  <a:pt x="3120" y="8514"/>
                </a:cubicBezTo>
                <a:cubicBezTo>
                  <a:pt x="3729" y="8843"/>
                  <a:pt x="4377" y="8996"/>
                  <a:pt x="5022" y="8996"/>
                </a:cubicBezTo>
                <a:cubicBezTo>
                  <a:pt x="6790" y="8996"/>
                  <a:pt x="8533" y="7844"/>
                  <a:pt x="9378" y="6023"/>
                </a:cubicBezTo>
                <a:cubicBezTo>
                  <a:pt x="9440" y="5894"/>
                  <a:pt x="9495" y="5764"/>
                  <a:pt x="9545" y="5629"/>
                </a:cubicBezTo>
                <a:cubicBezTo>
                  <a:pt x="9828" y="4864"/>
                  <a:pt x="9951" y="3989"/>
                  <a:pt x="9791" y="3187"/>
                </a:cubicBezTo>
                <a:cubicBezTo>
                  <a:pt x="9748" y="2965"/>
                  <a:pt x="9680" y="2749"/>
                  <a:pt x="9594" y="2546"/>
                </a:cubicBezTo>
                <a:cubicBezTo>
                  <a:pt x="9101" y="1442"/>
                  <a:pt x="8028" y="857"/>
                  <a:pt x="6992" y="517"/>
                </a:cubicBezTo>
                <a:cubicBezTo>
                  <a:pt x="5943" y="173"/>
                  <a:pt x="4855" y="1"/>
                  <a:pt x="3764" y="1"/>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2" name="Google Shape;2882;g2b64a795e42_0_286"/>
          <p:cNvSpPr txBox="1"/>
          <p:nvPr>
            <p:ph idx="2" type="title"/>
          </p:nvPr>
        </p:nvSpPr>
        <p:spPr>
          <a:xfrm>
            <a:off x="1861350" y="1375100"/>
            <a:ext cx="14160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6000"/>
              <a:buNone/>
            </a:pPr>
            <a:r>
              <a:rPr lang="en-US"/>
              <a:t>19</a:t>
            </a:r>
            <a:endParaRPr/>
          </a:p>
        </p:txBody>
      </p:sp>
    </p:spTree>
  </p:cSld>
  <p:clrMapOvr>
    <a:masterClrMapping/>
  </p:clrMapOvr>
</p:sld>
</file>

<file path=ppt/slides/slide2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6" name="Shape 2886"/>
        <p:cNvGrpSpPr/>
        <p:nvPr/>
      </p:nvGrpSpPr>
      <p:grpSpPr>
        <a:xfrm>
          <a:off x="0" y="0"/>
          <a:ext cx="0" cy="0"/>
          <a:chOff x="0" y="0"/>
          <a:chExt cx="0" cy="0"/>
        </a:xfrm>
      </p:grpSpPr>
      <p:sp>
        <p:nvSpPr>
          <p:cNvPr id="2887" name="Google Shape;2887;p80"/>
          <p:cNvSpPr txBox="1"/>
          <p:nvPr>
            <p:ph type="title"/>
          </p:nvPr>
        </p:nvSpPr>
        <p:spPr>
          <a:xfrm>
            <a:off x="349321" y="338718"/>
            <a:ext cx="717236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ASDs</a:t>
            </a:r>
            <a:endParaRPr/>
          </a:p>
        </p:txBody>
      </p:sp>
      <p:sp>
        <p:nvSpPr>
          <p:cNvPr id="2888" name="Google Shape;2888;p80"/>
          <p:cNvSpPr txBox="1"/>
          <p:nvPr>
            <p:ph idx="1" type="body"/>
          </p:nvPr>
        </p:nvSpPr>
        <p:spPr>
          <a:xfrm>
            <a:off x="349321" y="974135"/>
            <a:ext cx="8073904" cy="3634950"/>
          </a:xfrm>
          <a:prstGeom prst="rect">
            <a:avLst/>
          </a:prstGeom>
          <a:noFill/>
          <a:ln>
            <a:noFill/>
          </a:ln>
        </p:spPr>
        <p:txBody>
          <a:bodyPr anchorCtr="0" anchor="t" bIns="45700" lIns="91425" spcFirstLastPara="1" rIns="91425" wrap="square" tIns="45700">
            <a:normAutofit/>
          </a:bodyPr>
          <a:lstStyle/>
          <a:p>
            <a:pPr indent="0" lvl="0" marL="139700" rtl="0" algn="l">
              <a:lnSpc>
                <a:spcPct val="100000"/>
              </a:lnSpc>
              <a:spcBef>
                <a:spcPts val="0"/>
              </a:spcBef>
              <a:spcAft>
                <a:spcPts val="0"/>
              </a:spcAft>
              <a:buSzPts val="1400"/>
              <a:buNone/>
            </a:pPr>
            <a:r>
              <a:rPr lang="en-US"/>
              <a:t>A group of disorders characterized by abnormalities in communication and social interaction and by restricted repetitive activities and interests. • Usually development is abnormal from infancy, and most cases are manifested before the age of 5 years.</a:t>
            </a:r>
            <a:endParaRPr/>
          </a:p>
          <a:p>
            <a:pPr indent="-228600" lvl="0" marL="457200" rtl="0" algn="l">
              <a:lnSpc>
                <a:spcPct val="100000"/>
              </a:lnSpc>
              <a:spcBef>
                <a:spcPts val="0"/>
              </a:spcBef>
              <a:spcAft>
                <a:spcPts val="0"/>
              </a:spcAft>
              <a:buSzPts val="1400"/>
              <a:buNone/>
            </a:pPr>
            <a:r>
              <a:t/>
            </a:r>
            <a:endParaRPr/>
          </a:p>
          <a:p>
            <a:pPr indent="0" lvl="0" marL="139700" rtl="0" algn="l">
              <a:lnSpc>
                <a:spcPct val="100000"/>
              </a:lnSpc>
              <a:spcBef>
                <a:spcPts val="0"/>
              </a:spcBef>
              <a:spcAft>
                <a:spcPts val="0"/>
              </a:spcAft>
              <a:buSzPts val="1400"/>
              <a:buNone/>
            </a:pPr>
            <a:r>
              <a:rPr lang="en-US"/>
              <a:t>ASDs: </a:t>
            </a:r>
            <a:endParaRPr/>
          </a:p>
          <a:p>
            <a:pPr indent="-342900" lvl="0" marL="482600" rtl="0" algn="l">
              <a:lnSpc>
                <a:spcPct val="100000"/>
              </a:lnSpc>
              <a:spcBef>
                <a:spcPts val="0"/>
              </a:spcBef>
              <a:spcAft>
                <a:spcPts val="0"/>
              </a:spcAft>
              <a:buSzPts val="1400"/>
              <a:buFont typeface="Arial"/>
              <a:buAutoNum type="arabicParenR"/>
            </a:pPr>
            <a:r>
              <a:rPr lang="en-US"/>
              <a:t>Autism </a:t>
            </a:r>
            <a:endParaRPr/>
          </a:p>
          <a:p>
            <a:pPr indent="-342900" lvl="0" marL="482600" rtl="0" algn="l">
              <a:lnSpc>
                <a:spcPct val="100000"/>
              </a:lnSpc>
              <a:spcBef>
                <a:spcPts val="0"/>
              </a:spcBef>
              <a:spcAft>
                <a:spcPts val="0"/>
              </a:spcAft>
              <a:buSzPts val="1400"/>
              <a:buFont typeface="Arial"/>
              <a:buAutoNum type="arabicParenR"/>
            </a:pPr>
            <a:r>
              <a:rPr lang="en-US"/>
              <a:t>Asperger’s disorder</a:t>
            </a:r>
            <a:endParaRPr/>
          </a:p>
          <a:p>
            <a:pPr indent="-342900" lvl="0" marL="482600" rtl="0" algn="l">
              <a:lnSpc>
                <a:spcPct val="100000"/>
              </a:lnSpc>
              <a:spcBef>
                <a:spcPts val="0"/>
              </a:spcBef>
              <a:spcAft>
                <a:spcPts val="0"/>
              </a:spcAft>
              <a:buSzPts val="1400"/>
              <a:buFont typeface="Arial"/>
              <a:buAutoNum type="arabicParenR"/>
            </a:pPr>
            <a:r>
              <a:rPr lang="en-US"/>
              <a:t>Childhood disintegrative disorder </a:t>
            </a:r>
            <a:endParaRPr/>
          </a:p>
          <a:p>
            <a:pPr indent="-342900" lvl="0" marL="482600" rtl="0" algn="l">
              <a:lnSpc>
                <a:spcPct val="100000"/>
              </a:lnSpc>
              <a:spcBef>
                <a:spcPts val="0"/>
              </a:spcBef>
              <a:spcAft>
                <a:spcPts val="0"/>
              </a:spcAft>
              <a:buSzPts val="1400"/>
              <a:buFont typeface="Arial"/>
              <a:buAutoNum type="arabicParenR"/>
            </a:pPr>
            <a:r>
              <a:rPr lang="en-US"/>
              <a:t>Not otherwise specified ( PDD-NOS )</a:t>
            </a:r>
            <a:endParaRPr/>
          </a:p>
          <a:p>
            <a:pPr indent="-342900" lvl="0" marL="482600" rtl="0" algn="l">
              <a:lnSpc>
                <a:spcPct val="100000"/>
              </a:lnSpc>
              <a:spcBef>
                <a:spcPts val="0"/>
              </a:spcBef>
              <a:spcAft>
                <a:spcPts val="0"/>
              </a:spcAft>
              <a:buSzPts val="1400"/>
              <a:buFont typeface="Arial"/>
              <a:buAutoNum type="arabicParenR"/>
            </a:pPr>
            <a:r>
              <a:rPr lang="en-US"/>
              <a:t>Rett syndrome</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24"/>
          <p:cNvSpPr txBox="1"/>
          <p:nvPr>
            <p:ph type="title"/>
          </p:nvPr>
        </p:nvSpPr>
        <p:spPr>
          <a:xfrm>
            <a:off x="310927" y="322831"/>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Disturbances in thought form </a:t>
            </a:r>
            <a:endParaRPr/>
          </a:p>
        </p:txBody>
      </p:sp>
      <p:sp>
        <p:nvSpPr>
          <p:cNvPr id="497" name="Google Shape;497;p24"/>
          <p:cNvSpPr txBox="1"/>
          <p:nvPr>
            <p:ph idx="4294967295" type="body"/>
          </p:nvPr>
        </p:nvSpPr>
        <p:spPr>
          <a:xfrm>
            <a:off x="155463" y="1123475"/>
            <a:ext cx="8014927" cy="3781415"/>
          </a:xfrm>
          <a:prstGeom prst="rect">
            <a:avLst/>
          </a:prstGeom>
          <a:noFill/>
          <a:ln>
            <a:noFill/>
          </a:ln>
        </p:spPr>
        <p:txBody>
          <a:bodyPr anchorCtr="0" anchor="t" bIns="45700" lIns="91425" spcFirstLastPara="1" rIns="91425" wrap="square" tIns="45700">
            <a:normAutofit lnSpcReduction="10000"/>
          </a:bodyPr>
          <a:lstStyle/>
          <a:p>
            <a:pPr indent="-285750" lvl="0" marL="285750" rtl="0" algn="l">
              <a:lnSpc>
                <a:spcPct val="100000"/>
              </a:lnSpc>
              <a:spcBef>
                <a:spcPts val="0"/>
              </a:spcBef>
              <a:spcAft>
                <a:spcPts val="0"/>
              </a:spcAft>
              <a:buSzPts val="1600"/>
              <a:buChar char="•"/>
            </a:pPr>
            <a:r>
              <a:rPr lang="en-US" sz="1600">
                <a:latin typeface="Roboto Condensed"/>
                <a:ea typeface="Roboto Condensed"/>
                <a:cs typeface="Roboto Condensed"/>
                <a:sym typeface="Roboto Condensed"/>
              </a:rPr>
              <a:t>Specific disturbances </a:t>
            </a:r>
            <a:endParaRPr/>
          </a:p>
          <a:p>
            <a:pPr indent="-285750" lvl="1" marL="517525" rtl="0" algn="l">
              <a:lnSpc>
                <a:spcPct val="100000"/>
              </a:lnSpc>
              <a:spcBef>
                <a:spcPts val="0"/>
              </a:spcBef>
              <a:spcAft>
                <a:spcPts val="0"/>
              </a:spcAft>
              <a:buSzPts val="1600"/>
              <a:buChar char="•"/>
            </a:pPr>
            <a:r>
              <a:rPr b="1" lang="en-US" sz="1600" u="sng">
                <a:solidFill>
                  <a:srgbClr val="017058"/>
                </a:solidFill>
                <a:latin typeface="Roboto Condensed"/>
                <a:ea typeface="Roboto Condensed"/>
                <a:cs typeface="Roboto Condensed"/>
                <a:sym typeface="Roboto Condensed"/>
              </a:rPr>
              <a:t>Pressure of thought: </a:t>
            </a:r>
            <a:r>
              <a:rPr lang="en-US" sz="1600">
                <a:latin typeface="Roboto Condensed"/>
                <a:ea typeface="Roboto Condensed"/>
                <a:cs typeface="Roboto Condensed"/>
                <a:sym typeface="Roboto Condensed"/>
              </a:rPr>
              <a:t>Ideas arise in unusual </a:t>
            </a:r>
            <a:r>
              <a:rPr lang="en-US" sz="1600" u="sng">
                <a:latin typeface="Roboto Condensed"/>
                <a:ea typeface="Roboto Condensed"/>
                <a:cs typeface="Roboto Condensed"/>
                <a:sym typeface="Roboto Condensed"/>
              </a:rPr>
              <a:t>variety and abundance </a:t>
            </a:r>
            <a:r>
              <a:rPr lang="en-US" sz="1600">
                <a:latin typeface="Roboto Condensed"/>
                <a:ea typeface="Roboto Condensed"/>
                <a:cs typeface="Roboto Condensed"/>
                <a:sym typeface="Roboto Condensed"/>
              </a:rPr>
              <a:t>and pass through the mind </a:t>
            </a:r>
            <a:r>
              <a:rPr lang="en-US" sz="1600" u="sng">
                <a:latin typeface="Roboto Condensed"/>
                <a:ea typeface="Roboto Condensed"/>
                <a:cs typeface="Roboto Condensed"/>
                <a:sym typeface="Roboto Condensed"/>
              </a:rPr>
              <a:t>rapidly</a:t>
            </a:r>
            <a:r>
              <a:rPr lang="en-US" sz="1600">
                <a:latin typeface="Roboto Condensed"/>
                <a:ea typeface="Roboto Condensed"/>
                <a:cs typeface="Roboto Condensed"/>
                <a:sym typeface="Roboto Condensed"/>
              </a:rPr>
              <a:t>.</a:t>
            </a:r>
            <a:endParaRPr/>
          </a:p>
          <a:p>
            <a:pPr indent="-285750" lvl="1" marL="517525" rtl="0" algn="l">
              <a:lnSpc>
                <a:spcPct val="100000"/>
              </a:lnSpc>
              <a:spcBef>
                <a:spcPts val="0"/>
              </a:spcBef>
              <a:spcAft>
                <a:spcPts val="0"/>
              </a:spcAft>
              <a:buSzPts val="1600"/>
              <a:buChar char="•"/>
            </a:pPr>
            <a:r>
              <a:rPr b="1" lang="en-US" sz="1600" u="sng">
                <a:solidFill>
                  <a:srgbClr val="017058"/>
                </a:solidFill>
                <a:latin typeface="Roboto Condensed"/>
                <a:ea typeface="Roboto Condensed"/>
                <a:cs typeface="Roboto Condensed"/>
                <a:sym typeface="Roboto Condensed"/>
              </a:rPr>
              <a:t>Poverty of thought: </a:t>
            </a:r>
            <a:r>
              <a:rPr lang="en-US" sz="1600">
                <a:latin typeface="Roboto Condensed"/>
                <a:ea typeface="Roboto Condensed"/>
                <a:cs typeface="Roboto Condensed"/>
                <a:sym typeface="Roboto Condensed"/>
              </a:rPr>
              <a:t>only a few ideas, </a:t>
            </a:r>
            <a:r>
              <a:rPr lang="en-US" sz="1600" u="sng">
                <a:latin typeface="Roboto Condensed"/>
                <a:ea typeface="Roboto Condensed"/>
                <a:cs typeface="Roboto Condensed"/>
                <a:sym typeface="Roboto Condensed"/>
              </a:rPr>
              <a:t>which lack variety and abundance</a:t>
            </a:r>
            <a:r>
              <a:rPr lang="en-US" sz="1600">
                <a:latin typeface="Roboto Condensed"/>
                <a:ea typeface="Roboto Condensed"/>
                <a:cs typeface="Roboto Condensed"/>
                <a:sym typeface="Roboto Condensed"/>
              </a:rPr>
              <a:t>, and pass through the mind </a:t>
            </a:r>
            <a:r>
              <a:rPr lang="en-US" sz="1600" u="sng">
                <a:latin typeface="Roboto Condensed"/>
                <a:ea typeface="Roboto Condensed"/>
                <a:cs typeface="Roboto Condensed"/>
                <a:sym typeface="Roboto Condensed"/>
              </a:rPr>
              <a:t>slowly</a:t>
            </a:r>
            <a:r>
              <a:rPr lang="en-US" sz="1600">
                <a:latin typeface="Roboto Condensed"/>
                <a:ea typeface="Roboto Condensed"/>
                <a:cs typeface="Roboto Condensed"/>
                <a:sym typeface="Roboto Condensed"/>
              </a:rPr>
              <a:t>.</a:t>
            </a:r>
            <a:endParaRPr/>
          </a:p>
          <a:p>
            <a:pPr indent="-285750" lvl="1" marL="517525" rtl="0" algn="l">
              <a:lnSpc>
                <a:spcPct val="100000"/>
              </a:lnSpc>
              <a:spcBef>
                <a:spcPts val="0"/>
              </a:spcBef>
              <a:spcAft>
                <a:spcPts val="0"/>
              </a:spcAft>
              <a:buSzPts val="1600"/>
              <a:buChar char="•"/>
            </a:pPr>
            <a:r>
              <a:rPr b="1" lang="en-US" sz="1600" u="sng">
                <a:solidFill>
                  <a:srgbClr val="017058"/>
                </a:solidFill>
                <a:latin typeface="Roboto Condensed"/>
                <a:ea typeface="Roboto Condensed"/>
                <a:cs typeface="Roboto Condensed"/>
                <a:sym typeface="Roboto Condensed"/>
              </a:rPr>
              <a:t>Word salad (verbigeration): </a:t>
            </a:r>
            <a:r>
              <a:rPr lang="en-US" sz="1600">
                <a:solidFill>
                  <a:schemeClr val="dk1"/>
                </a:solidFill>
                <a:latin typeface="Roboto Condensed"/>
                <a:ea typeface="Roboto Condensed"/>
                <a:cs typeface="Roboto Condensed"/>
                <a:sym typeface="Roboto Condensed"/>
              </a:rPr>
              <a:t>no connection between topics and bad grammar of speech</a:t>
            </a:r>
            <a:r>
              <a:rPr lang="en-US" sz="1600">
                <a:latin typeface="Roboto Condensed"/>
                <a:ea typeface="Roboto Condensed"/>
                <a:cs typeface="Roboto Condensed"/>
                <a:sym typeface="Roboto Condensed"/>
              </a:rPr>
              <a:t>.</a:t>
            </a:r>
            <a:endParaRPr/>
          </a:p>
          <a:p>
            <a:pPr indent="-285750" lvl="1" marL="517525" rtl="0" algn="l">
              <a:lnSpc>
                <a:spcPct val="100000"/>
              </a:lnSpc>
              <a:spcBef>
                <a:spcPts val="0"/>
              </a:spcBef>
              <a:spcAft>
                <a:spcPts val="0"/>
              </a:spcAft>
              <a:buSzPts val="1600"/>
              <a:buChar char="•"/>
            </a:pPr>
            <a:r>
              <a:rPr b="1" lang="en-US" sz="1600" u="sng">
                <a:solidFill>
                  <a:srgbClr val="017058"/>
                </a:solidFill>
                <a:latin typeface="Roboto Condensed"/>
                <a:ea typeface="Roboto Condensed"/>
                <a:cs typeface="Roboto Condensed"/>
                <a:sym typeface="Roboto Condensed"/>
              </a:rPr>
              <a:t>Tangentiality: </a:t>
            </a:r>
            <a:r>
              <a:rPr lang="en-US" sz="1600">
                <a:solidFill>
                  <a:schemeClr val="dk1"/>
                </a:solidFill>
                <a:latin typeface="Roboto Condensed"/>
                <a:ea typeface="Roboto Condensed"/>
                <a:cs typeface="Roboto Condensed"/>
                <a:sym typeface="Roboto Condensed"/>
              </a:rPr>
              <a:t>can’t have </a:t>
            </a:r>
            <a:r>
              <a:rPr lang="en-US" sz="1600">
                <a:latin typeface="Roboto Condensed"/>
                <a:ea typeface="Roboto Condensed"/>
                <a:cs typeface="Roboto Condensed"/>
                <a:sym typeface="Roboto Condensed"/>
              </a:rPr>
              <a:t>goal-directed associations of thought; </a:t>
            </a:r>
            <a:r>
              <a:rPr lang="en-US" sz="1600" u="sng">
                <a:latin typeface="Roboto Condensed"/>
                <a:ea typeface="Roboto Condensed"/>
                <a:cs typeface="Roboto Condensed"/>
                <a:sym typeface="Roboto Condensed"/>
              </a:rPr>
              <a:t>never gets to desired goal.</a:t>
            </a:r>
            <a:endParaRPr/>
          </a:p>
          <a:p>
            <a:pPr indent="-285750" lvl="1" marL="517525" rtl="0" algn="l">
              <a:lnSpc>
                <a:spcPct val="100000"/>
              </a:lnSpc>
              <a:spcBef>
                <a:spcPts val="0"/>
              </a:spcBef>
              <a:spcAft>
                <a:spcPts val="0"/>
              </a:spcAft>
              <a:buSzPts val="1600"/>
              <a:buChar char="•"/>
            </a:pPr>
            <a:r>
              <a:rPr b="1" lang="en-US" sz="1600" u="sng">
                <a:solidFill>
                  <a:srgbClr val="017058"/>
                </a:solidFill>
                <a:latin typeface="Roboto Condensed"/>
                <a:ea typeface="Roboto Condensed"/>
                <a:cs typeface="Roboto Condensed"/>
                <a:sym typeface="Roboto Condensed"/>
              </a:rPr>
              <a:t>Loosening of associations (Derailment): </a:t>
            </a:r>
            <a:r>
              <a:rPr lang="en-US" sz="1600">
                <a:latin typeface="Roboto Condensed"/>
                <a:ea typeface="Roboto Condensed"/>
                <a:cs typeface="Roboto Condensed"/>
                <a:sym typeface="Roboto Condensed"/>
              </a:rPr>
              <a:t> </a:t>
            </a:r>
            <a:r>
              <a:rPr lang="en-US" sz="1600" u="sng">
                <a:latin typeface="Roboto Condensed"/>
                <a:ea typeface="Roboto Condensed"/>
                <a:cs typeface="Roboto Condensed"/>
                <a:sym typeface="Roboto Condensed"/>
              </a:rPr>
              <a:t>ideas shift from one subject to another </a:t>
            </a:r>
            <a:r>
              <a:rPr lang="en-US" sz="1600">
                <a:latin typeface="Roboto Condensed"/>
                <a:ea typeface="Roboto Condensed"/>
                <a:cs typeface="Roboto Condensed"/>
                <a:sym typeface="Roboto Condensed"/>
              </a:rPr>
              <a:t>in a completely unrelated way; when severe, speech may be incoherent (Severe mania &amp; Schizophrenia).</a:t>
            </a:r>
            <a:endParaRPr/>
          </a:p>
          <a:p>
            <a:pPr indent="-285750" lvl="1" marL="685800" rtl="0" algn="l">
              <a:lnSpc>
                <a:spcPct val="100000"/>
              </a:lnSpc>
              <a:spcBef>
                <a:spcPts val="0"/>
              </a:spcBef>
              <a:spcAft>
                <a:spcPts val="0"/>
              </a:spcAft>
              <a:buSzPts val="1600"/>
              <a:buChar char="•"/>
            </a:pPr>
            <a:r>
              <a:rPr b="1" lang="en-US" sz="1600" u="sng">
                <a:solidFill>
                  <a:srgbClr val="017058"/>
                </a:solidFill>
                <a:latin typeface="Roboto Condensed"/>
                <a:ea typeface="Roboto Condensed"/>
                <a:cs typeface="Roboto Condensed"/>
                <a:sym typeface="Roboto Condensed"/>
              </a:rPr>
              <a:t>Flight of ideas</a:t>
            </a:r>
            <a:r>
              <a:rPr b="1" lang="en-US" sz="1600">
                <a:solidFill>
                  <a:srgbClr val="017058"/>
                </a:solidFill>
                <a:latin typeface="Roboto Condensed"/>
                <a:ea typeface="Roboto Condensed"/>
                <a:cs typeface="Roboto Condensed"/>
                <a:sym typeface="Roboto Condensed"/>
              </a:rPr>
              <a:t>: </a:t>
            </a:r>
            <a:r>
              <a:rPr lang="en-US" sz="1600" u="sng">
                <a:latin typeface="Roboto Condensed"/>
                <a:ea typeface="Roboto Condensed"/>
                <a:cs typeface="Roboto Condensed"/>
                <a:sym typeface="Roboto Condensed"/>
              </a:rPr>
              <a:t>rapid, continuous </a:t>
            </a:r>
            <a:r>
              <a:rPr lang="en-US" sz="1600">
                <a:latin typeface="Roboto Condensed"/>
                <a:ea typeface="Roboto Condensed"/>
                <a:cs typeface="Roboto Condensed"/>
                <a:sym typeface="Roboto Condensed"/>
              </a:rPr>
              <a:t>verbalizations or plays on words produce </a:t>
            </a:r>
            <a:r>
              <a:rPr lang="en-US" sz="1600" u="sng">
                <a:latin typeface="Roboto Condensed"/>
                <a:ea typeface="Roboto Condensed"/>
                <a:cs typeface="Roboto Condensed"/>
                <a:sym typeface="Roboto Condensed"/>
              </a:rPr>
              <a:t>constant shifting from one idea to another</a:t>
            </a:r>
            <a:r>
              <a:rPr lang="en-US" sz="1600">
                <a:latin typeface="Roboto Condensed"/>
                <a:ea typeface="Roboto Condensed"/>
                <a:cs typeface="Roboto Condensed"/>
                <a:sym typeface="Roboto Condensed"/>
              </a:rPr>
              <a:t>; the ideas tend to be connected, and a listener may be able to follow them (Schizophrenia).</a:t>
            </a:r>
            <a:endParaRPr/>
          </a:p>
          <a:p>
            <a:pPr indent="-285750" lvl="1" marL="685800" rtl="0" algn="l">
              <a:lnSpc>
                <a:spcPct val="100000"/>
              </a:lnSpc>
              <a:spcBef>
                <a:spcPts val="0"/>
              </a:spcBef>
              <a:spcAft>
                <a:spcPts val="0"/>
              </a:spcAft>
              <a:buSzPts val="1600"/>
              <a:buChar char="•"/>
            </a:pPr>
            <a:r>
              <a:rPr b="1" lang="en-US" sz="1600" u="sng">
                <a:solidFill>
                  <a:srgbClr val="017058"/>
                </a:solidFill>
                <a:latin typeface="Roboto Condensed"/>
                <a:ea typeface="Roboto Condensed"/>
                <a:cs typeface="Roboto Condensed"/>
                <a:sym typeface="Roboto Condensed"/>
              </a:rPr>
              <a:t>Thought blocking: </a:t>
            </a:r>
            <a:r>
              <a:rPr lang="en-US" sz="1600">
                <a:latin typeface="Roboto Condensed"/>
                <a:ea typeface="Roboto Condensed"/>
                <a:cs typeface="Roboto Condensed"/>
                <a:sym typeface="Roboto Condensed"/>
              </a:rPr>
              <a:t>patient’s </a:t>
            </a:r>
            <a:r>
              <a:rPr lang="en-US" sz="1600" u="sng">
                <a:latin typeface="Roboto Condensed"/>
                <a:ea typeface="Roboto Condensed"/>
                <a:cs typeface="Roboto Condensed"/>
                <a:sym typeface="Roboto Condensed"/>
              </a:rPr>
              <a:t>mind going entirely blank</a:t>
            </a:r>
            <a:r>
              <a:rPr lang="en-US" sz="1600">
                <a:latin typeface="Roboto Condensed"/>
                <a:ea typeface="Roboto Condensed"/>
                <a:cs typeface="Roboto Condensed"/>
                <a:sym typeface="Roboto Condensed"/>
              </a:rPr>
              <a:t> in the middle of a train of thought.</a:t>
            </a:r>
            <a:endParaRPr/>
          </a:p>
          <a:p>
            <a:pPr indent="-285750" lvl="1" marL="685800" rtl="0" algn="l">
              <a:lnSpc>
                <a:spcPct val="100000"/>
              </a:lnSpc>
              <a:spcBef>
                <a:spcPts val="0"/>
              </a:spcBef>
              <a:spcAft>
                <a:spcPts val="0"/>
              </a:spcAft>
              <a:buSzPts val="1600"/>
              <a:buChar char="•"/>
            </a:pPr>
            <a:r>
              <a:rPr b="1" lang="en-US" sz="1600" u="sng">
                <a:solidFill>
                  <a:srgbClr val="017058"/>
                </a:solidFill>
                <a:latin typeface="Roboto Condensed"/>
                <a:ea typeface="Roboto Condensed"/>
                <a:cs typeface="Roboto Condensed"/>
                <a:sym typeface="Roboto Condensed"/>
              </a:rPr>
              <a:t>Perseveration:</a:t>
            </a:r>
            <a:r>
              <a:rPr lang="en-US" sz="1600">
                <a:latin typeface="Roboto Condensed"/>
                <a:ea typeface="Roboto Condensed"/>
                <a:cs typeface="Roboto Condensed"/>
                <a:sym typeface="Roboto Condensed"/>
              </a:rPr>
              <a:t> The persistent and inappropriate repetition of same thoughts In response to a series of different questions, </a:t>
            </a:r>
            <a:endParaRPr/>
          </a:p>
        </p:txBody>
      </p:sp>
      <p:sp>
        <p:nvSpPr>
          <p:cNvPr id="498" name="Google Shape;498;p24"/>
          <p:cNvSpPr txBox="1"/>
          <p:nvPr/>
        </p:nvSpPr>
        <p:spPr>
          <a:xfrm>
            <a:off x="179585" y="3992852"/>
            <a:ext cx="46313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F3542"/>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499" name="Google Shape;499;p24"/>
          <p:cNvSpPr txBox="1"/>
          <p:nvPr/>
        </p:nvSpPr>
        <p:spPr>
          <a:xfrm>
            <a:off x="179585" y="4221452"/>
            <a:ext cx="4632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F3542"/>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2" name="Shape 2892"/>
        <p:cNvGrpSpPr/>
        <p:nvPr/>
      </p:nvGrpSpPr>
      <p:grpSpPr>
        <a:xfrm>
          <a:off x="0" y="0"/>
          <a:ext cx="0" cy="0"/>
          <a:chOff x="0" y="0"/>
          <a:chExt cx="0" cy="0"/>
        </a:xfrm>
      </p:grpSpPr>
      <p:sp>
        <p:nvSpPr>
          <p:cNvPr id="2893" name="Google Shape;2893;p81"/>
          <p:cNvSpPr txBox="1"/>
          <p:nvPr>
            <p:ph type="title"/>
          </p:nvPr>
        </p:nvSpPr>
        <p:spPr>
          <a:xfrm>
            <a:off x="2593812" y="95688"/>
            <a:ext cx="3668700" cy="572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4000"/>
              <a:buNone/>
            </a:pPr>
            <a:r>
              <a:rPr b="1" lang="en-US" sz="3600"/>
              <a:t>ASD</a:t>
            </a:r>
            <a:endParaRPr/>
          </a:p>
        </p:txBody>
      </p:sp>
      <p:sp>
        <p:nvSpPr>
          <p:cNvPr id="2894" name="Google Shape;2894;p81"/>
          <p:cNvSpPr txBox="1"/>
          <p:nvPr>
            <p:ph idx="1" type="body"/>
          </p:nvPr>
        </p:nvSpPr>
        <p:spPr>
          <a:xfrm>
            <a:off x="195209" y="1184916"/>
            <a:ext cx="3172908" cy="3683810"/>
          </a:xfrm>
          <a:prstGeom prst="rect">
            <a:avLst/>
          </a:prstGeom>
          <a:noFill/>
          <a:ln>
            <a:noFill/>
          </a:ln>
        </p:spPr>
        <p:txBody>
          <a:bodyPr anchorCtr="0" anchor="t" bIns="45700" lIns="91425" spcFirstLastPara="1" rIns="91425" wrap="square" tIns="45700">
            <a:normAutofit lnSpcReduction="10000"/>
          </a:bodyPr>
          <a:lstStyle/>
          <a:p>
            <a:pPr indent="0" lvl="0" marL="139700" rtl="0" algn="l">
              <a:lnSpc>
                <a:spcPct val="100000"/>
              </a:lnSpc>
              <a:spcBef>
                <a:spcPts val="0"/>
              </a:spcBef>
              <a:spcAft>
                <a:spcPts val="0"/>
              </a:spcAft>
              <a:buSzPts val="1400"/>
              <a:buNone/>
            </a:pPr>
            <a:r>
              <a:rPr lang="en-US">
                <a:solidFill>
                  <a:srgbClr val="FF0000"/>
                </a:solidFill>
              </a:rPr>
              <a:t>1- Social deficit </a:t>
            </a:r>
            <a:endParaRPr/>
          </a:p>
          <a:p>
            <a:pPr indent="0" lvl="0" marL="139700" rtl="0" algn="l">
              <a:lnSpc>
                <a:spcPct val="100000"/>
              </a:lnSpc>
              <a:spcBef>
                <a:spcPts val="0"/>
              </a:spcBef>
              <a:spcAft>
                <a:spcPts val="0"/>
              </a:spcAft>
              <a:buSzPts val="1400"/>
              <a:buNone/>
            </a:pPr>
            <a:r>
              <a:rPr lang="en-US"/>
              <a:t>at least </a:t>
            </a:r>
            <a:r>
              <a:rPr b="1" lang="en-US" u="sng">
                <a:solidFill>
                  <a:schemeClr val="dk2"/>
                </a:solidFill>
              </a:rPr>
              <a:t>two</a:t>
            </a:r>
            <a:r>
              <a:rPr lang="en-US"/>
              <a:t> of the following:</a:t>
            </a:r>
            <a:endParaRPr/>
          </a:p>
          <a:p>
            <a:pPr indent="-342900" lvl="0" marL="482600" rtl="0" algn="l">
              <a:lnSpc>
                <a:spcPct val="100000"/>
              </a:lnSpc>
              <a:spcBef>
                <a:spcPts val="0"/>
              </a:spcBef>
              <a:spcAft>
                <a:spcPts val="0"/>
              </a:spcAft>
              <a:buSzPts val="1400"/>
              <a:buFont typeface="Arial"/>
              <a:buAutoNum type="alphaLcParenR"/>
            </a:pPr>
            <a:r>
              <a:rPr lang="en-US" u="sng"/>
              <a:t>Marked impairment in nonverbal behaviors</a:t>
            </a:r>
            <a:r>
              <a:rPr lang="en-US"/>
              <a:t>, such as eye-to-eye contact, facial expression, body postures, and gestures to regulate social interaction </a:t>
            </a:r>
            <a:endParaRPr/>
          </a:p>
          <a:p>
            <a:pPr indent="-342900" lvl="0" marL="482600" rtl="0" algn="l">
              <a:lnSpc>
                <a:spcPct val="100000"/>
              </a:lnSpc>
              <a:spcBef>
                <a:spcPts val="0"/>
              </a:spcBef>
              <a:spcAft>
                <a:spcPts val="0"/>
              </a:spcAft>
              <a:buSzPts val="1400"/>
              <a:buFont typeface="Arial"/>
              <a:buAutoNum type="alphaLcParenR"/>
            </a:pPr>
            <a:r>
              <a:rPr lang="en-US" u="sng"/>
              <a:t>Failure to develop peer relationships </a:t>
            </a:r>
            <a:r>
              <a:rPr lang="en-US"/>
              <a:t>appropriate to developmental age </a:t>
            </a:r>
            <a:endParaRPr/>
          </a:p>
          <a:p>
            <a:pPr indent="-342900" lvl="0" marL="482600" rtl="0" algn="l">
              <a:lnSpc>
                <a:spcPct val="100000"/>
              </a:lnSpc>
              <a:spcBef>
                <a:spcPts val="0"/>
              </a:spcBef>
              <a:spcAft>
                <a:spcPts val="0"/>
              </a:spcAft>
              <a:buSzPts val="1400"/>
              <a:buFont typeface="Arial"/>
              <a:buAutoNum type="alphaLcParenR"/>
            </a:pPr>
            <a:r>
              <a:rPr lang="en-US"/>
              <a:t>A </a:t>
            </a:r>
            <a:r>
              <a:rPr lang="en-US" u="sng"/>
              <a:t>lack of spontaneous seeking to share</a:t>
            </a:r>
            <a:r>
              <a:rPr lang="en-US"/>
              <a:t> enjoyment, interests, or achievements with other people (e.g., by a lack of showing, bringing, or pointing out objects of interest)</a:t>
            </a:r>
            <a:endParaRPr/>
          </a:p>
          <a:p>
            <a:pPr indent="-342900" lvl="0" marL="482600" rtl="0" algn="l">
              <a:lnSpc>
                <a:spcPct val="100000"/>
              </a:lnSpc>
              <a:spcBef>
                <a:spcPts val="0"/>
              </a:spcBef>
              <a:spcAft>
                <a:spcPts val="0"/>
              </a:spcAft>
              <a:buSzPts val="1400"/>
              <a:buFont typeface="Arial"/>
              <a:buAutoNum type="alphaLcParenR"/>
            </a:pPr>
            <a:r>
              <a:rPr lang="en-US" u="sng"/>
              <a:t>Lack of social or emotional reciprocity</a:t>
            </a:r>
            <a:endParaRPr u="sng"/>
          </a:p>
          <a:p>
            <a:pPr indent="0" lvl="0" marL="139700" rtl="0" algn="l">
              <a:lnSpc>
                <a:spcPct val="100000"/>
              </a:lnSpc>
              <a:spcBef>
                <a:spcPts val="0"/>
              </a:spcBef>
              <a:spcAft>
                <a:spcPts val="0"/>
              </a:spcAft>
              <a:buSzPts val="1400"/>
              <a:buNone/>
            </a:pPr>
            <a:r>
              <a:t/>
            </a:r>
            <a:endParaRPr/>
          </a:p>
        </p:txBody>
      </p:sp>
      <p:sp>
        <p:nvSpPr>
          <p:cNvPr id="2895" name="Google Shape;2895;p81"/>
          <p:cNvSpPr txBox="1"/>
          <p:nvPr>
            <p:ph idx="2" type="body"/>
          </p:nvPr>
        </p:nvSpPr>
        <p:spPr>
          <a:xfrm>
            <a:off x="3487586" y="1184916"/>
            <a:ext cx="5430383" cy="3958584"/>
          </a:xfrm>
          <a:prstGeom prst="rect">
            <a:avLst/>
          </a:prstGeom>
          <a:noFill/>
          <a:ln>
            <a:noFill/>
          </a:ln>
        </p:spPr>
        <p:txBody>
          <a:bodyPr anchorCtr="0" anchor="t" bIns="45700" lIns="91425" spcFirstLastPara="1" rIns="91425" wrap="square" tIns="45700">
            <a:normAutofit fontScale="92500"/>
          </a:bodyPr>
          <a:lstStyle/>
          <a:p>
            <a:pPr indent="0" lvl="0" marL="139700" rtl="0" algn="l">
              <a:lnSpc>
                <a:spcPct val="100000"/>
              </a:lnSpc>
              <a:spcBef>
                <a:spcPts val="0"/>
              </a:spcBef>
              <a:spcAft>
                <a:spcPts val="0"/>
              </a:spcAft>
              <a:buSzPct val="108108"/>
              <a:buNone/>
            </a:pPr>
            <a:r>
              <a:rPr lang="en-US"/>
              <a:t>2- </a:t>
            </a:r>
            <a:r>
              <a:rPr lang="en-US">
                <a:solidFill>
                  <a:srgbClr val="FF0000"/>
                </a:solidFill>
              </a:rPr>
              <a:t>Communication impairment </a:t>
            </a:r>
            <a:endParaRPr/>
          </a:p>
          <a:p>
            <a:pPr indent="0" lvl="0" marL="139700" rtl="0" algn="l">
              <a:lnSpc>
                <a:spcPct val="100000"/>
              </a:lnSpc>
              <a:spcBef>
                <a:spcPts val="0"/>
              </a:spcBef>
              <a:spcAft>
                <a:spcPts val="0"/>
              </a:spcAft>
              <a:buSzPct val="108108"/>
              <a:buNone/>
            </a:pPr>
            <a:r>
              <a:rPr b="1" lang="en-US" u="sng">
                <a:solidFill>
                  <a:schemeClr val="dk2"/>
                </a:solidFill>
              </a:rPr>
              <a:t>At least one</a:t>
            </a:r>
            <a:r>
              <a:rPr lang="en-US"/>
              <a:t> of the following: </a:t>
            </a:r>
            <a:endParaRPr/>
          </a:p>
          <a:p>
            <a:pPr indent="-342900" lvl="0" marL="482600" rtl="0" algn="l">
              <a:lnSpc>
                <a:spcPct val="100000"/>
              </a:lnSpc>
              <a:spcBef>
                <a:spcPts val="0"/>
              </a:spcBef>
              <a:spcAft>
                <a:spcPts val="0"/>
              </a:spcAft>
              <a:buSzPct val="108108"/>
              <a:buFont typeface="Arial"/>
              <a:buAutoNum type="alphaLcParenR"/>
            </a:pPr>
            <a:r>
              <a:rPr lang="en-US" u="sng"/>
              <a:t>delay in, or total lack</a:t>
            </a:r>
            <a:r>
              <a:rPr lang="en-US"/>
              <a:t> of, the </a:t>
            </a:r>
            <a:r>
              <a:rPr lang="en-US" u="sng"/>
              <a:t>development of spoken language </a:t>
            </a:r>
            <a:r>
              <a:rPr lang="en-US"/>
              <a:t>(not accompanied by an attempt to compensate through alternative modes of communication such as gesture or mime) </a:t>
            </a:r>
            <a:endParaRPr/>
          </a:p>
          <a:p>
            <a:pPr indent="-342900" lvl="0" marL="482600" rtl="0" algn="l">
              <a:lnSpc>
                <a:spcPct val="100000"/>
              </a:lnSpc>
              <a:spcBef>
                <a:spcPts val="0"/>
              </a:spcBef>
              <a:spcAft>
                <a:spcPts val="0"/>
              </a:spcAft>
              <a:buSzPct val="108108"/>
              <a:buFont typeface="Arial"/>
              <a:buAutoNum type="alphaLcParenR"/>
            </a:pPr>
            <a:r>
              <a:rPr lang="en-US"/>
              <a:t>In individuals with adequate speech, </a:t>
            </a:r>
            <a:r>
              <a:rPr lang="en-US" u="sng"/>
              <a:t>marked impairment in the ability to initiate or sustain a conversation </a:t>
            </a:r>
            <a:r>
              <a:rPr lang="en-US"/>
              <a:t>with others </a:t>
            </a:r>
            <a:endParaRPr/>
          </a:p>
          <a:p>
            <a:pPr indent="-342900" lvl="0" marL="482600" rtl="0" algn="l">
              <a:lnSpc>
                <a:spcPct val="100000"/>
              </a:lnSpc>
              <a:spcBef>
                <a:spcPts val="0"/>
              </a:spcBef>
              <a:spcAft>
                <a:spcPts val="0"/>
              </a:spcAft>
              <a:buSzPct val="108108"/>
              <a:buFont typeface="Arial"/>
              <a:buAutoNum type="alphaLcParenR"/>
            </a:pPr>
            <a:r>
              <a:rPr lang="en-US" u="sng"/>
              <a:t>Stereotyped and repetitive use of language </a:t>
            </a:r>
            <a:r>
              <a:rPr lang="en-US"/>
              <a:t>or idiosyncratic language </a:t>
            </a:r>
            <a:endParaRPr/>
          </a:p>
          <a:p>
            <a:pPr indent="-342900" lvl="0" marL="482600" rtl="0" algn="l">
              <a:lnSpc>
                <a:spcPct val="100000"/>
              </a:lnSpc>
              <a:spcBef>
                <a:spcPts val="0"/>
              </a:spcBef>
              <a:spcAft>
                <a:spcPts val="0"/>
              </a:spcAft>
              <a:buSzPct val="108108"/>
              <a:buFont typeface="Arial"/>
              <a:buAutoNum type="alphaLcParenR"/>
            </a:pPr>
            <a:r>
              <a:rPr lang="en-US" u="sng"/>
              <a:t>Lack of varied, spontaneous make-believe play </a:t>
            </a:r>
            <a:r>
              <a:rPr lang="en-US"/>
              <a:t>or social imitative play appropriate to developmental level</a:t>
            </a:r>
            <a:endParaRPr/>
          </a:p>
          <a:p>
            <a:pPr indent="0" lvl="0" marL="139700" rtl="0" algn="l">
              <a:lnSpc>
                <a:spcPct val="100000"/>
              </a:lnSpc>
              <a:spcBef>
                <a:spcPts val="0"/>
              </a:spcBef>
              <a:spcAft>
                <a:spcPts val="0"/>
              </a:spcAft>
              <a:buSzPct val="108108"/>
              <a:buNone/>
            </a:pPr>
            <a:r>
              <a:t/>
            </a:r>
            <a:endParaRPr/>
          </a:p>
          <a:p>
            <a:pPr indent="0" lvl="0" marL="139700" rtl="0" algn="l">
              <a:lnSpc>
                <a:spcPct val="100000"/>
              </a:lnSpc>
              <a:spcBef>
                <a:spcPts val="0"/>
              </a:spcBef>
              <a:spcAft>
                <a:spcPts val="0"/>
              </a:spcAft>
              <a:buSzPct val="108108"/>
              <a:buNone/>
            </a:pPr>
            <a:r>
              <a:rPr lang="en-US"/>
              <a:t>3- </a:t>
            </a:r>
            <a:r>
              <a:rPr lang="en-US">
                <a:solidFill>
                  <a:srgbClr val="FF0000"/>
                </a:solidFill>
              </a:rPr>
              <a:t>RITUALISTIC INTEREST </a:t>
            </a:r>
            <a:r>
              <a:rPr b="1" lang="en-US" u="sng">
                <a:solidFill>
                  <a:schemeClr val="dk2"/>
                </a:solidFill>
              </a:rPr>
              <a:t>at least one</a:t>
            </a:r>
            <a:r>
              <a:rPr lang="en-US"/>
              <a:t> of the following: </a:t>
            </a:r>
            <a:endParaRPr/>
          </a:p>
          <a:p>
            <a:pPr indent="-342900" lvl="0" marL="482600" rtl="0" algn="l">
              <a:lnSpc>
                <a:spcPct val="100000"/>
              </a:lnSpc>
              <a:spcBef>
                <a:spcPts val="0"/>
              </a:spcBef>
              <a:spcAft>
                <a:spcPts val="0"/>
              </a:spcAft>
              <a:buSzPct val="108108"/>
              <a:buFont typeface="Arial"/>
              <a:buAutoNum type="alphaLcParenR"/>
            </a:pPr>
            <a:r>
              <a:rPr lang="en-US"/>
              <a:t>Encompassing </a:t>
            </a:r>
            <a:r>
              <a:rPr lang="en-US" u="sng"/>
              <a:t>preoccupation with one or more stereotyped and restricted patterns of interest</a:t>
            </a:r>
            <a:r>
              <a:rPr lang="en-US"/>
              <a:t> that is abnormal either in intensity or focus</a:t>
            </a:r>
            <a:endParaRPr/>
          </a:p>
          <a:p>
            <a:pPr indent="-342900" lvl="0" marL="482600" rtl="0" algn="l">
              <a:lnSpc>
                <a:spcPct val="100000"/>
              </a:lnSpc>
              <a:spcBef>
                <a:spcPts val="0"/>
              </a:spcBef>
              <a:spcAft>
                <a:spcPts val="0"/>
              </a:spcAft>
              <a:buSzPct val="108108"/>
              <a:buFont typeface="Arial"/>
              <a:buAutoNum type="alphaLcParenR"/>
            </a:pPr>
            <a:r>
              <a:rPr lang="en-US"/>
              <a:t>Apparently </a:t>
            </a:r>
            <a:r>
              <a:rPr lang="en-US" u="sng"/>
              <a:t>inflexible adherence to specific, nonfunctional routines or rituals</a:t>
            </a:r>
            <a:endParaRPr/>
          </a:p>
          <a:p>
            <a:pPr indent="-342900" lvl="0" marL="482600" rtl="0" algn="l">
              <a:lnSpc>
                <a:spcPct val="100000"/>
              </a:lnSpc>
              <a:spcBef>
                <a:spcPts val="0"/>
              </a:spcBef>
              <a:spcAft>
                <a:spcPts val="0"/>
              </a:spcAft>
              <a:buSzPct val="108108"/>
              <a:buFont typeface="Arial"/>
              <a:buAutoNum type="alphaLcParenR"/>
            </a:pPr>
            <a:r>
              <a:rPr lang="en-US"/>
              <a:t>Stereotyped and repetitive motor </a:t>
            </a:r>
            <a:r>
              <a:rPr lang="en-US" u="sng"/>
              <a:t>mannerisms</a:t>
            </a:r>
            <a:r>
              <a:rPr lang="en-US"/>
              <a:t> (e.g. hand or finger flapping or twisting or complex whole-body movements) </a:t>
            </a:r>
            <a:endParaRPr/>
          </a:p>
          <a:p>
            <a:pPr indent="-342900" lvl="0" marL="482600" rtl="0" algn="l">
              <a:lnSpc>
                <a:spcPct val="100000"/>
              </a:lnSpc>
              <a:spcBef>
                <a:spcPts val="0"/>
              </a:spcBef>
              <a:spcAft>
                <a:spcPts val="0"/>
              </a:spcAft>
              <a:buSzPct val="108108"/>
              <a:buFont typeface="Arial"/>
              <a:buAutoNum type="alphaLcParenR"/>
            </a:pPr>
            <a:r>
              <a:rPr lang="en-US"/>
              <a:t>Persistent </a:t>
            </a:r>
            <a:r>
              <a:rPr lang="en-US" u="sng"/>
              <a:t>preoccupation with </a:t>
            </a:r>
            <a:r>
              <a:rPr b="1" lang="en-US" u="sng"/>
              <a:t>parts</a:t>
            </a:r>
            <a:r>
              <a:rPr lang="en-US" u="sng"/>
              <a:t> of objects</a:t>
            </a:r>
            <a:endParaRPr u="sng"/>
          </a:p>
        </p:txBody>
      </p:sp>
      <p:sp>
        <p:nvSpPr>
          <p:cNvPr id="2896" name="Google Shape;2896;p81"/>
          <p:cNvSpPr txBox="1"/>
          <p:nvPr/>
        </p:nvSpPr>
        <p:spPr>
          <a:xfrm>
            <a:off x="994237" y="612216"/>
            <a:ext cx="7155525"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rgbClr val="FF0000"/>
                </a:solidFill>
                <a:latin typeface="Arial"/>
                <a:ea typeface="Arial"/>
                <a:cs typeface="Arial"/>
                <a:sym typeface="Arial"/>
              </a:rPr>
              <a:t>Autism</a:t>
            </a:r>
            <a:r>
              <a:rPr b="0" i="0" lang="en-US" sz="1400" u="none" cap="none" strike="noStrike">
                <a:solidFill>
                  <a:srgbClr val="000000"/>
                </a:solidFill>
                <a:latin typeface="Arial"/>
                <a:ea typeface="Arial"/>
                <a:cs typeface="Arial"/>
                <a:sym typeface="Arial"/>
              </a:rPr>
              <a:t> is a childhood-onset disorder characterized by 3 types of deficits:</a:t>
            </a:r>
            <a:endParaRPr/>
          </a:p>
          <a:p>
            <a:pPr indent="0" lvl="0" marL="13970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1. Social deficits  2. Communication impairment 3. Rigid ritualistic interests</a:t>
            </a:r>
            <a:endParaRPr/>
          </a:p>
        </p:txBody>
      </p:sp>
    </p:spTree>
  </p:cSld>
  <p:clrMapOvr>
    <a:masterClrMapping/>
  </p:clrMapOvr>
</p:sld>
</file>

<file path=ppt/slides/slide2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0" name="Shape 2900"/>
        <p:cNvGrpSpPr/>
        <p:nvPr/>
      </p:nvGrpSpPr>
      <p:grpSpPr>
        <a:xfrm>
          <a:off x="0" y="0"/>
          <a:ext cx="0" cy="0"/>
          <a:chOff x="0" y="0"/>
          <a:chExt cx="0" cy="0"/>
        </a:xfrm>
      </p:grpSpPr>
      <p:sp>
        <p:nvSpPr>
          <p:cNvPr id="2901" name="Google Shape;2901;p82"/>
          <p:cNvSpPr txBox="1"/>
          <p:nvPr>
            <p:ph idx="1" type="body"/>
          </p:nvPr>
        </p:nvSpPr>
        <p:spPr>
          <a:xfrm>
            <a:off x="461962" y="1226857"/>
            <a:ext cx="4326001" cy="3641867"/>
          </a:xfrm>
          <a:prstGeom prst="rect">
            <a:avLst/>
          </a:prstGeom>
          <a:noFill/>
          <a:ln>
            <a:noFill/>
          </a:ln>
        </p:spPr>
        <p:txBody>
          <a:bodyPr anchorCtr="0" anchor="t" bIns="45700" lIns="91425" spcFirstLastPara="1" rIns="91425" wrap="square" tIns="45700">
            <a:normAutofit/>
          </a:bodyPr>
          <a:lstStyle/>
          <a:p>
            <a:pPr indent="-317500" lvl="0" marL="457200" rtl="0" algn="l">
              <a:lnSpc>
                <a:spcPct val="100000"/>
              </a:lnSpc>
              <a:spcBef>
                <a:spcPts val="0"/>
              </a:spcBef>
              <a:spcAft>
                <a:spcPts val="0"/>
              </a:spcAft>
              <a:buSzPts val="1400"/>
              <a:buChar char="•"/>
            </a:pPr>
            <a:r>
              <a:rPr lang="en-US"/>
              <a:t>The 4:1 ratio of diagnosis in males: females.</a:t>
            </a:r>
            <a:endParaRPr/>
          </a:p>
          <a:p>
            <a:pPr indent="-317500" lvl="0" marL="457200" rtl="0" algn="l">
              <a:lnSpc>
                <a:spcPct val="100000"/>
              </a:lnSpc>
              <a:spcBef>
                <a:spcPts val="0"/>
              </a:spcBef>
              <a:spcAft>
                <a:spcPts val="0"/>
              </a:spcAft>
              <a:buSzPts val="1400"/>
              <a:buChar char="•"/>
            </a:pPr>
            <a:r>
              <a:rPr lang="en-US"/>
              <a:t> Symptoms typically recognized between 12 and 24 months old but varies based on severity.</a:t>
            </a:r>
            <a:endParaRPr/>
          </a:p>
          <a:p>
            <a:pPr indent="-228600" lvl="0" marL="457200" rtl="0" algn="l">
              <a:lnSpc>
                <a:spcPct val="100000"/>
              </a:lnSpc>
              <a:spcBef>
                <a:spcPts val="0"/>
              </a:spcBef>
              <a:spcAft>
                <a:spcPts val="0"/>
              </a:spcAft>
              <a:buSzPts val="1400"/>
              <a:buNone/>
            </a:pPr>
            <a:r>
              <a:t/>
            </a:r>
            <a:endParaRPr/>
          </a:p>
          <a:p>
            <a:pPr indent="0" lvl="0" marL="139700" rtl="0" algn="l">
              <a:lnSpc>
                <a:spcPct val="100000"/>
              </a:lnSpc>
              <a:spcBef>
                <a:spcPts val="0"/>
              </a:spcBef>
              <a:spcAft>
                <a:spcPts val="0"/>
              </a:spcAft>
              <a:buSzPts val="1400"/>
              <a:buNone/>
            </a:pPr>
            <a:r>
              <a:rPr lang="en-US"/>
              <a:t>Risk factors and possible etiology </a:t>
            </a:r>
            <a:endParaRPr/>
          </a:p>
          <a:p>
            <a:pPr indent="-342900" lvl="0" marL="482600" rtl="0" algn="l">
              <a:lnSpc>
                <a:spcPct val="100000"/>
              </a:lnSpc>
              <a:spcBef>
                <a:spcPts val="0"/>
              </a:spcBef>
              <a:spcAft>
                <a:spcPts val="0"/>
              </a:spcAft>
              <a:buSzPts val="1400"/>
              <a:buFont typeface="Arial"/>
              <a:buAutoNum type="arabicPeriod"/>
            </a:pPr>
            <a:r>
              <a:rPr lang="en-US"/>
              <a:t>ASD has a strong genetic basis. The heritability of ASD in the population is around 90%. </a:t>
            </a:r>
            <a:endParaRPr/>
          </a:p>
          <a:p>
            <a:pPr indent="-342900" lvl="0" marL="482600" rtl="0" algn="l">
              <a:lnSpc>
                <a:spcPct val="100000"/>
              </a:lnSpc>
              <a:spcBef>
                <a:spcPts val="0"/>
              </a:spcBef>
              <a:spcAft>
                <a:spcPts val="0"/>
              </a:spcAft>
              <a:buSzPts val="1400"/>
              <a:buFont typeface="Arial"/>
              <a:buAutoNum type="arabicPeriod"/>
            </a:pPr>
            <a:r>
              <a:rPr lang="en-US"/>
              <a:t>Fragile X syndrome = most common known single gene cause of ASD. </a:t>
            </a:r>
            <a:endParaRPr/>
          </a:p>
          <a:p>
            <a:pPr indent="-342900" lvl="0" marL="482600" rtl="0" algn="l">
              <a:lnSpc>
                <a:spcPct val="100000"/>
              </a:lnSpc>
              <a:spcBef>
                <a:spcPts val="0"/>
              </a:spcBef>
              <a:spcAft>
                <a:spcPts val="0"/>
              </a:spcAft>
              <a:buSzPts val="1400"/>
              <a:buFont typeface="Arial"/>
              <a:buAutoNum type="arabicPeriod"/>
            </a:pPr>
            <a:r>
              <a:rPr lang="en-US"/>
              <a:t>Birth defects, including cerebral palsy, gestational age less than 35 weeks, and Prenatal neurological insults (e.g., infections, drugs), advanced paternal age, and low birth weight.</a:t>
            </a:r>
            <a:endParaRPr/>
          </a:p>
          <a:p>
            <a:pPr indent="-342900" lvl="0" marL="482600" rtl="0" algn="l">
              <a:lnSpc>
                <a:spcPct val="100000"/>
              </a:lnSpc>
              <a:spcBef>
                <a:spcPts val="0"/>
              </a:spcBef>
              <a:spcAft>
                <a:spcPts val="0"/>
              </a:spcAft>
              <a:buSzPts val="1400"/>
              <a:buFont typeface="Arial"/>
              <a:buAutoNum type="arabicPeriod"/>
            </a:pPr>
            <a:r>
              <a:rPr lang="en-US"/>
              <a:t>Association with epilepsy</a:t>
            </a:r>
            <a:endParaRPr/>
          </a:p>
          <a:p>
            <a:pPr indent="-342900" lvl="0" marL="482600" rtl="0" algn="l">
              <a:lnSpc>
                <a:spcPct val="100000"/>
              </a:lnSpc>
              <a:spcBef>
                <a:spcPts val="0"/>
              </a:spcBef>
              <a:spcAft>
                <a:spcPts val="0"/>
              </a:spcAft>
              <a:buSzPts val="1400"/>
              <a:buFont typeface="Arial"/>
              <a:buAutoNum type="arabicPeriod"/>
            </a:pPr>
            <a:r>
              <a:rPr lang="en-US"/>
              <a:t>Maternal use of valproate in pregnancy.</a:t>
            </a:r>
            <a:endParaRPr/>
          </a:p>
          <a:p>
            <a:pPr indent="-342900" lvl="0" marL="482600" rtl="0" algn="l">
              <a:lnSpc>
                <a:spcPct val="100000"/>
              </a:lnSpc>
              <a:spcBef>
                <a:spcPts val="0"/>
              </a:spcBef>
              <a:spcAft>
                <a:spcPts val="0"/>
              </a:spcAft>
              <a:buSzPts val="1400"/>
              <a:buFont typeface="Arial"/>
              <a:buAutoNum type="arabicPeriod"/>
            </a:pPr>
            <a:r>
              <a:rPr lang="en-US"/>
              <a:t>Socioeconomic status </a:t>
            </a:r>
            <a:endParaRPr/>
          </a:p>
        </p:txBody>
      </p:sp>
      <p:sp>
        <p:nvSpPr>
          <p:cNvPr id="2902" name="Google Shape;2902;p82"/>
          <p:cNvSpPr txBox="1"/>
          <p:nvPr>
            <p:ph idx="2" type="body"/>
          </p:nvPr>
        </p:nvSpPr>
        <p:spPr>
          <a:xfrm>
            <a:off x="4856888" y="1226857"/>
            <a:ext cx="3824391" cy="3658384"/>
          </a:xfrm>
          <a:prstGeom prst="rect">
            <a:avLst/>
          </a:prstGeom>
          <a:noFill/>
          <a:ln>
            <a:noFill/>
          </a:ln>
        </p:spPr>
        <p:txBody>
          <a:bodyPr anchorCtr="0" anchor="t" bIns="45700" lIns="91425" spcFirstLastPara="1" rIns="91425" wrap="square" tIns="45700">
            <a:normAutofit/>
          </a:bodyPr>
          <a:lstStyle/>
          <a:p>
            <a:pPr indent="0" lvl="0" marL="139700" rtl="0" algn="l">
              <a:lnSpc>
                <a:spcPct val="100000"/>
              </a:lnSpc>
              <a:spcBef>
                <a:spcPts val="0"/>
              </a:spcBef>
              <a:spcAft>
                <a:spcPts val="0"/>
              </a:spcAft>
              <a:buSzPts val="1400"/>
              <a:buNone/>
            </a:pPr>
            <a:r>
              <a:rPr lang="en-US"/>
              <a:t>There is no cure for autism, but various treatments are used to help manage symptoms and improve basic social, communicative, and cognitive skills:</a:t>
            </a:r>
            <a:endParaRPr/>
          </a:p>
          <a:p>
            <a:pPr indent="0" lvl="0" marL="139700" rtl="0" algn="l">
              <a:lnSpc>
                <a:spcPct val="100000"/>
              </a:lnSpc>
              <a:spcBef>
                <a:spcPts val="0"/>
              </a:spcBef>
              <a:spcAft>
                <a:spcPts val="0"/>
              </a:spcAft>
              <a:buSzPts val="1400"/>
              <a:buNone/>
            </a:pPr>
            <a:r>
              <a:rPr lang="en-US"/>
              <a:t>1) Early and Intensive Behavioural Intervention EIBI)</a:t>
            </a:r>
            <a:endParaRPr/>
          </a:p>
          <a:p>
            <a:pPr indent="0" lvl="0" marL="139700" rtl="0" algn="l">
              <a:lnSpc>
                <a:spcPct val="100000"/>
              </a:lnSpc>
              <a:spcBef>
                <a:spcPts val="0"/>
              </a:spcBef>
              <a:spcAft>
                <a:spcPts val="0"/>
              </a:spcAft>
              <a:buSzPts val="1400"/>
              <a:buNone/>
            </a:pPr>
            <a:r>
              <a:rPr lang="en-US"/>
              <a:t>2) Social Skills Training.</a:t>
            </a:r>
            <a:endParaRPr/>
          </a:p>
          <a:p>
            <a:pPr indent="0" lvl="0" marL="139700" rtl="0" algn="l">
              <a:lnSpc>
                <a:spcPct val="100000"/>
              </a:lnSpc>
              <a:spcBef>
                <a:spcPts val="0"/>
              </a:spcBef>
              <a:spcAft>
                <a:spcPts val="0"/>
              </a:spcAft>
              <a:buSzPts val="1400"/>
              <a:buNone/>
            </a:pPr>
            <a:r>
              <a:rPr lang="en-US"/>
              <a:t>3) Behavioural therapy.</a:t>
            </a:r>
            <a:endParaRPr/>
          </a:p>
          <a:p>
            <a:pPr indent="0" lvl="0" marL="139700" rtl="0" algn="l">
              <a:lnSpc>
                <a:spcPct val="100000"/>
              </a:lnSpc>
              <a:spcBef>
                <a:spcPts val="0"/>
              </a:spcBef>
              <a:spcAft>
                <a:spcPts val="0"/>
              </a:spcAft>
              <a:buSzPts val="1400"/>
              <a:buNone/>
            </a:pPr>
            <a:r>
              <a:rPr lang="en-US"/>
              <a:t>4) Cognitive-Behavioral Therapy </a:t>
            </a:r>
            <a:endParaRPr/>
          </a:p>
          <a:p>
            <a:pPr indent="0" lvl="0" marL="139700" rtl="0" algn="l">
              <a:lnSpc>
                <a:spcPct val="100000"/>
              </a:lnSpc>
              <a:spcBef>
                <a:spcPts val="0"/>
              </a:spcBef>
              <a:spcAft>
                <a:spcPts val="0"/>
              </a:spcAft>
              <a:buSzPts val="1400"/>
              <a:buNone/>
            </a:pPr>
            <a:r>
              <a:rPr lang="en-US"/>
              <a:t>5) Low-dose atypical antipsychotic medications (e.g., risperidone, aripiprazole) may help reduce disruptive behavior, aggression, and irritability. </a:t>
            </a:r>
            <a:endParaRPr/>
          </a:p>
        </p:txBody>
      </p:sp>
      <p:sp>
        <p:nvSpPr>
          <p:cNvPr id="2903" name="Google Shape;2903;p82"/>
          <p:cNvSpPr txBox="1"/>
          <p:nvPr>
            <p:ph idx="3" type="body"/>
          </p:nvPr>
        </p:nvSpPr>
        <p:spPr>
          <a:xfrm>
            <a:off x="5013325" y="741363"/>
            <a:ext cx="3667200" cy="573000"/>
          </a:xfrm>
          <a:prstGeom prst="rect">
            <a:avLst/>
          </a:prstGeom>
          <a:noFill/>
          <a:ln>
            <a:noFill/>
          </a:ln>
        </p:spPr>
        <p:txBody>
          <a:bodyPr anchorCtr="0" anchor="t" bIns="45700" lIns="91425" spcFirstLastPara="1" rIns="91425" wrap="square" tIns="45700">
            <a:normAutofit/>
          </a:bodyPr>
          <a:lstStyle/>
          <a:p>
            <a:pPr indent="-228600" lvl="0" marL="457200" rtl="0" algn="l">
              <a:lnSpc>
                <a:spcPct val="100000"/>
              </a:lnSpc>
              <a:spcBef>
                <a:spcPts val="0"/>
              </a:spcBef>
              <a:spcAft>
                <a:spcPts val="0"/>
              </a:spcAft>
              <a:buSzPts val="2400"/>
              <a:buNone/>
            </a:pPr>
            <a:r>
              <a:rPr lang="en-US"/>
              <a:t>Treatment </a:t>
            </a:r>
            <a:endParaRPr/>
          </a:p>
        </p:txBody>
      </p:sp>
      <p:sp>
        <p:nvSpPr>
          <p:cNvPr id="2904" name="Google Shape;2904;p82"/>
          <p:cNvSpPr txBox="1"/>
          <p:nvPr>
            <p:ph type="title"/>
          </p:nvPr>
        </p:nvSpPr>
        <p:spPr>
          <a:xfrm>
            <a:off x="2593812" y="100283"/>
            <a:ext cx="3668700" cy="572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4000"/>
              <a:buNone/>
            </a:pPr>
            <a:r>
              <a:rPr b="1" lang="en-US" sz="3600"/>
              <a:t>ASD</a:t>
            </a:r>
            <a:endParaRPr/>
          </a:p>
        </p:txBody>
      </p:sp>
      <p:sp>
        <p:nvSpPr>
          <p:cNvPr id="2905" name="Google Shape;2905;p82"/>
          <p:cNvSpPr txBox="1"/>
          <p:nvPr/>
        </p:nvSpPr>
        <p:spPr>
          <a:xfrm>
            <a:off x="1062412" y="741363"/>
            <a:ext cx="3667200" cy="573000"/>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2"/>
                </a:solidFill>
                <a:latin typeface="Rajdhani"/>
                <a:ea typeface="Rajdhani"/>
                <a:cs typeface="Rajdhani"/>
                <a:sym typeface="Rajdhani"/>
              </a:rPr>
              <a:t>Epidemiology </a:t>
            </a:r>
            <a:endParaRPr/>
          </a:p>
        </p:txBody>
      </p:sp>
    </p:spTree>
  </p:cSld>
  <p:clrMapOvr>
    <a:masterClrMapping/>
  </p:clrMapOvr>
</p:sld>
</file>

<file path=ppt/slides/slide2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9" name="Shape 2909"/>
        <p:cNvGrpSpPr/>
        <p:nvPr/>
      </p:nvGrpSpPr>
      <p:grpSpPr>
        <a:xfrm>
          <a:off x="0" y="0"/>
          <a:ext cx="0" cy="0"/>
          <a:chOff x="0" y="0"/>
          <a:chExt cx="0" cy="0"/>
        </a:xfrm>
      </p:grpSpPr>
      <p:sp>
        <p:nvSpPr>
          <p:cNvPr id="2910" name="Google Shape;2910;p83"/>
          <p:cNvSpPr txBox="1"/>
          <p:nvPr>
            <p:ph type="title"/>
          </p:nvPr>
        </p:nvSpPr>
        <p:spPr>
          <a:xfrm>
            <a:off x="621675" y="742232"/>
            <a:ext cx="36687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ASPERGER SYNDROME ( AS)</a:t>
            </a:r>
            <a:endParaRPr/>
          </a:p>
        </p:txBody>
      </p:sp>
      <p:sp>
        <p:nvSpPr>
          <p:cNvPr id="2911" name="Google Shape;2911;p83"/>
          <p:cNvSpPr txBox="1"/>
          <p:nvPr>
            <p:ph idx="1" type="body"/>
          </p:nvPr>
        </p:nvSpPr>
        <p:spPr>
          <a:xfrm>
            <a:off x="461962" y="1314932"/>
            <a:ext cx="3921643" cy="3553793"/>
          </a:xfrm>
          <a:prstGeom prst="rect">
            <a:avLst/>
          </a:prstGeom>
          <a:noFill/>
          <a:ln>
            <a:noFill/>
          </a:ln>
        </p:spPr>
        <p:txBody>
          <a:bodyPr anchorCtr="0" anchor="t" bIns="45700" lIns="91425" spcFirstLastPara="1" rIns="91425" wrap="square" tIns="45700">
            <a:normAutofit/>
          </a:bodyPr>
          <a:lstStyle/>
          <a:p>
            <a:pPr indent="0" lvl="0" marL="139700" rtl="0" algn="l">
              <a:lnSpc>
                <a:spcPct val="100000"/>
              </a:lnSpc>
              <a:spcBef>
                <a:spcPts val="0"/>
              </a:spcBef>
              <a:spcAft>
                <a:spcPts val="0"/>
              </a:spcAft>
              <a:buSzPts val="1400"/>
              <a:buNone/>
            </a:pPr>
            <a:r>
              <a:rPr lang="en-US"/>
              <a:t>Mild autism</a:t>
            </a:r>
            <a:endParaRPr/>
          </a:p>
          <a:p>
            <a:pPr indent="0" lvl="0" marL="139700" rtl="0" algn="l">
              <a:lnSpc>
                <a:spcPct val="100000"/>
              </a:lnSpc>
              <a:spcBef>
                <a:spcPts val="0"/>
              </a:spcBef>
              <a:spcAft>
                <a:spcPts val="0"/>
              </a:spcAft>
              <a:buSzPts val="1400"/>
              <a:buNone/>
            </a:pPr>
            <a:r>
              <a:rPr lang="en-US"/>
              <a:t>• Usual onset : before two years old with long term duration</a:t>
            </a:r>
            <a:endParaRPr/>
          </a:p>
          <a:p>
            <a:pPr indent="0" lvl="0" marL="139700" rtl="0" algn="l">
              <a:lnSpc>
                <a:spcPct val="100000"/>
              </a:lnSpc>
              <a:spcBef>
                <a:spcPts val="0"/>
              </a:spcBef>
              <a:spcAft>
                <a:spcPts val="0"/>
              </a:spcAft>
              <a:buSzPts val="1400"/>
              <a:buNone/>
            </a:pPr>
            <a:r>
              <a:rPr lang="en-US"/>
              <a:t>• It is neurodevelopmental disorder characterized by significant difficulties in social interaction and non-verbal communication, along with restricted and repetitive patterns of behavior and interest. </a:t>
            </a:r>
            <a:endParaRPr/>
          </a:p>
          <a:p>
            <a:pPr indent="0" lvl="0" marL="139700" rtl="0" algn="l">
              <a:lnSpc>
                <a:spcPct val="100000"/>
              </a:lnSpc>
              <a:spcBef>
                <a:spcPts val="0"/>
              </a:spcBef>
              <a:spcAft>
                <a:spcPts val="0"/>
              </a:spcAft>
              <a:buSzPts val="1400"/>
              <a:buNone/>
            </a:pPr>
            <a:r>
              <a:rPr lang="en-US"/>
              <a:t>• Differs from other forms of ASD by relatively unimpaired language and intelligence </a:t>
            </a:r>
            <a:endParaRPr/>
          </a:p>
        </p:txBody>
      </p:sp>
      <p:sp>
        <p:nvSpPr>
          <p:cNvPr id="2912" name="Google Shape;2912;p83"/>
          <p:cNvSpPr txBox="1"/>
          <p:nvPr>
            <p:ph idx="2" type="body"/>
          </p:nvPr>
        </p:nvSpPr>
        <p:spPr>
          <a:xfrm>
            <a:off x="4682279" y="1314931"/>
            <a:ext cx="4300897" cy="3753326"/>
          </a:xfrm>
          <a:prstGeom prst="rect">
            <a:avLst/>
          </a:prstGeom>
          <a:noFill/>
          <a:ln>
            <a:noFill/>
          </a:ln>
        </p:spPr>
        <p:txBody>
          <a:bodyPr anchorCtr="0" anchor="t" bIns="45700" lIns="91425" spcFirstLastPara="1" rIns="91425" wrap="square" tIns="45700">
            <a:normAutofit/>
          </a:bodyPr>
          <a:lstStyle/>
          <a:p>
            <a:pPr indent="-317500" lvl="0" marL="457200" rtl="0" algn="l">
              <a:lnSpc>
                <a:spcPct val="100000"/>
              </a:lnSpc>
              <a:spcBef>
                <a:spcPts val="0"/>
              </a:spcBef>
              <a:spcAft>
                <a:spcPts val="0"/>
              </a:spcAft>
              <a:buSzPts val="1400"/>
              <a:buChar char="•"/>
            </a:pPr>
            <a:r>
              <a:rPr lang="en-US"/>
              <a:t>Rett’s disorder (or Rett’s syndrome) is a rare X-linked condition that occurs almost exclusively in girls.</a:t>
            </a:r>
            <a:endParaRPr/>
          </a:p>
          <a:p>
            <a:pPr indent="-317500" lvl="0" marL="457200" rtl="0" algn="l">
              <a:lnSpc>
                <a:spcPct val="100000"/>
              </a:lnSpc>
              <a:spcBef>
                <a:spcPts val="0"/>
              </a:spcBef>
              <a:spcAft>
                <a:spcPts val="0"/>
              </a:spcAft>
              <a:buSzPts val="1400"/>
              <a:buChar char="•"/>
            </a:pPr>
            <a:r>
              <a:rPr lang="en-US"/>
              <a:t>After a period of normal development in the first months of life, head growth slows and over the next 2 years there is arrest of cognitive development and loss of purposive skilled hand movements. </a:t>
            </a:r>
            <a:endParaRPr/>
          </a:p>
          <a:p>
            <a:pPr indent="-317500" lvl="0" marL="457200" rtl="0" algn="l">
              <a:lnSpc>
                <a:spcPct val="100000"/>
              </a:lnSpc>
              <a:spcBef>
                <a:spcPts val="0"/>
              </a:spcBef>
              <a:spcAft>
                <a:spcPts val="0"/>
              </a:spcAft>
              <a:buSzPts val="1400"/>
              <a:buChar char="•"/>
            </a:pPr>
            <a:r>
              <a:rPr lang="en-US"/>
              <a:t>Stereotyped movements develop, with hand-clapping and hand-wringing movements. </a:t>
            </a:r>
            <a:endParaRPr/>
          </a:p>
          <a:p>
            <a:pPr indent="-317500" lvl="0" marL="457200" rtl="0" algn="l">
              <a:lnSpc>
                <a:spcPct val="100000"/>
              </a:lnSpc>
              <a:spcBef>
                <a:spcPts val="0"/>
              </a:spcBef>
              <a:spcAft>
                <a:spcPts val="0"/>
              </a:spcAft>
              <a:buSzPts val="1400"/>
              <a:buChar char="•"/>
            </a:pPr>
            <a:r>
              <a:rPr lang="en-US"/>
              <a:t>Ataxia of the legs and trunk may develop. </a:t>
            </a:r>
            <a:endParaRPr/>
          </a:p>
          <a:p>
            <a:pPr indent="-317500" lvl="0" marL="457200" rtl="0" algn="l">
              <a:lnSpc>
                <a:spcPct val="100000"/>
              </a:lnSpc>
              <a:spcBef>
                <a:spcPts val="0"/>
              </a:spcBef>
              <a:spcAft>
                <a:spcPts val="0"/>
              </a:spcAft>
              <a:buSzPts val="1400"/>
              <a:buChar char="•"/>
            </a:pPr>
            <a:r>
              <a:rPr lang="en-US"/>
              <a:t>Interest in the social environment diminishes in the first few years of the disorder, but may increase again later. </a:t>
            </a:r>
            <a:endParaRPr/>
          </a:p>
          <a:p>
            <a:pPr indent="-317500" lvl="0" marL="457200" rtl="0" algn="l">
              <a:lnSpc>
                <a:spcPct val="100000"/>
              </a:lnSpc>
              <a:spcBef>
                <a:spcPts val="0"/>
              </a:spcBef>
              <a:spcAft>
                <a:spcPts val="0"/>
              </a:spcAft>
              <a:buSzPts val="1400"/>
              <a:buChar char="•"/>
            </a:pPr>
            <a:r>
              <a:rPr lang="en-US"/>
              <a:t>Expressive and receptive language development is severely impaired and there is psychomotor retardation. </a:t>
            </a:r>
            <a:endParaRPr/>
          </a:p>
          <a:p>
            <a:pPr indent="-317500" lvl="0" marL="457200" rtl="0" algn="l">
              <a:lnSpc>
                <a:spcPct val="100000"/>
              </a:lnSpc>
              <a:spcBef>
                <a:spcPts val="0"/>
              </a:spcBef>
              <a:spcAft>
                <a:spcPts val="0"/>
              </a:spcAft>
              <a:buSzPts val="1400"/>
              <a:buChar char="•"/>
            </a:pPr>
            <a:r>
              <a:rPr lang="en-US"/>
              <a:t>Some patients develop severe intellectual disability.</a:t>
            </a:r>
            <a:endParaRPr/>
          </a:p>
        </p:txBody>
      </p:sp>
      <p:sp>
        <p:nvSpPr>
          <p:cNvPr id="2913" name="Google Shape;2913;p83"/>
          <p:cNvSpPr txBox="1"/>
          <p:nvPr>
            <p:ph idx="3" type="body"/>
          </p:nvPr>
        </p:nvSpPr>
        <p:spPr>
          <a:xfrm>
            <a:off x="5095518" y="741931"/>
            <a:ext cx="3667200" cy="573000"/>
          </a:xfrm>
          <a:prstGeom prst="rect">
            <a:avLst/>
          </a:prstGeom>
          <a:noFill/>
          <a:ln>
            <a:noFill/>
          </a:ln>
        </p:spPr>
        <p:txBody>
          <a:bodyPr anchorCtr="0" anchor="t" bIns="45700" lIns="91425" spcFirstLastPara="1" rIns="91425" wrap="square" tIns="45700">
            <a:normAutofit/>
          </a:bodyPr>
          <a:lstStyle/>
          <a:p>
            <a:pPr indent="-228600" lvl="0" marL="457200" rtl="0" algn="l">
              <a:lnSpc>
                <a:spcPct val="100000"/>
              </a:lnSpc>
              <a:spcBef>
                <a:spcPts val="0"/>
              </a:spcBef>
              <a:spcAft>
                <a:spcPts val="0"/>
              </a:spcAft>
              <a:buSzPts val="2400"/>
              <a:buNone/>
            </a:pPr>
            <a:r>
              <a:rPr lang="en-US"/>
              <a:t>RETT SYNDROME</a:t>
            </a:r>
            <a:endParaRPr/>
          </a:p>
        </p:txBody>
      </p:sp>
    </p:spTree>
  </p:cSld>
  <p:clrMapOvr>
    <a:masterClrMapping/>
  </p:clrMapOvr>
</p:sld>
</file>

<file path=ppt/slides/slide2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7" name="Shape 2917"/>
        <p:cNvGrpSpPr/>
        <p:nvPr/>
      </p:nvGrpSpPr>
      <p:grpSpPr>
        <a:xfrm>
          <a:off x="0" y="0"/>
          <a:ext cx="0" cy="0"/>
          <a:chOff x="0" y="0"/>
          <a:chExt cx="0" cy="0"/>
        </a:xfrm>
      </p:grpSpPr>
      <p:sp>
        <p:nvSpPr>
          <p:cNvPr id="2918" name="Google Shape;2918;p84"/>
          <p:cNvSpPr txBox="1"/>
          <p:nvPr>
            <p:ph type="title"/>
          </p:nvPr>
        </p:nvSpPr>
        <p:spPr>
          <a:xfrm>
            <a:off x="600093" y="549107"/>
            <a:ext cx="3880007" cy="882818"/>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sz="1800"/>
              <a:t>CHILDHOOD DISINTEGRATIVE DISORDER (CDD)</a:t>
            </a:r>
            <a:endParaRPr sz="1800"/>
          </a:p>
        </p:txBody>
      </p:sp>
      <p:sp>
        <p:nvSpPr>
          <p:cNvPr id="2919" name="Google Shape;2919;p84"/>
          <p:cNvSpPr txBox="1"/>
          <p:nvPr>
            <p:ph idx="1" type="body"/>
          </p:nvPr>
        </p:nvSpPr>
        <p:spPr>
          <a:xfrm>
            <a:off x="461963" y="1431925"/>
            <a:ext cx="3668700" cy="3436800"/>
          </a:xfrm>
          <a:prstGeom prst="rect">
            <a:avLst/>
          </a:prstGeom>
          <a:noFill/>
          <a:ln>
            <a:noFill/>
          </a:ln>
        </p:spPr>
        <p:txBody>
          <a:bodyPr anchorCtr="0" anchor="t" bIns="45700" lIns="91425" spcFirstLastPara="1" rIns="91425" wrap="square" tIns="45700">
            <a:normAutofit lnSpcReduction="10000"/>
          </a:bodyPr>
          <a:lstStyle/>
          <a:p>
            <a:pPr indent="0" lvl="0" marL="139700" rtl="0" algn="l">
              <a:lnSpc>
                <a:spcPct val="100000"/>
              </a:lnSpc>
              <a:spcBef>
                <a:spcPts val="0"/>
              </a:spcBef>
              <a:spcAft>
                <a:spcPts val="0"/>
              </a:spcAft>
              <a:buSzPts val="1400"/>
              <a:buNone/>
            </a:pPr>
            <a:r>
              <a:rPr lang="en-US"/>
              <a:t>• Also known as </a:t>
            </a:r>
            <a:r>
              <a:rPr lang="en-US">
                <a:solidFill>
                  <a:schemeClr val="dk2"/>
                </a:solidFill>
              </a:rPr>
              <a:t>HELLERS SYNDROME and DISINTEGRATIVE PSYCHOSIS </a:t>
            </a:r>
            <a:r>
              <a:rPr lang="en-US"/>
              <a:t>.</a:t>
            </a:r>
            <a:endParaRPr/>
          </a:p>
          <a:p>
            <a:pPr indent="0" lvl="0" marL="139700" rtl="0" algn="l">
              <a:lnSpc>
                <a:spcPct val="100000"/>
              </a:lnSpc>
              <a:spcBef>
                <a:spcPts val="0"/>
              </a:spcBef>
              <a:spcAft>
                <a:spcPts val="0"/>
              </a:spcAft>
              <a:buSzPts val="1400"/>
              <a:buNone/>
            </a:pPr>
            <a:r>
              <a:rPr lang="en-US"/>
              <a:t>• Usual onset 3 – 4 years of age .</a:t>
            </a:r>
            <a:endParaRPr/>
          </a:p>
          <a:p>
            <a:pPr indent="0" lvl="0" marL="139700" rtl="0" algn="l">
              <a:lnSpc>
                <a:spcPct val="100000"/>
              </a:lnSpc>
              <a:spcBef>
                <a:spcPts val="0"/>
              </a:spcBef>
              <a:spcAft>
                <a:spcPts val="0"/>
              </a:spcAft>
              <a:buSzPts val="1400"/>
              <a:buNone/>
            </a:pPr>
            <a:r>
              <a:rPr lang="en-US"/>
              <a:t>• a rare condition that begins after a period of normal development usually lasting for more than 2 years. It is unclear how far this is distinct from childhood autism and hence it is included in the DSM-5 under ASD.</a:t>
            </a:r>
            <a:endParaRPr/>
          </a:p>
          <a:p>
            <a:pPr indent="0" lvl="0" marL="139700" rtl="0" algn="l">
              <a:lnSpc>
                <a:spcPct val="100000"/>
              </a:lnSpc>
              <a:spcBef>
                <a:spcPts val="0"/>
              </a:spcBef>
              <a:spcAft>
                <a:spcPts val="0"/>
              </a:spcAft>
              <a:buSzPts val="1400"/>
              <a:buNone/>
            </a:pPr>
            <a:r>
              <a:rPr lang="en-US"/>
              <a:t>• There is a marked loss of cognitive functions, abnormalities of social behavior and communication, and unfavorable outcome </a:t>
            </a:r>
            <a:endParaRPr/>
          </a:p>
          <a:p>
            <a:pPr indent="0" lvl="0" marL="139700" rtl="0" algn="l">
              <a:lnSpc>
                <a:spcPct val="100000"/>
              </a:lnSpc>
              <a:spcBef>
                <a:spcPts val="0"/>
              </a:spcBef>
              <a:spcAft>
                <a:spcPts val="0"/>
              </a:spcAft>
              <a:buSzPts val="1400"/>
              <a:buNone/>
            </a:pPr>
            <a:r>
              <a:rPr lang="en-US"/>
              <a:t>• The child loses motor skills and bowel or bladder control. </a:t>
            </a:r>
            <a:endParaRPr/>
          </a:p>
          <a:p>
            <a:pPr indent="0" lvl="0" marL="139700" rtl="0" algn="l">
              <a:lnSpc>
                <a:spcPct val="100000"/>
              </a:lnSpc>
              <a:spcBef>
                <a:spcPts val="0"/>
              </a:spcBef>
              <a:spcAft>
                <a:spcPts val="0"/>
              </a:spcAft>
              <a:buSzPts val="1400"/>
              <a:buNone/>
            </a:pPr>
            <a:r>
              <a:rPr lang="en-US"/>
              <a:t>• The condition may arrest after a time, or progress to a severe neurological condition with worsening symptoms</a:t>
            </a:r>
            <a:endParaRPr/>
          </a:p>
        </p:txBody>
      </p:sp>
      <p:sp>
        <p:nvSpPr>
          <p:cNvPr id="2920" name="Google Shape;2920;p84"/>
          <p:cNvSpPr txBox="1"/>
          <p:nvPr>
            <p:ph idx="2" type="body"/>
          </p:nvPr>
        </p:nvSpPr>
        <p:spPr>
          <a:xfrm>
            <a:off x="5011825" y="1431925"/>
            <a:ext cx="3668700" cy="3436800"/>
          </a:xfrm>
          <a:prstGeom prst="rect">
            <a:avLst/>
          </a:prstGeom>
          <a:noFill/>
          <a:ln>
            <a:noFill/>
          </a:ln>
        </p:spPr>
        <p:txBody>
          <a:bodyPr anchorCtr="0" anchor="t" bIns="45700" lIns="91425" spcFirstLastPara="1" rIns="91425" wrap="square" tIns="45700">
            <a:normAutofit/>
          </a:bodyPr>
          <a:lstStyle/>
          <a:p>
            <a:pPr indent="0" lvl="0" marL="139700" rtl="0" algn="l">
              <a:lnSpc>
                <a:spcPct val="100000"/>
              </a:lnSpc>
              <a:spcBef>
                <a:spcPts val="0"/>
              </a:spcBef>
              <a:spcAft>
                <a:spcPts val="0"/>
              </a:spcAft>
              <a:buSzPts val="1400"/>
              <a:buNone/>
            </a:pPr>
            <a:r>
              <a:rPr lang="en-US"/>
              <a:t>• The term atypical autism denotes a residual category for pervasive developmental disorders that resemble ASD but do not meet the diagnostic criteria for any of the syndromes within this group</a:t>
            </a:r>
            <a:endParaRPr/>
          </a:p>
        </p:txBody>
      </p:sp>
      <p:sp>
        <p:nvSpPr>
          <p:cNvPr id="2921" name="Google Shape;2921;p84"/>
          <p:cNvSpPr txBox="1"/>
          <p:nvPr>
            <p:ph idx="3" type="body"/>
          </p:nvPr>
        </p:nvSpPr>
        <p:spPr>
          <a:xfrm>
            <a:off x="5011825" y="704016"/>
            <a:ext cx="3668700" cy="573000"/>
          </a:xfrm>
          <a:prstGeom prst="rect">
            <a:avLst/>
          </a:prstGeom>
          <a:noFill/>
          <a:ln>
            <a:noFill/>
          </a:ln>
        </p:spPr>
        <p:txBody>
          <a:bodyPr anchorCtr="0" anchor="t" bIns="45700" lIns="91425" spcFirstLastPara="1" rIns="91425" wrap="square" tIns="45700">
            <a:normAutofit/>
          </a:bodyPr>
          <a:lstStyle/>
          <a:p>
            <a:pPr indent="-228600" lvl="0" marL="457200" rtl="0" algn="l">
              <a:lnSpc>
                <a:spcPct val="100000"/>
              </a:lnSpc>
              <a:spcBef>
                <a:spcPts val="0"/>
              </a:spcBef>
              <a:spcAft>
                <a:spcPts val="0"/>
              </a:spcAft>
              <a:buSzPts val="2400"/>
              <a:buNone/>
            </a:pPr>
            <a:r>
              <a:rPr lang="en-US"/>
              <a:t>PDD –NOS</a:t>
            </a:r>
            <a:endParaRPr/>
          </a:p>
        </p:txBody>
      </p:sp>
    </p:spTree>
  </p:cSld>
  <p:clrMapOvr>
    <a:masterClrMapping/>
  </p:clrMapOvr>
</p:sld>
</file>

<file path=ppt/slides/slide2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5" name="Shape 2925"/>
        <p:cNvGrpSpPr/>
        <p:nvPr/>
      </p:nvGrpSpPr>
      <p:grpSpPr>
        <a:xfrm>
          <a:off x="0" y="0"/>
          <a:ext cx="0" cy="0"/>
          <a:chOff x="0" y="0"/>
          <a:chExt cx="0" cy="0"/>
        </a:xfrm>
      </p:grpSpPr>
      <p:sp>
        <p:nvSpPr>
          <p:cNvPr id="2926" name="Google Shape;2926;g2b64a795e42_0_340"/>
          <p:cNvSpPr txBox="1"/>
          <p:nvPr>
            <p:ph type="title"/>
          </p:nvPr>
        </p:nvSpPr>
        <p:spPr>
          <a:xfrm>
            <a:off x="251250" y="2226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2927" name="Google Shape;2927;g2b64a795e42_0_340"/>
          <p:cNvSpPr txBox="1"/>
          <p:nvPr>
            <p:ph idx="1" type="body"/>
          </p:nvPr>
        </p:nvSpPr>
        <p:spPr>
          <a:xfrm>
            <a:off x="342050" y="1013500"/>
            <a:ext cx="4003200" cy="4130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t>1- Regarding signs &amp; symptoms of Autism one of the following is incorrect :</a:t>
            </a:r>
            <a:endParaRPr/>
          </a:p>
          <a:p>
            <a:pPr indent="0" lvl="0" marL="0" rtl="0" algn="l">
              <a:lnSpc>
                <a:spcPct val="100000"/>
              </a:lnSpc>
              <a:spcBef>
                <a:spcPts val="0"/>
              </a:spcBef>
              <a:spcAft>
                <a:spcPts val="0"/>
              </a:spcAft>
              <a:buClr>
                <a:schemeClr val="dk1"/>
              </a:buClr>
              <a:buSzPts val="1100"/>
              <a:buFont typeface="Arial"/>
              <a:buNone/>
            </a:pPr>
            <a:r>
              <a:rPr lang="en-US"/>
              <a:t>Select one:</a:t>
            </a:r>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a. Simple motor stereotypes</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b. Lining up toys or flipping objects</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c. Apparent indifference to changes of routine</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d. Rigid thinking patterns</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e. Idiosyncratic phrases</a:t>
            </a:r>
            <a:endParaRPr>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2- The following are true about the etiology of Autism except:</a:t>
            </a:r>
            <a:endParaRPr/>
          </a:p>
          <a:p>
            <a:pPr indent="0" lvl="0" marL="0" rtl="0" algn="l">
              <a:lnSpc>
                <a:spcPct val="100000"/>
              </a:lnSpc>
              <a:spcBef>
                <a:spcPts val="0"/>
              </a:spcBef>
              <a:spcAft>
                <a:spcPts val="0"/>
              </a:spcAft>
              <a:buClr>
                <a:schemeClr val="dk1"/>
              </a:buClr>
              <a:buSzPts val="1100"/>
              <a:buFont typeface="Arial"/>
              <a:buNone/>
            </a:pPr>
            <a:r>
              <a:rPr lang="en-US"/>
              <a:t>Select one:</a:t>
            </a:r>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a. Higher concordance among MZ twins.</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b. Increased rate of perinatal complications.</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c. Decreased brain serotonin levels</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d. Condition is 50 times more frequent in the siblings of affected persons </a:t>
            </a:r>
            <a:endParaRPr sz="1050">
              <a:solidFill>
                <a:srgbClr val="3A3A3A"/>
              </a:solidFill>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928" name="Google Shape;2928;g2b64a795e42_0_340"/>
          <p:cNvSpPr txBox="1"/>
          <p:nvPr>
            <p:ph idx="1" type="body"/>
          </p:nvPr>
        </p:nvSpPr>
        <p:spPr>
          <a:xfrm>
            <a:off x="4573400" y="1013500"/>
            <a:ext cx="3686700" cy="4130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t>3- A 6-year- old boy  who is having difficulty in  school and  avoids interaction with his classmates and others, who notice him making odd repetitive movements  with  his hands. What is the most likely diagnosis?</a:t>
            </a:r>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A . Autism.</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B . Selective mutism.</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C . Childhood schizophrenia.</a:t>
            </a:r>
            <a:endParaRPr>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 4- All of the following are early signs of Autism EXCEPT:</a:t>
            </a:r>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a. Prefers to play alone</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b. </a:t>
            </a:r>
            <a:r>
              <a:rPr lang="en-US">
                <a:solidFill>
                  <a:schemeClr val="dk2"/>
                </a:solidFill>
                <a:latin typeface="Roboto Condensed Light"/>
                <a:ea typeface="Roboto Condensed Light"/>
                <a:cs typeface="Roboto Condensed Light"/>
                <a:sym typeface="Roboto Condensed Light"/>
              </a:rPr>
              <a:t>Hypoactive</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c. Delay in speech development</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d. Rejecting cuddles</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e. Sleep problems</a:t>
            </a:r>
            <a:endParaRPr>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sld>
</file>

<file path=ppt/slides/slide2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2" name="Shape 2932"/>
        <p:cNvGrpSpPr/>
        <p:nvPr/>
      </p:nvGrpSpPr>
      <p:grpSpPr>
        <a:xfrm>
          <a:off x="0" y="0"/>
          <a:ext cx="0" cy="0"/>
          <a:chOff x="0" y="0"/>
          <a:chExt cx="0" cy="0"/>
        </a:xfrm>
      </p:grpSpPr>
      <p:sp>
        <p:nvSpPr>
          <p:cNvPr id="2933" name="Google Shape;2933;g2b64a795e42_0_350"/>
          <p:cNvSpPr txBox="1"/>
          <p:nvPr>
            <p:ph type="title"/>
          </p:nvPr>
        </p:nvSpPr>
        <p:spPr>
          <a:xfrm>
            <a:off x="251250" y="2226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2934" name="Google Shape;2934;g2b64a795e42_0_350"/>
          <p:cNvSpPr txBox="1"/>
          <p:nvPr>
            <p:ph idx="1" type="body"/>
          </p:nvPr>
        </p:nvSpPr>
        <p:spPr>
          <a:xfrm>
            <a:off x="342050" y="1013500"/>
            <a:ext cx="7233900" cy="41301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00000"/>
              </a:lnSpc>
              <a:spcBef>
                <a:spcPts val="0"/>
              </a:spcBef>
              <a:spcAft>
                <a:spcPts val="0"/>
              </a:spcAft>
              <a:buSzPts val="1400"/>
              <a:buNone/>
            </a:pPr>
            <a:r>
              <a:rPr lang="en-US"/>
              <a:t>5- ASD in children is characterized by all of the following except?  Select one:</a:t>
            </a:r>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a. Visual Hallucinations</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b. Repetitive behaviors</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c. Restrictive interests</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d. Impairments is social communication</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e. Inability to interact with peers</a:t>
            </a:r>
            <a:endParaRPr>
              <a:solidFill>
                <a:schemeClr val="dk1"/>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6- Which of the following is not ASD criteria? </a:t>
            </a:r>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A) marked impairment in nonverbal behaviors.</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ts val="1400"/>
              <a:buNone/>
            </a:pPr>
            <a:r>
              <a:rPr lang="en-US">
                <a:latin typeface="Roboto Condensed Light"/>
                <a:ea typeface="Roboto Condensed Light"/>
                <a:cs typeface="Roboto Condensed Light"/>
                <a:sym typeface="Roboto Condensed Light"/>
              </a:rPr>
              <a:t>B) stereotyped and repetitive motor mannerisms.</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ts val="1400"/>
              <a:buNone/>
            </a:pPr>
            <a:r>
              <a:rPr lang="en-US">
                <a:latin typeface="Roboto Condensed Light"/>
                <a:ea typeface="Roboto Condensed Light"/>
                <a:cs typeface="Roboto Condensed Light"/>
                <a:sym typeface="Roboto Condensed Light"/>
              </a:rPr>
              <a:t>C) persistent preoccupation with parts of objects</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D) answer without permission</a:t>
            </a:r>
            <a:endParaRPr sz="1350">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7- Wrong about ASD: </a:t>
            </a:r>
            <a:endParaRPr/>
          </a:p>
          <a:p>
            <a:pPr indent="457200" lvl="0" marL="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appropriate and emotionally congruent reactions</a:t>
            </a:r>
            <a:endParaRPr sz="1200">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8- Which of the following is incorrect about asperger syndrome?</a:t>
            </a:r>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 marked impairment in language and intelligence</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 repetitive behavior</a:t>
            </a:r>
            <a:endParaRPr sz="1100">
              <a:solidFill>
                <a:schemeClr val="dk1"/>
              </a:solidFill>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 </a:t>
            </a:r>
            <a:endParaRPr/>
          </a:p>
          <a:p>
            <a:pPr indent="0" lvl="0" marL="0" rtl="0" algn="l">
              <a:lnSpc>
                <a:spcPct val="100000"/>
              </a:lnSpc>
              <a:spcBef>
                <a:spcPts val="0"/>
              </a:spcBef>
              <a:spcAft>
                <a:spcPts val="0"/>
              </a:spcAft>
              <a:buSzPts val="1400"/>
              <a:buNone/>
            </a:pPr>
            <a:r>
              <a:t/>
            </a:r>
            <a:endParaRPr/>
          </a:p>
        </p:txBody>
      </p:sp>
    </p:spTree>
  </p:cSld>
  <p:clrMapOvr>
    <a:masterClrMapping/>
  </p:clrMapOvr>
</p:sld>
</file>

<file path=ppt/slides/slide2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8" name="Shape 2938"/>
        <p:cNvGrpSpPr/>
        <p:nvPr/>
      </p:nvGrpSpPr>
      <p:grpSpPr>
        <a:xfrm>
          <a:off x="0" y="0"/>
          <a:ext cx="0" cy="0"/>
          <a:chOff x="0" y="0"/>
          <a:chExt cx="0" cy="0"/>
        </a:xfrm>
      </p:grpSpPr>
      <p:sp>
        <p:nvSpPr>
          <p:cNvPr id="2939" name="Google Shape;2939;g2b64a795e42_0_359"/>
          <p:cNvSpPr txBox="1"/>
          <p:nvPr>
            <p:ph type="title"/>
          </p:nvPr>
        </p:nvSpPr>
        <p:spPr>
          <a:xfrm>
            <a:off x="608639" y="2525322"/>
            <a:ext cx="40734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sz="2800"/>
              <a:t>ADHD</a:t>
            </a:r>
            <a:endParaRPr sz="2800"/>
          </a:p>
        </p:txBody>
      </p:sp>
      <p:sp>
        <p:nvSpPr>
          <p:cNvPr id="2940" name="Google Shape;2940;g2b64a795e42_0_359"/>
          <p:cNvSpPr/>
          <p:nvPr/>
        </p:nvSpPr>
        <p:spPr>
          <a:xfrm>
            <a:off x="1937975" y="1284250"/>
            <a:ext cx="1544540" cy="1112046"/>
          </a:xfrm>
          <a:custGeom>
            <a:rect b="b" l="l" r="r" t="t"/>
            <a:pathLst>
              <a:path extrusionOk="0" h="5692" w="7942">
                <a:moveTo>
                  <a:pt x="3056" y="1"/>
                </a:moveTo>
                <a:cubicBezTo>
                  <a:pt x="2499" y="1"/>
                  <a:pt x="1942" y="26"/>
                  <a:pt x="1393" y="99"/>
                </a:cubicBezTo>
                <a:cubicBezTo>
                  <a:pt x="912" y="166"/>
                  <a:pt x="370" y="314"/>
                  <a:pt x="154" y="808"/>
                </a:cubicBezTo>
                <a:cubicBezTo>
                  <a:pt x="31" y="1079"/>
                  <a:pt x="0" y="1393"/>
                  <a:pt x="25" y="1714"/>
                </a:cubicBezTo>
                <a:cubicBezTo>
                  <a:pt x="68" y="2312"/>
                  <a:pt x="296" y="2966"/>
                  <a:pt x="536" y="3520"/>
                </a:cubicBezTo>
                <a:cubicBezTo>
                  <a:pt x="666" y="3816"/>
                  <a:pt x="789" y="4088"/>
                  <a:pt x="894" y="4310"/>
                </a:cubicBezTo>
                <a:cubicBezTo>
                  <a:pt x="1178" y="4932"/>
                  <a:pt x="1615" y="5537"/>
                  <a:pt x="2220" y="5666"/>
                </a:cubicBezTo>
                <a:cubicBezTo>
                  <a:pt x="2302" y="5684"/>
                  <a:pt x="2385" y="5691"/>
                  <a:pt x="2468" y="5691"/>
                </a:cubicBezTo>
                <a:cubicBezTo>
                  <a:pt x="2824" y="5691"/>
                  <a:pt x="3180" y="5547"/>
                  <a:pt x="3520" y="5407"/>
                </a:cubicBezTo>
                <a:cubicBezTo>
                  <a:pt x="4384" y="5050"/>
                  <a:pt x="5265" y="4680"/>
                  <a:pt x="5993" y="4038"/>
                </a:cubicBezTo>
                <a:cubicBezTo>
                  <a:pt x="7084" y="3077"/>
                  <a:pt x="7941" y="1030"/>
                  <a:pt x="6196" y="277"/>
                </a:cubicBezTo>
                <a:cubicBezTo>
                  <a:pt x="5796" y="105"/>
                  <a:pt x="5364" y="80"/>
                  <a:pt x="4939" y="62"/>
                </a:cubicBezTo>
                <a:cubicBezTo>
                  <a:pt x="4655" y="49"/>
                  <a:pt x="4371" y="37"/>
                  <a:pt x="4088" y="25"/>
                </a:cubicBezTo>
                <a:cubicBezTo>
                  <a:pt x="3744" y="11"/>
                  <a:pt x="3400" y="1"/>
                  <a:pt x="3056"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941" name="Google Shape;2941;g2b64a795e42_0_359"/>
          <p:cNvGrpSpPr/>
          <p:nvPr/>
        </p:nvGrpSpPr>
        <p:grpSpPr>
          <a:xfrm>
            <a:off x="4352214" y="-249185"/>
            <a:ext cx="4653194" cy="5580612"/>
            <a:chOff x="4352214" y="-249185"/>
            <a:chExt cx="4653194" cy="5580612"/>
          </a:xfrm>
        </p:grpSpPr>
        <p:sp>
          <p:nvSpPr>
            <p:cNvPr id="2942" name="Google Shape;2942;g2b64a795e42_0_359"/>
            <p:cNvSpPr/>
            <p:nvPr/>
          </p:nvSpPr>
          <p:spPr>
            <a:xfrm rot="9784833">
              <a:off x="4604931" y="303431"/>
              <a:ext cx="4147759" cy="2353635"/>
            </a:xfrm>
            <a:custGeom>
              <a:rect b="b" l="l" r="r" t="t"/>
              <a:pathLst>
                <a:path extrusionOk="0" h="27814" w="57888">
                  <a:moveTo>
                    <a:pt x="24329" y="0"/>
                  </a:moveTo>
                  <a:cubicBezTo>
                    <a:pt x="20137" y="0"/>
                    <a:pt x="15944" y="292"/>
                    <a:pt x="11795" y="876"/>
                  </a:cubicBezTo>
                  <a:cubicBezTo>
                    <a:pt x="8059" y="1400"/>
                    <a:pt x="3909" y="2467"/>
                    <a:pt x="2041" y="5691"/>
                  </a:cubicBezTo>
                  <a:cubicBezTo>
                    <a:pt x="0" y="9206"/>
                    <a:pt x="1640" y="13707"/>
                    <a:pt x="4033" y="17005"/>
                  </a:cubicBezTo>
                  <a:cubicBezTo>
                    <a:pt x="9661" y="24748"/>
                    <a:pt x="17144" y="27813"/>
                    <a:pt x="25551" y="27813"/>
                  </a:cubicBezTo>
                  <a:cubicBezTo>
                    <a:pt x="28471" y="27813"/>
                    <a:pt x="31503" y="27443"/>
                    <a:pt x="34607" y="26771"/>
                  </a:cubicBezTo>
                  <a:cubicBezTo>
                    <a:pt x="36981" y="26253"/>
                    <a:pt x="39274" y="25538"/>
                    <a:pt x="41395" y="24545"/>
                  </a:cubicBezTo>
                  <a:cubicBezTo>
                    <a:pt x="49157" y="20920"/>
                    <a:pt x="57888" y="5494"/>
                    <a:pt x="45372" y="2485"/>
                  </a:cubicBezTo>
                  <a:cubicBezTo>
                    <a:pt x="38494" y="832"/>
                    <a:pt x="31411" y="0"/>
                    <a:pt x="2432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3" name="Google Shape;2943;g2b64a795e42_0_359"/>
            <p:cNvSpPr/>
            <p:nvPr/>
          </p:nvSpPr>
          <p:spPr>
            <a:xfrm rot="5183080">
              <a:off x="5157570" y="2667456"/>
              <a:ext cx="2471275" cy="2691843"/>
            </a:xfrm>
            <a:custGeom>
              <a:rect b="b" l="l" r="r" t="t"/>
              <a:pathLst>
                <a:path extrusionOk="0" h="3020" w="2757">
                  <a:moveTo>
                    <a:pt x="1727" y="1"/>
                  </a:moveTo>
                  <a:cubicBezTo>
                    <a:pt x="815" y="1"/>
                    <a:pt x="275" y="1495"/>
                    <a:pt x="93" y="2170"/>
                  </a:cubicBezTo>
                  <a:cubicBezTo>
                    <a:pt x="43" y="2361"/>
                    <a:pt x="0" y="2571"/>
                    <a:pt x="93" y="2750"/>
                  </a:cubicBezTo>
                  <a:cubicBezTo>
                    <a:pt x="196" y="2948"/>
                    <a:pt x="423" y="3020"/>
                    <a:pt x="655" y="3020"/>
                  </a:cubicBezTo>
                  <a:cubicBezTo>
                    <a:pt x="756" y="3020"/>
                    <a:pt x="857" y="3006"/>
                    <a:pt x="950" y="2984"/>
                  </a:cubicBezTo>
                  <a:cubicBezTo>
                    <a:pt x="1418" y="2879"/>
                    <a:pt x="1850" y="2639"/>
                    <a:pt x="2183" y="2293"/>
                  </a:cubicBezTo>
                  <a:cubicBezTo>
                    <a:pt x="2479" y="1991"/>
                    <a:pt x="2707" y="1597"/>
                    <a:pt x="2731" y="1171"/>
                  </a:cubicBezTo>
                  <a:cubicBezTo>
                    <a:pt x="2756" y="746"/>
                    <a:pt x="2540" y="296"/>
                    <a:pt x="2164" y="111"/>
                  </a:cubicBezTo>
                  <a:cubicBezTo>
                    <a:pt x="2010" y="35"/>
                    <a:pt x="1864" y="1"/>
                    <a:pt x="1727"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4" name="Google Shape;2944;g2b64a795e42_0_359"/>
            <p:cNvSpPr/>
            <p:nvPr/>
          </p:nvSpPr>
          <p:spPr>
            <a:xfrm>
              <a:off x="6599326" y="1952175"/>
              <a:ext cx="2246512" cy="2392162"/>
            </a:xfrm>
            <a:custGeom>
              <a:rect b="b" l="l" r="r" t="t"/>
              <a:pathLst>
                <a:path extrusionOk="0" h="12553" w="11789">
                  <a:moveTo>
                    <a:pt x="8224" y="1"/>
                  </a:moveTo>
                  <a:cubicBezTo>
                    <a:pt x="6188" y="1"/>
                    <a:pt x="3792" y="774"/>
                    <a:pt x="2646" y="1180"/>
                  </a:cubicBezTo>
                  <a:cubicBezTo>
                    <a:pt x="2621" y="1192"/>
                    <a:pt x="2590" y="1198"/>
                    <a:pt x="2559" y="1211"/>
                  </a:cubicBezTo>
                  <a:cubicBezTo>
                    <a:pt x="1782" y="1494"/>
                    <a:pt x="981" y="1901"/>
                    <a:pt x="574" y="2709"/>
                  </a:cubicBezTo>
                  <a:cubicBezTo>
                    <a:pt x="1" y="3868"/>
                    <a:pt x="469" y="5335"/>
                    <a:pt x="1073" y="6476"/>
                  </a:cubicBezTo>
                  <a:cubicBezTo>
                    <a:pt x="2276" y="8732"/>
                    <a:pt x="4002" y="10625"/>
                    <a:pt x="6018" y="11902"/>
                  </a:cubicBezTo>
                  <a:cubicBezTo>
                    <a:pt x="6265" y="12056"/>
                    <a:pt x="6530" y="12210"/>
                    <a:pt x="6807" y="12321"/>
                  </a:cubicBezTo>
                  <a:cubicBezTo>
                    <a:pt x="7135" y="12462"/>
                    <a:pt x="7471" y="12552"/>
                    <a:pt x="7801" y="12552"/>
                  </a:cubicBezTo>
                  <a:cubicBezTo>
                    <a:pt x="8048" y="12552"/>
                    <a:pt x="8292" y="12501"/>
                    <a:pt x="8527" y="12382"/>
                  </a:cubicBezTo>
                  <a:cubicBezTo>
                    <a:pt x="9095" y="12099"/>
                    <a:pt x="9465" y="11470"/>
                    <a:pt x="9773" y="10853"/>
                  </a:cubicBezTo>
                  <a:cubicBezTo>
                    <a:pt x="10772" y="8843"/>
                    <a:pt x="11419" y="6605"/>
                    <a:pt x="11666" y="4312"/>
                  </a:cubicBezTo>
                  <a:cubicBezTo>
                    <a:pt x="11752" y="3461"/>
                    <a:pt x="11789" y="2567"/>
                    <a:pt x="11518" y="1772"/>
                  </a:cubicBezTo>
                  <a:cubicBezTo>
                    <a:pt x="11067" y="432"/>
                    <a:pt x="9746" y="1"/>
                    <a:pt x="8224" y="1"/>
                  </a:cubicBezTo>
                  <a:close/>
                </a:path>
              </a:pathLst>
            </a:custGeom>
            <a:solidFill>
              <a:schemeClr val="accent3">
                <a:alpha val="4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5" name="Google Shape;2945;g2b64a795e42_0_359"/>
            <p:cNvSpPr/>
            <p:nvPr/>
          </p:nvSpPr>
          <p:spPr>
            <a:xfrm rot="2699978">
              <a:off x="5100118" y="1676293"/>
              <a:ext cx="2926222" cy="2176930"/>
            </a:xfrm>
            <a:custGeom>
              <a:rect b="b" l="l" r="r" t="t"/>
              <a:pathLst>
                <a:path extrusionOk="0" h="6589" w="10631">
                  <a:moveTo>
                    <a:pt x="1143" y="1"/>
                  </a:moveTo>
                  <a:cubicBezTo>
                    <a:pt x="967" y="1"/>
                    <a:pt x="802" y="27"/>
                    <a:pt x="654" y="87"/>
                  </a:cubicBezTo>
                  <a:cubicBezTo>
                    <a:pt x="25" y="340"/>
                    <a:pt x="1" y="1092"/>
                    <a:pt x="198" y="1764"/>
                  </a:cubicBezTo>
                  <a:cubicBezTo>
                    <a:pt x="827" y="3898"/>
                    <a:pt x="2683" y="5260"/>
                    <a:pt x="5075" y="6142"/>
                  </a:cubicBezTo>
                  <a:cubicBezTo>
                    <a:pt x="5543" y="6314"/>
                    <a:pt x="6012" y="6450"/>
                    <a:pt x="6474" y="6536"/>
                  </a:cubicBezTo>
                  <a:cubicBezTo>
                    <a:pt x="6664" y="6572"/>
                    <a:pt x="6867" y="6589"/>
                    <a:pt x="7074" y="6589"/>
                  </a:cubicBezTo>
                  <a:cubicBezTo>
                    <a:pt x="8703" y="6589"/>
                    <a:pt x="10631" y="5535"/>
                    <a:pt x="8799" y="4064"/>
                  </a:cubicBezTo>
                  <a:cubicBezTo>
                    <a:pt x="6992" y="2609"/>
                    <a:pt x="4933" y="1376"/>
                    <a:pt x="2781" y="445"/>
                  </a:cubicBezTo>
                  <a:cubicBezTo>
                    <a:pt x="2246" y="216"/>
                    <a:pt x="1649" y="1"/>
                    <a:pt x="1143" y="1"/>
                  </a:cubicBezTo>
                  <a:close/>
                </a:path>
              </a:pathLst>
            </a:custGeom>
            <a:solidFill>
              <a:schemeClr val="accent4">
                <a:alpha val="5803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946" name="Google Shape;2946;g2b64a795e42_0_359"/>
          <p:cNvSpPr/>
          <p:nvPr/>
        </p:nvSpPr>
        <p:spPr>
          <a:xfrm>
            <a:off x="8244128" y="2496750"/>
            <a:ext cx="259725" cy="267028"/>
          </a:xfrm>
          <a:custGeom>
            <a:rect b="b" l="l" r="r" t="t"/>
            <a:pathLst>
              <a:path extrusionOk="0" h="2701" w="2627">
                <a:moveTo>
                  <a:pt x="1030" y="0"/>
                </a:moveTo>
                <a:cubicBezTo>
                  <a:pt x="968" y="0"/>
                  <a:pt x="919" y="49"/>
                  <a:pt x="919" y="111"/>
                </a:cubicBezTo>
                <a:lnTo>
                  <a:pt x="919" y="956"/>
                </a:lnTo>
                <a:lnTo>
                  <a:pt x="111" y="956"/>
                </a:lnTo>
                <a:cubicBezTo>
                  <a:pt x="50" y="956"/>
                  <a:pt x="0" y="1005"/>
                  <a:pt x="0" y="1067"/>
                </a:cubicBezTo>
                <a:lnTo>
                  <a:pt x="0" y="1628"/>
                </a:lnTo>
                <a:cubicBezTo>
                  <a:pt x="0" y="1689"/>
                  <a:pt x="50" y="1739"/>
                  <a:pt x="111" y="1739"/>
                </a:cubicBezTo>
                <a:lnTo>
                  <a:pt x="919" y="1739"/>
                </a:lnTo>
                <a:lnTo>
                  <a:pt x="919" y="2583"/>
                </a:lnTo>
                <a:cubicBezTo>
                  <a:pt x="919" y="2645"/>
                  <a:pt x="968" y="2701"/>
                  <a:pt x="1030" y="2701"/>
                </a:cubicBezTo>
                <a:lnTo>
                  <a:pt x="1591" y="2701"/>
                </a:lnTo>
                <a:cubicBezTo>
                  <a:pt x="1653" y="2701"/>
                  <a:pt x="1708" y="2645"/>
                  <a:pt x="1708" y="2583"/>
                </a:cubicBezTo>
                <a:lnTo>
                  <a:pt x="1708" y="1739"/>
                </a:lnTo>
                <a:lnTo>
                  <a:pt x="2516" y="1739"/>
                </a:lnTo>
                <a:cubicBezTo>
                  <a:pt x="2578" y="1739"/>
                  <a:pt x="2627" y="1689"/>
                  <a:pt x="2627" y="1628"/>
                </a:cubicBezTo>
                <a:lnTo>
                  <a:pt x="2627" y="1067"/>
                </a:lnTo>
                <a:cubicBezTo>
                  <a:pt x="2627" y="1005"/>
                  <a:pt x="2578" y="956"/>
                  <a:pt x="2516" y="956"/>
                </a:cubicBezTo>
                <a:lnTo>
                  <a:pt x="1708" y="956"/>
                </a:lnTo>
                <a:lnTo>
                  <a:pt x="1708" y="111"/>
                </a:lnTo>
                <a:cubicBezTo>
                  <a:pt x="1708" y="49"/>
                  <a:pt x="1653" y="0"/>
                  <a:pt x="15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7" name="Google Shape;2947;g2b64a795e42_0_359"/>
          <p:cNvSpPr/>
          <p:nvPr/>
        </p:nvSpPr>
        <p:spPr>
          <a:xfrm>
            <a:off x="6183225" y="11040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8" name="Google Shape;2948;g2b64a795e42_0_359"/>
          <p:cNvSpPr/>
          <p:nvPr/>
        </p:nvSpPr>
        <p:spPr>
          <a:xfrm>
            <a:off x="7581625" y="10022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9" name="Google Shape;2949;g2b64a795e42_0_359"/>
          <p:cNvSpPr/>
          <p:nvPr/>
        </p:nvSpPr>
        <p:spPr>
          <a:xfrm>
            <a:off x="6309925" y="44311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0" name="Google Shape;2950;g2b64a795e42_0_359"/>
          <p:cNvSpPr/>
          <p:nvPr/>
        </p:nvSpPr>
        <p:spPr>
          <a:xfrm>
            <a:off x="6751175" y="1337800"/>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1" name="Google Shape;2951;g2b64a795e42_0_359"/>
          <p:cNvSpPr/>
          <p:nvPr/>
        </p:nvSpPr>
        <p:spPr>
          <a:xfrm>
            <a:off x="8003525" y="9123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2" name="Google Shape;2952;g2b64a795e42_0_359"/>
          <p:cNvSpPr/>
          <p:nvPr/>
        </p:nvSpPr>
        <p:spPr>
          <a:xfrm>
            <a:off x="7158350" y="5724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3" name="Google Shape;2953;g2b64a795e42_0_359"/>
          <p:cNvSpPr/>
          <p:nvPr/>
        </p:nvSpPr>
        <p:spPr>
          <a:xfrm flipH="1">
            <a:off x="6141225" y="18058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4" name="Google Shape;2954;g2b64a795e42_0_359"/>
          <p:cNvSpPr/>
          <p:nvPr/>
        </p:nvSpPr>
        <p:spPr>
          <a:xfrm>
            <a:off x="7222850" y="11982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5" name="Google Shape;2955;g2b64a795e42_0_359"/>
          <p:cNvSpPr/>
          <p:nvPr/>
        </p:nvSpPr>
        <p:spPr>
          <a:xfrm>
            <a:off x="7633963" y="9348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6" name="Google Shape;2956;g2b64a795e42_0_359"/>
          <p:cNvSpPr/>
          <p:nvPr/>
        </p:nvSpPr>
        <p:spPr>
          <a:xfrm flipH="1">
            <a:off x="5702600" y="22290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7" name="Google Shape;2957;g2b64a795e42_0_359"/>
          <p:cNvSpPr/>
          <p:nvPr/>
        </p:nvSpPr>
        <p:spPr>
          <a:xfrm>
            <a:off x="5638100" y="16826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8" name="Google Shape;2958;g2b64a795e42_0_359"/>
          <p:cNvSpPr/>
          <p:nvPr/>
        </p:nvSpPr>
        <p:spPr>
          <a:xfrm flipH="1">
            <a:off x="5671075" y="17404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9" name="Google Shape;2959;g2b64a795e42_0_359"/>
          <p:cNvSpPr/>
          <p:nvPr/>
        </p:nvSpPr>
        <p:spPr>
          <a:xfrm flipH="1">
            <a:off x="6265375" y="1742325"/>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0" name="Google Shape;2960;g2b64a795e42_0_359"/>
          <p:cNvSpPr/>
          <p:nvPr/>
        </p:nvSpPr>
        <p:spPr>
          <a:xfrm>
            <a:off x="7222850" y="5836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1" name="Google Shape;2961;g2b64a795e42_0_359"/>
          <p:cNvSpPr/>
          <p:nvPr/>
        </p:nvSpPr>
        <p:spPr>
          <a:xfrm flipH="1">
            <a:off x="5800000" y="2077563"/>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2" name="Google Shape;2962;g2b64a795e42_0_359"/>
          <p:cNvSpPr/>
          <p:nvPr/>
        </p:nvSpPr>
        <p:spPr>
          <a:xfrm flipH="1">
            <a:off x="6321175" y="18058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3" name="Google Shape;2963;g2b64a795e42_0_359"/>
          <p:cNvSpPr/>
          <p:nvPr/>
        </p:nvSpPr>
        <p:spPr>
          <a:xfrm>
            <a:off x="6263351" y="4275525"/>
            <a:ext cx="214127" cy="220152"/>
          </a:xfrm>
          <a:custGeom>
            <a:rect b="b" l="l" r="r" t="t"/>
            <a:pathLst>
              <a:path extrusionOk="0" h="2701" w="2627">
                <a:moveTo>
                  <a:pt x="1030" y="0"/>
                </a:moveTo>
                <a:cubicBezTo>
                  <a:pt x="968" y="0"/>
                  <a:pt x="919" y="49"/>
                  <a:pt x="919" y="111"/>
                </a:cubicBezTo>
                <a:lnTo>
                  <a:pt x="919" y="956"/>
                </a:lnTo>
                <a:lnTo>
                  <a:pt x="111" y="956"/>
                </a:lnTo>
                <a:cubicBezTo>
                  <a:pt x="50" y="956"/>
                  <a:pt x="0" y="1005"/>
                  <a:pt x="0" y="1067"/>
                </a:cubicBezTo>
                <a:lnTo>
                  <a:pt x="0" y="1628"/>
                </a:lnTo>
                <a:cubicBezTo>
                  <a:pt x="0" y="1689"/>
                  <a:pt x="50" y="1739"/>
                  <a:pt x="111" y="1739"/>
                </a:cubicBezTo>
                <a:lnTo>
                  <a:pt x="919" y="1739"/>
                </a:lnTo>
                <a:lnTo>
                  <a:pt x="919" y="2583"/>
                </a:lnTo>
                <a:cubicBezTo>
                  <a:pt x="919" y="2645"/>
                  <a:pt x="968" y="2701"/>
                  <a:pt x="1030" y="2701"/>
                </a:cubicBezTo>
                <a:lnTo>
                  <a:pt x="1591" y="2701"/>
                </a:lnTo>
                <a:cubicBezTo>
                  <a:pt x="1653" y="2701"/>
                  <a:pt x="1708" y="2645"/>
                  <a:pt x="1708" y="2583"/>
                </a:cubicBezTo>
                <a:lnTo>
                  <a:pt x="1708" y="1739"/>
                </a:lnTo>
                <a:lnTo>
                  <a:pt x="2516" y="1739"/>
                </a:lnTo>
                <a:cubicBezTo>
                  <a:pt x="2578" y="1739"/>
                  <a:pt x="2627" y="1689"/>
                  <a:pt x="2627" y="1628"/>
                </a:cubicBezTo>
                <a:lnTo>
                  <a:pt x="2627" y="1067"/>
                </a:lnTo>
                <a:cubicBezTo>
                  <a:pt x="2627" y="1005"/>
                  <a:pt x="2578" y="956"/>
                  <a:pt x="2516" y="956"/>
                </a:cubicBezTo>
                <a:lnTo>
                  <a:pt x="1708" y="956"/>
                </a:lnTo>
                <a:lnTo>
                  <a:pt x="1708" y="111"/>
                </a:lnTo>
                <a:cubicBezTo>
                  <a:pt x="1708" y="49"/>
                  <a:pt x="1653" y="0"/>
                  <a:pt x="15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4" name="Google Shape;2964;g2b64a795e42_0_359"/>
          <p:cNvSpPr/>
          <p:nvPr/>
        </p:nvSpPr>
        <p:spPr>
          <a:xfrm>
            <a:off x="7927300" y="45396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5" name="Google Shape;2965;g2b64a795e42_0_359"/>
          <p:cNvSpPr/>
          <p:nvPr/>
        </p:nvSpPr>
        <p:spPr>
          <a:xfrm>
            <a:off x="6876575" y="36782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6" name="Google Shape;2966;g2b64a795e42_0_359"/>
          <p:cNvSpPr/>
          <p:nvPr/>
        </p:nvSpPr>
        <p:spPr>
          <a:xfrm>
            <a:off x="7497650" y="359703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7" name="Google Shape;2967;g2b64a795e42_0_359"/>
          <p:cNvSpPr/>
          <p:nvPr/>
        </p:nvSpPr>
        <p:spPr>
          <a:xfrm>
            <a:off x="7581038" y="368950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8" name="Google Shape;2968;g2b64a795e42_0_359"/>
          <p:cNvSpPr/>
          <p:nvPr/>
        </p:nvSpPr>
        <p:spPr>
          <a:xfrm>
            <a:off x="7539338" y="3582988"/>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9" name="Google Shape;2969;g2b64a795e42_0_359"/>
          <p:cNvSpPr/>
          <p:nvPr/>
        </p:nvSpPr>
        <p:spPr>
          <a:xfrm flipH="1">
            <a:off x="7165963" y="39893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0" name="Google Shape;2970;g2b64a795e42_0_359"/>
          <p:cNvSpPr/>
          <p:nvPr/>
        </p:nvSpPr>
        <p:spPr>
          <a:xfrm flipH="1">
            <a:off x="7553150" y="4335300"/>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1" name="Google Shape;2971;g2b64a795e42_0_359"/>
          <p:cNvSpPr/>
          <p:nvPr/>
        </p:nvSpPr>
        <p:spPr>
          <a:xfrm>
            <a:off x="6817475" y="41228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2" name="Google Shape;2972;g2b64a795e42_0_359"/>
          <p:cNvSpPr/>
          <p:nvPr/>
        </p:nvSpPr>
        <p:spPr>
          <a:xfrm>
            <a:off x="6741725" y="44311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3" name="Google Shape;2973;g2b64a795e42_0_359"/>
          <p:cNvSpPr/>
          <p:nvPr/>
        </p:nvSpPr>
        <p:spPr>
          <a:xfrm>
            <a:off x="6775475" y="44424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4" name="Google Shape;2974;g2b64a795e42_0_359"/>
          <p:cNvSpPr/>
          <p:nvPr/>
        </p:nvSpPr>
        <p:spPr>
          <a:xfrm>
            <a:off x="6673488" y="44424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5" name="Google Shape;2975;g2b64a795e42_0_359"/>
          <p:cNvSpPr/>
          <p:nvPr/>
        </p:nvSpPr>
        <p:spPr>
          <a:xfrm>
            <a:off x="7197675" y="433633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6" name="Google Shape;2976;g2b64a795e42_0_359"/>
          <p:cNvSpPr/>
          <p:nvPr/>
        </p:nvSpPr>
        <p:spPr>
          <a:xfrm>
            <a:off x="7292625" y="43668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7" name="Google Shape;2977;g2b64a795e42_0_359"/>
          <p:cNvSpPr/>
          <p:nvPr/>
        </p:nvSpPr>
        <p:spPr>
          <a:xfrm>
            <a:off x="7958350" y="34175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8" name="Google Shape;2978;g2b64a795e42_0_359"/>
          <p:cNvSpPr/>
          <p:nvPr/>
        </p:nvSpPr>
        <p:spPr>
          <a:xfrm>
            <a:off x="7882600" y="37259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9" name="Google Shape;2979;g2b64a795e42_0_359"/>
          <p:cNvSpPr/>
          <p:nvPr/>
        </p:nvSpPr>
        <p:spPr>
          <a:xfrm>
            <a:off x="7916350" y="37371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0" name="Google Shape;2980;g2b64a795e42_0_359"/>
          <p:cNvSpPr/>
          <p:nvPr/>
        </p:nvSpPr>
        <p:spPr>
          <a:xfrm>
            <a:off x="7814363" y="37371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1" name="Google Shape;2981;g2b64a795e42_0_359"/>
          <p:cNvSpPr/>
          <p:nvPr/>
        </p:nvSpPr>
        <p:spPr>
          <a:xfrm>
            <a:off x="8338550" y="363108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2" name="Google Shape;2982;g2b64a795e42_0_359"/>
          <p:cNvSpPr/>
          <p:nvPr/>
        </p:nvSpPr>
        <p:spPr>
          <a:xfrm>
            <a:off x="8433500" y="36615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3" name="Google Shape;2983;g2b64a795e42_0_359"/>
          <p:cNvSpPr/>
          <p:nvPr/>
        </p:nvSpPr>
        <p:spPr>
          <a:xfrm>
            <a:off x="5346927" y="1463202"/>
            <a:ext cx="1082100" cy="1082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4" name="Google Shape;2984;g2b64a795e42_0_359"/>
          <p:cNvSpPr/>
          <p:nvPr/>
        </p:nvSpPr>
        <p:spPr>
          <a:xfrm>
            <a:off x="7093290" y="2524338"/>
            <a:ext cx="1643100" cy="1643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5" name="Google Shape;2985;g2b64a795e42_0_359"/>
          <p:cNvSpPr/>
          <p:nvPr/>
        </p:nvSpPr>
        <p:spPr>
          <a:xfrm>
            <a:off x="7364575" y="1151200"/>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6" name="Google Shape;2986;g2b64a795e42_0_359"/>
          <p:cNvSpPr/>
          <p:nvPr/>
        </p:nvSpPr>
        <p:spPr>
          <a:xfrm>
            <a:off x="6469000" y="3843288"/>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7" name="Google Shape;2987;g2b64a795e42_0_359"/>
          <p:cNvSpPr/>
          <p:nvPr/>
        </p:nvSpPr>
        <p:spPr>
          <a:xfrm rot="-6779535">
            <a:off x="1766563" y="247767"/>
            <a:ext cx="648910" cy="469058"/>
          </a:xfrm>
          <a:custGeom>
            <a:rect b="b" l="l" r="r" t="t"/>
            <a:pathLst>
              <a:path extrusionOk="0" h="5915" w="8183">
                <a:moveTo>
                  <a:pt x="4239" y="0"/>
                </a:moveTo>
                <a:cubicBezTo>
                  <a:pt x="4180" y="0"/>
                  <a:pt x="4122" y="2"/>
                  <a:pt x="4064" y="6"/>
                </a:cubicBezTo>
                <a:cubicBezTo>
                  <a:pt x="2769" y="99"/>
                  <a:pt x="1240" y="2207"/>
                  <a:pt x="500" y="3299"/>
                </a:cubicBezTo>
                <a:cubicBezTo>
                  <a:pt x="247" y="3662"/>
                  <a:pt x="1" y="4094"/>
                  <a:pt x="38" y="4538"/>
                </a:cubicBezTo>
                <a:cubicBezTo>
                  <a:pt x="62" y="4797"/>
                  <a:pt x="186" y="5031"/>
                  <a:pt x="358" y="5204"/>
                </a:cubicBezTo>
                <a:cubicBezTo>
                  <a:pt x="432" y="5284"/>
                  <a:pt x="525" y="5352"/>
                  <a:pt x="617" y="5407"/>
                </a:cubicBezTo>
                <a:cubicBezTo>
                  <a:pt x="919" y="5586"/>
                  <a:pt x="1264" y="5648"/>
                  <a:pt x="1604" y="5697"/>
                </a:cubicBezTo>
                <a:cubicBezTo>
                  <a:pt x="2364" y="5820"/>
                  <a:pt x="3149" y="5914"/>
                  <a:pt x="3930" y="5914"/>
                </a:cubicBezTo>
                <a:cubicBezTo>
                  <a:pt x="4999" y="5914"/>
                  <a:pt x="6061" y="5737"/>
                  <a:pt x="7048" y="5210"/>
                </a:cubicBezTo>
                <a:cubicBezTo>
                  <a:pt x="7492" y="4970"/>
                  <a:pt x="7942" y="4618"/>
                  <a:pt x="8077" y="4094"/>
                </a:cubicBezTo>
                <a:cubicBezTo>
                  <a:pt x="8182" y="3687"/>
                  <a:pt x="8071" y="3268"/>
                  <a:pt x="7923" y="2898"/>
                </a:cubicBezTo>
                <a:cubicBezTo>
                  <a:pt x="7868" y="2762"/>
                  <a:pt x="7806" y="2627"/>
                  <a:pt x="7732" y="2491"/>
                </a:cubicBezTo>
                <a:cubicBezTo>
                  <a:pt x="7045" y="1189"/>
                  <a:pt x="5643" y="0"/>
                  <a:pt x="423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8" name="Google Shape;2988;g2b64a795e42_0_359"/>
          <p:cNvSpPr/>
          <p:nvPr/>
        </p:nvSpPr>
        <p:spPr>
          <a:xfrm rot="-715145">
            <a:off x="2230960" y="74760"/>
            <a:ext cx="1797725" cy="815088"/>
          </a:xfrm>
          <a:custGeom>
            <a:rect b="b" l="l" r="r" t="t"/>
            <a:pathLst>
              <a:path extrusionOk="0" h="8997" w="9952">
                <a:moveTo>
                  <a:pt x="3764" y="1"/>
                </a:moveTo>
                <a:cubicBezTo>
                  <a:pt x="3566" y="1"/>
                  <a:pt x="3368" y="7"/>
                  <a:pt x="3169" y="18"/>
                </a:cubicBezTo>
                <a:cubicBezTo>
                  <a:pt x="2806" y="37"/>
                  <a:pt x="2442" y="74"/>
                  <a:pt x="2078" y="135"/>
                </a:cubicBezTo>
                <a:cubicBezTo>
                  <a:pt x="1277" y="265"/>
                  <a:pt x="716" y="431"/>
                  <a:pt x="376" y="875"/>
                </a:cubicBezTo>
                <a:cubicBezTo>
                  <a:pt x="210" y="1091"/>
                  <a:pt x="99" y="1381"/>
                  <a:pt x="44" y="1769"/>
                </a:cubicBezTo>
                <a:cubicBezTo>
                  <a:pt x="13" y="1972"/>
                  <a:pt x="0" y="2201"/>
                  <a:pt x="0" y="2460"/>
                </a:cubicBezTo>
                <a:cubicBezTo>
                  <a:pt x="7" y="4661"/>
                  <a:pt x="1344" y="7552"/>
                  <a:pt x="3120" y="8514"/>
                </a:cubicBezTo>
                <a:cubicBezTo>
                  <a:pt x="3729" y="8843"/>
                  <a:pt x="4377" y="8996"/>
                  <a:pt x="5022" y="8996"/>
                </a:cubicBezTo>
                <a:cubicBezTo>
                  <a:pt x="6790" y="8996"/>
                  <a:pt x="8533" y="7844"/>
                  <a:pt x="9378" y="6023"/>
                </a:cubicBezTo>
                <a:cubicBezTo>
                  <a:pt x="9440" y="5894"/>
                  <a:pt x="9495" y="5764"/>
                  <a:pt x="9545" y="5629"/>
                </a:cubicBezTo>
                <a:cubicBezTo>
                  <a:pt x="9828" y="4864"/>
                  <a:pt x="9951" y="3989"/>
                  <a:pt x="9791" y="3187"/>
                </a:cubicBezTo>
                <a:cubicBezTo>
                  <a:pt x="9748" y="2965"/>
                  <a:pt x="9680" y="2749"/>
                  <a:pt x="9594" y="2546"/>
                </a:cubicBezTo>
                <a:cubicBezTo>
                  <a:pt x="9101" y="1442"/>
                  <a:pt x="8028" y="857"/>
                  <a:pt x="6992" y="517"/>
                </a:cubicBezTo>
                <a:cubicBezTo>
                  <a:pt x="5943" y="173"/>
                  <a:pt x="4855" y="1"/>
                  <a:pt x="3764" y="1"/>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9" name="Google Shape;2989;g2b64a795e42_0_359"/>
          <p:cNvSpPr txBox="1"/>
          <p:nvPr>
            <p:ph idx="2" type="title"/>
          </p:nvPr>
        </p:nvSpPr>
        <p:spPr>
          <a:xfrm>
            <a:off x="1861350" y="1375100"/>
            <a:ext cx="14160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6000"/>
              <a:buNone/>
            </a:pPr>
            <a:r>
              <a:rPr lang="en-US"/>
              <a:t>20</a:t>
            </a:r>
            <a:endParaRPr/>
          </a:p>
        </p:txBody>
      </p:sp>
      <p:pic>
        <p:nvPicPr>
          <p:cNvPr id="2990" name="Google Shape;2990;g2b64a795e42_0_359"/>
          <p:cNvPicPr preferRelativeResize="0"/>
          <p:nvPr/>
        </p:nvPicPr>
        <p:blipFill rotWithShape="1">
          <a:blip r:embed="rId3">
            <a:alphaModFix/>
          </a:blip>
          <a:srcRect b="0" l="0" r="0" t="0"/>
          <a:stretch/>
        </p:blipFill>
        <p:spPr>
          <a:xfrm>
            <a:off x="5427588" y="1055675"/>
            <a:ext cx="3141062" cy="3141062"/>
          </a:xfrm>
          <a:prstGeom prst="rect">
            <a:avLst/>
          </a:prstGeom>
          <a:noFill/>
          <a:ln>
            <a:noFill/>
          </a:ln>
        </p:spPr>
      </p:pic>
    </p:spTree>
  </p:cSld>
  <p:clrMapOvr>
    <a:masterClrMapping/>
  </p:clrMapOvr>
</p:sld>
</file>

<file path=ppt/slides/slide2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4" name="Shape 2994"/>
        <p:cNvGrpSpPr/>
        <p:nvPr/>
      </p:nvGrpSpPr>
      <p:grpSpPr>
        <a:xfrm>
          <a:off x="0" y="0"/>
          <a:ext cx="0" cy="0"/>
          <a:chOff x="0" y="0"/>
          <a:chExt cx="0" cy="0"/>
        </a:xfrm>
      </p:grpSpPr>
      <p:sp>
        <p:nvSpPr>
          <p:cNvPr id="2995" name="Google Shape;2995;p85"/>
          <p:cNvSpPr txBox="1"/>
          <p:nvPr>
            <p:ph type="title"/>
          </p:nvPr>
        </p:nvSpPr>
        <p:spPr>
          <a:xfrm>
            <a:off x="408953" y="338460"/>
            <a:ext cx="7314804"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Definition</a:t>
            </a:r>
            <a:endParaRPr/>
          </a:p>
        </p:txBody>
      </p:sp>
      <p:sp>
        <p:nvSpPr>
          <p:cNvPr id="2996" name="Google Shape;2996;p85"/>
          <p:cNvSpPr txBox="1"/>
          <p:nvPr>
            <p:ph idx="1" type="body"/>
          </p:nvPr>
        </p:nvSpPr>
        <p:spPr>
          <a:xfrm>
            <a:off x="408953" y="983325"/>
            <a:ext cx="8014272" cy="3625760"/>
          </a:xfrm>
          <a:prstGeom prst="rect">
            <a:avLst/>
          </a:prstGeom>
          <a:noFill/>
          <a:ln>
            <a:noFill/>
          </a:ln>
        </p:spPr>
        <p:txBody>
          <a:bodyPr anchorCtr="0" anchor="t" bIns="45700" lIns="91425" spcFirstLastPara="1" rIns="91425" wrap="square" tIns="45700">
            <a:normAutofit lnSpcReduction="10000"/>
          </a:bodyPr>
          <a:lstStyle/>
          <a:p>
            <a:pPr indent="0" lvl="0" marL="139700" rtl="0" algn="l">
              <a:lnSpc>
                <a:spcPct val="100000"/>
              </a:lnSpc>
              <a:spcBef>
                <a:spcPts val="0"/>
              </a:spcBef>
              <a:spcAft>
                <a:spcPts val="0"/>
              </a:spcAft>
              <a:buSzPts val="1400"/>
              <a:buNone/>
            </a:pPr>
            <a:r>
              <a:rPr b="1" lang="en-US">
                <a:solidFill>
                  <a:schemeClr val="dk2"/>
                </a:solidFill>
              </a:rPr>
              <a:t>ADHD</a:t>
            </a:r>
            <a:r>
              <a:rPr lang="en-US"/>
              <a:t> is a chronic condition characterized by persistent inattention, hyperactivity, and impulsivity inconsistent with the patient’s developmental stage.</a:t>
            </a:r>
            <a:endParaRPr/>
          </a:p>
          <a:p>
            <a:pPr indent="-228600" lvl="0" marL="457200" rtl="0" algn="l">
              <a:lnSpc>
                <a:spcPct val="100000"/>
              </a:lnSpc>
              <a:spcBef>
                <a:spcPts val="0"/>
              </a:spcBef>
              <a:spcAft>
                <a:spcPts val="0"/>
              </a:spcAft>
              <a:buSzPts val="1400"/>
              <a:buNone/>
            </a:pPr>
            <a:r>
              <a:t/>
            </a:r>
            <a:endParaRPr/>
          </a:p>
          <a:p>
            <a:pPr indent="0" lvl="0" marL="139700" rtl="0" algn="l">
              <a:lnSpc>
                <a:spcPct val="100000"/>
              </a:lnSpc>
              <a:spcBef>
                <a:spcPts val="0"/>
              </a:spcBef>
              <a:spcAft>
                <a:spcPts val="0"/>
              </a:spcAft>
              <a:buSzPts val="1400"/>
              <a:buNone/>
            </a:pPr>
            <a:r>
              <a:rPr lang="en-US"/>
              <a:t>ADHD subcategories </a:t>
            </a:r>
            <a:endParaRPr/>
          </a:p>
          <a:p>
            <a:pPr indent="0" lvl="0" marL="139700" rtl="0" algn="l">
              <a:lnSpc>
                <a:spcPct val="100000"/>
              </a:lnSpc>
              <a:spcBef>
                <a:spcPts val="0"/>
              </a:spcBef>
              <a:spcAft>
                <a:spcPts val="0"/>
              </a:spcAft>
              <a:buSzPts val="1400"/>
              <a:buNone/>
            </a:pPr>
            <a:r>
              <a:rPr lang="en-US"/>
              <a:t>A. Predominantly </a:t>
            </a:r>
            <a:r>
              <a:rPr lang="en-US">
                <a:solidFill>
                  <a:schemeClr val="accent1"/>
                </a:solidFill>
              </a:rPr>
              <a:t>inattentive </a:t>
            </a:r>
            <a:r>
              <a:rPr lang="en-US"/>
              <a:t>type</a:t>
            </a:r>
            <a:endParaRPr/>
          </a:p>
          <a:p>
            <a:pPr indent="0" lvl="0" marL="139700" rtl="0" algn="l">
              <a:lnSpc>
                <a:spcPct val="100000"/>
              </a:lnSpc>
              <a:spcBef>
                <a:spcPts val="0"/>
              </a:spcBef>
              <a:spcAft>
                <a:spcPts val="0"/>
              </a:spcAft>
              <a:buSzPts val="1400"/>
              <a:buNone/>
            </a:pPr>
            <a:r>
              <a:rPr lang="en-US"/>
              <a:t>B. Predominantly </a:t>
            </a:r>
            <a:r>
              <a:rPr lang="en-US">
                <a:solidFill>
                  <a:schemeClr val="accent1"/>
                </a:solidFill>
              </a:rPr>
              <a:t>hyperactive</a:t>
            </a:r>
            <a:r>
              <a:rPr lang="en-US"/>
              <a:t> type</a:t>
            </a:r>
            <a:endParaRPr/>
          </a:p>
          <a:p>
            <a:pPr indent="0" lvl="0" marL="139700" rtl="0" algn="l">
              <a:lnSpc>
                <a:spcPct val="100000"/>
              </a:lnSpc>
              <a:spcBef>
                <a:spcPts val="0"/>
              </a:spcBef>
              <a:spcAft>
                <a:spcPts val="0"/>
              </a:spcAft>
              <a:buSzPts val="1400"/>
              <a:buNone/>
            </a:pPr>
            <a:r>
              <a:rPr lang="en-US"/>
              <a:t>C. Combined type</a:t>
            </a:r>
            <a:endParaRPr/>
          </a:p>
          <a:p>
            <a:pPr indent="-228600" lvl="0" marL="457200" rtl="0" algn="l">
              <a:lnSpc>
                <a:spcPct val="100000"/>
              </a:lnSpc>
              <a:spcBef>
                <a:spcPts val="0"/>
              </a:spcBef>
              <a:spcAft>
                <a:spcPts val="0"/>
              </a:spcAft>
              <a:buSzPts val="1400"/>
              <a:buNone/>
            </a:pPr>
            <a:r>
              <a:t/>
            </a:r>
            <a:endParaRPr/>
          </a:p>
          <a:p>
            <a:pPr indent="-228600" lvl="0" marL="457200" rtl="0" algn="l">
              <a:lnSpc>
                <a:spcPct val="100000"/>
              </a:lnSpc>
              <a:spcBef>
                <a:spcPts val="0"/>
              </a:spcBef>
              <a:spcAft>
                <a:spcPts val="0"/>
              </a:spcAft>
              <a:buSzPts val="1400"/>
              <a:buNone/>
            </a:pPr>
            <a:r>
              <a:t/>
            </a:r>
            <a:endParaRPr/>
          </a:p>
          <a:p>
            <a:pPr indent="0" lvl="0" marL="139700" rtl="0" algn="l">
              <a:lnSpc>
                <a:spcPct val="100000"/>
              </a:lnSpc>
              <a:spcBef>
                <a:spcPts val="0"/>
              </a:spcBef>
              <a:spcAft>
                <a:spcPts val="0"/>
              </a:spcAft>
              <a:buSzPts val="1400"/>
              <a:buNone/>
            </a:pPr>
            <a:r>
              <a:rPr lang="en-US"/>
              <a:t>The etiology of ADHD is multifactorial and may include: </a:t>
            </a:r>
            <a:endParaRPr/>
          </a:p>
          <a:p>
            <a:pPr indent="0" lvl="0" marL="139700" rtl="0" algn="l">
              <a:lnSpc>
                <a:spcPct val="100000"/>
              </a:lnSpc>
              <a:spcBef>
                <a:spcPts val="0"/>
              </a:spcBef>
              <a:spcAft>
                <a:spcPts val="0"/>
              </a:spcAft>
              <a:buSzPts val="1400"/>
              <a:buNone/>
            </a:pPr>
            <a:r>
              <a:rPr lang="en-US"/>
              <a:t>• Genetic factors: ↑ rate in first-degree relatives of affected individuals </a:t>
            </a:r>
            <a:endParaRPr/>
          </a:p>
          <a:p>
            <a:pPr indent="0" lvl="0" marL="139700" rtl="0" algn="l">
              <a:lnSpc>
                <a:spcPct val="100000"/>
              </a:lnSpc>
              <a:spcBef>
                <a:spcPts val="0"/>
              </a:spcBef>
              <a:spcAft>
                <a:spcPts val="0"/>
              </a:spcAft>
              <a:buSzPts val="1400"/>
              <a:buNone/>
            </a:pPr>
            <a:r>
              <a:rPr lang="en-US"/>
              <a:t>• Environmental factors: Low birth weight, smoking during pregnancy, childhood abuse/neglect, neurotoxin/alcohol exposure</a:t>
            </a:r>
            <a:endParaRPr/>
          </a:p>
          <a:p>
            <a:pPr indent="0" lvl="0" marL="139700" rtl="0" algn="l">
              <a:lnSpc>
                <a:spcPct val="100000"/>
              </a:lnSpc>
              <a:spcBef>
                <a:spcPts val="0"/>
              </a:spcBef>
              <a:spcAft>
                <a:spcPts val="0"/>
              </a:spcAft>
              <a:buSzPts val="1400"/>
              <a:buNone/>
            </a:pPr>
            <a:r>
              <a:t/>
            </a:r>
            <a:endParaRPr/>
          </a:p>
          <a:p>
            <a:pPr indent="0" lvl="0" marL="139700" rtl="0" algn="l">
              <a:lnSpc>
                <a:spcPct val="100000"/>
              </a:lnSpc>
              <a:spcBef>
                <a:spcPts val="0"/>
              </a:spcBef>
              <a:spcAft>
                <a:spcPts val="0"/>
              </a:spcAft>
              <a:buSzPts val="1400"/>
              <a:buNone/>
            </a:pPr>
            <a:r>
              <a:rPr lang="en-US"/>
              <a:t>Epidemiology</a:t>
            </a:r>
            <a:endParaRPr/>
          </a:p>
          <a:p>
            <a:pPr indent="-317500" lvl="0" marL="457200" rtl="0" algn="l">
              <a:lnSpc>
                <a:spcPct val="100000"/>
              </a:lnSpc>
              <a:spcBef>
                <a:spcPts val="0"/>
              </a:spcBef>
              <a:spcAft>
                <a:spcPts val="0"/>
              </a:spcAft>
              <a:buSzPts val="1400"/>
              <a:buChar char="•"/>
            </a:pPr>
            <a:r>
              <a:rPr lang="en-US"/>
              <a:t>Four times more common in males </a:t>
            </a:r>
            <a:endParaRPr/>
          </a:p>
          <a:p>
            <a:pPr indent="-317500" lvl="0" marL="457200" rtl="0" algn="l">
              <a:lnSpc>
                <a:spcPct val="100000"/>
              </a:lnSpc>
              <a:spcBef>
                <a:spcPts val="0"/>
              </a:spcBef>
              <a:spcAft>
                <a:spcPts val="0"/>
              </a:spcAft>
              <a:buSzPts val="1400"/>
              <a:buChar char="•"/>
            </a:pPr>
            <a:r>
              <a:rPr lang="en-US"/>
              <a:t>Most cases among children 6 to 12 years old </a:t>
            </a:r>
            <a:endParaRPr/>
          </a:p>
          <a:p>
            <a:pPr indent="-317500" lvl="0" marL="457200" rtl="0" algn="l">
              <a:lnSpc>
                <a:spcPct val="100000"/>
              </a:lnSpc>
              <a:spcBef>
                <a:spcPts val="0"/>
              </a:spcBef>
              <a:spcAft>
                <a:spcPts val="0"/>
              </a:spcAft>
              <a:buSzPts val="1400"/>
              <a:buChar char="•"/>
            </a:pPr>
            <a:r>
              <a:rPr lang="en-US"/>
              <a:t>Symptoms persist to adulthood up to 2/3 of cases</a:t>
            </a:r>
            <a:endParaRPr/>
          </a:p>
        </p:txBody>
      </p:sp>
    </p:spTree>
  </p:cSld>
  <p:clrMapOvr>
    <a:masterClrMapping/>
  </p:clrMapOvr>
</p:sld>
</file>

<file path=ppt/slides/slide2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0" name="Shape 3000"/>
        <p:cNvGrpSpPr/>
        <p:nvPr/>
      </p:nvGrpSpPr>
      <p:grpSpPr>
        <a:xfrm>
          <a:off x="0" y="0"/>
          <a:ext cx="0" cy="0"/>
          <a:chOff x="0" y="0"/>
          <a:chExt cx="0" cy="0"/>
        </a:xfrm>
      </p:grpSpPr>
      <p:sp>
        <p:nvSpPr>
          <p:cNvPr id="3001" name="Google Shape;3001;p86"/>
          <p:cNvSpPr txBox="1"/>
          <p:nvPr>
            <p:ph type="title"/>
          </p:nvPr>
        </p:nvSpPr>
        <p:spPr>
          <a:xfrm>
            <a:off x="463475" y="588065"/>
            <a:ext cx="36687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Symptoms</a:t>
            </a:r>
            <a:endParaRPr/>
          </a:p>
        </p:txBody>
      </p:sp>
      <p:sp>
        <p:nvSpPr>
          <p:cNvPr id="3002" name="Google Shape;3002;p86"/>
          <p:cNvSpPr txBox="1"/>
          <p:nvPr>
            <p:ph idx="1" type="body"/>
          </p:nvPr>
        </p:nvSpPr>
        <p:spPr>
          <a:xfrm>
            <a:off x="312459" y="1093419"/>
            <a:ext cx="4259541" cy="4028811"/>
          </a:xfrm>
          <a:prstGeom prst="rect">
            <a:avLst/>
          </a:prstGeom>
          <a:noFill/>
          <a:ln>
            <a:noFill/>
          </a:ln>
        </p:spPr>
        <p:txBody>
          <a:bodyPr anchorCtr="0" anchor="t" bIns="45700" lIns="91425" spcFirstLastPara="1" rIns="91425" wrap="square" tIns="45700">
            <a:normAutofit fontScale="92500" lnSpcReduction="10000"/>
          </a:bodyPr>
          <a:lstStyle/>
          <a:p>
            <a:pPr indent="0" lvl="0" marL="139700" rtl="0" algn="l">
              <a:lnSpc>
                <a:spcPct val="100000"/>
              </a:lnSpc>
              <a:spcBef>
                <a:spcPts val="0"/>
              </a:spcBef>
              <a:spcAft>
                <a:spcPts val="0"/>
              </a:spcAft>
              <a:buSzPct val="94594"/>
              <a:buNone/>
            </a:pPr>
            <a:r>
              <a:rPr lang="en-US" sz="1600">
                <a:solidFill>
                  <a:schemeClr val="dk2"/>
                </a:solidFill>
              </a:rPr>
              <a:t>Inattentive Symptoms</a:t>
            </a:r>
            <a:endParaRPr sz="1600"/>
          </a:p>
          <a:p>
            <a:pPr indent="0" lvl="0" marL="139700" rtl="0" algn="l">
              <a:lnSpc>
                <a:spcPct val="100000"/>
              </a:lnSpc>
              <a:spcBef>
                <a:spcPts val="0"/>
              </a:spcBef>
              <a:spcAft>
                <a:spcPts val="0"/>
              </a:spcAft>
              <a:buSzPct val="108108"/>
              <a:buNone/>
            </a:pPr>
            <a:r>
              <a:rPr lang="en-US"/>
              <a:t>• Fails to give close attention to details or makes careless mistakes.</a:t>
            </a:r>
            <a:endParaRPr/>
          </a:p>
          <a:p>
            <a:pPr indent="0" lvl="0" marL="139700" rtl="0" algn="l">
              <a:lnSpc>
                <a:spcPct val="100000"/>
              </a:lnSpc>
              <a:spcBef>
                <a:spcPts val="0"/>
              </a:spcBef>
              <a:spcAft>
                <a:spcPts val="0"/>
              </a:spcAft>
              <a:buSzPct val="108108"/>
              <a:buNone/>
            </a:pPr>
            <a:r>
              <a:rPr lang="en-US"/>
              <a:t>• Does not appear to listen.</a:t>
            </a:r>
            <a:endParaRPr/>
          </a:p>
          <a:p>
            <a:pPr indent="0" lvl="0" marL="139700" rtl="0" algn="l">
              <a:lnSpc>
                <a:spcPct val="100000"/>
              </a:lnSpc>
              <a:spcBef>
                <a:spcPts val="0"/>
              </a:spcBef>
              <a:spcAft>
                <a:spcPts val="0"/>
              </a:spcAft>
              <a:buSzPct val="108108"/>
              <a:buNone/>
            </a:pPr>
            <a:r>
              <a:rPr lang="en-US"/>
              <a:t>• Struggles to follow through on instructions. </a:t>
            </a:r>
            <a:endParaRPr/>
          </a:p>
          <a:p>
            <a:pPr indent="0" lvl="0" marL="139700" rtl="0" algn="l">
              <a:lnSpc>
                <a:spcPct val="100000"/>
              </a:lnSpc>
              <a:spcBef>
                <a:spcPts val="0"/>
              </a:spcBef>
              <a:spcAft>
                <a:spcPts val="0"/>
              </a:spcAft>
              <a:buSzPct val="108108"/>
              <a:buNone/>
            </a:pPr>
            <a:r>
              <a:rPr lang="en-US"/>
              <a:t>• Has difficulty with organization.</a:t>
            </a:r>
            <a:endParaRPr/>
          </a:p>
          <a:p>
            <a:pPr indent="0" lvl="0" marL="139700" rtl="0" algn="l">
              <a:lnSpc>
                <a:spcPct val="100000"/>
              </a:lnSpc>
              <a:spcBef>
                <a:spcPts val="0"/>
              </a:spcBef>
              <a:spcAft>
                <a:spcPts val="0"/>
              </a:spcAft>
              <a:buSzPct val="108108"/>
              <a:buNone/>
            </a:pPr>
            <a:r>
              <a:rPr lang="en-US"/>
              <a:t>• Avoids or dislikes tasks requiring a lot of thinking.</a:t>
            </a:r>
            <a:endParaRPr/>
          </a:p>
          <a:p>
            <a:pPr indent="0" lvl="0" marL="139700" rtl="0" algn="l">
              <a:lnSpc>
                <a:spcPct val="100000"/>
              </a:lnSpc>
              <a:spcBef>
                <a:spcPts val="0"/>
              </a:spcBef>
              <a:spcAft>
                <a:spcPts val="0"/>
              </a:spcAft>
              <a:buSzPct val="108108"/>
              <a:buNone/>
            </a:pPr>
            <a:r>
              <a:rPr lang="en-US"/>
              <a:t>• Loses things</a:t>
            </a:r>
            <a:endParaRPr/>
          </a:p>
          <a:p>
            <a:pPr indent="0" lvl="0" marL="139700" rtl="0" algn="l">
              <a:lnSpc>
                <a:spcPct val="100000"/>
              </a:lnSpc>
              <a:spcBef>
                <a:spcPts val="0"/>
              </a:spcBef>
              <a:spcAft>
                <a:spcPts val="0"/>
              </a:spcAft>
              <a:buSzPct val="108108"/>
              <a:buNone/>
            </a:pPr>
            <a:r>
              <a:rPr lang="en-US"/>
              <a:t>• Is easily distracted. </a:t>
            </a:r>
            <a:endParaRPr/>
          </a:p>
          <a:p>
            <a:pPr indent="0" lvl="0" marL="139700" rtl="0" algn="l">
              <a:lnSpc>
                <a:spcPct val="100000"/>
              </a:lnSpc>
              <a:spcBef>
                <a:spcPts val="0"/>
              </a:spcBef>
              <a:spcAft>
                <a:spcPts val="0"/>
              </a:spcAft>
              <a:buSzPct val="108108"/>
              <a:buNone/>
            </a:pPr>
            <a:r>
              <a:rPr lang="en-US"/>
              <a:t>• Is forgetful in daily activities.</a:t>
            </a:r>
            <a:endParaRPr/>
          </a:p>
          <a:p>
            <a:pPr indent="0" lvl="0" marL="139700" rtl="0" algn="l">
              <a:lnSpc>
                <a:spcPct val="100000"/>
              </a:lnSpc>
              <a:spcBef>
                <a:spcPts val="0"/>
              </a:spcBef>
              <a:spcAft>
                <a:spcPts val="0"/>
              </a:spcAft>
              <a:buSzPct val="108108"/>
              <a:buNone/>
            </a:pPr>
            <a:r>
              <a:t/>
            </a:r>
            <a:endParaRPr/>
          </a:p>
          <a:p>
            <a:pPr indent="0" lvl="0" marL="139700" rtl="0" algn="l">
              <a:lnSpc>
                <a:spcPct val="100000"/>
              </a:lnSpc>
              <a:spcBef>
                <a:spcPts val="0"/>
              </a:spcBef>
              <a:spcAft>
                <a:spcPts val="0"/>
              </a:spcAft>
              <a:buSzPct val="94594"/>
              <a:buNone/>
            </a:pPr>
            <a:r>
              <a:rPr lang="en-US" sz="1600">
                <a:solidFill>
                  <a:schemeClr val="dk2"/>
                </a:solidFill>
              </a:rPr>
              <a:t>Hyperactivity Symptoms</a:t>
            </a:r>
            <a:endParaRPr/>
          </a:p>
          <a:p>
            <a:pPr indent="0" lvl="0" marL="139700" rtl="0" algn="l">
              <a:lnSpc>
                <a:spcPct val="100000"/>
              </a:lnSpc>
              <a:spcBef>
                <a:spcPts val="0"/>
              </a:spcBef>
              <a:spcAft>
                <a:spcPts val="0"/>
              </a:spcAft>
              <a:buSzPct val="108108"/>
              <a:buNone/>
            </a:pPr>
            <a:r>
              <a:rPr lang="en-US"/>
              <a:t>• Fidgets with hands or feet or squirms in chair. </a:t>
            </a:r>
            <a:endParaRPr/>
          </a:p>
          <a:p>
            <a:pPr indent="0" lvl="0" marL="139700" rtl="0" algn="l">
              <a:lnSpc>
                <a:spcPct val="100000"/>
              </a:lnSpc>
              <a:spcBef>
                <a:spcPts val="0"/>
              </a:spcBef>
              <a:spcAft>
                <a:spcPts val="0"/>
              </a:spcAft>
              <a:buSzPct val="108108"/>
              <a:buNone/>
            </a:pPr>
            <a:r>
              <a:rPr lang="en-US"/>
              <a:t>• Has difficulty remaining seated. </a:t>
            </a:r>
            <a:endParaRPr/>
          </a:p>
          <a:p>
            <a:pPr indent="0" lvl="0" marL="139700" rtl="0" algn="l">
              <a:lnSpc>
                <a:spcPct val="100000"/>
              </a:lnSpc>
              <a:spcBef>
                <a:spcPts val="0"/>
              </a:spcBef>
              <a:spcAft>
                <a:spcPts val="0"/>
              </a:spcAft>
              <a:buSzPct val="108108"/>
              <a:buNone/>
            </a:pPr>
            <a:r>
              <a:rPr lang="en-US"/>
              <a:t>• Runs about or climbs excessively in childhood. </a:t>
            </a:r>
            <a:endParaRPr/>
          </a:p>
          <a:p>
            <a:pPr indent="0" lvl="0" marL="139700" rtl="0" algn="l">
              <a:lnSpc>
                <a:spcPct val="100000"/>
              </a:lnSpc>
              <a:spcBef>
                <a:spcPts val="0"/>
              </a:spcBef>
              <a:spcAft>
                <a:spcPts val="0"/>
              </a:spcAft>
              <a:buSzPct val="108108"/>
              <a:buNone/>
            </a:pPr>
            <a:r>
              <a:rPr lang="en-US"/>
              <a:t>• Difficulty engaging in activities quietly. </a:t>
            </a:r>
            <a:endParaRPr/>
          </a:p>
          <a:p>
            <a:pPr indent="0" lvl="0" marL="139700" rtl="0" algn="l">
              <a:lnSpc>
                <a:spcPct val="100000"/>
              </a:lnSpc>
              <a:spcBef>
                <a:spcPts val="0"/>
              </a:spcBef>
              <a:spcAft>
                <a:spcPts val="0"/>
              </a:spcAft>
              <a:buSzPct val="108108"/>
              <a:buNone/>
            </a:pPr>
            <a:r>
              <a:rPr lang="en-US"/>
              <a:t>• Talks excessively. </a:t>
            </a:r>
            <a:endParaRPr/>
          </a:p>
          <a:p>
            <a:pPr indent="0" lvl="0" marL="139700" rtl="0" algn="l">
              <a:lnSpc>
                <a:spcPct val="100000"/>
              </a:lnSpc>
              <a:spcBef>
                <a:spcPts val="0"/>
              </a:spcBef>
              <a:spcAft>
                <a:spcPts val="0"/>
              </a:spcAft>
              <a:buSzPct val="108108"/>
              <a:buNone/>
            </a:pPr>
            <a:r>
              <a:rPr lang="en-US"/>
              <a:t>• Blurts out answers before questions have been completed. </a:t>
            </a:r>
            <a:endParaRPr/>
          </a:p>
          <a:p>
            <a:pPr indent="0" lvl="0" marL="139700" rtl="0" algn="l">
              <a:lnSpc>
                <a:spcPct val="100000"/>
              </a:lnSpc>
              <a:spcBef>
                <a:spcPts val="0"/>
              </a:spcBef>
              <a:spcAft>
                <a:spcPts val="0"/>
              </a:spcAft>
              <a:buSzPct val="108108"/>
              <a:buNone/>
            </a:pPr>
            <a:r>
              <a:rPr lang="en-US"/>
              <a:t>• Difficulty waiting or taking turns. </a:t>
            </a:r>
            <a:endParaRPr/>
          </a:p>
          <a:p>
            <a:pPr indent="0" lvl="0" marL="139700" rtl="0" algn="l">
              <a:lnSpc>
                <a:spcPct val="100000"/>
              </a:lnSpc>
              <a:spcBef>
                <a:spcPts val="0"/>
              </a:spcBef>
              <a:spcAft>
                <a:spcPts val="0"/>
              </a:spcAft>
              <a:buSzPct val="108108"/>
              <a:buNone/>
            </a:pPr>
            <a:r>
              <a:rPr lang="en-US"/>
              <a:t>• Interrupts or intrudes upon others. </a:t>
            </a:r>
            <a:endParaRPr>
              <a:solidFill>
                <a:schemeClr val="dk2"/>
              </a:solidFill>
            </a:endParaRPr>
          </a:p>
        </p:txBody>
      </p:sp>
      <p:sp>
        <p:nvSpPr>
          <p:cNvPr id="3003" name="Google Shape;3003;p86"/>
          <p:cNvSpPr txBox="1"/>
          <p:nvPr>
            <p:ph idx="2" type="body"/>
          </p:nvPr>
        </p:nvSpPr>
        <p:spPr>
          <a:xfrm>
            <a:off x="4838509" y="1160765"/>
            <a:ext cx="4305491" cy="3894120"/>
          </a:xfrm>
          <a:prstGeom prst="rect">
            <a:avLst/>
          </a:prstGeom>
          <a:noFill/>
          <a:ln>
            <a:noFill/>
          </a:ln>
        </p:spPr>
        <p:txBody>
          <a:bodyPr anchorCtr="0" anchor="t" bIns="45700" lIns="91425" spcFirstLastPara="1" rIns="91425" wrap="square" tIns="45700">
            <a:normAutofit/>
          </a:bodyPr>
          <a:lstStyle/>
          <a:p>
            <a:pPr indent="-317500" lvl="0" marL="457200" rtl="0" algn="l">
              <a:lnSpc>
                <a:spcPct val="100000"/>
              </a:lnSpc>
              <a:spcBef>
                <a:spcPts val="0"/>
              </a:spcBef>
              <a:spcAft>
                <a:spcPts val="0"/>
              </a:spcAft>
              <a:buSzPts val="1400"/>
              <a:buChar char="•"/>
            </a:pPr>
            <a:r>
              <a:rPr lang="en-US"/>
              <a:t>Frequent symptoms of hyperactivity/impulsivity </a:t>
            </a:r>
            <a:endParaRPr/>
          </a:p>
          <a:p>
            <a:pPr indent="-317500" lvl="0" marL="457200" rtl="0" algn="l">
              <a:lnSpc>
                <a:spcPct val="100000"/>
              </a:lnSpc>
              <a:spcBef>
                <a:spcPts val="0"/>
              </a:spcBef>
              <a:spcAft>
                <a:spcPts val="0"/>
              </a:spcAft>
              <a:buSzPts val="1400"/>
              <a:buChar char="•"/>
            </a:pPr>
            <a:r>
              <a:rPr lang="en-US"/>
              <a:t>Present in more than one setting (school/home) </a:t>
            </a:r>
            <a:endParaRPr/>
          </a:p>
          <a:p>
            <a:pPr indent="-317500" lvl="0" marL="457200" rtl="0" algn="l">
              <a:lnSpc>
                <a:spcPct val="100000"/>
              </a:lnSpc>
              <a:spcBef>
                <a:spcPts val="0"/>
              </a:spcBef>
              <a:spcAft>
                <a:spcPts val="0"/>
              </a:spcAft>
              <a:buSzPts val="1400"/>
              <a:buChar char="•"/>
            </a:pPr>
            <a:r>
              <a:rPr lang="en-US"/>
              <a:t>Persist for at least six months </a:t>
            </a:r>
            <a:endParaRPr/>
          </a:p>
          <a:p>
            <a:pPr indent="-317500" lvl="0" marL="457200" rtl="0" algn="l">
              <a:lnSpc>
                <a:spcPct val="100000"/>
              </a:lnSpc>
              <a:spcBef>
                <a:spcPts val="0"/>
              </a:spcBef>
              <a:spcAft>
                <a:spcPts val="0"/>
              </a:spcAft>
              <a:buSzPts val="1400"/>
              <a:buChar char="•"/>
            </a:pPr>
            <a:r>
              <a:rPr lang="en-US"/>
              <a:t>Present before age of 12 </a:t>
            </a:r>
            <a:endParaRPr/>
          </a:p>
          <a:p>
            <a:pPr indent="-317500" lvl="0" marL="457200" rtl="0" algn="l">
              <a:lnSpc>
                <a:spcPct val="100000"/>
              </a:lnSpc>
              <a:spcBef>
                <a:spcPts val="0"/>
              </a:spcBef>
              <a:spcAft>
                <a:spcPts val="0"/>
              </a:spcAft>
              <a:buSzPts val="1400"/>
              <a:buChar char="•"/>
            </a:pPr>
            <a:r>
              <a:rPr lang="en-US"/>
              <a:t>Impairs social/school functioning </a:t>
            </a:r>
            <a:endParaRPr/>
          </a:p>
          <a:p>
            <a:pPr indent="-317500" lvl="0" marL="457200" rtl="0" algn="l">
              <a:lnSpc>
                <a:spcPct val="100000"/>
              </a:lnSpc>
              <a:spcBef>
                <a:spcPts val="0"/>
              </a:spcBef>
              <a:spcAft>
                <a:spcPts val="0"/>
              </a:spcAft>
              <a:buSzPts val="1400"/>
              <a:buChar char="•"/>
            </a:pPr>
            <a:r>
              <a:rPr lang="en-US"/>
              <a:t>Excessive for developmental level of the child</a:t>
            </a:r>
            <a:endParaRPr/>
          </a:p>
          <a:p>
            <a:pPr indent="0" lvl="0" marL="139700" rtl="0" algn="l">
              <a:lnSpc>
                <a:spcPct val="100000"/>
              </a:lnSpc>
              <a:spcBef>
                <a:spcPts val="0"/>
              </a:spcBef>
              <a:spcAft>
                <a:spcPts val="0"/>
              </a:spcAft>
              <a:buSzPts val="1400"/>
              <a:buNone/>
            </a:pPr>
            <a:r>
              <a:t/>
            </a:r>
            <a:endParaRPr/>
          </a:p>
          <a:p>
            <a:pPr indent="0" lvl="0" marL="139700" rtl="0" algn="l">
              <a:lnSpc>
                <a:spcPct val="100000"/>
              </a:lnSpc>
              <a:spcBef>
                <a:spcPts val="0"/>
              </a:spcBef>
              <a:spcAft>
                <a:spcPts val="0"/>
              </a:spcAft>
              <a:buSzPts val="1400"/>
              <a:buNone/>
            </a:pPr>
            <a:r>
              <a:t/>
            </a:r>
            <a:endParaRPr/>
          </a:p>
          <a:p>
            <a:pPr indent="0" lvl="0" marL="139700" rtl="0" algn="l">
              <a:lnSpc>
                <a:spcPct val="100000"/>
              </a:lnSpc>
              <a:spcBef>
                <a:spcPts val="0"/>
              </a:spcBef>
              <a:spcAft>
                <a:spcPts val="0"/>
              </a:spcAft>
              <a:buSzPts val="1400"/>
              <a:buNone/>
            </a:pPr>
            <a:r>
              <a:rPr b="1" lang="en-US">
                <a:solidFill>
                  <a:schemeClr val="dk2"/>
                </a:solidFill>
              </a:rPr>
              <a:t>Prognosis</a:t>
            </a:r>
            <a:endParaRPr/>
          </a:p>
          <a:p>
            <a:pPr indent="0" lvl="0" marL="139700" rtl="0" algn="l">
              <a:lnSpc>
                <a:spcPct val="100000"/>
              </a:lnSpc>
              <a:spcBef>
                <a:spcPts val="0"/>
              </a:spcBef>
              <a:spcAft>
                <a:spcPts val="0"/>
              </a:spcAft>
              <a:buSzPts val="1400"/>
              <a:buNone/>
            </a:pPr>
            <a:r>
              <a:rPr lang="en-US"/>
              <a:t> • Stable through adolescence. </a:t>
            </a:r>
            <a:endParaRPr/>
          </a:p>
          <a:p>
            <a:pPr indent="0" lvl="0" marL="139700" rtl="0" algn="l">
              <a:lnSpc>
                <a:spcPct val="100000"/>
              </a:lnSpc>
              <a:spcBef>
                <a:spcPts val="0"/>
              </a:spcBef>
              <a:spcAft>
                <a:spcPts val="0"/>
              </a:spcAft>
              <a:buSzPts val="1400"/>
              <a:buNone/>
            </a:pPr>
            <a:r>
              <a:rPr lang="en-US"/>
              <a:t>• Many continue to have symptoms as adults (inattentive &gt; hyperactive) .</a:t>
            </a:r>
            <a:endParaRPr/>
          </a:p>
          <a:p>
            <a:pPr indent="0" lvl="0" marL="139700" rtl="0" algn="l">
              <a:lnSpc>
                <a:spcPct val="100000"/>
              </a:lnSpc>
              <a:spcBef>
                <a:spcPts val="0"/>
              </a:spcBef>
              <a:spcAft>
                <a:spcPts val="0"/>
              </a:spcAft>
              <a:buSzPts val="1400"/>
              <a:buNone/>
            </a:pPr>
            <a:r>
              <a:rPr lang="en-US"/>
              <a:t>• High incidence of comorbid oppositional defiant disorder, conduct disorder(CD), and specific learning disorder.</a:t>
            </a:r>
            <a:endParaRPr/>
          </a:p>
        </p:txBody>
      </p:sp>
      <p:sp>
        <p:nvSpPr>
          <p:cNvPr id="3004" name="Google Shape;3004;p86"/>
          <p:cNvSpPr txBox="1"/>
          <p:nvPr>
            <p:ph idx="3" type="body"/>
          </p:nvPr>
        </p:nvSpPr>
        <p:spPr>
          <a:xfrm>
            <a:off x="5013325" y="588065"/>
            <a:ext cx="3667200" cy="573000"/>
          </a:xfrm>
          <a:prstGeom prst="rect">
            <a:avLst/>
          </a:prstGeom>
          <a:noFill/>
          <a:ln>
            <a:noFill/>
          </a:ln>
        </p:spPr>
        <p:txBody>
          <a:bodyPr anchorCtr="0" anchor="t" bIns="45700" lIns="91425" spcFirstLastPara="1" rIns="91425" wrap="square" tIns="45700">
            <a:normAutofit/>
          </a:bodyPr>
          <a:lstStyle/>
          <a:p>
            <a:pPr indent="-228600" lvl="0" marL="457200" rtl="0" algn="l">
              <a:lnSpc>
                <a:spcPct val="100000"/>
              </a:lnSpc>
              <a:spcBef>
                <a:spcPts val="0"/>
              </a:spcBef>
              <a:spcAft>
                <a:spcPts val="0"/>
              </a:spcAft>
              <a:buSzPts val="2400"/>
              <a:buNone/>
            </a:pPr>
            <a:r>
              <a:rPr lang="en-US"/>
              <a:t>Diagnostic Criteria</a:t>
            </a:r>
            <a:endParaRPr/>
          </a:p>
        </p:txBody>
      </p:sp>
    </p:spTree>
  </p:cSld>
  <p:clrMapOvr>
    <a:masterClrMapping/>
  </p:clrMapOvr>
</p:sld>
</file>

<file path=ppt/slides/slide2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8" name="Shape 3008"/>
        <p:cNvGrpSpPr/>
        <p:nvPr/>
      </p:nvGrpSpPr>
      <p:grpSpPr>
        <a:xfrm>
          <a:off x="0" y="0"/>
          <a:ext cx="0" cy="0"/>
          <a:chOff x="0" y="0"/>
          <a:chExt cx="0" cy="0"/>
        </a:xfrm>
      </p:grpSpPr>
      <p:sp>
        <p:nvSpPr>
          <p:cNvPr id="3009" name="Google Shape;3009;p87"/>
          <p:cNvSpPr txBox="1"/>
          <p:nvPr>
            <p:ph type="title"/>
          </p:nvPr>
        </p:nvSpPr>
        <p:spPr>
          <a:xfrm>
            <a:off x="2525216" y="9190"/>
            <a:ext cx="3668700" cy="572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4000"/>
              <a:buNone/>
            </a:pPr>
            <a:r>
              <a:rPr lang="en-US"/>
              <a:t>Treatment</a:t>
            </a:r>
            <a:endParaRPr/>
          </a:p>
        </p:txBody>
      </p:sp>
      <p:sp>
        <p:nvSpPr>
          <p:cNvPr id="3010" name="Google Shape;3010;p87"/>
          <p:cNvSpPr txBox="1"/>
          <p:nvPr>
            <p:ph idx="1" type="body"/>
          </p:nvPr>
        </p:nvSpPr>
        <p:spPr>
          <a:xfrm>
            <a:off x="406823" y="1017934"/>
            <a:ext cx="5203641" cy="4043906"/>
          </a:xfrm>
          <a:prstGeom prst="rect">
            <a:avLst/>
          </a:prstGeom>
          <a:noFill/>
          <a:ln>
            <a:noFill/>
          </a:ln>
        </p:spPr>
        <p:txBody>
          <a:bodyPr anchorCtr="0" anchor="t" bIns="45700" lIns="91425" spcFirstLastPara="1" rIns="91425" wrap="square" tIns="45700">
            <a:normAutofit fontScale="92500" lnSpcReduction="10000"/>
          </a:bodyPr>
          <a:lstStyle/>
          <a:p>
            <a:pPr indent="-317500" lvl="0" marL="457200" rtl="0" algn="l">
              <a:lnSpc>
                <a:spcPct val="120000"/>
              </a:lnSpc>
              <a:spcBef>
                <a:spcPts val="0"/>
              </a:spcBef>
              <a:spcAft>
                <a:spcPts val="0"/>
              </a:spcAft>
              <a:buSzPct val="108108"/>
              <a:buChar char="•"/>
            </a:pPr>
            <a:r>
              <a:rPr lang="en-US">
                <a:solidFill>
                  <a:schemeClr val="dk2"/>
                </a:solidFill>
              </a:rPr>
              <a:t> Atomoxetine (</a:t>
            </a:r>
            <a:r>
              <a:rPr lang="en-US"/>
              <a:t>Selective norepinephrine re-uptake inhibitor)</a:t>
            </a:r>
            <a:r>
              <a:rPr lang="en-US">
                <a:solidFill>
                  <a:schemeClr val="dk2"/>
                </a:solidFill>
              </a:rPr>
              <a:t> </a:t>
            </a:r>
            <a:endParaRPr/>
          </a:p>
          <a:p>
            <a:pPr indent="0" lvl="0" marL="139700" rtl="0" algn="l">
              <a:lnSpc>
                <a:spcPct val="120000"/>
              </a:lnSpc>
              <a:spcBef>
                <a:spcPts val="0"/>
              </a:spcBef>
              <a:spcAft>
                <a:spcPts val="0"/>
              </a:spcAft>
              <a:buSzPct val="126126"/>
              <a:buNone/>
            </a:pPr>
            <a:r>
              <a:rPr lang="en-US" sz="1200"/>
              <a:t>Considered a non-stimulant treatment for ADHD</a:t>
            </a:r>
            <a:endParaRPr/>
          </a:p>
          <a:p>
            <a:pPr indent="0" lvl="0" marL="139700" rtl="0" algn="l">
              <a:lnSpc>
                <a:spcPct val="120000"/>
              </a:lnSpc>
              <a:spcBef>
                <a:spcPts val="0"/>
              </a:spcBef>
              <a:spcAft>
                <a:spcPts val="0"/>
              </a:spcAft>
              <a:buSzPct val="126126"/>
              <a:buNone/>
            </a:pPr>
            <a:r>
              <a:rPr lang="en-US" sz="1200"/>
              <a:t>May have less insomnia, loss of appetite </a:t>
            </a:r>
            <a:endParaRPr sz="1200"/>
          </a:p>
          <a:p>
            <a:pPr indent="0" lvl="0" marL="139700" rtl="0" algn="l">
              <a:lnSpc>
                <a:spcPct val="120000"/>
              </a:lnSpc>
              <a:spcBef>
                <a:spcPts val="0"/>
              </a:spcBef>
              <a:spcAft>
                <a:spcPts val="0"/>
              </a:spcAft>
              <a:buSzPct val="126126"/>
              <a:buNone/>
            </a:pPr>
            <a:r>
              <a:rPr lang="en-US" sz="1200"/>
              <a:t>No direct effects on dopamine systems in CNS </a:t>
            </a:r>
            <a:endParaRPr sz="1200"/>
          </a:p>
          <a:p>
            <a:pPr indent="0" lvl="0" marL="139700" rtl="0" algn="l">
              <a:lnSpc>
                <a:spcPct val="120000"/>
              </a:lnSpc>
              <a:spcBef>
                <a:spcPts val="0"/>
              </a:spcBef>
              <a:spcAft>
                <a:spcPts val="0"/>
              </a:spcAft>
              <a:buSzPct val="126126"/>
              <a:buNone/>
            </a:pPr>
            <a:r>
              <a:rPr lang="en-US" sz="1200"/>
              <a:t>Dopamine effects may cause euphoria (abuse potential) </a:t>
            </a:r>
            <a:endParaRPr/>
          </a:p>
          <a:p>
            <a:pPr indent="0" lvl="0" marL="139700" rtl="0" algn="l">
              <a:lnSpc>
                <a:spcPct val="120000"/>
              </a:lnSpc>
              <a:spcBef>
                <a:spcPts val="0"/>
              </a:spcBef>
              <a:spcAft>
                <a:spcPts val="0"/>
              </a:spcAft>
              <a:buSzPct val="126126"/>
              <a:buNone/>
            </a:pPr>
            <a:r>
              <a:rPr lang="en-US" sz="1200"/>
              <a:t>Common side effects: </a:t>
            </a:r>
            <a:endParaRPr/>
          </a:p>
          <a:p>
            <a:pPr indent="0" lvl="0" marL="139700" rtl="0" algn="l">
              <a:lnSpc>
                <a:spcPct val="120000"/>
              </a:lnSpc>
              <a:spcBef>
                <a:spcPts val="0"/>
              </a:spcBef>
              <a:spcAft>
                <a:spcPts val="0"/>
              </a:spcAft>
              <a:buSzPct val="126126"/>
              <a:buNone/>
            </a:pPr>
            <a:r>
              <a:rPr lang="en-US" sz="1200"/>
              <a:t>	• GI distress / Headaches </a:t>
            </a:r>
            <a:endParaRPr/>
          </a:p>
          <a:p>
            <a:pPr indent="0" lvl="0" marL="139700" rtl="0" algn="l">
              <a:lnSpc>
                <a:spcPct val="120000"/>
              </a:lnSpc>
              <a:spcBef>
                <a:spcPts val="0"/>
              </a:spcBef>
              <a:spcAft>
                <a:spcPts val="0"/>
              </a:spcAft>
              <a:buSzPct val="126126"/>
              <a:buNone/>
            </a:pPr>
            <a:r>
              <a:rPr lang="en-US" sz="1200"/>
              <a:t>	• Sedation </a:t>
            </a:r>
            <a:endParaRPr/>
          </a:p>
          <a:p>
            <a:pPr indent="0" lvl="0" marL="139700" rtl="0" algn="l">
              <a:lnSpc>
                <a:spcPct val="120000"/>
              </a:lnSpc>
              <a:spcBef>
                <a:spcPts val="0"/>
              </a:spcBef>
              <a:spcAft>
                <a:spcPts val="0"/>
              </a:spcAft>
              <a:buSzPct val="126126"/>
              <a:buNone/>
            </a:pPr>
            <a:r>
              <a:rPr lang="en-US" sz="1200"/>
              <a:t>	• Black box warning about suicidal ideation</a:t>
            </a:r>
            <a:endParaRPr/>
          </a:p>
          <a:p>
            <a:pPr indent="0" lvl="0" marL="139700" rtl="0" algn="l">
              <a:lnSpc>
                <a:spcPct val="120000"/>
              </a:lnSpc>
              <a:spcBef>
                <a:spcPts val="0"/>
              </a:spcBef>
              <a:spcAft>
                <a:spcPts val="0"/>
              </a:spcAft>
              <a:buSzPct val="126126"/>
              <a:buNone/>
            </a:pPr>
            <a:r>
              <a:rPr lang="en-US" sz="1200"/>
              <a:t> It may take 2 weeks to see any results, it is taken daily, and you should taper it down when discontinuing it.  </a:t>
            </a:r>
            <a:endParaRPr/>
          </a:p>
          <a:p>
            <a:pPr indent="0" lvl="0" marL="139700" rtl="0" algn="l">
              <a:lnSpc>
                <a:spcPct val="120000"/>
              </a:lnSpc>
              <a:spcBef>
                <a:spcPts val="0"/>
              </a:spcBef>
              <a:spcAft>
                <a:spcPts val="0"/>
              </a:spcAft>
              <a:buSzPct val="126126"/>
              <a:buNone/>
            </a:pPr>
            <a:r>
              <a:t/>
            </a:r>
            <a:endParaRPr sz="1200"/>
          </a:p>
          <a:p>
            <a:pPr indent="-317500" lvl="0" marL="457200" rtl="0" algn="l">
              <a:lnSpc>
                <a:spcPct val="120000"/>
              </a:lnSpc>
              <a:spcBef>
                <a:spcPts val="0"/>
              </a:spcBef>
              <a:spcAft>
                <a:spcPts val="0"/>
              </a:spcAft>
              <a:buSzPct val="126126"/>
              <a:buChar char="•"/>
            </a:pPr>
            <a:r>
              <a:rPr lang="en-US" sz="1200">
                <a:solidFill>
                  <a:schemeClr val="dk2"/>
                </a:solidFill>
              </a:rPr>
              <a:t>Alpha-2 agonists</a:t>
            </a:r>
            <a:endParaRPr/>
          </a:p>
          <a:p>
            <a:pPr indent="0" lvl="0" marL="139700" rtl="0" algn="l">
              <a:lnSpc>
                <a:spcPct val="120000"/>
              </a:lnSpc>
              <a:spcBef>
                <a:spcPts val="0"/>
              </a:spcBef>
              <a:spcAft>
                <a:spcPts val="0"/>
              </a:spcAft>
              <a:buSzPct val="126126"/>
              <a:buNone/>
            </a:pPr>
            <a:r>
              <a:rPr lang="en-US" sz="1200"/>
              <a:t>- Clonidine: Old, rarely used hypertension drug </a:t>
            </a:r>
            <a:endParaRPr sz="1200"/>
          </a:p>
          <a:p>
            <a:pPr indent="0" lvl="0" marL="139700" rtl="0" algn="l">
              <a:lnSpc>
                <a:spcPct val="120000"/>
              </a:lnSpc>
              <a:spcBef>
                <a:spcPts val="0"/>
              </a:spcBef>
              <a:spcAft>
                <a:spcPts val="0"/>
              </a:spcAft>
              <a:buSzPct val="126126"/>
              <a:buNone/>
            </a:pPr>
            <a:r>
              <a:rPr lang="en-US" sz="1200"/>
              <a:t>Key side effect: sedation </a:t>
            </a:r>
            <a:endParaRPr/>
          </a:p>
          <a:p>
            <a:pPr indent="0" lvl="0" marL="139700" rtl="0" algn="l">
              <a:lnSpc>
                <a:spcPct val="120000"/>
              </a:lnSpc>
              <a:spcBef>
                <a:spcPts val="0"/>
              </a:spcBef>
              <a:spcAft>
                <a:spcPts val="0"/>
              </a:spcAft>
              <a:buSzPct val="126126"/>
              <a:buNone/>
            </a:pPr>
            <a:r>
              <a:rPr lang="en-US" sz="1200"/>
              <a:t>- Guanfacine</a:t>
            </a:r>
            <a:endParaRPr/>
          </a:p>
          <a:p>
            <a:pPr indent="0" lvl="0" marL="139700" rtl="0" algn="l">
              <a:lnSpc>
                <a:spcPct val="120000"/>
              </a:lnSpc>
              <a:spcBef>
                <a:spcPts val="0"/>
              </a:spcBef>
              <a:spcAft>
                <a:spcPts val="0"/>
              </a:spcAft>
              <a:buSzPct val="126126"/>
              <a:buNone/>
            </a:pPr>
            <a:r>
              <a:rPr lang="en-US" sz="1200"/>
              <a:t>Major effects: Increases prefrontal cortical activity &amp; Regulate attention and behaviour</a:t>
            </a:r>
            <a:endParaRPr/>
          </a:p>
          <a:p>
            <a:pPr indent="0" lvl="0" marL="139700" rtl="0" algn="l">
              <a:lnSpc>
                <a:spcPct val="120000"/>
              </a:lnSpc>
              <a:spcBef>
                <a:spcPts val="0"/>
              </a:spcBef>
              <a:spcAft>
                <a:spcPts val="0"/>
              </a:spcAft>
              <a:buSzPct val="126126"/>
              <a:buNone/>
            </a:pPr>
            <a:r>
              <a:rPr lang="en-US" sz="1200"/>
              <a:t>Common side effects: </a:t>
            </a:r>
            <a:endParaRPr/>
          </a:p>
          <a:p>
            <a:pPr indent="0" lvl="0" marL="139700" rtl="0" algn="l">
              <a:lnSpc>
                <a:spcPct val="120000"/>
              </a:lnSpc>
              <a:spcBef>
                <a:spcPts val="0"/>
              </a:spcBef>
              <a:spcAft>
                <a:spcPts val="0"/>
              </a:spcAft>
              <a:buSzPct val="126126"/>
              <a:buNone/>
            </a:pPr>
            <a:r>
              <a:rPr lang="en-US" sz="1200"/>
              <a:t>	• GI Distress/ Headaches </a:t>
            </a:r>
            <a:endParaRPr/>
          </a:p>
          <a:p>
            <a:pPr indent="0" lvl="0" marL="139700" rtl="0" algn="l">
              <a:lnSpc>
                <a:spcPct val="120000"/>
              </a:lnSpc>
              <a:spcBef>
                <a:spcPts val="0"/>
              </a:spcBef>
              <a:spcAft>
                <a:spcPts val="0"/>
              </a:spcAft>
              <a:buSzPct val="126126"/>
              <a:buNone/>
            </a:pPr>
            <a:r>
              <a:rPr lang="en-US" sz="1200"/>
              <a:t>	• Lowered HR &amp; BP </a:t>
            </a:r>
            <a:endParaRPr/>
          </a:p>
          <a:p>
            <a:pPr indent="0" lvl="0" marL="139700" rtl="0" algn="l">
              <a:lnSpc>
                <a:spcPct val="120000"/>
              </a:lnSpc>
              <a:spcBef>
                <a:spcPts val="0"/>
              </a:spcBef>
              <a:spcAft>
                <a:spcPts val="0"/>
              </a:spcAft>
              <a:buSzPct val="126126"/>
              <a:buNone/>
            </a:pPr>
            <a:r>
              <a:rPr lang="en-US" sz="1200"/>
              <a:t>	• Sedation (seen more in Clonidine so may be used to help with insomnia).  </a:t>
            </a:r>
            <a:endParaRPr/>
          </a:p>
          <a:p>
            <a:pPr indent="0" lvl="0" marL="139700" rtl="0" algn="l">
              <a:lnSpc>
                <a:spcPct val="120000"/>
              </a:lnSpc>
              <a:spcBef>
                <a:spcPts val="0"/>
              </a:spcBef>
              <a:spcAft>
                <a:spcPts val="0"/>
              </a:spcAft>
              <a:buSzPct val="126126"/>
              <a:buNone/>
            </a:pPr>
            <a:r>
              <a:t/>
            </a:r>
            <a:endParaRPr sz="1200">
              <a:solidFill>
                <a:schemeClr val="dk2"/>
              </a:solidFill>
            </a:endParaRPr>
          </a:p>
        </p:txBody>
      </p:sp>
      <p:sp>
        <p:nvSpPr>
          <p:cNvPr id="3011" name="Google Shape;3011;p87"/>
          <p:cNvSpPr txBox="1"/>
          <p:nvPr>
            <p:ph idx="2" type="body"/>
          </p:nvPr>
        </p:nvSpPr>
        <p:spPr>
          <a:xfrm>
            <a:off x="5706958" y="1099593"/>
            <a:ext cx="3176499" cy="4741403"/>
          </a:xfrm>
          <a:prstGeom prst="rect">
            <a:avLst/>
          </a:prstGeom>
          <a:noFill/>
          <a:ln>
            <a:noFill/>
          </a:ln>
        </p:spPr>
        <p:txBody>
          <a:bodyPr anchorCtr="0" anchor="t" bIns="45700" lIns="91425" spcFirstLastPara="1" rIns="91425" wrap="square" tIns="45700">
            <a:normAutofit/>
          </a:bodyPr>
          <a:lstStyle/>
          <a:p>
            <a:pPr indent="-317500" lvl="0" marL="457200" rtl="0" algn="l">
              <a:lnSpc>
                <a:spcPct val="100000"/>
              </a:lnSpc>
              <a:spcBef>
                <a:spcPts val="0"/>
              </a:spcBef>
              <a:spcAft>
                <a:spcPts val="0"/>
              </a:spcAft>
              <a:buSzPts val="1400"/>
              <a:buChar char="•"/>
            </a:pPr>
            <a:r>
              <a:rPr b="1" lang="en-US">
                <a:solidFill>
                  <a:schemeClr val="dk2"/>
                </a:solidFill>
              </a:rPr>
              <a:t>Stimulants</a:t>
            </a:r>
            <a:endParaRPr/>
          </a:p>
          <a:p>
            <a:pPr indent="-342900" lvl="0" marL="482600" rtl="0" algn="l">
              <a:lnSpc>
                <a:spcPct val="100000"/>
              </a:lnSpc>
              <a:spcBef>
                <a:spcPts val="0"/>
              </a:spcBef>
              <a:spcAft>
                <a:spcPts val="0"/>
              </a:spcAft>
              <a:buSzPts val="1400"/>
              <a:buFont typeface="Arial"/>
              <a:buAutoNum type="arabicPeriod"/>
            </a:pPr>
            <a:r>
              <a:rPr lang="en-US"/>
              <a:t>Increase CNS dopamine and norepinephrine activity </a:t>
            </a:r>
            <a:endParaRPr/>
          </a:p>
          <a:p>
            <a:pPr indent="-342900" lvl="0" marL="482600" rtl="0" algn="l">
              <a:lnSpc>
                <a:spcPct val="100000"/>
              </a:lnSpc>
              <a:spcBef>
                <a:spcPts val="0"/>
              </a:spcBef>
              <a:spcAft>
                <a:spcPts val="0"/>
              </a:spcAft>
              <a:buSzPts val="1400"/>
              <a:buFont typeface="Arial"/>
              <a:buAutoNum type="arabicPeriod"/>
            </a:pPr>
            <a:r>
              <a:rPr lang="en-US"/>
              <a:t>Improve ADHD symptoms </a:t>
            </a:r>
            <a:endParaRPr/>
          </a:p>
          <a:p>
            <a:pPr indent="-228600" lvl="0" marL="457200" rtl="0" algn="l">
              <a:lnSpc>
                <a:spcPct val="100000"/>
              </a:lnSpc>
              <a:spcBef>
                <a:spcPts val="0"/>
              </a:spcBef>
              <a:spcAft>
                <a:spcPts val="0"/>
              </a:spcAft>
              <a:buSzPts val="1400"/>
              <a:buNone/>
            </a:pPr>
            <a:r>
              <a:t/>
            </a:r>
            <a:endParaRPr/>
          </a:p>
          <a:p>
            <a:pPr indent="-228600" lvl="0" marL="457200" rtl="0" algn="l">
              <a:lnSpc>
                <a:spcPct val="100000"/>
              </a:lnSpc>
              <a:spcBef>
                <a:spcPts val="0"/>
              </a:spcBef>
              <a:spcAft>
                <a:spcPts val="0"/>
              </a:spcAft>
              <a:buSzPts val="1400"/>
              <a:buNone/>
            </a:pPr>
            <a:r>
              <a:t/>
            </a:r>
            <a:endParaRPr/>
          </a:p>
          <a:p>
            <a:pPr indent="-317500" lvl="0" marL="457200" rtl="0" algn="l">
              <a:lnSpc>
                <a:spcPct val="100000"/>
              </a:lnSpc>
              <a:spcBef>
                <a:spcPts val="0"/>
              </a:spcBef>
              <a:spcAft>
                <a:spcPts val="0"/>
              </a:spcAft>
              <a:buSzPts val="1400"/>
              <a:buChar char="•"/>
            </a:pPr>
            <a:r>
              <a:rPr lang="en-US"/>
              <a:t>Methylphenidate (Ritalin) </a:t>
            </a:r>
            <a:endParaRPr/>
          </a:p>
          <a:p>
            <a:pPr indent="-317500" lvl="0" marL="457200" rtl="0" algn="l">
              <a:lnSpc>
                <a:spcPct val="100000"/>
              </a:lnSpc>
              <a:spcBef>
                <a:spcPts val="0"/>
              </a:spcBef>
              <a:spcAft>
                <a:spcPts val="0"/>
              </a:spcAft>
              <a:buSzPts val="1400"/>
              <a:buChar char="•"/>
            </a:pPr>
            <a:r>
              <a:rPr lang="en-US"/>
              <a:t>Amphetamine (Adderall) </a:t>
            </a:r>
            <a:endParaRPr/>
          </a:p>
          <a:p>
            <a:pPr indent="-317500" lvl="0" marL="457200" rtl="0" algn="l">
              <a:lnSpc>
                <a:spcPct val="100000"/>
              </a:lnSpc>
              <a:spcBef>
                <a:spcPts val="0"/>
              </a:spcBef>
              <a:spcAft>
                <a:spcPts val="0"/>
              </a:spcAft>
              <a:buSzPts val="1400"/>
              <a:buChar char="•"/>
            </a:pPr>
            <a:r>
              <a:rPr lang="en-US"/>
              <a:t>Dexmethylphenidate (Focalin) </a:t>
            </a:r>
            <a:endParaRPr/>
          </a:p>
          <a:p>
            <a:pPr indent="-228600" lvl="0" marL="457200" rtl="0" algn="l">
              <a:lnSpc>
                <a:spcPct val="100000"/>
              </a:lnSpc>
              <a:spcBef>
                <a:spcPts val="0"/>
              </a:spcBef>
              <a:spcAft>
                <a:spcPts val="0"/>
              </a:spcAft>
              <a:buSzPts val="1400"/>
              <a:buNone/>
            </a:pPr>
            <a:r>
              <a:t/>
            </a:r>
            <a:endParaRPr/>
          </a:p>
          <a:p>
            <a:pPr indent="-228600" lvl="0" marL="457200" rtl="0" algn="l">
              <a:lnSpc>
                <a:spcPct val="100000"/>
              </a:lnSpc>
              <a:spcBef>
                <a:spcPts val="0"/>
              </a:spcBef>
              <a:spcAft>
                <a:spcPts val="0"/>
              </a:spcAft>
              <a:buSzPts val="1400"/>
              <a:buNone/>
            </a:pPr>
            <a:r>
              <a:t/>
            </a:r>
            <a:endParaRPr/>
          </a:p>
          <a:p>
            <a:pPr indent="-317500" lvl="0" marL="457200" rtl="0" algn="l">
              <a:lnSpc>
                <a:spcPct val="100000"/>
              </a:lnSpc>
              <a:spcBef>
                <a:spcPts val="0"/>
              </a:spcBef>
              <a:spcAft>
                <a:spcPts val="0"/>
              </a:spcAft>
              <a:buSzPts val="1400"/>
              <a:buChar char="•"/>
            </a:pPr>
            <a:r>
              <a:rPr lang="en-US"/>
              <a:t>Adverse Effects </a:t>
            </a:r>
            <a:endParaRPr/>
          </a:p>
          <a:p>
            <a:pPr indent="0" lvl="0" marL="139700" rtl="0" algn="l">
              <a:lnSpc>
                <a:spcPct val="100000"/>
              </a:lnSpc>
              <a:spcBef>
                <a:spcPts val="0"/>
              </a:spcBef>
              <a:spcAft>
                <a:spcPts val="0"/>
              </a:spcAft>
              <a:buSzPts val="1400"/>
              <a:buNone/>
            </a:pPr>
            <a:r>
              <a:rPr lang="en-US"/>
              <a:t>Loss of appetite , Weight loss , Insomnia , Abuse potential </a:t>
            </a:r>
            <a:endParaRPr/>
          </a:p>
          <a:p>
            <a:pPr indent="-228600" lvl="0" marL="457200" rtl="0" algn="l">
              <a:lnSpc>
                <a:spcPct val="100000"/>
              </a:lnSpc>
              <a:spcBef>
                <a:spcPts val="0"/>
              </a:spcBef>
              <a:spcAft>
                <a:spcPts val="0"/>
              </a:spcAft>
              <a:buSzPts val="1400"/>
              <a:buNone/>
            </a:pPr>
            <a:r>
              <a:t/>
            </a:r>
            <a:endParaRPr/>
          </a:p>
          <a:p>
            <a:pPr indent="-228600" lvl="0" marL="457200" rtl="0" algn="l">
              <a:lnSpc>
                <a:spcPct val="100000"/>
              </a:lnSpc>
              <a:spcBef>
                <a:spcPts val="0"/>
              </a:spcBef>
              <a:spcAft>
                <a:spcPts val="0"/>
              </a:spcAft>
              <a:buSzPts val="1400"/>
              <a:buNone/>
            </a:pPr>
            <a:r>
              <a:t/>
            </a:r>
            <a:endParaRPr/>
          </a:p>
          <a:p>
            <a:pPr indent="-228600" lvl="0" marL="457200" rtl="0" algn="l">
              <a:lnSpc>
                <a:spcPct val="100000"/>
              </a:lnSpc>
              <a:spcBef>
                <a:spcPts val="0"/>
              </a:spcBef>
              <a:spcAft>
                <a:spcPts val="0"/>
              </a:spcAft>
              <a:buSzPts val="1400"/>
              <a:buNone/>
            </a:pPr>
            <a:r>
              <a:t/>
            </a:r>
            <a:endParaRPr/>
          </a:p>
        </p:txBody>
      </p:sp>
      <p:sp>
        <p:nvSpPr>
          <p:cNvPr id="3012" name="Google Shape;3012;p87"/>
          <p:cNvSpPr txBox="1"/>
          <p:nvPr/>
        </p:nvSpPr>
        <p:spPr>
          <a:xfrm>
            <a:off x="1125768" y="466815"/>
            <a:ext cx="689246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dk2"/>
                </a:solidFill>
                <a:latin typeface="Arial"/>
                <a:ea typeface="Arial"/>
                <a:cs typeface="Arial"/>
                <a:sym typeface="Arial"/>
              </a:rPr>
              <a:t>Behavioural interventions (rewards, time out) - Behavioural therapy - Stimulants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25"/>
          <p:cNvSpPr txBox="1"/>
          <p:nvPr>
            <p:ph type="title"/>
          </p:nvPr>
        </p:nvSpPr>
        <p:spPr>
          <a:xfrm>
            <a:off x="419211" y="34566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Disturbances in thought content </a:t>
            </a:r>
            <a:endParaRPr/>
          </a:p>
        </p:txBody>
      </p:sp>
      <p:sp>
        <p:nvSpPr>
          <p:cNvPr id="505" name="Google Shape;505;p25"/>
          <p:cNvSpPr txBox="1"/>
          <p:nvPr>
            <p:ph idx="4294967295" type="body"/>
          </p:nvPr>
        </p:nvSpPr>
        <p:spPr>
          <a:xfrm>
            <a:off x="334989" y="928950"/>
            <a:ext cx="7704000" cy="3285600"/>
          </a:xfrm>
          <a:prstGeom prst="rect">
            <a:avLst/>
          </a:prstGeom>
          <a:noFill/>
          <a:ln>
            <a:noFill/>
          </a:ln>
        </p:spPr>
        <p:txBody>
          <a:bodyPr anchorCtr="0" anchor="t" bIns="45700" lIns="91425" spcFirstLastPara="1" rIns="91425" wrap="square" tIns="45700">
            <a:normAutofit/>
          </a:bodyPr>
          <a:lstStyle/>
          <a:p>
            <a:pPr indent="-285750" lvl="0" marL="285750" rtl="0" algn="l">
              <a:lnSpc>
                <a:spcPct val="100000"/>
              </a:lnSpc>
              <a:spcBef>
                <a:spcPts val="0"/>
              </a:spcBef>
              <a:spcAft>
                <a:spcPts val="0"/>
              </a:spcAft>
              <a:buSzPts val="1400"/>
              <a:buChar char="•"/>
            </a:pPr>
            <a:r>
              <a:rPr b="1" lang="en-US">
                <a:solidFill>
                  <a:schemeClr val="dk2"/>
                </a:solidFill>
                <a:latin typeface="Roboto Condensed"/>
                <a:ea typeface="Roboto Condensed"/>
                <a:cs typeface="Roboto Condensed"/>
                <a:sym typeface="Roboto Condensed"/>
              </a:rPr>
              <a:t>Delusion:</a:t>
            </a:r>
            <a:r>
              <a:rPr lang="en-US">
                <a:latin typeface="Roboto Condensed"/>
                <a:ea typeface="Roboto Condensed"/>
                <a:cs typeface="Roboto Condensed"/>
                <a:sym typeface="Roboto Condensed"/>
              </a:rPr>
              <a:t> Fixed false belief which is unshakeable, based on incorrect inference about external reality, not consistent with patient’s intelligence and cultural background, that cannot be corrected by reasoning</a:t>
            </a:r>
            <a:endParaRPr/>
          </a:p>
          <a:p>
            <a:pPr indent="0" lvl="0" marL="152400" rtl="0" algn="l">
              <a:lnSpc>
                <a:spcPct val="100000"/>
              </a:lnSpc>
              <a:spcBef>
                <a:spcPts val="0"/>
              </a:spcBef>
              <a:spcAft>
                <a:spcPts val="0"/>
              </a:spcAft>
              <a:buSzPts val="1400"/>
              <a:buNone/>
            </a:pPr>
            <a:r>
              <a:t/>
            </a:r>
            <a:endParaRPr>
              <a:latin typeface="Roboto Condensed"/>
              <a:ea typeface="Roboto Condensed"/>
              <a:cs typeface="Roboto Condensed"/>
              <a:sym typeface="Roboto Condensed"/>
            </a:endParaRPr>
          </a:p>
        </p:txBody>
      </p:sp>
      <p:sp>
        <p:nvSpPr>
          <p:cNvPr id="506" name="Google Shape;506;p25"/>
          <p:cNvSpPr txBox="1"/>
          <p:nvPr/>
        </p:nvSpPr>
        <p:spPr>
          <a:xfrm>
            <a:off x="419198" y="1623425"/>
            <a:ext cx="3596700" cy="3517200"/>
          </a:xfrm>
          <a:prstGeom prst="rect">
            <a:avLst/>
          </a:prstGeom>
          <a:noFill/>
          <a:ln>
            <a:noFill/>
          </a:ln>
        </p:spPr>
        <p:txBody>
          <a:bodyPr anchorCtr="0" anchor="t" bIns="45700" lIns="91425" spcFirstLastPara="1" rIns="91425" wrap="square" tIns="45700">
            <a:spAutoFit/>
          </a:bodyPr>
          <a:lstStyle/>
          <a:p>
            <a:pPr indent="0" lvl="0" marL="152400" marR="0" rtl="0" algn="l">
              <a:lnSpc>
                <a:spcPct val="100000"/>
              </a:lnSpc>
              <a:spcBef>
                <a:spcPts val="0"/>
              </a:spcBef>
              <a:spcAft>
                <a:spcPts val="0"/>
              </a:spcAft>
              <a:buClr>
                <a:srgbClr val="000000"/>
              </a:buClr>
              <a:buSzPts val="1350"/>
              <a:buFont typeface="Arial"/>
              <a:buNone/>
            </a:pPr>
            <a:r>
              <a:rPr b="0" i="0" lang="en-US" sz="1350" u="none" cap="none" strike="noStrike">
                <a:solidFill>
                  <a:srgbClr val="000000"/>
                </a:solidFill>
                <a:latin typeface="Roboto Condensed"/>
                <a:ea typeface="Roboto Condensed"/>
                <a:cs typeface="Roboto Condensed"/>
                <a:sym typeface="Roboto Condensed"/>
              </a:rPr>
              <a:t>Types of delusions:</a:t>
            </a:r>
            <a:endParaRPr b="0" i="0" sz="1400" u="none" cap="none" strike="noStrike">
              <a:solidFill>
                <a:srgbClr val="000000"/>
              </a:solidFill>
              <a:latin typeface="Arial"/>
              <a:ea typeface="Arial"/>
              <a:cs typeface="Arial"/>
              <a:sym typeface="Arial"/>
            </a:endParaRPr>
          </a:p>
          <a:p>
            <a:pPr indent="-342900" lvl="0" marL="495300" marR="0" rtl="0" algn="l">
              <a:lnSpc>
                <a:spcPct val="100000"/>
              </a:lnSpc>
              <a:spcBef>
                <a:spcPts val="600"/>
              </a:spcBef>
              <a:spcAft>
                <a:spcPts val="0"/>
              </a:spcAft>
              <a:buClr>
                <a:srgbClr val="000000"/>
              </a:buClr>
              <a:buSzPts val="1350"/>
              <a:buFont typeface="Arial"/>
              <a:buAutoNum type="arabicPeriod"/>
            </a:pPr>
            <a:r>
              <a:rPr b="1" i="0" lang="en-US" sz="1350" u="sng" cap="none" strike="noStrike">
                <a:solidFill>
                  <a:schemeClr val="dk2"/>
                </a:solidFill>
                <a:latin typeface="Roboto Condensed"/>
                <a:ea typeface="Roboto Condensed"/>
                <a:cs typeface="Roboto Condensed"/>
                <a:sym typeface="Roboto Condensed"/>
              </a:rPr>
              <a:t>Bizarre delusion:</a:t>
            </a:r>
            <a:r>
              <a:rPr b="0" i="0" lang="en-US" sz="1350" u="none" cap="none" strike="noStrike">
                <a:solidFill>
                  <a:srgbClr val="000000"/>
                </a:solidFill>
                <a:latin typeface="Roboto Condensed"/>
                <a:ea typeface="Roboto Condensed"/>
                <a:cs typeface="Roboto Condensed"/>
                <a:sym typeface="Roboto Condensed"/>
              </a:rPr>
              <a:t> an absurd, totally implausible, strange false belief.</a:t>
            </a:r>
            <a:endParaRPr b="0" i="0" sz="1400" u="none" cap="none" strike="noStrike">
              <a:solidFill>
                <a:srgbClr val="000000"/>
              </a:solidFill>
              <a:latin typeface="Arial"/>
              <a:ea typeface="Arial"/>
              <a:cs typeface="Arial"/>
              <a:sym typeface="Arial"/>
            </a:endParaRPr>
          </a:p>
          <a:p>
            <a:pPr indent="-342900" lvl="0" marL="495300" marR="0" rtl="0" algn="l">
              <a:lnSpc>
                <a:spcPct val="100000"/>
              </a:lnSpc>
              <a:spcBef>
                <a:spcPts val="600"/>
              </a:spcBef>
              <a:spcAft>
                <a:spcPts val="0"/>
              </a:spcAft>
              <a:buClr>
                <a:srgbClr val="000000"/>
              </a:buClr>
              <a:buSzPts val="1350"/>
              <a:buFont typeface="Arial"/>
              <a:buAutoNum type="arabicPeriod"/>
            </a:pPr>
            <a:r>
              <a:rPr b="1" i="0" lang="en-US" sz="1350" u="sng" cap="none" strike="noStrike">
                <a:solidFill>
                  <a:schemeClr val="dk2"/>
                </a:solidFill>
                <a:latin typeface="Roboto Condensed"/>
                <a:ea typeface="Roboto Condensed"/>
                <a:cs typeface="Roboto Condensed"/>
                <a:sym typeface="Roboto Condensed"/>
              </a:rPr>
              <a:t>Nihilistic delusion:</a:t>
            </a:r>
            <a:r>
              <a:rPr b="1" i="0" lang="en-US" sz="1350" u="none" cap="none" strike="noStrike">
                <a:solidFill>
                  <a:schemeClr val="dk2"/>
                </a:solidFill>
                <a:latin typeface="Roboto Condensed"/>
                <a:ea typeface="Roboto Condensed"/>
                <a:cs typeface="Roboto Condensed"/>
                <a:sym typeface="Roboto Condensed"/>
              </a:rPr>
              <a:t> </a:t>
            </a:r>
            <a:r>
              <a:rPr b="0" i="0" lang="en-US" sz="1350" u="none" cap="none" strike="noStrike">
                <a:solidFill>
                  <a:srgbClr val="000000"/>
                </a:solidFill>
                <a:latin typeface="Roboto Condensed"/>
                <a:ea typeface="Roboto Condensed"/>
                <a:cs typeface="Roboto Condensed"/>
                <a:sym typeface="Roboto Condensed"/>
              </a:rPr>
              <a:t>false feeling that self, others, or the world is nonexistent or ending (Cotard Syndrome).</a:t>
            </a:r>
            <a:endParaRPr b="0" i="0" sz="1400" u="none" cap="none" strike="noStrike">
              <a:solidFill>
                <a:srgbClr val="000000"/>
              </a:solidFill>
              <a:latin typeface="Arial"/>
              <a:ea typeface="Arial"/>
              <a:cs typeface="Arial"/>
              <a:sym typeface="Arial"/>
            </a:endParaRPr>
          </a:p>
          <a:p>
            <a:pPr indent="-342900" lvl="0" marL="495300" marR="0" rtl="0" algn="l">
              <a:lnSpc>
                <a:spcPct val="100000"/>
              </a:lnSpc>
              <a:spcBef>
                <a:spcPts val="600"/>
              </a:spcBef>
              <a:spcAft>
                <a:spcPts val="0"/>
              </a:spcAft>
              <a:buClr>
                <a:srgbClr val="000000"/>
              </a:buClr>
              <a:buSzPts val="1350"/>
              <a:buFont typeface="Arial"/>
              <a:buAutoNum type="arabicPeriod"/>
            </a:pPr>
            <a:r>
              <a:rPr b="1" i="0" lang="en-US" sz="1350" u="sng" cap="none" strike="noStrike">
                <a:solidFill>
                  <a:schemeClr val="dk2"/>
                </a:solidFill>
                <a:latin typeface="Roboto Condensed"/>
                <a:ea typeface="Roboto Condensed"/>
                <a:cs typeface="Roboto Condensed"/>
                <a:sym typeface="Roboto Condensed"/>
              </a:rPr>
              <a:t>Persecutary:</a:t>
            </a:r>
            <a:r>
              <a:rPr b="0" i="0" lang="en-US" sz="1350" u="none" cap="none" strike="noStrike">
                <a:solidFill>
                  <a:srgbClr val="000000"/>
                </a:solidFill>
                <a:latin typeface="Roboto Condensed"/>
                <a:ea typeface="Roboto Condensed"/>
                <a:cs typeface="Roboto Condensed"/>
                <a:sym typeface="Roboto Condensed"/>
              </a:rPr>
              <a:t> Fixed false belief that one is being harmed or harm is impending &amp; that the perpetrators of that harm are causing it intentionally.</a:t>
            </a:r>
            <a:endParaRPr b="0" i="0" sz="1400" u="none" cap="none" strike="noStrike">
              <a:solidFill>
                <a:srgbClr val="000000"/>
              </a:solidFill>
              <a:latin typeface="Arial"/>
              <a:ea typeface="Arial"/>
              <a:cs typeface="Arial"/>
              <a:sym typeface="Arial"/>
            </a:endParaRPr>
          </a:p>
          <a:p>
            <a:pPr indent="-342900" lvl="0" marL="495300" marR="0" rtl="0" algn="l">
              <a:lnSpc>
                <a:spcPct val="100000"/>
              </a:lnSpc>
              <a:spcBef>
                <a:spcPts val="600"/>
              </a:spcBef>
              <a:spcAft>
                <a:spcPts val="0"/>
              </a:spcAft>
              <a:buClr>
                <a:srgbClr val="000000"/>
              </a:buClr>
              <a:buSzPts val="1350"/>
              <a:buFont typeface="Arial"/>
              <a:buAutoNum type="arabicPeriod"/>
            </a:pPr>
            <a:r>
              <a:rPr b="1" i="0" lang="en-US" sz="1350" u="sng" cap="none" strike="noStrike">
                <a:solidFill>
                  <a:schemeClr val="dk2"/>
                </a:solidFill>
                <a:latin typeface="Roboto Condensed"/>
                <a:ea typeface="Roboto Condensed"/>
                <a:cs typeface="Roboto Condensed"/>
                <a:sym typeface="Roboto Condensed"/>
              </a:rPr>
              <a:t>Grandiose: </a:t>
            </a:r>
            <a:r>
              <a:rPr b="0" i="0" lang="en-US" sz="1350" u="none" cap="none" strike="noStrike">
                <a:solidFill>
                  <a:srgbClr val="000000"/>
                </a:solidFill>
                <a:latin typeface="Roboto Condensed"/>
                <a:ea typeface="Roboto Condensed"/>
                <a:cs typeface="Roboto Condensed"/>
                <a:sym typeface="Roboto Condensed"/>
              </a:rPr>
              <a:t>Insightless &amp; unshakable conviction that one possesses special powers, knowledge, talents or abilities, is famous  or holds a special relationship with a famous person.</a:t>
            </a:r>
            <a:endParaRPr b="0" i="0" sz="1350" u="none" cap="none" strike="noStrike">
              <a:solidFill>
                <a:srgbClr val="000000"/>
              </a:solidFill>
              <a:latin typeface="Roboto Condensed"/>
              <a:ea typeface="Roboto Condensed"/>
              <a:cs typeface="Roboto Condensed"/>
              <a:sym typeface="Roboto Condensed"/>
            </a:endParaRPr>
          </a:p>
        </p:txBody>
      </p:sp>
      <p:sp>
        <p:nvSpPr>
          <p:cNvPr id="507" name="Google Shape;507;p25"/>
          <p:cNvSpPr txBox="1"/>
          <p:nvPr/>
        </p:nvSpPr>
        <p:spPr>
          <a:xfrm>
            <a:off x="368442" y="2409386"/>
            <a:ext cx="46313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F3542"/>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508" name="Google Shape;508;p25"/>
          <p:cNvSpPr txBox="1"/>
          <p:nvPr/>
        </p:nvSpPr>
        <p:spPr>
          <a:xfrm>
            <a:off x="4120376" y="2401279"/>
            <a:ext cx="4632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F3542"/>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509" name="Google Shape;509;p25"/>
          <p:cNvSpPr txBox="1"/>
          <p:nvPr/>
        </p:nvSpPr>
        <p:spPr>
          <a:xfrm>
            <a:off x="4246600" y="1681175"/>
            <a:ext cx="3876600" cy="3401700"/>
          </a:xfrm>
          <a:prstGeom prst="rect">
            <a:avLst/>
          </a:prstGeom>
          <a:noFill/>
          <a:ln>
            <a:noFill/>
          </a:ln>
        </p:spPr>
        <p:txBody>
          <a:bodyPr anchorCtr="0" anchor="t" bIns="91425" lIns="91425" spcFirstLastPara="1" rIns="91425" wrap="square" tIns="91425">
            <a:spAutoFit/>
          </a:bodyPr>
          <a:lstStyle/>
          <a:p>
            <a:pPr indent="-342900" lvl="0" marL="495300" marR="0" rtl="0" algn="l">
              <a:lnSpc>
                <a:spcPct val="100000"/>
              </a:lnSpc>
              <a:spcBef>
                <a:spcPts val="600"/>
              </a:spcBef>
              <a:spcAft>
                <a:spcPts val="0"/>
              </a:spcAft>
              <a:buClr>
                <a:schemeClr val="dk1"/>
              </a:buClr>
              <a:buSzPts val="1350"/>
              <a:buFont typeface="Arial"/>
              <a:buAutoNum type="arabicPeriod"/>
            </a:pPr>
            <a:r>
              <a:rPr b="1" i="0" lang="en-US" sz="1350" u="sng" cap="none" strike="noStrike">
                <a:solidFill>
                  <a:schemeClr val="dk2"/>
                </a:solidFill>
                <a:latin typeface="Roboto Condensed"/>
                <a:ea typeface="Roboto Condensed"/>
                <a:cs typeface="Roboto Condensed"/>
                <a:sym typeface="Roboto Condensed"/>
              </a:rPr>
              <a:t>Religious:</a:t>
            </a:r>
            <a:r>
              <a:rPr b="0" i="0" lang="en-US" sz="1350" u="none" cap="none" strike="noStrike">
                <a:solidFill>
                  <a:schemeClr val="dk1"/>
                </a:solidFill>
                <a:latin typeface="Roboto Condensed"/>
                <a:ea typeface="Roboto Condensed"/>
                <a:cs typeface="Roboto Condensed"/>
                <a:sym typeface="Roboto Condensed"/>
              </a:rPr>
              <a:t> Any delusion with religious content, especially beliefs that one is God, Angel, Devil, Prophet or son or daughter of God.</a:t>
            </a:r>
            <a:endParaRPr b="0" i="0" sz="1400" u="none" cap="none" strike="noStrike">
              <a:solidFill>
                <a:schemeClr val="dk1"/>
              </a:solidFill>
              <a:latin typeface="Arial"/>
              <a:ea typeface="Arial"/>
              <a:cs typeface="Arial"/>
              <a:sym typeface="Arial"/>
            </a:endParaRPr>
          </a:p>
          <a:p>
            <a:pPr indent="-342900" lvl="0" marL="495300" marR="0" rtl="0" algn="l">
              <a:lnSpc>
                <a:spcPct val="100000"/>
              </a:lnSpc>
              <a:spcBef>
                <a:spcPts val="600"/>
              </a:spcBef>
              <a:spcAft>
                <a:spcPts val="0"/>
              </a:spcAft>
              <a:buClr>
                <a:schemeClr val="dk1"/>
              </a:buClr>
              <a:buSzPts val="1350"/>
              <a:buFont typeface="Arial"/>
              <a:buAutoNum type="arabicPeriod"/>
            </a:pPr>
            <a:r>
              <a:rPr b="1" i="0" lang="en-US" sz="1350" u="sng" cap="none" strike="noStrike">
                <a:solidFill>
                  <a:schemeClr val="dk2"/>
                </a:solidFill>
                <a:latin typeface="Roboto Condensed"/>
                <a:ea typeface="Roboto Condensed"/>
                <a:cs typeface="Roboto Condensed"/>
                <a:sym typeface="Roboto Condensed"/>
              </a:rPr>
              <a:t>Delusions of reference:</a:t>
            </a:r>
            <a:r>
              <a:rPr b="0" i="0" lang="en-US" sz="1350" u="none" cap="none" strike="noStrike">
                <a:solidFill>
                  <a:schemeClr val="dk1"/>
                </a:solidFill>
                <a:latin typeface="Roboto Condensed"/>
                <a:ea typeface="Roboto Condensed"/>
                <a:cs typeface="Roboto Condensed"/>
                <a:sym typeface="Roboto Condensed"/>
              </a:rPr>
              <a:t> fixed false belief that remarks, events, objects or other phenomena are directed at oneself.</a:t>
            </a:r>
            <a:endParaRPr b="0" i="0" sz="1400" u="none" cap="none" strike="noStrike">
              <a:solidFill>
                <a:schemeClr val="dk1"/>
              </a:solidFill>
              <a:latin typeface="Arial"/>
              <a:ea typeface="Arial"/>
              <a:cs typeface="Arial"/>
              <a:sym typeface="Arial"/>
            </a:endParaRPr>
          </a:p>
          <a:p>
            <a:pPr indent="-342900" lvl="0" marL="495300" marR="0" rtl="0" algn="l">
              <a:lnSpc>
                <a:spcPct val="100000"/>
              </a:lnSpc>
              <a:spcBef>
                <a:spcPts val="600"/>
              </a:spcBef>
              <a:spcAft>
                <a:spcPts val="0"/>
              </a:spcAft>
              <a:buClr>
                <a:schemeClr val="dk1"/>
              </a:buClr>
              <a:buSzPts val="1350"/>
              <a:buFont typeface="Arial"/>
              <a:buAutoNum type="arabicPeriod"/>
            </a:pPr>
            <a:r>
              <a:rPr b="1" i="0" lang="en-US" sz="1350" u="sng" cap="none" strike="noStrike">
                <a:solidFill>
                  <a:schemeClr val="dk2"/>
                </a:solidFill>
                <a:latin typeface="Roboto Condensed"/>
                <a:ea typeface="Roboto Condensed"/>
                <a:cs typeface="Roboto Condensed"/>
                <a:sym typeface="Roboto Condensed"/>
              </a:rPr>
              <a:t>Delusional Perception: </a:t>
            </a:r>
            <a:r>
              <a:rPr b="0" i="0" lang="en-US" sz="1350" u="none" cap="none" strike="noStrike">
                <a:solidFill>
                  <a:schemeClr val="dk1"/>
                </a:solidFill>
                <a:latin typeface="Roboto Condensed"/>
                <a:ea typeface="Roboto Condensed"/>
                <a:cs typeface="Roboto Condensed"/>
                <a:sym typeface="Roboto Condensed"/>
              </a:rPr>
              <a:t>Linking a normal percept to a bizarre conclusion.</a:t>
            </a:r>
            <a:endParaRPr b="0" i="0" sz="1400" u="none" cap="none" strike="noStrike">
              <a:solidFill>
                <a:schemeClr val="dk1"/>
              </a:solidFill>
              <a:latin typeface="Arial"/>
              <a:ea typeface="Arial"/>
              <a:cs typeface="Arial"/>
              <a:sym typeface="Arial"/>
            </a:endParaRPr>
          </a:p>
          <a:p>
            <a:pPr indent="-342900" lvl="0" marL="495300" marR="0" rtl="0" algn="l">
              <a:lnSpc>
                <a:spcPct val="100000"/>
              </a:lnSpc>
              <a:spcBef>
                <a:spcPts val="600"/>
              </a:spcBef>
              <a:spcAft>
                <a:spcPts val="0"/>
              </a:spcAft>
              <a:buClr>
                <a:schemeClr val="dk1"/>
              </a:buClr>
              <a:buSzPts val="1350"/>
              <a:buFont typeface="Arial"/>
              <a:buAutoNum type="arabicPeriod"/>
            </a:pPr>
            <a:r>
              <a:rPr b="1" i="0" lang="en-US" sz="1350" u="sng" cap="none" strike="noStrike">
                <a:solidFill>
                  <a:schemeClr val="dk2"/>
                </a:solidFill>
                <a:latin typeface="Roboto Condensed"/>
                <a:ea typeface="Roboto Condensed"/>
                <a:cs typeface="Roboto Condensed"/>
                <a:sym typeface="Roboto Condensed"/>
              </a:rPr>
              <a:t>Morbid jealousy: </a:t>
            </a:r>
            <a:r>
              <a:rPr b="0" i="0" lang="en-US" sz="1350" u="none" cap="none" strike="noStrike">
                <a:solidFill>
                  <a:schemeClr val="dk1"/>
                </a:solidFill>
                <a:latin typeface="Roboto Condensed"/>
                <a:ea typeface="Roboto Condensed"/>
                <a:cs typeface="Roboto Condensed"/>
                <a:sym typeface="Roboto Condensed"/>
              </a:rPr>
              <a:t>fixed false belief that a spouse or lover is unfaithful, also called “Delusion of infidelity” , “Othello’s Syndrome” </a:t>
            </a:r>
            <a:endParaRPr b="0" i="0" sz="1400" u="none" cap="none" strike="noStrike">
              <a:solidFill>
                <a:schemeClr val="dk1"/>
              </a:solidFill>
              <a:latin typeface="Arial"/>
              <a:ea typeface="Arial"/>
              <a:cs typeface="Arial"/>
              <a:sym typeface="Arial"/>
            </a:endParaRPr>
          </a:p>
          <a:p>
            <a:pPr indent="-342900" lvl="0" marL="495300" marR="0" rtl="0" algn="l">
              <a:lnSpc>
                <a:spcPct val="100000"/>
              </a:lnSpc>
              <a:spcBef>
                <a:spcPts val="600"/>
              </a:spcBef>
              <a:spcAft>
                <a:spcPts val="0"/>
              </a:spcAft>
              <a:buClr>
                <a:schemeClr val="dk1"/>
              </a:buClr>
              <a:buSzPts val="1350"/>
              <a:buFont typeface="Arial"/>
              <a:buAutoNum type="arabicPeriod"/>
            </a:pPr>
            <a:r>
              <a:rPr b="1" i="0" lang="en-US" sz="1350" u="sng" cap="none" strike="noStrike">
                <a:solidFill>
                  <a:schemeClr val="dk2"/>
                </a:solidFill>
                <a:latin typeface="Roboto Condensed"/>
                <a:ea typeface="Roboto Condensed"/>
                <a:cs typeface="Roboto Condensed"/>
                <a:sym typeface="Roboto Condensed"/>
              </a:rPr>
              <a:t>Erotomania: </a:t>
            </a:r>
            <a:r>
              <a:rPr b="0" i="0" lang="en-US" sz="1350" u="none" cap="none" strike="noStrike">
                <a:solidFill>
                  <a:schemeClr val="dk1"/>
                </a:solidFill>
                <a:latin typeface="Roboto Condensed"/>
                <a:ea typeface="Roboto Condensed"/>
                <a:cs typeface="Roboto Condensed"/>
                <a:sym typeface="Roboto Condensed"/>
              </a:rPr>
              <a:t>Delusion that one is loved by another person (usually celebrity or higher status)</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2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6" name="Shape 3016"/>
        <p:cNvGrpSpPr/>
        <p:nvPr/>
      </p:nvGrpSpPr>
      <p:grpSpPr>
        <a:xfrm>
          <a:off x="0" y="0"/>
          <a:ext cx="0" cy="0"/>
          <a:chOff x="0" y="0"/>
          <a:chExt cx="0" cy="0"/>
        </a:xfrm>
      </p:grpSpPr>
      <p:sp>
        <p:nvSpPr>
          <p:cNvPr id="3017" name="Google Shape;3017;g2b64a795e42_0_414"/>
          <p:cNvSpPr txBox="1"/>
          <p:nvPr>
            <p:ph type="title"/>
          </p:nvPr>
        </p:nvSpPr>
        <p:spPr>
          <a:xfrm>
            <a:off x="251250" y="2226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3018" name="Google Shape;3018;g2b64a795e42_0_414"/>
          <p:cNvSpPr txBox="1"/>
          <p:nvPr>
            <p:ph idx="1" type="body"/>
          </p:nvPr>
        </p:nvSpPr>
        <p:spPr>
          <a:xfrm>
            <a:off x="342050" y="1013500"/>
            <a:ext cx="4003200" cy="4130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t>1- poor prognostic factor in ADHD?</a:t>
            </a:r>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Late identification</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2- Guanfacine which is used in treatment of ADHD acts as? </a:t>
            </a:r>
            <a:endParaRPr/>
          </a:p>
          <a:p>
            <a:pPr indent="0" lvl="0" marL="45720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alpha-2 – agonist</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3- True about ADHD? </a:t>
            </a:r>
            <a:endParaRPr/>
          </a:p>
          <a:p>
            <a:pPr indent="0" lvl="0" marL="45720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Most commonly comorbid with depression and conduct disorder </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4- Second line treatment of choice for kids with ADHD:  Select one:</a:t>
            </a:r>
            <a:endParaRPr/>
          </a:p>
          <a:p>
            <a:pPr indent="0" lvl="0" marL="457200" rtl="0" algn="l">
              <a:lnSpc>
                <a:spcPct val="100000"/>
              </a:lnSpc>
              <a:spcBef>
                <a:spcPts val="0"/>
              </a:spcBef>
              <a:spcAft>
                <a:spcPts val="0"/>
              </a:spcAft>
              <a:buClr>
                <a:schemeClr val="dk1"/>
              </a:buClr>
              <a:buSzPts val="1100"/>
              <a:buFont typeface="Arial"/>
              <a:buNone/>
            </a:pPr>
            <a:r>
              <a:rPr lang="en-US">
                <a:solidFill>
                  <a:schemeClr val="dk1"/>
                </a:solidFill>
                <a:latin typeface="Roboto Condensed Light"/>
                <a:ea typeface="Roboto Condensed Light"/>
                <a:cs typeface="Roboto Condensed Light"/>
                <a:sym typeface="Roboto Condensed Light"/>
              </a:rPr>
              <a:t>a Methylphenidate</a:t>
            </a:r>
            <a:endParaRPr>
              <a:solidFill>
                <a:schemeClr val="dk1"/>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solidFill>
                  <a:schemeClr val="dk1"/>
                </a:solidFill>
                <a:latin typeface="Roboto Condensed Light"/>
                <a:ea typeface="Roboto Condensed Light"/>
                <a:cs typeface="Roboto Condensed Light"/>
                <a:sym typeface="Roboto Condensed Light"/>
              </a:rPr>
              <a:t>b. Ritalin</a:t>
            </a:r>
            <a:endParaRPr>
              <a:solidFill>
                <a:schemeClr val="dk1"/>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c. Atomoxetine</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solidFill>
                  <a:schemeClr val="dk1"/>
                </a:solidFill>
                <a:latin typeface="Roboto Condensed Light"/>
                <a:ea typeface="Roboto Condensed Light"/>
                <a:cs typeface="Roboto Condensed Light"/>
                <a:sym typeface="Roboto Condensed Light"/>
              </a:rPr>
              <a:t>d. Diazepam</a:t>
            </a:r>
            <a:endParaRPr>
              <a:solidFill>
                <a:schemeClr val="dk1"/>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solidFill>
                  <a:schemeClr val="dk1"/>
                </a:solidFill>
                <a:latin typeface="Roboto Condensed Light"/>
                <a:ea typeface="Roboto Condensed Light"/>
                <a:cs typeface="Roboto Condensed Light"/>
                <a:sym typeface="Roboto Condensed Light"/>
              </a:rPr>
              <a:t>e. Risperidone</a:t>
            </a:r>
            <a:endParaRPr>
              <a:solidFill>
                <a:schemeClr val="dk1"/>
              </a:solidFill>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ts val="1400"/>
              <a:buNone/>
            </a:pPr>
            <a:r>
              <a:t/>
            </a:r>
            <a:endParaRPr/>
          </a:p>
        </p:txBody>
      </p:sp>
      <p:sp>
        <p:nvSpPr>
          <p:cNvPr id="3019" name="Google Shape;3019;g2b64a795e42_0_414"/>
          <p:cNvSpPr txBox="1"/>
          <p:nvPr>
            <p:ph idx="1" type="body"/>
          </p:nvPr>
        </p:nvSpPr>
        <p:spPr>
          <a:xfrm>
            <a:off x="4573400" y="1013500"/>
            <a:ext cx="3686700" cy="41301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100000"/>
              </a:lnSpc>
              <a:spcBef>
                <a:spcPts val="0"/>
              </a:spcBef>
              <a:spcAft>
                <a:spcPts val="0"/>
              </a:spcAft>
              <a:buSzPct val="108108"/>
              <a:buNone/>
            </a:pPr>
            <a:r>
              <a:rPr lang="en-US"/>
              <a:t>5- Which of the following is not a common comorbidity in children with ADHD?</a:t>
            </a:r>
            <a:endParaRPr/>
          </a:p>
          <a:p>
            <a:pPr indent="0" lvl="0" marL="0" rtl="0" algn="l">
              <a:lnSpc>
                <a:spcPct val="100000"/>
              </a:lnSpc>
              <a:spcBef>
                <a:spcPts val="0"/>
              </a:spcBef>
              <a:spcAft>
                <a:spcPts val="0"/>
              </a:spcAft>
              <a:buClr>
                <a:schemeClr val="dk1"/>
              </a:buClr>
              <a:buSzPct val="84942"/>
              <a:buFont typeface="Arial"/>
              <a:buNone/>
            </a:pPr>
            <a:r>
              <a:rPr lang="en-US"/>
              <a:t>Select one:</a:t>
            </a:r>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a Oppositional defiant disorder</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solidFill>
                  <a:schemeClr val="dk2"/>
                </a:solidFill>
                <a:latin typeface="Roboto Condensed Light"/>
                <a:ea typeface="Roboto Condensed Light"/>
                <a:cs typeface="Roboto Condensed Light"/>
                <a:sym typeface="Roboto Condensed Light"/>
              </a:rPr>
              <a:t>b Eating disorders</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c. Conduct disorder.</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d. Specific learning disability</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e. Anxiety disorders</a:t>
            </a:r>
            <a:endParaRPr>
              <a:solidFill>
                <a:schemeClr val="dk1"/>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t>6- All of the following are inattentive symptoms of ADHD except:</a:t>
            </a:r>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a Difficulty remembering daily activities</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b. Difficulty to follow through instructions</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c. Difficulty with organization</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solidFill>
                  <a:schemeClr val="dk2"/>
                </a:solidFill>
                <a:latin typeface="Roboto Condensed Light"/>
                <a:ea typeface="Roboto Condensed Light"/>
                <a:cs typeface="Roboto Condensed Light"/>
                <a:sym typeface="Roboto Condensed Light"/>
              </a:rPr>
              <a:t>d. Difficulty waiting or taking turns</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e.  Difficulty sustaining attention</a:t>
            </a:r>
            <a:endParaRPr>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Clr>
                <a:schemeClr val="dk1"/>
              </a:buClr>
              <a:buSzPct val="84942"/>
              <a:buFont typeface="Arial"/>
              <a:buNone/>
            </a:pPr>
            <a:r>
              <a:rPr lang="en-US"/>
              <a:t>7- Stimulants are useful in ADHD.The symptom that best responds to stimulant Is</a:t>
            </a:r>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a. Insomnia</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solidFill>
                  <a:schemeClr val="dk2"/>
                </a:solidFill>
                <a:latin typeface="Roboto Condensed Light"/>
                <a:ea typeface="Roboto Condensed Light"/>
                <a:cs typeface="Roboto Condensed Light"/>
                <a:sym typeface="Roboto Condensed Light"/>
              </a:rPr>
              <a:t>b. Hyperactivity</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ct val="108108"/>
              <a:buNone/>
            </a:pPr>
            <a:r>
              <a:rPr lang="en-US">
                <a:latin typeface="Roboto Condensed Light"/>
                <a:ea typeface="Roboto Condensed Light"/>
                <a:cs typeface="Roboto Condensed Light"/>
                <a:sym typeface="Roboto Condensed Light"/>
              </a:rPr>
              <a:t>c. Inattention</a:t>
            </a:r>
            <a:endParaRPr>
              <a:latin typeface="Roboto Condensed Light"/>
              <a:ea typeface="Roboto Condensed Light"/>
              <a:cs typeface="Roboto Condensed Light"/>
              <a:sym typeface="Roboto Condensed Light"/>
            </a:endParaRPr>
          </a:p>
        </p:txBody>
      </p:sp>
    </p:spTree>
  </p:cSld>
  <p:clrMapOvr>
    <a:masterClrMapping/>
  </p:clrMapOvr>
</p:sld>
</file>

<file path=ppt/slides/slide2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3" name="Shape 3023"/>
        <p:cNvGrpSpPr/>
        <p:nvPr/>
      </p:nvGrpSpPr>
      <p:grpSpPr>
        <a:xfrm>
          <a:off x="0" y="0"/>
          <a:ext cx="0" cy="0"/>
          <a:chOff x="0" y="0"/>
          <a:chExt cx="0" cy="0"/>
        </a:xfrm>
      </p:grpSpPr>
      <p:sp>
        <p:nvSpPr>
          <p:cNvPr id="3024" name="Google Shape;3024;g2b64a795e42_0_427"/>
          <p:cNvSpPr txBox="1"/>
          <p:nvPr>
            <p:ph type="title"/>
          </p:nvPr>
        </p:nvSpPr>
        <p:spPr>
          <a:xfrm>
            <a:off x="251250" y="2226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3025" name="Google Shape;3025;g2b64a795e42_0_427"/>
          <p:cNvSpPr txBox="1"/>
          <p:nvPr>
            <p:ph idx="1" type="body"/>
          </p:nvPr>
        </p:nvSpPr>
        <p:spPr>
          <a:xfrm>
            <a:off x="342050" y="1013500"/>
            <a:ext cx="3785400" cy="4130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t>8- In which of the following ways does the hyperactivity component of ADHD typically manifest in adults?</a:t>
            </a:r>
            <a:endParaRPr/>
          </a:p>
          <a:p>
            <a:pPr indent="0" lvl="0" marL="0" rtl="0" algn="l">
              <a:lnSpc>
                <a:spcPct val="100000"/>
              </a:lnSpc>
              <a:spcBef>
                <a:spcPts val="0"/>
              </a:spcBef>
              <a:spcAft>
                <a:spcPts val="0"/>
              </a:spcAft>
              <a:buClr>
                <a:schemeClr val="dk1"/>
              </a:buClr>
              <a:buSzPts val="1100"/>
              <a:buFont typeface="Arial"/>
              <a:buNone/>
            </a:pPr>
            <a:r>
              <a:rPr lang="en-US"/>
              <a:t>Select one:</a:t>
            </a:r>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a. Motor tics</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b. Pressured speech</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c. Restlessness </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9- A  9-year-old boy is referred to you for evaluation after  increasingly disruptive behavior in school. The boy will make a disruptive sounds or shout out in the class. They describe him as polite and neat  but restless and jumpy, which is the most likely diagnosis ?</a:t>
            </a:r>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A . Obsessive-compulsive  disorder.</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B . Attention-deficit hyperactivity disorder.</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C . Oppositional defiant  disorder.</a:t>
            </a:r>
            <a:endParaRPr>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ts val="1400"/>
              <a:buNone/>
            </a:pPr>
            <a:r>
              <a:t/>
            </a:r>
            <a:endParaRPr/>
          </a:p>
        </p:txBody>
      </p:sp>
      <p:sp>
        <p:nvSpPr>
          <p:cNvPr id="3026" name="Google Shape;3026;g2b64a795e42_0_427"/>
          <p:cNvSpPr txBox="1"/>
          <p:nvPr>
            <p:ph idx="1" type="body"/>
          </p:nvPr>
        </p:nvSpPr>
        <p:spPr>
          <a:xfrm>
            <a:off x="4341075" y="1013500"/>
            <a:ext cx="3785400" cy="4130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t>10- which of these is not a side effect of methylphenidate</a:t>
            </a:r>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a-weight loss</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b-anorexia</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c-lethargy</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d-insomnia</a:t>
            </a:r>
            <a:endParaRPr>
              <a:solidFill>
                <a:schemeClr val="dk1"/>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11- Wrong about methylphenidate?</a:t>
            </a:r>
            <a:endParaRPr/>
          </a:p>
          <a:p>
            <a:pPr indent="0" lvl="0" marL="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	Weight gain</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ts val="1400"/>
              <a:buNone/>
            </a:pPr>
            <a:r>
              <a:t/>
            </a:r>
            <a:endParaRPr/>
          </a:p>
        </p:txBody>
      </p:sp>
    </p:spTree>
  </p:cSld>
  <p:clrMapOvr>
    <a:masterClrMapping/>
  </p:clrMapOvr>
</p:sld>
</file>

<file path=ppt/slides/slide2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0" name="Shape 3030"/>
        <p:cNvGrpSpPr/>
        <p:nvPr/>
      </p:nvGrpSpPr>
      <p:grpSpPr>
        <a:xfrm>
          <a:off x="0" y="0"/>
          <a:ext cx="0" cy="0"/>
          <a:chOff x="0" y="0"/>
          <a:chExt cx="0" cy="0"/>
        </a:xfrm>
      </p:grpSpPr>
      <p:sp>
        <p:nvSpPr>
          <p:cNvPr id="3031" name="Google Shape;3031;g2b64a795e42_0_441"/>
          <p:cNvSpPr txBox="1"/>
          <p:nvPr>
            <p:ph type="title"/>
          </p:nvPr>
        </p:nvSpPr>
        <p:spPr>
          <a:xfrm>
            <a:off x="608639" y="2525322"/>
            <a:ext cx="40734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sz="2800"/>
              <a:t>Learning disorders</a:t>
            </a:r>
            <a:endParaRPr sz="2800"/>
          </a:p>
        </p:txBody>
      </p:sp>
      <p:sp>
        <p:nvSpPr>
          <p:cNvPr id="3032" name="Google Shape;3032;g2b64a795e42_0_441"/>
          <p:cNvSpPr/>
          <p:nvPr/>
        </p:nvSpPr>
        <p:spPr>
          <a:xfrm>
            <a:off x="1937975" y="1284250"/>
            <a:ext cx="1544540" cy="1112046"/>
          </a:xfrm>
          <a:custGeom>
            <a:rect b="b" l="l" r="r" t="t"/>
            <a:pathLst>
              <a:path extrusionOk="0" h="5692" w="7942">
                <a:moveTo>
                  <a:pt x="3056" y="1"/>
                </a:moveTo>
                <a:cubicBezTo>
                  <a:pt x="2499" y="1"/>
                  <a:pt x="1942" y="26"/>
                  <a:pt x="1393" y="99"/>
                </a:cubicBezTo>
                <a:cubicBezTo>
                  <a:pt x="912" y="166"/>
                  <a:pt x="370" y="314"/>
                  <a:pt x="154" y="808"/>
                </a:cubicBezTo>
                <a:cubicBezTo>
                  <a:pt x="31" y="1079"/>
                  <a:pt x="0" y="1393"/>
                  <a:pt x="25" y="1714"/>
                </a:cubicBezTo>
                <a:cubicBezTo>
                  <a:pt x="68" y="2312"/>
                  <a:pt x="296" y="2966"/>
                  <a:pt x="536" y="3520"/>
                </a:cubicBezTo>
                <a:cubicBezTo>
                  <a:pt x="666" y="3816"/>
                  <a:pt x="789" y="4088"/>
                  <a:pt x="894" y="4310"/>
                </a:cubicBezTo>
                <a:cubicBezTo>
                  <a:pt x="1178" y="4932"/>
                  <a:pt x="1615" y="5537"/>
                  <a:pt x="2220" y="5666"/>
                </a:cubicBezTo>
                <a:cubicBezTo>
                  <a:pt x="2302" y="5684"/>
                  <a:pt x="2385" y="5691"/>
                  <a:pt x="2468" y="5691"/>
                </a:cubicBezTo>
                <a:cubicBezTo>
                  <a:pt x="2824" y="5691"/>
                  <a:pt x="3180" y="5547"/>
                  <a:pt x="3520" y="5407"/>
                </a:cubicBezTo>
                <a:cubicBezTo>
                  <a:pt x="4384" y="5050"/>
                  <a:pt x="5265" y="4680"/>
                  <a:pt x="5993" y="4038"/>
                </a:cubicBezTo>
                <a:cubicBezTo>
                  <a:pt x="7084" y="3077"/>
                  <a:pt x="7941" y="1030"/>
                  <a:pt x="6196" y="277"/>
                </a:cubicBezTo>
                <a:cubicBezTo>
                  <a:pt x="5796" y="105"/>
                  <a:pt x="5364" y="80"/>
                  <a:pt x="4939" y="62"/>
                </a:cubicBezTo>
                <a:cubicBezTo>
                  <a:pt x="4655" y="49"/>
                  <a:pt x="4371" y="37"/>
                  <a:pt x="4088" y="25"/>
                </a:cubicBezTo>
                <a:cubicBezTo>
                  <a:pt x="3744" y="11"/>
                  <a:pt x="3400" y="1"/>
                  <a:pt x="3056"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033" name="Google Shape;3033;g2b64a795e42_0_441"/>
          <p:cNvGrpSpPr/>
          <p:nvPr/>
        </p:nvGrpSpPr>
        <p:grpSpPr>
          <a:xfrm>
            <a:off x="4352214" y="-249185"/>
            <a:ext cx="4653194" cy="5580612"/>
            <a:chOff x="4352214" y="-249185"/>
            <a:chExt cx="4653194" cy="5580612"/>
          </a:xfrm>
        </p:grpSpPr>
        <p:sp>
          <p:nvSpPr>
            <p:cNvPr id="3034" name="Google Shape;3034;g2b64a795e42_0_441"/>
            <p:cNvSpPr/>
            <p:nvPr/>
          </p:nvSpPr>
          <p:spPr>
            <a:xfrm rot="9784833">
              <a:off x="4604931" y="303431"/>
              <a:ext cx="4147759" cy="2353635"/>
            </a:xfrm>
            <a:custGeom>
              <a:rect b="b" l="l" r="r" t="t"/>
              <a:pathLst>
                <a:path extrusionOk="0" h="27814" w="57888">
                  <a:moveTo>
                    <a:pt x="24329" y="0"/>
                  </a:moveTo>
                  <a:cubicBezTo>
                    <a:pt x="20137" y="0"/>
                    <a:pt x="15944" y="292"/>
                    <a:pt x="11795" y="876"/>
                  </a:cubicBezTo>
                  <a:cubicBezTo>
                    <a:pt x="8059" y="1400"/>
                    <a:pt x="3909" y="2467"/>
                    <a:pt x="2041" y="5691"/>
                  </a:cubicBezTo>
                  <a:cubicBezTo>
                    <a:pt x="0" y="9206"/>
                    <a:pt x="1640" y="13707"/>
                    <a:pt x="4033" y="17005"/>
                  </a:cubicBezTo>
                  <a:cubicBezTo>
                    <a:pt x="9661" y="24748"/>
                    <a:pt x="17144" y="27813"/>
                    <a:pt x="25551" y="27813"/>
                  </a:cubicBezTo>
                  <a:cubicBezTo>
                    <a:pt x="28471" y="27813"/>
                    <a:pt x="31503" y="27443"/>
                    <a:pt x="34607" y="26771"/>
                  </a:cubicBezTo>
                  <a:cubicBezTo>
                    <a:pt x="36981" y="26253"/>
                    <a:pt x="39274" y="25538"/>
                    <a:pt x="41395" y="24545"/>
                  </a:cubicBezTo>
                  <a:cubicBezTo>
                    <a:pt x="49157" y="20920"/>
                    <a:pt x="57888" y="5494"/>
                    <a:pt x="45372" y="2485"/>
                  </a:cubicBezTo>
                  <a:cubicBezTo>
                    <a:pt x="38494" y="832"/>
                    <a:pt x="31411" y="0"/>
                    <a:pt x="2432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5" name="Google Shape;3035;g2b64a795e42_0_441"/>
            <p:cNvSpPr/>
            <p:nvPr/>
          </p:nvSpPr>
          <p:spPr>
            <a:xfrm rot="5183080">
              <a:off x="5157570" y="2667456"/>
              <a:ext cx="2471275" cy="2691843"/>
            </a:xfrm>
            <a:custGeom>
              <a:rect b="b" l="l" r="r" t="t"/>
              <a:pathLst>
                <a:path extrusionOk="0" h="3020" w="2757">
                  <a:moveTo>
                    <a:pt x="1727" y="1"/>
                  </a:moveTo>
                  <a:cubicBezTo>
                    <a:pt x="815" y="1"/>
                    <a:pt x="275" y="1495"/>
                    <a:pt x="93" y="2170"/>
                  </a:cubicBezTo>
                  <a:cubicBezTo>
                    <a:pt x="43" y="2361"/>
                    <a:pt x="0" y="2571"/>
                    <a:pt x="93" y="2750"/>
                  </a:cubicBezTo>
                  <a:cubicBezTo>
                    <a:pt x="196" y="2948"/>
                    <a:pt x="423" y="3020"/>
                    <a:pt x="655" y="3020"/>
                  </a:cubicBezTo>
                  <a:cubicBezTo>
                    <a:pt x="756" y="3020"/>
                    <a:pt x="857" y="3006"/>
                    <a:pt x="950" y="2984"/>
                  </a:cubicBezTo>
                  <a:cubicBezTo>
                    <a:pt x="1418" y="2879"/>
                    <a:pt x="1850" y="2639"/>
                    <a:pt x="2183" y="2293"/>
                  </a:cubicBezTo>
                  <a:cubicBezTo>
                    <a:pt x="2479" y="1991"/>
                    <a:pt x="2707" y="1597"/>
                    <a:pt x="2731" y="1171"/>
                  </a:cubicBezTo>
                  <a:cubicBezTo>
                    <a:pt x="2756" y="746"/>
                    <a:pt x="2540" y="296"/>
                    <a:pt x="2164" y="111"/>
                  </a:cubicBezTo>
                  <a:cubicBezTo>
                    <a:pt x="2010" y="35"/>
                    <a:pt x="1864" y="1"/>
                    <a:pt x="1727"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6" name="Google Shape;3036;g2b64a795e42_0_441"/>
            <p:cNvSpPr/>
            <p:nvPr/>
          </p:nvSpPr>
          <p:spPr>
            <a:xfrm>
              <a:off x="6599326" y="1952175"/>
              <a:ext cx="2246512" cy="2392162"/>
            </a:xfrm>
            <a:custGeom>
              <a:rect b="b" l="l" r="r" t="t"/>
              <a:pathLst>
                <a:path extrusionOk="0" h="12553" w="11789">
                  <a:moveTo>
                    <a:pt x="8224" y="1"/>
                  </a:moveTo>
                  <a:cubicBezTo>
                    <a:pt x="6188" y="1"/>
                    <a:pt x="3792" y="774"/>
                    <a:pt x="2646" y="1180"/>
                  </a:cubicBezTo>
                  <a:cubicBezTo>
                    <a:pt x="2621" y="1192"/>
                    <a:pt x="2590" y="1198"/>
                    <a:pt x="2559" y="1211"/>
                  </a:cubicBezTo>
                  <a:cubicBezTo>
                    <a:pt x="1782" y="1494"/>
                    <a:pt x="981" y="1901"/>
                    <a:pt x="574" y="2709"/>
                  </a:cubicBezTo>
                  <a:cubicBezTo>
                    <a:pt x="1" y="3868"/>
                    <a:pt x="469" y="5335"/>
                    <a:pt x="1073" y="6476"/>
                  </a:cubicBezTo>
                  <a:cubicBezTo>
                    <a:pt x="2276" y="8732"/>
                    <a:pt x="4002" y="10625"/>
                    <a:pt x="6018" y="11902"/>
                  </a:cubicBezTo>
                  <a:cubicBezTo>
                    <a:pt x="6265" y="12056"/>
                    <a:pt x="6530" y="12210"/>
                    <a:pt x="6807" y="12321"/>
                  </a:cubicBezTo>
                  <a:cubicBezTo>
                    <a:pt x="7135" y="12462"/>
                    <a:pt x="7471" y="12552"/>
                    <a:pt x="7801" y="12552"/>
                  </a:cubicBezTo>
                  <a:cubicBezTo>
                    <a:pt x="8048" y="12552"/>
                    <a:pt x="8292" y="12501"/>
                    <a:pt x="8527" y="12382"/>
                  </a:cubicBezTo>
                  <a:cubicBezTo>
                    <a:pt x="9095" y="12099"/>
                    <a:pt x="9465" y="11470"/>
                    <a:pt x="9773" y="10853"/>
                  </a:cubicBezTo>
                  <a:cubicBezTo>
                    <a:pt x="10772" y="8843"/>
                    <a:pt x="11419" y="6605"/>
                    <a:pt x="11666" y="4312"/>
                  </a:cubicBezTo>
                  <a:cubicBezTo>
                    <a:pt x="11752" y="3461"/>
                    <a:pt x="11789" y="2567"/>
                    <a:pt x="11518" y="1772"/>
                  </a:cubicBezTo>
                  <a:cubicBezTo>
                    <a:pt x="11067" y="432"/>
                    <a:pt x="9746" y="1"/>
                    <a:pt x="8224" y="1"/>
                  </a:cubicBezTo>
                  <a:close/>
                </a:path>
              </a:pathLst>
            </a:custGeom>
            <a:solidFill>
              <a:schemeClr val="accent3">
                <a:alpha val="4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7" name="Google Shape;3037;g2b64a795e42_0_441"/>
            <p:cNvSpPr/>
            <p:nvPr/>
          </p:nvSpPr>
          <p:spPr>
            <a:xfrm rot="2699978">
              <a:off x="5100118" y="1676293"/>
              <a:ext cx="2926222" cy="2176930"/>
            </a:xfrm>
            <a:custGeom>
              <a:rect b="b" l="l" r="r" t="t"/>
              <a:pathLst>
                <a:path extrusionOk="0" h="6589" w="10631">
                  <a:moveTo>
                    <a:pt x="1143" y="1"/>
                  </a:moveTo>
                  <a:cubicBezTo>
                    <a:pt x="967" y="1"/>
                    <a:pt x="802" y="27"/>
                    <a:pt x="654" y="87"/>
                  </a:cubicBezTo>
                  <a:cubicBezTo>
                    <a:pt x="25" y="340"/>
                    <a:pt x="1" y="1092"/>
                    <a:pt x="198" y="1764"/>
                  </a:cubicBezTo>
                  <a:cubicBezTo>
                    <a:pt x="827" y="3898"/>
                    <a:pt x="2683" y="5260"/>
                    <a:pt x="5075" y="6142"/>
                  </a:cubicBezTo>
                  <a:cubicBezTo>
                    <a:pt x="5543" y="6314"/>
                    <a:pt x="6012" y="6450"/>
                    <a:pt x="6474" y="6536"/>
                  </a:cubicBezTo>
                  <a:cubicBezTo>
                    <a:pt x="6664" y="6572"/>
                    <a:pt x="6867" y="6589"/>
                    <a:pt x="7074" y="6589"/>
                  </a:cubicBezTo>
                  <a:cubicBezTo>
                    <a:pt x="8703" y="6589"/>
                    <a:pt x="10631" y="5535"/>
                    <a:pt x="8799" y="4064"/>
                  </a:cubicBezTo>
                  <a:cubicBezTo>
                    <a:pt x="6992" y="2609"/>
                    <a:pt x="4933" y="1376"/>
                    <a:pt x="2781" y="445"/>
                  </a:cubicBezTo>
                  <a:cubicBezTo>
                    <a:pt x="2246" y="216"/>
                    <a:pt x="1649" y="1"/>
                    <a:pt x="1143" y="1"/>
                  </a:cubicBezTo>
                  <a:close/>
                </a:path>
              </a:pathLst>
            </a:custGeom>
            <a:solidFill>
              <a:schemeClr val="accent4">
                <a:alpha val="5803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038" name="Google Shape;3038;g2b64a795e42_0_441"/>
          <p:cNvSpPr/>
          <p:nvPr/>
        </p:nvSpPr>
        <p:spPr>
          <a:xfrm>
            <a:off x="8244128" y="2496750"/>
            <a:ext cx="259725" cy="267028"/>
          </a:xfrm>
          <a:custGeom>
            <a:rect b="b" l="l" r="r" t="t"/>
            <a:pathLst>
              <a:path extrusionOk="0" h="2701" w="2627">
                <a:moveTo>
                  <a:pt x="1030" y="0"/>
                </a:moveTo>
                <a:cubicBezTo>
                  <a:pt x="968" y="0"/>
                  <a:pt x="919" y="49"/>
                  <a:pt x="919" y="111"/>
                </a:cubicBezTo>
                <a:lnTo>
                  <a:pt x="919" y="956"/>
                </a:lnTo>
                <a:lnTo>
                  <a:pt x="111" y="956"/>
                </a:lnTo>
                <a:cubicBezTo>
                  <a:pt x="50" y="956"/>
                  <a:pt x="0" y="1005"/>
                  <a:pt x="0" y="1067"/>
                </a:cubicBezTo>
                <a:lnTo>
                  <a:pt x="0" y="1628"/>
                </a:lnTo>
                <a:cubicBezTo>
                  <a:pt x="0" y="1689"/>
                  <a:pt x="50" y="1739"/>
                  <a:pt x="111" y="1739"/>
                </a:cubicBezTo>
                <a:lnTo>
                  <a:pt x="919" y="1739"/>
                </a:lnTo>
                <a:lnTo>
                  <a:pt x="919" y="2583"/>
                </a:lnTo>
                <a:cubicBezTo>
                  <a:pt x="919" y="2645"/>
                  <a:pt x="968" y="2701"/>
                  <a:pt x="1030" y="2701"/>
                </a:cubicBezTo>
                <a:lnTo>
                  <a:pt x="1591" y="2701"/>
                </a:lnTo>
                <a:cubicBezTo>
                  <a:pt x="1653" y="2701"/>
                  <a:pt x="1708" y="2645"/>
                  <a:pt x="1708" y="2583"/>
                </a:cubicBezTo>
                <a:lnTo>
                  <a:pt x="1708" y="1739"/>
                </a:lnTo>
                <a:lnTo>
                  <a:pt x="2516" y="1739"/>
                </a:lnTo>
                <a:cubicBezTo>
                  <a:pt x="2578" y="1739"/>
                  <a:pt x="2627" y="1689"/>
                  <a:pt x="2627" y="1628"/>
                </a:cubicBezTo>
                <a:lnTo>
                  <a:pt x="2627" y="1067"/>
                </a:lnTo>
                <a:cubicBezTo>
                  <a:pt x="2627" y="1005"/>
                  <a:pt x="2578" y="956"/>
                  <a:pt x="2516" y="956"/>
                </a:cubicBezTo>
                <a:lnTo>
                  <a:pt x="1708" y="956"/>
                </a:lnTo>
                <a:lnTo>
                  <a:pt x="1708" y="111"/>
                </a:lnTo>
                <a:cubicBezTo>
                  <a:pt x="1708" y="49"/>
                  <a:pt x="1653" y="0"/>
                  <a:pt x="15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9" name="Google Shape;3039;g2b64a795e42_0_441"/>
          <p:cNvSpPr/>
          <p:nvPr/>
        </p:nvSpPr>
        <p:spPr>
          <a:xfrm>
            <a:off x="6183225" y="11040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0" name="Google Shape;3040;g2b64a795e42_0_441"/>
          <p:cNvSpPr/>
          <p:nvPr/>
        </p:nvSpPr>
        <p:spPr>
          <a:xfrm>
            <a:off x="7581625" y="10022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1" name="Google Shape;3041;g2b64a795e42_0_441"/>
          <p:cNvSpPr/>
          <p:nvPr/>
        </p:nvSpPr>
        <p:spPr>
          <a:xfrm>
            <a:off x="6309925" y="44311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2" name="Google Shape;3042;g2b64a795e42_0_441"/>
          <p:cNvSpPr/>
          <p:nvPr/>
        </p:nvSpPr>
        <p:spPr>
          <a:xfrm>
            <a:off x="6751175" y="1337800"/>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3" name="Google Shape;3043;g2b64a795e42_0_441"/>
          <p:cNvSpPr/>
          <p:nvPr/>
        </p:nvSpPr>
        <p:spPr>
          <a:xfrm>
            <a:off x="8003525" y="9123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4" name="Google Shape;3044;g2b64a795e42_0_441"/>
          <p:cNvSpPr/>
          <p:nvPr/>
        </p:nvSpPr>
        <p:spPr>
          <a:xfrm>
            <a:off x="7158350" y="5724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5" name="Google Shape;3045;g2b64a795e42_0_441"/>
          <p:cNvSpPr/>
          <p:nvPr/>
        </p:nvSpPr>
        <p:spPr>
          <a:xfrm flipH="1">
            <a:off x="6141225" y="18058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6" name="Google Shape;3046;g2b64a795e42_0_441"/>
          <p:cNvSpPr/>
          <p:nvPr/>
        </p:nvSpPr>
        <p:spPr>
          <a:xfrm>
            <a:off x="7222850" y="11982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7" name="Google Shape;3047;g2b64a795e42_0_441"/>
          <p:cNvSpPr/>
          <p:nvPr/>
        </p:nvSpPr>
        <p:spPr>
          <a:xfrm>
            <a:off x="7633963" y="9348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8" name="Google Shape;3048;g2b64a795e42_0_441"/>
          <p:cNvSpPr/>
          <p:nvPr/>
        </p:nvSpPr>
        <p:spPr>
          <a:xfrm flipH="1">
            <a:off x="5702600" y="22290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9" name="Google Shape;3049;g2b64a795e42_0_441"/>
          <p:cNvSpPr/>
          <p:nvPr/>
        </p:nvSpPr>
        <p:spPr>
          <a:xfrm>
            <a:off x="5638100" y="16826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0" name="Google Shape;3050;g2b64a795e42_0_441"/>
          <p:cNvSpPr/>
          <p:nvPr/>
        </p:nvSpPr>
        <p:spPr>
          <a:xfrm flipH="1">
            <a:off x="5671075" y="17404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1" name="Google Shape;3051;g2b64a795e42_0_441"/>
          <p:cNvSpPr/>
          <p:nvPr/>
        </p:nvSpPr>
        <p:spPr>
          <a:xfrm flipH="1">
            <a:off x="6265375" y="1742325"/>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2" name="Google Shape;3052;g2b64a795e42_0_441"/>
          <p:cNvSpPr/>
          <p:nvPr/>
        </p:nvSpPr>
        <p:spPr>
          <a:xfrm>
            <a:off x="7222850" y="5836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3" name="Google Shape;3053;g2b64a795e42_0_441"/>
          <p:cNvSpPr/>
          <p:nvPr/>
        </p:nvSpPr>
        <p:spPr>
          <a:xfrm flipH="1">
            <a:off x="5800000" y="2077563"/>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4" name="Google Shape;3054;g2b64a795e42_0_441"/>
          <p:cNvSpPr/>
          <p:nvPr/>
        </p:nvSpPr>
        <p:spPr>
          <a:xfrm flipH="1">
            <a:off x="6321175" y="18058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5" name="Google Shape;3055;g2b64a795e42_0_441"/>
          <p:cNvSpPr/>
          <p:nvPr/>
        </p:nvSpPr>
        <p:spPr>
          <a:xfrm>
            <a:off x="6263351" y="4275525"/>
            <a:ext cx="214127" cy="220152"/>
          </a:xfrm>
          <a:custGeom>
            <a:rect b="b" l="l" r="r" t="t"/>
            <a:pathLst>
              <a:path extrusionOk="0" h="2701" w="2627">
                <a:moveTo>
                  <a:pt x="1030" y="0"/>
                </a:moveTo>
                <a:cubicBezTo>
                  <a:pt x="968" y="0"/>
                  <a:pt x="919" y="49"/>
                  <a:pt x="919" y="111"/>
                </a:cubicBezTo>
                <a:lnTo>
                  <a:pt x="919" y="956"/>
                </a:lnTo>
                <a:lnTo>
                  <a:pt x="111" y="956"/>
                </a:lnTo>
                <a:cubicBezTo>
                  <a:pt x="50" y="956"/>
                  <a:pt x="0" y="1005"/>
                  <a:pt x="0" y="1067"/>
                </a:cubicBezTo>
                <a:lnTo>
                  <a:pt x="0" y="1628"/>
                </a:lnTo>
                <a:cubicBezTo>
                  <a:pt x="0" y="1689"/>
                  <a:pt x="50" y="1739"/>
                  <a:pt x="111" y="1739"/>
                </a:cubicBezTo>
                <a:lnTo>
                  <a:pt x="919" y="1739"/>
                </a:lnTo>
                <a:lnTo>
                  <a:pt x="919" y="2583"/>
                </a:lnTo>
                <a:cubicBezTo>
                  <a:pt x="919" y="2645"/>
                  <a:pt x="968" y="2701"/>
                  <a:pt x="1030" y="2701"/>
                </a:cubicBezTo>
                <a:lnTo>
                  <a:pt x="1591" y="2701"/>
                </a:lnTo>
                <a:cubicBezTo>
                  <a:pt x="1653" y="2701"/>
                  <a:pt x="1708" y="2645"/>
                  <a:pt x="1708" y="2583"/>
                </a:cubicBezTo>
                <a:lnTo>
                  <a:pt x="1708" y="1739"/>
                </a:lnTo>
                <a:lnTo>
                  <a:pt x="2516" y="1739"/>
                </a:lnTo>
                <a:cubicBezTo>
                  <a:pt x="2578" y="1739"/>
                  <a:pt x="2627" y="1689"/>
                  <a:pt x="2627" y="1628"/>
                </a:cubicBezTo>
                <a:lnTo>
                  <a:pt x="2627" y="1067"/>
                </a:lnTo>
                <a:cubicBezTo>
                  <a:pt x="2627" y="1005"/>
                  <a:pt x="2578" y="956"/>
                  <a:pt x="2516" y="956"/>
                </a:cubicBezTo>
                <a:lnTo>
                  <a:pt x="1708" y="956"/>
                </a:lnTo>
                <a:lnTo>
                  <a:pt x="1708" y="111"/>
                </a:lnTo>
                <a:cubicBezTo>
                  <a:pt x="1708" y="49"/>
                  <a:pt x="1653" y="0"/>
                  <a:pt x="15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6" name="Google Shape;3056;g2b64a795e42_0_441"/>
          <p:cNvSpPr/>
          <p:nvPr/>
        </p:nvSpPr>
        <p:spPr>
          <a:xfrm>
            <a:off x="7927300" y="45396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7" name="Google Shape;3057;g2b64a795e42_0_441"/>
          <p:cNvSpPr/>
          <p:nvPr/>
        </p:nvSpPr>
        <p:spPr>
          <a:xfrm>
            <a:off x="6876575" y="36782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8" name="Google Shape;3058;g2b64a795e42_0_441"/>
          <p:cNvSpPr/>
          <p:nvPr/>
        </p:nvSpPr>
        <p:spPr>
          <a:xfrm>
            <a:off x="7497650" y="359703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9" name="Google Shape;3059;g2b64a795e42_0_441"/>
          <p:cNvSpPr/>
          <p:nvPr/>
        </p:nvSpPr>
        <p:spPr>
          <a:xfrm>
            <a:off x="7581038" y="368950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0" name="Google Shape;3060;g2b64a795e42_0_441"/>
          <p:cNvSpPr/>
          <p:nvPr/>
        </p:nvSpPr>
        <p:spPr>
          <a:xfrm>
            <a:off x="7539338" y="3582988"/>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1" name="Google Shape;3061;g2b64a795e42_0_441"/>
          <p:cNvSpPr/>
          <p:nvPr/>
        </p:nvSpPr>
        <p:spPr>
          <a:xfrm flipH="1">
            <a:off x="7165963" y="39893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2" name="Google Shape;3062;g2b64a795e42_0_441"/>
          <p:cNvSpPr/>
          <p:nvPr/>
        </p:nvSpPr>
        <p:spPr>
          <a:xfrm flipH="1">
            <a:off x="7553150" y="4335300"/>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3" name="Google Shape;3063;g2b64a795e42_0_441"/>
          <p:cNvSpPr/>
          <p:nvPr/>
        </p:nvSpPr>
        <p:spPr>
          <a:xfrm>
            <a:off x="6817475" y="41228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4" name="Google Shape;3064;g2b64a795e42_0_441"/>
          <p:cNvSpPr/>
          <p:nvPr/>
        </p:nvSpPr>
        <p:spPr>
          <a:xfrm>
            <a:off x="6741725" y="44311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5" name="Google Shape;3065;g2b64a795e42_0_441"/>
          <p:cNvSpPr/>
          <p:nvPr/>
        </p:nvSpPr>
        <p:spPr>
          <a:xfrm>
            <a:off x="6775475" y="44424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6" name="Google Shape;3066;g2b64a795e42_0_441"/>
          <p:cNvSpPr/>
          <p:nvPr/>
        </p:nvSpPr>
        <p:spPr>
          <a:xfrm>
            <a:off x="6673488" y="44424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7" name="Google Shape;3067;g2b64a795e42_0_441"/>
          <p:cNvSpPr/>
          <p:nvPr/>
        </p:nvSpPr>
        <p:spPr>
          <a:xfrm>
            <a:off x="7197675" y="433633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8" name="Google Shape;3068;g2b64a795e42_0_441"/>
          <p:cNvSpPr/>
          <p:nvPr/>
        </p:nvSpPr>
        <p:spPr>
          <a:xfrm>
            <a:off x="7292625" y="43668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9" name="Google Shape;3069;g2b64a795e42_0_441"/>
          <p:cNvSpPr/>
          <p:nvPr/>
        </p:nvSpPr>
        <p:spPr>
          <a:xfrm>
            <a:off x="7958350" y="34175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0" name="Google Shape;3070;g2b64a795e42_0_441"/>
          <p:cNvSpPr/>
          <p:nvPr/>
        </p:nvSpPr>
        <p:spPr>
          <a:xfrm>
            <a:off x="7882600" y="37259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1" name="Google Shape;3071;g2b64a795e42_0_441"/>
          <p:cNvSpPr/>
          <p:nvPr/>
        </p:nvSpPr>
        <p:spPr>
          <a:xfrm>
            <a:off x="7916350" y="37371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2" name="Google Shape;3072;g2b64a795e42_0_441"/>
          <p:cNvSpPr/>
          <p:nvPr/>
        </p:nvSpPr>
        <p:spPr>
          <a:xfrm>
            <a:off x="7814363" y="37371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3" name="Google Shape;3073;g2b64a795e42_0_441"/>
          <p:cNvSpPr/>
          <p:nvPr/>
        </p:nvSpPr>
        <p:spPr>
          <a:xfrm>
            <a:off x="8338550" y="363108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4" name="Google Shape;3074;g2b64a795e42_0_441"/>
          <p:cNvSpPr/>
          <p:nvPr/>
        </p:nvSpPr>
        <p:spPr>
          <a:xfrm>
            <a:off x="8433500" y="36615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5" name="Google Shape;3075;g2b64a795e42_0_441"/>
          <p:cNvSpPr/>
          <p:nvPr/>
        </p:nvSpPr>
        <p:spPr>
          <a:xfrm>
            <a:off x="5346927" y="1463202"/>
            <a:ext cx="1082100" cy="1082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6" name="Google Shape;3076;g2b64a795e42_0_441"/>
          <p:cNvSpPr/>
          <p:nvPr/>
        </p:nvSpPr>
        <p:spPr>
          <a:xfrm>
            <a:off x="7093290" y="2524338"/>
            <a:ext cx="1643100" cy="1643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7" name="Google Shape;3077;g2b64a795e42_0_441"/>
          <p:cNvSpPr/>
          <p:nvPr/>
        </p:nvSpPr>
        <p:spPr>
          <a:xfrm>
            <a:off x="7364575" y="1151200"/>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8" name="Google Shape;3078;g2b64a795e42_0_441"/>
          <p:cNvSpPr/>
          <p:nvPr/>
        </p:nvSpPr>
        <p:spPr>
          <a:xfrm>
            <a:off x="6469000" y="3843288"/>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9" name="Google Shape;3079;g2b64a795e42_0_441"/>
          <p:cNvSpPr/>
          <p:nvPr/>
        </p:nvSpPr>
        <p:spPr>
          <a:xfrm rot="-6779535">
            <a:off x="1766563" y="247767"/>
            <a:ext cx="648910" cy="469058"/>
          </a:xfrm>
          <a:custGeom>
            <a:rect b="b" l="l" r="r" t="t"/>
            <a:pathLst>
              <a:path extrusionOk="0" h="5915" w="8183">
                <a:moveTo>
                  <a:pt x="4239" y="0"/>
                </a:moveTo>
                <a:cubicBezTo>
                  <a:pt x="4180" y="0"/>
                  <a:pt x="4122" y="2"/>
                  <a:pt x="4064" y="6"/>
                </a:cubicBezTo>
                <a:cubicBezTo>
                  <a:pt x="2769" y="99"/>
                  <a:pt x="1240" y="2207"/>
                  <a:pt x="500" y="3299"/>
                </a:cubicBezTo>
                <a:cubicBezTo>
                  <a:pt x="247" y="3662"/>
                  <a:pt x="1" y="4094"/>
                  <a:pt x="38" y="4538"/>
                </a:cubicBezTo>
                <a:cubicBezTo>
                  <a:pt x="62" y="4797"/>
                  <a:pt x="186" y="5031"/>
                  <a:pt x="358" y="5204"/>
                </a:cubicBezTo>
                <a:cubicBezTo>
                  <a:pt x="432" y="5284"/>
                  <a:pt x="525" y="5352"/>
                  <a:pt x="617" y="5407"/>
                </a:cubicBezTo>
                <a:cubicBezTo>
                  <a:pt x="919" y="5586"/>
                  <a:pt x="1264" y="5648"/>
                  <a:pt x="1604" y="5697"/>
                </a:cubicBezTo>
                <a:cubicBezTo>
                  <a:pt x="2364" y="5820"/>
                  <a:pt x="3149" y="5914"/>
                  <a:pt x="3930" y="5914"/>
                </a:cubicBezTo>
                <a:cubicBezTo>
                  <a:pt x="4999" y="5914"/>
                  <a:pt x="6061" y="5737"/>
                  <a:pt x="7048" y="5210"/>
                </a:cubicBezTo>
                <a:cubicBezTo>
                  <a:pt x="7492" y="4970"/>
                  <a:pt x="7942" y="4618"/>
                  <a:pt x="8077" y="4094"/>
                </a:cubicBezTo>
                <a:cubicBezTo>
                  <a:pt x="8182" y="3687"/>
                  <a:pt x="8071" y="3268"/>
                  <a:pt x="7923" y="2898"/>
                </a:cubicBezTo>
                <a:cubicBezTo>
                  <a:pt x="7868" y="2762"/>
                  <a:pt x="7806" y="2627"/>
                  <a:pt x="7732" y="2491"/>
                </a:cubicBezTo>
                <a:cubicBezTo>
                  <a:pt x="7045" y="1189"/>
                  <a:pt x="5643" y="0"/>
                  <a:pt x="423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0" name="Google Shape;3080;g2b64a795e42_0_441"/>
          <p:cNvSpPr/>
          <p:nvPr/>
        </p:nvSpPr>
        <p:spPr>
          <a:xfrm rot="-715145">
            <a:off x="2230960" y="74760"/>
            <a:ext cx="1797725" cy="815088"/>
          </a:xfrm>
          <a:custGeom>
            <a:rect b="b" l="l" r="r" t="t"/>
            <a:pathLst>
              <a:path extrusionOk="0" h="8997" w="9952">
                <a:moveTo>
                  <a:pt x="3764" y="1"/>
                </a:moveTo>
                <a:cubicBezTo>
                  <a:pt x="3566" y="1"/>
                  <a:pt x="3368" y="7"/>
                  <a:pt x="3169" y="18"/>
                </a:cubicBezTo>
                <a:cubicBezTo>
                  <a:pt x="2806" y="37"/>
                  <a:pt x="2442" y="74"/>
                  <a:pt x="2078" y="135"/>
                </a:cubicBezTo>
                <a:cubicBezTo>
                  <a:pt x="1277" y="265"/>
                  <a:pt x="716" y="431"/>
                  <a:pt x="376" y="875"/>
                </a:cubicBezTo>
                <a:cubicBezTo>
                  <a:pt x="210" y="1091"/>
                  <a:pt x="99" y="1381"/>
                  <a:pt x="44" y="1769"/>
                </a:cubicBezTo>
                <a:cubicBezTo>
                  <a:pt x="13" y="1972"/>
                  <a:pt x="0" y="2201"/>
                  <a:pt x="0" y="2460"/>
                </a:cubicBezTo>
                <a:cubicBezTo>
                  <a:pt x="7" y="4661"/>
                  <a:pt x="1344" y="7552"/>
                  <a:pt x="3120" y="8514"/>
                </a:cubicBezTo>
                <a:cubicBezTo>
                  <a:pt x="3729" y="8843"/>
                  <a:pt x="4377" y="8996"/>
                  <a:pt x="5022" y="8996"/>
                </a:cubicBezTo>
                <a:cubicBezTo>
                  <a:pt x="6790" y="8996"/>
                  <a:pt x="8533" y="7844"/>
                  <a:pt x="9378" y="6023"/>
                </a:cubicBezTo>
                <a:cubicBezTo>
                  <a:pt x="9440" y="5894"/>
                  <a:pt x="9495" y="5764"/>
                  <a:pt x="9545" y="5629"/>
                </a:cubicBezTo>
                <a:cubicBezTo>
                  <a:pt x="9828" y="4864"/>
                  <a:pt x="9951" y="3989"/>
                  <a:pt x="9791" y="3187"/>
                </a:cubicBezTo>
                <a:cubicBezTo>
                  <a:pt x="9748" y="2965"/>
                  <a:pt x="9680" y="2749"/>
                  <a:pt x="9594" y="2546"/>
                </a:cubicBezTo>
                <a:cubicBezTo>
                  <a:pt x="9101" y="1442"/>
                  <a:pt x="8028" y="857"/>
                  <a:pt x="6992" y="517"/>
                </a:cubicBezTo>
                <a:cubicBezTo>
                  <a:pt x="5943" y="173"/>
                  <a:pt x="4855" y="1"/>
                  <a:pt x="3764" y="1"/>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1" name="Google Shape;3081;g2b64a795e42_0_441"/>
          <p:cNvSpPr txBox="1"/>
          <p:nvPr>
            <p:ph idx="2" type="title"/>
          </p:nvPr>
        </p:nvSpPr>
        <p:spPr>
          <a:xfrm>
            <a:off x="1861350" y="1375100"/>
            <a:ext cx="14160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6000"/>
              <a:buNone/>
            </a:pPr>
            <a:r>
              <a:rPr lang="en-US"/>
              <a:t>21</a:t>
            </a:r>
            <a:endParaRPr/>
          </a:p>
        </p:txBody>
      </p:sp>
      <p:pic>
        <p:nvPicPr>
          <p:cNvPr id="3082" name="Google Shape;3082;g2b64a795e42_0_441"/>
          <p:cNvPicPr preferRelativeResize="0"/>
          <p:nvPr/>
        </p:nvPicPr>
        <p:blipFill rotWithShape="1">
          <a:blip r:embed="rId3">
            <a:alphaModFix/>
          </a:blip>
          <a:srcRect b="0" l="0" r="0" t="0"/>
          <a:stretch/>
        </p:blipFill>
        <p:spPr>
          <a:xfrm>
            <a:off x="5261337" y="940775"/>
            <a:ext cx="3294975" cy="3294975"/>
          </a:xfrm>
          <a:prstGeom prst="rect">
            <a:avLst/>
          </a:prstGeom>
          <a:noFill/>
          <a:ln>
            <a:noFill/>
          </a:ln>
        </p:spPr>
      </p:pic>
    </p:spTree>
  </p:cSld>
  <p:clrMapOvr>
    <a:masterClrMapping/>
  </p:clrMapOvr>
</p:sld>
</file>

<file path=ppt/slides/slide2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6" name="Shape 3086"/>
        <p:cNvGrpSpPr/>
        <p:nvPr/>
      </p:nvGrpSpPr>
      <p:grpSpPr>
        <a:xfrm>
          <a:off x="0" y="0"/>
          <a:ext cx="0" cy="0"/>
          <a:chOff x="0" y="0"/>
          <a:chExt cx="0" cy="0"/>
        </a:xfrm>
      </p:grpSpPr>
      <p:sp>
        <p:nvSpPr>
          <p:cNvPr id="3087" name="Google Shape;3087;p88"/>
          <p:cNvSpPr txBox="1"/>
          <p:nvPr>
            <p:ph type="title"/>
          </p:nvPr>
        </p:nvSpPr>
        <p:spPr>
          <a:xfrm>
            <a:off x="477877" y="454901"/>
            <a:ext cx="7262882" cy="404887"/>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DEFINITION</a:t>
            </a:r>
            <a:endParaRPr/>
          </a:p>
        </p:txBody>
      </p:sp>
      <p:sp>
        <p:nvSpPr>
          <p:cNvPr id="3088" name="Google Shape;3088;p88"/>
          <p:cNvSpPr txBox="1"/>
          <p:nvPr>
            <p:ph idx="1" type="body"/>
          </p:nvPr>
        </p:nvSpPr>
        <p:spPr>
          <a:xfrm>
            <a:off x="477877" y="1084413"/>
            <a:ext cx="7945348" cy="3524671"/>
          </a:xfrm>
          <a:prstGeom prst="rect">
            <a:avLst/>
          </a:prstGeom>
          <a:noFill/>
          <a:ln>
            <a:noFill/>
          </a:ln>
        </p:spPr>
        <p:txBody>
          <a:bodyPr anchorCtr="0" anchor="t" bIns="45700" lIns="91425" spcFirstLastPara="1" rIns="91425" wrap="square" tIns="45700">
            <a:normAutofit/>
          </a:bodyPr>
          <a:lstStyle/>
          <a:p>
            <a:pPr indent="-317500" lvl="0" marL="457200" rtl="0" algn="l">
              <a:lnSpc>
                <a:spcPct val="100000"/>
              </a:lnSpc>
              <a:spcBef>
                <a:spcPts val="0"/>
              </a:spcBef>
              <a:spcAft>
                <a:spcPts val="0"/>
              </a:spcAft>
              <a:buSzPts val="1400"/>
              <a:buChar char="•"/>
            </a:pPr>
            <a:r>
              <a:rPr lang="en-US"/>
              <a:t>Group of neurological disorders that result from the </a:t>
            </a:r>
            <a:r>
              <a:rPr lang="en-US">
                <a:solidFill>
                  <a:schemeClr val="accent1"/>
                </a:solidFill>
              </a:rPr>
              <a:t>problem of storing, processing and producing information. And difficulty acquiring .school skills or academic skills.</a:t>
            </a:r>
            <a:endParaRPr/>
          </a:p>
          <a:p>
            <a:pPr indent="-317500" lvl="0" marL="457200" rtl="0" algn="l">
              <a:lnSpc>
                <a:spcPct val="100000"/>
              </a:lnSpc>
              <a:spcBef>
                <a:spcPts val="0"/>
              </a:spcBef>
              <a:spcAft>
                <a:spcPts val="0"/>
              </a:spcAft>
              <a:buSzPts val="1400"/>
              <a:buChar char="•"/>
            </a:pPr>
            <a:r>
              <a:rPr lang="en-US"/>
              <a:t>Children with learning disabilities </a:t>
            </a:r>
            <a:r>
              <a:rPr lang="en-US">
                <a:solidFill>
                  <a:schemeClr val="accent1"/>
                </a:solidFill>
              </a:rPr>
              <a:t>are not dumb or lazy </a:t>
            </a:r>
            <a:r>
              <a:rPr lang="en-US"/>
              <a:t>. Infect, they usually have average or above average intelligence. Their brains just process information's differently.</a:t>
            </a:r>
            <a:endParaRPr/>
          </a:p>
          <a:p>
            <a:pPr indent="-228600" lvl="0" marL="457200" rtl="0" algn="l">
              <a:lnSpc>
                <a:spcPct val="100000"/>
              </a:lnSpc>
              <a:spcBef>
                <a:spcPts val="0"/>
              </a:spcBef>
              <a:spcAft>
                <a:spcPts val="0"/>
              </a:spcAft>
              <a:buSzPts val="1400"/>
              <a:buNone/>
            </a:pPr>
            <a:r>
              <a:t/>
            </a:r>
            <a:endParaRPr/>
          </a:p>
          <a:p>
            <a:pPr indent="-317500" lvl="0" marL="457200" rtl="0" algn="l">
              <a:lnSpc>
                <a:spcPct val="100000"/>
              </a:lnSpc>
              <a:spcBef>
                <a:spcPts val="0"/>
              </a:spcBef>
              <a:spcAft>
                <a:spcPts val="0"/>
              </a:spcAft>
              <a:buSzPts val="1400"/>
              <a:buChar char="•"/>
            </a:pPr>
            <a:r>
              <a:rPr lang="en-US">
                <a:solidFill>
                  <a:schemeClr val="dk2"/>
                </a:solidFill>
              </a:rPr>
              <a:t>Learning disorder </a:t>
            </a:r>
            <a:r>
              <a:rPr lang="en-US"/>
              <a:t>is a diagnostic term. A psychiatric diagnoses a person with a learning disorder based on a list of symptoms.</a:t>
            </a:r>
            <a:endParaRPr/>
          </a:p>
          <a:p>
            <a:pPr indent="-317500" lvl="0" marL="457200" rtl="0" algn="l">
              <a:lnSpc>
                <a:spcPct val="100000"/>
              </a:lnSpc>
              <a:spcBef>
                <a:spcPts val="0"/>
              </a:spcBef>
              <a:spcAft>
                <a:spcPts val="0"/>
              </a:spcAft>
              <a:buSzPts val="1400"/>
              <a:buChar char="•"/>
            </a:pPr>
            <a:r>
              <a:rPr lang="en-US">
                <a:solidFill>
                  <a:schemeClr val="dk2"/>
                </a:solidFill>
              </a:rPr>
              <a:t>Learning disability </a:t>
            </a:r>
            <a:r>
              <a:rPr lang="en-US"/>
              <a:t>is a legal, social term. A public school identifies a student with a learning disability.</a:t>
            </a:r>
            <a:endParaRPr/>
          </a:p>
          <a:p>
            <a:pPr indent="-228600" lvl="0" marL="457200" rtl="0" algn="l">
              <a:lnSpc>
                <a:spcPct val="100000"/>
              </a:lnSpc>
              <a:spcBef>
                <a:spcPts val="0"/>
              </a:spcBef>
              <a:spcAft>
                <a:spcPts val="0"/>
              </a:spcAft>
              <a:buSzPts val="1400"/>
              <a:buNone/>
            </a:pPr>
            <a:r>
              <a:t/>
            </a:r>
            <a:endParaRPr/>
          </a:p>
          <a:p>
            <a:pPr indent="-317500" lvl="0" marL="457200" rtl="0" algn="l">
              <a:lnSpc>
                <a:spcPct val="100000"/>
              </a:lnSpc>
              <a:spcBef>
                <a:spcPts val="0"/>
              </a:spcBef>
              <a:spcAft>
                <a:spcPts val="0"/>
              </a:spcAft>
              <a:buSzPts val="1400"/>
              <a:buChar char="•"/>
            </a:pPr>
            <a:r>
              <a:rPr lang="en-US">
                <a:solidFill>
                  <a:schemeClr val="dk2"/>
                </a:solidFill>
              </a:rPr>
              <a:t>Specific learning disorders </a:t>
            </a:r>
            <a:r>
              <a:rPr lang="en-US"/>
              <a:t>are neurodevelopmental disorders that are typically diagnosed in early school-aged children, although may not be recognized until adulthood. They are characterized by a persistent impairment in at least one of three major areas: reading, written .expression, and/or math</a:t>
            </a:r>
            <a:endParaRPr/>
          </a:p>
        </p:txBody>
      </p:sp>
    </p:spTree>
  </p:cSld>
  <p:clrMapOvr>
    <a:masterClrMapping/>
  </p:clrMapOvr>
</p:sld>
</file>

<file path=ppt/slides/slide2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2" name="Shape 3092"/>
        <p:cNvGrpSpPr/>
        <p:nvPr/>
      </p:nvGrpSpPr>
      <p:grpSpPr>
        <a:xfrm>
          <a:off x="0" y="0"/>
          <a:ext cx="0" cy="0"/>
          <a:chOff x="0" y="0"/>
          <a:chExt cx="0" cy="0"/>
        </a:xfrm>
      </p:grpSpPr>
      <p:sp>
        <p:nvSpPr>
          <p:cNvPr id="3093" name="Google Shape;3093;p89"/>
          <p:cNvSpPr txBox="1"/>
          <p:nvPr>
            <p:ph type="title"/>
          </p:nvPr>
        </p:nvSpPr>
        <p:spPr>
          <a:xfrm>
            <a:off x="524715" y="711114"/>
            <a:ext cx="36687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DYSLEXIA</a:t>
            </a:r>
            <a:endParaRPr/>
          </a:p>
        </p:txBody>
      </p:sp>
      <p:sp>
        <p:nvSpPr>
          <p:cNvPr id="3094" name="Google Shape;3094;p89"/>
          <p:cNvSpPr txBox="1"/>
          <p:nvPr>
            <p:ph idx="1" type="body"/>
          </p:nvPr>
        </p:nvSpPr>
        <p:spPr>
          <a:xfrm>
            <a:off x="188394" y="1283815"/>
            <a:ext cx="5068257" cy="3760796"/>
          </a:xfrm>
          <a:prstGeom prst="rect">
            <a:avLst/>
          </a:prstGeom>
          <a:noFill/>
          <a:ln>
            <a:noFill/>
          </a:ln>
        </p:spPr>
        <p:txBody>
          <a:bodyPr anchorCtr="0" anchor="t" bIns="45700" lIns="91425" spcFirstLastPara="1" rIns="91425" wrap="square" tIns="45700">
            <a:normAutofit fontScale="92500" lnSpcReduction="10000"/>
          </a:bodyPr>
          <a:lstStyle/>
          <a:p>
            <a:pPr indent="0" lvl="0" marL="139700" rtl="0" algn="l">
              <a:lnSpc>
                <a:spcPct val="100000"/>
              </a:lnSpc>
              <a:spcBef>
                <a:spcPts val="0"/>
              </a:spcBef>
              <a:spcAft>
                <a:spcPts val="0"/>
              </a:spcAft>
              <a:buSzPct val="108108"/>
              <a:buNone/>
            </a:pPr>
            <a:r>
              <a:rPr lang="en-US"/>
              <a:t>Difficulty learning reading </a:t>
            </a:r>
            <a:endParaRPr/>
          </a:p>
          <a:p>
            <a:pPr indent="-317500" lvl="0" marL="457200" rtl="0" algn="l">
              <a:lnSpc>
                <a:spcPct val="100000"/>
              </a:lnSpc>
              <a:spcBef>
                <a:spcPts val="0"/>
              </a:spcBef>
              <a:spcAft>
                <a:spcPts val="0"/>
              </a:spcAft>
              <a:buSzPct val="108108"/>
              <a:buChar char="•"/>
            </a:pPr>
            <a:r>
              <a:rPr lang="en-US">
                <a:solidFill>
                  <a:srgbClr val="FF0000"/>
                </a:solidFill>
              </a:rPr>
              <a:t>most common learning disability</a:t>
            </a:r>
            <a:endParaRPr/>
          </a:p>
          <a:p>
            <a:pPr indent="-317500" lvl="0" marL="457200" rtl="0" algn="l">
              <a:lnSpc>
                <a:spcPct val="100000"/>
              </a:lnSpc>
              <a:spcBef>
                <a:spcPts val="0"/>
              </a:spcBef>
              <a:spcAft>
                <a:spcPts val="0"/>
              </a:spcAft>
              <a:buSzPct val="108108"/>
              <a:buChar char="•"/>
            </a:pPr>
            <a:r>
              <a:rPr lang="en-US"/>
              <a:t>Reading impairment is characterized by</a:t>
            </a:r>
            <a:endParaRPr/>
          </a:p>
          <a:p>
            <a:pPr indent="0" lvl="0" marL="139700" rtl="0" algn="l">
              <a:lnSpc>
                <a:spcPct val="100000"/>
              </a:lnSpc>
              <a:spcBef>
                <a:spcPts val="0"/>
              </a:spcBef>
              <a:spcAft>
                <a:spcPts val="0"/>
              </a:spcAft>
              <a:buSzPct val="108108"/>
              <a:buNone/>
            </a:pPr>
            <a:r>
              <a:rPr lang="en-US"/>
              <a:t> 	✔ difficulty in recognizing words </a:t>
            </a:r>
            <a:endParaRPr/>
          </a:p>
          <a:p>
            <a:pPr indent="0" lvl="0" marL="139700" rtl="0" algn="l">
              <a:lnSpc>
                <a:spcPct val="100000"/>
              </a:lnSpc>
              <a:spcBef>
                <a:spcPts val="0"/>
              </a:spcBef>
              <a:spcAft>
                <a:spcPts val="0"/>
              </a:spcAft>
              <a:buSzPct val="108108"/>
              <a:buNone/>
            </a:pPr>
            <a:r>
              <a:rPr lang="en-US"/>
              <a:t>	✔ Slow and inaccurate reading </a:t>
            </a:r>
            <a:endParaRPr/>
          </a:p>
          <a:p>
            <a:pPr indent="0" lvl="0" marL="139700" rtl="0" algn="l">
              <a:lnSpc>
                <a:spcPct val="100000"/>
              </a:lnSpc>
              <a:spcBef>
                <a:spcPts val="0"/>
              </a:spcBef>
              <a:spcAft>
                <a:spcPts val="0"/>
              </a:spcAft>
              <a:buSzPct val="108108"/>
              <a:buNone/>
            </a:pPr>
            <a:r>
              <a:rPr lang="en-US"/>
              <a:t>	✔ poor comprehension </a:t>
            </a:r>
            <a:endParaRPr/>
          </a:p>
          <a:p>
            <a:pPr indent="0" lvl="0" marL="139700" rtl="0" algn="l">
              <a:lnSpc>
                <a:spcPct val="100000"/>
              </a:lnSpc>
              <a:spcBef>
                <a:spcPts val="0"/>
              </a:spcBef>
              <a:spcAft>
                <a:spcPts val="0"/>
              </a:spcAft>
              <a:buSzPct val="108108"/>
              <a:buNone/>
            </a:pPr>
            <a:r>
              <a:rPr lang="en-US"/>
              <a:t>	✔ difficulties with spelling </a:t>
            </a:r>
            <a:endParaRPr/>
          </a:p>
          <a:p>
            <a:pPr indent="0" lvl="0" marL="139700" rtl="0" algn="l">
              <a:lnSpc>
                <a:spcPct val="100000"/>
              </a:lnSpc>
              <a:spcBef>
                <a:spcPts val="0"/>
              </a:spcBef>
              <a:spcAft>
                <a:spcPts val="0"/>
              </a:spcAft>
              <a:buSzPct val="108108"/>
              <a:buNone/>
            </a:pPr>
            <a:r>
              <a:rPr lang="en-US"/>
              <a:t>- They may often gravitate to other mediums of expression such as pictures, video, or audio </a:t>
            </a:r>
            <a:endParaRPr/>
          </a:p>
          <a:p>
            <a:pPr indent="0" lvl="0" marL="139700" rtl="0" algn="l">
              <a:lnSpc>
                <a:spcPct val="100000"/>
              </a:lnSpc>
              <a:spcBef>
                <a:spcPts val="0"/>
              </a:spcBef>
              <a:spcAft>
                <a:spcPts val="0"/>
              </a:spcAft>
              <a:buSzPct val="108108"/>
              <a:buNone/>
            </a:pPr>
            <a:r>
              <a:rPr lang="en-US"/>
              <a:t>- It is often comorbid with other disorders in children, particularly, ADHD</a:t>
            </a:r>
            <a:endParaRPr/>
          </a:p>
          <a:p>
            <a:pPr indent="0" lvl="0" marL="139700" rtl="0" algn="l">
              <a:lnSpc>
                <a:spcPct val="100000"/>
              </a:lnSpc>
              <a:spcBef>
                <a:spcPts val="0"/>
              </a:spcBef>
              <a:spcAft>
                <a:spcPts val="0"/>
              </a:spcAft>
              <a:buSzPct val="108108"/>
              <a:buNone/>
            </a:pPr>
            <a:r>
              <a:rPr lang="en-US"/>
              <a:t>There is a disruption in the systems in the back.</a:t>
            </a:r>
            <a:endParaRPr/>
          </a:p>
          <a:p>
            <a:pPr indent="0" lvl="0" marL="139700" rtl="0" algn="l">
              <a:lnSpc>
                <a:spcPct val="100000"/>
              </a:lnSpc>
              <a:spcBef>
                <a:spcPts val="0"/>
              </a:spcBef>
              <a:spcAft>
                <a:spcPts val="0"/>
              </a:spcAft>
              <a:buSzPct val="108108"/>
              <a:buNone/>
            </a:pPr>
            <a:r>
              <a:rPr lang="en-US"/>
              <a:t>- To compensate, they activate systems in the FRONT of the brain on the left AND right side.</a:t>
            </a:r>
            <a:endParaRPr/>
          </a:p>
          <a:p>
            <a:pPr indent="0" lvl="0" marL="139700" rtl="0" algn="l">
              <a:lnSpc>
                <a:spcPct val="100000"/>
              </a:lnSpc>
              <a:spcBef>
                <a:spcPts val="0"/>
              </a:spcBef>
              <a:spcAft>
                <a:spcPts val="0"/>
              </a:spcAft>
              <a:buSzPct val="108108"/>
              <a:buNone/>
            </a:pPr>
            <a:r>
              <a:t/>
            </a:r>
            <a:endParaRPr/>
          </a:p>
          <a:p>
            <a:pPr indent="0" lvl="0" marL="139700" rtl="0" algn="l">
              <a:lnSpc>
                <a:spcPct val="100000"/>
              </a:lnSpc>
              <a:spcBef>
                <a:spcPts val="0"/>
              </a:spcBef>
              <a:spcAft>
                <a:spcPts val="0"/>
              </a:spcAft>
              <a:buSzPct val="108108"/>
              <a:buNone/>
            </a:pPr>
            <a:r>
              <a:rPr lang="en-US"/>
              <a:t>Different parts of the brain are used while reading</a:t>
            </a:r>
            <a:endParaRPr/>
          </a:p>
          <a:p>
            <a:pPr indent="0" lvl="0" marL="139700" rtl="0" algn="l">
              <a:lnSpc>
                <a:spcPct val="100000"/>
              </a:lnSpc>
              <a:spcBef>
                <a:spcPts val="0"/>
              </a:spcBef>
              <a:spcAft>
                <a:spcPts val="0"/>
              </a:spcAft>
              <a:buSzPct val="108108"/>
              <a:buNone/>
            </a:pPr>
            <a:r>
              <a:rPr lang="en-US"/>
              <a:t>• Neuro-typical readers use all three areas together to read.</a:t>
            </a:r>
            <a:endParaRPr/>
          </a:p>
          <a:p>
            <a:pPr indent="0" lvl="0" marL="139700" rtl="0" algn="l">
              <a:lnSpc>
                <a:spcPct val="100000"/>
              </a:lnSpc>
              <a:spcBef>
                <a:spcPts val="0"/>
              </a:spcBef>
              <a:spcAft>
                <a:spcPts val="0"/>
              </a:spcAft>
              <a:buSzPct val="108108"/>
              <a:buNone/>
            </a:pPr>
            <a:r>
              <a:rPr lang="en-US"/>
              <a:t>• Readers with dyslexia rely more on the front of the brain.</a:t>
            </a:r>
            <a:endParaRPr/>
          </a:p>
          <a:p>
            <a:pPr indent="0" lvl="0" marL="139700" rtl="0" algn="l">
              <a:lnSpc>
                <a:spcPct val="100000"/>
              </a:lnSpc>
              <a:spcBef>
                <a:spcPts val="0"/>
              </a:spcBef>
              <a:spcAft>
                <a:spcPts val="0"/>
              </a:spcAft>
              <a:buSzPct val="108108"/>
              <a:buNone/>
            </a:pPr>
            <a:r>
              <a:rPr lang="en-US"/>
              <a:t>• Neuro-typical readers use the left side while reading.</a:t>
            </a:r>
            <a:endParaRPr/>
          </a:p>
          <a:p>
            <a:pPr indent="0" lvl="0" marL="139700" rtl="0" algn="l">
              <a:lnSpc>
                <a:spcPct val="100000"/>
              </a:lnSpc>
              <a:spcBef>
                <a:spcPts val="0"/>
              </a:spcBef>
              <a:spcAft>
                <a:spcPts val="0"/>
              </a:spcAft>
              <a:buSzPct val="108108"/>
              <a:buNone/>
            </a:pPr>
            <a:r>
              <a:rPr lang="en-US"/>
              <a:t>• Readers with dyslexia rely more on the right side of the brain</a:t>
            </a:r>
            <a:endParaRPr/>
          </a:p>
        </p:txBody>
      </p:sp>
      <p:sp>
        <p:nvSpPr>
          <p:cNvPr id="3095" name="Google Shape;3095;p89"/>
          <p:cNvSpPr txBox="1"/>
          <p:nvPr>
            <p:ph idx="2" type="body"/>
          </p:nvPr>
        </p:nvSpPr>
        <p:spPr>
          <a:xfrm>
            <a:off x="5426665" y="1283814"/>
            <a:ext cx="3254614" cy="3601427"/>
          </a:xfrm>
          <a:prstGeom prst="rect">
            <a:avLst/>
          </a:prstGeom>
          <a:noFill/>
          <a:ln>
            <a:noFill/>
          </a:ln>
        </p:spPr>
        <p:txBody>
          <a:bodyPr anchorCtr="0" anchor="t" bIns="45700" lIns="91425" spcFirstLastPara="1" rIns="91425" wrap="square" tIns="45700">
            <a:normAutofit/>
          </a:bodyPr>
          <a:lstStyle/>
          <a:p>
            <a:pPr indent="0" lvl="0" marL="139700" rtl="0" algn="l">
              <a:lnSpc>
                <a:spcPct val="100000"/>
              </a:lnSpc>
              <a:spcBef>
                <a:spcPts val="0"/>
              </a:spcBef>
              <a:spcAft>
                <a:spcPts val="0"/>
              </a:spcAft>
              <a:buSzPts val="1400"/>
              <a:buNone/>
            </a:pPr>
            <a:r>
              <a:rPr lang="en-US"/>
              <a:t>Difficulty learning to write                                     • Symptoms in a child with dysgraphia: </a:t>
            </a:r>
            <a:endParaRPr/>
          </a:p>
          <a:p>
            <a:pPr indent="-342900" lvl="0" marL="482600" rtl="0" algn="l">
              <a:lnSpc>
                <a:spcPct val="100000"/>
              </a:lnSpc>
              <a:spcBef>
                <a:spcPts val="0"/>
              </a:spcBef>
              <a:spcAft>
                <a:spcPts val="0"/>
              </a:spcAft>
              <a:buSzPts val="1400"/>
              <a:buAutoNum type="arabicParenR"/>
            </a:pPr>
            <a:r>
              <a:rPr lang="en-US"/>
              <a:t>Difficulty in writing letters </a:t>
            </a:r>
            <a:endParaRPr/>
          </a:p>
          <a:p>
            <a:pPr indent="-342900" lvl="0" marL="482600" rtl="0" algn="l">
              <a:lnSpc>
                <a:spcPct val="100000"/>
              </a:lnSpc>
              <a:spcBef>
                <a:spcPts val="0"/>
              </a:spcBef>
              <a:spcAft>
                <a:spcPts val="0"/>
              </a:spcAft>
              <a:buSzPts val="1400"/>
              <a:buAutoNum type="arabicParenR"/>
            </a:pPr>
            <a:r>
              <a:rPr lang="en-US"/>
              <a:t>Trouble in spacing letters correctly on the page </a:t>
            </a:r>
            <a:endParaRPr/>
          </a:p>
          <a:p>
            <a:pPr indent="-342900" lvl="0" marL="482600" rtl="0" algn="l">
              <a:lnSpc>
                <a:spcPct val="100000"/>
              </a:lnSpc>
              <a:spcBef>
                <a:spcPts val="0"/>
              </a:spcBef>
              <a:spcAft>
                <a:spcPts val="0"/>
              </a:spcAft>
              <a:buSzPts val="1400"/>
              <a:buAutoNum type="arabicParenR"/>
            </a:pPr>
            <a:r>
              <a:rPr lang="en-US"/>
              <a:t>Difficulty in writing in a straight line </a:t>
            </a:r>
            <a:endParaRPr/>
          </a:p>
          <a:p>
            <a:pPr indent="-342900" lvl="0" marL="482600" rtl="0" algn="l">
              <a:lnSpc>
                <a:spcPct val="100000"/>
              </a:lnSpc>
              <a:spcBef>
                <a:spcPts val="0"/>
              </a:spcBef>
              <a:spcAft>
                <a:spcPts val="0"/>
              </a:spcAft>
              <a:buSzPts val="1400"/>
              <a:buAutoNum type="arabicParenR"/>
            </a:pPr>
            <a:r>
              <a:rPr lang="en-US"/>
              <a:t>Difficulty holding and controlling a pencil or other writing tool</a:t>
            </a:r>
            <a:endParaRPr/>
          </a:p>
          <a:p>
            <a:pPr indent="0" lvl="0" marL="139700" rtl="0" algn="l">
              <a:lnSpc>
                <a:spcPct val="100000"/>
              </a:lnSpc>
              <a:spcBef>
                <a:spcPts val="0"/>
              </a:spcBef>
              <a:spcAft>
                <a:spcPts val="0"/>
              </a:spcAft>
              <a:buSzPts val="1400"/>
              <a:buNone/>
            </a:pPr>
            <a:r>
              <a:rPr lang="en-US"/>
              <a:t>- </a:t>
            </a:r>
            <a:r>
              <a:rPr lang="en-US">
                <a:solidFill>
                  <a:srgbClr val="FF0000"/>
                </a:solidFill>
              </a:rPr>
              <a:t>All dyslexics have dysgraphia but not the opposite</a:t>
            </a:r>
            <a:endParaRPr/>
          </a:p>
          <a:p>
            <a:pPr indent="-228600" lvl="0" marL="457200" rtl="0" algn="l">
              <a:lnSpc>
                <a:spcPct val="100000"/>
              </a:lnSpc>
              <a:spcBef>
                <a:spcPts val="0"/>
              </a:spcBef>
              <a:spcAft>
                <a:spcPts val="0"/>
              </a:spcAft>
              <a:buSzPts val="1400"/>
              <a:buNone/>
            </a:pPr>
            <a:r>
              <a:t/>
            </a:r>
            <a:endParaRPr>
              <a:solidFill>
                <a:srgbClr val="FF0000"/>
              </a:solidFill>
            </a:endParaRPr>
          </a:p>
        </p:txBody>
      </p:sp>
      <p:sp>
        <p:nvSpPr>
          <p:cNvPr id="3096" name="Google Shape;3096;p89"/>
          <p:cNvSpPr txBox="1"/>
          <p:nvPr>
            <p:ph idx="3" type="body"/>
          </p:nvPr>
        </p:nvSpPr>
        <p:spPr>
          <a:xfrm>
            <a:off x="5922923" y="753261"/>
            <a:ext cx="3098384" cy="488406"/>
          </a:xfrm>
          <a:prstGeom prst="rect">
            <a:avLst/>
          </a:prstGeom>
          <a:noFill/>
          <a:ln>
            <a:noFill/>
          </a:ln>
        </p:spPr>
        <p:txBody>
          <a:bodyPr anchorCtr="0" anchor="t" bIns="45700" lIns="91425" spcFirstLastPara="1" rIns="91425" wrap="square" tIns="45700">
            <a:normAutofit/>
          </a:bodyPr>
          <a:lstStyle/>
          <a:p>
            <a:pPr indent="-228600" lvl="0" marL="457200" rtl="0" algn="l">
              <a:lnSpc>
                <a:spcPct val="100000"/>
              </a:lnSpc>
              <a:spcBef>
                <a:spcPts val="0"/>
              </a:spcBef>
              <a:spcAft>
                <a:spcPts val="0"/>
              </a:spcAft>
              <a:buSzPts val="2400"/>
              <a:buNone/>
            </a:pPr>
            <a:r>
              <a:rPr lang="en-US"/>
              <a:t>DYSGRAPHIA</a:t>
            </a:r>
            <a:endParaRPr/>
          </a:p>
        </p:txBody>
      </p:sp>
    </p:spTree>
  </p:cSld>
  <p:clrMapOvr>
    <a:masterClrMapping/>
  </p:clrMapOvr>
</p:sld>
</file>

<file path=ppt/slides/slide2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0" name="Shape 3100"/>
        <p:cNvGrpSpPr/>
        <p:nvPr/>
      </p:nvGrpSpPr>
      <p:grpSpPr>
        <a:xfrm>
          <a:off x="0" y="0"/>
          <a:ext cx="0" cy="0"/>
          <a:chOff x="0" y="0"/>
          <a:chExt cx="0" cy="0"/>
        </a:xfrm>
      </p:grpSpPr>
      <p:sp>
        <p:nvSpPr>
          <p:cNvPr id="3101" name="Google Shape;3101;p90"/>
          <p:cNvSpPr txBox="1"/>
          <p:nvPr>
            <p:ph type="title"/>
          </p:nvPr>
        </p:nvSpPr>
        <p:spPr>
          <a:xfrm>
            <a:off x="609748" y="645138"/>
            <a:ext cx="36687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DYSCALCULIA</a:t>
            </a:r>
            <a:endParaRPr/>
          </a:p>
        </p:txBody>
      </p:sp>
      <p:sp>
        <p:nvSpPr>
          <p:cNvPr id="3102" name="Google Shape;3102;p90"/>
          <p:cNvSpPr txBox="1"/>
          <p:nvPr>
            <p:ph idx="2" type="body"/>
          </p:nvPr>
        </p:nvSpPr>
        <p:spPr>
          <a:xfrm>
            <a:off x="4865554" y="1160980"/>
            <a:ext cx="3815725" cy="3724261"/>
          </a:xfrm>
          <a:prstGeom prst="rect">
            <a:avLst/>
          </a:prstGeom>
          <a:noFill/>
          <a:ln>
            <a:noFill/>
          </a:ln>
        </p:spPr>
        <p:txBody>
          <a:bodyPr anchorCtr="0" anchor="t" bIns="45700" lIns="91425" spcFirstLastPara="1" rIns="91425" wrap="square" tIns="45700">
            <a:normAutofit lnSpcReduction="10000"/>
          </a:bodyPr>
          <a:lstStyle/>
          <a:p>
            <a:pPr indent="-317500" lvl="0" marL="457200" rtl="0" algn="l">
              <a:lnSpc>
                <a:spcPct val="100000"/>
              </a:lnSpc>
              <a:spcBef>
                <a:spcPts val="0"/>
              </a:spcBef>
              <a:spcAft>
                <a:spcPts val="0"/>
              </a:spcAft>
              <a:buSzPts val="1400"/>
              <a:buChar char="•"/>
            </a:pPr>
            <a:r>
              <a:rPr lang="en-US"/>
              <a:t>Developmental co-ordination disorder (DCD), also known as dyspraxia, is a condition affecting physical co-ordination. It causes a child to perform less well than expected in daily activities for their age, and appear to move clumsily. </a:t>
            </a:r>
            <a:endParaRPr/>
          </a:p>
          <a:p>
            <a:pPr indent="-317500" lvl="0" marL="457200" rtl="0" algn="l">
              <a:lnSpc>
                <a:spcPct val="100000"/>
              </a:lnSpc>
              <a:spcBef>
                <a:spcPts val="0"/>
              </a:spcBef>
              <a:spcAft>
                <a:spcPts val="0"/>
              </a:spcAft>
              <a:buSzPts val="1400"/>
              <a:buChar char="•"/>
            </a:pPr>
            <a:r>
              <a:rPr lang="en-US"/>
              <a:t>It can affect your co-ordination skills – such as tasks requiring balance, playing sports or learning to drive a car. Dyspraxia can also affect your fine motor skills, such as writing or using small objects. </a:t>
            </a:r>
            <a:endParaRPr/>
          </a:p>
          <a:p>
            <a:pPr indent="-317500" lvl="0" marL="457200" rtl="0" algn="l">
              <a:lnSpc>
                <a:spcPct val="100000"/>
              </a:lnSpc>
              <a:spcBef>
                <a:spcPts val="0"/>
              </a:spcBef>
              <a:spcAft>
                <a:spcPts val="0"/>
              </a:spcAft>
              <a:buSzPts val="1400"/>
              <a:buChar char="•"/>
            </a:pPr>
            <a:r>
              <a:rPr lang="en-US"/>
              <a:t>Children with verbal dyspraxia have problems with coordinating their muscle to produce speech sounds and words. They have difficulties in producing clear, fluent speech or saying certain words or sentences. Children with verbal dyspraxia might speak slowly</a:t>
            </a:r>
            <a:endParaRPr/>
          </a:p>
        </p:txBody>
      </p:sp>
      <p:sp>
        <p:nvSpPr>
          <p:cNvPr id="3103" name="Google Shape;3103;p90"/>
          <p:cNvSpPr txBox="1"/>
          <p:nvPr>
            <p:ph idx="3" type="body"/>
          </p:nvPr>
        </p:nvSpPr>
        <p:spPr>
          <a:xfrm>
            <a:off x="5013329" y="644838"/>
            <a:ext cx="3667200" cy="573000"/>
          </a:xfrm>
          <a:prstGeom prst="rect">
            <a:avLst/>
          </a:prstGeom>
          <a:noFill/>
          <a:ln>
            <a:noFill/>
          </a:ln>
        </p:spPr>
        <p:txBody>
          <a:bodyPr anchorCtr="0" anchor="t" bIns="45700" lIns="91425" spcFirstLastPara="1" rIns="91425" wrap="square" tIns="45700">
            <a:normAutofit/>
          </a:bodyPr>
          <a:lstStyle/>
          <a:p>
            <a:pPr indent="-228600" lvl="0" marL="457200" rtl="0" algn="l">
              <a:lnSpc>
                <a:spcPct val="100000"/>
              </a:lnSpc>
              <a:spcBef>
                <a:spcPts val="0"/>
              </a:spcBef>
              <a:spcAft>
                <a:spcPts val="0"/>
              </a:spcAft>
              <a:buSzPts val="2400"/>
              <a:buNone/>
            </a:pPr>
            <a:r>
              <a:rPr lang="en-US"/>
              <a:t>DYPRAXIA</a:t>
            </a:r>
            <a:endParaRPr/>
          </a:p>
        </p:txBody>
      </p:sp>
      <p:sp>
        <p:nvSpPr>
          <p:cNvPr id="3104" name="Google Shape;3104;p90"/>
          <p:cNvSpPr txBox="1"/>
          <p:nvPr>
            <p:ph idx="1" type="body"/>
          </p:nvPr>
        </p:nvSpPr>
        <p:spPr>
          <a:xfrm>
            <a:off x="461963" y="1160980"/>
            <a:ext cx="3668700" cy="3707745"/>
          </a:xfrm>
          <a:prstGeom prst="rect">
            <a:avLst/>
          </a:prstGeom>
          <a:noFill/>
          <a:ln>
            <a:noFill/>
          </a:ln>
        </p:spPr>
        <p:txBody>
          <a:bodyPr anchorCtr="0" anchor="t" bIns="45700" lIns="91425" spcFirstLastPara="1" rIns="91425" wrap="square" tIns="45700">
            <a:normAutofit/>
          </a:bodyPr>
          <a:lstStyle/>
          <a:p>
            <a:pPr indent="0" lvl="0" marL="139700" rtl="0" algn="l">
              <a:lnSpc>
                <a:spcPct val="100000"/>
              </a:lnSpc>
              <a:spcBef>
                <a:spcPts val="0"/>
              </a:spcBef>
              <a:spcAft>
                <a:spcPts val="0"/>
              </a:spcAft>
              <a:buSzPts val="1400"/>
              <a:buNone/>
            </a:pPr>
            <a:r>
              <a:rPr lang="en-US"/>
              <a:t>Difficulty understanding numbers and doing mathematical calculations </a:t>
            </a:r>
            <a:endParaRPr/>
          </a:p>
          <a:p>
            <a:pPr indent="0" lvl="0" marL="139700" rtl="0" algn="l">
              <a:lnSpc>
                <a:spcPct val="100000"/>
              </a:lnSpc>
              <a:spcBef>
                <a:spcPts val="0"/>
              </a:spcBef>
              <a:spcAft>
                <a:spcPts val="0"/>
              </a:spcAft>
              <a:buSzPts val="1400"/>
              <a:buNone/>
            </a:pPr>
            <a:r>
              <a:rPr lang="en-US"/>
              <a:t>Symptoms in children with dyscalculia: </a:t>
            </a:r>
            <a:endParaRPr/>
          </a:p>
          <a:p>
            <a:pPr indent="-342900" lvl="0" marL="482600" rtl="0" algn="l">
              <a:lnSpc>
                <a:spcPct val="100000"/>
              </a:lnSpc>
              <a:spcBef>
                <a:spcPts val="0"/>
              </a:spcBef>
              <a:spcAft>
                <a:spcPts val="0"/>
              </a:spcAft>
              <a:buSzPts val="1400"/>
              <a:buAutoNum type="arabicParenR"/>
            </a:pPr>
            <a:r>
              <a:rPr lang="en-US"/>
              <a:t>Difficulty reading analog clocks </a:t>
            </a:r>
            <a:endParaRPr/>
          </a:p>
          <a:p>
            <a:pPr indent="-342900" lvl="0" marL="482600" rtl="0" algn="l">
              <a:lnSpc>
                <a:spcPct val="100000"/>
              </a:lnSpc>
              <a:spcBef>
                <a:spcPts val="0"/>
              </a:spcBef>
              <a:spcAft>
                <a:spcPts val="0"/>
              </a:spcAft>
              <a:buSzPts val="1400"/>
              <a:buAutoNum type="arabicParenR"/>
            </a:pPr>
            <a:r>
              <a:rPr lang="en-US"/>
              <a:t>Difficulty finding what number is larger</a:t>
            </a:r>
            <a:endParaRPr/>
          </a:p>
          <a:p>
            <a:pPr indent="-342900" lvl="0" marL="482600" rtl="0" algn="l">
              <a:lnSpc>
                <a:spcPct val="100000"/>
              </a:lnSpc>
              <a:spcBef>
                <a:spcPts val="0"/>
              </a:spcBef>
              <a:spcAft>
                <a:spcPts val="0"/>
              </a:spcAft>
              <a:buSzPts val="1400"/>
              <a:buAutoNum type="arabicParenR"/>
            </a:pPr>
            <a:r>
              <a:rPr lang="en-US"/>
              <a:t>Difficulty in multiplication, subtraction, addition and division tables        </a:t>
            </a:r>
            <a:endParaRPr/>
          </a:p>
          <a:p>
            <a:pPr indent="-342900" lvl="0" marL="482600" rtl="0" algn="l">
              <a:lnSpc>
                <a:spcPct val="100000"/>
              </a:lnSpc>
              <a:spcBef>
                <a:spcPts val="0"/>
              </a:spcBef>
              <a:spcAft>
                <a:spcPts val="0"/>
              </a:spcAft>
              <a:buSzPts val="1400"/>
              <a:buAutoNum type="arabicParenR"/>
            </a:pPr>
            <a:r>
              <a:rPr lang="en-US"/>
              <a:t>Difficulty with time, directions, recalling schedules and sequences of events</a:t>
            </a:r>
            <a:endParaRPr/>
          </a:p>
          <a:p>
            <a:pPr indent="-228600" lvl="0" marL="457200" rtl="0" algn="l">
              <a:lnSpc>
                <a:spcPct val="100000"/>
              </a:lnSpc>
              <a:spcBef>
                <a:spcPts val="0"/>
              </a:spcBef>
              <a:spcAft>
                <a:spcPts val="0"/>
              </a:spcAft>
              <a:buSzPts val="1400"/>
              <a:buNone/>
            </a:pPr>
            <a:r>
              <a:t/>
            </a:r>
            <a:endParaRPr/>
          </a:p>
        </p:txBody>
      </p:sp>
    </p:spTree>
  </p:cSld>
  <p:clrMapOvr>
    <a:masterClrMapping/>
  </p:clrMapOvr>
</p:sld>
</file>

<file path=ppt/slides/slide2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8" name="Shape 3108"/>
        <p:cNvGrpSpPr/>
        <p:nvPr/>
      </p:nvGrpSpPr>
      <p:grpSpPr>
        <a:xfrm>
          <a:off x="0" y="0"/>
          <a:ext cx="0" cy="0"/>
          <a:chOff x="0" y="0"/>
          <a:chExt cx="0" cy="0"/>
        </a:xfrm>
      </p:grpSpPr>
      <p:sp>
        <p:nvSpPr>
          <p:cNvPr id="3109" name="Google Shape;3109;p91"/>
          <p:cNvSpPr txBox="1"/>
          <p:nvPr>
            <p:ph type="title"/>
          </p:nvPr>
        </p:nvSpPr>
        <p:spPr>
          <a:xfrm>
            <a:off x="559204" y="607002"/>
            <a:ext cx="4274710" cy="841722"/>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sz="2000"/>
              <a:t>VISUAL PROCESSING DISORDERS</a:t>
            </a:r>
            <a:endParaRPr/>
          </a:p>
        </p:txBody>
      </p:sp>
      <p:sp>
        <p:nvSpPr>
          <p:cNvPr id="3110" name="Google Shape;3110;p91"/>
          <p:cNvSpPr txBox="1"/>
          <p:nvPr>
            <p:ph idx="1" type="body"/>
          </p:nvPr>
        </p:nvSpPr>
        <p:spPr>
          <a:xfrm>
            <a:off x="461963" y="1431925"/>
            <a:ext cx="3668700" cy="3436800"/>
          </a:xfrm>
          <a:prstGeom prst="rect">
            <a:avLst/>
          </a:prstGeom>
          <a:noFill/>
          <a:ln>
            <a:noFill/>
          </a:ln>
        </p:spPr>
        <p:txBody>
          <a:bodyPr anchorCtr="0" anchor="t" bIns="45700" lIns="91425" spcFirstLastPara="1" rIns="91425" wrap="square" tIns="45700">
            <a:normAutofit/>
          </a:bodyPr>
          <a:lstStyle/>
          <a:p>
            <a:pPr indent="0" lvl="0" marL="139700" rtl="0" algn="l">
              <a:lnSpc>
                <a:spcPct val="100000"/>
              </a:lnSpc>
              <a:spcBef>
                <a:spcPts val="0"/>
              </a:spcBef>
              <a:spcAft>
                <a:spcPts val="0"/>
              </a:spcAft>
              <a:buSzPts val="1400"/>
              <a:buNone/>
            </a:pPr>
            <a:r>
              <a:rPr lang="en-US"/>
              <a:t>• The inability to differentiate between foreground and background as well as similar looking numbers ,letters, shapes , object s and symbols.</a:t>
            </a:r>
            <a:endParaRPr/>
          </a:p>
          <a:p>
            <a:pPr indent="-228600" lvl="0" marL="457200" rtl="0" algn="l">
              <a:lnSpc>
                <a:spcPct val="100000"/>
              </a:lnSpc>
              <a:spcBef>
                <a:spcPts val="0"/>
              </a:spcBef>
              <a:spcAft>
                <a:spcPts val="0"/>
              </a:spcAft>
              <a:buSzPts val="1400"/>
              <a:buNone/>
            </a:pPr>
            <a:r>
              <a:t/>
            </a:r>
            <a:endParaRPr/>
          </a:p>
          <a:p>
            <a:pPr indent="-228600" lvl="0" marL="457200" rtl="0" algn="l">
              <a:lnSpc>
                <a:spcPct val="100000"/>
              </a:lnSpc>
              <a:spcBef>
                <a:spcPts val="0"/>
              </a:spcBef>
              <a:spcAft>
                <a:spcPts val="0"/>
              </a:spcAft>
              <a:buSzPts val="1400"/>
              <a:buNone/>
            </a:pPr>
            <a:r>
              <a:t/>
            </a:r>
            <a:endParaRPr/>
          </a:p>
          <a:p>
            <a:pPr indent="-317500" lvl="0" marL="457200" rtl="0" algn="l">
              <a:lnSpc>
                <a:spcPct val="100000"/>
              </a:lnSpc>
              <a:spcBef>
                <a:spcPts val="0"/>
              </a:spcBef>
              <a:spcAft>
                <a:spcPts val="0"/>
              </a:spcAft>
              <a:buSzPts val="1400"/>
              <a:buChar char="•"/>
            </a:pPr>
            <a:r>
              <a:rPr b="1" lang="en-US">
                <a:solidFill>
                  <a:schemeClr val="dk2"/>
                </a:solidFill>
              </a:rPr>
              <a:t>AUDITORY PROCESSING DISORDER</a:t>
            </a:r>
            <a:endParaRPr/>
          </a:p>
          <a:p>
            <a:pPr indent="0" lvl="0" marL="139700" rtl="0" algn="l">
              <a:lnSpc>
                <a:spcPct val="100000"/>
              </a:lnSpc>
              <a:spcBef>
                <a:spcPts val="0"/>
              </a:spcBef>
              <a:spcAft>
                <a:spcPts val="0"/>
              </a:spcAft>
              <a:buSzPts val="1400"/>
              <a:buNone/>
            </a:pPr>
            <a:r>
              <a:rPr lang="en-US"/>
              <a:t>• Trouble distinguishing similar sounds or confusing the sequence of spoken or heard sounds.</a:t>
            </a:r>
            <a:endParaRPr/>
          </a:p>
          <a:p>
            <a:pPr indent="0" lvl="0" marL="139700" rtl="0" algn="l">
              <a:lnSpc>
                <a:spcPct val="100000"/>
              </a:lnSpc>
              <a:spcBef>
                <a:spcPts val="0"/>
              </a:spcBef>
              <a:spcAft>
                <a:spcPts val="0"/>
              </a:spcAft>
              <a:buSzPts val="1400"/>
              <a:buNone/>
            </a:pPr>
            <a:r>
              <a:t/>
            </a:r>
            <a:endParaRPr b="1">
              <a:solidFill>
                <a:schemeClr val="dk2"/>
              </a:solidFill>
            </a:endParaRPr>
          </a:p>
          <a:p>
            <a:pPr indent="0" lvl="0" marL="139700" rtl="0" algn="l">
              <a:lnSpc>
                <a:spcPct val="100000"/>
              </a:lnSpc>
              <a:spcBef>
                <a:spcPts val="0"/>
              </a:spcBef>
              <a:spcAft>
                <a:spcPts val="0"/>
              </a:spcAft>
              <a:buSzPts val="1400"/>
              <a:buNone/>
            </a:pPr>
            <a:r>
              <a:rPr b="1" lang="en-US">
                <a:solidFill>
                  <a:schemeClr val="dk2"/>
                </a:solidFill>
              </a:rPr>
              <a:t>NONVERBAL LEARNING DISABILITIES                </a:t>
            </a:r>
            <a:r>
              <a:rPr lang="en-US"/>
              <a:t>• The inability to recall the names or words for common objects.</a:t>
            </a:r>
            <a:endParaRPr b="1">
              <a:solidFill>
                <a:schemeClr val="dk2"/>
              </a:solidFill>
            </a:endParaRPr>
          </a:p>
        </p:txBody>
      </p:sp>
      <p:sp>
        <p:nvSpPr>
          <p:cNvPr id="3111" name="Google Shape;3111;p91"/>
          <p:cNvSpPr txBox="1"/>
          <p:nvPr>
            <p:ph idx="2" type="body"/>
          </p:nvPr>
        </p:nvSpPr>
        <p:spPr>
          <a:xfrm>
            <a:off x="4797154" y="1448441"/>
            <a:ext cx="3884125" cy="3436800"/>
          </a:xfrm>
          <a:prstGeom prst="rect">
            <a:avLst/>
          </a:prstGeom>
          <a:noFill/>
          <a:ln>
            <a:noFill/>
          </a:ln>
        </p:spPr>
        <p:txBody>
          <a:bodyPr anchorCtr="0" anchor="t" bIns="45700" lIns="91425" spcFirstLastPara="1" rIns="91425" wrap="square" tIns="45700">
            <a:normAutofit/>
          </a:bodyPr>
          <a:lstStyle/>
          <a:p>
            <a:pPr indent="-317500" lvl="0" marL="457200" rtl="0" algn="l">
              <a:lnSpc>
                <a:spcPct val="100000"/>
              </a:lnSpc>
              <a:spcBef>
                <a:spcPts val="0"/>
              </a:spcBef>
              <a:spcAft>
                <a:spcPts val="0"/>
              </a:spcAft>
              <a:buSzPts val="1400"/>
              <a:buChar char="•"/>
            </a:pPr>
            <a:r>
              <a:rPr lang="en-US"/>
              <a:t>Learning disorders are among the most frequently diagnosed developmental disorders in childhood.</a:t>
            </a:r>
            <a:endParaRPr/>
          </a:p>
          <a:p>
            <a:pPr indent="-317500" lvl="0" marL="457200" rtl="0" algn="l">
              <a:lnSpc>
                <a:spcPct val="100000"/>
              </a:lnSpc>
              <a:spcBef>
                <a:spcPts val="0"/>
              </a:spcBef>
              <a:spcAft>
                <a:spcPts val="0"/>
              </a:spcAft>
              <a:buSzPts val="1400"/>
              <a:buChar char="•"/>
            </a:pPr>
            <a:r>
              <a:rPr lang="en-US"/>
              <a:t>Prevalence in school age children: 5–15% </a:t>
            </a:r>
            <a:endParaRPr/>
          </a:p>
          <a:p>
            <a:pPr indent="-317500" lvl="0" marL="457200" rtl="0" algn="l">
              <a:lnSpc>
                <a:spcPct val="100000"/>
              </a:lnSpc>
              <a:spcBef>
                <a:spcPts val="0"/>
              </a:spcBef>
              <a:spcAft>
                <a:spcPts val="0"/>
              </a:spcAft>
              <a:buSzPts val="1400"/>
              <a:buChar char="•"/>
            </a:pPr>
            <a:r>
              <a:rPr lang="en-US"/>
              <a:t>Males are two times more affected than females</a:t>
            </a:r>
            <a:endParaRPr/>
          </a:p>
          <a:p>
            <a:pPr indent="-317500" lvl="0" marL="457200" rtl="0" algn="l">
              <a:lnSpc>
                <a:spcPct val="100000"/>
              </a:lnSpc>
              <a:spcBef>
                <a:spcPts val="0"/>
              </a:spcBef>
              <a:spcAft>
                <a:spcPts val="0"/>
              </a:spcAft>
              <a:buSzPts val="1400"/>
              <a:buChar char="•"/>
            </a:pPr>
            <a:r>
              <a:rPr lang="en-US"/>
              <a:t>Commonly co-occurs with other neurodevelopmental disorders, such as ADHD(in one third of patients), communication disorders, developmental coordination disorder, autistic spectrum disorder Also comorbid with other mental disorders, including anxiety, depressive, and bipolar disorders</a:t>
            </a:r>
            <a:endParaRPr/>
          </a:p>
        </p:txBody>
      </p:sp>
      <p:sp>
        <p:nvSpPr>
          <p:cNvPr id="3112" name="Google Shape;3112;p91"/>
          <p:cNvSpPr txBox="1"/>
          <p:nvPr>
            <p:ph idx="3" type="body"/>
          </p:nvPr>
        </p:nvSpPr>
        <p:spPr>
          <a:xfrm>
            <a:off x="5013325" y="741363"/>
            <a:ext cx="3667200" cy="573000"/>
          </a:xfrm>
          <a:prstGeom prst="rect">
            <a:avLst/>
          </a:prstGeom>
          <a:noFill/>
          <a:ln>
            <a:noFill/>
          </a:ln>
        </p:spPr>
        <p:txBody>
          <a:bodyPr anchorCtr="0" anchor="t" bIns="45700" lIns="91425" spcFirstLastPara="1" rIns="91425" wrap="square" tIns="45700">
            <a:normAutofit fontScale="77500" lnSpcReduction="20000"/>
          </a:bodyPr>
          <a:lstStyle/>
          <a:p>
            <a:pPr indent="-228600" lvl="0" marL="457200" rtl="0" algn="l">
              <a:lnSpc>
                <a:spcPct val="100000"/>
              </a:lnSpc>
              <a:spcBef>
                <a:spcPts val="0"/>
              </a:spcBef>
              <a:spcAft>
                <a:spcPts val="0"/>
              </a:spcAft>
              <a:buSzPct val="129032"/>
              <a:buNone/>
            </a:pPr>
            <a:r>
              <a:rPr lang="en-US"/>
              <a:t>General information about learning disorder </a:t>
            </a:r>
            <a:endParaRPr/>
          </a:p>
        </p:txBody>
      </p:sp>
    </p:spTree>
  </p:cSld>
  <p:clrMapOvr>
    <a:masterClrMapping/>
  </p:clrMapOvr>
</p:sld>
</file>

<file path=ppt/slides/slide2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6" name="Shape 3116"/>
        <p:cNvGrpSpPr/>
        <p:nvPr/>
      </p:nvGrpSpPr>
      <p:grpSpPr>
        <a:xfrm>
          <a:off x="0" y="0"/>
          <a:ext cx="0" cy="0"/>
          <a:chOff x="0" y="0"/>
          <a:chExt cx="0" cy="0"/>
        </a:xfrm>
      </p:grpSpPr>
      <p:sp>
        <p:nvSpPr>
          <p:cNvPr id="3117" name="Google Shape;3117;p92"/>
          <p:cNvSpPr txBox="1"/>
          <p:nvPr>
            <p:ph type="title"/>
          </p:nvPr>
        </p:nvSpPr>
        <p:spPr>
          <a:xfrm>
            <a:off x="873675" y="0"/>
            <a:ext cx="4138904" cy="749254"/>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DSM5 CRITERIA FOR DIAGNOSIS</a:t>
            </a:r>
            <a:endParaRPr/>
          </a:p>
        </p:txBody>
      </p:sp>
      <p:sp>
        <p:nvSpPr>
          <p:cNvPr id="3118" name="Google Shape;3118;p92"/>
          <p:cNvSpPr txBox="1"/>
          <p:nvPr>
            <p:ph idx="1" type="body"/>
          </p:nvPr>
        </p:nvSpPr>
        <p:spPr>
          <a:xfrm>
            <a:off x="113015" y="741363"/>
            <a:ext cx="4899563" cy="4402136"/>
          </a:xfrm>
          <a:prstGeom prst="rect">
            <a:avLst/>
          </a:prstGeom>
          <a:noFill/>
          <a:ln>
            <a:noFill/>
          </a:ln>
        </p:spPr>
        <p:txBody>
          <a:bodyPr anchorCtr="0" anchor="t" bIns="45700" lIns="91425" spcFirstLastPara="1" rIns="91425" wrap="square" tIns="45700">
            <a:normAutofit fontScale="92500" lnSpcReduction="10000"/>
          </a:bodyPr>
          <a:lstStyle/>
          <a:p>
            <a:pPr indent="0" lvl="0" marL="139700" rtl="0" algn="l">
              <a:lnSpc>
                <a:spcPct val="100000"/>
              </a:lnSpc>
              <a:spcBef>
                <a:spcPts val="300"/>
              </a:spcBef>
              <a:spcAft>
                <a:spcPts val="0"/>
              </a:spcAft>
              <a:buSzPct val="108108"/>
              <a:buNone/>
            </a:pPr>
            <a:r>
              <a:rPr lang="en-US"/>
              <a:t>A) Difficulties learning and using academic skills, as indicated by the presence of at least one of the following symptoms that have persisted for at least 6 months, despite the provision of interventions that target those difficulties:</a:t>
            </a:r>
            <a:endParaRPr/>
          </a:p>
          <a:p>
            <a:pPr indent="0" lvl="0" marL="139700" rtl="0" algn="l">
              <a:lnSpc>
                <a:spcPct val="100000"/>
              </a:lnSpc>
              <a:spcBef>
                <a:spcPts val="300"/>
              </a:spcBef>
              <a:spcAft>
                <a:spcPts val="0"/>
              </a:spcAft>
              <a:buSzPct val="108108"/>
              <a:buNone/>
            </a:pPr>
            <a:r>
              <a:rPr lang="en-US"/>
              <a:t>1- </a:t>
            </a:r>
            <a:r>
              <a:rPr lang="en-US" u="sng"/>
              <a:t>Inaccurate or slow and effortful word reading </a:t>
            </a:r>
            <a:r>
              <a:rPr lang="en-US"/>
              <a:t>(e.g. - reads single words aloud incorrectly or slowly and hesitantly, frequently guesses words, has difficulty sounding out words). </a:t>
            </a:r>
            <a:endParaRPr/>
          </a:p>
          <a:p>
            <a:pPr indent="0" lvl="0" marL="139700" rtl="0" algn="l">
              <a:lnSpc>
                <a:spcPct val="100000"/>
              </a:lnSpc>
              <a:spcBef>
                <a:spcPts val="300"/>
              </a:spcBef>
              <a:spcAft>
                <a:spcPts val="0"/>
              </a:spcAft>
              <a:buSzPct val="108108"/>
              <a:buNone/>
            </a:pPr>
            <a:r>
              <a:rPr lang="en-US"/>
              <a:t>2- Difficulty understanding the </a:t>
            </a:r>
            <a:r>
              <a:rPr lang="en-US" u="sng"/>
              <a:t>meaning</a:t>
            </a:r>
            <a:r>
              <a:rPr lang="en-US"/>
              <a:t> of what is read (e.g. - may read text accurately but not understand the sequence, relationships, inferences, or deeper meanings of what is read). </a:t>
            </a:r>
            <a:endParaRPr/>
          </a:p>
          <a:p>
            <a:pPr indent="0" lvl="0" marL="139700" rtl="0" algn="l">
              <a:lnSpc>
                <a:spcPct val="100000"/>
              </a:lnSpc>
              <a:spcBef>
                <a:spcPts val="300"/>
              </a:spcBef>
              <a:spcAft>
                <a:spcPts val="0"/>
              </a:spcAft>
              <a:buSzPct val="108108"/>
              <a:buNone/>
            </a:pPr>
            <a:r>
              <a:rPr lang="en-US"/>
              <a:t>3- </a:t>
            </a:r>
            <a:r>
              <a:rPr lang="en-US" u="sng"/>
              <a:t>Difficulties with spelling </a:t>
            </a:r>
            <a:r>
              <a:rPr lang="en-US"/>
              <a:t>(e.g. - may add, omit, or substitute vowels or consonants). </a:t>
            </a:r>
            <a:endParaRPr/>
          </a:p>
          <a:p>
            <a:pPr indent="0" lvl="0" marL="139700" rtl="0" algn="l">
              <a:lnSpc>
                <a:spcPct val="100000"/>
              </a:lnSpc>
              <a:spcBef>
                <a:spcPts val="300"/>
              </a:spcBef>
              <a:spcAft>
                <a:spcPts val="0"/>
              </a:spcAft>
              <a:buSzPct val="108108"/>
              <a:buNone/>
            </a:pPr>
            <a:r>
              <a:rPr lang="en-US"/>
              <a:t>4- </a:t>
            </a:r>
            <a:r>
              <a:rPr lang="en-US" u="sng"/>
              <a:t>Difficulties with written expression </a:t>
            </a:r>
            <a:r>
              <a:rPr lang="en-US"/>
              <a:t>(e.g. - makes multiple grammatical or punctuation errors within sentences; employs poor paragraph organization; written expression of ideas lacks clarity). </a:t>
            </a:r>
            <a:endParaRPr/>
          </a:p>
          <a:p>
            <a:pPr indent="0" lvl="0" marL="139700" rtl="0" algn="l">
              <a:lnSpc>
                <a:spcPct val="100000"/>
              </a:lnSpc>
              <a:spcBef>
                <a:spcPts val="300"/>
              </a:spcBef>
              <a:spcAft>
                <a:spcPts val="0"/>
              </a:spcAft>
              <a:buSzPct val="108108"/>
              <a:buNone/>
            </a:pPr>
            <a:r>
              <a:rPr lang="en-US"/>
              <a:t>5- </a:t>
            </a:r>
            <a:r>
              <a:rPr lang="en-US" u="sng"/>
              <a:t>Difficulties mastering number sense, number facts, or calculation </a:t>
            </a:r>
            <a:r>
              <a:rPr lang="en-US"/>
              <a:t>(e.g. - has poor understanding of numbers, their magnitude, and relationships; counts on fingers to add single digit numbers instead of recalling the math fact as peers do).</a:t>
            </a:r>
            <a:endParaRPr/>
          </a:p>
          <a:p>
            <a:pPr indent="0" lvl="0" marL="139700" rtl="0" algn="l">
              <a:lnSpc>
                <a:spcPct val="100000"/>
              </a:lnSpc>
              <a:spcBef>
                <a:spcPts val="300"/>
              </a:spcBef>
              <a:spcAft>
                <a:spcPts val="0"/>
              </a:spcAft>
              <a:buSzPct val="108108"/>
              <a:buNone/>
            </a:pPr>
            <a:r>
              <a:rPr lang="en-US"/>
              <a:t>6- </a:t>
            </a:r>
            <a:r>
              <a:rPr lang="en-US" u="sng"/>
              <a:t>Difficulties with mathematical reasoning </a:t>
            </a:r>
            <a:r>
              <a:rPr lang="en-US"/>
              <a:t>(e.g. - has severe difficulty applying mathematical concepts, facts, or procedures to solve quantitative problems).</a:t>
            </a:r>
            <a:endParaRPr/>
          </a:p>
        </p:txBody>
      </p:sp>
      <p:sp>
        <p:nvSpPr>
          <p:cNvPr id="3119" name="Google Shape;3119;p92"/>
          <p:cNvSpPr txBox="1"/>
          <p:nvPr>
            <p:ph idx="2" type="body"/>
          </p:nvPr>
        </p:nvSpPr>
        <p:spPr>
          <a:xfrm>
            <a:off x="4808306" y="749254"/>
            <a:ext cx="4222677" cy="4135987"/>
          </a:xfrm>
          <a:prstGeom prst="rect">
            <a:avLst/>
          </a:prstGeom>
          <a:noFill/>
          <a:ln>
            <a:noFill/>
          </a:ln>
        </p:spPr>
        <p:txBody>
          <a:bodyPr anchorCtr="0" anchor="t" bIns="45700" lIns="91425" spcFirstLastPara="1" rIns="91425" wrap="square" tIns="45700">
            <a:normAutofit lnSpcReduction="10000"/>
          </a:bodyPr>
          <a:lstStyle/>
          <a:p>
            <a:pPr indent="-317500" lvl="0" marL="457200" rtl="0" algn="l">
              <a:lnSpc>
                <a:spcPct val="100000"/>
              </a:lnSpc>
              <a:spcBef>
                <a:spcPts val="600"/>
              </a:spcBef>
              <a:spcAft>
                <a:spcPts val="0"/>
              </a:spcAft>
              <a:buSzPts val="1400"/>
              <a:buChar char="•"/>
            </a:pPr>
            <a:r>
              <a:rPr lang="en-US"/>
              <a:t>B) The affected </a:t>
            </a:r>
            <a:r>
              <a:rPr lang="en-US" u="sng"/>
              <a:t>academic skills are substantially and quantifiably below those expected for the individual’s chronological ag</a:t>
            </a:r>
            <a:r>
              <a:rPr lang="en-US"/>
              <a:t>e, and cause significant interference with academic or occupational performance or with activities of daily living. </a:t>
            </a:r>
            <a:endParaRPr/>
          </a:p>
          <a:p>
            <a:pPr indent="-317500" lvl="0" marL="457200" rtl="0" algn="l">
              <a:lnSpc>
                <a:spcPct val="100000"/>
              </a:lnSpc>
              <a:spcBef>
                <a:spcPts val="600"/>
              </a:spcBef>
              <a:spcAft>
                <a:spcPts val="0"/>
              </a:spcAft>
              <a:buSzPts val="1400"/>
              <a:buChar char="•"/>
            </a:pPr>
            <a:r>
              <a:rPr lang="en-US"/>
              <a:t>C) The learning difficulties </a:t>
            </a:r>
            <a:r>
              <a:rPr lang="en-US" u="sng"/>
              <a:t>begin during school-age </a:t>
            </a:r>
            <a:r>
              <a:rPr lang="en-US"/>
              <a:t>years but may not become fully manifest until the demands for those affected academic skills exceed the individual’s limited capacities (e.g. - as in timed tests, reading or writing lengthy complex reports for a tight deadline, excessively heavy academic loads). </a:t>
            </a:r>
            <a:endParaRPr/>
          </a:p>
          <a:p>
            <a:pPr indent="-317500" lvl="0" marL="457200" rtl="0" algn="l">
              <a:lnSpc>
                <a:spcPct val="100000"/>
              </a:lnSpc>
              <a:spcBef>
                <a:spcPts val="600"/>
              </a:spcBef>
              <a:spcAft>
                <a:spcPts val="0"/>
              </a:spcAft>
              <a:buSzPts val="1400"/>
              <a:buChar char="•"/>
            </a:pPr>
            <a:r>
              <a:rPr lang="en-US"/>
              <a:t>D) The learning difficulties are </a:t>
            </a:r>
            <a:r>
              <a:rPr lang="en-US" u="sng"/>
              <a:t>not better accounted for by intellectual disabilities</a:t>
            </a:r>
            <a:r>
              <a:rPr lang="en-US"/>
              <a:t>, sensory (visual or auditory) disorders, other mental or neurological disorders, psychosocial adversity, lack of proficiency in the language of academic instruction, or inadequate educational instruction.</a:t>
            </a:r>
            <a:endParaRPr/>
          </a:p>
        </p:txBody>
      </p:sp>
    </p:spTree>
  </p:cSld>
  <p:clrMapOvr>
    <a:masterClrMapping/>
  </p:clrMapOvr>
</p:sld>
</file>

<file path=ppt/slides/slide2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3" name="Shape 3123"/>
        <p:cNvGrpSpPr/>
        <p:nvPr/>
      </p:nvGrpSpPr>
      <p:grpSpPr>
        <a:xfrm>
          <a:off x="0" y="0"/>
          <a:ext cx="0" cy="0"/>
          <a:chOff x="0" y="0"/>
          <a:chExt cx="0" cy="0"/>
        </a:xfrm>
      </p:grpSpPr>
      <p:sp>
        <p:nvSpPr>
          <p:cNvPr id="3124" name="Google Shape;3124;p93"/>
          <p:cNvSpPr txBox="1"/>
          <p:nvPr>
            <p:ph type="title"/>
          </p:nvPr>
        </p:nvSpPr>
        <p:spPr>
          <a:xfrm>
            <a:off x="462709" y="741633"/>
            <a:ext cx="36687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Differential diagnosis </a:t>
            </a:r>
            <a:endParaRPr/>
          </a:p>
        </p:txBody>
      </p:sp>
      <p:sp>
        <p:nvSpPr>
          <p:cNvPr id="3125" name="Google Shape;3125;p93"/>
          <p:cNvSpPr txBox="1"/>
          <p:nvPr>
            <p:ph idx="1" type="body"/>
          </p:nvPr>
        </p:nvSpPr>
        <p:spPr>
          <a:xfrm>
            <a:off x="461963" y="1431925"/>
            <a:ext cx="3668700" cy="3436800"/>
          </a:xfrm>
          <a:prstGeom prst="rect">
            <a:avLst/>
          </a:prstGeom>
          <a:noFill/>
          <a:ln>
            <a:noFill/>
          </a:ln>
        </p:spPr>
        <p:txBody>
          <a:bodyPr anchorCtr="0" anchor="t" bIns="45700" lIns="91425" spcFirstLastPara="1" rIns="91425" wrap="square" tIns="45700">
            <a:normAutofit/>
          </a:bodyPr>
          <a:lstStyle/>
          <a:p>
            <a:pPr indent="0" lvl="0" marL="139700" rtl="0" algn="l">
              <a:lnSpc>
                <a:spcPct val="100000"/>
              </a:lnSpc>
              <a:spcBef>
                <a:spcPts val="0"/>
              </a:spcBef>
              <a:spcAft>
                <a:spcPts val="0"/>
              </a:spcAft>
              <a:buSzPts val="1400"/>
              <a:buNone/>
            </a:pPr>
            <a:r>
              <a:rPr lang="en-US"/>
              <a:t>• Normal variation in academic attainment.</a:t>
            </a:r>
            <a:endParaRPr/>
          </a:p>
          <a:p>
            <a:pPr indent="0" lvl="0" marL="139700" rtl="0" algn="l">
              <a:lnSpc>
                <a:spcPct val="100000"/>
              </a:lnSpc>
              <a:spcBef>
                <a:spcPts val="0"/>
              </a:spcBef>
              <a:spcAft>
                <a:spcPts val="0"/>
              </a:spcAft>
              <a:buSzPts val="1400"/>
              <a:buNone/>
            </a:pPr>
            <a:r>
              <a:rPr lang="en-US"/>
              <a:t>• Intellectual disability.</a:t>
            </a:r>
            <a:endParaRPr/>
          </a:p>
          <a:p>
            <a:pPr indent="0" lvl="0" marL="139700" rtl="0" algn="l">
              <a:lnSpc>
                <a:spcPct val="100000"/>
              </a:lnSpc>
              <a:spcBef>
                <a:spcPts val="0"/>
              </a:spcBef>
              <a:spcAft>
                <a:spcPts val="0"/>
              </a:spcAft>
              <a:buSzPts val="1400"/>
              <a:buNone/>
            </a:pPr>
            <a:r>
              <a:rPr lang="en-US"/>
              <a:t>• Neurological or sensory disorders.</a:t>
            </a:r>
            <a:endParaRPr/>
          </a:p>
          <a:p>
            <a:pPr indent="0" lvl="0" marL="139700" rtl="0" algn="l">
              <a:lnSpc>
                <a:spcPct val="100000"/>
              </a:lnSpc>
              <a:spcBef>
                <a:spcPts val="0"/>
              </a:spcBef>
              <a:spcAft>
                <a:spcPts val="0"/>
              </a:spcAft>
              <a:buSzPts val="1400"/>
              <a:buNone/>
            </a:pPr>
            <a:r>
              <a:rPr lang="en-US"/>
              <a:t>• ADHD.</a:t>
            </a:r>
            <a:endParaRPr/>
          </a:p>
          <a:p>
            <a:pPr indent="0" lvl="0" marL="139700" rtl="0" algn="l">
              <a:lnSpc>
                <a:spcPct val="100000"/>
              </a:lnSpc>
              <a:spcBef>
                <a:spcPts val="0"/>
              </a:spcBef>
              <a:spcAft>
                <a:spcPts val="0"/>
              </a:spcAft>
              <a:buSzPts val="1400"/>
              <a:buNone/>
            </a:pPr>
            <a:r>
              <a:rPr lang="en-US"/>
              <a:t>• Psychotic disorder.</a:t>
            </a:r>
            <a:endParaRPr/>
          </a:p>
          <a:p>
            <a:pPr indent="0" lvl="0" marL="139700" rtl="0" algn="l">
              <a:lnSpc>
                <a:spcPct val="100000"/>
              </a:lnSpc>
              <a:spcBef>
                <a:spcPts val="0"/>
              </a:spcBef>
              <a:spcAft>
                <a:spcPts val="0"/>
              </a:spcAft>
              <a:buSzPts val="1400"/>
              <a:buNone/>
            </a:pPr>
            <a:r>
              <a:t/>
            </a:r>
            <a:endParaRPr/>
          </a:p>
          <a:p>
            <a:pPr indent="0" lvl="0" marL="139700" rtl="0" algn="l">
              <a:lnSpc>
                <a:spcPct val="100000"/>
              </a:lnSpc>
              <a:spcBef>
                <a:spcPts val="0"/>
              </a:spcBef>
              <a:spcAft>
                <a:spcPts val="0"/>
              </a:spcAft>
              <a:buSzPts val="1400"/>
              <a:buNone/>
            </a:pPr>
            <a:r>
              <a:t/>
            </a:r>
            <a:endParaRPr/>
          </a:p>
          <a:p>
            <a:pPr indent="0" lvl="0" marL="139700" rtl="0" algn="l">
              <a:lnSpc>
                <a:spcPct val="100000"/>
              </a:lnSpc>
              <a:spcBef>
                <a:spcPts val="0"/>
              </a:spcBef>
              <a:spcAft>
                <a:spcPts val="0"/>
              </a:spcAft>
              <a:buSzPts val="1400"/>
              <a:buNone/>
            </a:pPr>
            <a:r>
              <a:rPr lang="en-US"/>
              <a:t>• SLD is lifelong, but the course and clinical expression is variable. Depending on the range and severity of the disability , comorbidities and available support system and intervention.</a:t>
            </a:r>
            <a:endParaRPr/>
          </a:p>
          <a:p>
            <a:pPr indent="0" lvl="0" marL="139700" rtl="0" algn="l">
              <a:lnSpc>
                <a:spcPct val="100000"/>
              </a:lnSpc>
              <a:spcBef>
                <a:spcPts val="0"/>
              </a:spcBef>
              <a:spcAft>
                <a:spcPts val="0"/>
              </a:spcAft>
              <a:buSzPts val="1400"/>
              <a:buNone/>
            </a:pPr>
            <a:r>
              <a:t/>
            </a:r>
            <a:endParaRPr/>
          </a:p>
          <a:p>
            <a:pPr indent="0" lvl="0" marL="139700" rtl="0" algn="l">
              <a:lnSpc>
                <a:spcPct val="100000"/>
              </a:lnSpc>
              <a:spcBef>
                <a:spcPts val="0"/>
              </a:spcBef>
              <a:spcAft>
                <a:spcPts val="0"/>
              </a:spcAft>
              <a:buSzPts val="1400"/>
              <a:buNone/>
            </a:pPr>
            <a:r>
              <a:t/>
            </a:r>
            <a:endParaRPr/>
          </a:p>
          <a:p>
            <a:pPr indent="0" lvl="0" marL="139700" rtl="0" algn="l">
              <a:lnSpc>
                <a:spcPct val="100000"/>
              </a:lnSpc>
              <a:spcBef>
                <a:spcPts val="0"/>
              </a:spcBef>
              <a:spcAft>
                <a:spcPts val="0"/>
              </a:spcAft>
              <a:buSzPts val="1400"/>
              <a:buNone/>
            </a:pPr>
            <a:r>
              <a:rPr lang="en-US"/>
              <a:t>The earlier the diagnosis for SLD, the better the prognosis</a:t>
            </a:r>
            <a:endParaRPr/>
          </a:p>
          <a:p>
            <a:pPr indent="0" lvl="0" marL="139700" rtl="0" algn="l">
              <a:lnSpc>
                <a:spcPct val="100000"/>
              </a:lnSpc>
              <a:spcBef>
                <a:spcPts val="0"/>
              </a:spcBef>
              <a:spcAft>
                <a:spcPts val="0"/>
              </a:spcAft>
              <a:buSzPts val="1400"/>
              <a:buNone/>
            </a:pPr>
            <a:r>
              <a:t/>
            </a:r>
            <a:endParaRPr/>
          </a:p>
        </p:txBody>
      </p:sp>
      <p:sp>
        <p:nvSpPr>
          <p:cNvPr id="3126" name="Google Shape;3126;p93"/>
          <p:cNvSpPr txBox="1"/>
          <p:nvPr>
            <p:ph idx="2" type="body"/>
          </p:nvPr>
        </p:nvSpPr>
        <p:spPr>
          <a:xfrm>
            <a:off x="5012579" y="1448441"/>
            <a:ext cx="3668700" cy="3436800"/>
          </a:xfrm>
          <a:prstGeom prst="rect">
            <a:avLst/>
          </a:prstGeom>
          <a:noFill/>
          <a:ln>
            <a:noFill/>
          </a:ln>
        </p:spPr>
        <p:txBody>
          <a:bodyPr anchorCtr="0" anchor="t" bIns="45700" lIns="91425" spcFirstLastPara="1" rIns="91425" wrap="square" tIns="45700">
            <a:normAutofit/>
          </a:bodyPr>
          <a:lstStyle/>
          <a:p>
            <a:pPr indent="-317500" lvl="0" marL="457200" rtl="0" algn="l">
              <a:lnSpc>
                <a:spcPct val="100000"/>
              </a:lnSpc>
              <a:spcBef>
                <a:spcPts val="0"/>
              </a:spcBef>
              <a:spcAft>
                <a:spcPts val="0"/>
              </a:spcAft>
              <a:buSzPts val="1400"/>
              <a:buChar char="•"/>
            </a:pPr>
            <a:r>
              <a:rPr lang="en-US"/>
              <a:t>Intense educational interventions (special classrooms, remedials, or Systematic individualized education tailored to child’s specific needs ”1 to 1 tutoring”) and behavioral techniques.          </a:t>
            </a:r>
            <a:endParaRPr/>
          </a:p>
          <a:p>
            <a:pPr indent="-317500" lvl="0" marL="457200" rtl="0" algn="l">
              <a:lnSpc>
                <a:spcPct val="100000"/>
              </a:lnSpc>
              <a:spcBef>
                <a:spcPts val="0"/>
              </a:spcBef>
              <a:spcAft>
                <a:spcPts val="0"/>
              </a:spcAft>
              <a:buSzPts val="1400"/>
              <a:buChar char="•"/>
            </a:pPr>
            <a:r>
              <a:rPr lang="en-US"/>
              <a:t>Some tips: </a:t>
            </a:r>
            <a:endParaRPr/>
          </a:p>
          <a:p>
            <a:pPr indent="-317500" lvl="1" marL="914400" rtl="0" algn="l">
              <a:lnSpc>
                <a:spcPct val="100000"/>
              </a:lnSpc>
              <a:spcBef>
                <a:spcPts val="0"/>
              </a:spcBef>
              <a:spcAft>
                <a:spcPts val="0"/>
              </a:spcAft>
              <a:buSzPts val="1400"/>
              <a:buChar char="•"/>
            </a:pPr>
            <a:r>
              <a:rPr lang="en-US"/>
              <a:t>Slow down instructions </a:t>
            </a:r>
            <a:endParaRPr/>
          </a:p>
          <a:p>
            <a:pPr indent="-317500" lvl="1" marL="914400" rtl="0" algn="l">
              <a:lnSpc>
                <a:spcPct val="100000"/>
              </a:lnSpc>
              <a:spcBef>
                <a:spcPts val="0"/>
              </a:spcBef>
              <a:spcAft>
                <a:spcPts val="0"/>
              </a:spcAft>
              <a:buSzPts val="1400"/>
              <a:buChar char="•"/>
            </a:pPr>
            <a:r>
              <a:rPr lang="en-US"/>
              <a:t>Keep eye contact to make sure the student is engaged </a:t>
            </a:r>
            <a:endParaRPr/>
          </a:p>
          <a:p>
            <a:pPr indent="-317500" lvl="1" marL="914400" rtl="0" algn="l">
              <a:lnSpc>
                <a:spcPct val="100000"/>
              </a:lnSpc>
              <a:spcBef>
                <a:spcPts val="0"/>
              </a:spcBef>
              <a:spcAft>
                <a:spcPts val="0"/>
              </a:spcAft>
              <a:buSzPts val="1400"/>
              <a:buChar char="•"/>
            </a:pPr>
            <a:r>
              <a:rPr lang="en-US"/>
              <a:t>Know your student and build rapport </a:t>
            </a:r>
            <a:endParaRPr/>
          </a:p>
          <a:p>
            <a:pPr indent="-317500" lvl="1" marL="914400" rtl="0" algn="l">
              <a:lnSpc>
                <a:spcPct val="100000"/>
              </a:lnSpc>
              <a:spcBef>
                <a:spcPts val="0"/>
              </a:spcBef>
              <a:spcAft>
                <a:spcPts val="0"/>
              </a:spcAft>
              <a:buSzPts val="1400"/>
              <a:buChar char="•"/>
            </a:pPr>
            <a:r>
              <a:rPr lang="en-US"/>
              <a:t>Practice small games before playing on a larger scale </a:t>
            </a:r>
            <a:endParaRPr/>
          </a:p>
          <a:p>
            <a:pPr indent="-317500" lvl="1" marL="914400" rtl="0" algn="l">
              <a:lnSpc>
                <a:spcPct val="100000"/>
              </a:lnSpc>
              <a:spcBef>
                <a:spcPts val="0"/>
              </a:spcBef>
              <a:spcAft>
                <a:spcPts val="0"/>
              </a:spcAft>
              <a:buSzPts val="1400"/>
              <a:buChar char="•"/>
            </a:pPr>
            <a:r>
              <a:rPr lang="en-US"/>
              <a:t>Peering partners may be affective </a:t>
            </a:r>
            <a:endParaRPr/>
          </a:p>
          <a:p>
            <a:pPr indent="-317500" lvl="1" marL="914400" rtl="0" algn="l">
              <a:lnSpc>
                <a:spcPct val="100000"/>
              </a:lnSpc>
              <a:spcBef>
                <a:spcPts val="0"/>
              </a:spcBef>
              <a:spcAft>
                <a:spcPts val="0"/>
              </a:spcAft>
              <a:buSzPts val="1400"/>
              <a:buChar char="•"/>
            </a:pPr>
            <a:r>
              <a:rPr lang="en-US"/>
              <a:t>BE PATIENT</a:t>
            </a:r>
            <a:endParaRPr/>
          </a:p>
        </p:txBody>
      </p:sp>
      <p:sp>
        <p:nvSpPr>
          <p:cNvPr id="3127" name="Google Shape;3127;p93"/>
          <p:cNvSpPr txBox="1"/>
          <p:nvPr>
            <p:ph idx="3" type="body"/>
          </p:nvPr>
        </p:nvSpPr>
        <p:spPr>
          <a:xfrm>
            <a:off x="5013325" y="741363"/>
            <a:ext cx="3667200" cy="573000"/>
          </a:xfrm>
          <a:prstGeom prst="rect">
            <a:avLst/>
          </a:prstGeom>
          <a:noFill/>
          <a:ln>
            <a:noFill/>
          </a:ln>
        </p:spPr>
        <p:txBody>
          <a:bodyPr anchorCtr="0" anchor="t" bIns="45700" lIns="91425" spcFirstLastPara="1" rIns="91425" wrap="square" tIns="45700">
            <a:normAutofit/>
          </a:bodyPr>
          <a:lstStyle/>
          <a:p>
            <a:pPr indent="-228600" lvl="0" marL="457200" rtl="0" algn="l">
              <a:lnSpc>
                <a:spcPct val="100000"/>
              </a:lnSpc>
              <a:spcBef>
                <a:spcPts val="0"/>
              </a:spcBef>
              <a:spcAft>
                <a:spcPts val="0"/>
              </a:spcAft>
              <a:buSzPts val="2400"/>
              <a:buNone/>
            </a:pPr>
            <a:r>
              <a:rPr lang="en-US"/>
              <a:t>TREATMENT</a:t>
            </a:r>
            <a:endParaRPr/>
          </a:p>
        </p:txBody>
      </p:sp>
    </p:spTree>
  </p:cSld>
  <p:clrMapOvr>
    <a:masterClrMapping/>
  </p:clrMapOvr>
</p:sld>
</file>

<file path=ppt/slides/slide2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1" name="Shape 3131"/>
        <p:cNvGrpSpPr/>
        <p:nvPr/>
      </p:nvGrpSpPr>
      <p:grpSpPr>
        <a:xfrm>
          <a:off x="0" y="0"/>
          <a:ext cx="0" cy="0"/>
          <a:chOff x="0" y="0"/>
          <a:chExt cx="0" cy="0"/>
        </a:xfrm>
      </p:grpSpPr>
      <p:sp>
        <p:nvSpPr>
          <p:cNvPr id="3132" name="Google Shape;3132;g2b64a795e42_0_497"/>
          <p:cNvSpPr txBox="1"/>
          <p:nvPr>
            <p:ph type="title"/>
          </p:nvPr>
        </p:nvSpPr>
        <p:spPr>
          <a:xfrm>
            <a:off x="251250" y="2226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3133" name="Google Shape;3133;g2b64a795e42_0_497"/>
          <p:cNvSpPr txBox="1"/>
          <p:nvPr>
            <p:ph idx="1" type="body"/>
          </p:nvPr>
        </p:nvSpPr>
        <p:spPr>
          <a:xfrm>
            <a:off x="378600" y="928025"/>
            <a:ext cx="4068000" cy="41301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SzPts val="935"/>
              <a:buNone/>
            </a:pPr>
            <a:r>
              <a:rPr lang="en-US" sz="1490"/>
              <a:t>1- Deficits in counting and calculations and solving math problems?</a:t>
            </a:r>
            <a:endParaRPr sz="1490"/>
          </a:p>
          <a:p>
            <a:pPr indent="0" lvl="0" marL="457200" rtl="0" algn="l">
              <a:lnSpc>
                <a:spcPct val="80000"/>
              </a:lnSpc>
              <a:spcBef>
                <a:spcPts val="0"/>
              </a:spcBef>
              <a:spcAft>
                <a:spcPts val="0"/>
              </a:spcAft>
              <a:buSzPts val="935"/>
              <a:buNone/>
            </a:pPr>
            <a:r>
              <a:rPr lang="en-US" sz="1490">
                <a:solidFill>
                  <a:schemeClr val="dk2"/>
                </a:solidFill>
                <a:latin typeface="Roboto Condensed Light"/>
                <a:ea typeface="Roboto Condensed Light"/>
                <a:cs typeface="Roboto Condensed Light"/>
                <a:sym typeface="Roboto Condensed Light"/>
              </a:rPr>
              <a:t>Dyscalculia</a:t>
            </a:r>
            <a:endParaRPr sz="1490">
              <a:solidFill>
                <a:schemeClr val="dk2"/>
              </a:solidFill>
              <a:latin typeface="Roboto Condensed Light"/>
              <a:ea typeface="Roboto Condensed Light"/>
              <a:cs typeface="Roboto Condensed Light"/>
              <a:sym typeface="Roboto Condensed Light"/>
            </a:endParaRPr>
          </a:p>
          <a:p>
            <a:pPr indent="0" lvl="0" marL="0" rtl="0" algn="l">
              <a:lnSpc>
                <a:spcPct val="80000"/>
              </a:lnSpc>
              <a:spcBef>
                <a:spcPts val="1000"/>
              </a:spcBef>
              <a:spcAft>
                <a:spcPts val="0"/>
              </a:spcAft>
              <a:buSzPts val="935"/>
              <a:buNone/>
            </a:pPr>
            <a:r>
              <a:rPr lang="en-US" sz="1490"/>
              <a:t>2- Learning disorders are most commonly  associated with which of following disorders?</a:t>
            </a:r>
            <a:endParaRPr sz="1490"/>
          </a:p>
          <a:p>
            <a:pPr indent="0" lvl="0" marL="457200" rtl="0" algn="l">
              <a:lnSpc>
                <a:spcPct val="80000"/>
              </a:lnSpc>
              <a:spcBef>
                <a:spcPts val="0"/>
              </a:spcBef>
              <a:spcAft>
                <a:spcPts val="0"/>
              </a:spcAft>
              <a:buClr>
                <a:schemeClr val="dk1"/>
              </a:buClr>
              <a:buSzPts val="935"/>
              <a:buFont typeface="Arial"/>
              <a:buNone/>
            </a:pPr>
            <a:r>
              <a:rPr lang="en-US" sz="1490">
                <a:solidFill>
                  <a:schemeClr val="dk2"/>
                </a:solidFill>
                <a:latin typeface="Roboto Condensed Light"/>
                <a:ea typeface="Roboto Condensed Light"/>
                <a:cs typeface="Roboto Condensed Light"/>
                <a:sym typeface="Roboto Condensed Light"/>
              </a:rPr>
              <a:t>A .Attention deficit  hyperactivity disorder.</a:t>
            </a:r>
            <a:endParaRPr sz="1490">
              <a:solidFill>
                <a:schemeClr val="dk2"/>
              </a:solidFill>
              <a:latin typeface="Roboto Condensed Light"/>
              <a:ea typeface="Roboto Condensed Light"/>
              <a:cs typeface="Roboto Condensed Light"/>
              <a:sym typeface="Roboto Condensed Light"/>
            </a:endParaRPr>
          </a:p>
          <a:p>
            <a:pPr indent="0" lvl="0" marL="457200" rtl="0" algn="l">
              <a:lnSpc>
                <a:spcPct val="80000"/>
              </a:lnSpc>
              <a:spcBef>
                <a:spcPts val="0"/>
              </a:spcBef>
              <a:spcAft>
                <a:spcPts val="0"/>
              </a:spcAft>
              <a:buClr>
                <a:schemeClr val="dk1"/>
              </a:buClr>
              <a:buSzPts val="935"/>
              <a:buFont typeface="Arial"/>
              <a:buNone/>
            </a:pPr>
            <a:r>
              <a:rPr lang="en-US" sz="1490">
                <a:solidFill>
                  <a:schemeClr val="dk1"/>
                </a:solidFill>
                <a:latin typeface="Roboto Condensed Light"/>
                <a:ea typeface="Roboto Condensed Light"/>
                <a:cs typeface="Roboto Condensed Light"/>
                <a:sym typeface="Roboto Condensed Light"/>
              </a:rPr>
              <a:t>B .Bipolar disorder</a:t>
            </a:r>
            <a:endParaRPr sz="1490">
              <a:solidFill>
                <a:schemeClr val="dk1"/>
              </a:solidFill>
              <a:latin typeface="Roboto Condensed Light"/>
              <a:ea typeface="Roboto Condensed Light"/>
              <a:cs typeface="Roboto Condensed Light"/>
              <a:sym typeface="Roboto Condensed Light"/>
            </a:endParaRPr>
          </a:p>
          <a:p>
            <a:pPr indent="0" lvl="0" marL="457200" rtl="0" algn="l">
              <a:lnSpc>
                <a:spcPct val="80000"/>
              </a:lnSpc>
              <a:spcBef>
                <a:spcPts val="0"/>
              </a:spcBef>
              <a:spcAft>
                <a:spcPts val="0"/>
              </a:spcAft>
              <a:buClr>
                <a:schemeClr val="dk1"/>
              </a:buClr>
              <a:buSzPts val="935"/>
              <a:buFont typeface="Arial"/>
              <a:buNone/>
            </a:pPr>
            <a:r>
              <a:rPr lang="en-US" sz="1490">
                <a:solidFill>
                  <a:schemeClr val="dk1"/>
                </a:solidFill>
                <a:latin typeface="Roboto Condensed Light"/>
                <a:ea typeface="Roboto Condensed Light"/>
                <a:cs typeface="Roboto Condensed Light"/>
                <a:sym typeface="Roboto Condensed Light"/>
              </a:rPr>
              <a:t>C .Tourette disorder</a:t>
            </a:r>
            <a:endParaRPr sz="1490">
              <a:solidFill>
                <a:schemeClr val="dk1"/>
              </a:solidFill>
              <a:latin typeface="Roboto Condensed Light"/>
              <a:ea typeface="Roboto Condensed Light"/>
              <a:cs typeface="Roboto Condensed Light"/>
              <a:sym typeface="Roboto Condensed Light"/>
            </a:endParaRPr>
          </a:p>
          <a:p>
            <a:pPr indent="0" lvl="0" marL="457200" rtl="0" algn="l">
              <a:lnSpc>
                <a:spcPct val="80000"/>
              </a:lnSpc>
              <a:spcBef>
                <a:spcPts val="0"/>
              </a:spcBef>
              <a:spcAft>
                <a:spcPts val="0"/>
              </a:spcAft>
              <a:buSzPts val="935"/>
              <a:buNone/>
            </a:pPr>
            <a:r>
              <a:rPr lang="en-US" sz="1490">
                <a:solidFill>
                  <a:schemeClr val="dk1"/>
                </a:solidFill>
                <a:latin typeface="Roboto Condensed Light"/>
                <a:ea typeface="Roboto Condensed Light"/>
                <a:cs typeface="Roboto Condensed Light"/>
                <a:sym typeface="Roboto Condensed Light"/>
              </a:rPr>
              <a:t>D .Asperger  disorder</a:t>
            </a:r>
            <a:endParaRPr sz="1490">
              <a:solidFill>
                <a:schemeClr val="dk1"/>
              </a:solidFill>
              <a:latin typeface="Roboto Condensed Light"/>
              <a:ea typeface="Roboto Condensed Light"/>
              <a:cs typeface="Roboto Condensed Light"/>
              <a:sym typeface="Roboto Condensed Light"/>
            </a:endParaRPr>
          </a:p>
          <a:p>
            <a:pPr indent="0" lvl="0" marL="0" rtl="0" algn="l">
              <a:lnSpc>
                <a:spcPct val="80000"/>
              </a:lnSpc>
              <a:spcBef>
                <a:spcPts val="1000"/>
              </a:spcBef>
              <a:spcAft>
                <a:spcPts val="0"/>
              </a:spcAft>
              <a:buSzPts val="935"/>
              <a:buNone/>
            </a:pPr>
            <a:r>
              <a:rPr lang="en-US" sz="1490"/>
              <a:t>3- Difficulty recognizing words with slow inaccurate reading is called: </a:t>
            </a:r>
            <a:endParaRPr sz="1490"/>
          </a:p>
          <a:p>
            <a:pPr indent="457200" lvl="0" marL="0" rtl="0" algn="l">
              <a:lnSpc>
                <a:spcPct val="80000"/>
              </a:lnSpc>
              <a:spcBef>
                <a:spcPts val="0"/>
              </a:spcBef>
              <a:spcAft>
                <a:spcPts val="0"/>
              </a:spcAft>
              <a:buSzPts val="935"/>
              <a:buNone/>
            </a:pPr>
            <a:r>
              <a:rPr lang="en-US" sz="1490">
                <a:solidFill>
                  <a:schemeClr val="dk2"/>
                </a:solidFill>
                <a:latin typeface="Roboto Condensed Light"/>
                <a:ea typeface="Roboto Condensed Light"/>
                <a:cs typeface="Roboto Condensed Light"/>
                <a:sym typeface="Roboto Condensed Light"/>
              </a:rPr>
              <a:t>Dyslexia</a:t>
            </a:r>
            <a:endParaRPr sz="1490">
              <a:solidFill>
                <a:schemeClr val="dk2"/>
              </a:solidFill>
              <a:latin typeface="Roboto Condensed Light"/>
              <a:ea typeface="Roboto Condensed Light"/>
              <a:cs typeface="Roboto Condensed Light"/>
              <a:sym typeface="Roboto Condensed Light"/>
            </a:endParaRPr>
          </a:p>
          <a:p>
            <a:pPr indent="0" lvl="0" marL="0" rtl="0" algn="l">
              <a:lnSpc>
                <a:spcPct val="80000"/>
              </a:lnSpc>
              <a:spcBef>
                <a:spcPts val="1000"/>
              </a:spcBef>
              <a:spcAft>
                <a:spcPts val="0"/>
              </a:spcAft>
              <a:buSzPts val="935"/>
              <a:buNone/>
            </a:pPr>
            <a:r>
              <a:rPr lang="en-US" sz="1490"/>
              <a:t>4- A child with dyscalculia find difficulty in?</a:t>
            </a:r>
            <a:endParaRPr sz="1490"/>
          </a:p>
          <a:p>
            <a:pPr indent="0" lvl="0" marL="457200" rtl="0" algn="l">
              <a:lnSpc>
                <a:spcPct val="80000"/>
              </a:lnSpc>
              <a:spcBef>
                <a:spcPts val="0"/>
              </a:spcBef>
              <a:spcAft>
                <a:spcPts val="0"/>
              </a:spcAft>
              <a:buClr>
                <a:schemeClr val="dk1"/>
              </a:buClr>
              <a:buSzPts val="935"/>
              <a:buFont typeface="Arial"/>
              <a:buNone/>
            </a:pPr>
            <a:r>
              <a:rPr lang="en-US" sz="1490">
                <a:solidFill>
                  <a:schemeClr val="dk1"/>
                </a:solidFill>
              </a:rPr>
              <a:t> </a:t>
            </a:r>
            <a:r>
              <a:rPr lang="en-US" sz="1490">
                <a:solidFill>
                  <a:schemeClr val="dk1"/>
                </a:solidFill>
                <a:latin typeface="Roboto Condensed Light"/>
                <a:ea typeface="Roboto Condensed Light"/>
                <a:cs typeface="Roboto Condensed Light"/>
                <a:sym typeface="Roboto Condensed Light"/>
              </a:rPr>
              <a:t>A. Reading</a:t>
            </a:r>
            <a:endParaRPr sz="1490">
              <a:solidFill>
                <a:schemeClr val="dk1"/>
              </a:solidFill>
              <a:latin typeface="Roboto Condensed Light"/>
              <a:ea typeface="Roboto Condensed Light"/>
              <a:cs typeface="Roboto Condensed Light"/>
              <a:sym typeface="Roboto Condensed Light"/>
            </a:endParaRPr>
          </a:p>
          <a:p>
            <a:pPr indent="0" lvl="0" marL="457200" rtl="0" algn="l">
              <a:lnSpc>
                <a:spcPct val="80000"/>
              </a:lnSpc>
              <a:spcBef>
                <a:spcPts val="0"/>
              </a:spcBef>
              <a:spcAft>
                <a:spcPts val="0"/>
              </a:spcAft>
              <a:buClr>
                <a:schemeClr val="dk1"/>
              </a:buClr>
              <a:buSzPts val="935"/>
              <a:buFont typeface="Arial"/>
              <a:buNone/>
            </a:pPr>
            <a:r>
              <a:rPr lang="en-US" sz="1490">
                <a:solidFill>
                  <a:schemeClr val="dk1"/>
                </a:solidFill>
                <a:latin typeface="Roboto Condensed Light"/>
                <a:ea typeface="Roboto Condensed Light"/>
                <a:cs typeface="Roboto Condensed Light"/>
                <a:sym typeface="Roboto Condensed Light"/>
              </a:rPr>
              <a:t>B. Writing</a:t>
            </a:r>
            <a:endParaRPr sz="1490">
              <a:solidFill>
                <a:schemeClr val="dk1"/>
              </a:solidFill>
              <a:latin typeface="Roboto Condensed Light"/>
              <a:ea typeface="Roboto Condensed Light"/>
              <a:cs typeface="Roboto Condensed Light"/>
              <a:sym typeface="Roboto Condensed Light"/>
            </a:endParaRPr>
          </a:p>
          <a:p>
            <a:pPr indent="0" lvl="0" marL="457200" rtl="0" algn="l">
              <a:lnSpc>
                <a:spcPct val="80000"/>
              </a:lnSpc>
              <a:spcBef>
                <a:spcPts val="0"/>
              </a:spcBef>
              <a:spcAft>
                <a:spcPts val="0"/>
              </a:spcAft>
              <a:buClr>
                <a:schemeClr val="dk1"/>
              </a:buClr>
              <a:buSzPts val="935"/>
              <a:buFont typeface="Arial"/>
              <a:buNone/>
            </a:pPr>
            <a:r>
              <a:rPr lang="en-US" sz="1490">
                <a:solidFill>
                  <a:schemeClr val="dk2"/>
                </a:solidFill>
                <a:latin typeface="Roboto Condensed Light"/>
                <a:ea typeface="Roboto Condensed Light"/>
                <a:cs typeface="Roboto Condensed Light"/>
                <a:sym typeface="Roboto Condensed Light"/>
              </a:rPr>
              <a:t>C. Mathematics</a:t>
            </a:r>
            <a:endParaRPr sz="1490">
              <a:solidFill>
                <a:schemeClr val="dk2"/>
              </a:solidFill>
              <a:latin typeface="Roboto Condensed Light"/>
              <a:ea typeface="Roboto Condensed Light"/>
              <a:cs typeface="Roboto Condensed Light"/>
              <a:sym typeface="Roboto Condensed Light"/>
            </a:endParaRPr>
          </a:p>
          <a:p>
            <a:pPr indent="0" lvl="0" marL="457200" rtl="0" algn="l">
              <a:lnSpc>
                <a:spcPct val="80000"/>
              </a:lnSpc>
              <a:spcBef>
                <a:spcPts val="0"/>
              </a:spcBef>
              <a:spcAft>
                <a:spcPts val="0"/>
              </a:spcAft>
              <a:buClr>
                <a:schemeClr val="dk1"/>
              </a:buClr>
              <a:buSzPts val="935"/>
              <a:buFont typeface="Arial"/>
              <a:buNone/>
            </a:pPr>
            <a:r>
              <a:rPr lang="en-US" sz="1490">
                <a:solidFill>
                  <a:schemeClr val="dk1"/>
                </a:solidFill>
                <a:latin typeface="Roboto Condensed Light"/>
                <a:ea typeface="Roboto Condensed Light"/>
                <a:cs typeface="Roboto Condensed Light"/>
                <a:sym typeface="Roboto Condensed Light"/>
              </a:rPr>
              <a:t>D. intellectual function</a:t>
            </a:r>
            <a:endParaRPr sz="1490">
              <a:solidFill>
                <a:schemeClr val="dk1"/>
              </a:solidFill>
              <a:latin typeface="Roboto Condensed Light"/>
              <a:ea typeface="Roboto Condensed Light"/>
              <a:cs typeface="Roboto Condensed Light"/>
              <a:sym typeface="Roboto Condensed Light"/>
            </a:endParaRPr>
          </a:p>
          <a:p>
            <a:pPr indent="0" lvl="0" marL="457200" rtl="0" algn="l">
              <a:lnSpc>
                <a:spcPct val="80000"/>
              </a:lnSpc>
              <a:spcBef>
                <a:spcPts val="0"/>
              </a:spcBef>
              <a:spcAft>
                <a:spcPts val="0"/>
              </a:spcAft>
              <a:buClr>
                <a:schemeClr val="dk1"/>
              </a:buClr>
              <a:buSzPts val="935"/>
              <a:buFont typeface="Arial"/>
              <a:buNone/>
            </a:pPr>
            <a:r>
              <a:rPr lang="en-US" sz="1490">
                <a:solidFill>
                  <a:schemeClr val="dk1"/>
                </a:solidFill>
                <a:latin typeface="Roboto Condensed Light"/>
                <a:ea typeface="Roboto Condensed Light"/>
                <a:cs typeface="Roboto Condensed Light"/>
                <a:sym typeface="Roboto Condensed Light"/>
              </a:rPr>
              <a:t>E . memory</a:t>
            </a:r>
            <a:endParaRPr sz="1490"/>
          </a:p>
        </p:txBody>
      </p:sp>
      <p:sp>
        <p:nvSpPr>
          <p:cNvPr id="3134" name="Google Shape;3134;g2b64a795e42_0_497"/>
          <p:cNvSpPr txBox="1"/>
          <p:nvPr/>
        </p:nvSpPr>
        <p:spPr>
          <a:xfrm>
            <a:off x="4674775" y="928025"/>
            <a:ext cx="3585300" cy="40668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1000"/>
              </a:spcBef>
              <a:spcAft>
                <a:spcPts val="0"/>
              </a:spcAft>
              <a:buClr>
                <a:srgbClr val="000000"/>
              </a:buClr>
              <a:buSzPts val="1290"/>
              <a:buFont typeface="Arial"/>
              <a:buNone/>
            </a:pPr>
            <a:r>
              <a:rPr b="0" i="0" lang="en-US" sz="1290" u="none" cap="none" strike="noStrike">
                <a:solidFill>
                  <a:schemeClr val="dk1"/>
                </a:solidFill>
                <a:latin typeface="Rubik"/>
                <a:ea typeface="Rubik"/>
                <a:cs typeface="Rubik"/>
                <a:sym typeface="Rubik"/>
              </a:rPr>
              <a:t>5- Definition of dyspraxia?</a:t>
            </a:r>
            <a:endParaRPr b="0" i="0" sz="1290" u="none" cap="none" strike="noStrike">
              <a:solidFill>
                <a:schemeClr val="dk1"/>
              </a:solidFill>
              <a:latin typeface="Rubik"/>
              <a:ea typeface="Rubik"/>
              <a:cs typeface="Rubik"/>
              <a:sym typeface="Rubik"/>
            </a:endParaRPr>
          </a:p>
          <a:p>
            <a:pPr indent="0" lvl="0" marL="457200" marR="0" rtl="0" algn="l">
              <a:lnSpc>
                <a:spcPct val="80000"/>
              </a:lnSpc>
              <a:spcBef>
                <a:spcPts val="0"/>
              </a:spcBef>
              <a:spcAft>
                <a:spcPts val="0"/>
              </a:spcAft>
              <a:buClr>
                <a:srgbClr val="000000"/>
              </a:buClr>
              <a:buSzPts val="1290"/>
              <a:buFont typeface="Arial"/>
              <a:buNone/>
            </a:pPr>
            <a:r>
              <a:rPr b="0" i="0" lang="en-US" sz="1290" u="none" cap="none" strike="noStrike">
                <a:solidFill>
                  <a:schemeClr val="dk2"/>
                </a:solidFill>
                <a:latin typeface="Roboto Condensed Light"/>
                <a:ea typeface="Roboto Condensed Light"/>
                <a:cs typeface="Roboto Condensed Light"/>
                <a:sym typeface="Roboto Condensed Light"/>
              </a:rPr>
              <a:t>a condition affecting physical coordination. It causes a child to perform less well than expected in daily activities for their age</a:t>
            </a:r>
            <a:endParaRPr b="0" i="0" sz="1290" u="none" cap="none" strike="noStrike">
              <a:solidFill>
                <a:schemeClr val="dk2"/>
              </a:solidFill>
              <a:latin typeface="Roboto Condensed Light"/>
              <a:ea typeface="Roboto Condensed Light"/>
              <a:cs typeface="Roboto Condensed Light"/>
              <a:sym typeface="Roboto Condensed Light"/>
            </a:endParaRPr>
          </a:p>
          <a:p>
            <a:pPr indent="0" lvl="0" marL="0" marR="0" rtl="0" algn="l">
              <a:lnSpc>
                <a:spcPct val="80000"/>
              </a:lnSpc>
              <a:spcBef>
                <a:spcPts val="1000"/>
              </a:spcBef>
              <a:spcAft>
                <a:spcPts val="0"/>
              </a:spcAft>
              <a:buClr>
                <a:srgbClr val="000000"/>
              </a:buClr>
              <a:buSzPts val="1290"/>
              <a:buFont typeface="Arial"/>
              <a:buNone/>
            </a:pPr>
            <a:r>
              <a:rPr b="0" i="0" lang="en-US" sz="1290" u="none" cap="none" strike="noStrike">
                <a:solidFill>
                  <a:schemeClr val="dk1"/>
                </a:solidFill>
                <a:latin typeface="Rubik"/>
                <a:ea typeface="Rubik"/>
                <a:cs typeface="Rubik"/>
                <a:sym typeface="Rubik"/>
              </a:rPr>
              <a:t>6- child has difficulties with understanding spoken and written:</a:t>
            </a:r>
            <a:endParaRPr b="0" i="0" sz="1290" u="none" cap="none" strike="noStrike">
              <a:solidFill>
                <a:schemeClr val="dk1"/>
              </a:solidFill>
              <a:latin typeface="Rubik"/>
              <a:ea typeface="Rubik"/>
              <a:cs typeface="Rubik"/>
              <a:sym typeface="Rubik"/>
            </a:endParaRPr>
          </a:p>
          <a:p>
            <a:pPr indent="0" lvl="0" marL="457200" marR="0" rtl="0" algn="l">
              <a:lnSpc>
                <a:spcPct val="80000"/>
              </a:lnSpc>
              <a:spcBef>
                <a:spcPts val="0"/>
              </a:spcBef>
              <a:spcAft>
                <a:spcPts val="0"/>
              </a:spcAft>
              <a:buClr>
                <a:srgbClr val="000000"/>
              </a:buClr>
              <a:buSzPts val="1290"/>
              <a:buFont typeface="Arial"/>
              <a:buNone/>
            </a:pPr>
            <a:r>
              <a:rPr b="0" i="0" lang="en-US" sz="1290" u="none" cap="none" strike="noStrike">
                <a:solidFill>
                  <a:schemeClr val="dk1"/>
                </a:solidFill>
                <a:latin typeface="Roboto Condensed Light"/>
                <a:ea typeface="Roboto Condensed Light"/>
                <a:cs typeface="Roboto Condensed Light"/>
                <a:sym typeface="Roboto Condensed Light"/>
              </a:rPr>
              <a:t>- dysgraphia</a:t>
            </a:r>
            <a:endParaRPr b="0" i="0" sz="1290" u="none" cap="none" strike="noStrike">
              <a:solidFill>
                <a:schemeClr val="dk1"/>
              </a:solidFill>
              <a:latin typeface="Roboto Condensed Light"/>
              <a:ea typeface="Roboto Condensed Light"/>
              <a:cs typeface="Roboto Condensed Light"/>
              <a:sym typeface="Roboto Condensed Light"/>
            </a:endParaRPr>
          </a:p>
          <a:p>
            <a:pPr indent="0" lvl="0" marL="457200" marR="0" rtl="0" algn="l">
              <a:lnSpc>
                <a:spcPct val="80000"/>
              </a:lnSpc>
              <a:spcBef>
                <a:spcPts val="0"/>
              </a:spcBef>
              <a:spcAft>
                <a:spcPts val="0"/>
              </a:spcAft>
              <a:buClr>
                <a:srgbClr val="000000"/>
              </a:buClr>
              <a:buSzPts val="1290"/>
              <a:buFont typeface="Arial"/>
              <a:buNone/>
            </a:pPr>
            <a:r>
              <a:rPr b="0" i="0" lang="en-US" sz="1290" u="none" cap="none" strike="noStrike">
                <a:solidFill>
                  <a:schemeClr val="dk1"/>
                </a:solidFill>
                <a:latin typeface="Roboto Condensed Light"/>
                <a:ea typeface="Roboto Condensed Light"/>
                <a:cs typeface="Roboto Condensed Light"/>
                <a:sym typeface="Roboto Condensed Light"/>
              </a:rPr>
              <a:t>- dyspraxia</a:t>
            </a:r>
            <a:endParaRPr b="0" i="0" sz="1290" u="none" cap="none" strike="noStrike">
              <a:solidFill>
                <a:schemeClr val="dk1"/>
              </a:solidFill>
              <a:latin typeface="Roboto Condensed Light"/>
              <a:ea typeface="Roboto Condensed Light"/>
              <a:cs typeface="Roboto Condensed Light"/>
              <a:sym typeface="Roboto Condensed Light"/>
            </a:endParaRPr>
          </a:p>
          <a:p>
            <a:pPr indent="0" lvl="0" marL="457200" marR="0" rtl="0" algn="l">
              <a:lnSpc>
                <a:spcPct val="80000"/>
              </a:lnSpc>
              <a:spcBef>
                <a:spcPts val="0"/>
              </a:spcBef>
              <a:spcAft>
                <a:spcPts val="0"/>
              </a:spcAft>
              <a:buClr>
                <a:srgbClr val="000000"/>
              </a:buClr>
              <a:buSzPts val="1290"/>
              <a:buFont typeface="Arial"/>
              <a:buNone/>
            </a:pPr>
            <a:r>
              <a:rPr b="0" i="0" lang="en-US" sz="1290" u="none" cap="none" strike="noStrike">
                <a:solidFill>
                  <a:schemeClr val="dk2"/>
                </a:solidFill>
                <a:latin typeface="Roboto Condensed Light"/>
                <a:ea typeface="Roboto Condensed Light"/>
                <a:cs typeface="Roboto Condensed Light"/>
                <a:sym typeface="Roboto Condensed Light"/>
              </a:rPr>
              <a:t>- phonological processing disorder</a:t>
            </a:r>
            <a:endParaRPr b="0" i="0" sz="1290" u="none" cap="none" strike="noStrike">
              <a:solidFill>
                <a:schemeClr val="dk2"/>
              </a:solidFill>
              <a:latin typeface="Roboto Condensed Light"/>
              <a:ea typeface="Roboto Condensed Light"/>
              <a:cs typeface="Roboto Condensed Light"/>
              <a:sym typeface="Roboto Condensed Light"/>
            </a:endParaRPr>
          </a:p>
          <a:p>
            <a:pPr indent="0" lvl="0" marL="0" marR="0" rtl="0" algn="l">
              <a:lnSpc>
                <a:spcPct val="100000"/>
              </a:lnSpc>
              <a:spcBef>
                <a:spcPts val="1000"/>
              </a:spcBef>
              <a:spcAft>
                <a:spcPts val="0"/>
              </a:spcAft>
              <a:buClr>
                <a:srgbClr val="000000"/>
              </a:buClr>
              <a:buSzPts val="1400"/>
              <a:buFont typeface="Arial"/>
              <a:buNone/>
            </a:pPr>
            <a:r>
              <a:rPr b="0" i="0" lang="en-US" sz="1400" u="none" cap="none" strike="noStrike">
                <a:solidFill>
                  <a:srgbClr val="000000"/>
                </a:solidFill>
                <a:latin typeface="Rubik"/>
                <a:ea typeface="Rubik"/>
                <a:cs typeface="Rubik"/>
                <a:sym typeface="Rubik"/>
              </a:rPr>
              <a:t>7- </a:t>
            </a:r>
            <a:r>
              <a:rPr b="0" i="0" lang="en-US" sz="1400" u="none" cap="none" strike="noStrike">
                <a:solidFill>
                  <a:srgbClr val="000000"/>
                </a:solidFill>
                <a:latin typeface="Arial"/>
                <a:ea typeface="Arial"/>
                <a:cs typeface="Arial"/>
                <a:sym typeface="Arial"/>
              </a:rPr>
              <a:t>Learning disorders can affect academic performance, give an example of a specific learning disorder associated with reading?</a:t>
            </a:r>
            <a:endParaRPr b="0" i="0" sz="1400" u="none" cap="none" strike="noStrike">
              <a:solidFill>
                <a:srgbClr val="000000"/>
              </a:solidFill>
              <a:latin typeface="Arial"/>
              <a:ea typeface="Arial"/>
              <a:cs typeface="Arial"/>
              <a:sym typeface="Arial"/>
            </a:endParaRPr>
          </a:p>
          <a:p>
            <a:pPr indent="457200" lvl="0" marL="0" marR="0" rtl="0" algn="l">
              <a:lnSpc>
                <a:spcPct val="100000"/>
              </a:lnSpc>
              <a:spcBef>
                <a:spcPts val="0"/>
              </a:spcBef>
              <a:spcAft>
                <a:spcPts val="0"/>
              </a:spcAft>
              <a:buClr>
                <a:schemeClr val="dk1"/>
              </a:buClr>
              <a:buSzPts val="1100"/>
              <a:buFont typeface="Arial"/>
              <a:buNone/>
            </a:pPr>
            <a:r>
              <a:rPr b="0" i="0" lang="en-US" sz="1400" u="none" cap="none" strike="noStrike">
                <a:solidFill>
                  <a:schemeClr val="dk2"/>
                </a:solidFill>
                <a:latin typeface="Roboto Condensed Light"/>
                <a:ea typeface="Roboto Condensed Light"/>
                <a:cs typeface="Roboto Condensed Light"/>
                <a:sym typeface="Roboto Condensed Light"/>
              </a:rPr>
              <a:t>Dyslexia</a:t>
            </a:r>
            <a:endParaRPr b="0" i="0" sz="1100" u="none" cap="none" strike="noStrike">
              <a:solidFill>
                <a:schemeClr val="dk2"/>
              </a:solidFill>
              <a:latin typeface="Roboto Condensed Light"/>
              <a:ea typeface="Roboto Condensed Light"/>
              <a:cs typeface="Roboto Condensed Light"/>
              <a:sym typeface="Roboto Condensed Light"/>
            </a:endParaRPr>
          </a:p>
          <a:p>
            <a:pPr indent="0" lvl="0" marL="0" marR="0" rtl="0" algn="l">
              <a:lnSpc>
                <a:spcPct val="100000"/>
              </a:lnSpc>
              <a:spcBef>
                <a:spcPts val="1000"/>
              </a:spcBef>
              <a:spcAft>
                <a:spcPts val="0"/>
              </a:spcAft>
              <a:buClr>
                <a:srgbClr val="000000"/>
              </a:buClr>
              <a:buSzPts val="1400"/>
              <a:buFont typeface="Arial"/>
              <a:buNone/>
            </a:pPr>
            <a:r>
              <a:rPr b="0" i="0" lang="en-US" sz="1400" u="none" cap="none" strike="noStrike">
                <a:solidFill>
                  <a:srgbClr val="000000"/>
                </a:solidFill>
                <a:latin typeface="Rubik"/>
                <a:ea typeface="Rubik"/>
                <a:cs typeface="Rubik"/>
                <a:sym typeface="Rubik"/>
              </a:rPr>
              <a:t>8- The most common learning disability </a:t>
            </a:r>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Roboto Condensed Light"/>
                <a:ea typeface="Roboto Condensed Light"/>
                <a:cs typeface="Roboto Condensed Light"/>
                <a:sym typeface="Roboto Condensed Light"/>
              </a:rPr>
              <a:t>	Dyslexia</a:t>
            </a:r>
            <a:endParaRPr b="0" i="0" sz="1400" u="none" cap="none" strike="noStrike">
              <a:solidFill>
                <a:schemeClr val="dk2"/>
              </a:solidFill>
              <a:latin typeface="Roboto Condensed Light"/>
              <a:ea typeface="Roboto Condensed Light"/>
              <a:cs typeface="Roboto Condensed Light"/>
              <a:sym typeface="Roboto Condensed Light"/>
            </a:endParaRPr>
          </a:p>
          <a:p>
            <a:pPr indent="0" lvl="0" marL="0" marR="0" rtl="0" algn="l">
              <a:lnSpc>
                <a:spcPct val="100000"/>
              </a:lnSpc>
              <a:spcBef>
                <a:spcPts val="1000"/>
              </a:spcBef>
              <a:spcAft>
                <a:spcPts val="0"/>
              </a:spcAft>
              <a:buClr>
                <a:srgbClr val="000000"/>
              </a:buClr>
              <a:buSzPts val="1400"/>
              <a:buFont typeface="Arial"/>
              <a:buNone/>
            </a:pPr>
            <a:r>
              <a:rPr lang="en-US">
                <a:solidFill>
                  <a:schemeClr val="dk1"/>
                </a:solidFill>
                <a:latin typeface="Rubik"/>
                <a:ea typeface="Rubik"/>
                <a:cs typeface="Rubik"/>
                <a:sym typeface="Rubik"/>
              </a:rPr>
              <a:t>9- Correct about specific learning disorders?</a:t>
            </a:r>
            <a:endParaRPr>
              <a:solidFill>
                <a:schemeClr val="dk1"/>
              </a:solidFill>
              <a:latin typeface="Rubik"/>
              <a:ea typeface="Rubik"/>
              <a:cs typeface="Rubik"/>
              <a:sym typeface="Rubik"/>
            </a:endParaRPr>
          </a:p>
          <a:p>
            <a:pPr indent="0" lvl="0" marL="0" marR="0" rtl="0" algn="l">
              <a:lnSpc>
                <a:spcPct val="100000"/>
              </a:lnSpc>
              <a:spcBef>
                <a:spcPts val="0"/>
              </a:spcBef>
              <a:spcAft>
                <a:spcPts val="0"/>
              </a:spcAft>
              <a:buClr>
                <a:srgbClr val="000000"/>
              </a:buClr>
              <a:buSzPts val="1400"/>
              <a:buFont typeface="Arial"/>
              <a:buNone/>
            </a:pPr>
            <a:r>
              <a:rPr lang="en-US">
                <a:solidFill>
                  <a:schemeClr val="dk2"/>
                </a:solidFill>
                <a:latin typeface="Rubik"/>
                <a:ea typeface="Rubik"/>
                <a:cs typeface="Rubik"/>
                <a:sym typeface="Rubik"/>
              </a:rPr>
              <a:t>	</a:t>
            </a:r>
            <a:r>
              <a:rPr lang="en-US">
                <a:solidFill>
                  <a:schemeClr val="dk2"/>
                </a:solidFill>
                <a:latin typeface="Roboto Condensed Light"/>
                <a:ea typeface="Roboto Condensed Light"/>
                <a:cs typeface="Roboto Condensed Light"/>
                <a:sym typeface="Roboto Condensed Light"/>
              </a:rPr>
              <a:t>not related to intelligence skills</a:t>
            </a:r>
            <a:endParaRPr>
              <a:solidFill>
                <a:schemeClr val="dk2"/>
              </a:solidFill>
              <a:latin typeface="Roboto Condensed Light"/>
              <a:ea typeface="Roboto Condensed Light"/>
              <a:cs typeface="Roboto Condensed Light"/>
              <a:sym typeface="Roboto Condensed Light"/>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26"/>
          <p:cNvSpPr txBox="1"/>
          <p:nvPr>
            <p:ph type="title"/>
          </p:nvPr>
        </p:nvSpPr>
        <p:spPr>
          <a:xfrm>
            <a:off x="720000" y="5394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Passivity phenomenon</a:t>
            </a:r>
            <a:endParaRPr/>
          </a:p>
        </p:txBody>
      </p:sp>
      <p:sp>
        <p:nvSpPr>
          <p:cNvPr id="515" name="Google Shape;515;p26"/>
          <p:cNvSpPr txBox="1"/>
          <p:nvPr>
            <p:ph idx="1" type="body"/>
          </p:nvPr>
        </p:nvSpPr>
        <p:spPr>
          <a:xfrm>
            <a:off x="720725" y="1321385"/>
            <a:ext cx="7051675" cy="3287713"/>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SzPts val="1800"/>
              <a:buFont typeface="Arial"/>
              <a:buAutoNum type="arabicPeriod"/>
            </a:pPr>
            <a:r>
              <a:rPr b="1" lang="en-US" sz="1800" u="sng">
                <a:solidFill>
                  <a:srgbClr val="939F26"/>
                </a:solidFill>
                <a:latin typeface="Roboto Condensed"/>
                <a:ea typeface="Roboto Condensed"/>
                <a:cs typeface="Roboto Condensed"/>
                <a:sym typeface="Roboto Condensed"/>
              </a:rPr>
              <a:t>Delusion of control </a:t>
            </a:r>
            <a:r>
              <a:rPr lang="en-US" sz="1800">
                <a:latin typeface="Roboto Condensed"/>
                <a:ea typeface="Roboto Condensed"/>
                <a:cs typeface="Roboto Condensed"/>
                <a:sym typeface="Roboto Condensed"/>
              </a:rPr>
              <a:t>“Made volition ”: false feeling that one’s will, thoughts, actions or feeling are </a:t>
            </a:r>
            <a:r>
              <a:rPr lang="en-US" sz="1800" u="sng">
                <a:latin typeface="Roboto Condensed"/>
                <a:ea typeface="Roboto Condensed"/>
                <a:cs typeface="Roboto Condensed"/>
                <a:sym typeface="Roboto Condensed"/>
              </a:rPr>
              <a:t>being controlled by external forces.</a:t>
            </a:r>
            <a:endParaRPr/>
          </a:p>
          <a:p>
            <a:pPr indent="-342900" lvl="0" marL="342900" rtl="0" algn="l">
              <a:lnSpc>
                <a:spcPct val="100000"/>
              </a:lnSpc>
              <a:spcBef>
                <a:spcPts val="600"/>
              </a:spcBef>
              <a:spcAft>
                <a:spcPts val="0"/>
              </a:spcAft>
              <a:buSzPts val="1800"/>
              <a:buFont typeface="Arial"/>
              <a:buAutoNum type="arabicPeriod"/>
            </a:pPr>
            <a:r>
              <a:rPr b="1" lang="en-US" sz="1800" u="sng">
                <a:solidFill>
                  <a:srgbClr val="939F26"/>
                </a:solidFill>
                <a:latin typeface="Roboto Condensed"/>
                <a:ea typeface="Roboto Condensed"/>
                <a:cs typeface="Roboto Condensed"/>
                <a:sym typeface="Roboto Condensed"/>
              </a:rPr>
              <a:t>Thought withdrawal</a:t>
            </a:r>
            <a:r>
              <a:rPr lang="en-US" sz="1800">
                <a:latin typeface="Roboto Condensed"/>
                <a:ea typeface="Roboto Condensed"/>
                <a:cs typeface="Roboto Condensed"/>
                <a:sym typeface="Roboto Condensed"/>
              </a:rPr>
              <a:t>: thinks one’s </a:t>
            </a:r>
            <a:r>
              <a:rPr lang="en-US" sz="1800" u="sng">
                <a:latin typeface="Roboto Condensed"/>
                <a:ea typeface="Roboto Condensed"/>
                <a:cs typeface="Roboto Condensed"/>
                <a:sym typeface="Roboto Condensed"/>
              </a:rPr>
              <a:t>thoughts are being removed </a:t>
            </a:r>
            <a:r>
              <a:rPr lang="en-US" sz="1800">
                <a:latin typeface="Roboto Condensed"/>
                <a:ea typeface="Roboto Condensed"/>
                <a:cs typeface="Roboto Condensed"/>
                <a:sym typeface="Roboto Condensed"/>
              </a:rPr>
              <a:t>from their mind by other people or forces.</a:t>
            </a:r>
            <a:endParaRPr/>
          </a:p>
          <a:p>
            <a:pPr indent="-342900" lvl="0" marL="342900" rtl="0" algn="l">
              <a:lnSpc>
                <a:spcPct val="100000"/>
              </a:lnSpc>
              <a:spcBef>
                <a:spcPts val="600"/>
              </a:spcBef>
              <a:spcAft>
                <a:spcPts val="0"/>
              </a:spcAft>
              <a:buSzPts val="1800"/>
              <a:buFont typeface="Arial"/>
              <a:buAutoNum type="arabicPeriod"/>
            </a:pPr>
            <a:r>
              <a:rPr b="1" lang="en-US" sz="1800" u="sng">
                <a:solidFill>
                  <a:srgbClr val="939F26"/>
                </a:solidFill>
                <a:latin typeface="Roboto Condensed"/>
                <a:ea typeface="Roboto Condensed"/>
                <a:cs typeface="Roboto Condensed"/>
                <a:sym typeface="Roboto Condensed"/>
              </a:rPr>
              <a:t>Thought insertion</a:t>
            </a:r>
            <a:r>
              <a:rPr lang="en-US" sz="1800">
                <a:latin typeface="Roboto Condensed"/>
                <a:ea typeface="Roboto Condensed"/>
                <a:cs typeface="Roboto Condensed"/>
                <a:sym typeface="Roboto Condensed"/>
              </a:rPr>
              <a:t>: thinks that </a:t>
            </a:r>
            <a:r>
              <a:rPr lang="en-US" sz="1800" u="sng">
                <a:latin typeface="Roboto Condensed"/>
                <a:ea typeface="Roboto Condensed"/>
                <a:cs typeface="Roboto Condensed"/>
                <a:sym typeface="Roboto Condensed"/>
              </a:rPr>
              <a:t>thoughts are being implanted</a:t>
            </a:r>
            <a:r>
              <a:rPr lang="en-US" sz="1800">
                <a:latin typeface="Roboto Condensed"/>
                <a:ea typeface="Roboto Condensed"/>
                <a:cs typeface="Roboto Condensed"/>
                <a:sym typeface="Roboto Condensed"/>
              </a:rPr>
              <a:t> in their mind by other people or forces.</a:t>
            </a:r>
            <a:endParaRPr/>
          </a:p>
          <a:p>
            <a:pPr indent="-342900" lvl="0" marL="342900" rtl="0" algn="l">
              <a:lnSpc>
                <a:spcPct val="100000"/>
              </a:lnSpc>
              <a:spcBef>
                <a:spcPts val="600"/>
              </a:spcBef>
              <a:spcAft>
                <a:spcPts val="0"/>
              </a:spcAft>
              <a:buSzPts val="1800"/>
              <a:buFont typeface="Arial"/>
              <a:buAutoNum type="arabicPeriod"/>
            </a:pPr>
            <a:r>
              <a:rPr b="1" lang="en-US" sz="1800" u="sng">
                <a:solidFill>
                  <a:srgbClr val="939F26"/>
                </a:solidFill>
                <a:latin typeface="Roboto Condensed"/>
                <a:ea typeface="Roboto Condensed"/>
                <a:cs typeface="Roboto Condensed"/>
                <a:sym typeface="Roboto Condensed"/>
              </a:rPr>
              <a:t>Thought broadcasting</a:t>
            </a:r>
            <a:r>
              <a:rPr lang="en-US" sz="1800">
                <a:latin typeface="Roboto Condensed"/>
                <a:ea typeface="Roboto Condensed"/>
                <a:cs typeface="Roboto Condensed"/>
                <a:sym typeface="Roboto Condensed"/>
              </a:rPr>
              <a:t>: thinks that one’s </a:t>
            </a:r>
            <a:r>
              <a:rPr lang="en-US" sz="1800" u="sng">
                <a:latin typeface="Roboto Condensed"/>
                <a:ea typeface="Roboto Condensed"/>
                <a:cs typeface="Roboto Condensed"/>
                <a:sym typeface="Roboto Condensed"/>
              </a:rPr>
              <a:t>thoughts can be heard by others</a:t>
            </a:r>
            <a:r>
              <a:rPr lang="en-US" sz="1800">
                <a:latin typeface="Roboto Condensed"/>
                <a:ea typeface="Roboto Condensed"/>
                <a:cs typeface="Roboto Condensed"/>
                <a:sym typeface="Roboto Condensed"/>
              </a:rPr>
              <a:t>, as though they were being broadcast into the air.</a:t>
            </a:r>
            <a:endParaRPr/>
          </a:p>
          <a:p>
            <a:pPr indent="0" lvl="0" marL="0" rtl="0" algn="l">
              <a:lnSpc>
                <a:spcPct val="100000"/>
              </a:lnSpc>
              <a:spcBef>
                <a:spcPts val="600"/>
              </a:spcBef>
              <a:spcAft>
                <a:spcPts val="0"/>
              </a:spcAft>
              <a:buSzPts val="1800"/>
              <a:buNone/>
            </a:pPr>
            <a:r>
              <a:t/>
            </a:r>
            <a:endParaRPr sz="1800">
              <a:latin typeface="Roboto Condensed"/>
              <a:ea typeface="Roboto Condensed"/>
              <a:cs typeface="Roboto Condensed"/>
              <a:sym typeface="Roboto Condensed"/>
            </a:endParaRPr>
          </a:p>
        </p:txBody>
      </p:sp>
      <p:sp>
        <p:nvSpPr>
          <p:cNvPr id="516" name="Google Shape;516;p26"/>
          <p:cNvSpPr txBox="1"/>
          <p:nvPr/>
        </p:nvSpPr>
        <p:spPr>
          <a:xfrm>
            <a:off x="457652" y="636341"/>
            <a:ext cx="46313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F3542"/>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8" name="Shape 3138"/>
        <p:cNvGrpSpPr/>
        <p:nvPr/>
      </p:nvGrpSpPr>
      <p:grpSpPr>
        <a:xfrm>
          <a:off x="0" y="0"/>
          <a:ext cx="0" cy="0"/>
          <a:chOff x="0" y="0"/>
          <a:chExt cx="0" cy="0"/>
        </a:xfrm>
      </p:grpSpPr>
      <p:sp>
        <p:nvSpPr>
          <p:cNvPr id="3139" name="Google Shape;3139;g2b64a795e42_0_508"/>
          <p:cNvSpPr txBox="1"/>
          <p:nvPr>
            <p:ph type="title"/>
          </p:nvPr>
        </p:nvSpPr>
        <p:spPr>
          <a:xfrm>
            <a:off x="608639" y="2525322"/>
            <a:ext cx="40734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sz="2800"/>
              <a:t>Dementia</a:t>
            </a:r>
            <a:endParaRPr sz="2800"/>
          </a:p>
        </p:txBody>
      </p:sp>
      <p:sp>
        <p:nvSpPr>
          <p:cNvPr id="3140" name="Google Shape;3140;g2b64a795e42_0_508"/>
          <p:cNvSpPr/>
          <p:nvPr/>
        </p:nvSpPr>
        <p:spPr>
          <a:xfrm>
            <a:off x="1937975" y="1284250"/>
            <a:ext cx="1544540" cy="1112046"/>
          </a:xfrm>
          <a:custGeom>
            <a:rect b="b" l="l" r="r" t="t"/>
            <a:pathLst>
              <a:path extrusionOk="0" h="5692" w="7942">
                <a:moveTo>
                  <a:pt x="3056" y="1"/>
                </a:moveTo>
                <a:cubicBezTo>
                  <a:pt x="2499" y="1"/>
                  <a:pt x="1942" y="26"/>
                  <a:pt x="1393" y="99"/>
                </a:cubicBezTo>
                <a:cubicBezTo>
                  <a:pt x="912" y="166"/>
                  <a:pt x="370" y="314"/>
                  <a:pt x="154" y="808"/>
                </a:cubicBezTo>
                <a:cubicBezTo>
                  <a:pt x="31" y="1079"/>
                  <a:pt x="0" y="1393"/>
                  <a:pt x="25" y="1714"/>
                </a:cubicBezTo>
                <a:cubicBezTo>
                  <a:pt x="68" y="2312"/>
                  <a:pt x="296" y="2966"/>
                  <a:pt x="536" y="3520"/>
                </a:cubicBezTo>
                <a:cubicBezTo>
                  <a:pt x="666" y="3816"/>
                  <a:pt x="789" y="4088"/>
                  <a:pt x="894" y="4310"/>
                </a:cubicBezTo>
                <a:cubicBezTo>
                  <a:pt x="1178" y="4932"/>
                  <a:pt x="1615" y="5537"/>
                  <a:pt x="2220" y="5666"/>
                </a:cubicBezTo>
                <a:cubicBezTo>
                  <a:pt x="2302" y="5684"/>
                  <a:pt x="2385" y="5691"/>
                  <a:pt x="2468" y="5691"/>
                </a:cubicBezTo>
                <a:cubicBezTo>
                  <a:pt x="2824" y="5691"/>
                  <a:pt x="3180" y="5547"/>
                  <a:pt x="3520" y="5407"/>
                </a:cubicBezTo>
                <a:cubicBezTo>
                  <a:pt x="4384" y="5050"/>
                  <a:pt x="5265" y="4680"/>
                  <a:pt x="5993" y="4038"/>
                </a:cubicBezTo>
                <a:cubicBezTo>
                  <a:pt x="7084" y="3077"/>
                  <a:pt x="7941" y="1030"/>
                  <a:pt x="6196" y="277"/>
                </a:cubicBezTo>
                <a:cubicBezTo>
                  <a:pt x="5796" y="105"/>
                  <a:pt x="5364" y="80"/>
                  <a:pt x="4939" y="62"/>
                </a:cubicBezTo>
                <a:cubicBezTo>
                  <a:pt x="4655" y="49"/>
                  <a:pt x="4371" y="37"/>
                  <a:pt x="4088" y="25"/>
                </a:cubicBezTo>
                <a:cubicBezTo>
                  <a:pt x="3744" y="11"/>
                  <a:pt x="3400" y="1"/>
                  <a:pt x="3056"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141" name="Google Shape;3141;g2b64a795e42_0_508"/>
          <p:cNvGrpSpPr/>
          <p:nvPr/>
        </p:nvGrpSpPr>
        <p:grpSpPr>
          <a:xfrm>
            <a:off x="4352214" y="-249185"/>
            <a:ext cx="4653194" cy="5580612"/>
            <a:chOff x="4352214" y="-249185"/>
            <a:chExt cx="4653194" cy="5580612"/>
          </a:xfrm>
        </p:grpSpPr>
        <p:sp>
          <p:nvSpPr>
            <p:cNvPr id="3142" name="Google Shape;3142;g2b64a795e42_0_508"/>
            <p:cNvSpPr/>
            <p:nvPr/>
          </p:nvSpPr>
          <p:spPr>
            <a:xfrm rot="9784833">
              <a:off x="4604931" y="303431"/>
              <a:ext cx="4147759" cy="2353635"/>
            </a:xfrm>
            <a:custGeom>
              <a:rect b="b" l="l" r="r" t="t"/>
              <a:pathLst>
                <a:path extrusionOk="0" h="27814" w="57888">
                  <a:moveTo>
                    <a:pt x="24329" y="0"/>
                  </a:moveTo>
                  <a:cubicBezTo>
                    <a:pt x="20137" y="0"/>
                    <a:pt x="15944" y="292"/>
                    <a:pt x="11795" y="876"/>
                  </a:cubicBezTo>
                  <a:cubicBezTo>
                    <a:pt x="8059" y="1400"/>
                    <a:pt x="3909" y="2467"/>
                    <a:pt x="2041" y="5691"/>
                  </a:cubicBezTo>
                  <a:cubicBezTo>
                    <a:pt x="0" y="9206"/>
                    <a:pt x="1640" y="13707"/>
                    <a:pt x="4033" y="17005"/>
                  </a:cubicBezTo>
                  <a:cubicBezTo>
                    <a:pt x="9661" y="24748"/>
                    <a:pt x="17144" y="27813"/>
                    <a:pt x="25551" y="27813"/>
                  </a:cubicBezTo>
                  <a:cubicBezTo>
                    <a:pt x="28471" y="27813"/>
                    <a:pt x="31503" y="27443"/>
                    <a:pt x="34607" y="26771"/>
                  </a:cubicBezTo>
                  <a:cubicBezTo>
                    <a:pt x="36981" y="26253"/>
                    <a:pt x="39274" y="25538"/>
                    <a:pt x="41395" y="24545"/>
                  </a:cubicBezTo>
                  <a:cubicBezTo>
                    <a:pt x="49157" y="20920"/>
                    <a:pt x="57888" y="5494"/>
                    <a:pt x="45372" y="2485"/>
                  </a:cubicBezTo>
                  <a:cubicBezTo>
                    <a:pt x="38494" y="832"/>
                    <a:pt x="31411" y="0"/>
                    <a:pt x="2432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3" name="Google Shape;3143;g2b64a795e42_0_508"/>
            <p:cNvSpPr/>
            <p:nvPr/>
          </p:nvSpPr>
          <p:spPr>
            <a:xfrm rot="5183080">
              <a:off x="5157570" y="2667456"/>
              <a:ext cx="2471275" cy="2691843"/>
            </a:xfrm>
            <a:custGeom>
              <a:rect b="b" l="l" r="r" t="t"/>
              <a:pathLst>
                <a:path extrusionOk="0" h="3020" w="2757">
                  <a:moveTo>
                    <a:pt x="1727" y="1"/>
                  </a:moveTo>
                  <a:cubicBezTo>
                    <a:pt x="815" y="1"/>
                    <a:pt x="275" y="1495"/>
                    <a:pt x="93" y="2170"/>
                  </a:cubicBezTo>
                  <a:cubicBezTo>
                    <a:pt x="43" y="2361"/>
                    <a:pt x="0" y="2571"/>
                    <a:pt x="93" y="2750"/>
                  </a:cubicBezTo>
                  <a:cubicBezTo>
                    <a:pt x="196" y="2948"/>
                    <a:pt x="423" y="3020"/>
                    <a:pt x="655" y="3020"/>
                  </a:cubicBezTo>
                  <a:cubicBezTo>
                    <a:pt x="756" y="3020"/>
                    <a:pt x="857" y="3006"/>
                    <a:pt x="950" y="2984"/>
                  </a:cubicBezTo>
                  <a:cubicBezTo>
                    <a:pt x="1418" y="2879"/>
                    <a:pt x="1850" y="2639"/>
                    <a:pt x="2183" y="2293"/>
                  </a:cubicBezTo>
                  <a:cubicBezTo>
                    <a:pt x="2479" y="1991"/>
                    <a:pt x="2707" y="1597"/>
                    <a:pt x="2731" y="1171"/>
                  </a:cubicBezTo>
                  <a:cubicBezTo>
                    <a:pt x="2756" y="746"/>
                    <a:pt x="2540" y="296"/>
                    <a:pt x="2164" y="111"/>
                  </a:cubicBezTo>
                  <a:cubicBezTo>
                    <a:pt x="2010" y="35"/>
                    <a:pt x="1864" y="1"/>
                    <a:pt x="1727"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4" name="Google Shape;3144;g2b64a795e42_0_508"/>
            <p:cNvSpPr/>
            <p:nvPr/>
          </p:nvSpPr>
          <p:spPr>
            <a:xfrm>
              <a:off x="6599326" y="1952175"/>
              <a:ext cx="2246512" cy="2392162"/>
            </a:xfrm>
            <a:custGeom>
              <a:rect b="b" l="l" r="r" t="t"/>
              <a:pathLst>
                <a:path extrusionOk="0" h="12553" w="11789">
                  <a:moveTo>
                    <a:pt x="8224" y="1"/>
                  </a:moveTo>
                  <a:cubicBezTo>
                    <a:pt x="6188" y="1"/>
                    <a:pt x="3792" y="774"/>
                    <a:pt x="2646" y="1180"/>
                  </a:cubicBezTo>
                  <a:cubicBezTo>
                    <a:pt x="2621" y="1192"/>
                    <a:pt x="2590" y="1198"/>
                    <a:pt x="2559" y="1211"/>
                  </a:cubicBezTo>
                  <a:cubicBezTo>
                    <a:pt x="1782" y="1494"/>
                    <a:pt x="981" y="1901"/>
                    <a:pt x="574" y="2709"/>
                  </a:cubicBezTo>
                  <a:cubicBezTo>
                    <a:pt x="1" y="3868"/>
                    <a:pt x="469" y="5335"/>
                    <a:pt x="1073" y="6476"/>
                  </a:cubicBezTo>
                  <a:cubicBezTo>
                    <a:pt x="2276" y="8732"/>
                    <a:pt x="4002" y="10625"/>
                    <a:pt x="6018" y="11902"/>
                  </a:cubicBezTo>
                  <a:cubicBezTo>
                    <a:pt x="6265" y="12056"/>
                    <a:pt x="6530" y="12210"/>
                    <a:pt x="6807" y="12321"/>
                  </a:cubicBezTo>
                  <a:cubicBezTo>
                    <a:pt x="7135" y="12462"/>
                    <a:pt x="7471" y="12552"/>
                    <a:pt x="7801" y="12552"/>
                  </a:cubicBezTo>
                  <a:cubicBezTo>
                    <a:pt x="8048" y="12552"/>
                    <a:pt x="8292" y="12501"/>
                    <a:pt x="8527" y="12382"/>
                  </a:cubicBezTo>
                  <a:cubicBezTo>
                    <a:pt x="9095" y="12099"/>
                    <a:pt x="9465" y="11470"/>
                    <a:pt x="9773" y="10853"/>
                  </a:cubicBezTo>
                  <a:cubicBezTo>
                    <a:pt x="10772" y="8843"/>
                    <a:pt x="11419" y="6605"/>
                    <a:pt x="11666" y="4312"/>
                  </a:cubicBezTo>
                  <a:cubicBezTo>
                    <a:pt x="11752" y="3461"/>
                    <a:pt x="11789" y="2567"/>
                    <a:pt x="11518" y="1772"/>
                  </a:cubicBezTo>
                  <a:cubicBezTo>
                    <a:pt x="11067" y="432"/>
                    <a:pt x="9746" y="1"/>
                    <a:pt x="8224" y="1"/>
                  </a:cubicBezTo>
                  <a:close/>
                </a:path>
              </a:pathLst>
            </a:custGeom>
            <a:solidFill>
              <a:schemeClr val="accent3">
                <a:alpha val="4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5" name="Google Shape;3145;g2b64a795e42_0_508"/>
            <p:cNvSpPr/>
            <p:nvPr/>
          </p:nvSpPr>
          <p:spPr>
            <a:xfrm rot="2699978">
              <a:off x="5100118" y="1676293"/>
              <a:ext cx="2926222" cy="2176930"/>
            </a:xfrm>
            <a:custGeom>
              <a:rect b="b" l="l" r="r" t="t"/>
              <a:pathLst>
                <a:path extrusionOk="0" h="6589" w="10631">
                  <a:moveTo>
                    <a:pt x="1143" y="1"/>
                  </a:moveTo>
                  <a:cubicBezTo>
                    <a:pt x="967" y="1"/>
                    <a:pt x="802" y="27"/>
                    <a:pt x="654" y="87"/>
                  </a:cubicBezTo>
                  <a:cubicBezTo>
                    <a:pt x="25" y="340"/>
                    <a:pt x="1" y="1092"/>
                    <a:pt x="198" y="1764"/>
                  </a:cubicBezTo>
                  <a:cubicBezTo>
                    <a:pt x="827" y="3898"/>
                    <a:pt x="2683" y="5260"/>
                    <a:pt x="5075" y="6142"/>
                  </a:cubicBezTo>
                  <a:cubicBezTo>
                    <a:pt x="5543" y="6314"/>
                    <a:pt x="6012" y="6450"/>
                    <a:pt x="6474" y="6536"/>
                  </a:cubicBezTo>
                  <a:cubicBezTo>
                    <a:pt x="6664" y="6572"/>
                    <a:pt x="6867" y="6589"/>
                    <a:pt x="7074" y="6589"/>
                  </a:cubicBezTo>
                  <a:cubicBezTo>
                    <a:pt x="8703" y="6589"/>
                    <a:pt x="10631" y="5535"/>
                    <a:pt x="8799" y="4064"/>
                  </a:cubicBezTo>
                  <a:cubicBezTo>
                    <a:pt x="6992" y="2609"/>
                    <a:pt x="4933" y="1376"/>
                    <a:pt x="2781" y="445"/>
                  </a:cubicBezTo>
                  <a:cubicBezTo>
                    <a:pt x="2246" y="216"/>
                    <a:pt x="1649" y="1"/>
                    <a:pt x="1143" y="1"/>
                  </a:cubicBezTo>
                  <a:close/>
                </a:path>
              </a:pathLst>
            </a:custGeom>
            <a:solidFill>
              <a:schemeClr val="accent4">
                <a:alpha val="5803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146" name="Google Shape;3146;g2b64a795e42_0_508"/>
          <p:cNvSpPr/>
          <p:nvPr/>
        </p:nvSpPr>
        <p:spPr>
          <a:xfrm>
            <a:off x="8244128" y="2496750"/>
            <a:ext cx="259725" cy="267028"/>
          </a:xfrm>
          <a:custGeom>
            <a:rect b="b" l="l" r="r" t="t"/>
            <a:pathLst>
              <a:path extrusionOk="0" h="2701" w="2627">
                <a:moveTo>
                  <a:pt x="1030" y="0"/>
                </a:moveTo>
                <a:cubicBezTo>
                  <a:pt x="968" y="0"/>
                  <a:pt x="919" y="49"/>
                  <a:pt x="919" y="111"/>
                </a:cubicBezTo>
                <a:lnTo>
                  <a:pt x="919" y="956"/>
                </a:lnTo>
                <a:lnTo>
                  <a:pt x="111" y="956"/>
                </a:lnTo>
                <a:cubicBezTo>
                  <a:pt x="50" y="956"/>
                  <a:pt x="0" y="1005"/>
                  <a:pt x="0" y="1067"/>
                </a:cubicBezTo>
                <a:lnTo>
                  <a:pt x="0" y="1628"/>
                </a:lnTo>
                <a:cubicBezTo>
                  <a:pt x="0" y="1689"/>
                  <a:pt x="50" y="1739"/>
                  <a:pt x="111" y="1739"/>
                </a:cubicBezTo>
                <a:lnTo>
                  <a:pt x="919" y="1739"/>
                </a:lnTo>
                <a:lnTo>
                  <a:pt x="919" y="2583"/>
                </a:lnTo>
                <a:cubicBezTo>
                  <a:pt x="919" y="2645"/>
                  <a:pt x="968" y="2701"/>
                  <a:pt x="1030" y="2701"/>
                </a:cubicBezTo>
                <a:lnTo>
                  <a:pt x="1591" y="2701"/>
                </a:lnTo>
                <a:cubicBezTo>
                  <a:pt x="1653" y="2701"/>
                  <a:pt x="1708" y="2645"/>
                  <a:pt x="1708" y="2583"/>
                </a:cubicBezTo>
                <a:lnTo>
                  <a:pt x="1708" y="1739"/>
                </a:lnTo>
                <a:lnTo>
                  <a:pt x="2516" y="1739"/>
                </a:lnTo>
                <a:cubicBezTo>
                  <a:pt x="2578" y="1739"/>
                  <a:pt x="2627" y="1689"/>
                  <a:pt x="2627" y="1628"/>
                </a:cubicBezTo>
                <a:lnTo>
                  <a:pt x="2627" y="1067"/>
                </a:lnTo>
                <a:cubicBezTo>
                  <a:pt x="2627" y="1005"/>
                  <a:pt x="2578" y="956"/>
                  <a:pt x="2516" y="956"/>
                </a:cubicBezTo>
                <a:lnTo>
                  <a:pt x="1708" y="956"/>
                </a:lnTo>
                <a:lnTo>
                  <a:pt x="1708" y="111"/>
                </a:lnTo>
                <a:cubicBezTo>
                  <a:pt x="1708" y="49"/>
                  <a:pt x="1653" y="0"/>
                  <a:pt x="15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7" name="Google Shape;3147;g2b64a795e42_0_508"/>
          <p:cNvSpPr/>
          <p:nvPr/>
        </p:nvSpPr>
        <p:spPr>
          <a:xfrm>
            <a:off x="6183225" y="11040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8" name="Google Shape;3148;g2b64a795e42_0_508"/>
          <p:cNvSpPr/>
          <p:nvPr/>
        </p:nvSpPr>
        <p:spPr>
          <a:xfrm>
            <a:off x="7581625" y="10022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9" name="Google Shape;3149;g2b64a795e42_0_508"/>
          <p:cNvSpPr/>
          <p:nvPr/>
        </p:nvSpPr>
        <p:spPr>
          <a:xfrm>
            <a:off x="6309925" y="44311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0" name="Google Shape;3150;g2b64a795e42_0_508"/>
          <p:cNvSpPr/>
          <p:nvPr/>
        </p:nvSpPr>
        <p:spPr>
          <a:xfrm>
            <a:off x="6751175" y="1337800"/>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1" name="Google Shape;3151;g2b64a795e42_0_508"/>
          <p:cNvSpPr/>
          <p:nvPr/>
        </p:nvSpPr>
        <p:spPr>
          <a:xfrm>
            <a:off x="8003525" y="9123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2" name="Google Shape;3152;g2b64a795e42_0_508"/>
          <p:cNvSpPr/>
          <p:nvPr/>
        </p:nvSpPr>
        <p:spPr>
          <a:xfrm>
            <a:off x="7158350" y="5724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3" name="Google Shape;3153;g2b64a795e42_0_508"/>
          <p:cNvSpPr/>
          <p:nvPr/>
        </p:nvSpPr>
        <p:spPr>
          <a:xfrm flipH="1">
            <a:off x="6141225" y="18058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4" name="Google Shape;3154;g2b64a795e42_0_508"/>
          <p:cNvSpPr/>
          <p:nvPr/>
        </p:nvSpPr>
        <p:spPr>
          <a:xfrm>
            <a:off x="7222850" y="11982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5" name="Google Shape;3155;g2b64a795e42_0_508"/>
          <p:cNvSpPr/>
          <p:nvPr/>
        </p:nvSpPr>
        <p:spPr>
          <a:xfrm>
            <a:off x="7633963" y="9348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6" name="Google Shape;3156;g2b64a795e42_0_508"/>
          <p:cNvSpPr/>
          <p:nvPr/>
        </p:nvSpPr>
        <p:spPr>
          <a:xfrm flipH="1">
            <a:off x="5702600" y="22290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7" name="Google Shape;3157;g2b64a795e42_0_508"/>
          <p:cNvSpPr/>
          <p:nvPr/>
        </p:nvSpPr>
        <p:spPr>
          <a:xfrm>
            <a:off x="5638100" y="16826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8" name="Google Shape;3158;g2b64a795e42_0_508"/>
          <p:cNvSpPr/>
          <p:nvPr/>
        </p:nvSpPr>
        <p:spPr>
          <a:xfrm flipH="1">
            <a:off x="5671075" y="17404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9" name="Google Shape;3159;g2b64a795e42_0_508"/>
          <p:cNvSpPr/>
          <p:nvPr/>
        </p:nvSpPr>
        <p:spPr>
          <a:xfrm flipH="1">
            <a:off x="6265375" y="1742325"/>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0" name="Google Shape;3160;g2b64a795e42_0_508"/>
          <p:cNvSpPr/>
          <p:nvPr/>
        </p:nvSpPr>
        <p:spPr>
          <a:xfrm>
            <a:off x="7222850" y="5836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1" name="Google Shape;3161;g2b64a795e42_0_508"/>
          <p:cNvSpPr/>
          <p:nvPr/>
        </p:nvSpPr>
        <p:spPr>
          <a:xfrm flipH="1">
            <a:off x="5800000" y="2077563"/>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2" name="Google Shape;3162;g2b64a795e42_0_508"/>
          <p:cNvSpPr/>
          <p:nvPr/>
        </p:nvSpPr>
        <p:spPr>
          <a:xfrm flipH="1">
            <a:off x="6321175" y="18058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3" name="Google Shape;3163;g2b64a795e42_0_508"/>
          <p:cNvSpPr/>
          <p:nvPr/>
        </p:nvSpPr>
        <p:spPr>
          <a:xfrm>
            <a:off x="6263351" y="4275525"/>
            <a:ext cx="214127" cy="220152"/>
          </a:xfrm>
          <a:custGeom>
            <a:rect b="b" l="l" r="r" t="t"/>
            <a:pathLst>
              <a:path extrusionOk="0" h="2701" w="2627">
                <a:moveTo>
                  <a:pt x="1030" y="0"/>
                </a:moveTo>
                <a:cubicBezTo>
                  <a:pt x="968" y="0"/>
                  <a:pt x="919" y="49"/>
                  <a:pt x="919" y="111"/>
                </a:cubicBezTo>
                <a:lnTo>
                  <a:pt x="919" y="956"/>
                </a:lnTo>
                <a:lnTo>
                  <a:pt x="111" y="956"/>
                </a:lnTo>
                <a:cubicBezTo>
                  <a:pt x="50" y="956"/>
                  <a:pt x="0" y="1005"/>
                  <a:pt x="0" y="1067"/>
                </a:cubicBezTo>
                <a:lnTo>
                  <a:pt x="0" y="1628"/>
                </a:lnTo>
                <a:cubicBezTo>
                  <a:pt x="0" y="1689"/>
                  <a:pt x="50" y="1739"/>
                  <a:pt x="111" y="1739"/>
                </a:cubicBezTo>
                <a:lnTo>
                  <a:pt x="919" y="1739"/>
                </a:lnTo>
                <a:lnTo>
                  <a:pt x="919" y="2583"/>
                </a:lnTo>
                <a:cubicBezTo>
                  <a:pt x="919" y="2645"/>
                  <a:pt x="968" y="2701"/>
                  <a:pt x="1030" y="2701"/>
                </a:cubicBezTo>
                <a:lnTo>
                  <a:pt x="1591" y="2701"/>
                </a:lnTo>
                <a:cubicBezTo>
                  <a:pt x="1653" y="2701"/>
                  <a:pt x="1708" y="2645"/>
                  <a:pt x="1708" y="2583"/>
                </a:cubicBezTo>
                <a:lnTo>
                  <a:pt x="1708" y="1739"/>
                </a:lnTo>
                <a:lnTo>
                  <a:pt x="2516" y="1739"/>
                </a:lnTo>
                <a:cubicBezTo>
                  <a:pt x="2578" y="1739"/>
                  <a:pt x="2627" y="1689"/>
                  <a:pt x="2627" y="1628"/>
                </a:cubicBezTo>
                <a:lnTo>
                  <a:pt x="2627" y="1067"/>
                </a:lnTo>
                <a:cubicBezTo>
                  <a:pt x="2627" y="1005"/>
                  <a:pt x="2578" y="956"/>
                  <a:pt x="2516" y="956"/>
                </a:cubicBezTo>
                <a:lnTo>
                  <a:pt x="1708" y="956"/>
                </a:lnTo>
                <a:lnTo>
                  <a:pt x="1708" y="111"/>
                </a:lnTo>
                <a:cubicBezTo>
                  <a:pt x="1708" y="49"/>
                  <a:pt x="1653" y="0"/>
                  <a:pt x="15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4" name="Google Shape;3164;g2b64a795e42_0_508"/>
          <p:cNvSpPr/>
          <p:nvPr/>
        </p:nvSpPr>
        <p:spPr>
          <a:xfrm>
            <a:off x="7927300" y="45396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5" name="Google Shape;3165;g2b64a795e42_0_508"/>
          <p:cNvSpPr/>
          <p:nvPr/>
        </p:nvSpPr>
        <p:spPr>
          <a:xfrm>
            <a:off x="6876575" y="36782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6" name="Google Shape;3166;g2b64a795e42_0_508"/>
          <p:cNvSpPr/>
          <p:nvPr/>
        </p:nvSpPr>
        <p:spPr>
          <a:xfrm>
            <a:off x="7497650" y="359703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7" name="Google Shape;3167;g2b64a795e42_0_508"/>
          <p:cNvSpPr/>
          <p:nvPr/>
        </p:nvSpPr>
        <p:spPr>
          <a:xfrm>
            <a:off x="7581038" y="368950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8" name="Google Shape;3168;g2b64a795e42_0_508"/>
          <p:cNvSpPr/>
          <p:nvPr/>
        </p:nvSpPr>
        <p:spPr>
          <a:xfrm>
            <a:off x="7539338" y="3582988"/>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9" name="Google Shape;3169;g2b64a795e42_0_508"/>
          <p:cNvSpPr/>
          <p:nvPr/>
        </p:nvSpPr>
        <p:spPr>
          <a:xfrm flipH="1">
            <a:off x="7165963" y="39893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0" name="Google Shape;3170;g2b64a795e42_0_508"/>
          <p:cNvSpPr/>
          <p:nvPr/>
        </p:nvSpPr>
        <p:spPr>
          <a:xfrm flipH="1">
            <a:off x="7553150" y="4335300"/>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1" name="Google Shape;3171;g2b64a795e42_0_508"/>
          <p:cNvSpPr/>
          <p:nvPr/>
        </p:nvSpPr>
        <p:spPr>
          <a:xfrm>
            <a:off x="6817475" y="41228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2" name="Google Shape;3172;g2b64a795e42_0_508"/>
          <p:cNvSpPr/>
          <p:nvPr/>
        </p:nvSpPr>
        <p:spPr>
          <a:xfrm>
            <a:off x="6741725" y="44311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3" name="Google Shape;3173;g2b64a795e42_0_508"/>
          <p:cNvSpPr/>
          <p:nvPr/>
        </p:nvSpPr>
        <p:spPr>
          <a:xfrm>
            <a:off x="6775475" y="44424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4" name="Google Shape;3174;g2b64a795e42_0_508"/>
          <p:cNvSpPr/>
          <p:nvPr/>
        </p:nvSpPr>
        <p:spPr>
          <a:xfrm>
            <a:off x="6673488" y="44424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5" name="Google Shape;3175;g2b64a795e42_0_508"/>
          <p:cNvSpPr/>
          <p:nvPr/>
        </p:nvSpPr>
        <p:spPr>
          <a:xfrm>
            <a:off x="7197675" y="433633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6" name="Google Shape;3176;g2b64a795e42_0_508"/>
          <p:cNvSpPr/>
          <p:nvPr/>
        </p:nvSpPr>
        <p:spPr>
          <a:xfrm>
            <a:off x="7292625" y="43668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7" name="Google Shape;3177;g2b64a795e42_0_508"/>
          <p:cNvSpPr/>
          <p:nvPr/>
        </p:nvSpPr>
        <p:spPr>
          <a:xfrm>
            <a:off x="7958350" y="34175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8" name="Google Shape;3178;g2b64a795e42_0_508"/>
          <p:cNvSpPr/>
          <p:nvPr/>
        </p:nvSpPr>
        <p:spPr>
          <a:xfrm>
            <a:off x="7882600" y="37259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9" name="Google Shape;3179;g2b64a795e42_0_508"/>
          <p:cNvSpPr/>
          <p:nvPr/>
        </p:nvSpPr>
        <p:spPr>
          <a:xfrm>
            <a:off x="7916350" y="37371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0" name="Google Shape;3180;g2b64a795e42_0_508"/>
          <p:cNvSpPr/>
          <p:nvPr/>
        </p:nvSpPr>
        <p:spPr>
          <a:xfrm>
            <a:off x="7814363" y="37371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1" name="Google Shape;3181;g2b64a795e42_0_508"/>
          <p:cNvSpPr/>
          <p:nvPr/>
        </p:nvSpPr>
        <p:spPr>
          <a:xfrm>
            <a:off x="8338550" y="363108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2" name="Google Shape;3182;g2b64a795e42_0_508"/>
          <p:cNvSpPr/>
          <p:nvPr/>
        </p:nvSpPr>
        <p:spPr>
          <a:xfrm>
            <a:off x="8433500" y="36615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3" name="Google Shape;3183;g2b64a795e42_0_508"/>
          <p:cNvSpPr/>
          <p:nvPr/>
        </p:nvSpPr>
        <p:spPr>
          <a:xfrm>
            <a:off x="5346927" y="1463202"/>
            <a:ext cx="1082100" cy="1082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4" name="Google Shape;3184;g2b64a795e42_0_508"/>
          <p:cNvSpPr/>
          <p:nvPr/>
        </p:nvSpPr>
        <p:spPr>
          <a:xfrm>
            <a:off x="7093290" y="2524338"/>
            <a:ext cx="1643100" cy="1643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5" name="Google Shape;3185;g2b64a795e42_0_508"/>
          <p:cNvSpPr/>
          <p:nvPr/>
        </p:nvSpPr>
        <p:spPr>
          <a:xfrm>
            <a:off x="7364575" y="1151200"/>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6" name="Google Shape;3186;g2b64a795e42_0_508"/>
          <p:cNvSpPr/>
          <p:nvPr/>
        </p:nvSpPr>
        <p:spPr>
          <a:xfrm>
            <a:off x="6469000" y="3843288"/>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7" name="Google Shape;3187;g2b64a795e42_0_508"/>
          <p:cNvSpPr/>
          <p:nvPr/>
        </p:nvSpPr>
        <p:spPr>
          <a:xfrm rot="-6779535">
            <a:off x="1766563" y="247767"/>
            <a:ext cx="648910" cy="469058"/>
          </a:xfrm>
          <a:custGeom>
            <a:rect b="b" l="l" r="r" t="t"/>
            <a:pathLst>
              <a:path extrusionOk="0" h="5915" w="8183">
                <a:moveTo>
                  <a:pt x="4239" y="0"/>
                </a:moveTo>
                <a:cubicBezTo>
                  <a:pt x="4180" y="0"/>
                  <a:pt x="4122" y="2"/>
                  <a:pt x="4064" y="6"/>
                </a:cubicBezTo>
                <a:cubicBezTo>
                  <a:pt x="2769" y="99"/>
                  <a:pt x="1240" y="2207"/>
                  <a:pt x="500" y="3299"/>
                </a:cubicBezTo>
                <a:cubicBezTo>
                  <a:pt x="247" y="3662"/>
                  <a:pt x="1" y="4094"/>
                  <a:pt x="38" y="4538"/>
                </a:cubicBezTo>
                <a:cubicBezTo>
                  <a:pt x="62" y="4797"/>
                  <a:pt x="186" y="5031"/>
                  <a:pt x="358" y="5204"/>
                </a:cubicBezTo>
                <a:cubicBezTo>
                  <a:pt x="432" y="5284"/>
                  <a:pt x="525" y="5352"/>
                  <a:pt x="617" y="5407"/>
                </a:cubicBezTo>
                <a:cubicBezTo>
                  <a:pt x="919" y="5586"/>
                  <a:pt x="1264" y="5648"/>
                  <a:pt x="1604" y="5697"/>
                </a:cubicBezTo>
                <a:cubicBezTo>
                  <a:pt x="2364" y="5820"/>
                  <a:pt x="3149" y="5914"/>
                  <a:pt x="3930" y="5914"/>
                </a:cubicBezTo>
                <a:cubicBezTo>
                  <a:pt x="4999" y="5914"/>
                  <a:pt x="6061" y="5737"/>
                  <a:pt x="7048" y="5210"/>
                </a:cubicBezTo>
                <a:cubicBezTo>
                  <a:pt x="7492" y="4970"/>
                  <a:pt x="7942" y="4618"/>
                  <a:pt x="8077" y="4094"/>
                </a:cubicBezTo>
                <a:cubicBezTo>
                  <a:pt x="8182" y="3687"/>
                  <a:pt x="8071" y="3268"/>
                  <a:pt x="7923" y="2898"/>
                </a:cubicBezTo>
                <a:cubicBezTo>
                  <a:pt x="7868" y="2762"/>
                  <a:pt x="7806" y="2627"/>
                  <a:pt x="7732" y="2491"/>
                </a:cubicBezTo>
                <a:cubicBezTo>
                  <a:pt x="7045" y="1189"/>
                  <a:pt x="5643" y="0"/>
                  <a:pt x="423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8" name="Google Shape;3188;g2b64a795e42_0_508"/>
          <p:cNvSpPr/>
          <p:nvPr/>
        </p:nvSpPr>
        <p:spPr>
          <a:xfrm rot="-715145">
            <a:off x="2230960" y="74760"/>
            <a:ext cx="1797725" cy="815088"/>
          </a:xfrm>
          <a:custGeom>
            <a:rect b="b" l="l" r="r" t="t"/>
            <a:pathLst>
              <a:path extrusionOk="0" h="8997" w="9952">
                <a:moveTo>
                  <a:pt x="3764" y="1"/>
                </a:moveTo>
                <a:cubicBezTo>
                  <a:pt x="3566" y="1"/>
                  <a:pt x="3368" y="7"/>
                  <a:pt x="3169" y="18"/>
                </a:cubicBezTo>
                <a:cubicBezTo>
                  <a:pt x="2806" y="37"/>
                  <a:pt x="2442" y="74"/>
                  <a:pt x="2078" y="135"/>
                </a:cubicBezTo>
                <a:cubicBezTo>
                  <a:pt x="1277" y="265"/>
                  <a:pt x="716" y="431"/>
                  <a:pt x="376" y="875"/>
                </a:cubicBezTo>
                <a:cubicBezTo>
                  <a:pt x="210" y="1091"/>
                  <a:pt x="99" y="1381"/>
                  <a:pt x="44" y="1769"/>
                </a:cubicBezTo>
                <a:cubicBezTo>
                  <a:pt x="13" y="1972"/>
                  <a:pt x="0" y="2201"/>
                  <a:pt x="0" y="2460"/>
                </a:cubicBezTo>
                <a:cubicBezTo>
                  <a:pt x="7" y="4661"/>
                  <a:pt x="1344" y="7552"/>
                  <a:pt x="3120" y="8514"/>
                </a:cubicBezTo>
                <a:cubicBezTo>
                  <a:pt x="3729" y="8843"/>
                  <a:pt x="4377" y="8996"/>
                  <a:pt x="5022" y="8996"/>
                </a:cubicBezTo>
                <a:cubicBezTo>
                  <a:pt x="6790" y="8996"/>
                  <a:pt x="8533" y="7844"/>
                  <a:pt x="9378" y="6023"/>
                </a:cubicBezTo>
                <a:cubicBezTo>
                  <a:pt x="9440" y="5894"/>
                  <a:pt x="9495" y="5764"/>
                  <a:pt x="9545" y="5629"/>
                </a:cubicBezTo>
                <a:cubicBezTo>
                  <a:pt x="9828" y="4864"/>
                  <a:pt x="9951" y="3989"/>
                  <a:pt x="9791" y="3187"/>
                </a:cubicBezTo>
                <a:cubicBezTo>
                  <a:pt x="9748" y="2965"/>
                  <a:pt x="9680" y="2749"/>
                  <a:pt x="9594" y="2546"/>
                </a:cubicBezTo>
                <a:cubicBezTo>
                  <a:pt x="9101" y="1442"/>
                  <a:pt x="8028" y="857"/>
                  <a:pt x="6992" y="517"/>
                </a:cubicBezTo>
                <a:cubicBezTo>
                  <a:pt x="5943" y="173"/>
                  <a:pt x="4855" y="1"/>
                  <a:pt x="3764" y="1"/>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9" name="Google Shape;3189;g2b64a795e42_0_508"/>
          <p:cNvSpPr txBox="1"/>
          <p:nvPr>
            <p:ph idx="2" type="title"/>
          </p:nvPr>
        </p:nvSpPr>
        <p:spPr>
          <a:xfrm>
            <a:off x="1861350" y="1375100"/>
            <a:ext cx="14160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6000"/>
              <a:buNone/>
            </a:pPr>
            <a:r>
              <a:rPr lang="en-US"/>
              <a:t>22</a:t>
            </a:r>
            <a:endParaRPr/>
          </a:p>
        </p:txBody>
      </p:sp>
      <p:pic>
        <p:nvPicPr>
          <p:cNvPr id="3190" name="Google Shape;3190;g2b64a795e42_0_508"/>
          <p:cNvPicPr preferRelativeResize="0"/>
          <p:nvPr/>
        </p:nvPicPr>
        <p:blipFill rotWithShape="1">
          <a:blip r:embed="rId3">
            <a:alphaModFix/>
          </a:blip>
          <a:srcRect b="0" l="0" r="0" t="0"/>
          <a:stretch/>
        </p:blipFill>
        <p:spPr>
          <a:xfrm>
            <a:off x="5110563" y="877925"/>
            <a:ext cx="3455814" cy="3455814"/>
          </a:xfrm>
          <a:prstGeom prst="rect">
            <a:avLst/>
          </a:prstGeom>
          <a:noFill/>
          <a:ln>
            <a:noFill/>
          </a:ln>
        </p:spPr>
      </p:pic>
    </p:spTree>
  </p:cSld>
  <p:clrMapOvr>
    <a:masterClrMapping/>
  </p:clrMapOvr>
</p:sld>
</file>

<file path=ppt/slides/slide2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4" name="Shape 3194"/>
        <p:cNvGrpSpPr/>
        <p:nvPr/>
      </p:nvGrpSpPr>
      <p:grpSpPr>
        <a:xfrm>
          <a:off x="0" y="0"/>
          <a:ext cx="0" cy="0"/>
          <a:chOff x="0" y="0"/>
          <a:chExt cx="0" cy="0"/>
        </a:xfrm>
      </p:grpSpPr>
      <p:sp>
        <p:nvSpPr>
          <p:cNvPr id="3195" name="Google Shape;3195;p94"/>
          <p:cNvSpPr txBox="1"/>
          <p:nvPr>
            <p:ph type="title"/>
          </p:nvPr>
        </p:nvSpPr>
        <p:spPr>
          <a:xfrm>
            <a:off x="944434" y="283537"/>
            <a:ext cx="4918753"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Definition and criteria of dementia</a:t>
            </a:r>
            <a:endParaRPr/>
          </a:p>
        </p:txBody>
      </p:sp>
      <p:sp>
        <p:nvSpPr>
          <p:cNvPr id="3196" name="Google Shape;3196;p94"/>
          <p:cNvSpPr txBox="1"/>
          <p:nvPr>
            <p:ph idx="1" type="body"/>
          </p:nvPr>
        </p:nvSpPr>
        <p:spPr>
          <a:xfrm>
            <a:off x="174660" y="987919"/>
            <a:ext cx="4962419" cy="4080337"/>
          </a:xfrm>
          <a:prstGeom prst="rect">
            <a:avLst/>
          </a:prstGeom>
          <a:noFill/>
          <a:ln>
            <a:noFill/>
          </a:ln>
        </p:spPr>
        <p:txBody>
          <a:bodyPr anchorCtr="0" anchor="t" bIns="45700" lIns="91425" spcFirstLastPara="1" rIns="91425" wrap="square" tIns="45700">
            <a:normAutofit fontScale="92500" lnSpcReduction="10000"/>
          </a:bodyPr>
          <a:lstStyle/>
          <a:p>
            <a:pPr indent="0" lvl="0" marL="139700" rtl="0" algn="l">
              <a:lnSpc>
                <a:spcPct val="100000"/>
              </a:lnSpc>
              <a:spcBef>
                <a:spcPts val="0"/>
              </a:spcBef>
              <a:spcAft>
                <a:spcPts val="0"/>
              </a:spcAft>
              <a:buSzPct val="108108"/>
              <a:buNone/>
            </a:pPr>
            <a:r>
              <a:rPr lang="en-US"/>
              <a:t>A syndrome which is characterized by Definition by an </a:t>
            </a:r>
            <a:r>
              <a:rPr b="1" lang="en-US"/>
              <a:t>acquired</a:t>
            </a:r>
            <a:r>
              <a:rPr lang="en-US"/>
              <a:t> </a:t>
            </a:r>
            <a:r>
              <a:rPr lang="en-US" u="sng"/>
              <a:t>global impairment of intellect, memory, and personality</a:t>
            </a:r>
            <a:r>
              <a:rPr lang="en-US"/>
              <a:t>, but </a:t>
            </a:r>
            <a:r>
              <a:rPr b="1" lang="en-US">
                <a:solidFill>
                  <a:schemeClr val="accent1"/>
                </a:solidFill>
              </a:rPr>
              <a:t>without impairment of consciousness </a:t>
            </a:r>
            <a:r>
              <a:rPr lang="en-US"/>
              <a:t>and </a:t>
            </a:r>
            <a:r>
              <a:rPr lang="en-US" u="sng"/>
              <a:t>at least one</a:t>
            </a:r>
            <a:r>
              <a:rPr lang="en-US"/>
              <a:t> of the following cognitive disturbances:</a:t>
            </a:r>
            <a:endParaRPr/>
          </a:p>
          <a:p>
            <a:pPr indent="-228600" lvl="0" marL="457200" rtl="0" algn="l">
              <a:lnSpc>
                <a:spcPct val="100000"/>
              </a:lnSpc>
              <a:spcBef>
                <a:spcPts val="0"/>
              </a:spcBef>
              <a:spcAft>
                <a:spcPts val="0"/>
              </a:spcAft>
              <a:buSzPct val="108108"/>
              <a:buNone/>
            </a:pPr>
            <a:r>
              <a:t/>
            </a:r>
            <a:endParaRPr/>
          </a:p>
          <a:p>
            <a:pPr indent="0" lvl="0" marL="139700" rtl="0" algn="l">
              <a:lnSpc>
                <a:spcPct val="100000"/>
              </a:lnSpc>
              <a:spcBef>
                <a:spcPts val="0"/>
              </a:spcBef>
              <a:spcAft>
                <a:spcPts val="0"/>
              </a:spcAft>
              <a:buSzPct val="108108"/>
              <a:buNone/>
            </a:pPr>
            <a:r>
              <a:rPr lang="en-US"/>
              <a:t> • </a:t>
            </a:r>
            <a:r>
              <a:rPr lang="en-US">
                <a:solidFill>
                  <a:schemeClr val="accent1"/>
                </a:solidFill>
              </a:rPr>
              <a:t>Aphasia</a:t>
            </a:r>
            <a:r>
              <a:rPr lang="en-US"/>
              <a:t>, which is deterioration of language function &amp; the person is unable to communicate effectively with others.</a:t>
            </a:r>
            <a:endParaRPr/>
          </a:p>
          <a:p>
            <a:pPr indent="0" lvl="0" marL="139700" rtl="0" algn="l">
              <a:lnSpc>
                <a:spcPct val="100000"/>
              </a:lnSpc>
              <a:spcBef>
                <a:spcPts val="0"/>
              </a:spcBef>
              <a:spcAft>
                <a:spcPts val="0"/>
              </a:spcAft>
              <a:buSzPct val="108108"/>
              <a:buNone/>
            </a:pPr>
            <a:r>
              <a:t/>
            </a:r>
            <a:endParaRPr/>
          </a:p>
          <a:p>
            <a:pPr indent="0" lvl="0" marL="139700" rtl="0" algn="l">
              <a:lnSpc>
                <a:spcPct val="100000"/>
              </a:lnSpc>
              <a:spcBef>
                <a:spcPts val="0"/>
              </a:spcBef>
              <a:spcAft>
                <a:spcPts val="0"/>
              </a:spcAft>
              <a:buSzPct val="108108"/>
              <a:buNone/>
            </a:pPr>
            <a:r>
              <a:rPr lang="en-US"/>
              <a:t> • </a:t>
            </a:r>
            <a:r>
              <a:rPr lang="en-US">
                <a:solidFill>
                  <a:schemeClr val="accent1"/>
                </a:solidFill>
              </a:rPr>
              <a:t>Apraxia</a:t>
            </a:r>
            <a:r>
              <a:rPr lang="en-US"/>
              <a:t>, which is the loss of ability to execute or carry out skilled movement and gestures, despite having the physical ability and desire to perform them.</a:t>
            </a:r>
            <a:endParaRPr/>
          </a:p>
          <a:p>
            <a:pPr indent="0" lvl="0" marL="139700" rtl="0" algn="l">
              <a:lnSpc>
                <a:spcPct val="100000"/>
              </a:lnSpc>
              <a:spcBef>
                <a:spcPts val="0"/>
              </a:spcBef>
              <a:spcAft>
                <a:spcPts val="0"/>
              </a:spcAft>
              <a:buSzPct val="108108"/>
              <a:buNone/>
            </a:pPr>
            <a:r>
              <a:t/>
            </a:r>
            <a:endParaRPr/>
          </a:p>
          <a:p>
            <a:pPr indent="0" lvl="0" marL="139700" rtl="0" algn="l">
              <a:lnSpc>
                <a:spcPct val="100000"/>
              </a:lnSpc>
              <a:spcBef>
                <a:spcPts val="0"/>
              </a:spcBef>
              <a:spcAft>
                <a:spcPts val="0"/>
              </a:spcAft>
              <a:buSzPct val="108108"/>
              <a:buNone/>
            </a:pPr>
            <a:r>
              <a:rPr lang="en-US"/>
              <a:t> • </a:t>
            </a:r>
            <a:r>
              <a:rPr lang="en-US">
                <a:solidFill>
                  <a:schemeClr val="accent1"/>
                </a:solidFill>
              </a:rPr>
              <a:t>Agnosia</a:t>
            </a:r>
            <a:r>
              <a:rPr lang="en-US"/>
              <a:t>, (also known as primary visual agnosia, monomodal visual amnesia, and visual amnesia) is a neurological disorder characterized by an inability to recognize and identify objects or persons using one or more of the senses. </a:t>
            </a:r>
            <a:endParaRPr/>
          </a:p>
          <a:p>
            <a:pPr indent="0" lvl="0" marL="139700" rtl="0" algn="l">
              <a:lnSpc>
                <a:spcPct val="100000"/>
              </a:lnSpc>
              <a:spcBef>
                <a:spcPts val="0"/>
              </a:spcBef>
              <a:spcAft>
                <a:spcPts val="0"/>
              </a:spcAft>
              <a:buSzPct val="108108"/>
              <a:buNone/>
            </a:pPr>
            <a:r>
              <a:t/>
            </a:r>
            <a:endParaRPr/>
          </a:p>
          <a:p>
            <a:pPr indent="0" lvl="0" marL="139700" rtl="0" algn="l">
              <a:lnSpc>
                <a:spcPct val="100000"/>
              </a:lnSpc>
              <a:spcBef>
                <a:spcPts val="0"/>
              </a:spcBef>
              <a:spcAft>
                <a:spcPts val="0"/>
              </a:spcAft>
              <a:buSzPct val="108108"/>
              <a:buNone/>
            </a:pPr>
            <a:r>
              <a:rPr lang="en-US"/>
              <a:t>• </a:t>
            </a:r>
            <a:r>
              <a:rPr lang="en-US">
                <a:solidFill>
                  <a:schemeClr val="accent1"/>
                </a:solidFill>
              </a:rPr>
              <a:t>Executive</a:t>
            </a:r>
            <a:r>
              <a:rPr lang="en-US">
                <a:solidFill>
                  <a:srgbClr val="FF0000"/>
                </a:solidFill>
              </a:rPr>
              <a:t> </a:t>
            </a:r>
            <a:r>
              <a:rPr lang="en-US">
                <a:solidFill>
                  <a:schemeClr val="accent1"/>
                </a:solidFill>
              </a:rPr>
              <a:t>dysfunction</a:t>
            </a:r>
            <a:r>
              <a:rPr lang="en-US"/>
              <a:t>, which is the inability to think abstractly and to plan, initiate, sequence, monitor and stop complex behavior &amp; disruption a person's ability to manage their own thoughts, emotions and actions. Also commonly seen in : addictions, behavioral disorders, brain development disorders and mood disorders.</a:t>
            </a:r>
            <a:endParaRPr/>
          </a:p>
        </p:txBody>
      </p:sp>
      <p:pic>
        <p:nvPicPr>
          <p:cNvPr id="3197" name="Google Shape;3197;p94"/>
          <p:cNvPicPr preferRelativeResize="0"/>
          <p:nvPr/>
        </p:nvPicPr>
        <p:blipFill rotWithShape="1">
          <a:blip r:embed="rId3">
            <a:alphaModFix/>
          </a:blip>
          <a:srcRect b="0" l="0" r="0" t="0"/>
          <a:stretch/>
        </p:blipFill>
        <p:spPr>
          <a:xfrm>
            <a:off x="5065160" y="1225507"/>
            <a:ext cx="4078840" cy="3456826"/>
          </a:xfrm>
          <a:prstGeom prst="rect">
            <a:avLst/>
          </a:prstGeom>
          <a:noFill/>
          <a:ln>
            <a:noFill/>
          </a:ln>
        </p:spPr>
      </p:pic>
    </p:spTree>
  </p:cSld>
  <p:clrMapOvr>
    <a:masterClrMapping/>
  </p:clrMapOvr>
</p:sld>
</file>

<file path=ppt/slides/slide2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1" name="Shape 3201"/>
        <p:cNvGrpSpPr/>
        <p:nvPr/>
      </p:nvGrpSpPr>
      <p:grpSpPr>
        <a:xfrm>
          <a:off x="0" y="0"/>
          <a:ext cx="0" cy="0"/>
          <a:chOff x="0" y="0"/>
          <a:chExt cx="0" cy="0"/>
        </a:xfrm>
      </p:grpSpPr>
      <p:sp>
        <p:nvSpPr>
          <p:cNvPr id="3202" name="Google Shape;3202;p95"/>
          <p:cNvSpPr txBox="1"/>
          <p:nvPr>
            <p:ph type="title"/>
          </p:nvPr>
        </p:nvSpPr>
        <p:spPr>
          <a:xfrm>
            <a:off x="352402" y="314246"/>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Common symptoms</a:t>
            </a:r>
            <a:endParaRPr/>
          </a:p>
        </p:txBody>
      </p:sp>
      <p:sp>
        <p:nvSpPr>
          <p:cNvPr id="3203" name="Google Shape;3203;p95"/>
          <p:cNvSpPr txBox="1"/>
          <p:nvPr>
            <p:ph idx="1" type="body"/>
          </p:nvPr>
        </p:nvSpPr>
        <p:spPr>
          <a:xfrm>
            <a:off x="353152" y="1004332"/>
            <a:ext cx="7702500" cy="3824922"/>
          </a:xfrm>
          <a:prstGeom prst="rect">
            <a:avLst/>
          </a:prstGeom>
          <a:noFill/>
          <a:ln>
            <a:noFill/>
          </a:ln>
        </p:spPr>
        <p:txBody>
          <a:bodyPr anchorCtr="0" anchor="t" bIns="45700" lIns="91425" spcFirstLastPara="1" rIns="91425" wrap="square" tIns="45700">
            <a:normAutofit fontScale="92500" lnSpcReduction="10000"/>
          </a:bodyPr>
          <a:lstStyle/>
          <a:p>
            <a:pPr indent="-317500" lvl="0" marL="457200" rtl="0" algn="l">
              <a:lnSpc>
                <a:spcPct val="100000"/>
              </a:lnSpc>
              <a:spcBef>
                <a:spcPts val="0"/>
              </a:spcBef>
              <a:spcAft>
                <a:spcPts val="0"/>
              </a:spcAft>
              <a:buSzPct val="108108"/>
              <a:buChar char="•"/>
            </a:pPr>
            <a:r>
              <a:rPr lang="en-US"/>
              <a:t>Memory impairment is the prominent early sign of dementia. Patients have difficulty learning new material and forget previously learned material. </a:t>
            </a:r>
            <a:endParaRPr/>
          </a:p>
          <a:p>
            <a:pPr indent="-317500" lvl="0" marL="457200" rtl="0" algn="l">
              <a:lnSpc>
                <a:spcPct val="100000"/>
              </a:lnSpc>
              <a:spcBef>
                <a:spcPts val="0"/>
              </a:spcBef>
              <a:spcAft>
                <a:spcPts val="0"/>
              </a:spcAft>
              <a:buSzPct val="108108"/>
              <a:buChar char="•"/>
            </a:pPr>
            <a:r>
              <a:rPr lang="en-US">
                <a:solidFill>
                  <a:schemeClr val="accent1"/>
                </a:solidFill>
              </a:rPr>
              <a:t>Initially recent memory is impaired</a:t>
            </a:r>
            <a:r>
              <a:rPr lang="en-US"/>
              <a:t>, for example, forgetting where certain objects were placed or that food is cooking on the stove. </a:t>
            </a:r>
            <a:endParaRPr/>
          </a:p>
          <a:p>
            <a:pPr indent="-317500" lvl="0" marL="457200" rtl="0" algn="l">
              <a:lnSpc>
                <a:spcPct val="100000"/>
              </a:lnSpc>
              <a:spcBef>
                <a:spcPts val="0"/>
              </a:spcBef>
              <a:spcAft>
                <a:spcPts val="0"/>
              </a:spcAft>
              <a:buSzPct val="108108"/>
              <a:buChar char="•"/>
            </a:pPr>
            <a:r>
              <a:rPr lang="en-US"/>
              <a:t>In later stages, </a:t>
            </a:r>
            <a:r>
              <a:rPr lang="en-US">
                <a:solidFill>
                  <a:schemeClr val="accent1"/>
                </a:solidFill>
              </a:rPr>
              <a:t>dementia affects remote memory</a:t>
            </a:r>
            <a:r>
              <a:rPr lang="en-US"/>
              <a:t>; patients forget the names of their adult children, their life-long occupations, even their names.</a:t>
            </a:r>
            <a:endParaRPr/>
          </a:p>
          <a:p>
            <a:pPr indent="-317500" lvl="0" marL="457200" rtl="0" algn="l">
              <a:lnSpc>
                <a:spcPct val="100000"/>
              </a:lnSpc>
              <a:spcBef>
                <a:spcPts val="0"/>
              </a:spcBef>
              <a:spcAft>
                <a:spcPts val="0"/>
              </a:spcAft>
              <a:buSzPct val="108108"/>
              <a:buChar char="•"/>
            </a:pPr>
            <a:r>
              <a:rPr lang="en-US"/>
              <a:t>Patients may also exhibit : </a:t>
            </a:r>
            <a:endParaRPr/>
          </a:p>
          <a:p>
            <a:pPr indent="-317500" lvl="1" marL="914400" rtl="0" algn="l">
              <a:lnSpc>
                <a:spcPct val="100000"/>
              </a:lnSpc>
              <a:spcBef>
                <a:spcPts val="600"/>
              </a:spcBef>
              <a:spcAft>
                <a:spcPts val="0"/>
              </a:spcAft>
              <a:buSzPct val="108108"/>
              <a:buChar char="•"/>
            </a:pPr>
            <a:r>
              <a:rPr lang="en-US">
                <a:solidFill>
                  <a:schemeClr val="accent1"/>
                </a:solidFill>
              </a:rPr>
              <a:t>Aphasia</a:t>
            </a:r>
            <a:r>
              <a:rPr lang="en-US"/>
              <a:t> usually begins with the inability to name familiar objects or people then progresses to speech that becomes vague or empty with excessive use of terms such as “it” or “thing.” </a:t>
            </a:r>
            <a:endParaRPr/>
          </a:p>
          <a:p>
            <a:pPr indent="-317500" lvl="1" marL="914400" rtl="0" algn="l">
              <a:lnSpc>
                <a:spcPct val="100000"/>
              </a:lnSpc>
              <a:spcBef>
                <a:spcPts val="600"/>
              </a:spcBef>
              <a:spcAft>
                <a:spcPts val="0"/>
              </a:spcAft>
              <a:buSzPct val="108108"/>
              <a:buChar char="•"/>
            </a:pPr>
            <a:r>
              <a:rPr lang="en-US">
                <a:solidFill>
                  <a:schemeClr val="accent1"/>
                </a:solidFill>
              </a:rPr>
              <a:t>Echolalia</a:t>
            </a:r>
            <a:r>
              <a:rPr lang="en-US"/>
              <a:t> (echoing what is heard) or </a:t>
            </a:r>
            <a:endParaRPr/>
          </a:p>
          <a:p>
            <a:pPr indent="-317500" lvl="1" marL="914400" rtl="0" algn="l">
              <a:lnSpc>
                <a:spcPct val="100000"/>
              </a:lnSpc>
              <a:spcBef>
                <a:spcPts val="600"/>
              </a:spcBef>
              <a:spcAft>
                <a:spcPts val="0"/>
              </a:spcAft>
              <a:buSzPct val="108108"/>
              <a:buChar char="•"/>
            </a:pPr>
            <a:r>
              <a:rPr lang="en-US">
                <a:solidFill>
                  <a:schemeClr val="accent1"/>
                </a:solidFill>
              </a:rPr>
              <a:t>Palilalia</a:t>
            </a:r>
            <a:r>
              <a:rPr lang="en-US"/>
              <a:t> (repeating words or sounds over and over) </a:t>
            </a:r>
            <a:endParaRPr/>
          </a:p>
          <a:p>
            <a:pPr indent="-317500" lvl="1" marL="914400" rtl="0" algn="l">
              <a:lnSpc>
                <a:spcPct val="100000"/>
              </a:lnSpc>
              <a:spcBef>
                <a:spcPts val="600"/>
              </a:spcBef>
              <a:spcAft>
                <a:spcPts val="0"/>
              </a:spcAft>
              <a:buSzPct val="108108"/>
              <a:buChar char="•"/>
            </a:pPr>
            <a:r>
              <a:rPr lang="en-US">
                <a:solidFill>
                  <a:schemeClr val="accent1"/>
                </a:solidFill>
              </a:rPr>
              <a:t>Apraxia</a:t>
            </a:r>
            <a:r>
              <a:rPr lang="en-US"/>
              <a:t> may cause patients to lose the ability to perform routine self-care activities such as dressing or cooking. </a:t>
            </a:r>
            <a:endParaRPr/>
          </a:p>
          <a:p>
            <a:pPr indent="-317500" lvl="0" marL="457200" rtl="0" algn="l">
              <a:lnSpc>
                <a:spcPct val="100000"/>
              </a:lnSpc>
              <a:spcBef>
                <a:spcPts val="0"/>
              </a:spcBef>
              <a:spcAft>
                <a:spcPts val="0"/>
              </a:spcAft>
              <a:buSzPct val="108108"/>
              <a:buChar char="•"/>
            </a:pPr>
            <a:r>
              <a:rPr lang="en-US">
                <a:solidFill>
                  <a:schemeClr val="accent1"/>
                </a:solidFill>
              </a:rPr>
              <a:t>Agnosia</a:t>
            </a:r>
            <a:r>
              <a:rPr lang="en-US">
                <a:solidFill>
                  <a:srgbClr val="FF0000"/>
                </a:solidFill>
              </a:rPr>
              <a:t> </a:t>
            </a:r>
            <a:r>
              <a:rPr lang="en-US"/>
              <a:t>is frustrating for patients: they may look at a table and chairs but are unable to name them. </a:t>
            </a:r>
            <a:endParaRPr/>
          </a:p>
          <a:p>
            <a:pPr indent="-317500" lvl="0" marL="457200" rtl="0" algn="l">
              <a:lnSpc>
                <a:spcPct val="100000"/>
              </a:lnSpc>
              <a:spcBef>
                <a:spcPts val="0"/>
              </a:spcBef>
              <a:spcAft>
                <a:spcPts val="0"/>
              </a:spcAft>
              <a:buSzPct val="108108"/>
              <a:buChar char="•"/>
            </a:pPr>
            <a:r>
              <a:rPr lang="en-US">
                <a:solidFill>
                  <a:schemeClr val="accent1"/>
                </a:solidFill>
              </a:rPr>
              <a:t>Disturbances in executive functioning</a:t>
            </a:r>
            <a:r>
              <a:rPr lang="en-US">
                <a:solidFill>
                  <a:srgbClr val="FF0000"/>
                </a:solidFill>
              </a:rPr>
              <a:t> </a:t>
            </a:r>
            <a:r>
              <a:rPr lang="en-US"/>
              <a:t>are evident as patients lose the ability to learn new material to solve problems, or carry out daily activities such as meal planning or budgeting Patients with dementia also may underestimate the risks associated with activities or overestimate their ability to function in certain situations.</a:t>
            </a:r>
            <a:endParaRPr/>
          </a:p>
        </p:txBody>
      </p:sp>
    </p:spTree>
  </p:cSld>
  <p:clrMapOvr>
    <a:masterClrMapping/>
  </p:clrMapOvr>
</p:sld>
</file>

<file path=ppt/slides/slide2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7" name="Shape 3207"/>
        <p:cNvGrpSpPr/>
        <p:nvPr/>
      </p:nvGrpSpPr>
      <p:grpSpPr>
        <a:xfrm>
          <a:off x="0" y="0"/>
          <a:ext cx="0" cy="0"/>
          <a:chOff x="0" y="0"/>
          <a:chExt cx="0" cy="0"/>
        </a:xfrm>
      </p:grpSpPr>
      <p:sp>
        <p:nvSpPr>
          <p:cNvPr id="3208" name="Google Shape;3208;p96"/>
          <p:cNvSpPr txBox="1"/>
          <p:nvPr>
            <p:ph idx="2" type="body"/>
          </p:nvPr>
        </p:nvSpPr>
        <p:spPr>
          <a:xfrm>
            <a:off x="4969505" y="1448303"/>
            <a:ext cx="3668700" cy="3436800"/>
          </a:xfrm>
          <a:prstGeom prst="rect">
            <a:avLst/>
          </a:prstGeom>
          <a:noFill/>
          <a:ln>
            <a:noFill/>
          </a:ln>
        </p:spPr>
        <p:txBody>
          <a:bodyPr anchorCtr="0" anchor="t" bIns="45700" lIns="91425" spcFirstLastPara="1" rIns="91425" wrap="square" tIns="45700">
            <a:normAutofit/>
          </a:bodyPr>
          <a:lstStyle/>
          <a:p>
            <a:pPr indent="-317500" lvl="0" marL="457200" rtl="0" algn="l">
              <a:lnSpc>
                <a:spcPct val="100000"/>
              </a:lnSpc>
              <a:spcBef>
                <a:spcPts val="0"/>
              </a:spcBef>
              <a:spcAft>
                <a:spcPts val="0"/>
              </a:spcAft>
              <a:buSzPts val="1400"/>
              <a:buChar char="•"/>
            </a:pPr>
            <a:r>
              <a:rPr lang="en-US"/>
              <a:t>the course of dementia is usually progressive. Dementia often is described in 3 stages:</a:t>
            </a:r>
            <a:endParaRPr/>
          </a:p>
          <a:p>
            <a:pPr indent="-228600" lvl="0" marL="457200" rtl="0" algn="l">
              <a:lnSpc>
                <a:spcPct val="100000"/>
              </a:lnSpc>
              <a:spcBef>
                <a:spcPts val="0"/>
              </a:spcBef>
              <a:spcAft>
                <a:spcPts val="0"/>
              </a:spcAft>
              <a:buSzPts val="1400"/>
              <a:buNone/>
            </a:pPr>
            <a:r>
              <a:t/>
            </a:r>
            <a:endParaRPr/>
          </a:p>
          <a:p>
            <a:pPr indent="-317500" lvl="0" marL="457200" rtl="0" algn="l">
              <a:lnSpc>
                <a:spcPct val="100000"/>
              </a:lnSpc>
              <a:spcBef>
                <a:spcPts val="0"/>
              </a:spcBef>
              <a:spcAft>
                <a:spcPts val="0"/>
              </a:spcAft>
              <a:buSzPts val="1400"/>
              <a:buChar char="•"/>
            </a:pPr>
            <a:r>
              <a:rPr lang="en-US"/>
              <a:t>Mild: Forgetfulness is the hallmark of beginning mild dementia.</a:t>
            </a:r>
            <a:endParaRPr/>
          </a:p>
          <a:p>
            <a:pPr indent="-228600" lvl="0" marL="457200" rtl="0" algn="l">
              <a:lnSpc>
                <a:spcPct val="100000"/>
              </a:lnSpc>
              <a:spcBef>
                <a:spcPts val="0"/>
              </a:spcBef>
              <a:spcAft>
                <a:spcPts val="0"/>
              </a:spcAft>
              <a:buSzPts val="1400"/>
              <a:buNone/>
            </a:pPr>
            <a:r>
              <a:t/>
            </a:r>
            <a:endParaRPr/>
          </a:p>
          <a:p>
            <a:pPr indent="-317500" lvl="0" marL="457200" rtl="0" algn="l">
              <a:lnSpc>
                <a:spcPct val="100000"/>
              </a:lnSpc>
              <a:spcBef>
                <a:spcPts val="0"/>
              </a:spcBef>
              <a:spcAft>
                <a:spcPts val="0"/>
              </a:spcAft>
              <a:buSzPts val="1400"/>
              <a:buChar char="•"/>
            </a:pPr>
            <a:r>
              <a:rPr lang="en-US"/>
              <a:t>Moderate: Confusion is apparent along with progressive memory loss. </a:t>
            </a:r>
            <a:endParaRPr/>
          </a:p>
          <a:p>
            <a:pPr indent="-228600" lvl="0" marL="457200" rtl="0" algn="l">
              <a:lnSpc>
                <a:spcPct val="100000"/>
              </a:lnSpc>
              <a:spcBef>
                <a:spcPts val="0"/>
              </a:spcBef>
              <a:spcAft>
                <a:spcPts val="0"/>
              </a:spcAft>
              <a:buSzPts val="1400"/>
              <a:buNone/>
            </a:pPr>
            <a:r>
              <a:t/>
            </a:r>
            <a:endParaRPr/>
          </a:p>
          <a:p>
            <a:pPr indent="-317500" lvl="0" marL="457200" rtl="0" algn="l">
              <a:lnSpc>
                <a:spcPct val="100000"/>
              </a:lnSpc>
              <a:spcBef>
                <a:spcPts val="0"/>
              </a:spcBef>
              <a:spcAft>
                <a:spcPts val="0"/>
              </a:spcAft>
              <a:buSzPts val="1400"/>
              <a:buChar char="•"/>
            </a:pPr>
            <a:r>
              <a:rPr lang="en-US"/>
              <a:t>Severe: Personality and emotional changes occur. </a:t>
            </a:r>
            <a:endParaRPr/>
          </a:p>
        </p:txBody>
      </p:sp>
      <p:sp>
        <p:nvSpPr>
          <p:cNvPr id="3209" name="Google Shape;3209;p96"/>
          <p:cNvSpPr txBox="1"/>
          <p:nvPr>
            <p:ph idx="3" type="body"/>
          </p:nvPr>
        </p:nvSpPr>
        <p:spPr>
          <a:xfrm>
            <a:off x="5013326" y="877561"/>
            <a:ext cx="3667200" cy="573000"/>
          </a:xfrm>
          <a:prstGeom prst="rect">
            <a:avLst/>
          </a:prstGeom>
          <a:noFill/>
          <a:ln>
            <a:noFill/>
          </a:ln>
        </p:spPr>
        <p:txBody>
          <a:bodyPr anchorCtr="0" anchor="t" bIns="45700" lIns="91425" spcFirstLastPara="1" rIns="91425" wrap="square" tIns="45700">
            <a:normAutofit fontScale="77500" lnSpcReduction="20000"/>
          </a:bodyPr>
          <a:lstStyle/>
          <a:p>
            <a:pPr indent="-228600" lvl="0" marL="457200" rtl="0" algn="l">
              <a:lnSpc>
                <a:spcPct val="100000"/>
              </a:lnSpc>
              <a:spcBef>
                <a:spcPts val="0"/>
              </a:spcBef>
              <a:spcAft>
                <a:spcPts val="0"/>
              </a:spcAft>
              <a:buSzPct val="129032"/>
              <a:buNone/>
            </a:pPr>
            <a:r>
              <a:rPr lang="en-US"/>
              <a:t>Onset and Clinical Course of Dementia</a:t>
            </a:r>
            <a:endParaRPr/>
          </a:p>
        </p:txBody>
      </p:sp>
      <p:sp>
        <p:nvSpPr>
          <p:cNvPr id="3210" name="Google Shape;3210;p96"/>
          <p:cNvSpPr txBox="1"/>
          <p:nvPr/>
        </p:nvSpPr>
        <p:spPr>
          <a:xfrm>
            <a:off x="367599" y="1448303"/>
            <a:ext cx="3668712" cy="3436938"/>
          </a:xfrm>
          <a:prstGeom prst="rect">
            <a:avLst/>
          </a:prstGeom>
          <a:noFill/>
          <a:ln>
            <a:noFill/>
          </a:ln>
        </p:spPr>
        <p:txBody>
          <a:bodyPr anchorCtr="0" anchor="t" bIns="45700" lIns="91425" spcFirstLastPara="1" rIns="91425" wrap="square" tIns="45700">
            <a:normAutofit/>
          </a:bodyPr>
          <a:lstStyle/>
          <a:p>
            <a:pPr indent="-317500" lvl="0" marL="45720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Rubik"/>
                <a:ea typeface="Rubik"/>
                <a:cs typeface="Rubik"/>
                <a:sym typeface="Rubik"/>
              </a:rPr>
              <a:t>Cognitive impairment</a:t>
            </a:r>
            <a:endParaRPr/>
          </a:p>
          <a:p>
            <a:pPr indent="-317500" lvl="0" marL="45720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Rubik"/>
                <a:ea typeface="Rubik"/>
                <a:cs typeface="Rubik"/>
                <a:sym typeface="Rubik"/>
              </a:rPr>
              <a:t>History of personality change</a:t>
            </a:r>
            <a:endParaRPr/>
          </a:p>
          <a:p>
            <a:pPr indent="-317500" lvl="0" marL="45720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Rubik"/>
                <a:ea typeface="Rubik"/>
                <a:cs typeface="Rubik"/>
                <a:sym typeface="Rubik"/>
              </a:rPr>
              <a:t>Hallucinations and delusions - often paranoid (20–40%) and poorly systematized </a:t>
            </a:r>
            <a:endParaRPr/>
          </a:p>
          <a:p>
            <a:pPr indent="-317500" lvl="0" marL="45720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Rubik"/>
                <a:ea typeface="Rubik"/>
                <a:cs typeface="Rubik"/>
                <a:sym typeface="Rubik"/>
              </a:rPr>
              <a:t>Anxiety and/or depression - in 50%</a:t>
            </a:r>
            <a:endParaRPr/>
          </a:p>
          <a:p>
            <a:pPr indent="-317500" lvl="0" marL="45720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Rubik"/>
                <a:ea typeface="Rubik"/>
                <a:cs typeface="Rubik"/>
                <a:sym typeface="Rubik"/>
              </a:rPr>
              <a:t>Neurological features</a:t>
            </a:r>
            <a:endParaRPr/>
          </a:p>
          <a:p>
            <a:pPr indent="-317500" lvl="0" marL="45720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Rubik"/>
                <a:ea typeface="Rubik"/>
                <a:cs typeface="Rubik"/>
                <a:sym typeface="Rubik"/>
              </a:rPr>
              <a:t>Emotional lability</a:t>
            </a:r>
            <a:endParaRPr/>
          </a:p>
          <a:p>
            <a:pPr indent="-317500" lvl="0" marL="45720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FF0000"/>
                </a:solidFill>
                <a:latin typeface="Rubik"/>
                <a:ea typeface="Rubik"/>
                <a:cs typeface="Rubik"/>
                <a:sym typeface="Rubik"/>
              </a:rPr>
              <a:t>Sundowning syndrome</a:t>
            </a:r>
            <a:endParaRPr/>
          </a:p>
          <a:p>
            <a:pPr indent="-22860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ubik"/>
              <a:ea typeface="Rubik"/>
              <a:cs typeface="Rubik"/>
              <a:sym typeface="Rubik"/>
            </a:endParaRPr>
          </a:p>
        </p:txBody>
      </p:sp>
      <p:sp>
        <p:nvSpPr>
          <p:cNvPr id="3211" name="Google Shape;3211;p96"/>
          <p:cNvSpPr txBox="1"/>
          <p:nvPr/>
        </p:nvSpPr>
        <p:spPr>
          <a:xfrm>
            <a:off x="463476" y="875303"/>
            <a:ext cx="3667200" cy="573000"/>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2"/>
                </a:solidFill>
                <a:latin typeface="Rajdhani"/>
                <a:ea typeface="Rajdhani"/>
                <a:cs typeface="Rajdhani"/>
                <a:sym typeface="Rajdhani"/>
              </a:rPr>
              <a:t>Common clinical features </a:t>
            </a:r>
            <a:endParaRPr/>
          </a:p>
        </p:txBody>
      </p:sp>
    </p:spTree>
  </p:cSld>
  <p:clrMapOvr>
    <a:masterClrMapping/>
  </p:clrMapOvr>
</p:sld>
</file>

<file path=ppt/slides/slide2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5" name="Shape 3215"/>
        <p:cNvGrpSpPr/>
        <p:nvPr/>
      </p:nvGrpSpPr>
      <p:grpSpPr>
        <a:xfrm>
          <a:off x="0" y="0"/>
          <a:ext cx="0" cy="0"/>
          <a:chOff x="0" y="0"/>
          <a:chExt cx="0" cy="0"/>
        </a:xfrm>
      </p:grpSpPr>
      <p:sp>
        <p:nvSpPr>
          <p:cNvPr id="3216" name="Google Shape;3216;p97"/>
          <p:cNvSpPr txBox="1"/>
          <p:nvPr>
            <p:ph type="title"/>
          </p:nvPr>
        </p:nvSpPr>
        <p:spPr>
          <a:xfrm>
            <a:off x="720000" y="5394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Sundowning </a:t>
            </a:r>
            <a:endParaRPr/>
          </a:p>
        </p:txBody>
      </p:sp>
      <p:sp>
        <p:nvSpPr>
          <p:cNvPr id="3217" name="Google Shape;3217;p97"/>
          <p:cNvSpPr txBox="1"/>
          <p:nvPr>
            <p:ph idx="1" type="body"/>
          </p:nvPr>
        </p:nvSpPr>
        <p:spPr>
          <a:xfrm>
            <a:off x="720725" y="1321384"/>
            <a:ext cx="7702500" cy="3609023"/>
          </a:xfrm>
          <a:prstGeom prst="rect">
            <a:avLst/>
          </a:prstGeom>
          <a:noFill/>
          <a:ln>
            <a:noFill/>
          </a:ln>
        </p:spPr>
        <p:txBody>
          <a:bodyPr anchorCtr="0" anchor="t" bIns="45700" lIns="91425" spcFirstLastPara="1" rIns="91425" wrap="square" tIns="45700">
            <a:normAutofit fontScale="92500"/>
          </a:bodyPr>
          <a:lstStyle/>
          <a:p>
            <a:pPr indent="-317500" lvl="0" marL="457200" rtl="0" algn="l">
              <a:lnSpc>
                <a:spcPct val="110000"/>
              </a:lnSpc>
              <a:spcBef>
                <a:spcPts val="0"/>
              </a:spcBef>
              <a:spcAft>
                <a:spcPts val="0"/>
              </a:spcAft>
              <a:buSzPct val="108108"/>
              <a:buChar char="•"/>
            </a:pPr>
            <a:r>
              <a:rPr lang="en-US"/>
              <a:t>Around 20% of people diagnosed with Dementia, it’s a state of confusion occurring in the late afternoon and lasting into the night characterized by the emergence or increment of neuropsychiatric symptoms such as agitation, confusion, anxiety, and aggressiveness. </a:t>
            </a:r>
            <a:endParaRPr/>
          </a:p>
          <a:p>
            <a:pPr indent="-317500" lvl="0" marL="457200" rtl="0" algn="l">
              <a:lnSpc>
                <a:spcPct val="110000"/>
              </a:lnSpc>
              <a:spcBef>
                <a:spcPts val="0"/>
              </a:spcBef>
              <a:spcAft>
                <a:spcPts val="0"/>
              </a:spcAft>
              <a:buSzPct val="108108"/>
              <a:buChar char="•"/>
            </a:pPr>
            <a:r>
              <a:rPr lang="en-US"/>
              <a:t>Behaviors associated with sundowning include: </a:t>
            </a:r>
            <a:r>
              <a:rPr lang="en-US" u="sng"/>
              <a:t>Pacing, Rocking in a chair, Wandering, Violence, Shadowing</a:t>
            </a:r>
            <a:r>
              <a:rPr lang="en-US"/>
              <a:t> (This is when the individual follows their caregiver very closely, everywhere they go), </a:t>
            </a:r>
            <a:r>
              <a:rPr lang="en-US" u="sng"/>
              <a:t>Crying, Insomnia, Yelling.</a:t>
            </a:r>
            <a:endParaRPr/>
          </a:p>
          <a:p>
            <a:pPr indent="-317500" lvl="0" marL="457200" rtl="0" algn="l">
              <a:lnSpc>
                <a:spcPct val="110000"/>
              </a:lnSpc>
              <a:spcBef>
                <a:spcPts val="0"/>
              </a:spcBef>
              <a:spcAft>
                <a:spcPts val="0"/>
              </a:spcAft>
              <a:buSzPct val="108108"/>
              <a:buChar char="•"/>
            </a:pPr>
            <a:r>
              <a:rPr lang="en-US"/>
              <a:t>there isn’t one specific cause of sundown syndrome, researchers suggest several possible causes or triggers:</a:t>
            </a:r>
            <a:endParaRPr/>
          </a:p>
          <a:p>
            <a:pPr indent="-317500" lvl="1" marL="914400" rtl="0" algn="l">
              <a:lnSpc>
                <a:spcPct val="110000"/>
              </a:lnSpc>
              <a:spcBef>
                <a:spcPts val="600"/>
              </a:spcBef>
              <a:spcAft>
                <a:spcPts val="0"/>
              </a:spcAft>
              <a:buSzPct val="108108"/>
              <a:buChar char="•"/>
            </a:pPr>
            <a:r>
              <a:rPr lang="en-US"/>
              <a:t>End-of-day activity</a:t>
            </a:r>
            <a:endParaRPr/>
          </a:p>
          <a:p>
            <a:pPr indent="-317500" lvl="1" marL="914400" rtl="0" algn="l">
              <a:lnSpc>
                <a:spcPct val="110000"/>
              </a:lnSpc>
              <a:spcBef>
                <a:spcPts val="600"/>
              </a:spcBef>
              <a:spcAft>
                <a:spcPts val="0"/>
              </a:spcAft>
              <a:buSzPct val="108108"/>
              <a:buChar char="•"/>
            </a:pPr>
            <a:r>
              <a:rPr lang="en-US"/>
              <a:t>Fatigue</a:t>
            </a:r>
            <a:endParaRPr/>
          </a:p>
          <a:p>
            <a:pPr indent="-317500" lvl="1" marL="914400" rtl="0" algn="l">
              <a:lnSpc>
                <a:spcPct val="110000"/>
              </a:lnSpc>
              <a:spcBef>
                <a:spcPts val="600"/>
              </a:spcBef>
              <a:spcAft>
                <a:spcPts val="0"/>
              </a:spcAft>
              <a:buSzPct val="108108"/>
              <a:buChar char="•"/>
            </a:pPr>
            <a:r>
              <a:rPr lang="en-US"/>
              <a:t>Low light</a:t>
            </a:r>
            <a:endParaRPr/>
          </a:p>
          <a:p>
            <a:pPr indent="-317500" lvl="1" marL="914400" rtl="0" algn="l">
              <a:lnSpc>
                <a:spcPct val="110000"/>
              </a:lnSpc>
              <a:spcBef>
                <a:spcPts val="600"/>
              </a:spcBef>
              <a:spcAft>
                <a:spcPts val="0"/>
              </a:spcAft>
              <a:buSzPct val="108108"/>
              <a:buChar char="•"/>
            </a:pPr>
            <a:r>
              <a:rPr lang="en-US"/>
              <a:t>Sensory impairment.</a:t>
            </a:r>
            <a:endParaRPr/>
          </a:p>
          <a:p>
            <a:pPr indent="-317500" lvl="1" marL="914400" rtl="0" algn="l">
              <a:lnSpc>
                <a:spcPct val="110000"/>
              </a:lnSpc>
              <a:spcBef>
                <a:spcPts val="600"/>
              </a:spcBef>
              <a:spcAft>
                <a:spcPts val="0"/>
              </a:spcAft>
              <a:buSzPct val="108108"/>
              <a:buChar char="•"/>
            </a:pPr>
            <a:r>
              <a:rPr lang="en-US"/>
              <a:t>Internal imbalance</a:t>
            </a:r>
            <a:endParaRPr/>
          </a:p>
          <a:p>
            <a:pPr indent="-317500" lvl="1" marL="914400" rtl="0" algn="l">
              <a:lnSpc>
                <a:spcPct val="110000"/>
              </a:lnSpc>
              <a:spcBef>
                <a:spcPts val="600"/>
              </a:spcBef>
              <a:spcAft>
                <a:spcPts val="0"/>
              </a:spcAft>
              <a:buSzPct val="108108"/>
              <a:buChar char="•"/>
            </a:pPr>
            <a:r>
              <a:rPr lang="en-US"/>
              <a:t>Winter</a:t>
            </a:r>
            <a:endParaRPr/>
          </a:p>
          <a:p>
            <a:pPr indent="-228600" lvl="0" marL="457200" rtl="0" algn="l">
              <a:lnSpc>
                <a:spcPct val="110000"/>
              </a:lnSpc>
              <a:spcBef>
                <a:spcPts val="0"/>
              </a:spcBef>
              <a:spcAft>
                <a:spcPts val="0"/>
              </a:spcAft>
              <a:buSzPct val="108108"/>
              <a:buNone/>
            </a:pPr>
            <a:r>
              <a:t/>
            </a:r>
            <a:endParaRPr/>
          </a:p>
        </p:txBody>
      </p:sp>
    </p:spTree>
  </p:cSld>
  <p:clrMapOvr>
    <a:masterClrMapping/>
  </p:clrMapOvr>
</p:sld>
</file>

<file path=ppt/slides/slide2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1" name="Shape 3221"/>
        <p:cNvGrpSpPr/>
        <p:nvPr/>
      </p:nvGrpSpPr>
      <p:grpSpPr>
        <a:xfrm>
          <a:off x="0" y="0"/>
          <a:ext cx="0" cy="0"/>
          <a:chOff x="0" y="0"/>
          <a:chExt cx="0" cy="0"/>
        </a:xfrm>
      </p:grpSpPr>
      <p:sp>
        <p:nvSpPr>
          <p:cNvPr id="3222" name="Google Shape;3222;p98"/>
          <p:cNvSpPr txBox="1"/>
          <p:nvPr>
            <p:ph type="title"/>
          </p:nvPr>
        </p:nvSpPr>
        <p:spPr>
          <a:xfrm>
            <a:off x="418142" y="350616"/>
            <a:ext cx="7282639"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Most common types of dementia</a:t>
            </a:r>
            <a:endParaRPr/>
          </a:p>
        </p:txBody>
      </p:sp>
      <p:sp>
        <p:nvSpPr>
          <p:cNvPr id="3223" name="Google Shape;3223;p98"/>
          <p:cNvSpPr txBox="1"/>
          <p:nvPr>
            <p:ph idx="1" type="body"/>
          </p:nvPr>
        </p:nvSpPr>
        <p:spPr>
          <a:xfrm>
            <a:off x="289484" y="974909"/>
            <a:ext cx="7968322" cy="4097943"/>
          </a:xfrm>
          <a:prstGeom prst="rect">
            <a:avLst/>
          </a:prstGeom>
          <a:noFill/>
          <a:ln>
            <a:noFill/>
          </a:ln>
        </p:spPr>
        <p:txBody>
          <a:bodyPr anchorCtr="0" anchor="t" bIns="45700" lIns="91425" spcFirstLastPara="1" rIns="91425" wrap="square" tIns="45700">
            <a:normAutofit fontScale="92500" lnSpcReduction="10000"/>
          </a:bodyPr>
          <a:lstStyle/>
          <a:p>
            <a:pPr indent="-317500" lvl="0" marL="457200" rtl="0" algn="l">
              <a:lnSpc>
                <a:spcPct val="100000"/>
              </a:lnSpc>
              <a:spcBef>
                <a:spcPts val="0"/>
              </a:spcBef>
              <a:spcAft>
                <a:spcPts val="0"/>
              </a:spcAft>
              <a:buSzPct val="108108"/>
              <a:buChar char="•"/>
            </a:pPr>
            <a:r>
              <a:rPr lang="en-US"/>
              <a:t>Progressive Dementia : get worse over time. </a:t>
            </a:r>
            <a:endParaRPr/>
          </a:p>
          <a:p>
            <a:pPr indent="-317500" lvl="0" marL="457200" rtl="0" algn="l">
              <a:lnSpc>
                <a:spcPct val="100000"/>
              </a:lnSpc>
              <a:spcBef>
                <a:spcPts val="0"/>
              </a:spcBef>
              <a:spcAft>
                <a:spcPts val="0"/>
              </a:spcAft>
              <a:buSzPct val="108108"/>
              <a:buChar char="•"/>
            </a:pPr>
            <a:r>
              <a:rPr lang="en-US"/>
              <a:t>Types of dementias that worsen and aren't reversible Progressive dementias include:</a:t>
            </a:r>
            <a:endParaRPr/>
          </a:p>
          <a:p>
            <a:pPr indent="-342900" lvl="0" marL="482600" rtl="0" algn="l">
              <a:lnSpc>
                <a:spcPct val="100000"/>
              </a:lnSpc>
              <a:spcBef>
                <a:spcPts val="0"/>
              </a:spcBef>
              <a:spcAft>
                <a:spcPts val="0"/>
              </a:spcAft>
              <a:buSzPct val="108108"/>
              <a:buAutoNum type="arabicPeriod"/>
            </a:pPr>
            <a:r>
              <a:rPr lang="en-US">
                <a:solidFill>
                  <a:srgbClr val="FF0000"/>
                </a:solidFill>
              </a:rPr>
              <a:t>Alzheimer’s disease</a:t>
            </a:r>
            <a:endParaRPr/>
          </a:p>
          <a:p>
            <a:pPr indent="-317500" lvl="0" marL="457200" rtl="0" algn="l">
              <a:lnSpc>
                <a:spcPct val="100000"/>
              </a:lnSpc>
              <a:spcBef>
                <a:spcPts val="0"/>
              </a:spcBef>
              <a:spcAft>
                <a:spcPts val="0"/>
              </a:spcAft>
              <a:buSzPct val="108108"/>
              <a:buFont typeface="Rubik"/>
              <a:buChar char="-"/>
            </a:pPr>
            <a:r>
              <a:rPr lang="en-US"/>
              <a:t>Progressive brain disorder that has a gradual onset but causes an increasing decline in functioning. </a:t>
            </a:r>
            <a:endParaRPr/>
          </a:p>
          <a:p>
            <a:pPr indent="-317500" lvl="0" marL="457200" rtl="0" algn="l">
              <a:lnSpc>
                <a:spcPct val="100000"/>
              </a:lnSpc>
              <a:spcBef>
                <a:spcPts val="0"/>
              </a:spcBef>
              <a:spcAft>
                <a:spcPts val="0"/>
              </a:spcAft>
              <a:buSzPct val="108108"/>
              <a:buFont typeface="Rubik"/>
              <a:buChar char="-"/>
            </a:pPr>
            <a:r>
              <a:rPr lang="en-US"/>
              <a:t>Risk of Alzheimer’s disease increases with age, </a:t>
            </a:r>
            <a:endParaRPr/>
          </a:p>
          <a:p>
            <a:pPr indent="-317500" lvl="0" marL="457200" rtl="0" algn="l">
              <a:lnSpc>
                <a:spcPct val="100000"/>
              </a:lnSpc>
              <a:spcBef>
                <a:spcPts val="0"/>
              </a:spcBef>
              <a:spcAft>
                <a:spcPts val="0"/>
              </a:spcAft>
              <a:buSzPct val="108108"/>
              <a:buFont typeface="Rubik"/>
              <a:buChar char="-"/>
            </a:pPr>
            <a:r>
              <a:rPr lang="en-US"/>
              <a:t>(more common in women)</a:t>
            </a:r>
            <a:endParaRPr/>
          </a:p>
          <a:p>
            <a:pPr indent="-317500" lvl="0" marL="457200" rtl="0" algn="l">
              <a:lnSpc>
                <a:spcPct val="100000"/>
              </a:lnSpc>
              <a:spcBef>
                <a:spcPts val="0"/>
              </a:spcBef>
              <a:spcAft>
                <a:spcPts val="0"/>
              </a:spcAft>
              <a:buSzPct val="108108"/>
              <a:buFont typeface="Rubik"/>
              <a:buChar char="-"/>
            </a:pPr>
            <a:r>
              <a:rPr lang="en-US"/>
              <a:t>Average duration from onset of symptoms to death is 8 to 10 years. </a:t>
            </a:r>
            <a:endParaRPr/>
          </a:p>
          <a:p>
            <a:pPr indent="-317500" lvl="0" marL="457200" rtl="0" algn="l">
              <a:lnSpc>
                <a:spcPct val="100000"/>
              </a:lnSpc>
              <a:spcBef>
                <a:spcPts val="0"/>
              </a:spcBef>
              <a:spcAft>
                <a:spcPts val="0"/>
              </a:spcAft>
              <a:buSzPct val="108108"/>
              <a:buFont typeface="Rubik"/>
              <a:buChar char="-"/>
            </a:pPr>
            <a:r>
              <a:rPr lang="en-US"/>
              <a:t>Dementia of the Alzheimer’s type especially with late onset (after 65 years of age) may have a genetic component. </a:t>
            </a:r>
            <a:endParaRPr/>
          </a:p>
          <a:p>
            <a:pPr indent="-317500" lvl="0" marL="457200" rtl="0" algn="l">
              <a:lnSpc>
                <a:spcPct val="100000"/>
              </a:lnSpc>
              <a:spcBef>
                <a:spcPts val="0"/>
              </a:spcBef>
              <a:spcAft>
                <a:spcPts val="0"/>
              </a:spcAft>
              <a:buSzPct val="108108"/>
              <a:buFont typeface="Rubik"/>
              <a:buChar char="-"/>
            </a:pPr>
            <a:r>
              <a:rPr lang="en-US"/>
              <a:t>Neuroimaging : Medial temporal lobe atrophy, Amyloid PET positivity, hypometabolism in parieto-temporal regions</a:t>
            </a:r>
            <a:endParaRPr/>
          </a:p>
          <a:p>
            <a:pPr indent="0" lvl="0" marL="139700" rtl="0" algn="l">
              <a:lnSpc>
                <a:spcPct val="100000"/>
              </a:lnSpc>
              <a:spcBef>
                <a:spcPts val="0"/>
              </a:spcBef>
              <a:spcAft>
                <a:spcPts val="0"/>
              </a:spcAft>
              <a:buSzPct val="108108"/>
              <a:buNone/>
            </a:pPr>
            <a:r>
              <a:t/>
            </a:r>
            <a:endParaRPr>
              <a:solidFill>
                <a:srgbClr val="FF0000"/>
              </a:solidFill>
            </a:endParaRPr>
          </a:p>
          <a:p>
            <a:pPr indent="0" lvl="0" marL="139700" rtl="0" algn="l">
              <a:lnSpc>
                <a:spcPct val="100000"/>
              </a:lnSpc>
              <a:spcBef>
                <a:spcPts val="0"/>
              </a:spcBef>
              <a:spcAft>
                <a:spcPts val="0"/>
              </a:spcAft>
              <a:buSzPct val="108108"/>
              <a:buNone/>
            </a:pPr>
            <a:r>
              <a:rPr lang="en-US"/>
              <a:t>2. </a:t>
            </a:r>
            <a:r>
              <a:rPr lang="en-US">
                <a:solidFill>
                  <a:srgbClr val="FF0000"/>
                </a:solidFill>
              </a:rPr>
              <a:t>Vascular dementia </a:t>
            </a:r>
            <a:r>
              <a:rPr lang="en-US"/>
              <a:t>(Stroke,TIA). </a:t>
            </a:r>
            <a:endParaRPr/>
          </a:p>
          <a:p>
            <a:pPr indent="-317500" lvl="0" marL="457200" rtl="0" algn="l">
              <a:lnSpc>
                <a:spcPct val="100000"/>
              </a:lnSpc>
              <a:spcBef>
                <a:spcPts val="0"/>
              </a:spcBef>
              <a:spcAft>
                <a:spcPts val="0"/>
              </a:spcAft>
              <a:buSzPct val="108108"/>
              <a:buFont typeface="Rubik"/>
              <a:buChar char="-"/>
            </a:pPr>
            <a:r>
              <a:rPr lang="en-US"/>
              <a:t>Has symptoms similar to those of Alzheimer’s, but onset is typical abrupt followed by rapid changes in functioning. </a:t>
            </a:r>
            <a:endParaRPr/>
          </a:p>
          <a:p>
            <a:pPr indent="-317500" lvl="0" marL="457200" rtl="0" algn="l">
              <a:lnSpc>
                <a:spcPct val="100000"/>
              </a:lnSpc>
              <a:spcBef>
                <a:spcPts val="0"/>
              </a:spcBef>
              <a:spcAft>
                <a:spcPts val="0"/>
              </a:spcAft>
              <a:buSzPct val="108108"/>
              <a:buFont typeface="Rubik"/>
              <a:buChar char="-"/>
            </a:pPr>
            <a:r>
              <a:rPr lang="en-US"/>
              <a:t>Neuroimaging : CT scan and MRI usually shows multiple vascular lesions of the cerebral cortex and subcortical structures resulting from the decreased blood supply to the brain.</a:t>
            </a:r>
            <a:endParaRPr/>
          </a:p>
          <a:p>
            <a:pPr indent="-317500" lvl="0" marL="457200" rtl="0" algn="l">
              <a:lnSpc>
                <a:spcPct val="100000"/>
              </a:lnSpc>
              <a:spcBef>
                <a:spcPts val="0"/>
              </a:spcBef>
              <a:spcAft>
                <a:spcPts val="0"/>
              </a:spcAft>
              <a:buSzPct val="108108"/>
              <a:buFont typeface="Rubik"/>
              <a:buChar char="-"/>
            </a:pPr>
            <a:r>
              <a:rPr lang="en-US"/>
              <a:t>(more common in men)</a:t>
            </a:r>
            <a:endParaRPr/>
          </a:p>
          <a:p>
            <a:pPr indent="-317500" lvl="0" marL="457200" rtl="0" algn="l">
              <a:lnSpc>
                <a:spcPct val="100000"/>
              </a:lnSpc>
              <a:spcBef>
                <a:spcPts val="0"/>
              </a:spcBef>
              <a:spcAft>
                <a:spcPts val="0"/>
              </a:spcAft>
              <a:buSzPct val="108108"/>
              <a:buFont typeface="Rubik"/>
              <a:buChar char="-"/>
            </a:pPr>
            <a:r>
              <a:rPr lang="en-US"/>
              <a:t>Common features : -Confusion, restlessness &amp; agitation -Low attention &amp; concentration -Loss of bowel &amp; bladder control -Personality changes -Depression -Unsteady gait</a:t>
            </a:r>
            <a:endParaRPr>
              <a:solidFill>
                <a:srgbClr val="FF0000"/>
              </a:solidFill>
            </a:endParaRPr>
          </a:p>
        </p:txBody>
      </p:sp>
    </p:spTree>
  </p:cSld>
  <p:clrMapOvr>
    <a:masterClrMapping/>
  </p:clrMapOvr>
</p:sld>
</file>

<file path=ppt/slides/slide2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7" name="Shape 3227"/>
        <p:cNvGrpSpPr/>
        <p:nvPr/>
      </p:nvGrpSpPr>
      <p:grpSpPr>
        <a:xfrm>
          <a:off x="0" y="0"/>
          <a:ext cx="0" cy="0"/>
          <a:chOff x="0" y="0"/>
          <a:chExt cx="0" cy="0"/>
        </a:xfrm>
      </p:grpSpPr>
      <p:sp>
        <p:nvSpPr>
          <p:cNvPr id="3228" name="Google Shape;3228;p99"/>
          <p:cNvSpPr txBox="1"/>
          <p:nvPr>
            <p:ph idx="1" type="body"/>
          </p:nvPr>
        </p:nvSpPr>
        <p:spPr>
          <a:xfrm>
            <a:off x="133564" y="192988"/>
            <a:ext cx="8289661" cy="4950511"/>
          </a:xfrm>
          <a:prstGeom prst="rect">
            <a:avLst/>
          </a:prstGeom>
          <a:noFill/>
          <a:ln>
            <a:noFill/>
          </a:ln>
        </p:spPr>
        <p:txBody>
          <a:bodyPr anchorCtr="0" anchor="t" bIns="45700" lIns="91425" spcFirstLastPara="1" rIns="91425" wrap="square" tIns="45700">
            <a:normAutofit fontScale="92500" lnSpcReduction="10000"/>
          </a:bodyPr>
          <a:lstStyle/>
          <a:p>
            <a:pPr indent="0" lvl="0" marL="139700" rtl="0" algn="l">
              <a:lnSpc>
                <a:spcPct val="100000"/>
              </a:lnSpc>
              <a:spcBef>
                <a:spcPts val="0"/>
              </a:spcBef>
              <a:spcAft>
                <a:spcPts val="0"/>
              </a:spcAft>
              <a:buSzPct val="108108"/>
              <a:buNone/>
            </a:pPr>
            <a:r>
              <a:rPr lang="en-US"/>
              <a:t>3. </a:t>
            </a:r>
            <a:r>
              <a:rPr lang="en-US">
                <a:solidFill>
                  <a:srgbClr val="FF0000"/>
                </a:solidFill>
              </a:rPr>
              <a:t>Lewy Body Dementia</a:t>
            </a:r>
            <a:endParaRPr/>
          </a:p>
          <a:p>
            <a:pPr indent="-317500" lvl="0" marL="457200" rtl="0" algn="l">
              <a:lnSpc>
                <a:spcPct val="100000"/>
              </a:lnSpc>
              <a:spcBef>
                <a:spcPts val="0"/>
              </a:spcBef>
              <a:spcAft>
                <a:spcPts val="0"/>
              </a:spcAft>
              <a:buSzPct val="108108"/>
              <a:buFont typeface="Rubik"/>
              <a:buChar char="-"/>
            </a:pPr>
            <a:r>
              <a:rPr lang="en-US"/>
              <a:t>Common form of dementia in the elderly (~20% of new diagnoses of dementia in hospital and 4% of new community cases). </a:t>
            </a:r>
            <a:endParaRPr/>
          </a:p>
          <a:p>
            <a:pPr indent="-317500" lvl="0" marL="457200" rtl="0" algn="l">
              <a:lnSpc>
                <a:spcPct val="100000"/>
              </a:lnSpc>
              <a:spcBef>
                <a:spcPts val="0"/>
              </a:spcBef>
              <a:spcAft>
                <a:spcPts val="0"/>
              </a:spcAft>
              <a:buSzPct val="108108"/>
              <a:buFont typeface="Rubik"/>
              <a:buChar char="-"/>
            </a:pPr>
            <a:r>
              <a:rPr lang="en-US"/>
              <a:t>Age of onset: 50 – 80 yrs. ♂ &gt; ♀.</a:t>
            </a:r>
            <a:endParaRPr/>
          </a:p>
          <a:p>
            <a:pPr indent="-317500" lvl="0" marL="457200" rtl="0" algn="l">
              <a:lnSpc>
                <a:spcPct val="100000"/>
              </a:lnSpc>
              <a:spcBef>
                <a:spcPts val="0"/>
              </a:spcBef>
              <a:spcAft>
                <a:spcPts val="0"/>
              </a:spcAft>
              <a:buSzPct val="108108"/>
              <a:buFont typeface="Rubik"/>
              <a:buChar char="-"/>
            </a:pPr>
            <a:r>
              <a:rPr lang="en-US"/>
              <a:t>Neuroimaging :(SPECT) or PET imaging. Not 100% diagnostic, but can show reduced dopamine transporter uptake in the brain which with a proper history &amp; examination can be very helpful in diagnosis.</a:t>
            </a:r>
            <a:endParaRPr/>
          </a:p>
          <a:p>
            <a:pPr indent="-317500" lvl="0" marL="457200" rtl="0" algn="l">
              <a:lnSpc>
                <a:spcPct val="100000"/>
              </a:lnSpc>
              <a:spcBef>
                <a:spcPts val="0"/>
              </a:spcBef>
              <a:spcAft>
                <a:spcPts val="0"/>
              </a:spcAft>
              <a:buSzPct val="108108"/>
              <a:buFont typeface="Rubik"/>
              <a:buChar char="-"/>
            </a:pPr>
            <a:r>
              <a:rPr lang="en-US"/>
              <a:t>Presents with: -fluctuating cognitive performance and consciousness -Parkinsonism -complex hallucinations -significant depressive symptoms (~40%) -recurrent falls/syncope -antipsychotic sensitivity (~60%). </a:t>
            </a:r>
            <a:endParaRPr/>
          </a:p>
          <a:p>
            <a:pPr indent="-317500" lvl="0" marL="457200" rtl="0" algn="l">
              <a:lnSpc>
                <a:spcPct val="100000"/>
              </a:lnSpc>
              <a:spcBef>
                <a:spcPts val="0"/>
              </a:spcBef>
              <a:spcAft>
                <a:spcPts val="0"/>
              </a:spcAft>
              <a:buSzPct val="108108"/>
              <a:buFont typeface="Rubik"/>
              <a:buChar char="-"/>
            </a:pPr>
            <a:r>
              <a:rPr lang="en-US"/>
              <a:t>The mean survival time/rate of cognitive decline is similar to Alzheimer’s disease (but rapid deterioration over 1- 2 yrs does occur) </a:t>
            </a:r>
            <a:endParaRPr/>
          </a:p>
          <a:p>
            <a:pPr indent="0" lvl="0" marL="139700" rtl="0" algn="l">
              <a:lnSpc>
                <a:spcPct val="100000"/>
              </a:lnSpc>
              <a:spcBef>
                <a:spcPts val="0"/>
              </a:spcBef>
              <a:spcAft>
                <a:spcPts val="0"/>
              </a:spcAft>
              <a:buSzPct val="108108"/>
              <a:buNone/>
            </a:pPr>
            <a:r>
              <a:t/>
            </a:r>
            <a:endParaRPr/>
          </a:p>
          <a:p>
            <a:pPr indent="0" lvl="0" marL="139700" rtl="0" algn="l">
              <a:lnSpc>
                <a:spcPct val="100000"/>
              </a:lnSpc>
              <a:spcBef>
                <a:spcPts val="0"/>
              </a:spcBef>
              <a:spcAft>
                <a:spcPts val="0"/>
              </a:spcAft>
              <a:buSzPct val="108108"/>
              <a:buNone/>
            </a:pPr>
            <a:r>
              <a:rPr lang="en-US"/>
              <a:t>4</a:t>
            </a:r>
            <a:r>
              <a:rPr lang="en-US">
                <a:solidFill>
                  <a:srgbClr val="FF0000"/>
                </a:solidFill>
              </a:rPr>
              <a:t>. Pick’s disease (Frontotemporal Dementia) </a:t>
            </a:r>
            <a:endParaRPr/>
          </a:p>
          <a:p>
            <a:pPr indent="-317500" lvl="0" marL="457200" rtl="0" algn="l">
              <a:lnSpc>
                <a:spcPct val="100000"/>
              </a:lnSpc>
              <a:spcBef>
                <a:spcPts val="0"/>
              </a:spcBef>
              <a:spcAft>
                <a:spcPts val="0"/>
              </a:spcAft>
              <a:buSzPct val="108108"/>
              <a:buFont typeface="Rubik"/>
              <a:buChar char="-"/>
            </a:pPr>
            <a:r>
              <a:rPr lang="en-US"/>
              <a:t>is a degenerative brain disease that particularly affects the frontal and temporal lobes and results in a clinical picture similar to that of Alzheimer’s, but personality and behavioral changes are more prominent early in the disease . </a:t>
            </a:r>
            <a:endParaRPr/>
          </a:p>
          <a:p>
            <a:pPr indent="-317500" lvl="0" marL="457200" rtl="0" algn="l">
              <a:lnSpc>
                <a:spcPct val="100000"/>
              </a:lnSpc>
              <a:spcBef>
                <a:spcPts val="0"/>
              </a:spcBef>
              <a:spcAft>
                <a:spcPts val="0"/>
              </a:spcAft>
              <a:buSzPct val="108108"/>
              <a:buFont typeface="Rubik"/>
              <a:buChar char="-"/>
            </a:pPr>
            <a:r>
              <a:rPr lang="en-US"/>
              <a:t>Onset is most commonly 50 to 60 years of age; death occurs in 2 to 5 years. </a:t>
            </a:r>
            <a:endParaRPr/>
          </a:p>
          <a:p>
            <a:pPr indent="-317500" lvl="0" marL="457200" rtl="0" algn="l">
              <a:lnSpc>
                <a:spcPct val="100000"/>
              </a:lnSpc>
              <a:spcBef>
                <a:spcPts val="0"/>
              </a:spcBef>
              <a:spcAft>
                <a:spcPts val="0"/>
              </a:spcAft>
              <a:buSzPct val="108108"/>
              <a:buFont typeface="Rubik"/>
              <a:buChar char="-"/>
            </a:pPr>
            <a:r>
              <a:rPr lang="en-US"/>
              <a:t>Neuroimaging : Frontal and temporal lobe atrophy on magnetic resonance imaging (MRI), with relative preservation of posterior areas </a:t>
            </a:r>
            <a:endParaRPr/>
          </a:p>
          <a:p>
            <a:pPr indent="-228600" lvl="0" marL="457200" rtl="0" algn="l">
              <a:lnSpc>
                <a:spcPct val="100000"/>
              </a:lnSpc>
              <a:spcBef>
                <a:spcPts val="0"/>
              </a:spcBef>
              <a:spcAft>
                <a:spcPts val="0"/>
              </a:spcAft>
              <a:buSzPct val="108108"/>
              <a:buFont typeface="Rubik"/>
              <a:buNone/>
            </a:pPr>
            <a:r>
              <a:t/>
            </a:r>
            <a:endParaRPr/>
          </a:p>
          <a:p>
            <a:pPr indent="0" lvl="0" marL="139700" rtl="0" algn="l">
              <a:lnSpc>
                <a:spcPct val="100000"/>
              </a:lnSpc>
              <a:spcBef>
                <a:spcPts val="0"/>
              </a:spcBef>
              <a:spcAft>
                <a:spcPts val="0"/>
              </a:spcAft>
              <a:buSzPct val="108108"/>
              <a:buNone/>
            </a:pPr>
            <a:r>
              <a:rPr lang="en-US"/>
              <a:t>5. </a:t>
            </a:r>
            <a:r>
              <a:rPr lang="en-US">
                <a:solidFill>
                  <a:srgbClr val="FF0000"/>
                </a:solidFill>
              </a:rPr>
              <a:t>Mixed dementia</a:t>
            </a:r>
            <a:r>
              <a:rPr lang="en-US"/>
              <a:t>. </a:t>
            </a:r>
            <a:endParaRPr/>
          </a:p>
          <a:p>
            <a:pPr indent="-317500" lvl="0" marL="457200" rtl="0" algn="l">
              <a:lnSpc>
                <a:spcPct val="100000"/>
              </a:lnSpc>
              <a:spcBef>
                <a:spcPts val="0"/>
              </a:spcBef>
              <a:spcAft>
                <a:spcPts val="0"/>
              </a:spcAft>
              <a:buSzPct val="108108"/>
              <a:buFont typeface="Rubik"/>
              <a:buChar char="-"/>
            </a:pPr>
            <a:r>
              <a:rPr lang="en-US"/>
              <a:t>Autopsy studies of the brains of people age 80 and older who had dementia indicate that </a:t>
            </a:r>
            <a:r>
              <a:rPr lang="en-US" u="sng"/>
              <a:t>many had a combination of several causes</a:t>
            </a:r>
            <a:r>
              <a:rPr lang="en-US"/>
              <a:t>. \</a:t>
            </a:r>
            <a:endParaRPr/>
          </a:p>
          <a:p>
            <a:pPr indent="-317500" lvl="0" marL="457200" rtl="0" algn="l">
              <a:lnSpc>
                <a:spcPct val="100000"/>
              </a:lnSpc>
              <a:spcBef>
                <a:spcPts val="0"/>
              </a:spcBef>
              <a:spcAft>
                <a:spcPts val="0"/>
              </a:spcAft>
              <a:buSzPct val="108108"/>
              <a:buFont typeface="Rubik"/>
              <a:buChar char="-"/>
            </a:pPr>
            <a:r>
              <a:rPr lang="en-US"/>
              <a:t>People with mixed dementia can have Alzheimer's disease, vascular dementia and Lewy body dementia. Studies are ongoing to determine how having mixed dementia affects symptoms and treatments.</a:t>
            </a:r>
            <a:endParaRPr/>
          </a:p>
        </p:txBody>
      </p:sp>
    </p:spTree>
  </p:cSld>
  <p:clrMapOvr>
    <a:masterClrMapping/>
  </p:clrMapOvr>
</p:sld>
</file>

<file path=ppt/slides/slide2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2" name="Shape 3232"/>
        <p:cNvGrpSpPr/>
        <p:nvPr/>
      </p:nvGrpSpPr>
      <p:grpSpPr>
        <a:xfrm>
          <a:off x="0" y="0"/>
          <a:ext cx="0" cy="0"/>
          <a:chOff x="0" y="0"/>
          <a:chExt cx="0" cy="0"/>
        </a:xfrm>
      </p:grpSpPr>
      <p:sp>
        <p:nvSpPr>
          <p:cNvPr id="3233" name="Google Shape;3233;p100"/>
          <p:cNvSpPr txBox="1"/>
          <p:nvPr>
            <p:ph type="title"/>
          </p:nvPr>
        </p:nvSpPr>
        <p:spPr>
          <a:xfrm>
            <a:off x="340321" y="312458"/>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Other disorders linked to dementia</a:t>
            </a:r>
            <a:endParaRPr/>
          </a:p>
        </p:txBody>
      </p:sp>
      <p:sp>
        <p:nvSpPr>
          <p:cNvPr id="3234" name="Google Shape;3234;p100"/>
          <p:cNvSpPr txBox="1"/>
          <p:nvPr>
            <p:ph idx="1" type="body"/>
          </p:nvPr>
        </p:nvSpPr>
        <p:spPr>
          <a:xfrm>
            <a:off x="187708" y="885158"/>
            <a:ext cx="7702500" cy="4036385"/>
          </a:xfrm>
          <a:prstGeom prst="rect">
            <a:avLst/>
          </a:prstGeom>
          <a:noFill/>
          <a:ln>
            <a:noFill/>
          </a:ln>
        </p:spPr>
        <p:txBody>
          <a:bodyPr anchorCtr="0" anchor="t" bIns="45700" lIns="91425" spcFirstLastPara="1" rIns="91425" wrap="square" tIns="45700">
            <a:normAutofit lnSpcReduction="10000"/>
          </a:bodyPr>
          <a:lstStyle/>
          <a:p>
            <a:pPr indent="0" lvl="0" marL="139700" rtl="0" algn="l">
              <a:lnSpc>
                <a:spcPct val="100000"/>
              </a:lnSpc>
              <a:spcBef>
                <a:spcPts val="0"/>
              </a:spcBef>
              <a:spcAft>
                <a:spcPts val="0"/>
              </a:spcAft>
              <a:buSzPts val="1400"/>
              <a:buNone/>
            </a:pPr>
            <a:r>
              <a:rPr lang="en-US">
                <a:solidFill>
                  <a:srgbClr val="FF0000"/>
                </a:solidFill>
              </a:rPr>
              <a:t>1. Creutzfeldt-Jakob disease </a:t>
            </a:r>
            <a:endParaRPr/>
          </a:p>
          <a:p>
            <a:pPr indent="-317500" lvl="0" marL="457200" rtl="0" algn="l">
              <a:lnSpc>
                <a:spcPct val="100000"/>
              </a:lnSpc>
              <a:spcBef>
                <a:spcPts val="0"/>
              </a:spcBef>
              <a:spcAft>
                <a:spcPts val="0"/>
              </a:spcAft>
              <a:buSzPts val="1400"/>
              <a:buFont typeface="Rubik"/>
              <a:buChar char="-"/>
            </a:pPr>
            <a:r>
              <a:rPr lang="en-US"/>
              <a:t>Is a human prion disease. </a:t>
            </a:r>
            <a:endParaRPr/>
          </a:p>
          <a:p>
            <a:pPr indent="-317500" lvl="0" marL="457200" rtl="0" algn="l">
              <a:lnSpc>
                <a:spcPct val="100000"/>
              </a:lnSpc>
              <a:spcBef>
                <a:spcPts val="0"/>
              </a:spcBef>
              <a:spcAft>
                <a:spcPts val="0"/>
              </a:spcAft>
              <a:buSzPts val="1400"/>
              <a:buFont typeface="Rubik"/>
              <a:buChar char="-"/>
            </a:pPr>
            <a:r>
              <a:rPr lang="en-US"/>
              <a:t>It is a neurodegenerative disorder with characteristic clinical and diagnostic features. </a:t>
            </a:r>
            <a:endParaRPr/>
          </a:p>
          <a:p>
            <a:pPr indent="-317500" lvl="0" marL="457200" rtl="0" algn="l">
              <a:lnSpc>
                <a:spcPct val="100000"/>
              </a:lnSpc>
              <a:spcBef>
                <a:spcPts val="0"/>
              </a:spcBef>
              <a:spcAft>
                <a:spcPts val="0"/>
              </a:spcAft>
              <a:buSzPts val="1400"/>
              <a:buFont typeface="Rubik"/>
              <a:buChar char="-"/>
            </a:pPr>
            <a:r>
              <a:rPr lang="en-US"/>
              <a:t>This disease is rapidly progressive and always fatal. </a:t>
            </a:r>
            <a:endParaRPr/>
          </a:p>
          <a:p>
            <a:pPr indent="-317500" lvl="0" marL="457200" rtl="0" algn="l">
              <a:lnSpc>
                <a:spcPct val="100000"/>
              </a:lnSpc>
              <a:spcBef>
                <a:spcPts val="0"/>
              </a:spcBef>
              <a:spcAft>
                <a:spcPts val="0"/>
              </a:spcAft>
              <a:buSzPts val="1400"/>
              <a:buFont typeface="Rubik"/>
              <a:buChar char="-"/>
            </a:pPr>
            <a:r>
              <a:rPr lang="en-US"/>
              <a:t>Infection with this disease leads to death usually within 1 year of onset of illness.</a:t>
            </a:r>
            <a:endParaRPr/>
          </a:p>
          <a:p>
            <a:pPr indent="-317500" lvl="0" marL="457200" rtl="0" algn="l">
              <a:lnSpc>
                <a:spcPct val="100000"/>
              </a:lnSpc>
              <a:spcBef>
                <a:spcPts val="0"/>
              </a:spcBef>
              <a:spcAft>
                <a:spcPts val="0"/>
              </a:spcAft>
              <a:buSzPts val="1400"/>
              <a:buFont typeface="Rubik"/>
              <a:buChar char="-"/>
            </a:pPr>
            <a:r>
              <a:rPr lang="en-US"/>
              <a:t>May be inherited, sporadic, or acquired. </a:t>
            </a:r>
            <a:endParaRPr/>
          </a:p>
          <a:p>
            <a:pPr indent="-317500" lvl="0" marL="457200" rtl="0" algn="l">
              <a:lnSpc>
                <a:spcPct val="100000"/>
              </a:lnSpc>
              <a:spcBef>
                <a:spcPts val="0"/>
              </a:spcBef>
              <a:spcAft>
                <a:spcPts val="0"/>
              </a:spcAft>
              <a:buSzPts val="1400"/>
              <a:buFont typeface="Rubik"/>
              <a:buChar char="-"/>
            </a:pPr>
            <a:r>
              <a:rPr lang="en-US"/>
              <a:t>Neuroimaging : An MRI of a CJD patient usually demonstrates hyperintense signal changes in the striatum or thalamus. </a:t>
            </a:r>
            <a:endParaRPr/>
          </a:p>
          <a:p>
            <a:pPr indent="-317500" lvl="0" marL="457200" rtl="0" algn="l">
              <a:lnSpc>
                <a:spcPct val="100000"/>
              </a:lnSpc>
              <a:spcBef>
                <a:spcPts val="0"/>
              </a:spcBef>
              <a:spcAft>
                <a:spcPts val="0"/>
              </a:spcAft>
              <a:buSzPts val="1400"/>
              <a:buFont typeface="Rubik"/>
              <a:buChar char="-"/>
            </a:pPr>
            <a:r>
              <a:rPr lang="en-US"/>
              <a:t>Symptoms include: - Personality changes - Altered vision (blurry/blindness) - Insomnia - Aphasia - Loss of coordination or abnormal movements ataxia that usually progresses rapidly (a few months). - Myoclonus </a:t>
            </a:r>
            <a:endParaRPr/>
          </a:p>
          <a:p>
            <a:pPr indent="0" lvl="0" marL="139700" rtl="0" algn="l">
              <a:lnSpc>
                <a:spcPct val="100000"/>
              </a:lnSpc>
              <a:spcBef>
                <a:spcPts val="0"/>
              </a:spcBef>
              <a:spcAft>
                <a:spcPts val="0"/>
              </a:spcAft>
              <a:buSzPts val="1400"/>
              <a:buNone/>
            </a:pPr>
            <a:r>
              <a:t/>
            </a:r>
            <a:endParaRPr/>
          </a:p>
          <a:p>
            <a:pPr indent="0" lvl="0" marL="139700" rtl="0" algn="l">
              <a:lnSpc>
                <a:spcPct val="100000"/>
              </a:lnSpc>
              <a:spcBef>
                <a:spcPts val="0"/>
              </a:spcBef>
              <a:spcAft>
                <a:spcPts val="0"/>
              </a:spcAft>
              <a:buSzPts val="1400"/>
              <a:buNone/>
            </a:pPr>
            <a:r>
              <a:rPr lang="en-US">
                <a:solidFill>
                  <a:srgbClr val="FF0000"/>
                </a:solidFill>
              </a:rPr>
              <a:t>2. Huntington’s disease</a:t>
            </a:r>
            <a:endParaRPr/>
          </a:p>
          <a:p>
            <a:pPr indent="-317500" lvl="0" marL="457200" rtl="0" algn="l">
              <a:lnSpc>
                <a:spcPct val="100000"/>
              </a:lnSpc>
              <a:spcBef>
                <a:spcPts val="0"/>
              </a:spcBef>
              <a:spcAft>
                <a:spcPts val="0"/>
              </a:spcAft>
              <a:buSzPts val="1400"/>
              <a:buFont typeface="Rubik"/>
              <a:buChar char="-"/>
            </a:pPr>
            <a:r>
              <a:rPr lang="en-US">
                <a:solidFill>
                  <a:schemeClr val="dk1"/>
                </a:solidFill>
              </a:rPr>
              <a:t>I</a:t>
            </a:r>
            <a:r>
              <a:rPr lang="en-US"/>
              <a:t>s an inherited, dominant gene disease that primarily involves: -Emotional instability -Chorea -Anxiety -Profound cognitive impairment -Insomnia -Depression </a:t>
            </a:r>
            <a:endParaRPr/>
          </a:p>
          <a:p>
            <a:pPr indent="-317500" lvl="0" marL="457200" rtl="0" algn="l">
              <a:lnSpc>
                <a:spcPct val="100000"/>
              </a:lnSpc>
              <a:spcBef>
                <a:spcPts val="0"/>
              </a:spcBef>
              <a:spcAft>
                <a:spcPts val="0"/>
              </a:spcAft>
              <a:buSzPts val="1400"/>
              <a:buFont typeface="Rubik"/>
              <a:buChar char="-"/>
            </a:pPr>
            <a:r>
              <a:rPr lang="en-US"/>
              <a:t>The disease begins in the late 30s or early 40s and may last 10 to 20 years or more before death.</a:t>
            </a:r>
            <a:endParaRPr/>
          </a:p>
          <a:p>
            <a:pPr indent="-317500" lvl="0" marL="457200" rtl="0" algn="l">
              <a:lnSpc>
                <a:spcPct val="100000"/>
              </a:lnSpc>
              <a:spcBef>
                <a:spcPts val="0"/>
              </a:spcBef>
              <a:spcAft>
                <a:spcPts val="0"/>
              </a:spcAft>
              <a:buSzPts val="1400"/>
              <a:buFont typeface="Rubik"/>
              <a:buChar char="-"/>
            </a:pPr>
            <a:r>
              <a:rPr lang="en-US"/>
              <a:t>Neuroimaging: atrophy of the corpus striatum involving the caudate and putamen is seen. This change generally proceeds from medial to lateral and dorsal to ventral. Better appreciated on MRI than on CT.</a:t>
            </a:r>
            <a:endParaRPr/>
          </a:p>
        </p:txBody>
      </p:sp>
    </p:spTree>
  </p:cSld>
  <p:clrMapOvr>
    <a:masterClrMapping/>
  </p:clrMapOvr>
</p:sld>
</file>

<file path=ppt/slides/slide2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8" name="Shape 3238"/>
        <p:cNvGrpSpPr/>
        <p:nvPr/>
      </p:nvGrpSpPr>
      <p:grpSpPr>
        <a:xfrm>
          <a:off x="0" y="0"/>
          <a:ext cx="0" cy="0"/>
          <a:chOff x="0" y="0"/>
          <a:chExt cx="0" cy="0"/>
        </a:xfrm>
      </p:grpSpPr>
      <p:sp>
        <p:nvSpPr>
          <p:cNvPr id="3239" name="Google Shape;3239;p101"/>
          <p:cNvSpPr/>
          <p:nvPr/>
        </p:nvSpPr>
        <p:spPr>
          <a:xfrm>
            <a:off x="378492" y="544934"/>
            <a:ext cx="7267547" cy="44012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3. </a:t>
            </a:r>
            <a:r>
              <a:rPr b="0" i="0" lang="en-US" sz="1400" u="none" cap="none" strike="noStrike">
                <a:solidFill>
                  <a:srgbClr val="FF0000"/>
                </a:solidFill>
                <a:latin typeface="Arial"/>
                <a:ea typeface="Arial"/>
                <a:cs typeface="Arial"/>
                <a:sym typeface="Arial"/>
              </a:rPr>
              <a:t>Parkinson’s disease Dementia </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Is a slowly progressive neurologic condition. </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It results from loss of neurons of the basal ganglia. </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Characterized by a decline in thinking and reasoning skills that develops in some people living with Parkinson's at least a year after diagnosis. </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Neuroimaging: Specific brain MRI findings include atrophy of the midbrain with enlargement of the third ventricle, tegmental atrophy and an abnormal superior profile of the midbrain, signal increase in the midbrain and in the inferior olives, as well as frontal and temporal lobe atrophy.</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Symptoms include: - Resting tremor -masklike facial expression - Cogwheel rigidity - Bradykinesia - Postural instability - Depression and/or Anxiety - Mild cognitive impairment</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 </a:t>
            </a:r>
            <a:r>
              <a:rPr b="0" i="0" lang="en-US" sz="1400" u="none" cap="none" strike="noStrike">
                <a:solidFill>
                  <a:srgbClr val="FF0000"/>
                </a:solidFill>
                <a:latin typeface="Arial"/>
                <a:ea typeface="Arial"/>
                <a:cs typeface="Arial"/>
                <a:sym typeface="Arial"/>
              </a:rPr>
              <a:t>4.Traumatic brain injury (TBI). </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This condition is most often caused by repetitive head trauma. Boxers, football players or soldiers. </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Dementia symptoms depend on the part of the brain that's injured. </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TBI can cause: -depression -explosiveness -memory loss - Aphasia &amp; impaired speech. - Bradykinesia - Tremors and rigidity. </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Symptoms might not appear until years after the trauma.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3" name="Shape 3243"/>
        <p:cNvGrpSpPr/>
        <p:nvPr/>
      </p:nvGrpSpPr>
      <p:grpSpPr>
        <a:xfrm>
          <a:off x="0" y="0"/>
          <a:ext cx="0" cy="0"/>
          <a:chOff x="0" y="0"/>
          <a:chExt cx="0" cy="0"/>
        </a:xfrm>
      </p:grpSpPr>
      <p:sp>
        <p:nvSpPr>
          <p:cNvPr id="3244" name="Google Shape;3244;p102"/>
          <p:cNvSpPr txBox="1"/>
          <p:nvPr>
            <p:ph type="title"/>
          </p:nvPr>
        </p:nvSpPr>
        <p:spPr>
          <a:xfrm>
            <a:off x="462709" y="741633"/>
            <a:ext cx="36687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Risk Factors</a:t>
            </a:r>
            <a:endParaRPr/>
          </a:p>
        </p:txBody>
      </p:sp>
      <p:sp>
        <p:nvSpPr>
          <p:cNvPr id="3245" name="Google Shape;3245;p102"/>
          <p:cNvSpPr txBox="1"/>
          <p:nvPr>
            <p:ph idx="1" type="body"/>
          </p:nvPr>
        </p:nvSpPr>
        <p:spPr>
          <a:xfrm>
            <a:off x="461963" y="1431925"/>
            <a:ext cx="3668700" cy="3436800"/>
          </a:xfrm>
          <a:prstGeom prst="rect">
            <a:avLst/>
          </a:prstGeom>
          <a:noFill/>
          <a:ln>
            <a:noFill/>
          </a:ln>
        </p:spPr>
        <p:txBody>
          <a:bodyPr anchorCtr="0" anchor="t" bIns="45700" lIns="91425" spcFirstLastPara="1" rIns="91425" wrap="square" tIns="45700">
            <a:normAutofit/>
          </a:bodyPr>
          <a:lstStyle/>
          <a:p>
            <a:pPr indent="-317500" lvl="0" marL="457200" rtl="0" algn="l">
              <a:lnSpc>
                <a:spcPct val="100000"/>
              </a:lnSpc>
              <a:spcBef>
                <a:spcPts val="0"/>
              </a:spcBef>
              <a:spcAft>
                <a:spcPts val="0"/>
              </a:spcAft>
              <a:buSzPts val="1400"/>
              <a:buChar char="•"/>
            </a:pPr>
            <a:r>
              <a:rPr lang="en-US"/>
              <a:t>Non-modifiable :</a:t>
            </a:r>
            <a:endParaRPr/>
          </a:p>
          <a:p>
            <a:pPr indent="0" lvl="0" marL="139700" rtl="0" algn="l">
              <a:lnSpc>
                <a:spcPct val="100000"/>
              </a:lnSpc>
              <a:spcBef>
                <a:spcPts val="0"/>
              </a:spcBef>
              <a:spcAft>
                <a:spcPts val="0"/>
              </a:spcAft>
              <a:buSzPts val="1400"/>
              <a:buNone/>
            </a:pPr>
            <a:r>
              <a:rPr lang="en-US"/>
              <a:t> - Age. The risk of dementia rises as you age.</a:t>
            </a:r>
            <a:endParaRPr/>
          </a:p>
          <a:p>
            <a:pPr indent="0" lvl="0" marL="139700" rtl="0" algn="l">
              <a:lnSpc>
                <a:spcPct val="100000"/>
              </a:lnSpc>
              <a:spcBef>
                <a:spcPts val="0"/>
              </a:spcBef>
              <a:spcAft>
                <a:spcPts val="0"/>
              </a:spcAft>
              <a:buSzPts val="1400"/>
              <a:buNone/>
            </a:pPr>
            <a:r>
              <a:rPr lang="en-US"/>
              <a:t> - Family history. Having a family history of dementia puts you at greater risk of developing the condition</a:t>
            </a:r>
            <a:endParaRPr/>
          </a:p>
          <a:p>
            <a:pPr indent="0" lvl="0" marL="139700" rtl="0" algn="l">
              <a:lnSpc>
                <a:spcPct val="100000"/>
              </a:lnSpc>
              <a:spcBef>
                <a:spcPts val="0"/>
              </a:spcBef>
              <a:spcAft>
                <a:spcPts val="0"/>
              </a:spcAft>
              <a:buSzPts val="1400"/>
              <a:buNone/>
            </a:pPr>
            <a:r>
              <a:rPr lang="en-US"/>
              <a:t>- Down syndrome. By middle age, many people with Down syndrome develop early-onset Alzheimer's disease.</a:t>
            </a:r>
            <a:endParaRPr/>
          </a:p>
          <a:p>
            <a:pPr indent="-228600" lvl="0" marL="457200" rtl="0" algn="l">
              <a:lnSpc>
                <a:spcPct val="100000"/>
              </a:lnSpc>
              <a:spcBef>
                <a:spcPts val="0"/>
              </a:spcBef>
              <a:spcAft>
                <a:spcPts val="0"/>
              </a:spcAft>
              <a:buSzPts val="1400"/>
              <a:buNone/>
            </a:pPr>
            <a:r>
              <a:t/>
            </a:r>
            <a:endParaRPr/>
          </a:p>
          <a:p>
            <a:pPr indent="-317500" lvl="0" marL="457200" rtl="0" algn="l">
              <a:lnSpc>
                <a:spcPct val="100000"/>
              </a:lnSpc>
              <a:spcBef>
                <a:spcPts val="0"/>
              </a:spcBef>
              <a:spcAft>
                <a:spcPts val="0"/>
              </a:spcAft>
              <a:buSzPts val="1400"/>
              <a:buChar char="•"/>
            </a:pPr>
            <a:r>
              <a:rPr lang="en-US"/>
              <a:t> Modifiable :</a:t>
            </a:r>
            <a:endParaRPr/>
          </a:p>
          <a:p>
            <a:pPr indent="0" lvl="0" marL="139700" rtl="0" algn="l">
              <a:lnSpc>
                <a:spcPct val="100000"/>
              </a:lnSpc>
              <a:spcBef>
                <a:spcPts val="0"/>
              </a:spcBef>
              <a:spcAft>
                <a:spcPts val="0"/>
              </a:spcAft>
              <a:buSzPts val="1400"/>
              <a:buNone/>
            </a:pPr>
            <a:r>
              <a:rPr lang="en-US"/>
              <a:t>- Diet and exercise. - Alcohol - Cardiovascular diseases - Depression - Head trauma - Sleep problems - Low levels of vitamins B6, B12 &amp; D - Sleeping pills &amp; other Rx that worsen memory</a:t>
            </a:r>
            <a:endParaRPr/>
          </a:p>
        </p:txBody>
      </p:sp>
      <p:sp>
        <p:nvSpPr>
          <p:cNvPr id="3246" name="Google Shape;3246;p102"/>
          <p:cNvSpPr txBox="1"/>
          <p:nvPr>
            <p:ph idx="2" type="body"/>
          </p:nvPr>
        </p:nvSpPr>
        <p:spPr>
          <a:xfrm>
            <a:off x="5012579" y="1448441"/>
            <a:ext cx="3668700" cy="3436800"/>
          </a:xfrm>
          <a:prstGeom prst="rect">
            <a:avLst/>
          </a:prstGeom>
          <a:noFill/>
          <a:ln>
            <a:noFill/>
          </a:ln>
        </p:spPr>
        <p:txBody>
          <a:bodyPr anchorCtr="0" anchor="t" bIns="45700" lIns="91425" spcFirstLastPara="1" rIns="91425" wrap="square" tIns="45700">
            <a:normAutofit/>
          </a:bodyPr>
          <a:lstStyle/>
          <a:p>
            <a:pPr indent="-317500" lvl="0" marL="457200" rtl="0" algn="l">
              <a:lnSpc>
                <a:spcPct val="100000"/>
              </a:lnSpc>
              <a:spcBef>
                <a:spcPts val="0"/>
              </a:spcBef>
              <a:spcAft>
                <a:spcPts val="0"/>
              </a:spcAft>
              <a:buSzPts val="1400"/>
              <a:buChar char="•"/>
            </a:pPr>
            <a:r>
              <a:rPr lang="en-US"/>
              <a:t>Whenever possible, the underlying cause of dementia is identified so that treatment can be instituted.</a:t>
            </a:r>
            <a:endParaRPr/>
          </a:p>
          <a:p>
            <a:pPr indent="-317500" lvl="0" marL="457200" rtl="0" algn="l">
              <a:lnSpc>
                <a:spcPct val="100000"/>
              </a:lnSpc>
              <a:spcBef>
                <a:spcPts val="0"/>
              </a:spcBef>
              <a:spcAft>
                <a:spcPts val="0"/>
              </a:spcAft>
              <a:buSzPts val="1400"/>
              <a:buChar char="•"/>
            </a:pPr>
            <a:r>
              <a:rPr lang="en-US"/>
              <a:t>Improvement of cerebral blood flow may arrest the progress of vascular dementia in some people Patients with dementia demonstrate a broad range of behaviors that can be treated symptomatically.</a:t>
            </a:r>
            <a:endParaRPr/>
          </a:p>
          <a:p>
            <a:pPr indent="-317500" lvl="0" marL="457200" rtl="0" algn="l">
              <a:lnSpc>
                <a:spcPct val="100000"/>
              </a:lnSpc>
              <a:spcBef>
                <a:spcPts val="0"/>
              </a:spcBef>
              <a:spcAft>
                <a:spcPts val="0"/>
              </a:spcAft>
              <a:buSzPts val="1400"/>
              <a:buChar char="•"/>
            </a:pPr>
            <a:r>
              <a:rPr lang="en-US"/>
              <a:t> Doses of medications are one-half to two-thirds lower than usually prescribed</a:t>
            </a:r>
            <a:endParaRPr/>
          </a:p>
          <a:p>
            <a:pPr indent="-228600" lvl="0" marL="457200" rtl="0" algn="l">
              <a:lnSpc>
                <a:spcPct val="100000"/>
              </a:lnSpc>
              <a:spcBef>
                <a:spcPts val="0"/>
              </a:spcBef>
              <a:spcAft>
                <a:spcPts val="0"/>
              </a:spcAft>
              <a:buSzPts val="1400"/>
              <a:buNone/>
            </a:pPr>
            <a:r>
              <a:t/>
            </a:r>
            <a:endParaRPr/>
          </a:p>
        </p:txBody>
      </p:sp>
      <p:sp>
        <p:nvSpPr>
          <p:cNvPr id="3247" name="Google Shape;3247;p102"/>
          <p:cNvSpPr txBox="1"/>
          <p:nvPr>
            <p:ph idx="3" type="body"/>
          </p:nvPr>
        </p:nvSpPr>
        <p:spPr>
          <a:xfrm>
            <a:off x="5013325" y="741363"/>
            <a:ext cx="3667200" cy="573000"/>
          </a:xfrm>
          <a:prstGeom prst="rect">
            <a:avLst/>
          </a:prstGeom>
          <a:noFill/>
          <a:ln>
            <a:noFill/>
          </a:ln>
        </p:spPr>
        <p:txBody>
          <a:bodyPr anchorCtr="0" anchor="t" bIns="45700" lIns="91425" spcFirstLastPara="1" rIns="91425" wrap="square" tIns="45700">
            <a:normAutofit/>
          </a:bodyPr>
          <a:lstStyle/>
          <a:p>
            <a:pPr indent="-228600" lvl="0" marL="457200" rtl="0" algn="l">
              <a:lnSpc>
                <a:spcPct val="100000"/>
              </a:lnSpc>
              <a:spcBef>
                <a:spcPts val="0"/>
              </a:spcBef>
              <a:spcAft>
                <a:spcPts val="0"/>
              </a:spcAft>
              <a:buSzPts val="2400"/>
              <a:buNone/>
            </a:pPr>
            <a:r>
              <a:rPr lang="en-US"/>
              <a:t>Treatment</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27"/>
          <p:cNvSpPr txBox="1"/>
          <p:nvPr>
            <p:ph type="title"/>
          </p:nvPr>
        </p:nvSpPr>
        <p:spPr>
          <a:xfrm>
            <a:off x="347021" y="395021"/>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Disturbances of perception </a:t>
            </a:r>
            <a:endParaRPr/>
          </a:p>
        </p:txBody>
      </p:sp>
      <p:sp>
        <p:nvSpPr>
          <p:cNvPr id="522" name="Google Shape;522;p27"/>
          <p:cNvSpPr txBox="1"/>
          <p:nvPr>
            <p:ph idx="4294967295" type="body"/>
          </p:nvPr>
        </p:nvSpPr>
        <p:spPr>
          <a:xfrm>
            <a:off x="156418" y="1126275"/>
            <a:ext cx="3720300" cy="3802500"/>
          </a:xfrm>
          <a:prstGeom prst="rect">
            <a:avLst/>
          </a:prstGeom>
          <a:noFill/>
          <a:ln>
            <a:noFill/>
          </a:ln>
        </p:spPr>
        <p:txBody>
          <a:bodyPr anchorCtr="0" anchor="t" bIns="45700" lIns="91425" spcFirstLastPara="1" rIns="91425" wrap="square" tIns="45700">
            <a:normAutofit fontScale="92500" lnSpcReduction="10000"/>
          </a:bodyPr>
          <a:lstStyle/>
          <a:p>
            <a:pPr indent="0" lvl="0" marL="152400" rtl="0" algn="l">
              <a:lnSpc>
                <a:spcPct val="100000"/>
              </a:lnSpc>
              <a:spcBef>
                <a:spcPts val="0"/>
              </a:spcBef>
              <a:spcAft>
                <a:spcPts val="0"/>
              </a:spcAft>
              <a:buSzPct val="108108"/>
              <a:buNone/>
            </a:pPr>
            <a:r>
              <a:rPr b="1" lang="en-US" sz="1600">
                <a:solidFill>
                  <a:schemeClr val="dk2"/>
                </a:solidFill>
                <a:latin typeface="Roboto Condensed"/>
                <a:ea typeface="Roboto Condensed"/>
                <a:cs typeface="Roboto Condensed"/>
                <a:sym typeface="Roboto Condensed"/>
              </a:rPr>
              <a:t>1- Sensory Distortion (Altered):</a:t>
            </a:r>
            <a:r>
              <a:rPr lang="en-US" sz="1600">
                <a:latin typeface="Roboto Condensed"/>
                <a:ea typeface="Roboto Condensed"/>
                <a:cs typeface="Roboto Condensed"/>
                <a:sym typeface="Roboto Condensed"/>
              </a:rPr>
              <a:t> There is constant real perception object which is perceived in a distorted way.</a:t>
            </a:r>
            <a:endParaRPr/>
          </a:p>
          <a:p>
            <a:pPr indent="0" lvl="0" marL="152400" rtl="0" algn="l">
              <a:lnSpc>
                <a:spcPct val="100000"/>
              </a:lnSpc>
              <a:spcBef>
                <a:spcPts val="0"/>
              </a:spcBef>
              <a:spcAft>
                <a:spcPts val="0"/>
              </a:spcAft>
              <a:buSzPct val="108108"/>
              <a:buNone/>
            </a:pPr>
            <a:r>
              <a:t/>
            </a:r>
            <a:endParaRPr sz="1600">
              <a:latin typeface="Roboto Condensed"/>
              <a:ea typeface="Roboto Condensed"/>
              <a:cs typeface="Roboto Condensed"/>
              <a:sym typeface="Roboto Condensed"/>
            </a:endParaRPr>
          </a:p>
          <a:p>
            <a:pPr indent="-182245" lvl="1" marL="457200" rtl="0" algn="l">
              <a:lnSpc>
                <a:spcPct val="100000"/>
              </a:lnSpc>
              <a:spcBef>
                <a:spcPts val="0"/>
              </a:spcBef>
              <a:spcAft>
                <a:spcPts val="0"/>
              </a:spcAft>
              <a:buSzPct val="108108"/>
              <a:buChar char="•"/>
            </a:pPr>
            <a:r>
              <a:rPr lang="en-US" sz="1600">
                <a:solidFill>
                  <a:srgbClr val="939F26"/>
                </a:solidFill>
                <a:latin typeface="Roboto Condensed"/>
                <a:ea typeface="Roboto Condensed"/>
                <a:cs typeface="Roboto Condensed"/>
                <a:sym typeface="Roboto Condensed"/>
              </a:rPr>
              <a:t>Illusion:</a:t>
            </a:r>
            <a:r>
              <a:rPr lang="en-US" sz="1600">
                <a:latin typeface="Roboto Condensed"/>
                <a:ea typeface="Roboto Condensed"/>
                <a:cs typeface="Roboto Condensed"/>
                <a:sym typeface="Roboto Condensed"/>
              </a:rPr>
              <a:t> misperception or misinterpretation of real external sensory stimuli.</a:t>
            </a:r>
            <a:endParaRPr/>
          </a:p>
          <a:p>
            <a:pPr indent="-191770" lvl="1" marL="285750" rtl="0" algn="l">
              <a:lnSpc>
                <a:spcPct val="100000"/>
              </a:lnSpc>
              <a:spcBef>
                <a:spcPts val="0"/>
              </a:spcBef>
              <a:spcAft>
                <a:spcPts val="0"/>
              </a:spcAft>
              <a:buSzPct val="108108"/>
              <a:buNone/>
            </a:pPr>
            <a:r>
              <a:t/>
            </a:r>
            <a:endParaRPr sz="1600">
              <a:latin typeface="Roboto Condensed"/>
              <a:ea typeface="Roboto Condensed"/>
              <a:cs typeface="Roboto Condensed"/>
              <a:sym typeface="Roboto Condensed"/>
            </a:endParaRPr>
          </a:p>
          <a:p>
            <a:pPr indent="0" lvl="0" marL="152400" rtl="0" algn="l">
              <a:lnSpc>
                <a:spcPct val="100000"/>
              </a:lnSpc>
              <a:spcBef>
                <a:spcPts val="0"/>
              </a:spcBef>
              <a:spcAft>
                <a:spcPts val="0"/>
              </a:spcAft>
              <a:buSzPct val="108108"/>
              <a:buNone/>
            </a:pPr>
            <a:r>
              <a:rPr b="1" lang="en-US" sz="1600">
                <a:solidFill>
                  <a:schemeClr val="dk2"/>
                </a:solidFill>
                <a:latin typeface="Roboto Condensed"/>
                <a:ea typeface="Roboto Condensed"/>
                <a:cs typeface="Roboto Condensed"/>
                <a:sym typeface="Roboto Condensed"/>
              </a:rPr>
              <a:t>2- Sensory Deception (False):</a:t>
            </a:r>
            <a:r>
              <a:rPr lang="en-US" sz="1600">
                <a:latin typeface="Roboto Condensed"/>
                <a:ea typeface="Roboto Condensed"/>
                <a:cs typeface="Roboto Condensed"/>
                <a:sym typeface="Roboto Condensed"/>
              </a:rPr>
              <a:t> A new perception occur which may or may not be in response to an external stimulus.</a:t>
            </a:r>
            <a:endParaRPr/>
          </a:p>
          <a:p>
            <a:pPr indent="0" lvl="0" marL="152400" rtl="0" algn="l">
              <a:lnSpc>
                <a:spcPct val="100000"/>
              </a:lnSpc>
              <a:spcBef>
                <a:spcPts val="0"/>
              </a:spcBef>
              <a:spcAft>
                <a:spcPts val="0"/>
              </a:spcAft>
              <a:buSzPct val="108108"/>
              <a:buNone/>
            </a:pPr>
            <a:r>
              <a:t/>
            </a:r>
            <a:endParaRPr sz="1600">
              <a:latin typeface="Roboto Condensed"/>
              <a:ea typeface="Roboto Condensed"/>
              <a:cs typeface="Roboto Condensed"/>
              <a:sym typeface="Roboto Condensed"/>
            </a:endParaRPr>
          </a:p>
          <a:p>
            <a:pPr indent="-229870" lvl="1" marL="457200" rtl="0" algn="l">
              <a:lnSpc>
                <a:spcPct val="100000"/>
              </a:lnSpc>
              <a:spcBef>
                <a:spcPts val="0"/>
              </a:spcBef>
              <a:spcAft>
                <a:spcPts val="0"/>
              </a:spcAft>
              <a:buSzPct val="108108"/>
              <a:buChar char="•"/>
            </a:pPr>
            <a:r>
              <a:rPr lang="en-US" sz="1600">
                <a:solidFill>
                  <a:srgbClr val="939F26"/>
                </a:solidFill>
                <a:latin typeface="Roboto Condensed"/>
                <a:ea typeface="Roboto Condensed"/>
                <a:cs typeface="Roboto Condensed"/>
                <a:sym typeface="Roboto Condensed"/>
              </a:rPr>
              <a:t>Hallucination:</a:t>
            </a:r>
            <a:r>
              <a:rPr lang="en-US" sz="1600">
                <a:latin typeface="Roboto Condensed"/>
                <a:ea typeface="Roboto Condensed"/>
                <a:cs typeface="Roboto Condensed"/>
                <a:sym typeface="Roboto Condensed"/>
              </a:rPr>
              <a:t> false sensory perception not associated with real external stimuli; there may or may not be a delusional interpretation of the hallucinatory experience.</a:t>
            </a:r>
            <a:endParaRPr sz="1600">
              <a:latin typeface="Roboto Condensed"/>
              <a:ea typeface="Roboto Condensed"/>
              <a:cs typeface="Roboto Condensed"/>
              <a:sym typeface="Roboto Condensed"/>
            </a:endParaRPr>
          </a:p>
        </p:txBody>
      </p:sp>
      <p:sp>
        <p:nvSpPr>
          <p:cNvPr id="523" name="Google Shape;523;p27"/>
          <p:cNvSpPr txBox="1"/>
          <p:nvPr/>
        </p:nvSpPr>
        <p:spPr>
          <a:xfrm>
            <a:off x="4269375" y="879875"/>
            <a:ext cx="4053900" cy="4125000"/>
          </a:xfrm>
          <a:prstGeom prst="rect">
            <a:avLst/>
          </a:prstGeom>
          <a:noFill/>
          <a:ln>
            <a:noFill/>
          </a:ln>
        </p:spPr>
        <p:txBody>
          <a:bodyPr anchorCtr="0" anchor="t" bIns="91425" lIns="91425" spcFirstLastPara="1" rIns="91425" wrap="square" tIns="91425">
            <a:spAutoFit/>
          </a:bodyPr>
          <a:lstStyle/>
          <a:p>
            <a:pPr indent="0" lvl="0" marL="152400" marR="0" rtl="0" algn="l">
              <a:lnSpc>
                <a:spcPct val="100000"/>
              </a:lnSpc>
              <a:spcBef>
                <a:spcPts val="0"/>
              </a:spcBef>
              <a:spcAft>
                <a:spcPts val="0"/>
              </a:spcAft>
              <a:buClr>
                <a:srgbClr val="000000"/>
              </a:buClr>
              <a:buSzPts val="1600"/>
              <a:buFont typeface="Arial"/>
              <a:buNone/>
            </a:pPr>
            <a:r>
              <a:rPr b="0" i="0" lang="en-US" sz="1600" u="none" cap="none" strike="noStrike">
                <a:solidFill>
                  <a:srgbClr val="939F26"/>
                </a:solidFill>
                <a:latin typeface="Roboto Condensed"/>
                <a:ea typeface="Roboto Condensed"/>
                <a:cs typeface="Roboto Condensed"/>
                <a:sym typeface="Roboto Condensed"/>
              </a:rPr>
              <a:t>- Characteristics of hallucinations </a:t>
            </a:r>
            <a:endParaRPr b="0" i="0" sz="1400" u="none" cap="none" strike="noStrike">
              <a:solidFill>
                <a:schemeClr val="dk1"/>
              </a:solidFill>
              <a:latin typeface="Rubik"/>
              <a:ea typeface="Rubik"/>
              <a:cs typeface="Rubik"/>
              <a:sym typeface="Rubik"/>
            </a:endParaRPr>
          </a:p>
          <a:p>
            <a:pPr indent="-350519" lvl="2" marL="1409700" marR="0" rtl="0" algn="l">
              <a:lnSpc>
                <a:spcPct val="100000"/>
              </a:lnSpc>
              <a:spcBef>
                <a:spcPts val="0"/>
              </a:spcBef>
              <a:spcAft>
                <a:spcPts val="0"/>
              </a:spcAft>
              <a:buClr>
                <a:schemeClr val="dk1"/>
              </a:buClr>
              <a:buSzPts val="1600"/>
              <a:buFont typeface="Arial"/>
              <a:buAutoNum type="arabicPeriod"/>
            </a:pPr>
            <a:r>
              <a:rPr b="0" i="0" lang="en-US" sz="1600" u="none" cap="none" strike="noStrike">
                <a:solidFill>
                  <a:schemeClr val="dk1"/>
                </a:solidFill>
                <a:latin typeface="Roboto Condensed"/>
                <a:ea typeface="Roboto Condensed"/>
                <a:cs typeface="Roboto Condensed"/>
                <a:sym typeface="Roboto Condensed"/>
              </a:rPr>
              <a:t>Delineated &amp; clear</a:t>
            </a:r>
            <a:endParaRPr b="0" i="0" sz="1400" u="none" cap="none" strike="noStrike">
              <a:solidFill>
                <a:schemeClr val="dk1"/>
              </a:solidFill>
              <a:latin typeface="Arial"/>
              <a:ea typeface="Arial"/>
              <a:cs typeface="Arial"/>
              <a:sym typeface="Arial"/>
            </a:endParaRPr>
          </a:p>
          <a:p>
            <a:pPr indent="-350519" lvl="2" marL="1409700" marR="0" rtl="0" algn="l">
              <a:lnSpc>
                <a:spcPct val="100000"/>
              </a:lnSpc>
              <a:spcBef>
                <a:spcPts val="0"/>
              </a:spcBef>
              <a:spcAft>
                <a:spcPts val="0"/>
              </a:spcAft>
              <a:buClr>
                <a:schemeClr val="dk1"/>
              </a:buClr>
              <a:buSzPts val="1600"/>
              <a:buFont typeface="Arial"/>
              <a:buAutoNum type="arabicPeriod"/>
            </a:pPr>
            <a:r>
              <a:rPr b="0" i="0" lang="en-US" sz="1600" u="none" cap="none" strike="noStrike">
                <a:solidFill>
                  <a:schemeClr val="dk1"/>
                </a:solidFill>
                <a:latin typeface="Roboto Condensed"/>
                <a:ea typeface="Roboto Condensed"/>
                <a:cs typeface="Roboto Condensed"/>
                <a:sym typeface="Roboto Condensed"/>
              </a:rPr>
              <a:t>In object space</a:t>
            </a:r>
            <a:endParaRPr b="0" i="0" sz="1400" u="none" cap="none" strike="noStrike">
              <a:solidFill>
                <a:schemeClr val="dk1"/>
              </a:solidFill>
              <a:latin typeface="Arial"/>
              <a:ea typeface="Arial"/>
              <a:cs typeface="Arial"/>
              <a:sym typeface="Arial"/>
            </a:endParaRPr>
          </a:p>
          <a:p>
            <a:pPr indent="-350519" lvl="2" marL="1409700" marR="0" rtl="0" algn="l">
              <a:lnSpc>
                <a:spcPct val="100000"/>
              </a:lnSpc>
              <a:spcBef>
                <a:spcPts val="0"/>
              </a:spcBef>
              <a:spcAft>
                <a:spcPts val="0"/>
              </a:spcAft>
              <a:buClr>
                <a:schemeClr val="dk1"/>
              </a:buClr>
              <a:buSzPts val="1600"/>
              <a:buFont typeface="Arial"/>
              <a:buAutoNum type="arabicPeriod"/>
            </a:pPr>
            <a:r>
              <a:rPr b="0" i="0" lang="en-US" sz="1600" u="none" cap="none" strike="noStrike">
                <a:solidFill>
                  <a:schemeClr val="dk1"/>
                </a:solidFill>
                <a:latin typeface="Roboto Condensed"/>
                <a:ea typeface="Roboto Condensed"/>
                <a:cs typeface="Roboto Condensed"/>
                <a:sym typeface="Roboto Condensed"/>
              </a:rPr>
              <a:t>Constant (independent of will)</a:t>
            </a:r>
            <a:endParaRPr b="0" i="0" sz="1400" u="none" cap="none" strike="noStrike">
              <a:solidFill>
                <a:schemeClr val="dk1"/>
              </a:solidFill>
              <a:latin typeface="Arial"/>
              <a:ea typeface="Arial"/>
              <a:cs typeface="Arial"/>
              <a:sym typeface="Arial"/>
            </a:endParaRPr>
          </a:p>
          <a:p>
            <a:pPr indent="-350519" lvl="2" marL="1409700" marR="0" rtl="0" algn="l">
              <a:lnSpc>
                <a:spcPct val="100000"/>
              </a:lnSpc>
              <a:spcBef>
                <a:spcPts val="0"/>
              </a:spcBef>
              <a:spcAft>
                <a:spcPts val="0"/>
              </a:spcAft>
              <a:buClr>
                <a:schemeClr val="dk1"/>
              </a:buClr>
              <a:buSzPts val="1600"/>
              <a:buFont typeface="Arial"/>
              <a:buAutoNum type="arabicPeriod"/>
            </a:pPr>
            <a:r>
              <a:rPr b="0" i="0" lang="en-US" sz="1600" u="none" cap="none" strike="noStrike">
                <a:solidFill>
                  <a:schemeClr val="dk1"/>
                </a:solidFill>
                <a:latin typeface="Roboto Condensed"/>
                <a:ea typeface="Roboto Condensed"/>
                <a:cs typeface="Roboto Condensed"/>
                <a:sym typeface="Roboto Condensed"/>
              </a:rPr>
              <a:t>Patient reacts to them as if they are true</a:t>
            </a:r>
            <a:endParaRPr b="0" i="0" sz="1400" u="none" cap="none" strike="noStrike">
              <a:solidFill>
                <a:schemeClr val="dk1"/>
              </a:solidFill>
              <a:latin typeface="Arial"/>
              <a:ea typeface="Arial"/>
              <a:cs typeface="Arial"/>
              <a:sym typeface="Arial"/>
            </a:endParaRPr>
          </a:p>
          <a:p>
            <a:pPr indent="-350519" lvl="2" marL="1409700" marR="0" rtl="0" algn="l">
              <a:lnSpc>
                <a:spcPct val="100000"/>
              </a:lnSpc>
              <a:spcBef>
                <a:spcPts val="0"/>
              </a:spcBef>
              <a:spcAft>
                <a:spcPts val="0"/>
              </a:spcAft>
              <a:buClr>
                <a:schemeClr val="dk1"/>
              </a:buClr>
              <a:buSzPts val="1600"/>
              <a:buFont typeface="Arial"/>
              <a:buAutoNum type="arabicPeriod"/>
            </a:pPr>
            <a:r>
              <a:rPr b="0" i="0" lang="en-US" sz="1600" u="none" cap="none" strike="noStrike">
                <a:solidFill>
                  <a:schemeClr val="dk1"/>
                </a:solidFill>
                <a:latin typeface="Roboto Condensed"/>
                <a:ea typeface="Roboto Condensed"/>
                <a:cs typeface="Roboto Condensed"/>
                <a:sym typeface="Roboto Condensed"/>
              </a:rPr>
              <a:t>Perception coming from outside</a:t>
            </a:r>
            <a:endParaRPr b="0" i="0" sz="1400" u="none" cap="none" strike="noStrike">
              <a:solidFill>
                <a:schemeClr val="dk1"/>
              </a:solidFill>
              <a:latin typeface="Arial"/>
              <a:ea typeface="Arial"/>
              <a:cs typeface="Arial"/>
              <a:sym typeface="Arial"/>
            </a:endParaRPr>
          </a:p>
          <a:p>
            <a:pPr indent="-350519" lvl="2" marL="1409700" marR="0" rtl="0" algn="l">
              <a:lnSpc>
                <a:spcPct val="100000"/>
              </a:lnSpc>
              <a:spcBef>
                <a:spcPts val="0"/>
              </a:spcBef>
              <a:spcAft>
                <a:spcPts val="0"/>
              </a:spcAft>
              <a:buClr>
                <a:schemeClr val="dk1"/>
              </a:buClr>
              <a:buSzPts val="1600"/>
              <a:buFont typeface="Arial"/>
              <a:buAutoNum type="arabicPeriod"/>
            </a:pPr>
            <a:r>
              <a:rPr b="0" i="0" lang="en-US" sz="1600" u="none" cap="none" strike="noStrike">
                <a:solidFill>
                  <a:schemeClr val="dk1"/>
                </a:solidFill>
                <a:latin typeface="Roboto Condensed"/>
                <a:ea typeface="Roboto Condensed"/>
                <a:cs typeface="Roboto Condensed"/>
                <a:sym typeface="Roboto Condensed"/>
              </a:rPr>
              <a:t>No stimulus</a:t>
            </a:r>
            <a:endParaRPr b="0" i="0" sz="1600" u="none" cap="none" strike="noStrike">
              <a:solidFill>
                <a:schemeClr val="dk1"/>
              </a:solidFill>
              <a:latin typeface="Roboto Condensed"/>
              <a:ea typeface="Roboto Condensed"/>
              <a:cs typeface="Roboto Condensed"/>
              <a:sym typeface="Roboto Condensed"/>
            </a:endParaRPr>
          </a:p>
          <a:p>
            <a:pPr indent="-285750" lvl="0" marL="285750" marR="0" rtl="0" algn="l">
              <a:lnSpc>
                <a:spcPct val="100000"/>
              </a:lnSpc>
              <a:spcBef>
                <a:spcPts val="0"/>
              </a:spcBef>
              <a:spcAft>
                <a:spcPts val="0"/>
              </a:spcAft>
              <a:buClr>
                <a:schemeClr val="dk1"/>
              </a:buClr>
              <a:buSzPts val="1600"/>
              <a:buFont typeface="Arial"/>
              <a:buChar char="•"/>
            </a:pPr>
            <a:r>
              <a:rPr b="0" i="0" lang="en-US" sz="1600" u="none" cap="none" strike="noStrike">
                <a:solidFill>
                  <a:schemeClr val="dk2"/>
                </a:solidFill>
                <a:latin typeface="Roboto Condensed"/>
                <a:ea typeface="Roboto Condensed"/>
                <a:cs typeface="Roboto Condensed"/>
                <a:sym typeface="Roboto Condensed"/>
              </a:rPr>
              <a:t>Non pathological Hallucinations</a:t>
            </a:r>
            <a:endParaRPr b="0" i="0" sz="1400" u="none" cap="none" strike="noStrike">
              <a:solidFill>
                <a:schemeClr val="dk1"/>
              </a:solidFill>
              <a:latin typeface="Rubik"/>
              <a:ea typeface="Rubik"/>
              <a:cs typeface="Rubik"/>
              <a:sym typeface="Rubik"/>
            </a:endParaRPr>
          </a:p>
          <a:p>
            <a:pPr indent="-285750" lvl="1" marL="285750" marR="0" rtl="0" algn="l">
              <a:lnSpc>
                <a:spcPct val="100000"/>
              </a:lnSpc>
              <a:spcBef>
                <a:spcPts val="0"/>
              </a:spcBef>
              <a:spcAft>
                <a:spcPts val="0"/>
              </a:spcAft>
              <a:buClr>
                <a:schemeClr val="dk1"/>
              </a:buClr>
              <a:buSzPts val="1600"/>
              <a:buFont typeface="Arial"/>
              <a:buChar char="•"/>
            </a:pPr>
            <a:r>
              <a:rPr b="0" i="0" lang="en-US" sz="1600" u="none" cap="none" strike="noStrike">
                <a:solidFill>
                  <a:srgbClr val="939F26"/>
                </a:solidFill>
                <a:latin typeface="Roboto Condensed"/>
                <a:ea typeface="Roboto Condensed"/>
                <a:cs typeface="Roboto Condensed"/>
                <a:sym typeface="Roboto Condensed"/>
              </a:rPr>
              <a:t>Hypnagogic hallucination: </a:t>
            </a:r>
            <a:r>
              <a:rPr b="0" i="0" lang="en-US" sz="1600" u="none" cap="none" strike="noStrike">
                <a:solidFill>
                  <a:schemeClr val="dk1"/>
                </a:solidFill>
                <a:latin typeface="Roboto Condensed"/>
                <a:ea typeface="Roboto Condensed"/>
                <a:cs typeface="Roboto Condensed"/>
                <a:sym typeface="Roboto Condensed"/>
              </a:rPr>
              <a:t>false sensory perception occurring </a:t>
            </a:r>
            <a:r>
              <a:rPr b="0" i="0" lang="en-US" sz="1600" u="sng" cap="none" strike="noStrike">
                <a:solidFill>
                  <a:schemeClr val="dk1"/>
                </a:solidFill>
                <a:latin typeface="Roboto Condensed"/>
                <a:ea typeface="Roboto Condensed"/>
                <a:cs typeface="Roboto Condensed"/>
                <a:sym typeface="Roboto Condensed"/>
              </a:rPr>
              <a:t>while falling asleep</a:t>
            </a:r>
            <a:r>
              <a:rPr b="0" i="0" lang="en-US" sz="1600" u="none" cap="none" strike="noStrike">
                <a:solidFill>
                  <a:schemeClr val="dk1"/>
                </a:solidFill>
                <a:latin typeface="Roboto Condensed"/>
                <a:ea typeface="Roboto Condensed"/>
                <a:cs typeface="Roboto Condensed"/>
                <a:sym typeface="Roboto Condensed"/>
              </a:rPr>
              <a:t>; generally considered  non-pathological phenomenon when this happens </a:t>
            </a:r>
            <a:r>
              <a:rPr b="0" i="0" lang="en-US" sz="1600" u="sng" cap="none" strike="noStrike">
                <a:solidFill>
                  <a:schemeClr val="dk1"/>
                </a:solidFill>
                <a:latin typeface="Roboto Condensed"/>
                <a:ea typeface="Roboto Condensed"/>
                <a:cs typeface="Roboto Condensed"/>
                <a:sym typeface="Roboto Condensed"/>
              </a:rPr>
              <a:t>upon awakening</a:t>
            </a:r>
            <a:r>
              <a:rPr b="0" i="0" lang="en-US" sz="1600" u="none" cap="none" strike="noStrike">
                <a:solidFill>
                  <a:schemeClr val="dk1"/>
                </a:solidFill>
                <a:latin typeface="Roboto Condensed"/>
                <a:ea typeface="Roboto Condensed"/>
                <a:cs typeface="Roboto Condensed"/>
                <a:sym typeface="Roboto Condensed"/>
              </a:rPr>
              <a:t> it’s called - </a:t>
            </a:r>
            <a:r>
              <a:rPr b="0" i="0" lang="en-US" sz="1600" u="none" cap="none" strike="noStrike">
                <a:solidFill>
                  <a:srgbClr val="939F26"/>
                </a:solidFill>
                <a:latin typeface="Roboto Condensed"/>
                <a:ea typeface="Roboto Condensed"/>
                <a:cs typeface="Roboto Condensed"/>
                <a:sym typeface="Roboto Condensed"/>
              </a:rPr>
              <a:t>Hypnopompic hallucinations</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2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1" name="Shape 3251"/>
        <p:cNvGrpSpPr/>
        <p:nvPr/>
      </p:nvGrpSpPr>
      <p:grpSpPr>
        <a:xfrm>
          <a:off x="0" y="0"/>
          <a:ext cx="0" cy="0"/>
          <a:chOff x="0" y="0"/>
          <a:chExt cx="0" cy="0"/>
        </a:xfrm>
      </p:grpSpPr>
      <p:sp>
        <p:nvSpPr>
          <p:cNvPr id="3252" name="Google Shape;3252;p103"/>
          <p:cNvSpPr txBox="1"/>
          <p:nvPr>
            <p:ph type="title"/>
          </p:nvPr>
        </p:nvSpPr>
        <p:spPr>
          <a:xfrm>
            <a:off x="462709" y="741633"/>
            <a:ext cx="36687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Non-specific Treatment</a:t>
            </a:r>
            <a:endParaRPr/>
          </a:p>
        </p:txBody>
      </p:sp>
      <p:sp>
        <p:nvSpPr>
          <p:cNvPr id="3253" name="Google Shape;3253;p103"/>
          <p:cNvSpPr txBox="1"/>
          <p:nvPr>
            <p:ph idx="1" type="body"/>
          </p:nvPr>
        </p:nvSpPr>
        <p:spPr>
          <a:xfrm>
            <a:off x="461963" y="1431925"/>
            <a:ext cx="3668700" cy="3436800"/>
          </a:xfrm>
          <a:prstGeom prst="rect">
            <a:avLst/>
          </a:prstGeom>
          <a:noFill/>
          <a:ln>
            <a:noFill/>
          </a:ln>
        </p:spPr>
        <p:txBody>
          <a:bodyPr anchorCtr="0" anchor="t" bIns="45700" lIns="91425" spcFirstLastPara="1" rIns="91425" wrap="square" tIns="45700">
            <a:normAutofit fontScale="92500"/>
          </a:bodyPr>
          <a:lstStyle/>
          <a:p>
            <a:pPr indent="-317500" lvl="0" marL="457200" rtl="0" algn="l">
              <a:lnSpc>
                <a:spcPct val="100000"/>
              </a:lnSpc>
              <a:spcBef>
                <a:spcPts val="0"/>
              </a:spcBef>
              <a:spcAft>
                <a:spcPts val="0"/>
              </a:spcAft>
              <a:buSzPct val="108108"/>
              <a:buChar char="•"/>
            </a:pPr>
            <a:r>
              <a:rPr lang="en-US">
                <a:solidFill>
                  <a:srgbClr val="FF0000"/>
                </a:solidFill>
              </a:rPr>
              <a:t>Antidepressants</a:t>
            </a:r>
            <a:r>
              <a:rPr lang="en-US"/>
              <a:t> are effective for significant depressive symptoms. </a:t>
            </a:r>
            <a:endParaRPr/>
          </a:p>
          <a:p>
            <a:pPr indent="-317500" lvl="0" marL="457200" rtl="0" algn="l">
              <a:lnSpc>
                <a:spcPct val="100000"/>
              </a:lnSpc>
              <a:spcBef>
                <a:spcPts val="0"/>
              </a:spcBef>
              <a:spcAft>
                <a:spcPts val="0"/>
              </a:spcAft>
              <a:buSzPct val="108108"/>
              <a:buChar char="•"/>
            </a:pPr>
            <a:r>
              <a:rPr lang="en-US">
                <a:solidFill>
                  <a:srgbClr val="FF0000"/>
                </a:solidFill>
              </a:rPr>
              <a:t>Antipsychotics</a:t>
            </a:r>
            <a:r>
              <a:rPr lang="en-US"/>
              <a:t> such as haloperidol (Haldol), Olanzapine (Zyprexa), Risperidone (Risperdal) &amp; Quetiapine (Seroquel) may be used to manage psychotic symptoms of delusions, hallucinations, or paranoia.</a:t>
            </a:r>
            <a:endParaRPr/>
          </a:p>
          <a:p>
            <a:pPr indent="-317500" lvl="0" marL="457200" rtl="0" algn="l">
              <a:lnSpc>
                <a:spcPct val="100000"/>
              </a:lnSpc>
              <a:spcBef>
                <a:spcPts val="0"/>
              </a:spcBef>
              <a:spcAft>
                <a:spcPts val="0"/>
              </a:spcAft>
              <a:buSzPct val="108108"/>
              <a:buChar char="•"/>
            </a:pPr>
            <a:r>
              <a:rPr lang="en-US"/>
              <a:t> </a:t>
            </a:r>
            <a:r>
              <a:rPr lang="en-US">
                <a:solidFill>
                  <a:srgbClr val="FF0000"/>
                </a:solidFill>
              </a:rPr>
              <a:t>Mood Stabizers </a:t>
            </a:r>
            <a:r>
              <a:rPr lang="en-US"/>
              <a:t>: Lithium carbonate, Carbamazepine (Tegretol), and Valproic Acid (Depakene) help to stabilize affective lability and to diminish aggressive outbursts. </a:t>
            </a:r>
            <a:endParaRPr/>
          </a:p>
          <a:p>
            <a:pPr indent="-317500" lvl="0" marL="457200" rtl="0" algn="l">
              <a:lnSpc>
                <a:spcPct val="100000"/>
              </a:lnSpc>
              <a:spcBef>
                <a:spcPts val="0"/>
              </a:spcBef>
              <a:spcAft>
                <a:spcPts val="0"/>
              </a:spcAft>
              <a:buSzPct val="108108"/>
              <a:buChar char="•"/>
            </a:pPr>
            <a:r>
              <a:rPr lang="en-US">
                <a:solidFill>
                  <a:srgbClr val="FF0000"/>
                </a:solidFill>
              </a:rPr>
              <a:t>Benzodiazepines </a:t>
            </a:r>
            <a:r>
              <a:rPr lang="en-US"/>
              <a:t>are used cautiously because: -They may cause delirium and can worsen already compromised cognitive abilities. -The may cause respiratory arrest -They may cause addiction</a:t>
            </a:r>
            <a:endParaRPr/>
          </a:p>
        </p:txBody>
      </p:sp>
      <p:sp>
        <p:nvSpPr>
          <p:cNvPr id="3254" name="Google Shape;3254;p103"/>
          <p:cNvSpPr txBox="1"/>
          <p:nvPr>
            <p:ph idx="2" type="body"/>
          </p:nvPr>
        </p:nvSpPr>
        <p:spPr>
          <a:xfrm>
            <a:off x="5012579" y="1448441"/>
            <a:ext cx="3668700" cy="3436800"/>
          </a:xfrm>
          <a:prstGeom prst="rect">
            <a:avLst/>
          </a:prstGeom>
          <a:noFill/>
          <a:ln>
            <a:noFill/>
          </a:ln>
        </p:spPr>
        <p:txBody>
          <a:bodyPr anchorCtr="0" anchor="t" bIns="45700" lIns="91425" spcFirstLastPara="1" rIns="91425" wrap="square" tIns="45700">
            <a:normAutofit/>
          </a:bodyPr>
          <a:lstStyle/>
          <a:p>
            <a:pPr indent="-317500" lvl="0" marL="457200" rtl="0" algn="l">
              <a:lnSpc>
                <a:spcPct val="100000"/>
              </a:lnSpc>
              <a:spcBef>
                <a:spcPts val="0"/>
              </a:spcBef>
              <a:spcAft>
                <a:spcPts val="0"/>
              </a:spcAft>
              <a:buSzPts val="1400"/>
              <a:buChar char="•"/>
            </a:pPr>
            <a:r>
              <a:rPr lang="en-US">
                <a:solidFill>
                  <a:srgbClr val="FF0000"/>
                </a:solidFill>
              </a:rPr>
              <a:t>Acetylcholinesterase inhibitors (AChEIs</a:t>
            </a:r>
            <a:r>
              <a:rPr lang="en-US"/>
              <a:t>) were the first drugs to be licensed for the treatment of dementia. They act by enhancing ACh at cholinergic synapses in the CNS and, in this way, may cause mild clinical improvements in cognitive, functional, and behavioral symptoms, reducing time spent in full nursing care. They are recommended as first-line agents in the treatment of mild ~ moderate dementia.</a:t>
            </a:r>
            <a:endParaRPr/>
          </a:p>
          <a:p>
            <a:pPr indent="-228600" lvl="0" marL="457200" rtl="0" algn="l">
              <a:lnSpc>
                <a:spcPct val="100000"/>
              </a:lnSpc>
              <a:spcBef>
                <a:spcPts val="0"/>
              </a:spcBef>
              <a:spcAft>
                <a:spcPts val="0"/>
              </a:spcAft>
              <a:buSzPts val="1400"/>
              <a:buNone/>
            </a:pPr>
            <a:r>
              <a:t/>
            </a:r>
            <a:endParaRPr/>
          </a:p>
        </p:txBody>
      </p:sp>
      <p:sp>
        <p:nvSpPr>
          <p:cNvPr id="3255" name="Google Shape;3255;p103"/>
          <p:cNvSpPr txBox="1"/>
          <p:nvPr>
            <p:ph idx="3" type="body"/>
          </p:nvPr>
        </p:nvSpPr>
        <p:spPr>
          <a:xfrm>
            <a:off x="5013325" y="741363"/>
            <a:ext cx="3667200" cy="573000"/>
          </a:xfrm>
          <a:prstGeom prst="rect">
            <a:avLst/>
          </a:prstGeom>
          <a:noFill/>
          <a:ln>
            <a:noFill/>
          </a:ln>
        </p:spPr>
        <p:txBody>
          <a:bodyPr anchorCtr="0" anchor="t" bIns="45700" lIns="91425" spcFirstLastPara="1" rIns="91425" wrap="square" tIns="45700">
            <a:normAutofit/>
          </a:bodyPr>
          <a:lstStyle/>
          <a:p>
            <a:pPr indent="-228600" lvl="0" marL="457200" rtl="0" algn="l">
              <a:lnSpc>
                <a:spcPct val="100000"/>
              </a:lnSpc>
              <a:spcBef>
                <a:spcPts val="0"/>
              </a:spcBef>
              <a:spcAft>
                <a:spcPts val="0"/>
              </a:spcAft>
              <a:buSzPts val="2400"/>
              <a:buNone/>
            </a:pPr>
            <a:r>
              <a:rPr lang="en-US"/>
              <a:t>Specific Treatment</a:t>
            </a:r>
            <a:endParaRPr/>
          </a:p>
        </p:txBody>
      </p:sp>
    </p:spTree>
  </p:cSld>
  <p:clrMapOvr>
    <a:masterClrMapping/>
  </p:clrMapOvr>
</p:sld>
</file>

<file path=ppt/slides/slide2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9" name="Shape 3259"/>
        <p:cNvGrpSpPr/>
        <p:nvPr/>
      </p:nvGrpSpPr>
      <p:grpSpPr>
        <a:xfrm>
          <a:off x="0" y="0"/>
          <a:ext cx="0" cy="0"/>
          <a:chOff x="0" y="0"/>
          <a:chExt cx="0" cy="0"/>
        </a:xfrm>
      </p:grpSpPr>
      <p:sp>
        <p:nvSpPr>
          <p:cNvPr id="3260" name="Google Shape;3260;p104"/>
          <p:cNvSpPr txBox="1"/>
          <p:nvPr>
            <p:ph type="title"/>
          </p:nvPr>
        </p:nvSpPr>
        <p:spPr>
          <a:xfrm>
            <a:off x="2452652" y="188222"/>
            <a:ext cx="4238696" cy="686475"/>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b="1" lang="en-US"/>
              <a:t>Acetylcholinesterase inhibitors</a:t>
            </a:r>
            <a:endParaRPr/>
          </a:p>
        </p:txBody>
      </p:sp>
      <p:sp>
        <p:nvSpPr>
          <p:cNvPr id="3261" name="Google Shape;3261;p104"/>
          <p:cNvSpPr txBox="1"/>
          <p:nvPr>
            <p:ph idx="1" type="body"/>
          </p:nvPr>
        </p:nvSpPr>
        <p:spPr>
          <a:xfrm>
            <a:off x="236306" y="1017142"/>
            <a:ext cx="4887091" cy="3851583"/>
          </a:xfrm>
          <a:prstGeom prst="rect">
            <a:avLst/>
          </a:prstGeom>
          <a:noFill/>
          <a:ln>
            <a:noFill/>
          </a:ln>
        </p:spPr>
        <p:txBody>
          <a:bodyPr anchorCtr="0" anchor="t" bIns="45700" lIns="91425" spcFirstLastPara="1" rIns="91425" wrap="square" tIns="45700">
            <a:normAutofit fontScale="92500" lnSpcReduction="10000"/>
          </a:bodyPr>
          <a:lstStyle/>
          <a:p>
            <a:pPr indent="0" lvl="0" marL="139700" rtl="0" algn="l">
              <a:lnSpc>
                <a:spcPct val="100000"/>
              </a:lnSpc>
              <a:spcBef>
                <a:spcPts val="0"/>
              </a:spcBef>
              <a:spcAft>
                <a:spcPts val="0"/>
              </a:spcAft>
              <a:buSzPct val="108108"/>
              <a:buNone/>
            </a:pPr>
            <a:r>
              <a:rPr lang="en-US">
                <a:solidFill>
                  <a:srgbClr val="FF0000"/>
                </a:solidFill>
              </a:rPr>
              <a:t>Donepezil</a:t>
            </a:r>
            <a:endParaRPr/>
          </a:p>
          <a:p>
            <a:pPr indent="-317500" lvl="0" marL="457200" rtl="0" algn="l">
              <a:lnSpc>
                <a:spcPct val="100000"/>
              </a:lnSpc>
              <a:spcBef>
                <a:spcPts val="0"/>
              </a:spcBef>
              <a:spcAft>
                <a:spcPts val="0"/>
              </a:spcAft>
              <a:buSzPct val="108108"/>
              <a:buChar char="•"/>
            </a:pPr>
            <a:r>
              <a:rPr lang="en-US">
                <a:solidFill>
                  <a:schemeClr val="dk1"/>
                </a:solidFill>
              </a:rPr>
              <a:t>P</a:t>
            </a:r>
            <a:r>
              <a:rPr lang="en-US"/>
              <a:t>iperidine derivative</a:t>
            </a:r>
            <a:endParaRPr/>
          </a:p>
          <a:p>
            <a:pPr indent="-317500" lvl="1" marL="914400" rtl="0" algn="l">
              <a:lnSpc>
                <a:spcPct val="100000"/>
              </a:lnSpc>
              <a:spcBef>
                <a:spcPts val="0"/>
              </a:spcBef>
              <a:spcAft>
                <a:spcPts val="0"/>
              </a:spcAft>
              <a:buSzPct val="108108"/>
              <a:buChar char="•"/>
            </a:pPr>
            <a:r>
              <a:rPr lang="en-US"/>
              <a:t>gastrointestinal tract absorbed, with liver metabolism; </a:t>
            </a:r>
            <a:endParaRPr/>
          </a:p>
          <a:p>
            <a:pPr indent="-317500" lvl="1" marL="914400" rtl="0" algn="l">
              <a:lnSpc>
                <a:spcPct val="100000"/>
              </a:lnSpc>
              <a:spcBef>
                <a:spcPts val="0"/>
              </a:spcBef>
              <a:spcAft>
                <a:spcPts val="0"/>
              </a:spcAft>
              <a:buSzPct val="108108"/>
              <a:buChar char="•"/>
            </a:pPr>
            <a:r>
              <a:rPr lang="en-US"/>
              <a:t>long half-life (70hrs); </a:t>
            </a:r>
            <a:endParaRPr/>
          </a:p>
          <a:p>
            <a:pPr indent="-317500" lvl="1" marL="914400" rtl="0" algn="l">
              <a:lnSpc>
                <a:spcPct val="100000"/>
              </a:lnSpc>
              <a:spcBef>
                <a:spcPts val="0"/>
              </a:spcBef>
              <a:spcAft>
                <a:spcPts val="0"/>
              </a:spcAft>
              <a:buSzPct val="108108"/>
              <a:buChar char="•"/>
            </a:pPr>
            <a:r>
              <a:rPr lang="en-US"/>
              <a:t>highly selective (acts centrally only) </a:t>
            </a:r>
            <a:endParaRPr/>
          </a:p>
          <a:p>
            <a:pPr indent="-317500" lvl="1" marL="914400" rtl="0" algn="l">
              <a:lnSpc>
                <a:spcPct val="100000"/>
              </a:lnSpc>
              <a:spcBef>
                <a:spcPts val="0"/>
              </a:spcBef>
              <a:spcAft>
                <a:spcPts val="0"/>
              </a:spcAft>
              <a:buSzPct val="108108"/>
              <a:buChar char="•"/>
            </a:pPr>
            <a:r>
              <a:rPr lang="en-US"/>
              <a:t>Problems: GI side effects at high dose; bradycardia; GI bleeding (rare); contraindicated in asthma.</a:t>
            </a:r>
            <a:endParaRPr/>
          </a:p>
          <a:p>
            <a:pPr indent="-317500" lvl="1" marL="914400" rtl="0" algn="l">
              <a:lnSpc>
                <a:spcPct val="100000"/>
              </a:lnSpc>
              <a:spcBef>
                <a:spcPts val="0"/>
              </a:spcBef>
              <a:spcAft>
                <a:spcPts val="0"/>
              </a:spcAft>
              <a:buSzPct val="108108"/>
              <a:buChar char="•"/>
            </a:pPr>
            <a:r>
              <a:rPr lang="en-US"/>
              <a:t>Benefits: selective, therefore low side effects; no liver toxicity; predictable kinetics; narrow dose range; </a:t>
            </a:r>
            <a:endParaRPr/>
          </a:p>
          <a:p>
            <a:pPr indent="-317500" lvl="1" marL="914400" rtl="0" algn="l">
              <a:lnSpc>
                <a:spcPct val="100000"/>
              </a:lnSpc>
              <a:spcBef>
                <a:spcPts val="0"/>
              </a:spcBef>
              <a:spcAft>
                <a:spcPts val="0"/>
              </a:spcAft>
              <a:buSzPct val="108108"/>
              <a:buChar char="•"/>
            </a:pPr>
            <a:r>
              <a:rPr lang="en-US"/>
              <a:t>Dose: 5–10mg/day in one dose.</a:t>
            </a:r>
            <a:endParaRPr/>
          </a:p>
          <a:p>
            <a:pPr indent="-228600" lvl="0" marL="457200" rtl="0" algn="l">
              <a:lnSpc>
                <a:spcPct val="100000"/>
              </a:lnSpc>
              <a:spcBef>
                <a:spcPts val="0"/>
              </a:spcBef>
              <a:spcAft>
                <a:spcPts val="0"/>
              </a:spcAft>
              <a:buSzPct val="108108"/>
              <a:buNone/>
            </a:pPr>
            <a:r>
              <a:t/>
            </a:r>
            <a:endParaRPr/>
          </a:p>
          <a:p>
            <a:pPr indent="0" lvl="0" marL="139700" rtl="0" algn="l">
              <a:lnSpc>
                <a:spcPct val="100000"/>
              </a:lnSpc>
              <a:spcBef>
                <a:spcPts val="0"/>
              </a:spcBef>
              <a:spcAft>
                <a:spcPts val="0"/>
              </a:spcAft>
              <a:buSzPct val="108108"/>
              <a:buNone/>
            </a:pPr>
            <a:r>
              <a:rPr lang="en-US">
                <a:solidFill>
                  <a:srgbClr val="FF0000"/>
                </a:solidFill>
              </a:rPr>
              <a:t>Rivastigmine</a:t>
            </a:r>
            <a:r>
              <a:rPr lang="en-US"/>
              <a:t> </a:t>
            </a:r>
            <a:endParaRPr/>
          </a:p>
          <a:p>
            <a:pPr indent="-317500" lvl="0" marL="457200" rtl="0" algn="l">
              <a:lnSpc>
                <a:spcPct val="100000"/>
              </a:lnSpc>
              <a:spcBef>
                <a:spcPts val="0"/>
              </a:spcBef>
              <a:spcAft>
                <a:spcPts val="0"/>
              </a:spcAft>
              <a:buSzPct val="108108"/>
              <a:buChar char="•"/>
            </a:pPr>
            <a:r>
              <a:rPr lang="en-US"/>
              <a:t>short half-life (12hrs)</a:t>
            </a:r>
            <a:endParaRPr/>
          </a:p>
          <a:p>
            <a:pPr indent="-317500" lvl="0" marL="457200" rtl="0" algn="l">
              <a:lnSpc>
                <a:spcPct val="100000"/>
              </a:lnSpc>
              <a:spcBef>
                <a:spcPts val="0"/>
              </a:spcBef>
              <a:spcAft>
                <a:spcPts val="0"/>
              </a:spcAft>
              <a:buSzPct val="108108"/>
              <a:buChar char="•"/>
            </a:pPr>
            <a:r>
              <a:rPr lang="en-US"/>
              <a:t>inhibits acetylcholinesterase and butyrylcholinesterase in CNS. </a:t>
            </a:r>
            <a:endParaRPr/>
          </a:p>
          <a:p>
            <a:pPr indent="-317500" lvl="0" marL="457200" rtl="0" algn="l">
              <a:lnSpc>
                <a:spcPct val="100000"/>
              </a:lnSpc>
              <a:spcBef>
                <a:spcPts val="0"/>
              </a:spcBef>
              <a:spcAft>
                <a:spcPts val="0"/>
              </a:spcAft>
              <a:buSzPct val="108108"/>
              <a:buChar char="•"/>
            </a:pPr>
            <a:r>
              <a:rPr lang="en-US"/>
              <a:t>Problems GI side effects; twice daily dosage. </a:t>
            </a:r>
            <a:endParaRPr/>
          </a:p>
          <a:p>
            <a:pPr indent="-317500" lvl="0" marL="457200" rtl="0" algn="l">
              <a:lnSpc>
                <a:spcPct val="100000"/>
              </a:lnSpc>
              <a:spcBef>
                <a:spcPts val="0"/>
              </a:spcBef>
              <a:spcAft>
                <a:spcPts val="0"/>
              </a:spcAft>
              <a:buSzPct val="108108"/>
              <a:buChar char="•"/>
            </a:pPr>
            <a:r>
              <a:rPr lang="en-US"/>
              <a:t>Benefits: not metabolized by the liver and least likely to cause drug–drug interactions. </a:t>
            </a:r>
            <a:endParaRPr/>
          </a:p>
          <a:p>
            <a:pPr indent="-317500" lvl="0" marL="457200" rtl="0" algn="l">
              <a:lnSpc>
                <a:spcPct val="100000"/>
              </a:lnSpc>
              <a:spcBef>
                <a:spcPts val="0"/>
              </a:spcBef>
              <a:spcAft>
                <a:spcPts val="0"/>
              </a:spcAft>
              <a:buSzPct val="108108"/>
              <a:buChar char="•"/>
            </a:pPr>
            <a:r>
              <a:rPr lang="en-US"/>
              <a:t>Dose: start with 1.5mg twice daily (bd); increase to 3–6mg bd—now available in a modified-release oncedaily (od) form or 24hr patch [thought to be helpful in reducing gastrointestinal (GI) side effects]</a:t>
            </a:r>
            <a:endParaRPr/>
          </a:p>
        </p:txBody>
      </p:sp>
      <p:sp>
        <p:nvSpPr>
          <p:cNvPr id="3262" name="Google Shape;3262;p104"/>
          <p:cNvSpPr txBox="1"/>
          <p:nvPr>
            <p:ph idx="2" type="body"/>
          </p:nvPr>
        </p:nvSpPr>
        <p:spPr>
          <a:xfrm>
            <a:off x="5371525" y="1017142"/>
            <a:ext cx="3309753" cy="3868099"/>
          </a:xfrm>
          <a:prstGeom prst="rect">
            <a:avLst/>
          </a:prstGeom>
          <a:noFill/>
          <a:ln>
            <a:noFill/>
          </a:ln>
        </p:spPr>
        <p:txBody>
          <a:bodyPr anchorCtr="0" anchor="t" bIns="45700" lIns="91425" spcFirstLastPara="1" rIns="91425" wrap="square" tIns="45700">
            <a:normAutofit fontScale="92500"/>
          </a:bodyPr>
          <a:lstStyle/>
          <a:p>
            <a:pPr indent="0" lvl="0" marL="139700" rtl="0" algn="l">
              <a:lnSpc>
                <a:spcPct val="100000"/>
              </a:lnSpc>
              <a:spcBef>
                <a:spcPts val="0"/>
              </a:spcBef>
              <a:spcAft>
                <a:spcPts val="0"/>
              </a:spcAft>
              <a:buSzPct val="108108"/>
              <a:buNone/>
            </a:pPr>
            <a:r>
              <a:rPr lang="en-US">
                <a:solidFill>
                  <a:srgbClr val="FF0000"/>
                </a:solidFill>
              </a:rPr>
              <a:t>Galantamine </a:t>
            </a:r>
            <a:endParaRPr/>
          </a:p>
          <a:p>
            <a:pPr indent="-317500" lvl="0" marL="457200" rtl="0" algn="l">
              <a:lnSpc>
                <a:spcPct val="100000"/>
              </a:lnSpc>
              <a:spcBef>
                <a:spcPts val="0"/>
              </a:spcBef>
              <a:spcAft>
                <a:spcPts val="0"/>
              </a:spcAft>
              <a:buSzPct val="108108"/>
              <a:buChar char="•"/>
            </a:pPr>
            <a:r>
              <a:rPr lang="en-US"/>
              <a:t>Selectively inhibits acetylcholinesterase and acts as an allosteric ligand at nicotinic ACh receptors; </a:t>
            </a:r>
            <a:endParaRPr/>
          </a:p>
          <a:p>
            <a:pPr indent="-317500" lvl="1" marL="914400" rtl="0" algn="l">
              <a:lnSpc>
                <a:spcPct val="100000"/>
              </a:lnSpc>
              <a:spcBef>
                <a:spcPts val="0"/>
              </a:spcBef>
              <a:spcAft>
                <a:spcPts val="0"/>
              </a:spcAft>
              <a:buSzPct val="108108"/>
              <a:buChar char="•"/>
            </a:pPr>
            <a:r>
              <a:rPr lang="en-US"/>
              <a:t>metabolized in the liver; </a:t>
            </a:r>
            <a:endParaRPr/>
          </a:p>
          <a:p>
            <a:pPr indent="-317500" lvl="1" marL="914400" rtl="0" algn="l">
              <a:lnSpc>
                <a:spcPct val="100000"/>
              </a:lnSpc>
              <a:spcBef>
                <a:spcPts val="0"/>
              </a:spcBef>
              <a:spcAft>
                <a:spcPts val="0"/>
              </a:spcAft>
              <a:buSzPct val="108108"/>
              <a:buChar char="•"/>
            </a:pPr>
            <a:r>
              <a:rPr lang="en-US"/>
              <a:t>short half-life (5hrs); </a:t>
            </a:r>
            <a:endParaRPr/>
          </a:p>
          <a:p>
            <a:pPr indent="-317500" lvl="1" marL="914400" rtl="0" algn="l">
              <a:lnSpc>
                <a:spcPct val="100000"/>
              </a:lnSpc>
              <a:spcBef>
                <a:spcPts val="0"/>
              </a:spcBef>
              <a:spcAft>
                <a:spcPts val="0"/>
              </a:spcAft>
              <a:buSzPct val="108108"/>
              <a:buChar char="•"/>
            </a:pPr>
            <a:r>
              <a:rPr lang="en-US"/>
              <a:t>selective. </a:t>
            </a:r>
            <a:endParaRPr/>
          </a:p>
          <a:p>
            <a:pPr indent="-317500" lvl="1" marL="914400" rtl="0" algn="l">
              <a:lnSpc>
                <a:spcPct val="100000"/>
              </a:lnSpc>
              <a:spcBef>
                <a:spcPts val="0"/>
              </a:spcBef>
              <a:spcAft>
                <a:spcPts val="0"/>
              </a:spcAft>
              <a:buSzPct val="108108"/>
              <a:buChar char="•"/>
            </a:pPr>
            <a:r>
              <a:rPr lang="en-US"/>
              <a:t>Problems: twice daily dosage. </a:t>
            </a:r>
            <a:endParaRPr/>
          </a:p>
          <a:p>
            <a:pPr indent="-317500" lvl="1" marL="914400" rtl="0" algn="l">
              <a:lnSpc>
                <a:spcPct val="100000"/>
              </a:lnSpc>
              <a:spcBef>
                <a:spcPts val="0"/>
              </a:spcBef>
              <a:spcAft>
                <a:spcPts val="0"/>
              </a:spcAft>
              <a:buSzPct val="108108"/>
              <a:buChar char="•"/>
            </a:pPr>
            <a:r>
              <a:rPr lang="en-US"/>
              <a:t>Dose: 4–12mg bd. </a:t>
            </a:r>
            <a:endParaRPr/>
          </a:p>
          <a:p>
            <a:pPr indent="-228600" lvl="0" marL="457200" rtl="0" algn="l">
              <a:lnSpc>
                <a:spcPct val="100000"/>
              </a:lnSpc>
              <a:spcBef>
                <a:spcPts val="0"/>
              </a:spcBef>
              <a:spcAft>
                <a:spcPts val="0"/>
              </a:spcAft>
              <a:buSzPct val="108108"/>
              <a:buNone/>
            </a:pPr>
            <a:r>
              <a:t/>
            </a:r>
            <a:endParaRPr/>
          </a:p>
          <a:p>
            <a:pPr indent="0" lvl="0" marL="139700" rtl="0" algn="l">
              <a:lnSpc>
                <a:spcPct val="100000"/>
              </a:lnSpc>
              <a:spcBef>
                <a:spcPts val="0"/>
              </a:spcBef>
              <a:spcAft>
                <a:spcPts val="0"/>
              </a:spcAft>
              <a:buSzPct val="108108"/>
              <a:buNone/>
            </a:pPr>
            <a:r>
              <a:rPr lang="en-US"/>
              <a:t>Other drugs </a:t>
            </a:r>
            <a:endParaRPr/>
          </a:p>
          <a:p>
            <a:pPr indent="0" lvl="0" marL="139700" rtl="0" algn="l">
              <a:lnSpc>
                <a:spcPct val="100000"/>
              </a:lnSpc>
              <a:spcBef>
                <a:spcPts val="0"/>
              </a:spcBef>
              <a:spcAft>
                <a:spcPts val="0"/>
              </a:spcAft>
              <a:buSzPct val="108108"/>
              <a:buNone/>
            </a:pPr>
            <a:r>
              <a:rPr lang="en-US">
                <a:solidFill>
                  <a:srgbClr val="FF0000"/>
                </a:solidFill>
              </a:rPr>
              <a:t>Memantine  </a:t>
            </a:r>
            <a:endParaRPr/>
          </a:p>
          <a:p>
            <a:pPr indent="-317500" lvl="0" marL="457200" rtl="0" algn="l">
              <a:lnSpc>
                <a:spcPct val="100000"/>
              </a:lnSpc>
              <a:spcBef>
                <a:spcPts val="0"/>
              </a:spcBef>
              <a:spcAft>
                <a:spcPts val="0"/>
              </a:spcAft>
              <a:buSzPct val="108108"/>
              <a:buChar char="•"/>
            </a:pPr>
            <a:r>
              <a:rPr lang="en-US"/>
              <a:t>A partial NMDA receptor antagonist that may protect neurons from glutamate-mediated excitotoxicity. </a:t>
            </a:r>
            <a:endParaRPr/>
          </a:p>
          <a:p>
            <a:pPr indent="-317500" lvl="0" marL="457200" rtl="0" algn="l">
              <a:lnSpc>
                <a:spcPct val="100000"/>
              </a:lnSpc>
              <a:spcBef>
                <a:spcPts val="0"/>
              </a:spcBef>
              <a:spcAft>
                <a:spcPts val="0"/>
              </a:spcAft>
              <a:buSzPct val="108108"/>
              <a:buChar char="•"/>
            </a:pPr>
            <a:r>
              <a:rPr lang="en-US"/>
              <a:t>Trials show benefits of memantine augmentation with donepezil. </a:t>
            </a:r>
            <a:endParaRPr/>
          </a:p>
          <a:p>
            <a:pPr indent="-317500" lvl="0" marL="457200" rtl="0" algn="l">
              <a:lnSpc>
                <a:spcPct val="100000"/>
              </a:lnSpc>
              <a:spcBef>
                <a:spcPts val="0"/>
              </a:spcBef>
              <a:spcAft>
                <a:spcPts val="0"/>
              </a:spcAft>
              <a:buSzPct val="108108"/>
              <a:buChar char="•"/>
            </a:pPr>
            <a:r>
              <a:rPr lang="en-US"/>
              <a:t>A study showed mild benefit in moderate to severe dementia.</a:t>
            </a:r>
            <a:endParaRPr/>
          </a:p>
        </p:txBody>
      </p:sp>
    </p:spTree>
  </p:cSld>
  <p:clrMapOvr>
    <a:masterClrMapping/>
  </p:clrMapOvr>
</p:sld>
</file>

<file path=ppt/slides/slide2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6" name="Shape 3266"/>
        <p:cNvGrpSpPr/>
        <p:nvPr/>
      </p:nvGrpSpPr>
      <p:grpSpPr>
        <a:xfrm>
          <a:off x="0" y="0"/>
          <a:ext cx="0" cy="0"/>
          <a:chOff x="0" y="0"/>
          <a:chExt cx="0" cy="0"/>
        </a:xfrm>
      </p:grpSpPr>
      <p:sp>
        <p:nvSpPr>
          <p:cNvPr id="3267" name="Google Shape;3267;g2b64a795e42_0_564"/>
          <p:cNvSpPr txBox="1"/>
          <p:nvPr>
            <p:ph type="title"/>
          </p:nvPr>
        </p:nvSpPr>
        <p:spPr>
          <a:xfrm>
            <a:off x="251250" y="2226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3268" name="Google Shape;3268;g2b64a795e42_0_564"/>
          <p:cNvSpPr txBox="1"/>
          <p:nvPr>
            <p:ph idx="1" type="body"/>
          </p:nvPr>
        </p:nvSpPr>
        <p:spPr>
          <a:xfrm>
            <a:off x="342050" y="1013500"/>
            <a:ext cx="4003200" cy="41301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100000"/>
              </a:lnSpc>
              <a:spcBef>
                <a:spcPts val="0"/>
              </a:spcBef>
              <a:spcAft>
                <a:spcPts val="0"/>
              </a:spcAft>
              <a:buSzPct val="108108"/>
              <a:buNone/>
            </a:pPr>
            <a:r>
              <a:rPr lang="en-US"/>
              <a:t>1- Not present in lewy body dementia: </a:t>
            </a:r>
            <a:endParaRPr/>
          </a:p>
          <a:p>
            <a:pPr indent="0" lvl="0" marL="457200" rtl="0" algn="l">
              <a:lnSpc>
                <a:spcPct val="100000"/>
              </a:lnSpc>
              <a:spcBef>
                <a:spcPts val="0"/>
              </a:spcBef>
              <a:spcAft>
                <a:spcPts val="0"/>
              </a:spcAft>
              <a:buSzPct val="108108"/>
              <a:buNone/>
            </a:pPr>
            <a:r>
              <a:rPr lang="en-US">
                <a:solidFill>
                  <a:schemeClr val="dk2"/>
                </a:solidFill>
                <a:latin typeface="Roboto Condensed Light"/>
                <a:ea typeface="Roboto Condensed Light"/>
                <a:cs typeface="Roboto Condensed Light"/>
                <a:sym typeface="Roboto Condensed Light"/>
              </a:rPr>
              <a:t>blindness</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t>2- How to differentiate between delirium and dementia? </a:t>
            </a:r>
            <a:endParaRPr/>
          </a:p>
          <a:p>
            <a:pPr indent="0" lvl="0" marL="457200" rtl="0" algn="l">
              <a:lnSpc>
                <a:spcPct val="100000"/>
              </a:lnSpc>
              <a:spcBef>
                <a:spcPts val="0"/>
              </a:spcBef>
              <a:spcAft>
                <a:spcPts val="0"/>
              </a:spcAft>
              <a:buClr>
                <a:schemeClr val="dk1"/>
              </a:buClr>
              <a:buSzPct val="84942"/>
              <a:buFont typeface="Arial"/>
              <a:buNone/>
            </a:pPr>
            <a:r>
              <a:rPr lang="en-US">
                <a:solidFill>
                  <a:schemeClr val="dk2"/>
                </a:solidFill>
                <a:latin typeface="Roboto Condensed Light"/>
                <a:ea typeface="Roboto Condensed Light"/>
                <a:cs typeface="Roboto Condensed Light"/>
                <a:sym typeface="Roboto Condensed Light"/>
              </a:rPr>
              <a:t>A) level of consciousness OR fluctuating consciousness</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B) age</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C) behavior</a:t>
            </a:r>
            <a:endParaRPr>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t>3- All of the following are drugs of dementia, except:</a:t>
            </a:r>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 donepezil</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 rivastigmine</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solidFill>
                  <a:schemeClr val="dk2"/>
                </a:solidFill>
                <a:latin typeface="Roboto Condensed Light"/>
                <a:ea typeface="Roboto Condensed Light"/>
                <a:cs typeface="Roboto Condensed Light"/>
                <a:sym typeface="Roboto Condensed Light"/>
              </a:rPr>
              <a:t>- guanfacine</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 galantamine</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 memantine</a:t>
            </a:r>
            <a:endParaRPr>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t>4- Old patient presented with fluctuating cognitive performance and consciousness, parkinsonism, complex hallucinations, recurrent falls and syncope ,what is the type of dementia?</a:t>
            </a:r>
            <a:endParaRPr/>
          </a:p>
          <a:p>
            <a:pPr indent="0" lvl="0" marL="457200" rtl="0" algn="l">
              <a:lnSpc>
                <a:spcPct val="100000"/>
              </a:lnSpc>
              <a:spcBef>
                <a:spcPts val="0"/>
              </a:spcBef>
              <a:spcAft>
                <a:spcPts val="0"/>
              </a:spcAft>
              <a:buSzPct val="108108"/>
              <a:buNone/>
            </a:pPr>
            <a:r>
              <a:rPr lang="en-US">
                <a:solidFill>
                  <a:schemeClr val="dk2"/>
                </a:solidFill>
                <a:latin typeface="Roboto Condensed Light"/>
                <a:ea typeface="Roboto Condensed Light"/>
                <a:cs typeface="Roboto Condensed Light"/>
                <a:sym typeface="Roboto Condensed Light"/>
              </a:rPr>
              <a:t>Lewy bodies</a:t>
            </a:r>
            <a:endParaRPr>
              <a:solidFill>
                <a:schemeClr val="dk2"/>
              </a:solidFill>
              <a:latin typeface="Roboto Condensed Light"/>
              <a:ea typeface="Roboto Condensed Light"/>
              <a:cs typeface="Roboto Condensed Light"/>
              <a:sym typeface="Roboto Condensed Light"/>
            </a:endParaRPr>
          </a:p>
        </p:txBody>
      </p:sp>
      <p:sp>
        <p:nvSpPr>
          <p:cNvPr id="3269" name="Google Shape;3269;g2b64a795e42_0_564"/>
          <p:cNvSpPr txBox="1"/>
          <p:nvPr>
            <p:ph idx="1" type="body"/>
          </p:nvPr>
        </p:nvSpPr>
        <p:spPr>
          <a:xfrm>
            <a:off x="4573400" y="1013500"/>
            <a:ext cx="3686700" cy="41301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100000"/>
              </a:lnSpc>
              <a:spcBef>
                <a:spcPts val="0"/>
              </a:spcBef>
              <a:spcAft>
                <a:spcPts val="0"/>
              </a:spcAft>
              <a:buSzPct val="108108"/>
              <a:buNone/>
            </a:pPr>
            <a:r>
              <a:rPr lang="en-US"/>
              <a:t>5- Drug not used specifically for the treatment of dementia?</a:t>
            </a:r>
            <a:endParaRPr/>
          </a:p>
          <a:p>
            <a:pPr indent="0" lvl="0" marL="457200" rtl="0" algn="l">
              <a:lnSpc>
                <a:spcPct val="100000"/>
              </a:lnSpc>
              <a:spcBef>
                <a:spcPts val="0"/>
              </a:spcBef>
              <a:spcAft>
                <a:spcPts val="0"/>
              </a:spcAft>
              <a:buClr>
                <a:schemeClr val="dk1"/>
              </a:buClr>
              <a:buSzPct val="84942"/>
              <a:buFont typeface="Arial"/>
              <a:buNone/>
            </a:pPr>
            <a:r>
              <a:rPr lang="en-US">
                <a:solidFill>
                  <a:schemeClr val="dk2"/>
                </a:solidFill>
                <a:latin typeface="Roboto Condensed Light"/>
                <a:ea typeface="Roboto Condensed Light"/>
                <a:cs typeface="Roboto Condensed Light"/>
                <a:sym typeface="Roboto Condensed Light"/>
              </a:rPr>
              <a:t>Olanzapine</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ct val="108108"/>
              <a:buNone/>
            </a:pPr>
            <a:r>
              <a:rPr lang="en-US">
                <a:latin typeface="Roboto Condensed Light"/>
                <a:ea typeface="Roboto Condensed Light"/>
                <a:cs typeface="Roboto Condensed Light"/>
                <a:sym typeface="Roboto Condensed Light"/>
              </a:rPr>
              <a:t>Donepezil</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ct val="108108"/>
              <a:buNone/>
            </a:pPr>
            <a:r>
              <a:rPr lang="en-US">
                <a:latin typeface="Roboto Condensed Light"/>
                <a:ea typeface="Roboto Condensed Light"/>
                <a:cs typeface="Roboto Condensed Light"/>
                <a:sym typeface="Roboto Condensed Light"/>
              </a:rPr>
              <a:t>Rivastigmine</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ct val="108108"/>
              <a:buNone/>
            </a:pPr>
            <a:r>
              <a:rPr lang="en-US">
                <a:latin typeface="Roboto Condensed Light"/>
                <a:ea typeface="Roboto Condensed Light"/>
                <a:cs typeface="Roboto Condensed Light"/>
                <a:sym typeface="Roboto Condensed Light"/>
              </a:rPr>
              <a:t>Memantine </a:t>
            </a:r>
            <a:endParaRPr>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t>6- Which of the following is Not associated with Dementia?</a:t>
            </a:r>
            <a:endParaRPr/>
          </a:p>
          <a:p>
            <a:pPr indent="0" lvl="0" marL="457200" rtl="0" algn="l">
              <a:lnSpc>
                <a:spcPct val="100000"/>
              </a:lnSpc>
              <a:spcBef>
                <a:spcPts val="0"/>
              </a:spcBef>
              <a:spcAft>
                <a:spcPts val="0"/>
              </a:spcAft>
              <a:buClr>
                <a:schemeClr val="dk1"/>
              </a:buClr>
              <a:buSzPct val="84942"/>
              <a:buFont typeface="Arial"/>
              <a:buNone/>
            </a:pPr>
            <a:r>
              <a:rPr lang="en-US">
                <a:solidFill>
                  <a:schemeClr val="dk2"/>
                </a:solidFill>
                <a:latin typeface="Roboto Condensed Light"/>
                <a:ea typeface="Roboto Condensed Light"/>
                <a:cs typeface="Roboto Condensed Light"/>
                <a:sym typeface="Roboto Condensed Light"/>
              </a:rPr>
              <a:t>Loss of Consciousness </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t>7- What is the most common problem in individuals with dementia?</a:t>
            </a:r>
            <a:endParaRPr/>
          </a:p>
          <a:p>
            <a:pPr indent="0" lvl="0" marL="0" rtl="0" algn="l">
              <a:lnSpc>
                <a:spcPct val="100000"/>
              </a:lnSpc>
              <a:spcBef>
                <a:spcPts val="0"/>
              </a:spcBef>
              <a:spcAft>
                <a:spcPts val="0"/>
              </a:spcAft>
              <a:buClr>
                <a:schemeClr val="dk1"/>
              </a:buClr>
              <a:buSzPct val="84942"/>
              <a:buFont typeface="Arial"/>
              <a:buNone/>
            </a:pPr>
            <a:r>
              <a:rPr lang="en-US"/>
              <a:t>Select one:</a:t>
            </a:r>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a. delusions</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b. boredom</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c. agitation</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solidFill>
                  <a:schemeClr val="dk2"/>
                </a:solidFill>
                <a:latin typeface="Roboto Condensed Light"/>
                <a:ea typeface="Roboto Condensed Light"/>
                <a:cs typeface="Roboto Condensed Light"/>
                <a:sym typeface="Roboto Condensed Light"/>
              </a:rPr>
              <a:t>d. apathy </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e. disinhibition </a:t>
            </a:r>
            <a:endParaRPr>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t>8- Not acetylcholine esterase inhibitor used in treatment of dementia?</a:t>
            </a:r>
            <a:endParaRPr/>
          </a:p>
          <a:p>
            <a:pPr indent="0" lvl="0" marL="457200" rtl="0" algn="l">
              <a:lnSpc>
                <a:spcPct val="100000"/>
              </a:lnSpc>
              <a:spcBef>
                <a:spcPts val="0"/>
              </a:spcBef>
              <a:spcAft>
                <a:spcPts val="0"/>
              </a:spcAft>
              <a:buSzPct val="108108"/>
              <a:buNone/>
            </a:pPr>
            <a:r>
              <a:rPr lang="en-US">
                <a:solidFill>
                  <a:schemeClr val="dk2"/>
                </a:solidFill>
                <a:latin typeface="Roboto Condensed Light"/>
                <a:ea typeface="Roboto Condensed Light"/>
                <a:cs typeface="Roboto Condensed Light"/>
                <a:sym typeface="Roboto Condensed Light"/>
              </a:rPr>
              <a:t>memantine</a:t>
            </a:r>
            <a:endParaRPr>
              <a:solidFill>
                <a:schemeClr val="dk2"/>
              </a:solidFill>
              <a:latin typeface="Roboto Condensed Light"/>
              <a:ea typeface="Roboto Condensed Light"/>
              <a:cs typeface="Roboto Condensed Light"/>
              <a:sym typeface="Roboto Condensed Light"/>
            </a:endParaRPr>
          </a:p>
        </p:txBody>
      </p:sp>
    </p:spTree>
  </p:cSld>
  <p:clrMapOvr>
    <a:masterClrMapping/>
  </p:clrMapOvr>
</p:sld>
</file>

<file path=ppt/slides/slide2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3" name="Shape 3273"/>
        <p:cNvGrpSpPr/>
        <p:nvPr/>
      </p:nvGrpSpPr>
      <p:grpSpPr>
        <a:xfrm>
          <a:off x="0" y="0"/>
          <a:ext cx="0" cy="0"/>
          <a:chOff x="0" y="0"/>
          <a:chExt cx="0" cy="0"/>
        </a:xfrm>
      </p:grpSpPr>
      <p:sp>
        <p:nvSpPr>
          <p:cNvPr id="3274" name="Google Shape;3274;g2b64a795e42_0_578"/>
          <p:cNvSpPr txBox="1"/>
          <p:nvPr>
            <p:ph type="title"/>
          </p:nvPr>
        </p:nvSpPr>
        <p:spPr>
          <a:xfrm>
            <a:off x="251250" y="2226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3275" name="Google Shape;3275;g2b64a795e42_0_578"/>
          <p:cNvSpPr txBox="1"/>
          <p:nvPr>
            <p:ph idx="1" type="body"/>
          </p:nvPr>
        </p:nvSpPr>
        <p:spPr>
          <a:xfrm>
            <a:off x="342050" y="1013500"/>
            <a:ext cx="4130100" cy="4130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t>9- Clinical features of dementia, one is false</a:t>
            </a:r>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1) 	disorientation</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2) 	emotional lability</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3) 	memory impairment</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4) 	personality disturbance in the late stage</a:t>
            </a:r>
            <a:endParaRPr>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10- Which one of the following suggests dementia rather than delirium</a:t>
            </a:r>
            <a:endParaRPr/>
          </a:p>
          <a:p>
            <a:pPr indent="0" lvl="0" marL="457200" rtl="0" algn="l">
              <a:lnSpc>
                <a:spcPct val="100000"/>
              </a:lnSpc>
              <a:spcBef>
                <a:spcPts val="0"/>
              </a:spcBef>
              <a:spcAft>
                <a:spcPts val="0"/>
              </a:spcAft>
              <a:buSzPts val="1400"/>
              <a:buNone/>
            </a:pPr>
            <a:r>
              <a:rPr lang="en-US">
                <a:latin typeface="Roboto Condensed Light"/>
                <a:ea typeface="Roboto Condensed Light"/>
                <a:cs typeface="Roboto Condensed Light"/>
                <a:sym typeface="Roboto Condensed Light"/>
              </a:rPr>
              <a:t>a) LOC</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b) recent or immediate memory is normal</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c) days to weeks</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d) progressive</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11- Features of dementia are predominantly characterized by one of the following</a:t>
            </a:r>
            <a:endParaRPr/>
          </a:p>
          <a:p>
            <a:pPr indent="0" lvl="0" marL="0" rtl="0" algn="l">
              <a:lnSpc>
                <a:spcPct val="100000"/>
              </a:lnSpc>
              <a:spcBef>
                <a:spcPts val="0"/>
              </a:spcBef>
              <a:spcAft>
                <a:spcPts val="0"/>
              </a:spcAft>
              <a:buClr>
                <a:schemeClr val="dk1"/>
              </a:buClr>
              <a:buSzPts val="1100"/>
              <a:buFont typeface="Arial"/>
              <a:buNone/>
            </a:pPr>
            <a:r>
              <a:rPr lang="en-US">
                <a:solidFill>
                  <a:schemeClr val="dk2"/>
                </a:solidFill>
              </a:rPr>
              <a:t>        	</a:t>
            </a:r>
            <a:r>
              <a:rPr lang="en-US">
                <a:solidFill>
                  <a:schemeClr val="dk2"/>
                </a:solidFill>
                <a:latin typeface="Roboto Condensed Light"/>
                <a:ea typeface="Roboto Condensed Light"/>
                <a:cs typeface="Roboto Condensed Light"/>
                <a:sym typeface="Roboto Condensed Light"/>
              </a:rPr>
              <a:t>a. Memory disturbance</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        	b. Acute onset</a:t>
            </a:r>
            <a:endParaRPr>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        	c. Hallucinations</a:t>
            </a:r>
            <a:endParaRPr>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        	d. Over eating</a:t>
            </a:r>
            <a:endParaRPr/>
          </a:p>
        </p:txBody>
      </p:sp>
      <p:sp>
        <p:nvSpPr>
          <p:cNvPr id="3276" name="Google Shape;3276;g2b64a795e42_0_578"/>
          <p:cNvSpPr txBox="1"/>
          <p:nvPr>
            <p:ph idx="1" type="body"/>
          </p:nvPr>
        </p:nvSpPr>
        <p:spPr>
          <a:xfrm>
            <a:off x="4675125" y="1013500"/>
            <a:ext cx="4130100" cy="4130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t>12- 82 years old pt come with confusion,  agitated , restlessness in evening . One of the following is not an appropriate in treatment?</a:t>
            </a:r>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 calendar on the wall</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-haloperidol</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-support from family</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-diazepam at night</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-bright light</a:t>
            </a:r>
            <a:endParaRPr sz="1100">
              <a:solidFill>
                <a:schemeClr val="dk1"/>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13- One of the following is not in traumatic brain injury?</a:t>
            </a:r>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 Hyperkinetic</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 insomnia</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 Memory loss</a:t>
            </a:r>
            <a:endParaRPr sz="1100">
              <a:solidFill>
                <a:schemeClr val="dk1"/>
              </a:solidFill>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ts val="1400"/>
              <a:buNone/>
            </a:pPr>
            <a:r>
              <a:rPr lang="en-US"/>
              <a:t>14- Which of the following is an NMDA antagonist?</a:t>
            </a:r>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Memantine</a:t>
            </a:r>
            <a:endParaRPr sz="1100">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ts val="1400"/>
              <a:buNone/>
            </a:pPr>
            <a:r>
              <a:rPr lang="en-US"/>
              <a:t>15- All are true about sundowning except?</a:t>
            </a:r>
            <a:endParaRPr/>
          </a:p>
          <a:p>
            <a:pPr indent="0" lvl="0" marL="0" rtl="0" algn="l">
              <a:lnSpc>
                <a:spcPct val="100000"/>
              </a:lnSpc>
              <a:spcBef>
                <a:spcPts val="0"/>
              </a:spcBef>
              <a:spcAft>
                <a:spcPts val="0"/>
              </a:spcAft>
              <a:buSzPts val="1400"/>
              <a:buNone/>
            </a:pPr>
            <a:r>
              <a:rPr lang="en-US"/>
              <a:t>	</a:t>
            </a:r>
            <a:r>
              <a:rPr lang="en-US">
                <a:solidFill>
                  <a:schemeClr val="dk2"/>
                </a:solidFill>
                <a:latin typeface="Roboto Condensed Light"/>
                <a:ea typeface="Roboto Condensed Light"/>
                <a:cs typeface="Roboto Condensed Light"/>
                <a:sym typeface="Roboto Condensed Light"/>
              </a:rPr>
              <a:t>Lethargy</a:t>
            </a:r>
            <a:endParaRPr>
              <a:solidFill>
                <a:schemeClr val="dk2"/>
              </a:solidFill>
            </a:endParaRPr>
          </a:p>
        </p:txBody>
      </p:sp>
    </p:spTree>
  </p:cSld>
  <p:clrMapOvr>
    <a:masterClrMapping/>
  </p:clrMapOvr>
</p:sld>
</file>

<file path=ppt/slides/slide2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0" name="Shape 3280"/>
        <p:cNvGrpSpPr/>
        <p:nvPr/>
      </p:nvGrpSpPr>
      <p:grpSpPr>
        <a:xfrm>
          <a:off x="0" y="0"/>
          <a:ext cx="0" cy="0"/>
          <a:chOff x="0" y="0"/>
          <a:chExt cx="0" cy="0"/>
        </a:xfrm>
      </p:grpSpPr>
      <p:sp>
        <p:nvSpPr>
          <p:cNvPr id="3281" name="Google Shape;3281;g2b64a795e42_0_587"/>
          <p:cNvSpPr txBox="1"/>
          <p:nvPr>
            <p:ph type="title"/>
          </p:nvPr>
        </p:nvSpPr>
        <p:spPr>
          <a:xfrm>
            <a:off x="608639" y="2525322"/>
            <a:ext cx="40734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sz="2800"/>
              <a:t>Delirium</a:t>
            </a:r>
            <a:endParaRPr sz="2800"/>
          </a:p>
        </p:txBody>
      </p:sp>
      <p:sp>
        <p:nvSpPr>
          <p:cNvPr id="3282" name="Google Shape;3282;g2b64a795e42_0_587"/>
          <p:cNvSpPr/>
          <p:nvPr/>
        </p:nvSpPr>
        <p:spPr>
          <a:xfrm>
            <a:off x="1937975" y="1284250"/>
            <a:ext cx="1544540" cy="1112046"/>
          </a:xfrm>
          <a:custGeom>
            <a:rect b="b" l="l" r="r" t="t"/>
            <a:pathLst>
              <a:path extrusionOk="0" h="5692" w="7942">
                <a:moveTo>
                  <a:pt x="3056" y="1"/>
                </a:moveTo>
                <a:cubicBezTo>
                  <a:pt x="2499" y="1"/>
                  <a:pt x="1942" y="26"/>
                  <a:pt x="1393" y="99"/>
                </a:cubicBezTo>
                <a:cubicBezTo>
                  <a:pt x="912" y="166"/>
                  <a:pt x="370" y="314"/>
                  <a:pt x="154" y="808"/>
                </a:cubicBezTo>
                <a:cubicBezTo>
                  <a:pt x="31" y="1079"/>
                  <a:pt x="0" y="1393"/>
                  <a:pt x="25" y="1714"/>
                </a:cubicBezTo>
                <a:cubicBezTo>
                  <a:pt x="68" y="2312"/>
                  <a:pt x="296" y="2966"/>
                  <a:pt x="536" y="3520"/>
                </a:cubicBezTo>
                <a:cubicBezTo>
                  <a:pt x="666" y="3816"/>
                  <a:pt x="789" y="4088"/>
                  <a:pt x="894" y="4310"/>
                </a:cubicBezTo>
                <a:cubicBezTo>
                  <a:pt x="1178" y="4932"/>
                  <a:pt x="1615" y="5537"/>
                  <a:pt x="2220" y="5666"/>
                </a:cubicBezTo>
                <a:cubicBezTo>
                  <a:pt x="2302" y="5684"/>
                  <a:pt x="2385" y="5691"/>
                  <a:pt x="2468" y="5691"/>
                </a:cubicBezTo>
                <a:cubicBezTo>
                  <a:pt x="2824" y="5691"/>
                  <a:pt x="3180" y="5547"/>
                  <a:pt x="3520" y="5407"/>
                </a:cubicBezTo>
                <a:cubicBezTo>
                  <a:pt x="4384" y="5050"/>
                  <a:pt x="5265" y="4680"/>
                  <a:pt x="5993" y="4038"/>
                </a:cubicBezTo>
                <a:cubicBezTo>
                  <a:pt x="7084" y="3077"/>
                  <a:pt x="7941" y="1030"/>
                  <a:pt x="6196" y="277"/>
                </a:cubicBezTo>
                <a:cubicBezTo>
                  <a:pt x="5796" y="105"/>
                  <a:pt x="5364" y="80"/>
                  <a:pt x="4939" y="62"/>
                </a:cubicBezTo>
                <a:cubicBezTo>
                  <a:pt x="4655" y="49"/>
                  <a:pt x="4371" y="37"/>
                  <a:pt x="4088" y="25"/>
                </a:cubicBezTo>
                <a:cubicBezTo>
                  <a:pt x="3744" y="11"/>
                  <a:pt x="3400" y="1"/>
                  <a:pt x="3056"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283" name="Google Shape;3283;g2b64a795e42_0_587"/>
          <p:cNvGrpSpPr/>
          <p:nvPr/>
        </p:nvGrpSpPr>
        <p:grpSpPr>
          <a:xfrm>
            <a:off x="4352214" y="-249185"/>
            <a:ext cx="4653194" cy="5580612"/>
            <a:chOff x="4352214" y="-249185"/>
            <a:chExt cx="4653194" cy="5580612"/>
          </a:xfrm>
        </p:grpSpPr>
        <p:sp>
          <p:nvSpPr>
            <p:cNvPr id="3284" name="Google Shape;3284;g2b64a795e42_0_587"/>
            <p:cNvSpPr/>
            <p:nvPr/>
          </p:nvSpPr>
          <p:spPr>
            <a:xfrm rot="9784833">
              <a:off x="4604931" y="303431"/>
              <a:ext cx="4147759" cy="2353635"/>
            </a:xfrm>
            <a:custGeom>
              <a:rect b="b" l="l" r="r" t="t"/>
              <a:pathLst>
                <a:path extrusionOk="0" h="27814" w="57888">
                  <a:moveTo>
                    <a:pt x="24329" y="0"/>
                  </a:moveTo>
                  <a:cubicBezTo>
                    <a:pt x="20137" y="0"/>
                    <a:pt x="15944" y="292"/>
                    <a:pt x="11795" y="876"/>
                  </a:cubicBezTo>
                  <a:cubicBezTo>
                    <a:pt x="8059" y="1400"/>
                    <a:pt x="3909" y="2467"/>
                    <a:pt x="2041" y="5691"/>
                  </a:cubicBezTo>
                  <a:cubicBezTo>
                    <a:pt x="0" y="9206"/>
                    <a:pt x="1640" y="13707"/>
                    <a:pt x="4033" y="17005"/>
                  </a:cubicBezTo>
                  <a:cubicBezTo>
                    <a:pt x="9661" y="24748"/>
                    <a:pt x="17144" y="27813"/>
                    <a:pt x="25551" y="27813"/>
                  </a:cubicBezTo>
                  <a:cubicBezTo>
                    <a:pt x="28471" y="27813"/>
                    <a:pt x="31503" y="27443"/>
                    <a:pt x="34607" y="26771"/>
                  </a:cubicBezTo>
                  <a:cubicBezTo>
                    <a:pt x="36981" y="26253"/>
                    <a:pt x="39274" y="25538"/>
                    <a:pt x="41395" y="24545"/>
                  </a:cubicBezTo>
                  <a:cubicBezTo>
                    <a:pt x="49157" y="20920"/>
                    <a:pt x="57888" y="5494"/>
                    <a:pt x="45372" y="2485"/>
                  </a:cubicBezTo>
                  <a:cubicBezTo>
                    <a:pt x="38494" y="832"/>
                    <a:pt x="31411" y="0"/>
                    <a:pt x="2432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5" name="Google Shape;3285;g2b64a795e42_0_587"/>
            <p:cNvSpPr/>
            <p:nvPr/>
          </p:nvSpPr>
          <p:spPr>
            <a:xfrm rot="5183080">
              <a:off x="5157570" y="2667456"/>
              <a:ext cx="2471275" cy="2691843"/>
            </a:xfrm>
            <a:custGeom>
              <a:rect b="b" l="l" r="r" t="t"/>
              <a:pathLst>
                <a:path extrusionOk="0" h="3020" w="2757">
                  <a:moveTo>
                    <a:pt x="1727" y="1"/>
                  </a:moveTo>
                  <a:cubicBezTo>
                    <a:pt x="815" y="1"/>
                    <a:pt x="275" y="1495"/>
                    <a:pt x="93" y="2170"/>
                  </a:cubicBezTo>
                  <a:cubicBezTo>
                    <a:pt x="43" y="2361"/>
                    <a:pt x="0" y="2571"/>
                    <a:pt x="93" y="2750"/>
                  </a:cubicBezTo>
                  <a:cubicBezTo>
                    <a:pt x="196" y="2948"/>
                    <a:pt x="423" y="3020"/>
                    <a:pt x="655" y="3020"/>
                  </a:cubicBezTo>
                  <a:cubicBezTo>
                    <a:pt x="756" y="3020"/>
                    <a:pt x="857" y="3006"/>
                    <a:pt x="950" y="2984"/>
                  </a:cubicBezTo>
                  <a:cubicBezTo>
                    <a:pt x="1418" y="2879"/>
                    <a:pt x="1850" y="2639"/>
                    <a:pt x="2183" y="2293"/>
                  </a:cubicBezTo>
                  <a:cubicBezTo>
                    <a:pt x="2479" y="1991"/>
                    <a:pt x="2707" y="1597"/>
                    <a:pt x="2731" y="1171"/>
                  </a:cubicBezTo>
                  <a:cubicBezTo>
                    <a:pt x="2756" y="746"/>
                    <a:pt x="2540" y="296"/>
                    <a:pt x="2164" y="111"/>
                  </a:cubicBezTo>
                  <a:cubicBezTo>
                    <a:pt x="2010" y="35"/>
                    <a:pt x="1864" y="1"/>
                    <a:pt x="1727"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6" name="Google Shape;3286;g2b64a795e42_0_587"/>
            <p:cNvSpPr/>
            <p:nvPr/>
          </p:nvSpPr>
          <p:spPr>
            <a:xfrm>
              <a:off x="6599326" y="1952175"/>
              <a:ext cx="2246512" cy="2392162"/>
            </a:xfrm>
            <a:custGeom>
              <a:rect b="b" l="l" r="r" t="t"/>
              <a:pathLst>
                <a:path extrusionOk="0" h="12553" w="11789">
                  <a:moveTo>
                    <a:pt x="8224" y="1"/>
                  </a:moveTo>
                  <a:cubicBezTo>
                    <a:pt x="6188" y="1"/>
                    <a:pt x="3792" y="774"/>
                    <a:pt x="2646" y="1180"/>
                  </a:cubicBezTo>
                  <a:cubicBezTo>
                    <a:pt x="2621" y="1192"/>
                    <a:pt x="2590" y="1198"/>
                    <a:pt x="2559" y="1211"/>
                  </a:cubicBezTo>
                  <a:cubicBezTo>
                    <a:pt x="1782" y="1494"/>
                    <a:pt x="981" y="1901"/>
                    <a:pt x="574" y="2709"/>
                  </a:cubicBezTo>
                  <a:cubicBezTo>
                    <a:pt x="1" y="3868"/>
                    <a:pt x="469" y="5335"/>
                    <a:pt x="1073" y="6476"/>
                  </a:cubicBezTo>
                  <a:cubicBezTo>
                    <a:pt x="2276" y="8732"/>
                    <a:pt x="4002" y="10625"/>
                    <a:pt x="6018" y="11902"/>
                  </a:cubicBezTo>
                  <a:cubicBezTo>
                    <a:pt x="6265" y="12056"/>
                    <a:pt x="6530" y="12210"/>
                    <a:pt x="6807" y="12321"/>
                  </a:cubicBezTo>
                  <a:cubicBezTo>
                    <a:pt x="7135" y="12462"/>
                    <a:pt x="7471" y="12552"/>
                    <a:pt x="7801" y="12552"/>
                  </a:cubicBezTo>
                  <a:cubicBezTo>
                    <a:pt x="8048" y="12552"/>
                    <a:pt x="8292" y="12501"/>
                    <a:pt x="8527" y="12382"/>
                  </a:cubicBezTo>
                  <a:cubicBezTo>
                    <a:pt x="9095" y="12099"/>
                    <a:pt x="9465" y="11470"/>
                    <a:pt x="9773" y="10853"/>
                  </a:cubicBezTo>
                  <a:cubicBezTo>
                    <a:pt x="10772" y="8843"/>
                    <a:pt x="11419" y="6605"/>
                    <a:pt x="11666" y="4312"/>
                  </a:cubicBezTo>
                  <a:cubicBezTo>
                    <a:pt x="11752" y="3461"/>
                    <a:pt x="11789" y="2567"/>
                    <a:pt x="11518" y="1772"/>
                  </a:cubicBezTo>
                  <a:cubicBezTo>
                    <a:pt x="11067" y="432"/>
                    <a:pt x="9746" y="1"/>
                    <a:pt x="8224" y="1"/>
                  </a:cubicBezTo>
                  <a:close/>
                </a:path>
              </a:pathLst>
            </a:custGeom>
            <a:solidFill>
              <a:schemeClr val="accent3">
                <a:alpha val="4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7" name="Google Shape;3287;g2b64a795e42_0_587"/>
            <p:cNvSpPr/>
            <p:nvPr/>
          </p:nvSpPr>
          <p:spPr>
            <a:xfrm rot="2699978">
              <a:off x="5100118" y="1676293"/>
              <a:ext cx="2926222" cy="2176930"/>
            </a:xfrm>
            <a:custGeom>
              <a:rect b="b" l="l" r="r" t="t"/>
              <a:pathLst>
                <a:path extrusionOk="0" h="6589" w="10631">
                  <a:moveTo>
                    <a:pt x="1143" y="1"/>
                  </a:moveTo>
                  <a:cubicBezTo>
                    <a:pt x="967" y="1"/>
                    <a:pt x="802" y="27"/>
                    <a:pt x="654" y="87"/>
                  </a:cubicBezTo>
                  <a:cubicBezTo>
                    <a:pt x="25" y="340"/>
                    <a:pt x="1" y="1092"/>
                    <a:pt x="198" y="1764"/>
                  </a:cubicBezTo>
                  <a:cubicBezTo>
                    <a:pt x="827" y="3898"/>
                    <a:pt x="2683" y="5260"/>
                    <a:pt x="5075" y="6142"/>
                  </a:cubicBezTo>
                  <a:cubicBezTo>
                    <a:pt x="5543" y="6314"/>
                    <a:pt x="6012" y="6450"/>
                    <a:pt x="6474" y="6536"/>
                  </a:cubicBezTo>
                  <a:cubicBezTo>
                    <a:pt x="6664" y="6572"/>
                    <a:pt x="6867" y="6589"/>
                    <a:pt x="7074" y="6589"/>
                  </a:cubicBezTo>
                  <a:cubicBezTo>
                    <a:pt x="8703" y="6589"/>
                    <a:pt x="10631" y="5535"/>
                    <a:pt x="8799" y="4064"/>
                  </a:cubicBezTo>
                  <a:cubicBezTo>
                    <a:pt x="6992" y="2609"/>
                    <a:pt x="4933" y="1376"/>
                    <a:pt x="2781" y="445"/>
                  </a:cubicBezTo>
                  <a:cubicBezTo>
                    <a:pt x="2246" y="216"/>
                    <a:pt x="1649" y="1"/>
                    <a:pt x="1143" y="1"/>
                  </a:cubicBezTo>
                  <a:close/>
                </a:path>
              </a:pathLst>
            </a:custGeom>
            <a:solidFill>
              <a:schemeClr val="accent4">
                <a:alpha val="5803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288" name="Google Shape;3288;g2b64a795e42_0_587"/>
          <p:cNvSpPr/>
          <p:nvPr/>
        </p:nvSpPr>
        <p:spPr>
          <a:xfrm>
            <a:off x="8244128" y="2496750"/>
            <a:ext cx="259725" cy="267028"/>
          </a:xfrm>
          <a:custGeom>
            <a:rect b="b" l="l" r="r" t="t"/>
            <a:pathLst>
              <a:path extrusionOk="0" h="2701" w="2627">
                <a:moveTo>
                  <a:pt x="1030" y="0"/>
                </a:moveTo>
                <a:cubicBezTo>
                  <a:pt x="968" y="0"/>
                  <a:pt x="919" y="49"/>
                  <a:pt x="919" y="111"/>
                </a:cubicBezTo>
                <a:lnTo>
                  <a:pt x="919" y="956"/>
                </a:lnTo>
                <a:lnTo>
                  <a:pt x="111" y="956"/>
                </a:lnTo>
                <a:cubicBezTo>
                  <a:pt x="50" y="956"/>
                  <a:pt x="0" y="1005"/>
                  <a:pt x="0" y="1067"/>
                </a:cubicBezTo>
                <a:lnTo>
                  <a:pt x="0" y="1628"/>
                </a:lnTo>
                <a:cubicBezTo>
                  <a:pt x="0" y="1689"/>
                  <a:pt x="50" y="1739"/>
                  <a:pt x="111" y="1739"/>
                </a:cubicBezTo>
                <a:lnTo>
                  <a:pt x="919" y="1739"/>
                </a:lnTo>
                <a:lnTo>
                  <a:pt x="919" y="2583"/>
                </a:lnTo>
                <a:cubicBezTo>
                  <a:pt x="919" y="2645"/>
                  <a:pt x="968" y="2701"/>
                  <a:pt x="1030" y="2701"/>
                </a:cubicBezTo>
                <a:lnTo>
                  <a:pt x="1591" y="2701"/>
                </a:lnTo>
                <a:cubicBezTo>
                  <a:pt x="1653" y="2701"/>
                  <a:pt x="1708" y="2645"/>
                  <a:pt x="1708" y="2583"/>
                </a:cubicBezTo>
                <a:lnTo>
                  <a:pt x="1708" y="1739"/>
                </a:lnTo>
                <a:lnTo>
                  <a:pt x="2516" y="1739"/>
                </a:lnTo>
                <a:cubicBezTo>
                  <a:pt x="2578" y="1739"/>
                  <a:pt x="2627" y="1689"/>
                  <a:pt x="2627" y="1628"/>
                </a:cubicBezTo>
                <a:lnTo>
                  <a:pt x="2627" y="1067"/>
                </a:lnTo>
                <a:cubicBezTo>
                  <a:pt x="2627" y="1005"/>
                  <a:pt x="2578" y="956"/>
                  <a:pt x="2516" y="956"/>
                </a:cubicBezTo>
                <a:lnTo>
                  <a:pt x="1708" y="956"/>
                </a:lnTo>
                <a:lnTo>
                  <a:pt x="1708" y="111"/>
                </a:lnTo>
                <a:cubicBezTo>
                  <a:pt x="1708" y="49"/>
                  <a:pt x="1653" y="0"/>
                  <a:pt x="15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9" name="Google Shape;3289;g2b64a795e42_0_587"/>
          <p:cNvSpPr/>
          <p:nvPr/>
        </p:nvSpPr>
        <p:spPr>
          <a:xfrm>
            <a:off x="6183225" y="11040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0" name="Google Shape;3290;g2b64a795e42_0_587"/>
          <p:cNvSpPr/>
          <p:nvPr/>
        </p:nvSpPr>
        <p:spPr>
          <a:xfrm>
            <a:off x="7581625" y="10022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1" name="Google Shape;3291;g2b64a795e42_0_587"/>
          <p:cNvSpPr/>
          <p:nvPr/>
        </p:nvSpPr>
        <p:spPr>
          <a:xfrm>
            <a:off x="6309925" y="44311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2" name="Google Shape;3292;g2b64a795e42_0_587"/>
          <p:cNvSpPr/>
          <p:nvPr/>
        </p:nvSpPr>
        <p:spPr>
          <a:xfrm>
            <a:off x="6751175" y="1337800"/>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3" name="Google Shape;3293;g2b64a795e42_0_587"/>
          <p:cNvSpPr/>
          <p:nvPr/>
        </p:nvSpPr>
        <p:spPr>
          <a:xfrm>
            <a:off x="8003525" y="9123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4" name="Google Shape;3294;g2b64a795e42_0_587"/>
          <p:cNvSpPr/>
          <p:nvPr/>
        </p:nvSpPr>
        <p:spPr>
          <a:xfrm>
            <a:off x="7158350" y="5724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5" name="Google Shape;3295;g2b64a795e42_0_587"/>
          <p:cNvSpPr/>
          <p:nvPr/>
        </p:nvSpPr>
        <p:spPr>
          <a:xfrm flipH="1">
            <a:off x="6141225" y="18058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6" name="Google Shape;3296;g2b64a795e42_0_587"/>
          <p:cNvSpPr/>
          <p:nvPr/>
        </p:nvSpPr>
        <p:spPr>
          <a:xfrm>
            <a:off x="7222850" y="11982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7" name="Google Shape;3297;g2b64a795e42_0_587"/>
          <p:cNvSpPr/>
          <p:nvPr/>
        </p:nvSpPr>
        <p:spPr>
          <a:xfrm>
            <a:off x="7633963" y="9348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8" name="Google Shape;3298;g2b64a795e42_0_587"/>
          <p:cNvSpPr/>
          <p:nvPr/>
        </p:nvSpPr>
        <p:spPr>
          <a:xfrm flipH="1">
            <a:off x="5702600" y="22290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9" name="Google Shape;3299;g2b64a795e42_0_587"/>
          <p:cNvSpPr/>
          <p:nvPr/>
        </p:nvSpPr>
        <p:spPr>
          <a:xfrm>
            <a:off x="5638100" y="16826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0" name="Google Shape;3300;g2b64a795e42_0_587"/>
          <p:cNvSpPr/>
          <p:nvPr/>
        </p:nvSpPr>
        <p:spPr>
          <a:xfrm flipH="1">
            <a:off x="5671075" y="17404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1" name="Google Shape;3301;g2b64a795e42_0_587"/>
          <p:cNvSpPr/>
          <p:nvPr/>
        </p:nvSpPr>
        <p:spPr>
          <a:xfrm flipH="1">
            <a:off x="6265375" y="1742325"/>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2" name="Google Shape;3302;g2b64a795e42_0_587"/>
          <p:cNvSpPr/>
          <p:nvPr/>
        </p:nvSpPr>
        <p:spPr>
          <a:xfrm>
            <a:off x="7222850" y="5836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3" name="Google Shape;3303;g2b64a795e42_0_587"/>
          <p:cNvSpPr/>
          <p:nvPr/>
        </p:nvSpPr>
        <p:spPr>
          <a:xfrm flipH="1">
            <a:off x="5800000" y="2077563"/>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4" name="Google Shape;3304;g2b64a795e42_0_587"/>
          <p:cNvSpPr/>
          <p:nvPr/>
        </p:nvSpPr>
        <p:spPr>
          <a:xfrm flipH="1">
            <a:off x="6321175" y="18058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5" name="Google Shape;3305;g2b64a795e42_0_587"/>
          <p:cNvSpPr/>
          <p:nvPr/>
        </p:nvSpPr>
        <p:spPr>
          <a:xfrm>
            <a:off x="6263351" y="4275525"/>
            <a:ext cx="214127" cy="220152"/>
          </a:xfrm>
          <a:custGeom>
            <a:rect b="b" l="l" r="r" t="t"/>
            <a:pathLst>
              <a:path extrusionOk="0" h="2701" w="2627">
                <a:moveTo>
                  <a:pt x="1030" y="0"/>
                </a:moveTo>
                <a:cubicBezTo>
                  <a:pt x="968" y="0"/>
                  <a:pt x="919" y="49"/>
                  <a:pt x="919" y="111"/>
                </a:cubicBezTo>
                <a:lnTo>
                  <a:pt x="919" y="956"/>
                </a:lnTo>
                <a:lnTo>
                  <a:pt x="111" y="956"/>
                </a:lnTo>
                <a:cubicBezTo>
                  <a:pt x="50" y="956"/>
                  <a:pt x="0" y="1005"/>
                  <a:pt x="0" y="1067"/>
                </a:cubicBezTo>
                <a:lnTo>
                  <a:pt x="0" y="1628"/>
                </a:lnTo>
                <a:cubicBezTo>
                  <a:pt x="0" y="1689"/>
                  <a:pt x="50" y="1739"/>
                  <a:pt x="111" y="1739"/>
                </a:cubicBezTo>
                <a:lnTo>
                  <a:pt x="919" y="1739"/>
                </a:lnTo>
                <a:lnTo>
                  <a:pt x="919" y="2583"/>
                </a:lnTo>
                <a:cubicBezTo>
                  <a:pt x="919" y="2645"/>
                  <a:pt x="968" y="2701"/>
                  <a:pt x="1030" y="2701"/>
                </a:cubicBezTo>
                <a:lnTo>
                  <a:pt x="1591" y="2701"/>
                </a:lnTo>
                <a:cubicBezTo>
                  <a:pt x="1653" y="2701"/>
                  <a:pt x="1708" y="2645"/>
                  <a:pt x="1708" y="2583"/>
                </a:cubicBezTo>
                <a:lnTo>
                  <a:pt x="1708" y="1739"/>
                </a:lnTo>
                <a:lnTo>
                  <a:pt x="2516" y="1739"/>
                </a:lnTo>
                <a:cubicBezTo>
                  <a:pt x="2578" y="1739"/>
                  <a:pt x="2627" y="1689"/>
                  <a:pt x="2627" y="1628"/>
                </a:cubicBezTo>
                <a:lnTo>
                  <a:pt x="2627" y="1067"/>
                </a:lnTo>
                <a:cubicBezTo>
                  <a:pt x="2627" y="1005"/>
                  <a:pt x="2578" y="956"/>
                  <a:pt x="2516" y="956"/>
                </a:cubicBezTo>
                <a:lnTo>
                  <a:pt x="1708" y="956"/>
                </a:lnTo>
                <a:lnTo>
                  <a:pt x="1708" y="111"/>
                </a:lnTo>
                <a:cubicBezTo>
                  <a:pt x="1708" y="49"/>
                  <a:pt x="1653" y="0"/>
                  <a:pt x="15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6" name="Google Shape;3306;g2b64a795e42_0_587"/>
          <p:cNvSpPr/>
          <p:nvPr/>
        </p:nvSpPr>
        <p:spPr>
          <a:xfrm>
            <a:off x="7927300" y="45396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7" name="Google Shape;3307;g2b64a795e42_0_587"/>
          <p:cNvSpPr/>
          <p:nvPr/>
        </p:nvSpPr>
        <p:spPr>
          <a:xfrm>
            <a:off x="6876575" y="36782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8" name="Google Shape;3308;g2b64a795e42_0_587"/>
          <p:cNvSpPr/>
          <p:nvPr/>
        </p:nvSpPr>
        <p:spPr>
          <a:xfrm>
            <a:off x="7497650" y="359703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9" name="Google Shape;3309;g2b64a795e42_0_587"/>
          <p:cNvSpPr/>
          <p:nvPr/>
        </p:nvSpPr>
        <p:spPr>
          <a:xfrm>
            <a:off x="7581038" y="368950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0" name="Google Shape;3310;g2b64a795e42_0_587"/>
          <p:cNvSpPr/>
          <p:nvPr/>
        </p:nvSpPr>
        <p:spPr>
          <a:xfrm>
            <a:off x="7539338" y="3582988"/>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1" name="Google Shape;3311;g2b64a795e42_0_587"/>
          <p:cNvSpPr/>
          <p:nvPr/>
        </p:nvSpPr>
        <p:spPr>
          <a:xfrm flipH="1">
            <a:off x="7165963" y="39893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2" name="Google Shape;3312;g2b64a795e42_0_587"/>
          <p:cNvSpPr/>
          <p:nvPr/>
        </p:nvSpPr>
        <p:spPr>
          <a:xfrm flipH="1">
            <a:off x="7553150" y="4335300"/>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3" name="Google Shape;3313;g2b64a795e42_0_587"/>
          <p:cNvSpPr/>
          <p:nvPr/>
        </p:nvSpPr>
        <p:spPr>
          <a:xfrm>
            <a:off x="6817475" y="41228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4" name="Google Shape;3314;g2b64a795e42_0_587"/>
          <p:cNvSpPr/>
          <p:nvPr/>
        </p:nvSpPr>
        <p:spPr>
          <a:xfrm>
            <a:off x="6741725" y="44311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5" name="Google Shape;3315;g2b64a795e42_0_587"/>
          <p:cNvSpPr/>
          <p:nvPr/>
        </p:nvSpPr>
        <p:spPr>
          <a:xfrm>
            <a:off x="6775475" y="44424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6" name="Google Shape;3316;g2b64a795e42_0_587"/>
          <p:cNvSpPr/>
          <p:nvPr/>
        </p:nvSpPr>
        <p:spPr>
          <a:xfrm>
            <a:off x="6673488" y="44424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7" name="Google Shape;3317;g2b64a795e42_0_587"/>
          <p:cNvSpPr/>
          <p:nvPr/>
        </p:nvSpPr>
        <p:spPr>
          <a:xfrm>
            <a:off x="7197675" y="433633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8" name="Google Shape;3318;g2b64a795e42_0_587"/>
          <p:cNvSpPr/>
          <p:nvPr/>
        </p:nvSpPr>
        <p:spPr>
          <a:xfrm>
            <a:off x="7292625" y="43668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9" name="Google Shape;3319;g2b64a795e42_0_587"/>
          <p:cNvSpPr/>
          <p:nvPr/>
        </p:nvSpPr>
        <p:spPr>
          <a:xfrm>
            <a:off x="7958350" y="34175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0" name="Google Shape;3320;g2b64a795e42_0_587"/>
          <p:cNvSpPr/>
          <p:nvPr/>
        </p:nvSpPr>
        <p:spPr>
          <a:xfrm>
            <a:off x="7882600" y="37259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1" name="Google Shape;3321;g2b64a795e42_0_587"/>
          <p:cNvSpPr/>
          <p:nvPr/>
        </p:nvSpPr>
        <p:spPr>
          <a:xfrm>
            <a:off x="7916350" y="37371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2" name="Google Shape;3322;g2b64a795e42_0_587"/>
          <p:cNvSpPr/>
          <p:nvPr/>
        </p:nvSpPr>
        <p:spPr>
          <a:xfrm>
            <a:off x="7814363" y="37371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3" name="Google Shape;3323;g2b64a795e42_0_587"/>
          <p:cNvSpPr/>
          <p:nvPr/>
        </p:nvSpPr>
        <p:spPr>
          <a:xfrm>
            <a:off x="8338550" y="363108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4" name="Google Shape;3324;g2b64a795e42_0_587"/>
          <p:cNvSpPr/>
          <p:nvPr/>
        </p:nvSpPr>
        <p:spPr>
          <a:xfrm>
            <a:off x="8433500" y="36615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5" name="Google Shape;3325;g2b64a795e42_0_587"/>
          <p:cNvSpPr/>
          <p:nvPr/>
        </p:nvSpPr>
        <p:spPr>
          <a:xfrm>
            <a:off x="5346927" y="1463202"/>
            <a:ext cx="1082100" cy="1082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6" name="Google Shape;3326;g2b64a795e42_0_587"/>
          <p:cNvSpPr/>
          <p:nvPr/>
        </p:nvSpPr>
        <p:spPr>
          <a:xfrm>
            <a:off x="7093290" y="2524338"/>
            <a:ext cx="1643100" cy="1643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7" name="Google Shape;3327;g2b64a795e42_0_587"/>
          <p:cNvSpPr/>
          <p:nvPr/>
        </p:nvSpPr>
        <p:spPr>
          <a:xfrm>
            <a:off x="7364575" y="1151200"/>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8" name="Google Shape;3328;g2b64a795e42_0_587"/>
          <p:cNvSpPr/>
          <p:nvPr/>
        </p:nvSpPr>
        <p:spPr>
          <a:xfrm>
            <a:off x="6469000" y="3843288"/>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9" name="Google Shape;3329;g2b64a795e42_0_587"/>
          <p:cNvSpPr/>
          <p:nvPr/>
        </p:nvSpPr>
        <p:spPr>
          <a:xfrm rot="-6779535">
            <a:off x="1766563" y="247767"/>
            <a:ext cx="648910" cy="469058"/>
          </a:xfrm>
          <a:custGeom>
            <a:rect b="b" l="l" r="r" t="t"/>
            <a:pathLst>
              <a:path extrusionOk="0" h="5915" w="8183">
                <a:moveTo>
                  <a:pt x="4239" y="0"/>
                </a:moveTo>
                <a:cubicBezTo>
                  <a:pt x="4180" y="0"/>
                  <a:pt x="4122" y="2"/>
                  <a:pt x="4064" y="6"/>
                </a:cubicBezTo>
                <a:cubicBezTo>
                  <a:pt x="2769" y="99"/>
                  <a:pt x="1240" y="2207"/>
                  <a:pt x="500" y="3299"/>
                </a:cubicBezTo>
                <a:cubicBezTo>
                  <a:pt x="247" y="3662"/>
                  <a:pt x="1" y="4094"/>
                  <a:pt x="38" y="4538"/>
                </a:cubicBezTo>
                <a:cubicBezTo>
                  <a:pt x="62" y="4797"/>
                  <a:pt x="186" y="5031"/>
                  <a:pt x="358" y="5204"/>
                </a:cubicBezTo>
                <a:cubicBezTo>
                  <a:pt x="432" y="5284"/>
                  <a:pt x="525" y="5352"/>
                  <a:pt x="617" y="5407"/>
                </a:cubicBezTo>
                <a:cubicBezTo>
                  <a:pt x="919" y="5586"/>
                  <a:pt x="1264" y="5648"/>
                  <a:pt x="1604" y="5697"/>
                </a:cubicBezTo>
                <a:cubicBezTo>
                  <a:pt x="2364" y="5820"/>
                  <a:pt x="3149" y="5914"/>
                  <a:pt x="3930" y="5914"/>
                </a:cubicBezTo>
                <a:cubicBezTo>
                  <a:pt x="4999" y="5914"/>
                  <a:pt x="6061" y="5737"/>
                  <a:pt x="7048" y="5210"/>
                </a:cubicBezTo>
                <a:cubicBezTo>
                  <a:pt x="7492" y="4970"/>
                  <a:pt x="7942" y="4618"/>
                  <a:pt x="8077" y="4094"/>
                </a:cubicBezTo>
                <a:cubicBezTo>
                  <a:pt x="8182" y="3687"/>
                  <a:pt x="8071" y="3268"/>
                  <a:pt x="7923" y="2898"/>
                </a:cubicBezTo>
                <a:cubicBezTo>
                  <a:pt x="7868" y="2762"/>
                  <a:pt x="7806" y="2627"/>
                  <a:pt x="7732" y="2491"/>
                </a:cubicBezTo>
                <a:cubicBezTo>
                  <a:pt x="7045" y="1189"/>
                  <a:pt x="5643" y="0"/>
                  <a:pt x="423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0" name="Google Shape;3330;g2b64a795e42_0_587"/>
          <p:cNvSpPr/>
          <p:nvPr/>
        </p:nvSpPr>
        <p:spPr>
          <a:xfrm rot="-715145">
            <a:off x="2230960" y="74760"/>
            <a:ext cx="1797725" cy="815088"/>
          </a:xfrm>
          <a:custGeom>
            <a:rect b="b" l="l" r="r" t="t"/>
            <a:pathLst>
              <a:path extrusionOk="0" h="8997" w="9952">
                <a:moveTo>
                  <a:pt x="3764" y="1"/>
                </a:moveTo>
                <a:cubicBezTo>
                  <a:pt x="3566" y="1"/>
                  <a:pt x="3368" y="7"/>
                  <a:pt x="3169" y="18"/>
                </a:cubicBezTo>
                <a:cubicBezTo>
                  <a:pt x="2806" y="37"/>
                  <a:pt x="2442" y="74"/>
                  <a:pt x="2078" y="135"/>
                </a:cubicBezTo>
                <a:cubicBezTo>
                  <a:pt x="1277" y="265"/>
                  <a:pt x="716" y="431"/>
                  <a:pt x="376" y="875"/>
                </a:cubicBezTo>
                <a:cubicBezTo>
                  <a:pt x="210" y="1091"/>
                  <a:pt x="99" y="1381"/>
                  <a:pt x="44" y="1769"/>
                </a:cubicBezTo>
                <a:cubicBezTo>
                  <a:pt x="13" y="1972"/>
                  <a:pt x="0" y="2201"/>
                  <a:pt x="0" y="2460"/>
                </a:cubicBezTo>
                <a:cubicBezTo>
                  <a:pt x="7" y="4661"/>
                  <a:pt x="1344" y="7552"/>
                  <a:pt x="3120" y="8514"/>
                </a:cubicBezTo>
                <a:cubicBezTo>
                  <a:pt x="3729" y="8843"/>
                  <a:pt x="4377" y="8996"/>
                  <a:pt x="5022" y="8996"/>
                </a:cubicBezTo>
                <a:cubicBezTo>
                  <a:pt x="6790" y="8996"/>
                  <a:pt x="8533" y="7844"/>
                  <a:pt x="9378" y="6023"/>
                </a:cubicBezTo>
                <a:cubicBezTo>
                  <a:pt x="9440" y="5894"/>
                  <a:pt x="9495" y="5764"/>
                  <a:pt x="9545" y="5629"/>
                </a:cubicBezTo>
                <a:cubicBezTo>
                  <a:pt x="9828" y="4864"/>
                  <a:pt x="9951" y="3989"/>
                  <a:pt x="9791" y="3187"/>
                </a:cubicBezTo>
                <a:cubicBezTo>
                  <a:pt x="9748" y="2965"/>
                  <a:pt x="9680" y="2749"/>
                  <a:pt x="9594" y="2546"/>
                </a:cubicBezTo>
                <a:cubicBezTo>
                  <a:pt x="9101" y="1442"/>
                  <a:pt x="8028" y="857"/>
                  <a:pt x="6992" y="517"/>
                </a:cubicBezTo>
                <a:cubicBezTo>
                  <a:pt x="5943" y="173"/>
                  <a:pt x="4855" y="1"/>
                  <a:pt x="3764" y="1"/>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1" name="Google Shape;3331;g2b64a795e42_0_587"/>
          <p:cNvSpPr txBox="1"/>
          <p:nvPr>
            <p:ph idx="2" type="title"/>
          </p:nvPr>
        </p:nvSpPr>
        <p:spPr>
          <a:xfrm>
            <a:off x="1861350" y="1375100"/>
            <a:ext cx="14160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6000"/>
              <a:buNone/>
            </a:pPr>
            <a:r>
              <a:rPr lang="en-US"/>
              <a:t>23</a:t>
            </a:r>
            <a:endParaRPr/>
          </a:p>
        </p:txBody>
      </p:sp>
      <p:pic>
        <p:nvPicPr>
          <p:cNvPr id="3332" name="Google Shape;3332;g2b64a795e42_0_587"/>
          <p:cNvPicPr preferRelativeResize="0"/>
          <p:nvPr/>
        </p:nvPicPr>
        <p:blipFill rotWithShape="1">
          <a:blip r:embed="rId3">
            <a:alphaModFix/>
          </a:blip>
          <a:srcRect b="0" l="0" r="0" t="0"/>
          <a:stretch/>
        </p:blipFill>
        <p:spPr>
          <a:xfrm>
            <a:off x="5638087" y="1101445"/>
            <a:ext cx="2736113" cy="3200167"/>
          </a:xfrm>
          <a:prstGeom prst="rect">
            <a:avLst/>
          </a:prstGeom>
          <a:noFill/>
          <a:ln>
            <a:noFill/>
          </a:ln>
        </p:spPr>
      </p:pic>
    </p:spTree>
  </p:cSld>
  <p:clrMapOvr>
    <a:masterClrMapping/>
  </p:clrMapOvr>
</p:sld>
</file>

<file path=ppt/slides/slide2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6" name="Shape 3336"/>
        <p:cNvGrpSpPr/>
        <p:nvPr/>
      </p:nvGrpSpPr>
      <p:grpSpPr>
        <a:xfrm>
          <a:off x="0" y="0"/>
          <a:ext cx="0" cy="0"/>
          <a:chOff x="0" y="0"/>
          <a:chExt cx="0" cy="0"/>
        </a:xfrm>
      </p:grpSpPr>
      <p:sp>
        <p:nvSpPr>
          <p:cNvPr id="3337" name="Google Shape;3337;p105"/>
          <p:cNvSpPr txBox="1"/>
          <p:nvPr>
            <p:ph type="title"/>
          </p:nvPr>
        </p:nvSpPr>
        <p:spPr>
          <a:xfrm>
            <a:off x="753575" y="741633"/>
            <a:ext cx="3377833"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Definition of delirium </a:t>
            </a:r>
            <a:endParaRPr/>
          </a:p>
        </p:txBody>
      </p:sp>
      <p:sp>
        <p:nvSpPr>
          <p:cNvPr id="3338" name="Google Shape;3338;p105"/>
          <p:cNvSpPr txBox="1"/>
          <p:nvPr>
            <p:ph idx="1" type="body"/>
          </p:nvPr>
        </p:nvSpPr>
        <p:spPr>
          <a:xfrm>
            <a:off x="461962" y="1431925"/>
            <a:ext cx="4110037" cy="3627142"/>
          </a:xfrm>
          <a:prstGeom prst="rect">
            <a:avLst/>
          </a:prstGeom>
          <a:noFill/>
          <a:ln>
            <a:noFill/>
          </a:ln>
        </p:spPr>
        <p:txBody>
          <a:bodyPr anchorCtr="0" anchor="t" bIns="45700" lIns="91425" spcFirstLastPara="1" rIns="91425" wrap="square" tIns="45700">
            <a:normAutofit fontScale="92500" lnSpcReduction="20000"/>
          </a:bodyPr>
          <a:lstStyle/>
          <a:p>
            <a:pPr indent="-317500" lvl="0" marL="457200" rtl="0" algn="l">
              <a:lnSpc>
                <a:spcPct val="100000"/>
              </a:lnSpc>
              <a:spcBef>
                <a:spcPts val="0"/>
              </a:spcBef>
              <a:spcAft>
                <a:spcPts val="0"/>
              </a:spcAft>
              <a:buSzPct val="108108"/>
              <a:buChar char="•"/>
            </a:pPr>
            <a:r>
              <a:rPr lang="en-US"/>
              <a:t>Defined as the acute onset of fluctuating </a:t>
            </a:r>
            <a:r>
              <a:rPr lang="en-US">
                <a:solidFill>
                  <a:srgbClr val="FF0000"/>
                </a:solidFill>
              </a:rPr>
              <a:t>cognitive impairment and a disturbance of consciousness</a:t>
            </a:r>
            <a:r>
              <a:rPr lang="en-US"/>
              <a:t>. Delirium is a syndrome, not a disease.</a:t>
            </a:r>
            <a:endParaRPr/>
          </a:p>
          <a:p>
            <a:pPr indent="-317500" lvl="0" marL="457200" rtl="0" algn="l">
              <a:lnSpc>
                <a:spcPct val="100000"/>
              </a:lnSpc>
              <a:spcBef>
                <a:spcPts val="600"/>
              </a:spcBef>
              <a:spcAft>
                <a:spcPts val="0"/>
              </a:spcAft>
              <a:buSzPct val="108108"/>
              <a:buChar char="•"/>
            </a:pPr>
            <a:r>
              <a:rPr lang="en-US"/>
              <a:t>Delirium has a </a:t>
            </a:r>
            <a:r>
              <a:rPr lang="en-US">
                <a:solidFill>
                  <a:srgbClr val="FF0000"/>
                </a:solidFill>
              </a:rPr>
              <a:t>sudden onset </a:t>
            </a:r>
            <a:r>
              <a:rPr lang="en-US"/>
              <a:t>(hours or days), a brief and fluctuating course, and rapid improvement when the causative factor is identified and eliminated.  </a:t>
            </a:r>
            <a:endParaRPr/>
          </a:p>
          <a:p>
            <a:pPr indent="-317500" lvl="0" marL="457200" rtl="0" algn="l">
              <a:lnSpc>
                <a:spcPct val="100000"/>
              </a:lnSpc>
              <a:spcBef>
                <a:spcPts val="600"/>
              </a:spcBef>
              <a:spcAft>
                <a:spcPts val="0"/>
              </a:spcAft>
              <a:buSzPct val="108108"/>
              <a:buChar char="•"/>
            </a:pPr>
            <a:r>
              <a:rPr lang="en-US"/>
              <a:t>Physicians must recognize delirium </a:t>
            </a:r>
            <a:r>
              <a:rPr lang="en-US">
                <a:solidFill>
                  <a:srgbClr val="FF0000"/>
                </a:solidFill>
              </a:rPr>
              <a:t>to identify and treat the underlying cause </a:t>
            </a:r>
            <a:r>
              <a:rPr lang="en-US"/>
              <a:t>and to avert the development of delirium-related complications such as accidental injury because of the patient's clouded consciousness. </a:t>
            </a:r>
            <a:endParaRPr/>
          </a:p>
          <a:p>
            <a:pPr indent="-317500" lvl="0" marL="457200" rtl="0" algn="l">
              <a:lnSpc>
                <a:spcPct val="100000"/>
              </a:lnSpc>
              <a:spcBef>
                <a:spcPts val="600"/>
              </a:spcBef>
              <a:spcAft>
                <a:spcPts val="0"/>
              </a:spcAft>
              <a:buSzPct val="108108"/>
              <a:buChar char="•"/>
            </a:pPr>
            <a:r>
              <a:rPr lang="en-US"/>
              <a:t>Delirium is characterized by an </a:t>
            </a:r>
            <a:r>
              <a:rPr lang="en-US">
                <a:solidFill>
                  <a:srgbClr val="FF0000"/>
                </a:solidFill>
              </a:rPr>
              <a:t>acute decline in both the level of consciousness and cognition </a:t>
            </a:r>
            <a:r>
              <a:rPr lang="en-US"/>
              <a:t>with particular impairment in attention that develop over a short time. A </a:t>
            </a:r>
            <a:r>
              <a:rPr lang="en-US">
                <a:solidFill>
                  <a:srgbClr val="FF0000"/>
                </a:solidFill>
              </a:rPr>
              <a:t>life threatening</a:t>
            </a:r>
            <a:r>
              <a:rPr lang="en-US"/>
              <a:t>, yet potentially reversible disorder of the central nervous system (CNS),delirium often involves </a:t>
            </a:r>
            <a:r>
              <a:rPr lang="en-US">
                <a:solidFill>
                  <a:srgbClr val="FF0000"/>
                </a:solidFill>
              </a:rPr>
              <a:t>perceptual disturbances, Abnormalities of mood, behavior and psychomotor activity, and sleep cycle impairment. </a:t>
            </a:r>
            <a:endParaRPr/>
          </a:p>
          <a:p>
            <a:pPr indent="-228600" lvl="0" marL="457200" rtl="0" algn="l">
              <a:lnSpc>
                <a:spcPct val="100000"/>
              </a:lnSpc>
              <a:spcBef>
                <a:spcPts val="600"/>
              </a:spcBef>
              <a:spcAft>
                <a:spcPts val="600"/>
              </a:spcAft>
              <a:buSzPct val="108108"/>
              <a:buNone/>
            </a:pPr>
            <a:r>
              <a:t/>
            </a:r>
            <a:endParaRPr>
              <a:solidFill>
                <a:srgbClr val="FF0000"/>
              </a:solidFill>
            </a:endParaRPr>
          </a:p>
        </p:txBody>
      </p:sp>
      <p:sp>
        <p:nvSpPr>
          <p:cNvPr id="3339" name="Google Shape;3339;p105"/>
          <p:cNvSpPr txBox="1"/>
          <p:nvPr>
            <p:ph idx="2" type="body"/>
          </p:nvPr>
        </p:nvSpPr>
        <p:spPr>
          <a:xfrm>
            <a:off x="5012579" y="1448441"/>
            <a:ext cx="3668700" cy="3436800"/>
          </a:xfrm>
          <a:prstGeom prst="rect">
            <a:avLst/>
          </a:prstGeom>
          <a:noFill/>
          <a:ln>
            <a:noFill/>
          </a:ln>
        </p:spPr>
        <p:txBody>
          <a:bodyPr anchorCtr="0" anchor="t" bIns="45700" lIns="91425" spcFirstLastPara="1" rIns="91425" wrap="square" tIns="45700">
            <a:normAutofit/>
          </a:bodyPr>
          <a:lstStyle/>
          <a:p>
            <a:pPr indent="-317500" lvl="0" marL="457200" rtl="0" algn="l">
              <a:lnSpc>
                <a:spcPct val="100000"/>
              </a:lnSpc>
              <a:spcBef>
                <a:spcPts val="0"/>
              </a:spcBef>
              <a:spcAft>
                <a:spcPts val="0"/>
              </a:spcAft>
              <a:buSzPts val="1400"/>
              <a:buChar char="•"/>
            </a:pPr>
            <a:r>
              <a:rPr lang="en-US"/>
              <a:t>1. </a:t>
            </a:r>
            <a:r>
              <a:rPr lang="en-US">
                <a:solidFill>
                  <a:srgbClr val="FF0000"/>
                </a:solidFill>
              </a:rPr>
              <a:t>Disturbance in attention and awareness</a:t>
            </a:r>
            <a:r>
              <a:rPr lang="en-US"/>
              <a:t>. 2. </a:t>
            </a:r>
            <a:r>
              <a:rPr lang="en-US">
                <a:solidFill>
                  <a:srgbClr val="FF0000"/>
                </a:solidFill>
              </a:rPr>
              <a:t>Disturbance in an additional cognitive domain</a:t>
            </a:r>
            <a:r>
              <a:rPr lang="en-US"/>
              <a:t>. </a:t>
            </a:r>
            <a:endParaRPr/>
          </a:p>
          <a:p>
            <a:pPr indent="-317500" lvl="0" marL="457200" rtl="0" algn="l">
              <a:lnSpc>
                <a:spcPct val="100000"/>
              </a:lnSpc>
              <a:spcBef>
                <a:spcPts val="0"/>
              </a:spcBef>
              <a:spcAft>
                <a:spcPts val="0"/>
              </a:spcAft>
              <a:buSzPts val="1400"/>
              <a:buChar char="•"/>
            </a:pPr>
            <a:r>
              <a:rPr lang="en-US"/>
              <a:t>3. </a:t>
            </a:r>
            <a:r>
              <a:rPr lang="en-US">
                <a:solidFill>
                  <a:srgbClr val="FF0000"/>
                </a:solidFill>
              </a:rPr>
              <a:t>Develops acutely over hours to days</a:t>
            </a:r>
            <a:r>
              <a:rPr lang="en-US"/>
              <a:t>, represents a change from baseline, and tends to fluctuate. </a:t>
            </a:r>
            <a:endParaRPr/>
          </a:p>
          <a:p>
            <a:pPr indent="-317500" lvl="0" marL="457200" rtl="0" algn="l">
              <a:lnSpc>
                <a:spcPct val="100000"/>
              </a:lnSpc>
              <a:spcBef>
                <a:spcPts val="0"/>
              </a:spcBef>
              <a:spcAft>
                <a:spcPts val="0"/>
              </a:spcAft>
              <a:buSzPts val="1400"/>
              <a:buChar char="•"/>
            </a:pPr>
            <a:r>
              <a:rPr lang="en-US"/>
              <a:t>4. Not better accounted for by another neurocognitive disorder. </a:t>
            </a:r>
            <a:endParaRPr/>
          </a:p>
          <a:p>
            <a:pPr indent="-317500" lvl="0" marL="457200" rtl="0" algn="l">
              <a:lnSpc>
                <a:spcPct val="100000"/>
              </a:lnSpc>
              <a:spcBef>
                <a:spcPts val="0"/>
              </a:spcBef>
              <a:spcAft>
                <a:spcPts val="0"/>
              </a:spcAft>
              <a:buSzPts val="1400"/>
              <a:buChar char="•"/>
            </a:pPr>
            <a:r>
              <a:rPr lang="en-US"/>
              <a:t>5. Not occurring during a coma. </a:t>
            </a:r>
            <a:endParaRPr/>
          </a:p>
          <a:p>
            <a:pPr indent="-317500" lvl="0" marL="457200" rtl="0" algn="l">
              <a:lnSpc>
                <a:spcPct val="100000"/>
              </a:lnSpc>
              <a:spcBef>
                <a:spcPts val="0"/>
              </a:spcBef>
              <a:spcAft>
                <a:spcPts val="0"/>
              </a:spcAft>
              <a:buSzPts val="1400"/>
              <a:buChar char="•"/>
            </a:pPr>
            <a:r>
              <a:rPr lang="en-US"/>
              <a:t>6. Evidence from history, physical, or labs that the disturbance is a direct consequence of another medical condition, substance intoxication/withdrawal, exposure to toxin</a:t>
            </a:r>
            <a:endParaRPr/>
          </a:p>
        </p:txBody>
      </p:sp>
      <p:sp>
        <p:nvSpPr>
          <p:cNvPr id="3340" name="Google Shape;3340;p105"/>
          <p:cNvSpPr txBox="1"/>
          <p:nvPr>
            <p:ph idx="3" type="body"/>
          </p:nvPr>
        </p:nvSpPr>
        <p:spPr>
          <a:xfrm>
            <a:off x="5013325" y="741363"/>
            <a:ext cx="3667200" cy="573000"/>
          </a:xfrm>
          <a:prstGeom prst="rect">
            <a:avLst/>
          </a:prstGeom>
          <a:noFill/>
          <a:ln>
            <a:noFill/>
          </a:ln>
        </p:spPr>
        <p:txBody>
          <a:bodyPr anchorCtr="0" anchor="ctr" bIns="45700" lIns="91425" spcFirstLastPara="1" rIns="91425" wrap="square" tIns="45700">
            <a:normAutofit fontScale="92500"/>
          </a:bodyPr>
          <a:lstStyle/>
          <a:p>
            <a:pPr indent="-228600" lvl="0" marL="457200" rtl="0" algn="l">
              <a:lnSpc>
                <a:spcPct val="100000"/>
              </a:lnSpc>
              <a:spcBef>
                <a:spcPts val="0"/>
              </a:spcBef>
              <a:spcAft>
                <a:spcPts val="0"/>
              </a:spcAft>
              <a:buSzPct val="108108"/>
              <a:buNone/>
            </a:pPr>
            <a:r>
              <a:rPr lang="en-US"/>
              <a:t>DSM-5 Criteria for Delirium </a:t>
            </a:r>
            <a:endParaRPr/>
          </a:p>
        </p:txBody>
      </p:sp>
      <p:sp>
        <p:nvSpPr>
          <p:cNvPr id="3341" name="Google Shape;3341;p105"/>
          <p:cNvSpPr txBox="1"/>
          <p:nvPr/>
        </p:nvSpPr>
        <p:spPr>
          <a:xfrm>
            <a:off x="2452652" y="183627"/>
            <a:ext cx="4238696" cy="686475"/>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2"/>
              </a:buClr>
              <a:buSzPts val="4000"/>
              <a:buFont typeface="Rajdhani"/>
              <a:buNone/>
            </a:pPr>
            <a:r>
              <a:rPr b="1" i="0" lang="en-US" sz="2400" u="none" cap="none" strike="noStrike">
                <a:solidFill>
                  <a:schemeClr val="dk2"/>
                </a:solidFill>
                <a:latin typeface="Rajdhani"/>
                <a:ea typeface="Rajdhani"/>
                <a:cs typeface="Rajdhani"/>
                <a:sym typeface="Rajdhani"/>
              </a:rPr>
              <a:t>Delirium </a:t>
            </a:r>
            <a:endParaRPr/>
          </a:p>
        </p:txBody>
      </p:sp>
    </p:spTree>
  </p:cSld>
  <p:clrMapOvr>
    <a:masterClrMapping/>
  </p:clrMapOvr>
</p:sld>
</file>

<file path=ppt/slides/slide2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5" name="Shape 3345"/>
        <p:cNvGrpSpPr/>
        <p:nvPr/>
      </p:nvGrpSpPr>
      <p:grpSpPr>
        <a:xfrm>
          <a:off x="0" y="0"/>
          <a:ext cx="0" cy="0"/>
          <a:chOff x="0" y="0"/>
          <a:chExt cx="0" cy="0"/>
        </a:xfrm>
      </p:grpSpPr>
      <p:sp>
        <p:nvSpPr>
          <p:cNvPr id="3346" name="Google Shape;3346;p106"/>
          <p:cNvSpPr txBox="1"/>
          <p:nvPr>
            <p:ph type="title"/>
          </p:nvPr>
        </p:nvSpPr>
        <p:spPr>
          <a:xfrm>
            <a:off x="320238" y="277486"/>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Clinical features </a:t>
            </a:r>
            <a:endParaRPr/>
          </a:p>
        </p:txBody>
      </p:sp>
      <p:sp>
        <p:nvSpPr>
          <p:cNvPr id="3347" name="Google Shape;3347;p106"/>
          <p:cNvSpPr txBox="1"/>
          <p:nvPr>
            <p:ph idx="1" type="body"/>
          </p:nvPr>
        </p:nvSpPr>
        <p:spPr>
          <a:xfrm>
            <a:off x="320239" y="969540"/>
            <a:ext cx="8024236" cy="3988437"/>
          </a:xfrm>
          <a:prstGeom prst="rect">
            <a:avLst/>
          </a:prstGeom>
          <a:noFill/>
          <a:ln>
            <a:noFill/>
          </a:ln>
        </p:spPr>
        <p:txBody>
          <a:bodyPr anchorCtr="0" anchor="t" bIns="45700" lIns="91425" spcFirstLastPara="1" rIns="91425" wrap="square" tIns="45700">
            <a:normAutofit fontScale="92500" lnSpcReduction="10000"/>
          </a:bodyPr>
          <a:lstStyle/>
          <a:p>
            <a:pPr indent="-317500" lvl="0" marL="457200" rtl="0" algn="l">
              <a:lnSpc>
                <a:spcPct val="120000"/>
              </a:lnSpc>
              <a:spcBef>
                <a:spcPts val="0"/>
              </a:spcBef>
              <a:spcAft>
                <a:spcPts val="0"/>
              </a:spcAft>
              <a:buSzPct val="108108"/>
              <a:buChar char="•"/>
            </a:pPr>
            <a:r>
              <a:rPr lang="en-US">
                <a:solidFill>
                  <a:srgbClr val="FF0000"/>
                </a:solidFill>
              </a:rPr>
              <a:t>Clinical features </a:t>
            </a:r>
            <a:r>
              <a:rPr lang="en-US"/>
              <a:t>are often present and may be prominent. </a:t>
            </a:r>
            <a:endParaRPr/>
          </a:p>
          <a:p>
            <a:pPr indent="-317500" lvl="1" marL="914400" rtl="0" algn="l">
              <a:lnSpc>
                <a:spcPct val="120000"/>
              </a:lnSpc>
              <a:spcBef>
                <a:spcPts val="600"/>
              </a:spcBef>
              <a:spcAft>
                <a:spcPts val="0"/>
              </a:spcAft>
              <a:buSzPct val="108108"/>
              <a:buChar char="•"/>
            </a:pPr>
            <a:r>
              <a:rPr lang="en-US"/>
              <a:t>They can include disorganization of thought processes (ranging from </a:t>
            </a:r>
            <a:r>
              <a:rPr lang="en-US">
                <a:solidFill>
                  <a:schemeClr val="dk2"/>
                </a:solidFill>
              </a:rPr>
              <a:t>mild tangentiality to frank incoherence</a:t>
            </a:r>
            <a:r>
              <a:rPr lang="en-US"/>
              <a:t>)</a:t>
            </a:r>
            <a:endParaRPr/>
          </a:p>
          <a:p>
            <a:pPr indent="-317500" lvl="1" marL="914400" rtl="0" algn="l">
              <a:lnSpc>
                <a:spcPct val="120000"/>
              </a:lnSpc>
              <a:spcBef>
                <a:spcPts val="600"/>
              </a:spcBef>
              <a:spcAft>
                <a:spcPts val="0"/>
              </a:spcAft>
              <a:buSzPct val="108108"/>
              <a:buChar char="•"/>
            </a:pPr>
            <a:r>
              <a:rPr lang="en-US"/>
              <a:t>perceptual disturbances such </a:t>
            </a:r>
            <a:r>
              <a:rPr lang="en-US">
                <a:solidFill>
                  <a:schemeClr val="dk2"/>
                </a:solidFill>
              </a:rPr>
              <a:t>as illusions and hallucinations</a:t>
            </a:r>
            <a:endParaRPr/>
          </a:p>
          <a:p>
            <a:pPr indent="-317500" lvl="1" marL="914400" rtl="0" algn="l">
              <a:lnSpc>
                <a:spcPct val="120000"/>
              </a:lnSpc>
              <a:spcBef>
                <a:spcPts val="600"/>
              </a:spcBef>
              <a:spcAft>
                <a:spcPts val="0"/>
              </a:spcAft>
              <a:buSzPct val="108108"/>
              <a:buChar char="•"/>
            </a:pPr>
            <a:r>
              <a:rPr lang="en-US"/>
              <a:t>psychomotor </a:t>
            </a:r>
            <a:r>
              <a:rPr lang="en-US">
                <a:solidFill>
                  <a:schemeClr val="dk2"/>
                </a:solidFill>
              </a:rPr>
              <a:t>hyperactivity and hypoactivity</a:t>
            </a:r>
            <a:endParaRPr/>
          </a:p>
          <a:p>
            <a:pPr indent="-317500" lvl="1" marL="914400" rtl="0" algn="l">
              <a:lnSpc>
                <a:spcPct val="120000"/>
              </a:lnSpc>
              <a:spcBef>
                <a:spcPts val="600"/>
              </a:spcBef>
              <a:spcAft>
                <a:spcPts val="0"/>
              </a:spcAft>
              <a:buSzPct val="108108"/>
              <a:buChar char="•"/>
            </a:pPr>
            <a:r>
              <a:rPr lang="en-US"/>
              <a:t>disruption of the sleep wake cycle (often manifested as </a:t>
            </a:r>
            <a:r>
              <a:rPr lang="en-US">
                <a:solidFill>
                  <a:schemeClr val="dk2"/>
                </a:solidFill>
              </a:rPr>
              <a:t>fragmented sleep at night, with or without daytime drowsiness</a:t>
            </a:r>
            <a:r>
              <a:rPr lang="en-US"/>
              <a:t>) </a:t>
            </a:r>
            <a:endParaRPr/>
          </a:p>
          <a:p>
            <a:pPr indent="-317500" lvl="1" marL="914400" rtl="0" algn="l">
              <a:lnSpc>
                <a:spcPct val="120000"/>
              </a:lnSpc>
              <a:spcBef>
                <a:spcPts val="600"/>
              </a:spcBef>
              <a:spcAft>
                <a:spcPts val="0"/>
              </a:spcAft>
              <a:buSzPct val="108108"/>
              <a:buChar char="•"/>
            </a:pPr>
            <a:r>
              <a:rPr lang="en-US"/>
              <a:t>mood alterations (from </a:t>
            </a:r>
            <a:r>
              <a:rPr lang="en-US">
                <a:solidFill>
                  <a:schemeClr val="dk2"/>
                </a:solidFill>
              </a:rPr>
              <a:t>subtle irritability to obvious dysphoria, anxiety, or even euphoria</a:t>
            </a:r>
            <a:r>
              <a:rPr lang="en-US"/>
              <a:t>)</a:t>
            </a:r>
            <a:endParaRPr/>
          </a:p>
          <a:p>
            <a:pPr indent="-317500" lvl="1" marL="914400" rtl="0" algn="l">
              <a:lnSpc>
                <a:spcPct val="120000"/>
              </a:lnSpc>
              <a:spcBef>
                <a:spcPts val="600"/>
              </a:spcBef>
              <a:spcAft>
                <a:spcPts val="0"/>
              </a:spcAft>
              <a:buSzPct val="108108"/>
              <a:buChar char="•"/>
            </a:pPr>
            <a:r>
              <a:rPr lang="en-US"/>
              <a:t>Other manifestations of altered neurological function (autonomic hyperactivity or instability, and dysarthria).</a:t>
            </a:r>
            <a:endParaRPr/>
          </a:p>
          <a:p>
            <a:pPr indent="-317500" lvl="0" marL="457200" rtl="0" algn="l">
              <a:lnSpc>
                <a:spcPct val="120000"/>
              </a:lnSpc>
              <a:spcBef>
                <a:spcPts val="0"/>
              </a:spcBef>
              <a:spcAft>
                <a:spcPts val="0"/>
              </a:spcAft>
              <a:buSzPct val="108108"/>
              <a:buChar char="•"/>
            </a:pPr>
            <a:r>
              <a:rPr lang="en-US"/>
              <a:t>Delirium is a common disorder, with most incidence and prevalence rates reported </a:t>
            </a:r>
            <a:r>
              <a:rPr lang="en-US">
                <a:solidFill>
                  <a:srgbClr val="FF0000"/>
                </a:solidFill>
              </a:rPr>
              <a:t>in elderly (M.C) </a:t>
            </a:r>
            <a:endParaRPr/>
          </a:p>
          <a:p>
            <a:pPr indent="0" lvl="0" marL="139700" rtl="0" algn="l">
              <a:lnSpc>
                <a:spcPct val="120000"/>
              </a:lnSpc>
              <a:spcBef>
                <a:spcPts val="0"/>
              </a:spcBef>
              <a:spcAft>
                <a:spcPts val="0"/>
              </a:spcAft>
              <a:buSzPct val="108108"/>
              <a:buNone/>
            </a:pPr>
            <a:r>
              <a:t/>
            </a:r>
            <a:endParaRPr>
              <a:solidFill>
                <a:srgbClr val="FF0000"/>
              </a:solidFill>
            </a:endParaRPr>
          </a:p>
          <a:p>
            <a:pPr indent="0" lvl="0" marL="139700" rtl="0" algn="l">
              <a:lnSpc>
                <a:spcPct val="120000"/>
              </a:lnSpc>
              <a:spcBef>
                <a:spcPts val="0"/>
              </a:spcBef>
              <a:spcAft>
                <a:spcPts val="0"/>
              </a:spcAft>
              <a:buSzPct val="108108"/>
              <a:buNone/>
            </a:pPr>
            <a:r>
              <a:rPr lang="en-US">
                <a:solidFill>
                  <a:schemeClr val="dk2"/>
                </a:solidFill>
              </a:rPr>
              <a:t>Risk factors</a:t>
            </a:r>
            <a:r>
              <a:rPr lang="en-US"/>
              <a:t>: • Advanced age. • polypharmacy • Preexisting cognitive impairment or depression. • history of delirium. • Alcohol use. • Severe or terminal illness. • Impaired mobility. • Hearing or vision impairment. • Malnutrition. • Male gender.</a:t>
            </a:r>
            <a:endParaRPr>
              <a:solidFill>
                <a:srgbClr val="FF0000"/>
              </a:solidFill>
            </a:endParaRPr>
          </a:p>
          <a:p>
            <a:pPr indent="0" lvl="0" marL="139700" rtl="0" algn="l">
              <a:lnSpc>
                <a:spcPct val="120000"/>
              </a:lnSpc>
              <a:spcBef>
                <a:spcPts val="0"/>
              </a:spcBef>
              <a:spcAft>
                <a:spcPts val="0"/>
              </a:spcAft>
              <a:buSzPct val="108108"/>
              <a:buNone/>
            </a:pPr>
            <a:r>
              <a:t/>
            </a:r>
            <a:endParaRPr>
              <a:solidFill>
                <a:srgbClr val="FF0000"/>
              </a:solidFill>
            </a:endParaRPr>
          </a:p>
        </p:txBody>
      </p:sp>
    </p:spTree>
  </p:cSld>
  <p:clrMapOvr>
    <a:masterClrMapping/>
  </p:clrMapOvr>
</p:sld>
</file>

<file path=ppt/slides/slide2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1" name="Shape 3351"/>
        <p:cNvGrpSpPr/>
        <p:nvPr/>
      </p:nvGrpSpPr>
      <p:grpSpPr>
        <a:xfrm>
          <a:off x="0" y="0"/>
          <a:ext cx="0" cy="0"/>
          <a:chOff x="0" y="0"/>
          <a:chExt cx="0" cy="0"/>
        </a:xfrm>
      </p:grpSpPr>
      <p:sp>
        <p:nvSpPr>
          <p:cNvPr id="3352" name="Google Shape;3352;p107"/>
          <p:cNvSpPr txBox="1"/>
          <p:nvPr>
            <p:ph type="title"/>
          </p:nvPr>
        </p:nvSpPr>
        <p:spPr>
          <a:xfrm>
            <a:off x="462709" y="741633"/>
            <a:ext cx="36687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Types of delirium:</a:t>
            </a:r>
            <a:endParaRPr/>
          </a:p>
        </p:txBody>
      </p:sp>
      <p:sp>
        <p:nvSpPr>
          <p:cNvPr id="3353" name="Google Shape;3353;p107"/>
          <p:cNvSpPr txBox="1"/>
          <p:nvPr>
            <p:ph idx="1" type="body"/>
          </p:nvPr>
        </p:nvSpPr>
        <p:spPr>
          <a:xfrm>
            <a:off x="461963" y="1431925"/>
            <a:ext cx="3668700" cy="3436800"/>
          </a:xfrm>
          <a:prstGeom prst="rect">
            <a:avLst/>
          </a:prstGeom>
          <a:noFill/>
          <a:ln>
            <a:noFill/>
          </a:ln>
        </p:spPr>
        <p:txBody>
          <a:bodyPr anchorCtr="0" anchor="t" bIns="45700" lIns="91425" spcFirstLastPara="1" rIns="91425" wrap="square" tIns="45700">
            <a:normAutofit fontScale="92500" lnSpcReduction="10000"/>
          </a:bodyPr>
          <a:lstStyle/>
          <a:p>
            <a:pPr indent="-317500" lvl="0" marL="457200" rtl="0" algn="l">
              <a:lnSpc>
                <a:spcPct val="100000"/>
              </a:lnSpc>
              <a:spcBef>
                <a:spcPts val="0"/>
              </a:spcBef>
              <a:spcAft>
                <a:spcPts val="0"/>
              </a:spcAft>
              <a:buSzPct val="108108"/>
              <a:buChar char="•"/>
            </a:pPr>
            <a:r>
              <a:rPr lang="en-US">
                <a:solidFill>
                  <a:schemeClr val="dk2"/>
                </a:solidFill>
              </a:rPr>
              <a:t>1. Mixed type</a:t>
            </a:r>
            <a:r>
              <a:rPr lang="en-US"/>
              <a:t>: .Psychomotor activity may remain stable at baseline or fluctuate rapidly between hyperactivity and hypoactivity. </a:t>
            </a:r>
            <a:r>
              <a:rPr lang="en-US">
                <a:solidFill>
                  <a:srgbClr val="FF0000"/>
                </a:solidFill>
              </a:rPr>
              <a:t>Most common type. </a:t>
            </a:r>
            <a:endParaRPr/>
          </a:p>
          <a:p>
            <a:pPr indent="-228600" lvl="0" marL="457200" rtl="0" algn="l">
              <a:lnSpc>
                <a:spcPct val="100000"/>
              </a:lnSpc>
              <a:spcBef>
                <a:spcPts val="0"/>
              </a:spcBef>
              <a:spcAft>
                <a:spcPts val="0"/>
              </a:spcAft>
              <a:buSzPct val="108108"/>
              <a:buNone/>
            </a:pPr>
            <a:r>
              <a:t/>
            </a:r>
            <a:endParaRPr>
              <a:solidFill>
                <a:srgbClr val="FF0000"/>
              </a:solidFill>
            </a:endParaRPr>
          </a:p>
          <a:p>
            <a:pPr indent="-228600" lvl="0" marL="457200" rtl="0" algn="l">
              <a:lnSpc>
                <a:spcPct val="100000"/>
              </a:lnSpc>
              <a:spcBef>
                <a:spcPts val="0"/>
              </a:spcBef>
              <a:spcAft>
                <a:spcPts val="0"/>
              </a:spcAft>
              <a:buSzPct val="108108"/>
              <a:buNone/>
            </a:pPr>
            <a:r>
              <a:t/>
            </a:r>
            <a:endParaRPr>
              <a:solidFill>
                <a:schemeClr val="dk2"/>
              </a:solidFill>
            </a:endParaRPr>
          </a:p>
          <a:p>
            <a:pPr indent="-317500" lvl="0" marL="457200" rtl="0" algn="l">
              <a:lnSpc>
                <a:spcPct val="100000"/>
              </a:lnSpc>
              <a:spcBef>
                <a:spcPts val="0"/>
              </a:spcBef>
              <a:spcAft>
                <a:spcPts val="0"/>
              </a:spcAft>
              <a:buSzPct val="108108"/>
              <a:buChar char="•"/>
            </a:pPr>
            <a:r>
              <a:rPr lang="en-US">
                <a:solidFill>
                  <a:schemeClr val="dk2"/>
                </a:solidFill>
              </a:rPr>
              <a:t>2. Hypoactive (“quiet”) type</a:t>
            </a:r>
            <a:r>
              <a:rPr lang="en-US"/>
              <a:t>: .Decreased psychomotor activity, ranging from drowsiness to lethargy to stupor. </a:t>
            </a:r>
            <a:r>
              <a:rPr lang="en-US">
                <a:solidFill>
                  <a:srgbClr val="FF0000"/>
                </a:solidFill>
              </a:rPr>
              <a:t>More likely to go undetected</a:t>
            </a:r>
            <a:r>
              <a:rPr lang="en-US"/>
              <a:t>. More common in the elderly. </a:t>
            </a:r>
            <a:endParaRPr/>
          </a:p>
          <a:p>
            <a:pPr indent="-228600" lvl="0" marL="457200" rtl="0" algn="l">
              <a:lnSpc>
                <a:spcPct val="100000"/>
              </a:lnSpc>
              <a:spcBef>
                <a:spcPts val="0"/>
              </a:spcBef>
              <a:spcAft>
                <a:spcPts val="0"/>
              </a:spcAft>
              <a:buSzPct val="108108"/>
              <a:buNone/>
            </a:pPr>
            <a:r>
              <a:t/>
            </a:r>
            <a:endParaRPr/>
          </a:p>
          <a:p>
            <a:pPr indent="-228600" lvl="0" marL="457200" rtl="0" algn="l">
              <a:lnSpc>
                <a:spcPct val="100000"/>
              </a:lnSpc>
              <a:spcBef>
                <a:spcPts val="0"/>
              </a:spcBef>
              <a:spcAft>
                <a:spcPts val="0"/>
              </a:spcAft>
              <a:buSzPct val="108108"/>
              <a:buNone/>
            </a:pPr>
            <a:r>
              <a:t/>
            </a:r>
            <a:endParaRPr>
              <a:solidFill>
                <a:schemeClr val="dk2"/>
              </a:solidFill>
            </a:endParaRPr>
          </a:p>
          <a:p>
            <a:pPr indent="-317500" lvl="0" marL="457200" rtl="0" algn="l">
              <a:lnSpc>
                <a:spcPct val="100000"/>
              </a:lnSpc>
              <a:spcBef>
                <a:spcPts val="0"/>
              </a:spcBef>
              <a:spcAft>
                <a:spcPts val="0"/>
              </a:spcAft>
              <a:buSzPct val="108108"/>
              <a:buChar char="•"/>
            </a:pPr>
            <a:r>
              <a:rPr lang="en-US">
                <a:solidFill>
                  <a:schemeClr val="dk2"/>
                </a:solidFill>
              </a:rPr>
              <a:t>3. Hyperactive type (“ICU psychosis”): </a:t>
            </a:r>
            <a:r>
              <a:rPr lang="en-US"/>
              <a:t>. Manifests with agitation, mood lability, and uncooperativeness. . Less common, but more easily identified due to its disruptiveness . </a:t>
            </a:r>
            <a:r>
              <a:rPr lang="en-US">
                <a:solidFill>
                  <a:srgbClr val="FF0000"/>
                </a:solidFill>
              </a:rPr>
              <a:t>More common in drug withdrawal or toxicity </a:t>
            </a:r>
            <a:endParaRPr>
              <a:solidFill>
                <a:srgbClr val="FF0000"/>
              </a:solidFill>
            </a:endParaRPr>
          </a:p>
        </p:txBody>
      </p:sp>
      <p:sp>
        <p:nvSpPr>
          <p:cNvPr id="3354" name="Google Shape;3354;p107"/>
          <p:cNvSpPr txBox="1"/>
          <p:nvPr>
            <p:ph idx="2" type="body"/>
          </p:nvPr>
        </p:nvSpPr>
        <p:spPr>
          <a:xfrm>
            <a:off x="5012579" y="1448441"/>
            <a:ext cx="3668700" cy="3436800"/>
          </a:xfrm>
          <a:prstGeom prst="rect">
            <a:avLst/>
          </a:prstGeom>
          <a:noFill/>
          <a:ln>
            <a:noFill/>
          </a:ln>
        </p:spPr>
        <p:txBody>
          <a:bodyPr anchorCtr="0" anchor="t" bIns="45700" lIns="91425" spcFirstLastPara="1" rIns="91425" wrap="square" tIns="45700">
            <a:normAutofit/>
          </a:bodyPr>
          <a:lstStyle/>
          <a:p>
            <a:pPr indent="0" lvl="0" marL="139700" rtl="0" algn="l">
              <a:lnSpc>
                <a:spcPct val="100000"/>
              </a:lnSpc>
              <a:spcBef>
                <a:spcPts val="0"/>
              </a:spcBef>
              <a:spcAft>
                <a:spcPts val="0"/>
              </a:spcAft>
              <a:buSzPts val="1400"/>
              <a:buNone/>
            </a:pPr>
            <a:r>
              <a:rPr lang="en-US">
                <a:solidFill>
                  <a:schemeClr val="dk2"/>
                </a:solidFill>
              </a:rPr>
              <a:t> </a:t>
            </a:r>
            <a:r>
              <a:rPr lang="en-US"/>
              <a:t>• </a:t>
            </a:r>
            <a:r>
              <a:rPr lang="en-US">
                <a:solidFill>
                  <a:schemeClr val="dk2"/>
                </a:solidFill>
              </a:rPr>
              <a:t>Substance intoxication delirium </a:t>
            </a:r>
            <a:r>
              <a:rPr lang="en-US"/>
              <a:t>(alcohol,cocaine,narcotics,digoxin,h2-blocker) </a:t>
            </a:r>
            <a:endParaRPr/>
          </a:p>
          <a:p>
            <a:pPr indent="0" lvl="0" marL="139700" rtl="0" algn="l">
              <a:lnSpc>
                <a:spcPct val="100000"/>
              </a:lnSpc>
              <a:spcBef>
                <a:spcPts val="0"/>
              </a:spcBef>
              <a:spcAft>
                <a:spcPts val="0"/>
              </a:spcAft>
              <a:buSzPts val="1400"/>
              <a:buNone/>
            </a:pPr>
            <a:r>
              <a:t/>
            </a:r>
            <a:endParaRPr/>
          </a:p>
          <a:p>
            <a:pPr indent="0" lvl="0" marL="139700" rtl="0" algn="l">
              <a:lnSpc>
                <a:spcPct val="100000"/>
              </a:lnSpc>
              <a:spcBef>
                <a:spcPts val="0"/>
              </a:spcBef>
              <a:spcAft>
                <a:spcPts val="0"/>
              </a:spcAft>
              <a:buSzPts val="1400"/>
              <a:buNone/>
            </a:pPr>
            <a:r>
              <a:t/>
            </a:r>
            <a:endParaRPr/>
          </a:p>
          <a:p>
            <a:pPr indent="0" lvl="0" marL="139700" rtl="0" algn="l">
              <a:lnSpc>
                <a:spcPct val="100000"/>
              </a:lnSpc>
              <a:spcBef>
                <a:spcPts val="0"/>
              </a:spcBef>
              <a:spcAft>
                <a:spcPts val="0"/>
              </a:spcAft>
              <a:buSzPts val="1400"/>
              <a:buNone/>
            </a:pPr>
            <a:r>
              <a:rPr lang="en-US">
                <a:solidFill>
                  <a:schemeClr val="dk2"/>
                </a:solidFill>
              </a:rPr>
              <a:t>Substance withdrawal delirium </a:t>
            </a:r>
            <a:endParaRPr/>
          </a:p>
          <a:p>
            <a:pPr indent="0" lvl="0" marL="139700" rtl="0" algn="l">
              <a:lnSpc>
                <a:spcPct val="100000"/>
              </a:lnSpc>
              <a:spcBef>
                <a:spcPts val="0"/>
              </a:spcBef>
              <a:spcAft>
                <a:spcPts val="0"/>
              </a:spcAft>
              <a:buSzPts val="1400"/>
              <a:buNone/>
            </a:pPr>
            <a:r>
              <a:rPr lang="en-US"/>
              <a:t>(alcohol , BZD)</a:t>
            </a:r>
            <a:endParaRPr/>
          </a:p>
          <a:p>
            <a:pPr indent="0" lvl="0" marL="139700" rtl="0" algn="l">
              <a:lnSpc>
                <a:spcPct val="100000"/>
              </a:lnSpc>
              <a:spcBef>
                <a:spcPts val="0"/>
              </a:spcBef>
              <a:spcAft>
                <a:spcPts val="0"/>
              </a:spcAft>
              <a:buSzPts val="1400"/>
              <a:buNone/>
            </a:pPr>
            <a:r>
              <a:t/>
            </a:r>
            <a:endParaRPr>
              <a:solidFill>
                <a:schemeClr val="dk2"/>
              </a:solidFill>
            </a:endParaRPr>
          </a:p>
          <a:p>
            <a:pPr indent="0" lvl="0" marL="139700" rtl="0" algn="l">
              <a:lnSpc>
                <a:spcPct val="100000"/>
              </a:lnSpc>
              <a:spcBef>
                <a:spcPts val="0"/>
              </a:spcBef>
              <a:spcAft>
                <a:spcPts val="0"/>
              </a:spcAft>
              <a:buSzPts val="1400"/>
              <a:buNone/>
            </a:pPr>
            <a:r>
              <a:rPr lang="en-US">
                <a:solidFill>
                  <a:schemeClr val="dk2"/>
                </a:solidFill>
              </a:rPr>
              <a:t> • Medication-induced delirium</a:t>
            </a:r>
            <a:r>
              <a:rPr lang="en-US"/>
              <a:t> </a:t>
            </a:r>
            <a:endParaRPr/>
          </a:p>
          <a:p>
            <a:pPr indent="0" lvl="0" marL="139700" rtl="0" algn="l">
              <a:lnSpc>
                <a:spcPct val="100000"/>
              </a:lnSpc>
              <a:spcBef>
                <a:spcPts val="0"/>
              </a:spcBef>
              <a:spcAft>
                <a:spcPts val="0"/>
              </a:spcAft>
              <a:buSzPts val="1400"/>
              <a:buNone/>
            </a:pPr>
            <a:r>
              <a:rPr lang="en-US"/>
              <a:t>(Anticholinergic, steroids ,TCA, BZD)</a:t>
            </a:r>
            <a:endParaRPr/>
          </a:p>
          <a:p>
            <a:pPr indent="0" lvl="0" marL="139700" rtl="0" algn="l">
              <a:lnSpc>
                <a:spcPct val="100000"/>
              </a:lnSpc>
              <a:spcBef>
                <a:spcPts val="0"/>
              </a:spcBef>
              <a:spcAft>
                <a:spcPts val="0"/>
              </a:spcAft>
              <a:buSzPts val="1400"/>
              <a:buNone/>
            </a:pPr>
            <a:r>
              <a:t/>
            </a:r>
            <a:endParaRPr/>
          </a:p>
          <a:p>
            <a:pPr indent="0" lvl="0" marL="139700" rtl="0" algn="l">
              <a:lnSpc>
                <a:spcPct val="100000"/>
              </a:lnSpc>
              <a:spcBef>
                <a:spcPts val="0"/>
              </a:spcBef>
              <a:spcAft>
                <a:spcPts val="0"/>
              </a:spcAft>
              <a:buSzPts val="1400"/>
              <a:buNone/>
            </a:pPr>
            <a:r>
              <a:rPr lang="en-US"/>
              <a:t> • </a:t>
            </a:r>
            <a:r>
              <a:rPr lang="en-US">
                <a:solidFill>
                  <a:schemeClr val="dk2"/>
                </a:solidFill>
              </a:rPr>
              <a:t>Delirium due to another medical condition </a:t>
            </a:r>
            <a:r>
              <a:rPr lang="en-US"/>
              <a:t>• (CVA, mass lesion, infections, metabolic causes )</a:t>
            </a:r>
            <a:endParaRPr/>
          </a:p>
          <a:p>
            <a:pPr indent="0" lvl="0" marL="139700" rtl="0" algn="l">
              <a:lnSpc>
                <a:spcPct val="100000"/>
              </a:lnSpc>
              <a:spcBef>
                <a:spcPts val="0"/>
              </a:spcBef>
              <a:spcAft>
                <a:spcPts val="0"/>
              </a:spcAft>
              <a:buSzPts val="1400"/>
              <a:buNone/>
            </a:pPr>
            <a:r>
              <a:t/>
            </a:r>
            <a:endParaRPr/>
          </a:p>
          <a:p>
            <a:pPr indent="0" lvl="0" marL="139700" rtl="0" algn="l">
              <a:lnSpc>
                <a:spcPct val="100000"/>
              </a:lnSpc>
              <a:spcBef>
                <a:spcPts val="0"/>
              </a:spcBef>
              <a:spcAft>
                <a:spcPts val="0"/>
              </a:spcAft>
              <a:buSzPts val="1400"/>
              <a:buNone/>
            </a:pPr>
            <a:r>
              <a:rPr lang="en-US"/>
              <a:t> </a:t>
            </a:r>
            <a:r>
              <a:rPr lang="en-US">
                <a:solidFill>
                  <a:schemeClr val="dk2"/>
                </a:solidFill>
              </a:rPr>
              <a:t>• Delirium due to multiple etiologies</a:t>
            </a:r>
            <a:endParaRPr>
              <a:solidFill>
                <a:schemeClr val="dk2"/>
              </a:solidFill>
            </a:endParaRPr>
          </a:p>
          <a:p>
            <a:pPr indent="0" lvl="0" marL="139700" rtl="0" algn="l">
              <a:lnSpc>
                <a:spcPct val="100000"/>
              </a:lnSpc>
              <a:spcBef>
                <a:spcPts val="0"/>
              </a:spcBef>
              <a:spcAft>
                <a:spcPts val="0"/>
              </a:spcAft>
              <a:buSzPts val="1400"/>
              <a:buNone/>
            </a:pPr>
            <a:r>
              <a:t/>
            </a:r>
            <a:endParaRPr/>
          </a:p>
        </p:txBody>
      </p:sp>
      <p:sp>
        <p:nvSpPr>
          <p:cNvPr id="3355" name="Google Shape;3355;p107"/>
          <p:cNvSpPr txBox="1"/>
          <p:nvPr>
            <p:ph idx="3" type="body"/>
          </p:nvPr>
        </p:nvSpPr>
        <p:spPr>
          <a:xfrm>
            <a:off x="5013325" y="741363"/>
            <a:ext cx="3667200" cy="573000"/>
          </a:xfrm>
          <a:prstGeom prst="rect">
            <a:avLst/>
          </a:prstGeom>
          <a:noFill/>
          <a:ln>
            <a:noFill/>
          </a:ln>
        </p:spPr>
        <p:txBody>
          <a:bodyPr anchorCtr="0" anchor="ctr" bIns="45700" lIns="91425" spcFirstLastPara="1" rIns="91425" wrap="square" tIns="45700">
            <a:normAutofit/>
          </a:bodyPr>
          <a:lstStyle/>
          <a:p>
            <a:pPr indent="-228600" lvl="0" marL="457200" rtl="0" algn="l">
              <a:lnSpc>
                <a:spcPct val="100000"/>
              </a:lnSpc>
              <a:spcBef>
                <a:spcPts val="0"/>
              </a:spcBef>
              <a:spcAft>
                <a:spcPts val="0"/>
              </a:spcAft>
              <a:buSzPts val="2400"/>
              <a:buNone/>
            </a:pPr>
            <a:r>
              <a:rPr lang="en-US"/>
              <a:t>Categories of delirium</a:t>
            </a:r>
            <a:endParaRPr/>
          </a:p>
        </p:txBody>
      </p:sp>
      <p:sp>
        <p:nvSpPr>
          <p:cNvPr id="3356" name="Google Shape;3356;p107"/>
          <p:cNvSpPr txBox="1"/>
          <p:nvPr/>
        </p:nvSpPr>
        <p:spPr>
          <a:xfrm>
            <a:off x="2368545" y="105512"/>
            <a:ext cx="4407645" cy="686475"/>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2"/>
              </a:buClr>
              <a:buSzPts val="4000"/>
              <a:buFont typeface="Rajdhani"/>
              <a:buNone/>
            </a:pPr>
            <a:r>
              <a:rPr b="1" i="0" lang="en-US" sz="2400" u="none" cap="none" strike="noStrike">
                <a:solidFill>
                  <a:schemeClr val="dk2"/>
                </a:solidFill>
                <a:latin typeface="Rajdhani"/>
                <a:ea typeface="Rajdhani"/>
                <a:cs typeface="Rajdhani"/>
                <a:sym typeface="Rajdhani"/>
              </a:rPr>
              <a:t>Types and categories of delirium</a:t>
            </a:r>
            <a:endParaRPr/>
          </a:p>
        </p:txBody>
      </p:sp>
    </p:spTree>
  </p:cSld>
  <p:clrMapOvr>
    <a:masterClrMapping/>
  </p:clrMapOvr>
</p:sld>
</file>

<file path=ppt/slides/slide2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0" name="Shape 3360"/>
        <p:cNvGrpSpPr/>
        <p:nvPr/>
      </p:nvGrpSpPr>
      <p:grpSpPr>
        <a:xfrm>
          <a:off x="0" y="0"/>
          <a:ext cx="0" cy="0"/>
          <a:chOff x="0" y="0"/>
          <a:chExt cx="0" cy="0"/>
        </a:xfrm>
      </p:grpSpPr>
      <p:sp>
        <p:nvSpPr>
          <p:cNvPr id="3361" name="Google Shape;3361;p108"/>
          <p:cNvSpPr txBox="1"/>
          <p:nvPr>
            <p:ph type="title"/>
          </p:nvPr>
        </p:nvSpPr>
        <p:spPr>
          <a:xfrm>
            <a:off x="462709" y="741633"/>
            <a:ext cx="36687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Investigations </a:t>
            </a:r>
            <a:endParaRPr/>
          </a:p>
        </p:txBody>
      </p:sp>
      <p:sp>
        <p:nvSpPr>
          <p:cNvPr id="3362" name="Google Shape;3362;p108"/>
          <p:cNvSpPr txBox="1"/>
          <p:nvPr>
            <p:ph idx="1" type="body"/>
          </p:nvPr>
        </p:nvSpPr>
        <p:spPr>
          <a:xfrm>
            <a:off x="461963" y="1431925"/>
            <a:ext cx="3668700" cy="3436800"/>
          </a:xfrm>
          <a:prstGeom prst="rect">
            <a:avLst/>
          </a:prstGeom>
          <a:noFill/>
          <a:ln>
            <a:noFill/>
          </a:ln>
        </p:spPr>
        <p:txBody>
          <a:bodyPr anchorCtr="0" anchor="t" bIns="45700" lIns="91425" spcFirstLastPara="1" rIns="91425" wrap="square" tIns="45700">
            <a:normAutofit lnSpcReduction="10000"/>
          </a:bodyPr>
          <a:lstStyle/>
          <a:p>
            <a:pPr indent="0" lvl="0" marL="139700" rtl="0" algn="l">
              <a:lnSpc>
                <a:spcPct val="100000"/>
              </a:lnSpc>
              <a:spcBef>
                <a:spcPts val="0"/>
              </a:spcBef>
              <a:spcAft>
                <a:spcPts val="0"/>
              </a:spcAft>
              <a:buSzPts val="1400"/>
              <a:buNone/>
            </a:pPr>
            <a:r>
              <a:rPr lang="en-US"/>
              <a:t>Once delirium is diagnosed, blood glucose, pulse oximetry, ABGs, and ECG are done at bedside.</a:t>
            </a:r>
            <a:endParaRPr/>
          </a:p>
          <a:p>
            <a:pPr indent="0" lvl="0" marL="139700" rtl="0" algn="l">
              <a:lnSpc>
                <a:spcPct val="100000"/>
              </a:lnSpc>
              <a:spcBef>
                <a:spcPts val="0"/>
              </a:spcBef>
              <a:spcAft>
                <a:spcPts val="0"/>
              </a:spcAft>
              <a:buSzPts val="1400"/>
              <a:buNone/>
            </a:pPr>
            <a:r>
              <a:rPr lang="en-US"/>
              <a:t> • Labs obtained in delirium workup include:</a:t>
            </a:r>
            <a:endParaRPr/>
          </a:p>
          <a:p>
            <a:pPr indent="-317500" lvl="0" marL="457200" rtl="0" algn="l">
              <a:lnSpc>
                <a:spcPct val="100000"/>
              </a:lnSpc>
              <a:spcBef>
                <a:spcPts val="0"/>
              </a:spcBef>
              <a:spcAft>
                <a:spcPts val="0"/>
              </a:spcAft>
              <a:buSzPts val="1400"/>
              <a:buFont typeface="Roboto Condensed"/>
              <a:buChar char="-"/>
            </a:pPr>
            <a:r>
              <a:rPr lang="en-US"/>
              <a:t>CBC with differential</a:t>
            </a:r>
            <a:endParaRPr/>
          </a:p>
          <a:p>
            <a:pPr indent="-317500" lvl="0" marL="457200" rtl="0" algn="l">
              <a:lnSpc>
                <a:spcPct val="100000"/>
              </a:lnSpc>
              <a:spcBef>
                <a:spcPts val="0"/>
              </a:spcBef>
              <a:spcAft>
                <a:spcPts val="0"/>
              </a:spcAft>
              <a:buSzPts val="1400"/>
              <a:buFont typeface="Roboto Condensed"/>
              <a:buChar char="-"/>
            </a:pPr>
            <a:r>
              <a:rPr lang="en-US"/>
              <a:t>urinalysis, and urine culture.</a:t>
            </a:r>
            <a:endParaRPr/>
          </a:p>
          <a:p>
            <a:pPr indent="-317500" lvl="0" marL="457200" rtl="0" algn="l">
              <a:lnSpc>
                <a:spcPct val="100000"/>
              </a:lnSpc>
              <a:spcBef>
                <a:spcPts val="0"/>
              </a:spcBef>
              <a:spcAft>
                <a:spcPts val="0"/>
              </a:spcAft>
              <a:buSzPts val="1400"/>
              <a:buFont typeface="Roboto Condensed"/>
              <a:buChar char="-"/>
            </a:pPr>
            <a:r>
              <a:rPr lang="en-US">
                <a:solidFill>
                  <a:srgbClr val="FF0000"/>
                </a:solidFill>
              </a:rPr>
              <a:t>Urine drug screen, a blood alcohol level, therapeutic drug levels </a:t>
            </a:r>
            <a:r>
              <a:rPr lang="en-US"/>
              <a:t>(e.g., antiepileptics, digoxin, lithium)</a:t>
            </a:r>
            <a:endParaRPr/>
          </a:p>
          <a:p>
            <a:pPr indent="-317500" lvl="0" marL="457200" rtl="0" algn="l">
              <a:lnSpc>
                <a:spcPct val="100000"/>
              </a:lnSpc>
              <a:spcBef>
                <a:spcPts val="0"/>
              </a:spcBef>
              <a:spcAft>
                <a:spcPts val="0"/>
              </a:spcAft>
              <a:buSzPts val="1400"/>
              <a:buFont typeface="Roboto Condensed"/>
              <a:buChar char="-"/>
            </a:pPr>
            <a:r>
              <a:rPr lang="en-US"/>
              <a:t>Hepatic panel</a:t>
            </a:r>
            <a:endParaRPr/>
          </a:p>
          <a:p>
            <a:pPr indent="-317500" lvl="0" marL="457200" rtl="0" algn="l">
              <a:lnSpc>
                <a:spcPct val="100000"/>
              </a:lnSpc>
              <a:spcBef>
                <a:spcPts val="0"/>
              </a:spcBef>
              <a:spcAft>
                <a:spcPts val="0"/>
              </a:spcAft>
              <a:buSzPts val="1400"/>
              <a:buFont typeface="Roboto Condensed"/>
              <a:buChar char="-"/>
            </a:pPr>
            <a:r>
              <a:rPr lang="en-US"/>
              <a:t>Thyroid hormone levels</a:t>
            </a:r>
            <a:endParaRPr/>
          </a:p>
          <a:p>
            <a:pPr indent="-317500" lvl="0" marL="457200" rtl="0" algn="l">
              <a:lnSpc>
                <a:spcPct val="100000"/>
              </a:lnSpc>
              <a:spcBef>
                <a:spcPts val="0"/>
              </a:spcBef>
              <a:spcAft>
                <a:spcPts val="0"/>
              </a:spcAft>
              <a:buSzPts val="1400"/>
              <a:buFont typeface="Roboto Condensed"/>
              <a:buChar char="-"/>
            </a:pPr>
            <a:r>
              <a:rPr lang="en-US"/>
              <a:t>Chest x-ray</a:t>
            </a:r>
            <a:endParaRPr/>
          </a:p>
          <a:p>
            <a:pPr indent="0" lvl="0" marL="139700" rtl="0" algn="l">
              <a:lnSpc>
                <a:spcPct val="100000"/>
              </a:lnSpc>
              <a:spcBef>
                <a:spcPts val="0"/>
              </a:spcBef>
              <a:spcAft>
                <a:spcPts val="0"/>
              </a:spcAft>
              <a:buSzPts val="1400"/>
              <a:buNone/>
            </a:pPr>
            <a:r>
              <a:rPr lang="en-US"/>
              <a:t>• Head imaging (head CT or MRI brain), EEG, and lumbar puncture should be performed if focal neurological deficits are present or a cause of delirium cannot be identified with the initial workup.</a:t>
            </a:r>
            <a:endParaRPr/>
          </a:p>
        </p:txBody>
      </p:sp>
      <p:sp>
        <p:nvSpPr>
          <p:cNvPr id="3363" name="Google Shape;3363;p108"/>
          <p:cNvSpPr txBox="1"/>
          <p:nvPr>
            <p:ph idx="2" type="body"/>
          </p:nvPr>
        </p:nvSpPr>
        <p:spPr>
          <a:xfrm>
            <a:off x="5012579" y="1448441"/>
            <a:ext cx="3668700" cy="3436800"/>
          </a:xfrm>
          <a:prstGeom prst="rect">
            <a:avLst/>
          </a:prstGeom>
          <a:noFill/>
          <a:ln>
            <a:noFill/>
          </a:ln>
        </p:spPr>
        <p:txBody>
          <a:bodyPr anchorCtr="0" anchor="t" bIns="45700" lIns="91425" spcFirstLastPara="1" rIns="91425" wrap="square" tIns="45700">
            <a:normAutofit/>
          </a:bodyPr>
          <a:lstStyle/>
          <a:p>
            <a:pPr indent="-317500" lvl="0" marL="457200" rtl="0" algn="l">
              <a:lnSpc>
                <a:spcPct val="100000"/>
              </a:lnSpc>
              <a:spcBef>
                <a:spcPts val="0"/>
              </a:spcBef>
              <a:spcAft>
                <a:spcPts val="0"/>
              </a:spcAft>
              <a:buSzPts val="1400"/>
              <a:buChar char="•"/>
            </a:pPr>
            <a:r>
              <a:rPr lang="en-US"/>
              <a:t>Identify and treat the underlying cause</a:t>
            </a:r>
            <a:endParaRPr/>
          </a:p>
          <a:p>
            <a:pPr indent="-228600" lvl="0" marL="457200" rtl="0" algn="l">
              <a:lnSpc>
                <a:spcPct val="100000"/>
              </a:lnSpc>
              <a:spcBef>
                <a:spcPts val="0"/>
              </a:spcBef>
              <a:spcAft>
                <a:spcPts val="0"/>
              </a:spcAft>
              <a:buSzPts val="1400"/>
              <a:buNone/>
            </a:pPr>
            <a:r>
              <a:t/>
            </a:r>
            <a:endParaRPr/>
          </a:p>
          <a:p>
            <a:pPr indent="-317500" lvl="0" marL="457200" rtl="0" algn="l">
              <a:lnSpc>
                <a:spcPct val="100000"/>
              </a:lnSpc>
              <a:spcBef>
                <a:spcPts val="0"/>
              </a:spcBef>
              <a:spcAft>
                <a:spcPts val="0"/>
              </a:spcAft>
              <a:buSzPts val="1400"/>
              <a:buChar char="•"/>
            </a:pPr>
            <a:r>
              <a:rPr lang="en-US"/>
              <a:t>Maintain nutrition, hydration, electrolyte balance, and monitor vitals </a:t>
            </a:r>
            <a:endParaRPr/>
          </a:p>
          <a:p>
            <a:pPr indent="-228600" lvl="0" marL="457200" rtl="0" algn="l">
              <a:lnSpc>
                <a:spcPct val="100000"/>
              </a:lnSpc>
              <a:spcBef>
                <a:spcPts val="0"/>
              </a:spcBef>
              <a:spcAft>
                <a:spcPts val="0"/>
              </a:spcAft>
              <a:buSzPts val="1400"/>
              <a:buNone/>
            </a:pPr>
            <a:r>
              <a:t/>
            </a:r>
            <a:endParaRPr/>
          </a:p>
          <a:p>
            <a:pPr indent="-317500" lvl="0" marL="457200" rtl="0" algn="l">
              <a:lnSpc>
                <a:spcPct val="100000"/>
              </a:lnSpc>
              <a:spcBef>
                <a:spcPts val="0"/>
              </a:spcBef>
              <a:spcAft>
                <a:spcPts val="0"/>
              </a:spcAft>
              <a:buSzPts val="1400"/>
              <a:buChar char="•"/>
            </a:pPr>
            <a:r>
              <a:rPr lang="en-US">
                <a:solidFill>
                  <a:schemeClr val="dk2"/>
                </a:solidFill>
              </a:rPr>
              <a:t>D2 antagonists </a:t>
            </a:r>
            <a:r>
              <a:rPr lang="en-US"/>
              <a:t>(</a:t>
            </a:r>
            <a:r>
              <a:rPr lang="en-US">
                <a:solidFill>
                  <a:srgbClr val="FF0000"/>
                </a:solidFill>
              </a:rPr>
              <a:t>Haloperidol </a:t>
            </a:r>
            <a:r>
              <a:rPr lang="en-US"/>
              <a:t>is the preferred agent) are indicated for treatment of agitation (low dose)</a:t>
            </a:r>
            <a:endParaRPr/>
          </a:p>
          <a:p>
            <a:pPr indent="-228600" lvl="0" marL="457200" rtl="0" algn="l">
              <a:lnSpc>
                <a:spcPct val="100000"/>
              </a:lnSpc>
              <a:spcBef>
                <a:spcPts val="0"/>
              </a:spcBef>
              <a:spcAft>
                <a:spcPts val="0"/>
              </a:spcAft>
              <a:buSzPts val="1400"/>
              <a:buNone/>
            </a:pPr>
            <a:r>
              <a:t/>
            </a:r>
            <a:endParaRPr/>
          </a:p>
          <a:p>
            <a:pPr indent="-317500" lvl="0" marL="457200" rtl="0" algn="l">
              <a:lnSpc>
                <a:spcPct val="100000"/>
              </a:lnSpc>
              <a:spcBef>
                <a:spcPts val="0"/>
              </a:spcBef>
              <a:spcAft>
                <a:spcPts val="0"/>
              </a:spcAft>
              <a:buSzPts val="1400"/>
              <a:buChar char="•"/>
            </a:pPr>
            <a:r>
              <a:rPr lang="en-US">
                <a:solidFill>
                  <a:schemeClr val="dk2"/>
                </a:solidFill>
              </a:rPr>
              <a:t>Benzodiazepine </a:t>
            </a:r>
            <a:r>
              <a:rPr lang="en-US">
                <a:solidFill>
                  <a:srgbClr val="FF0000"/>
                </a:solidFill>
              </a:rPr>
              <a:t>are avoided unless treating delirium due to alcohol or benzodiazepine withdrawal</a:t>
            </a:r>
            <a:endParaRPr/>
          </a:p>
        </p:txBody>
      </p:sp>
      <p:sp>
        <p:nvSpPr>
          <p:cNvPr id="3364" name="Google Shape;3364;p108"/>
          <p:cNvSpPr txBox="1"/>
          <p:nvPr>
            <p:ph idx="3" type="body"/>
          </p:nvPr>
        </p:nvSpPr>
        <p:spPr>
          <a:xfrm>
            <a:off x="5013325" y="741363"/>
            <a:ext cx="3667200" cy="573000"/>
          </a:xfrm>
          <a:prstGeom prst="rect">
            <a:avLst/>
          </a:prstGeom>
          <a:noFill/>
          <a:ln>
            <a:noFill/>
          </a:ln>
        </p:spPr>
        <p:txBody>
          <a:bodyPr anchorCtr="0" anchor="ctr" bIns="45700" lIns="91425" spcFirstLastPara="1" rIns="91425" wrap="square" tIns="45700">
            <a:normAutofit/>
          </a:bodyPr>
          <a:lstStyle/>
          <a:p>
            <a:pPr indent="-228600" lvl="0" marL="457200" rtl="0" algn="l">
              <a:lnSpc>
                <a:spcPct val="100000"/>
              </a:lnSpc>
              <a:spcBef>
                <a:spcPts val="0"/>
              </a:spcBef>
              <a:spcAft>
                <a:spcPts val="0"/>
              </a:spcAft>
              <a:buSzPts val="2400"/>
              <a:buNone/>
            </a:pPr>
            <a:r>
              <a:rPr lang="en-US"/>
              <a:t>Treatment</a:t>
            </a:r>
            <a:endParaRPr/>
          </a:p>
        </p:txBody>
      </p:sp>
      <p:sp>
        <p:nvSpPr>
          <p:cNvPr id="3365" name="Google Shape;3365;p108"/>
          <p:cNvSpPr/>
          <p:nvPr/>
        </p:nvSpPr>
        <p:spPr>
          <a:xfrm>
            <a:off x="2669680" y="3239457"/>
            <a:ext cx="133255" cy="487068"/>
          </a:xfrm>
          <a:prstGeom prst="rightBrace">
            <a:avLst>
              <a:gd fmla="val 8333" name="adj1"/>
              <a:gd fmla="val 50000" name="adj2"/>
            </a:avLst>
          </a:prstGeom>
          <a:noFill/>
          <a:ln cap="flat" cmpd="sng" w="9525">
            <a:solidFill>
              <a:srgbClr val="509C3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3366" name="Google Shape;3366;p108"/>
          <p:cNvSpPr txBox="1"/>
          <p:nvPr/>
        </p:nvSpPr>
        <p:spPr>
          <a:xfrm>
            <a:off x="2770451" y="3329102"/>
            <a:ext cx="182880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Roboto Condensed"/>
                <a:ea typeface="Roboto Condensed"/>
                <a:cs typeface="Roboto Condensed"/>
                <a:sym typeface="Roboto Condensed"/>
              </a:rPr>
              <a:t>Optional </a:t>
            </a:r>
            <a:endParaRPr/>
          </a:p>
        </p:txBody>
      </p:sp>
    </p:spTree>
  </p:cSld>
  <p:clrMapOvr>
    <a:masterClrMapping/>
  </p:clrMapOvr>
</p:sld>
</file>

<file path=ppt/slides/slide2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0" name="Shape 3370"/>
        <p:cNvGrpSpPr/>
        <p:nvPr/>
      </p:nvGrpSpPr>
      <p:grpSpPr>
        <a:xfrm>
          <a:off x="0" y="0"/>
          <a:ext cx="0" cy="0"/>
          <a:chOff x="0" y="0"/>
          <a:chExt cx="0" cy="0"/>
        </a:xfrm>
      </p:grpSpPr>
      <p:sp>
        <p:nvSpPr>
          <p:cNvPr id="3371" name="Google Shape;3371;g2b64a795e42_0_643"/>
          <p:cNvSpPr txBox="1"/>
          <p:nvPr>
            <p:ph type="title"/>
          </p:nvPr>
        </p:nvSpPr>
        <p:spPr>
          <a:xfrm>
            <a:off x="251250" y="2226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3372" name="Google Shape;3372;g2b64a795e42_0_643"/>
          <p:cNvSpPr txBox="1"/>
          <p:nvPr>
            <p:ph idx="1" type="body"/>
          </p:nvPr>
        </p:nvSpPr>
        <p:spPr>
          <a:xfrm>
            <a:off x="342050" y="1013500"/>
            <a:ext cx="4003200" cy="41301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00000"/>
              </a:lnSpc>
              <a:spcBef>
                <a:spcPts val="0"/>
              </a:spcBef>
              <a:spcAft>
                <a:spcPts val="0"/>
              </a:spcAft>
              <a:buSzPts val="1400"/>
              <a:buNone/>
            </a:pPr>
            <a:r>
              <a:rPr lang="en-US"/>
              <a:t>1- 70-year-old male in the ICU due to multiple MI and stroke, on EEG there is a low wave in the background, he is confused and disoriented but he is not agitated, what is the diagnosis? </a:t>
            </a:r>
            <a:endParaRPr/>
          </a:p>
          <a:p>
            <a:pPr indent="457200" lvl="0" marL="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Delirium</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2- How to differentiate between delirium and dementia? </a:t>
            </a:r>
            <a:endParaRPr/>
          </a:p>
          <a:p>
            <a:pPr indent="0" lvl="0" marL="45720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A) level of consciousness OR fluctuating consciousness</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ts val="1400"/>
              <a:buNone/>
            </a:pPr>
            <a:r>
              <a:rPr lang="en-US">
                <a:latin typeface="Roboto Condensed Light"/>
                <a:ea typeface="Roboto Condensed Light"/>
                <a:cs typeface="Roboto Condensed Light"/>
                <a:sym typeface="Roboto Condensed Light"/>
              </a:rPr>
              <a:t>B) age</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ts val="1400"/>
              <a:buNone/>
            </a:pPr>
            <a:r>
              <a:rPr lang="en-US">
                <a:latin typeface="Roboto Condensed Light"/>
                <a:ea typeface="Roboto Condensed Light"/>
                <a:cs typeface="Roboto Condensed Light"/>
                <a:sym typeface="Roboto Condensed Light"/>
              </a:rPr>
              <a:t>C) behavior</a:t>
            </a:r>
            <a:endParaRPr>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solidFill>
                  <a:schemeClr val="dk1"/>
                </a:solidFill>
              </a:rPr>
              <a:t>3- Incorrect about </a:t>
            </a:r>
            <a:r>
              <a:rPr lang="en-US"/>
              <a:t>delirium :</a:t>
            </a:r>
            <a:endParaRPr/>
          </a:p>
          <a:p>
            <a:pPr indent="0" lvl="0" marL="457200" rtl="0" algn="l">
              <a:lnSpc>
                <a:spcPct val="100000"/>
              </a:lnSpc>
              <a:spcBef>
                <a:spcPts val="0"/>
              </a:spcBef>
              <a:spcAft>
                <a:spcPts val="0"/>
              </a:spcAft>
              <a:buSzPts val="1400"/>
              <a:buNone/>
            </a:pPr>
            <a:r>
              <a:rPr lang="en-US">
                <a:latin typeface="Roboto Condensed Light"/>
                <a:ea typeface="Roboto Condensed Light"/>
                <a:cs typeface="Roboto Condensed Light"/>
                <a:sym typeface="Roboto Condensed Light"/>
              </a:rPr>
              <a:t>A. Sudden onset</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ts val="1400"/>
              <a:buNone/>
            </a:pPr>
            <a:r>
              <a:rPr lang="en-US">
                <a:latin typeface="Roboto Condensed Light"/>
                <a:ea typeface="Roboto Condensed Light"/>
                <a:cs typeface="Roboto Condensed Light"/>
                <a:sym typeface="Roboto Condensed Light"/>
              </a:rPr>
              <a:t>B. Brief an fluctuant course</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ts val="1400"/>
              <a:buNone/>
            </a:pPr>
            <a:r>
              <a:rPr lang="en-US">
                <a:latin typeface="Roboto Condensed Light"/>
                <a:ea typeface="Roboto Condensed Light"/>
                <a:cs typeface="Roboto Condensed Light"/>
                <a:sym typeface="Roboto Condensed Light"/>
              </a:rPr>
              <a:t>C. Resolve immediately after defining the underlying cause and treating it</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D. Domiprazole is the first line treatment </a:t>
            </a:r>
            <a:endParaRPr>
              <a:solidFill>
                <a:schemeClr val="dk2"/>
              </a:solidFill>
              <a:latin typeface="Roboto Condensed Light"/>
              <a:ea typeface="Roboto Condensed Light"/>
              <a:cs typeface="Roboto Condensed Light"/>
              <a:sym typeface="Roboto Condensed Light"/>
            </a:endParaRPr>
          </a:p>
        </p:txBody>
      </p:sp>
      <p:sp>
        <p:nvSpPr>
          <p:cNvPr id="3373" name="Google Shape;3373;g2b64a795e42_0_643"/>
          <p:cNvSpPr txBox="1"/>
          <p:nvPr>
            <p:ph idx="1" type="body"/>
          </p:nvPr>
        </p:nvSpPr>
        <p:spPr>
          <a:xfrm>
            <a:off x="4573400" y="1013500"/>
            <a:ext cx="3686700" cy="4130100"/>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lnSpc>
                <a:spcPct val="100000"/>
              </a:lnSpc>
              <a:spcBef>
                <a:spcPts val="0"/>
              </a:spcBef>
              <a:spcAft>
                <a:spcPts val="0"/>
              </a:spcAft>
              <a:buSzPct val="117647"/>
              <a:buNone/>
            </a:pPr>
            <a:r>
              <a:rPr lang="en-US"/>
              <a:t>4- FDA drug approved of delirium ?</a:t>
            </a:r>
            <a:endParaRPr/>
          </a:p>
          <a:p>
            <a:pPr indent="0" lvl="0" marL="457200" rtl="0" algn="l">
              <a:lnSpc>
                <a:spcPct val="100000"/>
              </a:lnSpc>
              <a:spcBef>
                <a:spcPts val="0"/>
              </a:spcBef>
              <a:spcAft>
                <a:spcPts val="0"/>
              </a:spcAft>
              <a:buClr>
                <a:schemeClr val="dk1"/>
              </a:buClr>
              <a:buSzPct val="78571"/>
              <a:buFont typeface="Arial"/>
              <a:buNone/>
            </a:pPr>
            <a:r>
              <a:rPr lang="en-US">
                <a:solidFill>
                  <a:schemeClr val="dk2"/>
                </a:solidFill>
                <a:latin typeface="Roboto Condensed Light"/>
                <a:ea typeface="Roboto Condensed Light"/>
                <a:cs typeface="Roboto Condensed Light"/>
                <a:sym typeface="Roboto Condensed Light"/>
              </a:rPr>
              <a:t>Haloperidol</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17647"/>
              <a:buNone/>
            </a:pPr>
            <a:r>
              <a:rPr lang="en-US"/>
              <a:t>5- An old woman who has symptoms of delirium and is agitated come to ER, best drug of choice?</a:t>
            </a:r>
            <a:endParaRPr/>
          </a:p>
          <a:p>
            <a:pPr indent="0" lvl="0" marL="457200" rtl="0" algn="l">
              <a:lnSpc>
                <a:spcPct val="100000"/>
              </a:lnSpc>
              <a:spcBef>
                <a:spcPts val="0"/>
              </a:spcBef>
              <a:spcAft>
                <a:spcPts val="0"/>
              </a:spcAft>
              <a:buClr>
                <a:schemeClr val="dk1"/>
              </a:buClr>
              <a:buSzPct val="78571"/>
              <a:buFont typeface="Arial"/>
              <a:buNone/>
            </a:pPr>
            <a:r>
              <a:rPr lang="en-US">
                <a:solidFill>
                  <a:schemeClr val="dk2"/>
                </a:solidFill>
                <a:latin typeface="Roboto Condensed Light"/>
                <a:ea typeface="Roboto Condensed Light"/>
                <a:cs typeface="Roboto Condensed Light"/>
                <a:sym typeface="Roboto Condensed Light"/>
              </a:rPr>
              <a:t>Haloperidol</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17647"/>
              <a:buNone/>
            </a:pPr>
            <a:r>
              <a:rPr lang="en-US"/>
              <a:t>6- Wrong about delirium</a:t>
            </a:r>
            <a:endParaRPr/>
          </a:p>
          <a:p>
            <a:pPr indent="0" lvl="0" marL="457200" rtl="0" algn="l">
              <a:lnSpc>
                <a:spcPct val="100000"/>
              </a:lnSpc>
              <a:spcBef>
                <a:spcPts val="0"/>
              </a:spcBef>
              <a:spcAft>
                <a:spcPts val="0"/>
              </a:spcAft>
              <a:buClr>
                <a:schemeClr val="dk1"/>
              </a:buClr>
              <a:buSzPct val="78571"/>
              <a:buFont typeface="Arial"/>
              <a:buNone/>
            </a:pPr>
            <a:r>
              <a:rPr lang="en-US">
                <a:solidFill>
                  <a:schemeClr val="dk2"/>
                </a:solidFill>
                <a:latin typeface="Roboto Condensed Light"/>
                <a:ea typeface="Roboto Condensed Light"/>
                <a:cs typeface="Roboto Condensed Light"/>
                <a:sym typeface="Roboto Condensed Light"/>
              </a:rPr>
              <a:t>a- may be chronic</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78571"/>
              <a:buFont typeface="Arial"/>
              <a:buNone/>
            </a:pPr>
            <a:r>
              <a:rPr lang="en-US">
                <a:latin typeface="Roboto Condensed Light"/>
                <a:ea typeface="Roboto Condensed Light"/>
                <a:cs typeface="Roboto Condensed Light"/>
                <a:sym typeface="Roboto Condensed Light"/>
              </a:rPr>
              <a:t>b-decline in both the level of consciousness and cognition</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78571"/>
              <a:buFont typeface="Arial"/>
              <a:buNone/>
            </a:pPr>
            <a:r>
              <a:rPr lang="en-US">
                <a:latin typeface="Roboto Condensed Light"/>
                <a:ea typeface="Roboto Condensed Light"/>
                <a:cs typeface="Roboto Condensed Light"/>
                <a:sym typeface="Roboto Condensed Light"/>
              </a:rPr>
              <a:t>c-impairment in attention</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78571"/>
              <a:buFont typeface="Arial"/>
              <a:buNone/>
            </a:pPr>
            <a:r>
              <a:rPr lang="en-US">
                <a:latin typeface="Roboto Condensed Light"/>
                <a:ea typeface="Roboto Condensed Light"/>
                <a:cs typeface="Roboto Condensed Light"/>
                <a:sym typeface="Roboto Condensed Light"/>
              </a:rPr>
              <a:t>d-hypoactive type more likely to go undetected</a:t>
            </a:r>
            <a:endParaRPr>
              <a:solidFill>
                <a:schemeClr val="dk1"/>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17647"/>
              <a:buNone/>
            </a:pPr>
            <a:r>
              <a:rPr lang="en-US"/>
              <a:t>7- Variety of clues help distinguish delirium from dementia. Which of these clues is incorrect?</a:t>
            </a:r>
            <a:endParaRPr/>
          </a:p>
          <a:p>
            <a:pPr indent="-304165" lvl="0" marL="457200" rtl="0" algn="l">
              <a:lnSpc>
                <a:spcPct val="100000"/>
              </a:lnSpc>
              <a:spcBef>
                <a:spcPts val="0"/>
              </a:spcBef>
              <a:spcAft>
                <a:spcPts val="0"/>
              </a:spcAft>
              <a:buClr>
                <a:schemeClr val="dk2"/>
              </a:buClr>
              <a:buSzPct val="100000"/>
              <a:buFont typeface="Roboto Condensed Light"/>
              <a:buAutoNum type="alphaLcPeriod"/>
            </a:pPr>
            <a:r>
              <a:rPr lang="en-US">
                <a:solidFill>
                  <a:schemeClr val="dk2"/>
                </a:solidFill>
                <a:latin typeface="Roboto Condensed Light"/>
                <a:ea typeface="Roboto Condensed Light"/>
                <a:cs typeface="Roboto Condensed Light"/>
                <a:sym typeface="Roboto Condensed Light"/>
              </a:rPr>
              <a:t>Poor short-term memory (delirium); poor working memory and immediate recall (dementia)</a:t>
            </a:r>
            <a:endParaRPr>
              <a:solidFill>
                <a:schemeClr val="dk2"/>
              </a:solidFill>
              <a:latin typeface="Roboto Condensed Light"/>
              <a:ea typeface="Roboto Condensed Light"/>
              <a:cs typeface="Roboto Condensed Light"/>
              <a:sym typeface="Roboto Condensed Light"/>
            </a:endParaRPr>
          </a:p>
          <a:p>
            <a:pPr indent="-304165" lvl="0" marL="457200" rtl="0" algn="l">
              <a:lnSpc>
                <a:spcPct val="100000"/>
              </a:lnSpc>
              <a:spcBef>
                <a:spcPts val="0"/>
              </a:spcBef>
              <a:spcAft>
                <a:spcPts val="0"/>
              </a:spcAft>
              <a:buSzPct val="100000"/>
              <a:buFont typeface="Roboto Condensed Light"/>
              <a:buAutoNum type="alphaLcPeriod"/>
            </a:pPr>
            <a:r>
              <a:rPr lang="en-US">
                <a:latin typeface="Roboto Condensed Light"/>
                <a:ea typeface="Roboto Condensed Light"/>
                <a:cs typeface="Roboto Condensed Light"/>
                <a:sym typeface="Roboto Condensed Light"/>
              </a:rPr>
              <a:t>Fragmented sleep (delirium); sleep-wake reversal (dementia)</a:t>
            </a:r>
            <a:endParaRPr>
              <a:latin typeface="Roboto Condensed Light"/>
              <a:ea typeface="Roboto Condensed Light"/>
              <a:cs typeface="Roboto Condensed Light"/>
              <a:sym typeface="Roboto Condensed Light"/>
            </a:endParaRPr>
          </a:p>
          <a:p>
            <a:pPr indent="-304165" lvl="0" marL="457200" rtl="0" algn="l">
              <a:lnSpc>
                <a:spcPct val="100000"/>
              </a:lnSpc>
              <a:spcBef>
                <a:spcPts val="0"/>
              </a:spcBef>
              <a:spcAft>
                <a:spcPts val="0"/>
              </a:spcAft>
              <a:buSzPct val="100000"/>
              <a:buFont typeface="Roboto Condensed Light"/>
              <a:buAutoNum type="alphaLcPeriod"/>
            </a:pPr>
            <a:r>
              <a:rPr lang="en-US">
                <a:latin typeface="Roboto Condensed Light"/>
                <a:ea typeface="Roboto Condensed Light"/>
                <a:cs typeface="Roboto Condensed Light"/>
                <a:sym typeface="Roboto Condensed Light"/>
              </a:rPr>
              <a:t>Fluctuating course (delirium); gradual deterioration (dementia)</a:t>
            </a:r>
            <a:endParaRPr>
              <a:latin typeface="Roboto Condensed Light"/>
              <a:ea typeface="Roboto Condensed Light"/>
              <a:cs typeface="Roboto Condensed Light"/>
              <a:sym typeface="Roboto Condensed Light"/>
            </a:endParaRPr>
          </a:p>
          <a:p>
            <a:pPr indent="-304165" lvl="0" marL="457200" rtl="0" algn="l">
              <a:lnSpc>
                <a:spcPct val="100000"/>
              </a:lnSpc>
              <a:spcBef>
                <a:spcPts val="0"/>
              </a:spcBef>
              <a:spcAft>
                <a:spcPts val="0"/>
              </a:spcAft>
              <a:buSzPct val="100000"/>
              <a:buFont typeface="Roboto Condensed Light"/>
              <a:buAutoNum type="alphaLcPeriod"/>
            </a:pPr>
            <a:r>
              <a:rPr lang="en-US">
                <a:latin typeface="Roboto Condensed Light"/>
                <a:ea typeface="Roboto Condensed Light"/>
                <a:cs typeface="Roboto Condensed Light"/>
                <a:sym typeface="Roboto Condensed Light"/>
              </a:rPr>
              <a:t>Acute onset (delirium); insidious onset (dementia)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28"/>
          <p:cNvSpPr txBox="1"/>
          <p:nvPr>
            <p:ph type="title"/>
          </p:nvPr>
        </p:nvSpPr>
        <p:spPr>
          <a:xfrm>
            <a:off x="455305" y="317068"/>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Types of hallucinations </a:t>
            </a:r>
            <a:endParaRPr/>
          </a:p>
        </p:txBody>
      </p:sp>
      <p:sp>
        <p:nvSpPr>
          <p:cNvPr id="529" name="Google Shape;529;p28"/>
          <p:cNvSpPr txBox="1"/>
          <p:nvPr>
            <p:ph idx="4294967295" type="body"/>
          </p:nvPr>
        </p:nvSpPr>
        <p:spPr>
          <a:xfrm>
            <a:off x="144379" y="1034937"/>
            <a:ext cx="4343400" cy="3871600"/>
          </a:xfrm>
          <a:prstGeom prst="rect">
            <a:avLst/>
          </a:prstGeom>
          <a:noFill/>
          <a:ln>
            <a:noFill/>
          </a:ln>
        </p:spPr>
        <p:txBody>
          <a:bodyPr anchorCtr="0" anchor="t" bIns="45700" lIns="91425" spcFirstLastPara="1" rIns="91425" wrap="square" tIns="45700">
            <a:normAutofit/>
          </a:bodyPr>
          <a:lstStyle/>
          <a:p>
            <a:pPr indent="0" lvl="0" marL="152400" rtl="0" algn="l">
              <a:lnSpc>
                <a:spcPct val="100000"/>
              </a:lnSpc>
              <a:spcBef>
                <a:spcPts val="0"/>
              </a:spcBef>
              <a:spcAft>
                <a:spcPts val="0"/>
              </a:spcAft>
              <a:buSzPts val="1400"/>
              <a:buNone/>
            </a:pPr>
            <a:r>
              <a:rPr lang="en-US">
                <a:solidFill>
                  <a:schemeClr val="dk2"/>
                </a:solidFill>
                <a:latin typeface="Roboto Condensed"/>
                <a:ea typeface="Roboto Condensed"/>
                <a:cs typeface="Roboto Condensed"/>
                <a:sym typeface="Roboto Condensed"/>
              </a:rPr>
              <a:t>1. Auditory hallucinations</a:t>
            </a:r>
            <a:r>
              <a:rPr lang="en-US">
                <a:latin typeface="Roboto Condensed"/>
                <a:ea typeface="Roboto Condensed"/>
                <a:cs typeface="Roboto Condensed"/>
                <a:sym typeface="Roboto Condensed"/>
              </a:rPr>
              <a:t>: false perception of sound, usually voices but also other noises, such as music; most common hallucination in psychiatric disorders </a:t>
            </a:r>
            <a:endParaRPr/>
          </a:p>
          <a:p>
            <a:pPr indent="-285750" lvl="0" marL="285750" rtl="0" algn="l">
              <a:lnSpc>
                <a:spcPct val="100000"/>
              </a:lnSpc>
              <a:spcBef>
                <a:spcPts val="0"/>
              </a:spcBef>
              <a:spcAft>
                <a:spcPts val="0"/>
              </a:spcAft>
              <a:buSzPts val="1400"/>
              <a:buChar char="•"/>
            </a:pPr>
            <a:r>
              <a:rPr lang="en-US" u="sng">
                <a:solidFill>
                  <a:schemeClr val="dk2"/>
                </a:solidFill>
                <a:latin typeface="Roboto Condensed"/>
                <a:ea typeface="Roboto Condensed"/>
                <a:cs typeface="Roboto Condensed"/>
                <a:sym typeface="Roboto Condensed"/>
              </a:rPr>
              <a:t>Types of auditory hallucinations </a:t>
            </a:r>
            <a:endParaRPr/>
          </a:p>
          <a:p>
            <a:pPr indent="-171450" lvl="1" marL="628650" rtl="0" algn="l">
              <a:lnSpc>
                <a:spcPct val="100000"/>
              </a:lnSpc>
              <a:spcBef>
                <a:spcPts val="0"/>
              </a:spcBef>
              <a:spcAft>
                <a:spcPts val="0"/>
              </a:spcAft>
              <a:buSzPts val="1400"/>
              <a:buChar char="•"/>
            </a:pPr>
            <a:r>
              <a:rPr lang="en-US">
                <a:solidFill>
                  <a:srgbClr val="939F26"/>
                </a:solidFill>
                <a:latin typeface="Roboto Condensed"/>
                <a:ea typeface="Roboto Condensed"/>
                <a:cs typeface="Roboto Condensed"/>
                <a:sym typeface="Roboto Condensed"/>
              </a:rPr>
              <a:t>Elementary: </a:t>
            </a:r>
            <a:r>
              <a:rPr lang="en-US">
                <a:solidFill>
                  <a:schemeClr val="dk1"/>
                </a:solidFill>
                <a:latin typeface="Roboto Condensed"/>
                <a:ea typeface="Roboto Condensed"/>
                <a:cs typeface="Roboto Condensed"/>
                <a:sym typeface="Roboto Condensed"/>
              </a:rPr>
              <a:t>Are perception of sounds such as hissing, whistling, an extended tone.</a:t>
            </a:r>
            <a:endParaRPr/>
          </a:p>
          <a:p>
            <a:pPr indent="-171450" lvl="1" marL="628650" rtl="0" algn="l">
              <a:lnSpc>
                <a:spcPct val="100000"/>
              </a:lnSpc>
              <a:spcBef>
                <a:spcPts val="0"/>
              </a:spcBef>
              <a:spcAft>
                <a:spcPts val="0"/>
              </a:spcAft>
              <a:buSzPts val="1400"/>
              <a:buChar char="•"/>
            </a:pPr>
            <a:r>
              <a:rPr lang="en-US">
                <a:solidFill>
                  <a:srgbClr val="939F26"/>
                </a:solidFill>
                <a:latin typeface="Roboto Condensed"/>
                <a:ea typeface="Roboto Condensed"/>
                <a:cs typeface="Roboto Condensed"/>
                <a:sym typeface="Roboto Condensed"/>
              </a:rPr>
              <a:t>Complex:</a:t>
            </a:r>
            <a:endParaRPr/>
          </a:p>
          <a:p>
            <a:pPr indent="-174625" lvl="1" marL="285750" rtl="0" algn="l">
              <a:lnSpc>
                <a:spcPct val="100000"/>
              </a:lnSpc>
              <a:spcBef>
                <a:spcPts val="0"/>
              </a:spcBef>
              <a:spcAft>
                <a:spcPts val="0"/>
              </a:spcAft>
              <a:buSzPts val="1400"/>
              <a:buFont typeface="Arial"/>
              <a:buAutoNum type="alphaUcPeriod"/>
            </a:pPr>
            <a:r>
              <a:rPr lang="en-US">
                <a:solidFill>
                  <a:schemeClr val="dk2"/>
                </a:solidFill>
                <a:latin typeface="Roboto Condensed"/>
                <a:ea typeface="Roboto Condensed"/>
                <a:cs typeface="Roboto Condensed"/>
                <a:sym typeface="Roboto Condensed"/>
              </a:rPr>
              <a:t>Second person hallucination</a:t>
            </a:r>
            <a:r>
              <a:rPr lang="en-US">
                <a:solidFill>
                  <a:schemeClr val="dk1"/>
                </a:solidFill>
                <a:latin typeface="Roboto Condensed"/>
                <a:ea typeface="Roboto Condensed"/>
                <a:cs typeface="Roboto Condensed"/>
                <a:sym typeface="Roboto Condensed"/>
              </a:rPr>
              <a:t>: </a:t>
            </a:r>
            <a:r>
              <a:rPr lang="en-US" u="sng">
                <a:solidFill>
                  <a:schemeClr val="dk1"/>
                </a:solidFill>
                <a:latin typeface="Roboto Condensed"/>
                <a:ea typeface="Roboto Condensed"/>
                <a:cs typeface="Roboto Condensed"/>
                <a:sym typeface="Roboto Condensed"/>
              </a:rPr>
              <a:t>One voice only</a:t>
            </a:r>
            <a:r>
              <a:rPr lang="en-US">
                <a:solidFill>
                  <a:schemeClr val="dk1"/>
                </a:solidFill>
                <a:latin typeface="Roboto Condensed"/>
                <a:ea typeface="Roboto Condensed"/>
                <a:cs typeface="Roboto Condensed"/>
                <a:sym typeface="Roboto Condensed"/>
              </a:rPr>
              <a:t> may seem to </a:t>
            </a:r>
            <a:r>
              <a:rPr lang="en-US" u="sng">
                <a:solidFill>
                  <a:schemeClr val="dk1"/>
                </a:solidFill>
                <a:latin typeface="Roboto Condensed"/>
                <a:ea typeface="Roboto Condensed"/>
                <a:cs typeface="Roboto Condensed"/>
                <a:sym typeface="Roboto Condensed"/>
              </a:rPr>
              <a:t>address the patient directly.</a:t>
            </a:r>
            <a:endParaRPr/>
          </a:p>
          <a:p>
            <a:pPr indent="-174625" lvl="1" marL="285750" rtl="0" algn="l">
              <a:lnSpc>
                <a:spcPct val="100000"/>
              </a:lnSpc>
              <a:spcBef>
                <a:spcPts val="0"/>
              </a:spcBef>
              <a:spcAft>
                <a:spcPts val="0"/>
              </a:spcAft>
              <a:buSzPts val="1400"/>
              <a:buFont typeface="Arial"/>
              <a:buAutoNum type="alphaUcPeriod"/>
            </a:pPr>
            <a:r>
              <a:rPr lang="en-US">
                <a:solidFill>
                  <a:schemeClr val="dk2"/>
                </a:solidFill>
                <a:latin typeface="Roboto Condensed"/>
                <a:ea typeface="Roboto Condensed"/>
                <a:cs typeface="Roboto Condensed"/>
                <a:sym typeface="Roboto Condensed"/>
              </a:rPr>
              <a:t>Third person hallucination: </a:t>
            </a:r>
            <a:r>
              <a:rPr lang="en-US" u="sng">
                <a:solidFill>
                  <a:schemeClr val="dk1"/>
                </a:solidFill>
                <a:latin typeface="Roboto Condensed"/>
                <a:ea typeface="Roboto Condensed"/>
                <a:cs typeface="Roboto Condensed"/>
                <a:sym typeface="Roboto Condensed"/>
              </a:rPr>
              <a:t>Two voices or more</a:t>
            </a:r>
            <a:r>
              <a:rPr lang="en-US">
                <a:solidFill>
                  <a:schemeClr val="dk1"/>
                </a:solidFill>
                <a:latin typeface="Roboto Condensed"/>
                <a:ea typeface="Roboto Condensed"/>
                <a:cs typeface="Roboto Condensed"/>
                <a:sym typeface="Roboto Condensed"/>
              </a:rPr>
              <a:t> talk to one another referring to the patient as “he” or “she" and </a:t>
            </a:r>
            <a:r>
              <a:rPr lang="en-US" u="sng">
                <a:solidFill>
                  <a:schemeClr val="dk1"/>
                </a:solidFill>
                <a:latin typeface="Roboto Condensed"/>
                <a:ea typeface="Roboto Condensed"/>
                <a:cs typeface="Roboto Condensed"/>
                <a:sym typeface="Roboto Condensed"/>
              </a:rPr>
              <a:t>may give a running commentary on the  patient’s action or intention.</a:t>
            </a:r>
            <a:endParaRPr/>
          </a:p>
          <a:p>
            <a:pPr indent="-174625" lvl="1" marL="285750" rtl="0" algn="l">
              <a:lnSpc>
                <a:spcPct val="100000"/>
              </a:lnSpc>
              <a:spcBef>
                <a:spcPts val="0"/>
              </a:spcBef>
              <a:spcAft>
                <a:spcPts val="0"/>
              </a:spcAft>
              <a:buSzPts val="1400"/>
              <a:buFont typeface="Arial"/>
              <a:buAutoNum type="alphaUcPeriod"/>
            </a:pPr>
            <a:r>
              <a:rPr lang="en-US">
                <a:solidFill>
                  <a:schemeClr val="dk2"/>
                </a:solidFill>
                <a:latin typeface="Roboto Condensed"/>
                <a:ea typeface="Roboto Condensed"/>
                <a:cs typeface="Roboto Condensed"/>
                <a:sym typeface="Roboto Condensed"/>
              </a:rPr>
              <a:t>Thoughts are spoken aloud:</a:t>
            </a:r>
            <a:r>
              <a:rPr lang="en-US">
                <a:solidFill>
                  <a:schemeClr val="dk1"/>
                </a:solidFill>
                <a:latin typeface="Roboto Condensed"/>
                <a:ea typeface="Roboto Condensed"/>
                <a:cs typeface="Roboto Condensed"/>
                <a:sym typeface="Roboto Condensed"/>
              </a:rPr>
              <a:t> </a:t>
            </a:r>
            <a:r>
              <a:rPr lang="en-US" u="sng">
                <a:solidFill>
                  <a:schemeClr val="dk1"/>
                </a:solidFill>
                <a:latin typeface="Roboto Condensed"/>
                <a:ea typeface="Roboto Condensed"/>
                <a:cs typeface="Roboto Condensed"/>
                <a:sym typeface="Roboto Condensed"/>
              </a:rPr>
              <a:t>hears his own thoughts </a:t>
            </a:r>
            <a:r>
              <a:rPr i="1" lang="en-US">
                <a:solidFill>
                  <a:schemeClr val="dk1"/>
                </a:solidFill>
                <a:latin typeface="Roboto Condensed"/>
                <a:ea typeface="Roboto Condensed"/>
                <a:cs typeface="Roboto Condensed"/>
                <a:sym typeface="Roboto Condensed"/>
              </a:rPr>
              <a:t>as he thinks them</a:t>
            </a:r>
            <a:r>
              <a:rPr lang="en-US">
                <a:solidFill>
                  <a:schemeClr val="dk1"/>
                </a:solidFill>
                <a:latin typeface="Roboto Condensed"/>
                <a:ea typeface="Roboto Condensed"/>
                <a:cs typeface="Roboto Condensed"/>
                <a:sym typeface="Roboto Condensed"/>
              </a:rPr>
              <a:t>.</a:t>
            </a:r>
            <a:endParaRPr/>
          </a:p>
          <a:p>
            <a:pPr indent="-174625" lvl="1" marL="285750" rtl="0" algn="l">
              <a:lnSpc>
                <a:spcPct val="100000"/>
              </a:lnSpc>
              <a:spcBef>
                <a:spcPts val="0"/>
              </a:spcBef>
              <a:spcAft>
                <a:spcPts val="0"/>
              </a:spcAft>
              <a:buSzPts val="1400"/>
              <a:buFont typeface="Arial"/>
              <a:buAutoNum type="alphaUcPeriod"/>
            </a:pPr>
            <a:r>
              <a:rPr lang="en-US">
                <a:solidFill>
                  <a:schemeClr val="dk2"/>
                </a:solidFill>
                <a:latin typeface="Roboto Condensed"/>
                <a:ea typeface="Roboto Condensed"/>
                <a:cs typeface="Roboto Condensed"/>
                <a:sym typeface="Roboto Condensed"/>
              </a:rPr>
              <a:t>Thought echo</a:t>
            </a:r>
            <a:r>
              <a:rPr lang="en-US">
                <a:solidFill>
                  <a:schemeClr val="dk1"/>
                </a:solidFill>
                <a:latin typeface="Roboto Condensed"/>
                <a:ea typeface="Roboto Condensed"/>
                <a:cs typeface="Roboto Condensed"/>
                <a:sym typeface="Roboto Condensed"/>
              </a:rPr>
              <a:t>: </a:t>
            </a:r>
            <a:r>
              <a:rPr lang="en-US" u="sng">
                <a:solidFill>
                  <a:schemeClr val="dk1"/>
                </a:solidFill>
                <a:latin typeface="Roboto Condensed"/>
                <a:ea typeface="Roboto Condensed"/>
                <a:cs typeface="Roboto Condensed"/>
                <a:sym typeface="Roboto Condensed"/>
              </a:rPr>
              <a:t>hears his own thoughts </a:t>
            </a:r>
            <a:r>
              <a:rPr i="1" lang="en-US" u="sng">
                <a:solidFill>
                  <a:schemeClr val="dk1"/>
                </a:solidFill>
                <a:latin typeface="Roboto Condensed"/>
                <a:ea typeface="Roboto Condensed"/>
                <a:cs typeface="Roboto Condensed"/>
                <a:sym typeface="Roboto Condensed"/>
              </a:rPr>
              <a:t>after</a:t>
            </a:r>
            <a:r>
              <a:rPr lang="en-US" u="sng">
                <a:solidFill>
                  <a:schemeClr val="dk1"/>
                </a:solidFill>
                <a:latin typeface="Roboto Condensed"/>
                <a:ea typeface="Roboto Condensed"/>
                <a:cs typeface="Roboto Condensed"/>
                <a:sym typeface="Roboto Condensed"/>
              </a:rPr>
              <a:t> he has thought of them.</a:t>
            </a:r>
            <a:endParaRPr/>
          </a:p>
          <a:p>
            <a:pPr indent="-196850" lvl="0" marL="285750" rtl="0" algn="l">
              <a:lnSpc>
                <a:spcPct val="100000"/>
              </a:lnSpc>
              <a:spcBef>
                <a:spcPts val="0"/>
              </a:spcBef>
              <a:spcAft>
                <a:spcPts val="0"/>
              </a:spcAft>
              <a:buSzPts val="1400"/>
              <a:buNone/>
            </a:pPr>
            <a:r>
              <a:t/>
            </a:r>
            <a:endParaRPr>
              <a:latin typeface="Roboto Condensed"/>
              <a:ea typeface="Roboto Condensed"/>
              <a:cs typeface="Roboto Condensed"/>
              <a:sym typeface="Roboto Condensed"/>
            </a:endParaRPr>
          </a:p>
        </p:txBody>
      </p:sp>
      <p:sp>
        <p:nvSpPr>
          <p:cNvPr id="530" name="Google Shape;530;p28"/>
          <p:cNvSpPr txBox="1"/>
          <p:nvPr/>
        </p:nvSpPr>
        <p:spPr>
          <a:xfrm>
            <a:off x="4487780" y="1034937"/>
            <a:ext cx="3671526" cy="3585189"/>
          </a:xfrm>
          <a:prstGeom prst="rect">
            <a:avLst/>
          </a:prstGeom>
          <a:noFill/>
          <a:ln>
            <a:noFill/>
          </a:ln>
        </p:spPr>
        <p:txBody>
          <a:bodyPr anchorCtr="0" anchor="t" bIns="91425" lIns="91425" spcFirstLastPara="1" rIns="91425" wrap="square" tIns="91425">
            <a:noAutofit/>
          </a:bodyPr>
          <a:lstStyle/>
          <a:p>
            <a:pPr indent="0" lvl="0" marL="152400" marR="0" rtl="0" algn="l">
              <a:lnSpc>
                <a:spcPct val="100000"/>
              </a:lnSpc>
              <a:spcBef>
                <a:spcPts val="0"/>
              </a:spcBef>
              <a:spcAft>
                <a:spcPts val="0"/>
              </a:spcAft>
              <a:buClr>
                <a:schemeClr val="dk1"/>
              </a:buClr>
              <a:buSzPts val="1200"/>
              <a:buFont typeface="Rubik"/>
              <a:buNone/>
            </a:pPr>
            <a:r>
              <a:rPr b="1" i="0" lang="en-US" sz="1400" u="none" cap="none" strike="noStrike">
                <a:solidFill>
                  <a:schemeClr val="dk2"/>
                </a:solidFill>
                <a:latin typeface="Roboto Condensed"/>
                <a:ea typeface="Roboto Condensed"/>
                <a:cs typeface="Roboto Condensed"/>
                <a:sym typeface="Roboto Condensed"/>
              </a:rPr>
              <a:t>2. Visual hallucinations: </a:t>
            </a:r>
            <a:r>
              <a:rPr b="0" i="0" lang="en-US" sz="1400" u="none" cap="none" strike="noStrike">
                <a:solidFill>
                  <a:srgbClr val="434343"/>
                </a:solidFill>
                <a:latin typeface="Roboto Condensed"/>
                <a:ea typeface="Roboto Condensed"/>
                <a:cs typeface="Roboto Condensed"/>
                <a:sym typeface="Roboto Condensed"/>
              </a:rPr>
              <a:t>false perception involving sight, consisting of both formed images (for example, people) and unformed images (for example, flashes of light); most common in medically determined disorders &amp; acute organic states.</a:t>
            </a:r>
            <a:endParaRPr b="0" i="0" sz="1400" u="none" cap="none" strike="noStrike">
              <a:solidFill>
                <a:srgbClr val="000000"/>
              </a:solidFill>
              <a:latin typeface="Arial"/>
              <a:ea typeface="Arial"/>
              <a:cs typeface="Arial"/>
              <a:sym typeface="Arial"/>
            </a:endParaRPr>
          </a:p>
          <a:p>
            <a:pPr indent="-304800" lvl="1" marL="914400" marR="0" rtl="0" algn="l">
              <a:lnSpc>
                <a:spcPct val="100000"/>
              </a:lnSpc>
              <a:spcBef>
                <a:spcPts val="0"/>
              </a:spcBef>
              <a:spcAft>
                <a:spcPts val="0"/>
              </a:spcAft>
              <a:buClr>
                <a:srgbClr val="434343"/>
              </a:buClr>
              <a:buSzPts val="1200"/>
              <a:buFont typeface="Roboto Condensed Light"/>
              <a:buChar char="○"/>
            </a:pPr>
            <a:r>
              <a:rPr b="0" i="0" lang="en-US" sz="1400" u="none" cap="none" strike="noStrike">
                <a:solidFill>
                  <a:srgbClr val="939F26"/>
                </a:solidFill>
                <a:latin typeface="Roboto Condensed"/>
                <a:ea typeface="Roboto Condensed"/>
                <a:cs typeface="Roboto Condensed"/>
                <a:sym typeface="Roboto Condensed"/>
              </a:rPr>
              <a:t>Lilliputian hallucination: </a:t>
            </a:r>
            <a:r>
              <a:rPr b="0" i="0" lang="en-US" sz="1400" u="none" cap="none" strike="noStrike">
                <a:solidFill>
                  <a:srgbClr val="434343"/>
                </a:solidFill>
                <a:latin typeface="Roboto Condensed"/>
                <a:ea typeface="Roboto Condensed"/>
                <a:cs typeface="Roboto Condensed"/>
                <a:sym typeface="Roboto Condensed"/>
              </a:rPr>
              <a:t>false perception in which objects are seen as reduced in size.</a:t>
            </a:r>
            <a:endParaRPr b="0" i="0" sz="1400" u="none" cap="none" strike="noStrike">
              <a:solidFill>
                <a:srgbClr val="000000"/>
              </a:solidFill>
              <a:latin typeface="Arial"/>
              <a:ea typeface="Arial"/>
              <a:cs typeface="Arial"/>
              <a:sym typeface="Arial"/>
            </a:endParaRPr>
          </a:p>
          <a:p>
            <a:pPr indent="-304800" lvl="1" marL="914400" marR="0" rtl="0" algn="l">
              <a:lnSpc>
                <a:spcPct val="100000"/>
              </a:lnSpc>
              <a:spcBef>
                <a:spcPts val="0"/>
              </a:spcBef>
              <a:spcAft>
                <a:spcPts val="0"/>
              </a:spcAft>
              <a:buClr>
                <a:srgbClr val="434343"/>
              </a:buClr>
              <a:buSzPts val="1200"/>
              <a:buFont typeface="Roboto Condensed Light"/>
              <a:buChar char="○"/>
            </a:pPr>
            <a:r>
              <a:rPr b="0" i="0" lang="en-US" sz="1400" u="none" cap="none" strike="noStrike">
                <a:solidFill>
                  <a:srgbClr val="939F26"/>
                </a:solidFill>
                <a:latin typeface="Roboto Condensed"/>
                <a:ea typeface="Roboto Condensed"/>
                <a:cs typeface="Roboto Condensed"/>
                <a:sym typeface="Roboto Condensed"/>
              </a:rPr>
              <a:t>Extracampine visual hallucination: </a:t>
            </a:r>
            <a:r>
              <a:rPr b="0" i="0" lang="en-US" sz="1400" u="none" cap="none" strike="noStrike">
                <a:solidFill>
                  <a:srgbClr val="434343"/>
                </a:solidFill>
                <a:latin typeface="Roboto Condensed"/>
                <a:ea typeface="Roboto Condensed"/>
                <a:cs typeface="Roboto Condensed"/>
                <a:sym typeface="Roboto Condensed"/>
              </a:rPr>
              <a:t>Are experienced as located outside the field of vision, behind the head.</a:t>
            </a:r>
            <a:endParaRPr b="0" i="0" sz="1400" u="none" cap="none" strike="noStrike">
              <a:solidFill>
                <a:srgbClr val="000000"/>
              </a:solidFill>
              <a:latin typeface="Arial"/>
              <a:ea typeface="Arial"/>
              <a:cs typeface="Arial"/>
              <a:sym typeface="Arial"/>
            </a:endParaRPr>
          </a:p>
          <a:p>
            <a:pPr indent="-304800" lvl="1" marL="914400" marR="0" rtl="0" algn="l">
              <a:lnSpc>
                <a:spcPct val="100000"/>
              </a:lnSpc>
              <a:spcBef>
                <a:spcPts val="0"/>
              </a:spcBef>
              <a:spcAft>
                <a:spcPts val="0"/>
              </a:spcAft>
              <a:buClr>
                <a:srgbClr val="434343"/>
              </a:buClr>
              <a:buSzPts val="1200"/>
              <a:buFont typeface="Roboto Condensed Light"/>
              <a:buChar char="○"/>
            </a:pPr>
            <a:r>
              <a:rPr b="0" i="0" lang="en-US" sz="1400" u="none" cap="none" strike="noStrike">
                <a:solidFill>
                  <a:srgbClr val="939F26"/>
                </a:solidFill>
                <a:latin typeface="Roboto Condensed"/>
                <a:ea typeface="Roboto Condensed"/>
                <a:cs typeface="Roboto Condensed"/>
                <a:sym typeface="Roboto Condensed"/>
              </a:rPr>
              <a:t>Autoscopic Hallucination: </a:t>
            </a:r>
            <a:r>
              <a:rPr b="0" i="0" lang="en-US" sz="1400" u="none" cap="none" strike="noStrike">
                <a:solidFill>
                  <a:srgbClr val="434343"/>
                </a:solidFill>
                <a:latin typeface="Roboto Condensed"/>
                <a:ea typeface="Roboto Condensed"/>
                <a:cs typeface="Roboto Condensed"/>
                <a:sym typeface="Roboto Condensed"/>
              </a:rPr>
              <a:t>The experience of seeing one’s own body in external space.</a:t>
            </a:r>
            <a:endParaRPr b="0" i="0" sz="1400" u="none" cap="none" strike="noStrike">
              <a:solidFill>
                <a:srgbClr val="000000"/>
              </a:solidFill>
              <a:latin typeface="Arial"/>
              <a:ea typeface="Arial"/>
              <a:cs typeface="Arial"/>
              <a:sym typeface="Arial"/>
            </a:endParaRPr>
          </a:p>
          <a:p>
            <a:pPr indent="0" lvl="0" marL="152400" marR="0" rtl="0" algn="l">
              <a:lnSpc>
                <a:spcPct val="100000"/>
              </a:lnSpc>
              <a:spcBef>
                <a:spcPts val="0"/>
              </a:spcBef>
              <a:spcAft>
                <a:spcPts val="0"/>
              </a:spcAft>
              <a:buClr>
                <a:schemeClr val="dk1"/>
              </a:buClr>
              <a:buSzPts val="1200"/>
              <a:buFont typeface="Rubik"/>
              <a:buNone/>
            </a:pPr>
            <a:r>
              <a:rPr b="0" i="0" lang="en-US" sz="1400" u="none" cap="none" strike="noStrike">
                <a:solidFill>
                  <a:srgbClr val="434343"/>
                </a:solidFill>
                <a:latin typeface="Roboto Condensed"/>
                <a:ea typeface="Roboto Condensed"/>
                <a:cs typeface="Roboto Condensed"/>
                <a:sym typeface="Roboto Condensed"/>
              </a:rPr>
              <a:t> </a:t>
            </a:r>
            <a:endParaRPr b="0" i="0" sz="1400" u="none" cap="none" strike="noStrike">
              <a:solidFill>
                <a:srgbClr val="000000"/>
              </a:solidFill>
              <a:latin typeface="Arial"/>
              <a:ea typeface="Arial"/>
              <a:cs typeface="Arial"/>
              <a:sym typeface="Arial"/>
            </a:endParaRPr>
          </a:p>
        </p:txBody>
      </p:sp>
      <p:sp>
        <p:nvSpPr>
          <p:cNvPr id="531" name="Google Shape;531;p28"/>
          <p:cNvSpPr txBox="1"/>
          <p:nvPr/>
        </p:nvSpPr>
        <p:spPr>
          <a:xfrm>
            <a:off x="34617" y="2955793"/>
            <a:ext cx="46313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F3542"/>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532" name="Google Shape;532;p28"/>
          <p:cNvSpPr txBox="1"/>
          <p:nvPr/>
        </p:nvSpPr>
        <p:spPr>
          <a:xfrm>
            <a:off x="56920" y="4204732"/>
            <a:ext cx="46313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F3542"/>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7" name="Shape 3377"/>
        <p:cNvGrpSpPr/>
        <p:nvPr/>
      </p:nvGrpSpPr>
      <p:grpSpPr>
        <a:xfrm>
          <a:off x="0" y="0"/>
          <a:ext cx="0" cy="0"/>
          <a:chOff x="0" y="0"/>
          <a:chExt cx="0" cy="0"/>
        </a:xfrm>
      </p:grpSpPr>
      <p:sp>
        <p:nvSpPr>
          <p:cNvPr id="3378" name="Google Shape;3378;g2b9a5c43d4a_0_56"/>
          <p:cNvSpPr txBox="1"/>
          <p:nvPr>
            <p:ph type="title"/>
          </p:nvPr>
        </p:nvSpPr>
        <p:spPr>
          <a:xfrm>
            <a:off x="251250" y="2226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3379" name="Google Shape;3379;g2b9a5c43d4a_0_56"/>
          <p:cNvSpPr txBox="1"/>
          <p:nvPr>
            <p:ph idx="1" type="body"/>
          </p:nvPr>
        </p:nvSpPr>
        <p:spPr>
          <a:xfrm>
            <a:off x="342050" y="1013500"/>
            <a:ext cx="4003200" cy="4130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t>8- Which of the following is specific about delirium?</a:t>
            </a:r>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Acute onset</a:t>
            </a:r>
            <a:endParaRPr sz="1100">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9- 72-year-old male in the ICU due to multiple MI and stroke, on EEG there is a low wave in the background, he is confused and disoriented, but he is not agitated, what is the diagnosis?</a:t>
            </a:r>
            <a:endParaRPr/>
          </a:p>
          <a:p>
            <a:pPr indent="0" lvl="1" marL="457200" rtl="0" algn="l">
              <a:lnSpc>
                <a:spcPct val="100000"/>
              </a:lnSpc>
              <a:spcBef>
                <a:spcPts val="0"/>
              </a:spcBef>
              <a:spcAft>
                <a:spcPts val="0"/>
              </a:spcAft>
              <a:buSzPts val="1400"/>
              <a:buNone/>
            </a:pPr>
            <a:r>
              <a:rPr lang="en-US">
                <a:solidFill>
                  <a:schemeClr val="dk2"/>
                </a:solidFill>
              </a:rPr>
              <a:t>- Delirium</a:t>
            </a:r>
            <a:endParaRPr/>
          </a:p>
          <a:p>
            <a:pPr indent="0" lvl="0" marL="0" rtl="0" algn="l">
              <a:lnSpc>
                <a:spcPct val="100000"/>
              </a:lnSpc>
              <a:spcBef>
                <a:spcPts val="1000"/>
              </a:spcBef>
              <a:spcAft>
                <a:spcPts val="0"/>
              </a:spcAft>
              <a:buSzPts val="1400"/>
              <a:buNone/>
            </a:pPr>
            <a:r>
              <a:rPr lang="en-US"/>
              <a:t>10- Case typical of delirium (patient in ICU agitated and removed the line from his hand), </a:t>
            </a:r>
            <a:r>
              <a:rPr lang="en-US"/>
              <a:t>what</a:t>
            </a:r>
            <a:r>
              <a:rPr lang="en-US"/>
              <a:t> is the best management?</a:t>
            </a:r>
            <a:endParaRPr/>
          </a:p>
          <a:p>
            <a:pPr indent="0" lvl="0" marL="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	Treat the underlying cause </a:t>
            </a:r>
            <a:endParaRPr>
              <a:solidFill>
                <a:schemeClr val="dk2"/>
              </a:solidFill>
              <a:latin typeface="Roboto Condensed Light"/>
              <a:ea typeface="Roboto Condensed Light"/>
              <a:cs typeface="Roboto Condensed Light"/>
              <a:sym typeface="Roboto Condensed Light"/>
            </a:endParaRPr>
          </a:p>
        </p:txBody>
      </p:sp>
      <p:sp>
        <p:nvSpPr>
          <p:cNvPr id="3380" name="Google Shape;3380;g2b9a5c43d4a_0_56"/>
          <p:cNvSpPr txBox="1"/>
          <p:nvPr>
            <p:ph idx="1" type="body"/>
          </p:nvPr>
        </p:nvSpPr>
        <p:spPr>
          <a:xfrm>
            <a:off x="4573400" y="1013500"/>
            <a:ext cx="3686700" cy="4130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latin typeface="Roboto Condensed Light"/>
                <a:ea typeface="Roboto Condensed Light"/>
                <a:cs typeface="Roboto Condensed Light"/>
                <a:sym typeface="Roboto Condensed Light"/>
              </a:rPr>
              <a:t> </a:t>
            </a:r>
            <a:endParaRPr/>
          </a:p>
        </p:txBody>
      </p:sp>
    </p:spTree>
  </p:cSld>
  <p:clrMapOvr>
    <a:masterClrMapping/>
  </p:clrMapOvr>
</p:sld>
</file>

<file path=ppt/slides/slide2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4" name="Shape 3384"/>
        <p:cNvGrpSpPr/>
        <p:nvPr/>
      </p:nvGrpSpPr>
      <p:grpSpPr>
        <a:xfrm>
          <a:off x="0" y="0"/>
          <a:ext cx="0" cy="0"/>
          <a:chOff x="0" y="0"/>
          <a:chExt cx="0" cy="0"/>
        </a:xfrm>
      </p:grpSpPr>
      <p:sp>
        <p:nvSpPr>
          <p:cNvPr id="3385" name="Google Shape;3385;g2b64a795e42_0_655"/>
          <p:cNvSpPr txBox="1"/>
          <p:nvPr>
            <p:ph type="title"/>
          </p:nvPr>
        </p:nvSpPr>
        <p:spPr>
          <a:xfrm>
            <a:off x="608639" y="2525322"/>
            <a:ext cx="40734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sz="2800"/>
              <a:t>Eating disorders</a:t>
            </a:r>
            <a:endParaRPr sz="2800"/>
          </a:p>
        </p:txBody>
      </p:sp>
      <p:sp>
        <p:nvSpPr>
          <p:cNvPr id="3386" name="Google Shape;3386;g2b64a795e42_0_655"/>
          <p:cNvSpPr/>
          <p:nvPr/>
        </p:nvSpPr>
        <p:spPr>
          <a:xfrm>
            <a:off x="1937975" y="1284250"/>
            <a:ext cx="1544540" cy="1112046"/>
          </a:xfrm>
          <a:custGeom>
            <a:rect b="b" l="l" r="r" t="t"/>
            <a:pathLst>
              <a:path extrusionOk="0" h="5692" w="7942">
                <a:moveTo>
                  <a:pt x="3056" y="1"/>
                </a:moveTo>
                <a:cubicBezTo>
                  <a:pt x="2499" y="1"/>
                  <a:pt x="1942" y="26"/>
                  <a:pt x="1393" y="99"/>
                </a:cubicBezTo>
                <a:cubicBezTo>
                  <a:pt x="912" y="166"/>
                  <a:pt x="370" y="314"/>
                  <a:pt x="154" y="808"/>
                </a:cubicBezTo>
                <a:cubicBezTo>
                  <a:pt x="31" y="1079"/>
                  <a:pt x="0" y="1393"/>
                  <a:pt x="25" y="1714"/>
                </a:cubicBezTo>
                <a:cubicBezTo>
                  <a:pt x="68" y="2312"/>
                  <a:pt x="296" y="2966"/>
                  <a:pt x="536" y="3520"/>
                </a:cubicBezTo>
                <a:cubicBezTo>
                  <a:pt x="666" y="3816"/>
                  <a:pt x="789" y="4088"/>
                  <a:pt x="894" y="4310"/>
                </a:cubicBezTo>
                <a:cubicBezTo>
                  <a:pt x="1178" y="4932"/>
                  <a:pt x="1615" y="5537"/>
                  <a:pt x="2220" y="5666"/>
                </a:cubicBezTo>
                <a:cubicBezTo>
                  <a:pt x="2302" y="5684"/>
                  <a:pt x="2385" y="5691"/>
                  <a:pt x="2468" y="5691"/>
                </a:cubicBezTo>
                <a:cubicBezTo>
                  <a:pt x="2824" y="5691"/>
                  <a:pt x="3180" y="5547"/>
                  <a:pt x="3520" y="5407"/>
                </a:cubicBezTo>
                <a:cubicBezTo>
                  <a:pt x="4384" y="5050"/>
                  <a:pt x="5265" y="4680"/>
                  <a:pt x="5993" y="4038"/>
                </a:cubicBezTo>
                <a:cubicBezTo>
                  <a:pt x="7084" y="3077"/>
                  <a:pt x="7941" y="1030"/>
                  <a:pt x="6196" y="277"/>
                </a:cubicBezTo>
                <a:cubicBezTo>
                  <a:pt x="5796" y="105"/>
                  <a:pt x="5364" y="80"/>
                  <a:pt x="4939" y="62"/>
                </a:cubicBezTo>
                <a:cubicBezTo>
                  <a:pt x="4655" y="49"/>
                  <a:pt x="4371" y="37"/>
                  <a:pt x="4088" y="25"/>
                </a:cubicBezTo>
                <a:cubicBezTo>
                  <a:pt x="3744" y="11"/>
                  <a:pt x="3400" y="1"/>
                  <a:pt x="3056"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387" name="Google Shape;3387;g2b64a795e42_0_655"/>
          <p:cNvGrpSpPr/>
          <p:nvPr/>
        </p:nvGrpSpPr>
        <p:grpSpPr>
          <a:xfrm>
            <a:off x="4352214" y="-249185"/>
            <a:ext cx="4653194" cy="5580612"/>
            <a:chOff x="4352214" y="-249185"/>
            <a:chExt cx="4653194" cy="5580612"/>
          </a:xfrm>
        </p:grpSpPr>
        <p:sp>
          <p:nvSpPr>
            <p:cNvPr id="3388" name="Google Shape;3388;g2b64a795e42_0_655"/>
            <p:cNvSpPr/>
            <p:nvPr/>
          </p:nvSpPr>
          <p:spPr>
            <a:xfrm rot="9784833">
              <a:off x="4604931" y="303431"/>
              <a:ext cx="4147759" cy="2353635"/>
            </a:xfrm>
            <a:custGeom>
              <a:rect b="b" l="l" r="r" t="t"/>
              <a:pathLst>
                <a:path extrusionOk="0" h="27814" w="57888">
                  <a:moveTo>
                    <a:pt x="24329" y="0"/>
                  </a:moveTo>
                  <a:cubicBezTo>
                    <a:pt x="20137" y="0"/>
                    <a:pt x="15944" y="292"/>
                    <a:pt x="11795" y="876"/>
                  </a:cubicBezTo>
                  <a:cubicBezTo>
                    <a:pt x="8059" y="1400"/>
                    <a:pt x="3909" y="2467"/>
                    <a:pt x="2041" y="5691"/>
                  </a:cubicBezTo>
                  <a:cubicBezTo>
                    <a:pt x="0" y="9206"/>
                    <a:pt x="1640" y="13707"/>
                    <a:pt x="4033" y="17005"/>
                  </a:cubicBezTo>
                  <a:cubicBezTo>
                    <a:pt x="9661" y="24748"/>
                    <a:pt x="17144" y="27813"/>
                    <a:pt x="25551" y="27813"/>
                  </a:cubicBezTo>
                  <a:cubicBezTo>
                    <a:pt x="28471" y="27813"/>
                    <a:pt x="31503" y="27443"/>
                    <a:pt x="34607" y="26771"/>
                  </a:cubicBezTo>
                  <a:cubicBezTo>
                    <a:pt x="36981" y="26253"/>
                    <a:pt x="39274" y="25538"/>
                    <a:pt x="41395" y="24545"/>
                  </a:cubicBezTo>
                  <a:cubicBezTo>
                    <a:pt x="49157" y="20920"/>
                    <a:pt x="57888" y="5494"/>
                    <a:pt x="45372" y="2485"/>
                  </a:cubicBezTo>
                  <a:cubicBezTo>
                    <a:pt x="38494" y="832"/>
                    <a:pt x="31411" y="0"/>
                    <a:pt x="2432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9" name="Google Shape;3389;g2b64a795e42_0_655"/>
            <p:cNvSpPr/>
            <p:nvPr/>
          </p:nvSpPr>
          <p:spPr>
            <a:xfrm rot="5183080">
              <a:off x="5157570" y="2667456"/>
              <a:ext cx="2471275" cy="2691843"/>
            </a:xfrm>
            <a:custGeom>
              <a:rect b="b" l="l" r="r" t="t"/>
              <a:pathLst>
                <a:path extrusionOk="0" h="3020" w="2757">
                  <a:moveTo>
                    <a:pt x="1727" y="1"/>
                  </a:moveTo>
                  <a:cubicBezTo>
                    <a:pt x="815" y="1"/>
                    <a:pt x="275" y="1495"/>
                    <a:pt x="93" y="2170"/>
                  </a:cubicBezTo>
                  <a:cubicBezTo>
                    <a:pt x="43" y="2361"/>
                    <a:pt x="0" y="2571"/>
                    <a:pt x="93" y="2750"/>
                  </a:cubicBezTo>
                  <a:cubicBezTo>
                    <a:pt x="196" y="2948"/>
                    <a:pt x="423" y="3020"/>
                    <a:pt x="655" y="3020"/>
                  </a:cubicBezTo>
                  <a:cubicBezTo>
                    <a:pt x="756" y="3020"/>
                    <a:pt x="857" y="3006"/>
                    <a:pt x="950" y="2984"/>
                  </a:cubicBezTo>
                  <a:cubicBezTo>
                    <a:pt x="1418" y="2879"/>
                    <a:pt x="1850" y="2639"/>
                    <a:pt x="2183" y="2293"/>
                  </a:cubicBezTo>
                  <a:cubicBezTo>
                    <a:pt x="2479" y="1991"/>
                    <a:pt x="2707" y="1597"/>
                    <a:pt x="2731" y="1171"/>
                  </a:cubicBezTo>
                  <a:cubicBezTo>
                    <a:pt x="2756" y="746"/>
                    <a:pt x="2540" y="296"/>
                    <a:pt x="2164" y="111"/>
                  </a:cubicBezTo>
                  <a:cubicBezTo>
                    <a:pt x="2010" y="35"/>
                    <a:pt x="1864" y="1"/>
                    <a:pt x="1727"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0" name="Google Shape;3390;g2b64a795e42_0_655"/>
            <p:cNvSpPr/>
            <p:nvPr/>
          </p:nvSpPr>
          <p:spPr>
            <a:xfrm>
              <a:off x="6599326" y="1952175"/>
              <a:ext cx="2246512" cy="2392162"/>
            </a:xfrm>
            <a:custGeom>
              <a:rect b="b" l="l" r="r" t="t"/>
              <a:pathLst>
                <a:path extrusionOk="0" h="12553" w="11789">
                  <a:moveTo>
                    <a:pt x="8224" y="1"/>
                  </a:moveTo>
                  <a:cubicBezTo>
                    <a:pt x="6188" y="1"/>
                    <a:pt x="3792" y="774"/>
                    <a:pt x="2646" y="1180"/>
                  </a:cubicBezTo>
                  <a:cubicBezTo>
                    <a:pt x="2621" y="1192"/>
                    <a:pt x="2590" y="1198"/>
                    <a:pt x="2559" y="1211"/>
                  </a:cubicBezTo>
                  <a:cubicBezTo>
                    <a:pt x="1782" y="1494"/>
                    <a:pt x="981" y="1901"/>
                    <a:pt x="574" y="2709"/>
                  </a:cubicBezTo>
                  <a:cubicBezTo>
                    <a:pt x="1" y="3868"/>
                    <a:pt x="469" y="5335"/>
                    <a:pt x="1073" y="6476"/>
                  </a:cubicBezTo>
                  <a:cubicBezTo>
                    <a:pt x="2276" y="8732"/>
                    <a:pt x="4002" y="10625"/>
                    <a:pt x="6018" y="11902"/>
                  </a:cubicBezTo>
                  <a:cubicBezTo>
                    <a:pt x="6265" y="12056"/>
                    <a:pt x="6530" y="12210"/>
                    <a:pt x="6807" y="12321"/>
                  </a:cubicBezTo>
                  <a:cubicBezTo>
                    <a:pt x="7135" y="12462"/>
                    <a:pt x="7471" y="12552"/>
                    <a:pt x="7801" y="12552"/>
                  </a:cubicBezTo>
                  <a:cubicBezTo>
                    <a:pt x="8048" y="12552"/>
                    <a:pt x="8292" y="12501"/>
                    <a:pt x="8527" y="12382"/>
                  </a:cubicBezTo>
                  <a:cubicBezTo>
                    <a:pt x="9095" y="12099"/>
                    <a:pt x="9465" y="11470"/>
                    <a:pt x="9773" y="10853"/>
                  </a:cubicBezTo>
                  <a:cubicBezTo>
                    <a:pt x="10772" y="8843"/>
                    <a:pt x="11419" y="6605"/>
                    <a:pt x="11666" y="4312"/>
                  </a:cubicBezTo>
                  <a:cubicBezTo>
                    <a:pt x="11752" y="3461"/>
                    <a:pt x="11789" y="2567"/>
                    <a:pt x="11518" y="1772"/>
                  </a:cubicBezTo>
                  <a:cubicBezTo>
                    <a:pt x="11067" y="432"/>
                    <a:pt x="9746" y="1"/>
                    <a:pt x="8224" y="1"/>
                  </a:cubicBezTo>
                  <a:close/>
                </a:path>
              </a:pathLst>
            </a:custGeom>
            <a:solidFill>
              <a:schemeClr val="accent3">
                <a:alpha val="4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1" name="Google Shape;3391;g2b64a795e42_0_655"/>
            <p:cNvSpPr/>
            <p:nvPr/>
          </p:nvSpPr>
          <p:spPr>
            <a:xfrm rot="2699978">
              <a:off x="5100118" y="1676293"/>
              <a:ext cx="2926222" cy="2176930"/>
            </a:xfrm>
            <a:custGeom>
              <a:rect b="b" l="l" r="r" t="t"/>
              <a:pathLst>
                <a:path extrusionOk="0" h="6589" w="10631">
                  <a:moveTo>
                    <a:pt x="1143" y="1"/>
                  </a:moveTo>
                  <a:cubicBezTo>
                    <a:pt x="967" y="1"/>
                    <a:pt x="802" y="27"/>
                    <a:pt x="654" y="87"/>
                  </a:cubicBezTo>
                  <a:cubicBezTo>
                    <a:pt x="25" y="340"/>
                    <a:pt x="1" y="1092"/>
                    <a:pt x="198" y="1764"/>
                  </a:cubicBezTo>
                  <a:cubicBezTo>
                    <a:pt x="827" y="3898"/>
                    <a:pt x="2683" y="5260"/>
                    <a:pt x="5075" y="6142"/>
                  </a:cubicBezTo>
                  <a:cubicBezTo>
                    <a:pt x="5543" y="6314"/>
                    <a:pt x="6012" y="6450"/>
                    <a:pt x="6474" y="6536"/>
                  </a:cubicBezTo>
                  <a:cubicBezTo>
                    <a:pt x="6664" y="6572"/>
                    <a:pt x="6867" y="6589"/>
                    <a:pt x="7074" y="6589"/>
                  </a:cubicBezTo>
                  <a:cubicBezTo>
                    <a:pt x="8703" y="6589"/>
                    <a:pt x="10631" y="5535"/>
                    <a:pt x="8799" y="4064"/>
                  </a:cubicBezTo>
                  <a:cubicBezTo>
                    <a:pt x="6992" y="2609"/>
                    <a:pt x="4933" y="1376"/>
                    <a:pt x="2781" y="445"/>
                  </a:cubicBezTo>
                  <a:cubicBezTo>
                    <a:pt x="2246" y="216"/>
                    <a:pt x="1649" y="1"/>
                    <a:pt x="1143" y="1"/>
                  </a:cubicBezTo>
                  <a:close/>
                </a:path>
              </a:pathLst>
            </a:custGeom>
            <a:solidFill>
              <a:schemeClr val="accent4">
                <a:alpha val="5803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392" name="Google Shape;3392;g2b64a795e42_0_655"/>
          <p:cNvSpPr/>
          <p:nvPr/>
        </p:nvSpPr>
        <p:spPr>
          <a:xfrm>
            <a:off x="8244128" y="2496750"/>
            <a:ext cx="259725" cy="267028"/>
          </a:xfrm>
          <a:custGeom>
            <a:rect b="b" l="l" r="r" t="t"/>
            <a:pathLst>
              <a:path extrusionOk="0" h="2701" w="2627">
                <a:moveTo>
                  <a:pt x="1030" y="0"/>
                </a:moveTo>
                <a:cubicBezTo>
                  <a:pt x="968" y="0"/>
                  <a:pt x="919" y="49"/>
                  <a:pt x="919" y="111"/>
                </a:cubicBezTo>
                <a:lnTo>
                  <a:pt x="919" y="956"/>
                </a:lnTo>
                <a:lnTo>
                  <a:pt x="111" y="956"/>
                </a:lnTo>
                <a:cubicBezTo>
                  <a:pt x="50" y="956"/>
                  <a:pt x="0" y="1005"/>
                  <a:pt x="0" y="1067"/>
                </a:cubicBezTo>
                <a:lnTo>
                  <a:pt x="0" y="1628"/>
                </a:lnTo>
                <a:cubicBezTo>
                  <a:pt x="0" y="1689"/>
                  <a:pt x="50" y="1739"/>
                  <a:pt x="111" y="1739"/>
                </a:cubicBezTo>
                <a:lnTo>
                  <a:pt x="919" y="1739"/>
                </a:lnTo>
                <a:lnTo>
                  <a:pt x="919" y="2583"/>
                </a:lnTo>
                <a:cubicBezTo>
                  <a:pt x="919" y="2645"/>
                  <a:pt x="968" y="2701"/>
                  <a:pt x="1030" y="2701"/>
                </a:cubicBezTo>
                <a:lnTo>
                  <a:pt x="1591" y="2701"/>
                </a:lnTo>
                <a:cubicBezTo>
                  <a:pt x="1653" y="2701"/>
                  <a:pt x="1708" y="2645"/>
                  <a:pt x="1708" y="2583"/>
                </a:cubicBezTo>
                <a:lnTo>
                  <a:pt x="1708" y="1739"/>
                </a:lnTo>
                <a:lnTo>
                  <a:pt x="2516" y="1739"/>
                </a:lnTo>
                <a:cubicBezTo>
                  <a:pt x="2578" y="1739"/>
                  <a:pt x="2627" y="1689"/>
                  <a:pt x="2627" y="1628"/>
                </a:cubicBezTo>
                <a:lnTo>
                  <a:pt x="2627" y="1067"/>
                </a:lnTo>
                <a:cubicBezTo>
                  <a:pt x="2627" y="1005"/>
                  <a:pt x="2578" y="956"/>
                  <a:pt x="2516" y="956"/>
                </a:cubicBezTo>
                <a:lnTo>
                  <a:pt x="1708" y="956"/>
                </a:lnTo>
                <a:lnTo>
                  <a:pt x="1708" y="111"/>
                </a:lnTo>
                <a:cubicBezTo>
                  <a:pt x="1708" y="49"/>
                  <a:pt x="1653" y="0"/>
                  <a:pt x="15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3" name="Google Shape;3393;g2b64a795e42_0_655"/>
          <p:cNvSpPr/>
          <p:nvPr/>
        </p:nvSpPr>
        <p:spPr>
          <a:xfrm>
            <a:off x="6183225" y="11040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4" name="Google Shape;3394;g2b64a795e42_0_655"/>
          <p:cNvSpPr/>
          <p:nvPr/>
        </p:nvSpPr>
        <p:spPr>
          <a:xfrm>
            <a:off x="7581625" y="10022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5" name="Google Shape;3395;g2b64a795e42_0_655"/>
          <p:cNvSpPr/>
          <p:nvPr/>
        </p:nvSpPr>
        <p:spPr>
          <a:xfrm>
            <a:off x="6309925" y="44311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6" name="Google Shape;3396;g2b64a795e42_0_655"/>
          <p:cNvSpPr/>
          <p:nvPr/>
        </p:nvSpPr>
        <p:spPr>
          <a:xfrm>
            <a:off x="6751175" y="1337800"/>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7" name="Google Shape;3397;g2b64a795e42_0_655"/>
          <p:cNvSpPr/>
          <p:nvPr/>
        </p:nvSpPr>
        <p:spPr>
          <a:xfrm>
            <a:off x="8003525" y="9123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8" name="Google Shape;3398;g2b64a795e42_0_655"/>
          <p:cNvSpPr/>
          <p:nvPr/>
        </p:nvSpPr>
        <p:spPr>
          <a:xfrm>
            <a:off x="7158350" y="5724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9" name="Google Shape;3399;g2b64a795e42_0_655"/>
          <p:cNvSpPr/>
          <p:nvPr/>
        </p:nvSpPr>
        <p:spPr>
          <a:xfrm flipH="1">
            <a:off x="6141225" y="18058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0" name="Google Shape;3400;g2b64a795e42_0_655"/>
          <p:cNvSpPr/>
          <p:nvPr/>
        </p:nvSpPr>
        <p:spPr>
          <a:xfrm>
            <a:off x="7222850" y="11982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1" name="Google Shape;3401;g2b64a795e42_0_655"/>
          <p:cNvSpPr/>
          <p:nvPr/>
        </p:nvSpPr>
        <p:spPr>
          <a:xfrm>
            <a:off x="7633963" y="9348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2" name="Google Shape;3402;g2b64a795e42_0_655"/>
          <p:cNvSpPr/>
          <p:nvPr/>
        </p:nvSpPr>
        <p:spPr>
          <a:xfrm flipH="1">
            <a:off x="5702600" y="22290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3" name="Google Shape;3403;g2b64a795e42_0_655"/>
          <p:cNvSpPr/>
          <p:nvPr/>
        </p:nvSpPr>
        <p:spPr>
          <a:xfrm>
            <a:off x="5638100" y="16826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4" name="Google Shape;3404;g2b64a795e42_0_655"/>
          <p:cNvSpPr/>
          <p:nvPr/>
        </p:nvSpPr>
        <p:spPr>
          <a:xfrm flipH="1">
            <a:off x="5671075" y="17404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5" name="Google Shape;3405;g2b64a795e42_0_655"/>
          <p:cNvSpPr/>
          <p:nvPr/>
        </p:nvSpPr>
        <p:spPr>
          <a:xfrm flipH="1">
            <a:off x="6265375" y="1742325"/>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6" name="Google Shape;3406;g2b64a795e42_0_655"/>
          <p:cNvSpPr/>
          <p:nvPr/>
        </p:nvSpPr>
        <p:spPr>
          <a:xfrm>
            <a:off x="7222850" y="5836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7" name="Google Shape;3407;g2b64a795e42_0_655"/>
          <p:cNvSpPr/>
          <p:nvPr/>
        </p:nvSpPr>
        <p:spPr>
          <a:xfrm flipH="1">
            <a:off x="5800000" y="2077563"/>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8" name="Google Shape;3408;g2b64a795e42_0_655"/>
          <p:cNvSpPr/>
          <p:nvPr/>
        </p:nvSpPr>
        <p:spPr>
          <a:xfrm flipH="1">
            <a:off x="6321175" y="18058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9" name="Google Shape;3409;g2b64a795e42_0_655"/>
          <p:cNvSpPr/>
          <p:nvPr/>
        </p:nvSpPr>
        <p:spPr>
          <a:xfrm>
            <a:off x="6263351" y="4275525"/>
            <a:ext cx="214127" cy="220152"/>
          </a:xfrm>
          <a:custGeom>
            <a:rect b="b" l="l" r="r" t="t"/>
            <a:pathLst>
              <a:path extrusionOk="0" h="2701" w="2627">
                <a:moveTo>
                  <a:pt x="1030" y="0"/>
                </a:moveTo>
                <a:cubicBezTo>
                  <a:pt x="968" y="0"/>
                  <a:pt x="919" y="49"/>
                  <a:pt x="919" y="111"/>
                </a:cubicBezTo>
                <a:lnTo>
                  <a:pt x="919" y="956"/>
                </a:lnTo>
                <a:lnTo>
                  <a:pt x="111" y="956"/>
                </a:lnTo>
                <a:cubicBezTo>
                  <a:pt x="50" y="956"/>
                  <a:pt x="0" y="1005"/>
                  <a:pt x="0" y="1067"/>
                </a:cubicBezTo>
                <a:lnTo>
                  <a:pt x="0" y="1628"/>
                </a:lnTo>
                <a:cubicBezTo>
                  <a:pt x="0" y="1689"/>
                  <a:pt x="50" y="1739"/>
                  <a:pt x="111" y="1739"/>
                </a:cubicBezTo>
                <a:lnTo>
                  <a:pt x="919" y="1739"/>
                </a:lnTo>
                <a:lnTo>
                  <a:pt x="919" y="2583"/>
                </a:lnTo>
                <a:cubicBezTo>
                  <a:pt x="919" y="2645"/>
                  <a:pt x="968" y="2701"/>
                  <a:pt x="1030" y="2701"/>
                </a:cubicBezTo>
                <a:lnTo>
                  <a:pt x="1591" y="2701"/>
                </a:lnTo>
                <a:cubicBezTo>
                  <a:pt x="1653" y="2701"/>
                  <a:pt x="1708" y="2645"/>
                  <a:pt x="1708" y="2583"/>
                </a:cubicBezTo>
                <a:lnTo>
                  <a:pt x="1708" y="1739"/>
                </a:lnTo>
                <a:lnTo>
                  <a:pt x="2516" y="1739"/>
                </a:lnTo>
                <a:cubicBezTo>
                  <a:pt x="2578" y="1739"/>
                  <a:pt x="2627" y="1689"/>
                  <a:pt x="2627" y="1628"/>
                </a:cubicBezTo>
                <a:lnTo>
                  <a:pt x="2627" y="1067"/>
                </a:lnTo>
                <a:cubicBezTo>
                  <a:pt x="2627" y="1005"/>
                  <a:pt x="2578" y="956"/>
                  <a:pt x="2516" y="956"/>
                </a:cubicBezTo>
                <a:lnTo>
                  <a:pt x="1708" y="956"/>
                </a:lnTo>
                <a:lnTo>
                  <a:pt x="1708" y="111"/>
                </a:lnTo>
                <a:cubicBezTo>
                  <a:pt x="1708" y="49"/>
                  <a:pt x="1653" y="0"/>
                  <a:pt x="15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0" name="Google Shape;3410;g2b64a795e42_0_655"/>
          <p:cNvSpPr/>
          <p:nvPr/>
        </p:nvSpPr>
        <p:spPr>
          <a:xfrm>
            <a:off x="7927300" y="45396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1" name="Google Shape;3411;g2b64a795e42_0_655"/>
          <p:cNvSpPr/>
          <p:nvPr/>
        </p:nvSpPr>
        <p:spPr>
          <a:xfrm>
            <a:off x="6876575" y="36782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2" name="Google Shape;3412;g2b64a795e42_0_655"/>
          <p:cNvSpPr/>
          <p:nvPr/>
        </p:nvSpPr>
        <p:spPr>
          <a:xfrm>
            <a:off x="7497650" y="359703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3" name="Google Shape;3413;g2b64a795e42_0_655"/>
          <p:cNvSpPr/>
          <p:nvPr/>
        </p:nvSpPr>
        <p:spPr>
          <a:xfrm>
            <a:off x="7581038" y="368950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4" name="Google Shape;3414;g2b64a795e42_0_655"/>
          <p:cNvSpPr/>
          <p:nvPr/>
        </p:nvSpPr>
        <p:spPr>
          <a:xfrm>
            <a:off x="7539338" y="3582988"/>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5" name="Google Shape;3415;g2b64a795e42_0_655"/>
          <p:cNvSpPr/>
          <p:nvPr/>
        </p:nvSpPr>
        <p:spPr>
          <a:xfrm flipH="1">
            <a:off x="7165963" y="39893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6" name="Google Shape;3416;g2b64a795e42_0_655"/>
          <p:cNvSpPr/>
          <p:nvPr/>
        </p:nvSpPr>
        <p:spPr>
          <a:xfrm flipH="1">
            <a:off x="7553150" y="4335300"/>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7" name="Google Shape;3417;g2b64a795e42_0_655"/>
          <p:cNvSpPr/>
          <p:nvPr/>
        </p:nvSpPr>
        <p:spPr>
          <a:xfrm>
            <a:off x="6817475" y="41228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8" name="Google Shape;3418;g2b64a795e42_0_655"/>
          <p:cNvSpPr/>
          <p:nvPr/>
        </p:nvSpPr>
        <p:spPr>
          <a:xfrm>
            <a:off x="6741725" y="44311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9" name="Google Shape;3419;g2b64a795e42_0_655"/>
          <p:cNvSpPr/>
          <p:nvPr/>
        </p:nvSpPr>
        <p:spPr>
          <a:xfrm>
            <a:off x="6775475" y="44424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0" name="Google Shape;3420;g2b64a795e42_0_655"/>
          <p:cNvSpPr/>
          <p:nvPr/>
        </p:nvSpPr>
        <p:spPr>
          <a:xfrm>
            <a:off x="6673488" y="44424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1" name="Google Shape;3421;g2b64a795e42_0_655"/>
          <p:cNvSpPr/>
          <p:nvPr/>
        </p:nvSpPr>
        <p:spPr>
          <a:xfrm>
            <a:off x="7197675" y="433633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2" name="Google Shape;3422;g2b64a795e42_0_655"/>
          <p:cNvSpPr/>
          <p:nvPr/>
        </p:nvSpPr>
        <p:spPr>
          <a:xfrm>
            <a:off x="7292625" y="43668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3" name="Google Shape;3423;g2b64a795e42_0_655"/>
          <p:cNvSpPr/>
          <p:nvPr/>
        </p:nvSpPr>
        <p:spPr>
          <a:xfrm>
            <a:off x="7958350" y="34175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4" name="Google Shape;3424;g2b64a795e42_0_655"/>
          <p:cNvSpPr/>
          <p:nvPr/>
        </p:nvSpPr>
        <p:spPr>
          <a:xfrm>
            <a:off x="7882600" y="37259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5" name="Google Shape;3425;g2b64a795e42_0_655"/>
          <p:cNvSpPr/>
          <p:nvPr/>
        </p:nvSpPr>
        <p:spPr>
          <a:xfrm>
            <a:off x="7916350" y="37371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6" name="Google Shape;3426;g2b64a795e42_0_655"/>
          <p:cNvSpPr/>
          <p:nvPr/>
        </p:nvSpPr>
        <p:spPr>
          <a:xfrm>
            <a:off x="7814363" y="37371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7" name="Google Shape;3427;g2b64a795e42_0_655"/>
          <p:cNvSpPr/>
          <p:nvPr/>
        </p:nvSpPr>
        <p:spPr>
          <a:xfrm>
            <a:off x="8338550" y="363108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8" name="Google Shape;3428;g2b64a795e42_0_655"/>
          <p:cNvSpPr/>
          <p:nvPr/>
        </p:nvSpPr>
        <p:spPr>
          <a:xfrm>
            <a:off x="8433500" y="36615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9" name="Google Shape;3429;g2b64a795e42_0_655"/>
          <p:cNvSpPr/>
          <p:nvPr/>
        </p:nvSpPr>
        <p:spPr>
          <a:xfrm>
            <a:off x="5346927" y="1463202"/>
            <a:ext cx="1082100" cy="1082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0" name="Google Shape;3430;g2b64a795e42_0_655"/>
          <p:cNvSpPr/>
          <p:nvPr/>
        </p:nvSpPr>
        <p:spPr>
          <a:xfrm>
            <a:off x="7093290" y="2524338"/>
            <a:ext cx="1643100" cy="1643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1" name="Google Shape;3431;g2b64a795e42_0_655"/>
          <p:cNvSpPr/>
          <p:nvPr/>
        </p:nvSpPr>
        <p:spPr>
          <a:xfrm>
            <a:off x="7364575" y="1151200"/>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2" name="Google Shape;3432;g2b64a795e42_0_655"/>
          <p:cNvSpPr/>
          <p:nvPr/>
        </p:nvSpPr>
        <p:spPr>
          <a:xfrm>
            <a:off x="6469000" y="3843288"/>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3" name="Google Shape;3433;g2b64a795e42_0_655"/>
          <p:cNvSpPr/>
          <p:nvPr/>
        </p:nvSpPr>
        <p:spPr>
          <a:xfrm rot="-6779535">
            <a:off x="1766563" y="247767"/>
            <a:ext cx="648910" cy="469058"/>
          </a:xfrm>
          <a:custGeom>
            <a:rect b="b" l="l" r="r" t="t"/>
            <a:pathLst>
              <a:path extrusionOk="0" h="5915" w="8183">
                <a:moveTo>
                  <a:pt x="4239" y="0"/>
                </a:moveTo>
                <a:cubicBezTo>
                  <a:pt x="4180" y="0"/>
                  <a:pt x="4122" y="2"/>
                  <a:pt x="4064" y="6"/>
                </a:cubicBezTo>
                <a:cubicBezTo>
                  <a:pt x="2769" y="99"/>
                  <a:pt x="1240" y="2207"/>
                  <a:pt x="500" y="3299"/>
                </a:cubicBezTo>
                <a:cubicBezTo>
                  <a:pt x="247" y="3662"/>
                  <a:pt x="1" y="4094"/>
                  <a:pt x="38" y="4538"/>
                </a:cubicBezTo>
                <a:cubicBezTo>
                  <a:pt x="62" y="4797"/>
                  <a:pt x="186" y="5031"/>
                  <a:pt x="358" y="5204"/>
                </a:cubicBezTo>
                <a:cubicBezTo>
                  <a:pt x="432" y="5284"/>
                  <a:pt x="525" y="5352"/>
                  <a:pt x="617" y="5407"/>
                </a:cubicBezTo>
                <a:cubicBezTo>
                  <a:pt x="919" y="5586"/>
                  <a:pt x="1264" y="5648"/>
                  <a:pt x="1604" y="5697"/>
                </a:cubicBezTo>
                <a:cubicBezTo>
                  <a:pt x="2364" y="5820"/>
                  <a:pt x="3149" y="5914"/>
                  <a:pt x="3930" y="5914"/>
                </a:cubicBezTo>
                <a:cubicBezTo>
                  <a:pt x="4999" y="5914"/>
                  <a:pt x="6061" y="5737"/>
                  <a:pt x="7048" y="5210"/>
                </a:cubicBezTo>
                <a:cubicBezTo>
                  <a:pt x="7492" y="4970"/>
                  <a:pt x="7942" y="4618"/>
                  <a:pt x="8077" y="4094"/>
                </a:cubicBezTo>
                <a:cubicBezTo>
                  <a:pt x="8182" y="3687"/>
                  <a:pt x="8071" y="3268"/>
                  <a:pt x="7923" y="2898"/>
                </a:cubicBezTo>
                <a:cubicBezTo>
                  <a:pt x="7868" y="2762"/>
                  <a:pt x="7806" y="2627"/>
                  <a:pt x="7732" y="2491"/>
                </a:cubicBezTo>
                <a:cubicBezTo>
                  <a:pt x="7045" y="1189"/>
                  <a:pt x="5643" y="0"/>
                  <a:pt x="423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4" name="Google Shape;3434;g2b64a795e42_0_655"/>
          <p:cNvSpPr/>
          <p:nvPr/>
        </p:nvSpPr>
        <p:spPr>
          <a:xfrm rot="-715145">
            <a:off x="2230960" y="74760"/>
            <a:ext cx="1797725" cy="815088"/>
          </a:xfrm>
          <a:custGeom>
            <a:rect b="b" l="l" r="r" t="t"/>
            <a:pathLst>
              <a:path extrusionOk="0" h="8997" w="9952">
                <a:moveTo>
                  <a:pt x="3764" y="1"/>
                </a:moveTo>
                <a:cubicBezTo>
                  <a:pt x="3566" y="1"/>
                  <a:pt x="3368" y="7"/>
                  <a:pt x="3169" y="18"/>
                </a:cubicBezTo>
                <a:cubicBezTo>
                  <a:pt x="2806" y="37"/>
                  <a:pt x="2442" y="74"/>
                  <a:pt x="2078" y="135"/>
                </a:cubicBezTo>
                <a:cubicBezTo>
                  <a:pt x="1277" y="265"/>
                  <a:pt x="716" y="431"/>
                  <a:pt x="376" y="875"/>
                </a:cubicBezTo>
                <a:cubicBezTo>
                  <a:pt x="210" y="1091"/>
                  <a:pt x="99" y="1381"/>
                  <a:pt x="44" y="1769"/>
                </a:cubicBezTo>
                <a:cubicBezTo>
                  <a:pt x="13" y="1972"/>
                  <a:pt x="0" y="2201"/>
                  <a:pt x="0" y="2460"/>
                </a:cubicBezTo>
                <a:cubicBezTo>
                  <a:pt x="7" y="4661"/>
                  <a:pt x="1344" y="7552"/>
                  <a:pt x="3120" y="8514"/>
                </a:cubicBezTo>
                <a:cubicBezTo>
                  <a:pt x="3729" y="8843"/>
                  <a:pt x="4377" y="8996"/>
                  <a:pt x="5022" y="8996"/>
                </a:cubicBezTo>
                <a:cubicBezTo>
                  <a:pt x="6790" y="8996"/>
                  <a:pt x="8533" y="7844"/>
                  <a:pt x="9378" y="6023"/>
                </a:cubicBezTo>
                <a:cubicBezTo>
                  <a:pt x="9440" y="5894"/>
                  <a:pt x="9495" y="5764"/>
                  <a:pt x="9545" y="5629"/>
                </a:cubicBezTo>
                <a:cubicBezTo>
                  <a:pt x="9828" y="4864"/>
                  <a:pt x="9951" y="3989"/>
                  <a:pt x="9791" y="3187"/>
                </a:cubicBezTo>
                <a:cubicBezTo>
                  <a:pt x="9748" y="2965"/>
                  <a:pt x="9680" y="2749"/>
                  <a:pt x="9594" y="2546"/>
                </a:cubicBezTo>
                <a:cubicBezTo>
                  <a:pt x="9101" y="1442"/>
                  <a:pt x="8028" y="857"/>
                  <a:pt x="6992" y="517"/>
                </a:cubicBezTo>
                <a:cubicBezTo>
                  <a:pt x="5943" y="173"/>
                  <a:pt x="4855" y="1"/>
                  <a:pt x="3764" y="1"/>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5" name="Google Shape;3435;g2b64a795e42_0_655"/>
          <p:cNvSpPr txBox="1"/>
          <p:nvPr>
            <p:ph idx="2" type="title"/>
          </p:nvPr>
        </p:nvSpPr>
        <p:spPr>
          <a:xfrm>
            <a:off x="1861350" y="1375100"/>
            <a:ext cx="14160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6000"/>
              <a:buNone/>
            </a:pPr>
            <a:r>
              <a:rPr lang="en-US"/>
              <a:t>24</a:t>
            </a:r>
            <a:endParaRPr/>
          </a:p>
        </p:txBody>
      </p:sp>
      <p:pic>
        <p:nvPicPr>
          <p:cNvPr id="3436" name="Google Shape;3436;g2b64a795e42_0_655"/>
          <p:cNvPicPr preferRelativeResize="0"/>
          <p:nvPr/>
        </p:nvPicPr>
        <p:blipFill rotWithShape="1">
          <a:blip r:embed="rId3">
            <a:alphaModFix/>
          </a:blip>
          <a:srcRect b="0" l="0" r="0" t="0"/>
          <a:stretch/>
        </p:blipFill>
        <p:spPr>
          <a:xfrm>
            <a:off x="5126929" y="804500"/>
            <a:ext cx="3563786" cy="3567517"/>
          </a:xfrm>
          <a:prstGeom prst="rect">
            <a:avLst/>
          </a:prstGeom>
          <a:noFill/>
          <a:ln>
            <a:noFill/>
          </a:ln>
        </p:spPr>
      </p:pic>
    </p:spTree>
  </p:cSld>
  <p:clrMapOvr>
    <a:masterClrMapping/>
  </p:clrMapOvr>
</p:sld>
</file>

<file path=ppt/slides/slide2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0" name="Shape 3440"/>
        <p:cNvGrpSpPr/>
        <p:nvPr/>
      </p:nvGrpSpPr>
      <p:grpSpPr>
        <a:xfrm>
          <a:off x="0" y="0"/>
          <a:ext cx="0" cy="0"/>
          <a:chOff x="0" y="0"/>
          <a:chExt cx="0" cy="0"/>
        </a:xfrm>
      </p:grpSpPr>
      <p:sp>
        <p:nvSpPr>
          <p:cNvPr id="3441" name="Google Shape;3441;p109"/>
          <p:cNvSpPr txBox="1"/>
          <p:nvPr>
            <p:ph type="title"/>
          </p:nvPr>
        </p:nvSpPr>
        <p:spPr>
          <a:xfrm>
            <a:off x="306452" y="286677"/>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b="1" lang="en-US"/>
              <a:t>Anorexia Nervosa</a:t>
            </a:r>
            <a:endParaRPr/>
          </a:p>
        </p:txBody>
      </p:sp>
      <p:sp>
        <p:nvSpPr>
          <p:cNvPr id="3442" name="Google Shape;3442;p109"/>
          <p:cNvSpPr txBox="1"/>
          <p:nvPr>
            <p:ph idx="1" type="body"/>
          </p:nvPr>
        </p:nvSpPr>
        <p:spPr>
          <a:xfrm>
            <a:off x="422738" y="997110"/>
            <a:ext cx="7866597" cy="3983843"/>
          </a:xfrm>
          <a:prstGeom prst="rect">
            <a:avLst/>
          </a:prstGeom>
          <a:noFill/>
          <a:ln>
            <a:noFill/>
          </a:ln>
        </p:spPr>
        <p:txBody>
          <a:bodyPr anchorCtr="0" anchor="t" bIns="45700" lIns="91425" spcFirstLastPara="1" rIns="91425" wrap="square" tIns="45700">
            <a:normAutofit fontScale="92500" lnSpcReduction="20000"/>
          </a:bodyPr>
          <a:lstStyle/>
          <a:p>
            <a:pPr indent="-317500" lvl="0" marL="457200" rtl="0" algn="l">
              <a:lnSpc>
                <a:spcPct val="100000"/>
              </a:lnSpc>
              <a:spcBef>
                <a:spcPts val="0"/>
              </a:spcBef>
              <a:spcAft>
                <a:spcPts val="0"/>
              </a:spcAft>
              <a:buSzPct val="108108"/>
              <a:buChar char="•"/>
            </a:pPr>
            <a:r>
              <a:rPr lang="en-US"/>
              <a:t>Patients with anorexia nervosa are preoccupied with their weight, their body image, and being thin. </a:t>
            </a:r>
            <a:endParaRPr/>
          </a:p>
          <a:p>
            <a:pPr indent="0" lvl="0" marL="139700" rtl="0" algn="l">
              <a:lnSpc>
                <a:spcPct val="100000"/>
              </a:lnSpc>
              <a:spcBef>
                <a:spcPts val="0"/>
              </a:spcBef>
              <a:spcAft>
                <a:spcPts val="0"/>
              </a:spcAft>
              <a:buSzPct val="108108"/>
              <a:buNone/>
            </a:pPr>
            <a:r>
              <a:rPr lang="en-US"/>
              <a:t>There are two main sub types:</a:t>
            </a:r>
            <a:endParaRPr/>
          </a:p>
          <a:p>
            <a:pPr indent="-317500" lvl="1" marL="914400" rtl="0" algn="l">
              <a:lnSpc>
                <a:spcPct val="100000"/>
              </a:lnSpc>
              <a:spcBef>
                <a:spcPts val="600"/>
              </a:spcBef>
              <a:spcAft>
                <a:spcPts val="0"/>
              </a:spcAft>
              <a:buSzPct val="108108"/>
              <a:buChar char="•"/>
            </a:pPr>
            <a:r>
              <a:rPr lang="en-US">
                <a:solidFill>
                  <a:schemeClr val="dk2"/>
                </a:solidFill>
              </a:rPr>
              <a:t>Restricting type</a:t>
            </a:r>
            <a:r>
              <a:rPr lang="en-US"/>
              <a:t>: Has not regularly engaged in binge-eating or purging behavior; </a:t>
            </a:r>
            <a:r>
              <a:rPr lang="en-US">
                <a:solidFill>
                  <a:srgbClr val="FF0000"/>
                </a:solidFill>
              </a:rPr>
              <a:t>weight loss is achieved through diet, fasting, and/or excessive exercise. </a:t>
            </a:r>
            <a:endParaRPr/>
          </a:p>
          <a:p>
            <a:pPr indent="-317500" lvl="1" marL="914400" rtl="0" algn="l">
              <a:lnSpc>
                <a:spcPct val="100000"/>
              </a:lnSpc>
              <a:spcBef>
                <a:spcPts val="600"/>
              </a:spcBef>
              <a:spcAft>
                <a:spcPts val="0"/>
              </a:spcAft>
              <a:buSzPct val="108108"/>
              <a:buChar char="•"/>
            </a:pPr>
            <a:r>
              <a:rPr lang="en-US">
                <a:solidFill>
                  <a:schemeClr val="dk2"/>
                </a:solidFill>
              </a:rPr>
              <a:t>Binge-eating/purging type</a:t>
            </a:r>
            <a:r>
              <a:rPr lang="en-US"/>
              <a:t>: </a:t>
            </a:r>
            <a:r>
              <a:rPr lang="en-US">
                <a:solidFill>
                  <a:srgbClr val="FF0000"/>
                </a:solidFill>
              </a:rPr>
              <a:t>Eating binges followed by self-induced vomiting, and/or using laxatives, enemas, or diuretics. </a:t>
            </a:r>
            <a:r>
              <a:rPr lang="en-US"/>
              <a:t>Some individuals purge after eating small amounts of food without binging.</a:t>
            </a:r>
            <a:endParaRPr/>
          </a:p>
          <a:p>
            <a:pPr indent="-228600" lvl="0" marL="457200" rtl="0" algn="l">
              <a:lnSpc>
                <a:spcPct val="100000"/>
              </a:lnSpc>
              <a:spcBef>
                <a:spcPts val="0"/>
              </a:spcBef>
              <a:spcAft>
                <a:spcPts val="0"/>
              </a:spcAft>
              <a:buSzPct val="108108"/>
              <a:buNone/>
            </a:pPr>
            <a:r>
              <a:t/>
            </a:r>
            <a:endParaRPr/>
          </a:p>
          <a:p>
            <a:pPr indent="-317500" lvl="0" marL="457200" rtl="0" algn="l">
              <a:lnSpc>
                <a:spcPct val="100000"/>
              </a:lnSpc>
              <a:spcBef>
                <a:spcPts val="0"/>
              </a:spcBef>
              <a:spcAft>
                <a:spcPts val="0"/>
              </a:spcAft>
              <a:buSzPct val="108108"/>
              <a:buChar char="•"/>
            </a:pPr>
            <a:r>
              <a:rPr lang="en-US"/>
              <a:t>The most common age of onset is between </a:t>
            </a:r>
            <a:r>
              <a:rPr lang="en-US">
                <a:solidFill>
                  <a:srgbClr val="FF0000"/>
                </a:solidFill>
              </a:rPr>
              <a:t>14 and 18 years</a:t>
            </a:r>
            <a:r>
              <a:rPr lang="en-US"/>
              <a:t>. </a:t>
            </a:r>
            <a:endParaRPr/>
          </a:p>
          <a:p>
            <a:pPr indent="-317500" lvl="0" marL="457200" rtl="0" algn="l">
              <a:lnSpc>
                <a:spcPct val="100000"/>
              </a:lnSpc>
              <a:spcBef>
                <a:spcPts val="0"/>
              </a:spcBef>
              <a:spcAft>
                <a:spcPts val="0"/>
              </a:spcAft>
              <a:buSzPct val="108108"/>
              <a:buChar char="•"/>
            </a:pPr>
            <a:r>
              <a:rPr lang="en-US"/>
              <a:t>Anorexia nervosa is estimated to occur in about </a:t>
            </a:r>
            <a:r>
              <a:rPr lang="en-US">
                <a:solidFill>
                  <a:srgbClr val="FF0000"/>
                </a:solidFill>
              </a:rPr>
              <a:t>0.5 to 1 percent of adolescent </a:t>
            </a:r>
            <a:r>
              <a:rPr lang="en-US"/>
              <a:t>girls</a:t>
            </a:r>
            <a:endParaRPr/>
          </a:p>
          <a:p>
            <a:pPr indent="-317500" lvl="0" marL="457200" rtl="0" algn="l">
              <a:lnSpc>
                <a:spcPct val="100000"/>
              </a:lnSpc>
              <a:spcBef>
                <a:spcPts val="0"/>
              </a:spcBef>
              <a:spcAft>
                <a:spcPts val="0"/>
              </a:spcAft>
              <a:buSzPct val="108108"/>
              <a:buChar char="•"/>
            </a:pPr>
            <a:r>
              <a:rPr lang="en-US"/>
              <a:t>It occurs </a:t>
            </a:r>
            <a:r>
              <a:rPr lang="en-US">
                <a:solidFill>
                  <a:srgbClr val="FF0000"/>
                </a:solidFill>
              </a:rPr>
              <a:t>10 to 20 times more often in females than in males.</a:t>
            </a:r>
            <a:endParaRPr/>
          </a:p>
          <a:p>
            <a:pPr indent="-317500" lvl="0" marL="457200" rtl="0" algn="l">
              <a:lnSpc>
                <a:spcPct val="100000"/>
              </a:lnSpc>
              <a:spcBef>
                <a:spcPts val="0"/>
              </a:spcBef>
              <a:spcAft>
                <a:spcPts val="0"/>
              </a:spcAft>
              <a:buSzPct val="108108"/>
              <a:buChar char="•"/>
            </a:pPr>
            <a:r>
              <a:rPr lang="en-US"/>
              <a:t>More common among the </a:t>
            </a:r>
            <a:r>
              <a:rPr lang="en-US">
                <a:solidFill>
                  <a:srgbClr val="FF0000"/>
                </a:solidFill>
              </a:rPr>
              <a:t>upper classes and in developed countries </a:t>
            </a:r>
            <a:r>
              <a:rPr lang="en-US"/>
              <a:t>where food is abundant and a thin body ideal is held.</a:t>
            </a:r>
            <a:endParaRPr/>
          </a:p>
          <a:p>
            <a:pPr indent="-228600" lvl="0" marL="457200" rtl="0" algn="l">
              <a:lnSpc>
                <a:spcPct val="100000"/>
              </a:lnSpc>
              <a:spcBef>
                <a:spcPts val="0"/>
              </a:spcBef>
              <a:spcAft>
                <a:spcPts val="0"/>
              </a:spcAft>
              <a:buSzPct val="108108"/>
              <a:buNone/>
            </a:pPr>
            <a:r>
              <a:t/>
            </a:r>
            <a:endParaRPr/>
          </a:p>
          <a:p>
            <a:pPr indent="0" lvl="0" marL="139700" rtl="0" algn="l">
              <a:lnSpc>
                <a:spcPct val="100000"/>
              </a:lnSpc>
              <a:spcBef>
                <a:spcPts val="0"/>
              </a:spcBef>
              <a:spcAft>
                <a:spcPts val="0"/>
              </a:spcAft>
              <a:buSzPct val="108108"/>
              <a:buNone/>
            </a:pPr>
            <a:r>
              <a:rPr lang="en-US"/>
              <a:t>Diagnosis and DSM-V criteria </a:t>
            </a:r>
            <a:endParaRPr/>
          </a:p>
          <a:p>
            <a:pPr indent="-317500" lvl="1" marL="914400" rtl="0" algn="l">
              <a:lnSpc>
                <a:spcPct val="100000"/>
              </a:lnSpc>
              <a:spcBef>
                <a:spcPts val="600"/>
              </a:spcBef>
              <a:spcAft>
                <a:spcPts val="0"/>
              </a:spcAft>
              <a:buSzPct val="108108"/>
              <a:buChar char="•"/>
            </a:pPr>
            <a:r>
              <a:rPr lang="en-US"/>
              <a:t>Restriction of energy intake relative to requirements, leading to significant </a:t>
            </a:r>
            <a:r>
              <a:rPr lang="en-US">
                <a:solidFill>
                  <a:srgbClr val="FF0000"/>
                </a:solidFill>
              </a:rPr>
              <a:t>low body weight</a:t>
            </a:r>
            <a:r>
              <a:rPr lang="en-US"/>
              <a:t>—defined as less than minimally normal or expected.</a:t>
            </a:r>
            <a:endParaRPr/>
          </a:p>
          <a:p>
            <a:pPr indent="-317500" lvl="1" marL="914400" rtl="0" algn="l">
              <a:lnSpc>
                <a:spcPct val="100000"/>
              </a:lnSpc>
              <a:spcBef>
                <a:spcPts val="600"/>
              </a:spcBef>
              <a:spcAft>
                <a:spcPts val="0"/>
              </a:spcAft>
              <a:buSzPct val="108108"/>
              <a:buChar char="•"/>
            </a:pPr>
            <a:r>
              <a:rPr lang="en-US"/>
              <a:t>Intense </a:t>
            </a:r>
            <a:r>
              <a:rPr lang="en-US">
                <a:solidFill>
                  <a:srgbClr val="FF0000"/>
                </a:solidFill>
              </a:rPr>
              <a:t>fear of gaining weight </a:t>
            </a:r>
            <a:r>
              <a:rPr lang="en-US"/>
              <a:t>or becoming fat.</a:t>
            </a:r>
            <a:endParaRPr/>
          </a:p>
          <a:p>
            <a:pPr indent="-317500" lvl="1" marL="914400" rtl="0" algn="l">
              <a:lnSpc>
                <a:spcPct val="100000"/>
              </a:lnSpc>
              <a:spcBef>
                <a:spcPts val="600"/>
              </a:spcBef>
              <a:spcAft>
                <a:spcPts val="0"/>
              </a:spcAft>
              <a:buSzPct val="108108"/>
              <a:buChar char="•"/>
            </a:pPr>
            <a:r>
              <a:rPr lang="en-US"/>
              <a:t>Repetitive behaviors are carried out to prevent weight gain, despite the already low weight. </a:t>
            </a:r>
            <a:endParaRPr/>
          </a:p>
          <a:p>
            <a:pPr indent="-317500" lvl="1" marL="914400" rtl="0" algn="l">
              <a:lnSpc>
                <a:spcPct val="100000"/>
              </a:lnSpc>
              <a:spcBef>
                <a:spcPts val="600"/>
              </a:spcBef>
              <a:spcAft>
                <a:spcPts val="0"/>
              </a:spcAft>
              <a:buSzPct val="108108"/>
              <a:buChar char="•"/>
            </a:pPr>
            <a:r>
              <a:rPr lang="en-US"/>
              <a:t>Distortions in an individual’s self perception of body weight or shape (Disturbed body image), associated with the denial of the serious consequences of the current low body weight.</a:t>
            </a:r>
            <a:endParaRPr/>
          </a:p>
          <a:p>
            <a:pPr indent="0" lvl="0" marL="139700" rtl="0" algn="l">
              <a:lnSpc>
                <a:spcPct val="100000"/>
              </a:lnSpc>
              <a:spcBef>
                <a:spcPts val="0"/>
              </a:spcBef>
              <a:spcAft>
                <a:spcPts val="0"/>
              </a:spcAft>
              <a:buSzPct val="108108"/>
              <a:buNone/>
            </a:pPr>
            <a:r>
              <a:t/>
            </a:r>
            <a:endParaRPr/>
          </a:p>
        </p:txBody>
      </p:sp>
    </p:spTree>
  </p:cSld>
  <p:clrMapOvr>
    <a:masterClrMapping/>
  </p:clrMapOvr>
</p:sld>
</file>

<file path=ppt/slides/slide2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6" name="Shape 3446"/>
        <p:cNvGrpSpPr/>
        <p:nvPr/>
      </p:nvGrpSpPr>
      <p:grpSpPr>
        <a:xfrm>
          <a:off x="0" y="0"/>
          <a:ext cx="0" cy="0"/>
          <a:chOff x="0" y="0"/>
          <a:chExt cx="0" cy="0"/>
        </a:xfrm>
      </p:grpSpPr>
      <p:sp>
        <p:nvSpPr>
          <p:cNvPr id="3447" name="Google Shape;3447;p110"/>
          <p:cNvSpPr txBox="1"/>
          <p:nvPr>
            <p:ph type="title"/>
          </p:nvPr>
        </p:nvSpPr>
        <p:spPr>
          <a:xfrm>
            <a:off x="301857" y="24806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Clinically </a:t>
            </a:r>
            <a:endParaRPr/>
          </a:p>
        </p:txBody>
      </p:sp>
      <p:sp>
        <p:nvSpPr>
          <p:cNvPr id="3448" name="Google Shape;3448;p110"/>
          <p:cNvSpPr txBox="1"/>
          <p:nvPr>
            <p:ph idx="1" type="body"/>
          </p:nvPr>
        </p:nvSpPr>
        <p:spPr>
          <a:xfrm>
            <a:off x="344623" y="877640"/>
            <a:ext cx="8078602" cy="4163047"/>
          </a:xfrm>
          <a:prstGeom prst="rect">
            <a:avLst/>
          </a:prstGeom>
          <a:noFill/>
          <a:ln>
            <a:noFill/>
          </a:ln>
        </p:spPr>
        <p:txBody>
          <a:bodyPr anchorCtr="0" anchor="t" bIns="45700" lIns="91425" spcFirstLastPara="1" rIns="91425" wrap="square" tIns="45700">
            <a:normAutofit fontScale="92500" lnSpcReduction="20000"/>
          </a:bodyPr>
          <a:lstStyle/>
          <a:p>
            <a:pPr indent="0" lvl="0" marL="139700" rtl="0" algn="l">
              <a:lnSpc>
                <a:spcPct val="100000"/>
              </a:lnSpc>
              <a:spcBef>
                <a:spcPts val="0"/>
              </a:spcBef>
              <a:spcAft>
                <a:spcPts val="0"/>
              </a:spcAft>
              <a:buSzPct val="108108"/>
              <a:buNone/>
            </a:pPr>
            <a:r>
              <a:rPr lang="en-US">
                <a:solidFill>
                  <a:schemeClr val="dk2"/>
                </a:solidFill>
              </a:rPr>
              <a:t>Physical manifestations</a:t>
            </a:r>
            <a:endParaRPr/>
          </a:p>
          <a:p>
            <a:pPr indent="-317500" lvl="1" marL="914400" rtl="0" algn="l">
              <a:lnSpc>
                <a:spcPct val="100000"/>
              </a:lnSpc>
              <a:spcBef>
                <a:spcPts val="600"/>
              </a:spcBef>
              <a:spcAft>
                <a:spcPts val="0"/>
              </a:spcAft>
              <a:buSzPct val="108108"/>
              <a:buChar char="•"/>
            </a:pPr>
            <a:r>
              <a:rPr lang="en-US"/>
              <a:t>Amenorrhea </a:t>
            </a:r>
            <a:endParaRPr/>
          </a:p>
          <a:p>
            <a:pPr indent="-317500" lvl="1" marL="914400" rtl="0" algn="l">
              <a:lnSpc>
                <a:spcPct val="100000"/>
              </a:lnSpc>
              <a:spcBef>
                <a:spcPts val="600"/>
              </a:spcBef>
              <a:spcAft>
                <a:spcPts val="0"/>
              </a:spcAft>
              <a:buSzPct val="108108"/>
              <a:buChar char="•"/>
            </a:pPr>
            <a:r>
              <a:rPr lang="en-US"/>
              <a:t>Cold intolerance/hypothermia</a:t>
            </a:r>
            <a:endParaRPr/>
          </a:p>
          <a:p>
            <a:pPr indent="-317500" lvl="1" marL="914400" rtl="0" algn="l">
              <a:lnSpc>
                <a:spcPct val="100000"/>
              </a:lnSpc>
              <a:spcBef>
                <a:spcPts val="600"/>
              </a:spcBef>
              <a:spcAft>
                <a:spcPts val="0"/>
              </a:spcAft>
              <a:buSzPct val="108108"/>
              <a:buChar char="•"/>
            </a:pPr>
            <a:r>
              <a:rPr lang="en-US"/>
              <a:t>Hypotension (especially orthostasic) </a:t>
            </a:r>
            <a:endParaRPr/>
          </a:p>
          <a:p>
            <a:pPr indent="-317500" lvl="1" marL="914400" rtl="0" algn="l">
              <a:lnSpc>
                <a:spcPct val="100000"/>
              </a:lnSpc>
              <a:spcBef>
                <a:spcPts val="600"/>
              </a:spcBef>
              <a:spcAft>
                <a:spcPts val="0"/>
              </a:spcAft>
              <a:buSzPct val="108108"/>
              <a:buChar char="•"/>
            </a:pPr>
            <a:r>
              <a:rPr lang="en-US"/>
              <a:t>Bradycardia , arrhythmia</a:t>
            </a:r>
            <a:endParaRPr/>
          </a:p>
          <a:p>
            <a:pPr indent="-317500" lvl="1" marL="914400" rtl="0" algn="l">
              <a:lnSpc>
                <a:spcPct val="100000"/>
              </a:lnSpc>
              <a:spcBef>
                <a:spcPts val="600"/>
              </a:spcBef>
              <a:spcAft>
                <a:spcPts val="0"/>
              </a:spcAft>
              <a:buSzPct val="108108"/>
              <a:buChar char="•"/>
            </a:pPr>
            <a:r>
              <a:rPr lang="en-US"/>
              <a:t>Acute coronary syndrome, cardiomyopathy , mitral valve prolapse</a:t>
            </a:r>
            <a:endParaRPr/>
          </a:p>
          <a:p>
            <a:pPr indent="-317500" lvl="1" marL="914400" rtl="0" algn="l">
              <a:lnSpc>
                <a:spcPct val="100000"/>
              </a:lnSpc>
              <a:spcBef>
                <a:spcPts val="600"/>
              </a:spcBef>
              <a:spcAft>
                <a:spcPts val="0"/>
              </a:spcAft>
              <a:buSzPct val="108108"/>
              <a:buChar char="•"/>
            </a:pPr>
            <a:r>
              <a:rPr lang="en-US"/>
              <a:t>Constipation </a:t>
            </a:r>
            <a:endParaRPr/>
          </a:p>
          <a:p>
            <a:pPr indent="-317500" lvl="1" marL="914400" rtl="0" algn="l">
              <a:lnSpc>
                <a:spcPct val="100000"/>
              </a:lnSpc>
              <a:spcBef>
                <a:spcPts val="600"/>
              </a:spcBef>
              <a:spcAft>
                <a:spcPts val="0"/>
              </a:spcAft>
              <a:buSzPct val="108108"/>
              <a:buChar char="•"/>
            </a:pPr>
            <a:r>
              <a:rPr lang="en-US">
                <a:solidFill>
                  <a:srgbClr val="FF0000"/>
                </a:solidFill>
              </a:rPr>
              <a:t>Lanugo hair</a:t>
            </a:r>
            <a:r>
              <a:rPr lang="en-US"/>
              <a:t>, alopecia </a:t>
            </a:r>
            <a:endParaRPr/>
          </a:p>
          <a:p>
            <a:pPr indent="-317500" lvl="1" marL="914400" rtl="0" algn="l">
              <a:lnSpc>
                <a:spcPct val="100000"/>
              </a:lnSpc>
              <a:spcBef>
                <a:spcPts val="600"/>
              </a:spcBef>
              <a:spcAft>
                <a:spcPts val="0"/>
              </a:spcAft>
              <a:buSzPct val="108108"/>
              <a:buChar char="•"/>
            </a:pPr>
            <a:r>
              <a:rPr lang="en-US"/>
              <a:t>Edema, dehydration –</a:t>
            </a:r>
            <a:endParaRPr/>
          </a:p>
          <a:p>
            <a:pPr indent="-317500" lvl="1" marL="914400" rtl="0" algn="l">
              <a:lnSpc>
                <a:spcPct val="100000"/>
              </a:lnSpc>
              <a:spcBef>
                <a:spcPts val="600"/>
              </a:spcBef>
              <a:spcAft>
                <a:spcPts val="0"/>
              </a:spcAft>
              <a:buSzPct val="108108"/>
              <a:buChar char="•"/>
            </a:pPr>
            <a:r>
              <a:rPr lang="en-US"/>
              <a:t>Peripheral neuropathy, seizures</a:t>
            </a:r>
            <a:endParaRPr/>
          </a:p>
          <a:p>
            <a:pPr indent="-317500" lvl="1" marL="914400" rtl="0" algn="l">
              <a:lnSpc>
                <a:spcPct val="100000"/>
              </a:lnSpc>
              <a:spcBef>
                <a:spcPts val="600"/>
              </a:spcBef>
              <a:spcAft>
                <a:spcPts val="0"/>
              </a:spcAft>
              <a:buSzPct val="108108"/>
              <a:buChar char="•"/>
            </a:pPr>
            <a:r>
              <a:rPr lang="en-US"/>
              <a:t>Hypothyroidism</a:t>
            </a:r>
            <a:endParaRPr/>
          </a:p>
          <a:p>
            <a:pPr indent="-317500" lvl="1" marL="914400" rtl="0" algn="l">
              <a:lnSpc>
                <a:spcPct val="100000"/>
              </a:lnSpc>
              <a:spcBef>
                <a:spcPts val="600"/>
              </a:spcBef>
              <a:spcAft>
                <a:spcPts val="0"/>
              </a:spcAft>
              <a:buSzPct val="108108"/>
              <a:buChar char="•"/>
            </a:pPr>
            <a:r>
              <a:rPr lang="en-US"/>
              <a:t>Osteopenia, osteoporosis.</a:t>
            </a:r>
            <a:endParaRPr/>
          </a:p>
          <a:p>
            <a:pPr indent="-228600" lvl="0" marL="457200" rtl="0" algn="l">
              <a:lnSpc>
                <a:spcPct val="100000"/>
              </a:lnSpc>
              <a:spcBef>
                <a:spcPts val="0"/>
              </a:spcBef>
              <a:spcAft>
                <a:spcPts val="0"/>
              </a:spcAft>
              <a:buSzPct val="108108"/>
              <a:buNone/>
            </a:pPr>
            <a:r>
              <a:t/>
            </a:r>
            <a:endParaRPr/>
          </a:p>
          <a:p>
            <a:pPr indent="0" lvl="0" marL="139700" rtl="0" algn="l">
              <a:lnSpc>
                <a:spcPct val="100000"/>
              </a:lnSpc>
              <a:spcBef>
                <a:spcPts val="0"/>
              </a:spcBef>
              <a:spcAft>
                <a:spcPts val="0"/>
              </a:spcAft>
              <a:buSzPct val="108108"/>
              <a:buNone/>
            </a:pPr>
            <a:r>
              <a:rPr lang="en-US">
                <a:solidFill>
                  <a:schemeClr val="dk2"/>
                </a:solidFill>
              </a:rPr>
              <a:t>Laboratory abnormalities:</a:t>
            </a:r>
            <a:endParaRPr/>
          </a:p>
          <a:p>
            <a:pPr indent="-317500" lvl="0" marL="457200" rtl="0" algn="l">
              <a:lnSpc>
                <a:spcPct val="100000"/>
              </a:lnSpc>
              <a:spcBef>
                <a:spcPts val="0"/>
              </a:spcBef>
              <a:spcAft>
                <a:spcPts val="0"/>
              </a:spcAft>
              <a:buSzPct val="100900"/>
              <a:buChar char="•"/>
            </a:pPr>
            <a:r>
              <a:rPr lang="en-US" sz="1500"/>
              <a:t>Hyponatremia , hypochloremic  hypokalemic alkalosis (if vomiting) arrhythmia </a:t>
            </a:r>
            <a:r>
              <a:rPr lang="en-US" sz="1500">
                <a:solidFill>
                  <a:srgbClr val="FF0000"/>
                </a:solidFill>
              </a:rPr>
              <a:t>hypercholesterolemia</a:t>
            </a:r>
            <a:r>
              <a:rPr lang="en-US" sz="1500"/>
              <a:t>, leukopenia anemia (normocytic normochromic), </a:t>
            </a:r>
            <a:r>
              <a:rPr lang="en-US" sz="1500">
                <a:solidFill>
                  <a:srgbClr val="FF0000"/>
                </a:solidFill>
              </a:rPr>
              <a:t>elevated blood urea nitrogen (BUN</a:t>
            </a:r>
            <a:r>
              <a:rPr lang="en-US" sz="1500"/>
              <a:t>) </a:t>
            </a:r>
            <a:r>
              <a:rPr lang="en-US" sz="1500">
                <a:solidFill>
                  <a:srgbClr val="FF0000"/>
                </a:solidFill>
              </a:rPr>
              <a:t>↑ growth hormone (GH), ↑ cortisol</a:t>
            </a:r>
            <a:r>
              <a:rPr lang="en-US" sz="1500"/>
              <a:t>, reduced gonadotropins (luteinizing hormone [LH], follicle- stimulating hormone [FSH]), reduced sex steroid hormones (estrogen, testosterone) hypothyroidism, hypoglycemia, osteopenia.</a:t>
            </a:r>
            <a:endParaRPr sz="1500">
              <a:solidFill>
                <a:schemeClr val="dk2"/>
              </a:solidFill>
            </a:endParaRPr>
          </a:p>
          <a:p>
            <a:pPr indent="-228600" lvl="0" marL="457200" rtl="0" algn="l">
              <a:lnSpc>
                <a:spcPct val="100000"/>
              </a:lnSpc>
              <a:spcBef>
                <a:spcPts val="0"/>
              </a:spcBef>
              <a:spcAft>
                <a:spcPts val="0"/>
              </a:spcAft>
              <a:buSzPct val="100900"/>
              <a:buNone/>
            </a:pPr>
            <a:r>
              <a:t/>
            </a:r>
            <a:endParaRPr sz="1500"/>
          </a:p>
        </p:txBody>
      </p:sp>
    </p:spTree>
  </p:cSld>
  <p:clrMapOvr>
    <a:masterClrMapping/>
  </p:clrMapOvr>
</p:sld>
</file>

<file path=ppt/slides/slide2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2" name="Shape 3452"/>
        <p:cNvGrpSpPr/>
        <p:nvPr/>
      </p:nvGrpSpPr>
      <p:grpSpPr>
        <a:xfrm>
          <a:off x="0" y="0"/>
          <a:ext cx="0" cy="0"/>
          <a:chOff x="0" y="0"/>
          <a:chExt cx="0" cy="0"/>
        </a:xfrm>
      </p:grpSpPr>
      <p:sp>
        <p:nvSpPr>
          <p:cNvPr id="3453" name="Google Shape;3453;p111"/>
          <p:cNvSpPr txBox="1"/>
          <p:nvPr>
            <p:ph idx="1" type="body"/>
          </p:nvPr>
        </p:nvSpPr>
        <p:spPr>
          <a:xfrm>
            <a:off x="461962" y="741364"/>
            <a:ext cx="4224911" cy="4402136"/>
          </a:xfrm>
          <a:prstGeom prst="rect">
            <a:avLst/>
          </a:prstGeom>
          <a:noFill/>
          <a:ln>
            <a:noFill/>
          </a:ln>
        </p:spPr>
        <p:txBody>
          <a:bodyPr anchorCtr="0" anchor="t" bIns="45700" lIns="91425" spcFirstLastPara="1" rIns="91425" wrap="square" tIns="45700">
            <a:normAutofit fontScale="92500"/>
          </a:bodyPr>
          <a:lstStyle/>
          <a:p>
            <a:pPr indent="0" lvl="0" marL="139700" rtl="0" algn="l">
              <a:lnSpc>
                <a:spcPct val="100000"/>
              </a:lnSpc>
              <a:spcBef>
                <a:spcPts val="0"/>
              </a:spcBef>
              <a:spcAft>
                <a:spcPts val="0"/>
              </a:spcAft>
              <a:buSzPct val="63063"/>
              <a:buNone/>
            </a:pPr>
            <a:r>
              <a:rPr b="0" i="0" lang="en-US" sz="2400" u="none" cap="none" strike="noStrike">
                <a:solidFill>
                  <a:srgbClr val="206A84"/>
                </a:solidFill>
                <a:latin typeface="Rajdhani"/>
                <a:ea typeface="Rajdhani"/>
                <a:cs typeface="Rajdhani"/>
                <a:sym typeface="Rajdhani"/>
              </a:rPr>
              <a:t>DIFFERENTIAL DIAGNOSIS</a:t>
            </a:r>
            <a:endParaRPr>
              <a:solidFill>
                <a:srgbClr val="FF0000"/>
              </a:solidFill>
            </a:endParaRPr>
          </a:p>
          <a:p>
            <a:pPr indent="-317500" lvl="0" marL="457200" rtl="0" algn="l">
              <a:lnSpc>
                <a:spcPct val="100000"/>
              </a:lnSpc>
              <a:spcBef>
                <a:spcPts val="600"/>
              </a:spcBef>
              <a:spcAft>
                <a:spcPts val="0"/>
              </a:spcAft>
              <a:buSzPct val="108108"/>
              <a:buChar char="•"/>
            </a:pPr>
            <a:r>
              <a:rPr lang="en-US">
                <a:solidFill>
                  <a:srgbClr val="FF0000"/>
                </a:solidFill>
              </a:rPr>
              <a:t>Medical conditions</a:t>
            </a:r>
            <a:r>
              <a:rPr lang="en-US"/>
              <a:t>: Endocrine disorders (e.g., hypothalamic disease, diabetes mellitus, hyperthyroidism), gastrointestinal illnesses (e.g., malabsorption, inflammatory bowel disease), genetic disorders (e.g., Turner syndrome) cancer, AIDS.</a:t>
            </a:r>
            <a:endParaRPr/>
          </a:p>
          <a:p>
            <a:pPr indent="-317500" lvl="0" marL="457200" rtl="0" algn="l">
              <a:lnSpc>
                <a:spcPct val="100000"/>
              </a:lnSpc>
              <a:spcBef>
                <a:spcPts val="600"/>
              </a:spcBef>
              <a:spcAft>
                <a:spcPts val="0"/>
              </a:spcAft>
              <a:buSzPct val="108108"/>
              <a:buChar char="•"/>
            </a:pPr>
            <a:r>
              <a:rPr lang="en-US">
                <a:solidFill>
                  <a:srgbClr val="FF0000"/>
                </a:solidFill>
              </a:rPr>
              <a:t>Psychiatric disorders</a:t>
            </a:r>
            <a:r>
              <a:rPr lang="en-US"/>
              <a:t>: Major depression, </a:t>
            </a:r>
            <a:r>
              <a:rPr lang="en-US">
                <a:solidFill>
                  <a:srgbClr val="FF0000"/>
                </a:solidFill>
              </a:rPr>
              <a:t>bulimia</a:t>
            </a:r>
            <a:r>
              <a:rPr lang="en-US"/>
              <a:t>, or other mental disorders (such as somatic symptom disorder or schizophrenia).</a:t>
            </a:r>
            <a:endParaRPr/>
          </a:p>
          <a:p>
            <a:pPr indent="0" lvl="0" marL="139700" rtl="0" algn="l">
              <a:lnSpc>
                <a:spcPct val="100000"/>
              </a:lnSpc>
              <a:spcBef>
                <a:spcPts val="600"/>
              </a:spcBef>
              <a:spcAft>
                <a:spcPts val="0"/>
              </a:spcAft>
              <a:buSzPct val="108108"/>
              <a:buNone/>
            </a:pPr>
            <a:r>
              <a:rPr b="1" lang="en-US">
                <a:solidFill>
                  <a:schemeClr val="dk2"/>
                </a:solidFill>
              </a:rPr>
              <a:t>Complications </a:t>
            </a:r>
            <a:endParaRPr/>
          </a:p>
          <a:p>
            <a:pPr indent="-317500" lvl="0" marL="457200" rtl="0" algn="l">
              <a:lnSpc>
                <a:spcPct val="100000"/>
              </a:lnSpc>
              <a:spcBef>
                <a:spcPts val="600"/>
              </a:spcBef>
              <a:spcAft>
                <a:spcPts val="0"/>
              </a:spcAft>
              <a:buSzPct val="108108"/>
              <a:buChar char="•"/>
            </a:pPr>
            <a:r>
              <a:rPr lang="en-US"/>
              <a:t>Range of mortality rates from </a:t>
            </a:r>
            <a:r>
              <a:rPr lang="en-US">
                <a:solidFill>
                  <a:srgbClr val="FF0000"/>
                </a:solidFill>
              </a:rPr>
              <a:t>5 to 18 percent</a:t>
            </a:r>
            <a:r>
              <a:rPr lang="en-US"/>
              <a:t>. due to starvation, suicide, or cardiac failure.</a:t>
            </a:r>
            <a:endParaRPr/>
          </a:p>
          <a:p>
            <a:pPr indent="-317500" lvl="0" marL="457200" rtl="0" algn="l">
              <a:lnSpc>
                <a:spcPct val="100000"/>
              </a:lnSpc>
              <a:spcBef>
                <a:spcPts val="600"/>
              </a:spcBef>
              <a:spcAft>
                <a:spcPts val="0"/>
              </a:spcAft>
              <a:buSzPct val="108108"/>
              <a:buChar char="•"/>
            </a:pPr>
            <a:r>
              <a:rPr lang="en-US"/>
              <a:t>One-third of AN patients may attempt suicide or self harm. </a:t>
            </a:r>
            <a:endParaRPr/>
          </a:p>
          <a:p>
            <a:pPr indent="-317500" lvl="0" marL="457200" rtl="0" algn="l">
              <a:lnSpc>
                <a:spcPct val="100000"/>
              </a:lnSpc>
              <a:spcBef>
                <a:spcPts val="600"/>
              </a:spcBef>
              <a:spcAft>
                <a:spcPts val="600"/>
              </a:spcAft>
              <a:buSzPct val="108108"/>
              <a:buChar char="•"/>
            </a:pPr>
            <a:r>
              <a:rPr lang="en-US">
                <a:solidFill>
                  <a:srgbClr val="FF0000"/>
                </a:solidFill>
              </a:rPr>
              <a:t>About half of patients with anorexia nervosa eventually will have the symptoms of bulimia </a:t>
            </a:r>
            <a:r>
              <a:rPr lang="en-US"/>
              <a:t>, usually within the first year after the onset of anorexia nervosa .</a:t>
            </a:r>
            <a:endParaRPr/>
          </a:p>
        </p:txBody>
      </p:sp>
      <p:sp>
        <p:nvSpPr>
          <p:cNvPr id="3454" name="Google Shape;3454;p111"/>
          <p:cNvSpPr txBox="1"/>
          <p:nvPr>
            <p:ph idx="2" type="body"/>
          </p:nvPr>
        </p:nvSpPr>
        <p:spPr>
          <a:xfrm>
            <a:off x="5012579" y="1245238"/>
            <a:ext cx="3750038" cy="3640003"/>
          </a:xfrm>
          <a:prstGeom prst="rect">
            <a:avLst/>
          </a:prstGeom>
          <a:noFill/>
          <a:ln>
            <a:noFill/>
          </a:ln>
        </p:spPr>
        <p:txBody>
          <a:bodyPr anchorCtr="0" anchor="t" bIns="45700" lIns="91425" spcFirstLastPara="1" rIns="91425" wrap="square" tIns="45700">
            <a:normAutofit lnSpcReduction="10000"/>
          </a:bodyPr>
          <a:lstStyle/>
          <a:p>
            <a:pPr indent="-317500" lvl="0" marL="457200" rtl="0" algn="l">
              <a:lnSpc>
                <a:spcPct val="100000"/>
              </a:lnSpc>
              <a:spcBef>
                <a:spcPts val="0"/>
              </a:spcBef>
              <a:spcAft>
                <a:spcPts val="0"/>
              </a:spcAft>
              <a:buSzPts val="1400"/>
              <a:buChar char="•"/>
            </a:pPr>
            <a:r>
              <a:rPr lang="en-US">
                <a:solidFill>
                  <a:srgbClr val="FF0000"/>
                </a:solidFill>
              </a:rPr>
              <a:t>Food is the best medicine!</a:t>
            </a:r>
            <a:endParaRPr/>
          </a:p>
          <a:p>
            <a:pPr indent="-317500" lvl="0" marL="457200" rtl="0" algn="l">
              <a:lnSpc>
                <a:spcPct val="100000"/>
              </a:lnSpc>
              <a:spcBef>
                <a:spcPts val="600"/>
              </a:spcBef>
              <a:spcAft>
                <a:spcPts val="0"/>
              </a:spcAft>
              <a:buSzPts val="1400"/>
              <a:buChar char="•"/>
            </a:pPr>
            <a:r>
              <a:rPr lang="en-US"/>
              <a:t>Patients may be treated as outpatients unless they are dangerously below ideal body weight (&gt;20–25% below) </a:t>
            </a:r>
            <a:endParaRPr/>
          </a:p>
          <a:p>
            <a:pPr indent="-317500" lvl="0" marL="457200" rtl="0" algn="l">
              <a:lnSpc>
                <a:spcPct val="100000"/>
              </a:lnSpc>
              <a:spcBef>
                <a:spcPts val="600"/>
              </a:spcBef>
              <a:spcAft>
                <a:spcPts val="0"/>
              </a:spcAft>
              <a:buSzPts val="1400"/>
              <a:buChar char="•"/>
            </a:pPr>
            <a:r>
              <a:rPr lang="en-US"/>
              <a:t>Treatment involves </a:t>
            </a:r>
            <a:r>
              <a:rPr lang="en-US">
                <a:solidFill>
                  <a:srgbClr val="FF0000"/>
                </a:solidFill>
              </a:rPr>
              <a:t>cognitive-behavioral therapy,</a:t>
            </a:r>
            <a:r>
              <a:rPr lang="en-US"/>
              <a:t> family therapy ,and supervised weight-gain programs. </a:t>
            </a:r>
            <a:endParaRPr/>
          </a:p>
          <a:p>
            <a:pPr indent="-317500" lvl="0" marL="457200" rtl="0" algn="l">
              <a:lnSpc>
                <a:spcPct val="100000"/>
              </a:lnSpc>
              <a:spcBef>
                <a:spcPts val="600"/>
              </a:spcBef>
              <a:spcAft>
                <a:spcPts val="0"/>
              </a:spcAft>
              <a:buSzPts val="1400"/>
              <a:buChar char="•"/>
            </a:pPr>
            <a:r>
              <a:rPr lang="en-US"/>
              <a:t>Selective serotonin reuptake inhibitors </a:t>
            </a:r>
            <a:r>
              <a:rPr lang="en-US">
                <a:solidFill>
                  <a:srgbClr val="FF0000"/>
                </a:solidFill>
              </a:rPr>
              <a:t>(SSRIs) have not been effective </a:t>
            </a:r>
            <a:r>
              <a:rPr lang="en-US"/>
              <a:t>in the treatment of anorexia nervosa but may be used for comorbid anxiety or depression.</a:t>
            </a:r>
            <a:endParaRPr/>
          </a:p>
          <a:p>
            <a:pPr indent="-317500" lvl="0" marL="457200" rtl="0" algn="l">
              <a:lnSpc>
                <a:spcPct val="100000"/>
              </a:lnSpc>
              <a:spcBef>
                <a:spcPts val="600"/>
              </a:spcBef>
              <a:spcAft>
                <a:spcPts val="600"/>
              </a:spcAft>
              <a:buSzPts val="1400"/>
              <a:buChar char="•"/>
            </a:pPr>
            <a:r>
              <a:rPr lang="en-US"/>
              <a:t>Little evidence that second-generation antipsychotics can treat preoccupation with weight and food, or independently promote weight gain. </a:t>
            </a:r>
            <a:r>
              <a:rPr lang="en-US">
                <a:solidFill>
                  <a:srgbClr val="FF0000"/>
                </a:solidFill>
              </a:rPr>
              <a:t>(olanzapine)</a:t>
            </a:r>
            <a:endParaRPr b="1">
              <a:solidFill>
                <a:srgbClr val="FF0000"/>
              </a:solidFill>
            </a:endParaRPr>
          </a:p>
        </p:txBody>
      </p:sp>
      <p:sp>
        <p:nvSpPr>
          <p:cNvPr id="3455" name="Google Shape;3455;p111"/>
          <p:cNvSpPr txBox="1"/>
          <p:nvPr>
            <p:ph idx="3" type="body"/>
          </p:nvPr>
        </p:nvSpPr>
        <p:spPr>
          <a:xfrm>
            <a:off x="5013325" y="741363"/>
            <a:ext cx="3667200" cy="573000"/>
          </a:xfrm>
          <a:prstGeom prst="rect">
            <a:avLst/>
          </a:prstGeom>
          <a:noFill/>
          <a:ln>
            <a:noFill/>
          </a:ln>
        </p:spPr>
        <p:txBody>
          <a:bodyPr anchorCtr="0" anchor="t" bIns="45700" lIns="91425" spcFirstLastPara="1" rIns="91425" wrap="square" tIns="45700">
            <a:normAutofit/>
          </a:bodyPr>
          <a:lstStyle/>
          <a:p>
            <a:pPr indent="-228600" lvl="0" marL="457200" rtl="0" algn="l">
              <a:lnSpc>
                <a:spcPct val="100000"/>
              </a:lnSpc>
              <a:spcBef>
                <a:spcPts val="0"/>
              </a:spcBef>
              <a:spcAft>
                <a:spcPts val="0"/>
              </a:spcAft>
              <a:buSzPts val="2400"/>
              <a:buNone/>
            </a:pPr>
            <a:r>
              <a:rPr lang="en-US"/>
              <a:t>TREATMENT</a:t>
            </a:r>
            <a:endParaRPr/>
          </a:p>
        </p:txBody>
      </p:sp>
    </p:spTree>
  </p:cSld>
  <p:clrMapOvr>
    <a:masterClrMapping/>
  </p:clrMapOvr>
</p:sld>
</file>

<file path=ppt/slides/slide2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9" name="Shape 3459"/>
        <p:cNvGrpSpPr/>
        <p:nvPr/>
      </p:nvGrpSpPr>
      <p:grpSpPr>
        <a:xfrm>
          <a:off x="0" y="0"/>
          <a:ext cx="0" cy="0"/>
          <a:chOff x="0" y="0"/>
          <a:chExt cx="0" cy="0"/>
        </a:xfrm>
      </p:grpSpPr>
      <p:sp>
        <p:nvSpPr>
          <p:cNvPr id="3460" name="Google Shape;3460;p112"/>
          <p:cNvSpPr txBox="1"/>
          <p:nvPr>
            <p:ph type="title"/>
          </p:nvPr>
        </p:nvSpPr>
        <p:spPr>
          <a:xfrm>
            <a:off x="315642" y="270749"/>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b="1" lang="en-US"/>
              <a:t>Bulimia Nervosa</a:t>
            </a:r>
            <a:endParaRPr/>
          </a:p>
        </p:txBody>
      </p:sp>
      <p:sp>
        <p:nvSpPr>
          <p:cNvPr id="3461" name="Google Shape;3461;p112"/>
          <p:cNvSpPr txBox="1"/>
          <p:nvPr>
            <p:ph idx="1" type="body"/>
          </p:nvPr>
        </p:nvSpPr>
        <p:spPr>
          <a:xfrm>
            <a:off x="422738" y="938212"/>
            <a:ext cx="8018231" cy="4153019"/>
          </a:xfrm>
          <a:prstGeom prst="rect">
            <a:avLst/>
          </a:prstGeom>
          <a:noFill/>
          <a:ln>
            <a:noFill/>
          </a:ln>
        </p:spPr>
        <p:txBody>
          <a:bodyPr anchorCtr="0" anchor="t" bIns="45700" lIns="91425" spcFirstLastPara="1" rIns="91425" wrap="square" tIns="45700">
            <a:normAutofit lnSpcReduction="10000"/>
          </a:bodyPr>
          <a:lstStyle/>
          <a:p>
            <a:pPr indent="-317500" lvl="0" marL="457200" rtl="0" algn="l">
              <a:lnSpc>
                <a:spcPct val="100000"/>
              </a:lnSpc>
              <a:spcBef>
                <a:spcPts val="0"/>
              </a:spcBef>
              <a:spcAft>
                <a:spcPts val="0"/>
              </a:spcAft>
              <a:buSzPts val="1400"/>
              <a:buChar char="•"/>
            </a:pPr>
            <a:r>
              <a:rPr lang="en-US"/>
              <a:t>Episodes of </a:t>
            </a:r>
            <a:r>
              <a:rPr lang="en-US">
                <a:solidFill>
                  <a:srgbClr val="FF0000"/>
                </a:solidFill>
              </a:rPr>
              <a:t>binge eating combined with inappropriate ways of stopping weight gain</a:t>
            </a:r>
            <a:r>
              <a:rPr lang="en-US"/>
              <a:t>. Physical discomfort for example, abdominal pain or nausea terminates the binge eating, which is often followed by feelings of guilt, depression, or self disgust. Unlike patients with anorexia nervosa, those with bulimia nervosa typically </a:t>
            </a:r>
            <a:r>
              <a:rPr lang="en-US">
                <a:solidFill>
                  <a:srgbClr val="FF0000"/>
                </a:solidFill>
              </a:rPr>
              <a:t>maintain a normal body weight</a:t>
            </a:r>
            <a:endParaRPr/>
          </a:p>
          <a:p>
            <a:pPr indent="-317500" lvl="0" marL="457200" rtl="0" algn="l">
              <a:lnSpc>
                <a:spcPct val="100000"/>
              </a:lnSpc>
              <a:spcBef>
                <a:spcPts val="0"/>
              </a:spcBef>
              <a:spcAft>
                <a:spcPts val="0"/>
              </a:spcAft>
              <a:buSzPts val="1400"/>
              <a:buChar char="•"/>
            </a:pPr>
            <a:r>
              <a:rPr lang="en-US"/>
              <a:t>prevalence in young females is </a:t>
            </a:r>
            <a:r>
              <a:rPr lang="en-US">
                <a:solidFill>
                  <a:srgbClr val="FF0000"/>
                </a:solidFill>
              </a:rPr>
              <a:t>1-4% </a:t>
            </a:r>
            <a:endParaRPr/>
          </a:p>
          <a:p>
            <a:pPr indent="-317500" lvl="0" marL="457200" rtl="0" algn="l">
              <a:lnSpc>
                <a:spcPct val="100000"/>
              </a:lnSpc>
              <a:spcBef>
                <a:spcPts val="0"/>
              </a:spcBef>
              <a:spcAft>
                <a:spcPts val="0"/>
              </a:spcAft>
              <a:buSzPts val="1400"/>
              <a:buChar char="•"/>
            </a:pPr>
            <a:r>
              <a:rPr lang="en-US"/>
              <a:t>Onset is in late adolescence or early adulthood. </a:t>
            </a:r>
            <a:endParaRPr/>
          </a:p>
          <a:p>
            <a:pPr indent="-317500" lvl="0" marL="457200" rtl="0" algn="l">
              <a:lnSpc>
                <a:spcPct val="100000"/>
              </a:lnSpc>
              <a:spcBef>
                <a:spcPts val="0"/>
              </a:spcBef>
              <a:spcAft>
                <a:spcPts val="0"/>
              </a:spcAft>
              <a:buSzPts val="1400"/>
              <a:buChar char="•"/>
            </a:pPr>
            <a:r>
              <a:rPr lang="en-US"/>
              <a:t>More common in developed countries.</a:t>
            </a:r>
            <a:endParaRPr/>
          </a:p>
          <a:p>
            <a:pPr indent="-317500" lvl="0" marL="457200" rtl="0" algn="l">
              <a:lnSpc>
                <a:spcPct val="100000"/>
              </a:lnSpc>
              <a:spcBef>
                <a:spcPts val="0"/>
              </a:spcBef>
              <a:spcAft>
                <a:spcPts val="0"/>
              </a:spcAft>
              <a:buSzPts val="1400"/>
              <a:buChar char="•"/>
            </a:pPr>
            <a:r>
              <a:rPr lang="en-US"/>
              <a:t>High incidence of comorbid mood disorders, anxiety disorders, impulse control disorders, substance use, prior physical/sexual abuse, and ↑ prevalence of borderline personality disorder.</a:t>
            </a:r>
            <a:endParaRPr>
              <a:solidFill>
                <a:srgbClr val="FF0000"/>
              </a:solidFill>
            </a:endParaRPr>
          </a:p>
          <a:p>
            <a:pPr indent="-317500" lvl="0" marL="457200" rtl="0" algn="l">
              <a:lnSpc>
                <a:spcPct val="100000"/>
              </a:lnSpc>
              <a:spcBef>
                <a:spcPts val="0"/>
              </a:spcBef>
              <a:spcAft>
                <a:spcPts val="0"/>
              </a:spcAft>
              <a:buSzPts val="1400"/>
              <a:buFont typeface="Rubik"/>
              <a:buChar char="-"/>
            </a:pPr>
            <a:r>
              <a:rPr lang="en-US">
                <a:solidFill>
                  <a:srgbClr val="FF0000"/>
                </a:solidFill>
              </a:rPr>
              <a:t>Better prognosis than anorexia nervosa</a:t>
            </a:r>
            <a:r>
              <a:rPr lang="en-US"/>
              <a:t>  </a:t>
            </a:r>
            <a:endParaRPr/>
          </a:p>
          <a:p>
            <a:pPr indent="-317500" lvl="0" marL="457200" rtl="0" algn="l">
              <a:lnSpc>
                <a:spcPct val="100000"/>
              </a:lnSpc>
              <a:spcBef>
                <a:spcPts val="0"/>
              </a:spcBef>
              <a:spcAft>
                <a:spcPts val="0"/>
              </a:spcAft>
              <a:buSzPts val="1400"/>
              <a:buFont typeface="Rubik"/>
              <a:buChar char="-"/>
            </a:pPr>
            <a:r>
              <a:rPr lang="en-US"/>
              <a:t>Crude mortality rate is </a:t>
            </a:r>
            <a:r>
              <a:rPr lang="en-US">
                <a:solidFill>
                  <a:srgbClr val="FF0000"/>
                </a:solidFill>
              </a:rPr>
              <a:t>2% </a:t>
            </a:r>
            <a:r>
              <a:rPr lang="en-US"/>
              <a:t>per decade</a:t>
            </a:r>
            <a:endParaRPr>
              <a:solidFill>
                <a:srgbClr val="FF0000"/>
              </a:solidFill>
            </a:endParaRPr>
          </a:p>
          <a:p>
            <a:pPr indent="0" lvl="0" marL="139700" rtl="0" algn="l">
              <a:lnSpc>
                <a:spcPct val="100000"/>
              </a:lnSpc>
              <a:spcBef>
                <a:spcPts val="0"/>
              </a:spcBef>
              <a:spcAft>
                <a:spcPts val="0"/>
              </a:spcAft>
              <a:buSzPts val="1400"/>
              <a:buNone/>
            </a:pPr>
            <a:r>
              <a:t/>
            </a:r>
            <a:endParaRPr>
              <a:solidFill>
                <a:srgbClr val="FF0000"/>
              </a:solidFill>
            </a:endParaRPr>
          </a:p>
          <a:p>
            <a:pPr indent="0" lvl="0" marL="139700" rtl="0" algn="l">
              <a:lnSpc>
                <a:spcPct val="100000"/>
              </a:lnSpc>
              <a:spcBef>
                <a:spcPts val="0"/>
              </a:spcBef>
              <a:spcAft>
                <a:spcPts val="0"/>
              </a:spcAft>
              <a:buSzPts val="1400"/>
              <a:buNone/>
            </a:pPr>
            <a:r>
              <a:rPr lang="en-US">
                <a:solidFill>
                  <a:schemeClr val="dk2"/>
                </a:solidFill>
              </a:rPr>
              <a:t>Diagnosis and DSM-V criteria </a:t>
            </a:r>
            <a:endParaRPr/>
          </a:p>
          <a:p>
            <a:pPr indent="0" lvl="0" marL="139700" rtl="0" algn="l">
              <a:lnSpc>
                <a:spcPct val="100000"/>
              </a:lnSpc>
              <a:spcBef>
                <a:spcPts val="0"/>
              </a:spcBef>
              <a:spcAft>
                <a:spcPts val="0"/>
              </a:spcAft>
              <a:buSzPts val="1400"/>
              <a:buNone/>
            </a:pPr>
            <a:r>
              <a:rPr lang="en-US"/>
              <a:t>- Recurrent episodes of binge eating.</a:t>
            </a:r>
            <a:endParaRPr/>
          </a:p>
          <a:p>
            <a:pPr indent="0" lvl="0" marL="139700" rtl="0" algn="l">
              <a:lnSpc>
                <a:spcPct val="100000"/>
              </a:lnSpc>
              <a:spcBef>
                <a:spcPts val="0"/>
              </a:spcBef>
              <a:spcAft>
                <a:spcPts val="0"/>
              </a:spcAft>
              <a:buSzPts val="1400"/>
              <a:buNone/>
            </a:pPr>
            <a:r>
              <a:rPr lang="en-US"/>
              <a:t>- Recurrent, inappropriate attempts to compensate for overeating and prevent weight gain (such as laxative abuse, vomiting, diuretics, fasting, or excessive exercise).</a:t>
            </a:r>
            <a:endParaRPr/>
          </a:p>
          <a:p>
            <a:pPr indent="0" lvl="0" marL="139700" rtl="0" algn="l">
              <a:lnSpc>
                <a:spcPct val="100000"/>
              </a:lnSpc>
              <a:spcBef>
                <a:spcPts val="0"/>
              </a:spcBef>
              <a:spcAft>
                <a:spcPts val="0"/>
              </a:spcAft>
              <a:buSzPts val="1400"/>
              <a:buNone/>
            </a:pPr>
            <a:r>
              <a:rPr lang="en-US"/>
              <a:t>- The binge eating and compensatory behaviors occur at least once a week for 3 months.</a:t>
            </a:r>
            <a:endParaRPr/>
          </a:p>
          <a:p>
            <a:pPr indent="0" lvl="0" marL="139700" rtl="0" algn="l">
              <a:lnSpc>
                <a:spcPct val="100000"/>
              </a:lnSpc>
              <a:spcBef>
                <a:spcPts val="0"/>
              </a:spcBef>
              <a:spcAft>
                <a:spcPts val="0"/>
              </a:spcAft>
              <a:buSzPts val="1400"/>
              <a:buNone/>
            </a:pPr>
            <a:r>
              <a:rPr lang="en-US"/>
              <a:t>– Self-esteem is affected by self-evaluation of body weight and shape.</a:t>
            </a:r>
            <a:endParaRPr/>
          </a:p>
          <a:p>
            <a:pPr indent="0" lvl="0" marL="139700" rtl="0" algn="l">
              <a:lnSpc>
                <a:spcPct val="100000"/>
              </a:lnSpc>
              <a:spcBef>
                <a:spcPts val="0"/>
              </a:spcBef>
              <a:spcAft>
                <a:spcPts val="0"/>
              </a:spcAft>
              <a:buSzPts val="1400"/>
              <a:buNone/>
            </a:pPr>
            <a:r>
              <a:rPr lang="en-US"/>
              <a:t>- Does not occur exclusively during an episode of anorexia nervosa </a:t>
            </a:r>
            <a:endParaRPr/>
          </a:p>
          <a:p>
            <a:pPr indent="-228600" lvl="0" marL="457200" rtl="0" algn="l">
              <a:lnSpc>
                <a:spcPct val="100000"/>
              </a:lnSpc>
              <a:spcBef>
                <a:spcPts val="0"/>
              </a:spcBef>
              <a:spcAft>
                <a:spcPts val="0"/>
              </a:spcAft>
              <a:buSzPts val="1400"/>
              <a:buNone/>
            </a:pPr>
            <a:r>
              <a:t/>
            </a:r>
            <a:endParaRPr>
              <a:solidFill>
                <a:srgbClr val="FF0000"/>
              </a:solidFill>
            </a:endParaRPr>
          </a:p>
        </p:txBody>
      </p:sp>
    </p:spTree>
  </p:cSld>
  <p:clrMapOvr>
    <a:masterClrMapping/>
  </p:clrMapOvr>
</p:sld>
</file>

<file path=ppt/slides/slide2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5" name="Shape 3465"/>
        <p:cNvGrpSpPr/>
        <p:nvPr/>
      </p:nvGrpSpPr>
      <p:grpSpPr>
        <a:xfrm>
          <a:off x="0" y="0"/>
          <a:ext cx="0" cy="0"/>
          <a:chOff x="0" y="0"/>
          <a:chExt cx="0" cy="0"/>
        </a:xfrm>
      </p:grpSpPr>
      <p:sp>
        <p:nvSpPr>
          <p:cNvPr id="3466" name="Google Shape;3466;p113"/>
          <p:cNvSpPr txBox="1"/>
          <p:nvPr>
            <p:ph type="title"/>
          </p:nvPr>
        </p:nvSpPr>
        <p:spPr>
          <a:xfrm>
            <a:off x="462709" y="741633"/>
            <a:ext cx="410929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sz="2000"/>
              <a:t>PHYSICAL FINDINGS AND MEDICAL COMPLICATIONS</a:t>
            </a:r>
            <a:endParaRPr/>
          </a:p>
        </p:txBody>
      </p:sp>
      <p:sp>
        <p:nvSpPr>
          <p:cNvPr id="3467" name="Google Shape;3467;p113"/>
          <p:cNvSpPr txBox="1"/>
          <p:nvPr>
            <p:ph idx="1" type="body"/>
          </p:nvPr>
        </p:nvSpPr>
        <p:spPr>
          <a:xfrm>
            <a:off x="461962" y="1364708"/>
            <a:ext cx="4110037" cy="3662195"/>
          </a:xfrm>
          <a:prstGeom prst="rect">
            <a:avLst/>
          </a:prstGeom>
          <a:noFill/>
          <a:ln>
            <a:noFill/>
          </a:ln>
        </p:spPr>
        <p:txBody>
          <a:bodyPr anchorCtr="0" anchor="t" bIns="45700" lIns="91425" spcFirstLastPara="1" rIns="91425" wrap="square" tIns="45700">
            <a:normAutofit fontScale="92500"/>
          </a:bodyPr>
          <a:lstStyle/>
          <a:p>
            <a:pPr indent="0" lvl="0" marL="139700" rtl="0" algn="l">
              <a:lnSpc>
                <a:spcPct val="100000"/>
              </a:lnSpc>
              <a:spcBef>
                <a:spcPts val="0"/>
              </a:spcBef>
              <a:spcAft>
                <a:spcPts val="0"/>
              </a:spcAft>
              <a:buSzPct val="108108"/>
              <a:buNone/>
            </a:pPr>
            <a:r>
              <a:rPr lang="en-US"/>
              <a:t>Physical examination findings </a:t>
            </a:r>
            <a:endParaRPr/>
          </a:p>
          <a:p>
            <a:pPr indent="-317500" lvl="0" marL="457200" rtl="0" algn="l">
              <a:lnSpc>
                <a:spcPct val="100000"/>
              </a:lnSpc>
              <a:spcBef>
                <a:spcPts val="0"/>
              </a:spcBef>
              <a:spcAft>
                <a:spcPts val="0"/>
              </a:spcAft>
              <a:buSzPct val="108108"/>
              <a:buFont typeface="Roboto Condensed"/>
              <a:buChar char="-"/>
            </a:pPr>
            <a:r>
              <a:rPr lang="en-US"/>
              <a:t>CNS: epilepsy.</a:t>
            </a:r>
            <a:endParaRPr/>
          </a:p>
          <a:p>
            <a:pPr indent="-317500" lvl="0" marL="457200" rtl="0" algn="l">
              <a:lnSpc>
                <a:spcPct val="100000"/>
              </a:lnSpc>
              <a:spcBef>
                <a:spcPts val="0"/>
              </a:spcBef>
              <a:spcAft>
                <a:spcPts val="0"/>
              </a:spcAft>
              <a:buSzPct val="108108"/>
              <a:buFont typeface="Roboto Condensed"/>
              <a:buChar char="-"/>
            </a:pPr>
            <a:r>
              <a:rPr lang="en-US"/>
              <a:t>Oral and oesophagus: parotid gland swelling, dental erosions, oesophageal erosions. </a:t>
            </a:r>
            <a:endParaRPr/>
          </a:p>
          <a:p>
            <a:pPr indent="-317500" lvl="0" marL="457200" rtl="0" algn="l">
              <a:lnSpc>
                <a:spcPct val="100000"/>
              </a:lnSpc>
              <a:spcBef>
                <a:spcPts val="0"/>
              </a:spcBef>
              <a:spcAft>
                <a:spcPts val="0"/>
              </a:spcAft>
              <a:buSzPct val="108108"/>
              <a:buFont typeface="Roboto Condensed"/>
              <a:buChar char="-"/>
            </a:pPr>
            <a:r>
              <a:rPr lang="en-US"/>
              <a:t>CVS: arrhythmias and cardiac failure leading to sudden death. </a:t>
            </a:r>
            <a:endParaRPr/>
          </a:p>
          <a:p>
            <a:pPr indent="-317500" lvl="0" marL="457200" rtl="0" algn="l">
              <a:lnSpc>
                <a:spcPct val="100000"/>
              </a:lnSpc>
              <a:spcBef>
                <a:spcPts val="0"/>
              </a:spcBef>
              <a:spcAft>
                <a:spcPts val="0"/>
              </a:spcAft>
              <a:buSzPct val="108108"/>
              <a:buFont typeface="Roboto Condensed"/>
              <a:buChar char="-"/>
            </a:pPr>
            <a:r>
              <a:rPr lang="en-US"/>
              <a:t>GIT: gastric perforation, gastric/duodenal ulcers, constipation and pancreatitis.</a:t>
            </a:r>
            <a:endParaRPr/>
          </a:p>
          <a:p>
            <a:pPr indent="-317500" lvl="0" marL="457200" rtl="0" algn="l">
              <a:lnSpc>
                <a:spcPct val="100000"/>
              </a:lnSpc>
              <a:spcBef>
                <a:spcPts val="0"/>
              </a:spcBef>
              <a:spcAft>
                <a:spcPts val="0"/>
              </a:spcAft>
              <a:buSzPct val="108108"/>
              <a:buFont typeface="Roboto Condensed"/>
              <a:buChar char="-"/>
            </a:pPr>
            <a:r>
              <a:rPr lang="en-US"/>
              <a:t>Muscle weakness </a:t>
            </a:r>
            <a:endParaRPr/>
          </a:p>
          <a:p>
            <a:pPr indent="-317500" lvl="0" marL="457200" rtl="0" algn="l">
              <a:lnSpc>
                <a:spcPct val="100000"/>
              </a:lnSpc>
              <a:spcBef>
                <a:spcPts val="0"/>
              </a:spcBef>
              <a:spcAft>
                <a:spcPts val="0"/>
              </a:spcAft>
              <a:buSzPct val="108108"/>
              <a:buFont typeface="Roboto Condensed"/>
              <a:buChar char="-"/>
            </a:pPr>
            <a:r>
              <a:rPr lang="en-US">
                <a:solidFill>
                  <a:srgbClr val="FF0000"/>
                </a:solidFill>
              </a:rPr>
              <a:t>Russell’s sign:</a:t>
            </a:r>
            <a:r>
              <a:rPr lang="en-US"/>
              <a:t> abrasions over dorsal part of the hand because fingers are used to induced vomiting.</a:t>
            </a:r>
            <a:endParaRPr/>
          </a:p>
          <a:p>
            <a:pPr indent="0" lvl="0" marL="139700" rtl="0" algn="l">
              <a:lnSpc>
                <a:spcPct val="100000"/>
              </a:lnSpc>
              <a:spcBef>
                <a:spcPts val="0"/>
              </a:spcBef>
              <a:spcAft>
                <a:spcPts val="0"/>
              </a:spcAft>
              <a:buSzPct val="108108"/>
              <a:buNone/>
            </a:pPr>
            <a:r>
              <a:t/>
            </a:r>
            <a:endParaRPr/>
          </a:p>
          <a:p>
            <a:pPr indent="0" lvl="0" marL="139700" rtl="0" algn="l">
              <a:lnSpc>
                <a:spcPct val="100000"/>
              </a:lnSpc>
              <a:spcBef>
                <a:spcPts val="0"/>
              </a:spcBef>
              <a:spcAft>
                <a:spcPts val="0"/>
              </a:spcAft>
              <a:buSzPct val="108108"/>
              <a:buNone/>
            </a:pPr>
            <a:r>
              <a:rPr lang="en-US"/>
              <a:t>Laboratory/imaging abnormalities</a:t>
            </a:r>
            <a:endParaRPr/>
          </a:p>
          <a:p>
            <a:pPr indent="0" lvl="0" marL="139700" rtl="0" algn="l">
              <a:lnSpc>
                <a:spcPct val="100000"/>
              </a:lnSpc>
              <a:spcBef>
                <a:spcPts val="0"/>
              </a:spcBef>
              <a:spcAft>
                <a:spcPts val="0"/>
              </a:spcAft>
              <a:buSzPct val="108108"/>
              <a:buNone/>
            </a:pPr>
            <a:r>
              <a:rPr lang="en-US"/>
              <a:t>• FBC: leukopenia and lymphocytosis. </a:t>
            </a:r>
            <a:endParaRPr/>
          </a:p>
          <a:p>
            <a:pPr indent="0" lvl="0" marL="139700" rtl="0" algn="l">
              <a:lnSpc>
                <a:spcPct val="100000"/>
              </a:lnSpc>
              <a:spcBef>
                <a:spcPts val="0"/>
              </a:spcBef>
              <a:spcAft>
                <a:spcPts val="0"/>
              </a:spcAft>
              <a:buSzPct val="108108"/>
              <a:buNone/>
            </a:pPr>
            <a:r>
              <a:rPr lang="en-US"/>
              <a:t>• ↓in K+, Na+, Cl-, </a:t>
            </a:r>
            <a:r>
              <a:rPr lang="en-US">
                <a:solidFill>
                  <a:srgbClr val="FF0000"/>
                </a:solidFill>
              </a:rPr>
              <a:t>↑bicarbonate </a:t>
            </a:r>
            <a:endParaRPr/>
          </a:p>
          <a:p>
            <a:pPr indent="0" lvl="0" marL="139700" rtl="0" algn="l">
              <a:lnSpc>
                <a:spcPct val="100000"/>
              </a:lnSpc>
              <a:spcBef>
                <a:spcPts val="0"/>
              </a:spcBef>
              <a:spcAft>
                <a:spcPts val="0"/>
              </a:spcAft>
              <a:buSzPct val="108108"/>
              <a:buNone/>
            </a:pPr>
            <a:r>
              <a:rPr lang="en-US"/>
              <a:t>• ↑in serum amylase </a:t>
            </a:r>
            <a:endParaRPr/>
          </a:p>
          <a:p>
            <a:pPr indent="0" lvl="0" marL="139700" rtl="0" algn="l">
              <a:lnSpc>
                <a:spcPct val="100000"/>
              </a:lnSpc>
              <a:spcBef>
                <a:spcPts val="0"/>
              </a:spcBef>
              <a:spcAft>
                <a:spcPts val="0"/>
              </a:spcAft>
              <a:buSzPct val="108108"/>
              <a:buNone/>
            </a:pPr>
            <a:r>
              <a:rPr lang="en-US"/>
              <a:t>• </a:t>
            </a:r>
            <a:r>
              <a:rPr lang="en-US">
                <a:solidFill>
                  <a:srgbClr val="FF0000"/>
                </a:solidFill>
              </a:rPr>
              <a:t>Metabolic acidosis due to laxative use </a:t>
            </a:r>
            <a:endParaRPr/>
          </a:p>
          <a:p>
            <a:pPr indent="0" lvl="0" marL="139700" rtl="0" algn="l">
              <a:lnSpc>
                <a:spcPct val="100000"/>
              </a:lnSpc>
              <a:spcBef>
                <a:spcPts val="0"/>
              </a:spcBef>
              <a:spcAft>
                <a:spcPts val="0"/>
              </a:spcAft>
              <a:buSzPct val="108108"/>
              <a:buNone/>
            </a:pPr>
            <a:r>
              <a:rPr lang="en-US">
                <a:solidFill>
                  <a:srgbClr val="FF0000"/>
                </a:solidFill>
              </a:rPr>
              <a:t>• Metabolic alkalosis due to repeated vomiting.</a:t>
            </a:r>
            <a:endParaRPr/>
          </a:p>
        </p:txBody>
      </p:sp>
      <p:sp>
        <p:nvSpPr>
          <p:cNvPr id="3468" name="Google Shape;3468;p113"/>
          <p:cNvSpPr txBox="1"/>
          <p:nvPr>
            <p:ph idx="2" type="body"/>
          </p:nvPr>
        </p:nvSpPr>
        <p:spPr>
          <a:xfrm>
            <a:off x="4971764" y="1364708"/>
            <a:ext cx="4002222" cy="3745927"/>
          </a:xfrm>
          <a:prstGeom prst="rect">
            <a:avLst/>
          </a:prstGeom>
          <a:noFill/>
          <a:ln>
            <a:noFill/>
          </a:ln>
        </p:spPr>
        <p:txBody>
          <a:bodyPr anchorCtr="0" anchor="t" bIns="45700" lIns="91425" spcFirstLastPara="1" rIns="91425" wrap="square" tIns="45700">
            <a:normAutofit fontScale="92500" lnSpcReduction="20000"/>
          </a:bodyPr>
          <a:lstStyle/>
          <a:p>
            <a:pPr indent="-317500" lvl="0" marL="457200" rtl="0" algn="l">
              <a:lnSpc>
                <a:spcPct val="110000"/>
              </a:lnSpc>
              <a:spcBef>
                <a:spcPts val="0"/>
              </a:spcBef>
              <a:spcAft>
                <a:spcPts val="0"/>
              </a:spcAft>
              <a:buSzPct val="108108"/>
              <a:buChar char="•"/>
            </a:pPr>
            <a:r>
              <a:rPr lang="en-US"/>
              <a:t>Most patients with uncomplicated bulimia nervosa do not require hospitalization.</a:t>
            </a:r>
            <a:endParaRPr/>
          </a:p>
          <a:p>
            <a:pPr indent="-317500" lvl="0" marL="457200" rtl="0" algn="l">
              <a:lnSpc>
                <a:spcPct val="110000"/>
              </a:lnSpc>
              <a:spcBef>
                <a:spcPts val="0"/>
              </a:spcBef>
              <a:spcAft>
                <a:spcPts val="0"/>
              </a:spcAft>
              <a:buSzPct val="108108"/>
              <a:buChar char="•"/>
            </a:pPr>
            <a:r>
              <a:rPr lang="en-US"/>
              <a:t>Both pharmacotherapy and psychotherapy could be considered.</a:t>
            </a:r>
            <a:endParaRPr/>
          </a:p>
          <a:p>
            <a:pPr indent="-317500" lvl="0" marL="457200" rtl="0" algn="l">
              <a:lnSpc>
                <a:spcPct val="110000"/>
              </a:lnSpc>
              <a:spcBef>
                <a:spcPts val="0"/>
              </a:spcBef>
              <a:spcAft>
                <a:spcPts val="0"/>
              </a:spcAft>
              <a:buSzPct val="108108"/>
              <a:buChar char="•"/>
            </a:pPr>
            <a:r>
              <a:rPr lang="en-US"/>
              <a:t>Pharmacological treatment: antidepressants (</a:t>
            </a:r>
            <a:r>
              <a:rPr lang="en-US">
                <a:solidFill>
                  <a:srgbClr val="FF0000"/>
                </a:solidFill>
              </a:rPr>
              <a:t>SSRIs such as fluoxetine or fluvoxamine) have been shown to be effective in treatment </a:t>
            </a:r>
            <a:r>
              <a:rPr lang="en-US"/>
              <a:t>of BN. It would be able to help in reduction of binge eating and also the associated impulsive behavior. (The </a:t>
            </a:r>
            <a:r>
              <a:rPr lang="en-US">
                <a:solidFill>
                  <a:srgbClr val="FF0000"/>
                </a:solidFill>
              </a:rPr>
              <a:t>only FDA approved drug for the treatment of bulimia nervosa is fluoxetine</a:t>
            </a:r>
            <a:r>
              <a:rPr lang="en-US"/>
              <a:t>. In addition to reducing binging and purging episodes, fluoxetine might also be useful for the treatment of co-occurring depression and anxiety disorders.)</a:t>
            </a:r>
            <a:endParaRPr/>
          </a:p>
          <a:p>
            <a:pPr indent="-317500" lvl="0" marL="457200" rtl="0" algn="l">
              <a:lnSpc>
                <a:spcPct val="110000"/>
              </a:lnSpc>
              <a:spcBef>
                <a:spcPts val="0"/>
              </a:spcBef>
              <a:spcAft>
                <a:spcPts val="0"/>
              </a:spcAft>
              <a:buSzPct val="108108"/>
              <a:buChar char="•"/>
            </a:pPr>
            <a:r>
              <a:rPr lang="en-US"/>
              <a:t>Psychological treatment – Both cognitive behavioral therapy (CBT) and interpersonal psychotherapy (IPT) have been used. CBT has been shown to be highly effective for BN. </a:t>
            </a:r>
            <a:endParaRPr/>
          </a:p>
          <a:p>
            <a:pPr indent="-317500" lvl="0" marL="457200" rtl="0" algn="l">
              <a:lnSpc>
                <a:spcPct val="110000"/>
              </a:lnSpc>
              <a:spcBef>
                <a:spcPts val="0"/>
              </a:spcBef>
              <a:spcAft>
                <a:spcPts val="0"/>
              </a:spcAft>
              <a:buSzPct val="108108"/>
              <a:buChar char="•"/>
            </a:pPr>
            <a:r>
              <a:rPr lang="en-US"/>
              <a:t>Nutritional counseling and education.</a:t>
            </a:r>
            <a:endParaRPr/>
          </a:p>
        </p:txBody>
      </p:sp>
      <p:sp>
        <p:nvSpPr>
          <p:cNvPr id="3469" name="Google Shape;3469;p113"/>
          <p:cNvSpPr txBox="1"/>
          <p:nvPr>
            <p:ph idx="3" type="body"/>
          </p:nvPr>
        </p:nvSpPr>
        <p:spPr>
          <a:xfrm>
            <a:off x="5013325" y="741363"/>
            <a:ext cx="3667200" cy="573000"/>
          </a:xfrm>
          <a:prstGeom prst="rect">
            <a:avLst/>
          </a:prstGeom>
          <a:noFill/>
          <a:ln>
            <a:noFill/>
          </a:ln>
        </p:spPr>
        <p:txBody>
          <a:bodyPr anchorCtr="0" anchor="ctr" bIns="45700" lIns="91425" spcFirstLastPara="1" rIns="91425" wrap="square" tIns="45700">
            <a:normAutofit/>
          </a:bodyPr>
          <a:lstStyle/>
          <a:p>
            <a:pPr indent="-228600" lvl="0" marL="457200" rtl="0" algn="l">
              <a:lnSpc>
                <a:spcPct val="100000"/>
              </a:lnSpc>
              <a:spcBef>
                <a:spcPts val="0"/>
              </a:spcBef>
              <a:spcAft>
                <a:spcPts val="0"/>
              </a:spcAft>
              <a:buSzPts val="2400"/>
              <a:buNone/>
            </a:pPr>
            <a:r>
              <a:rPr lang="en-US"/>
              <a:t>TREATMENT</a:t>
            </a:r>
            <a:endParaRPr/>
          </a:p>
        </p:txBody>
      </p:sp>
    </p:spTree>
  </p:cSld>
  <p:clrMapOvr>
    <a:masterClrMapping/>
  </p:clrMapOvr>
</p:sld>
</file>

<file path=ppt/slides/slide2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3" name="Shape 3473"/>
        <p:cNvGrpSpPr/>
        <p:nvPr/>
      </p:nvGrpSpPr>
      <p:grpSpPr>
        <a:xfrm>
          <a:off x="0" y="0"/>
          <a:ext cx="0" cy="0"/>
          <a:chOff x="0" y="0"/>
          <a:chExt cx="0" cy="0"/>
        </a:xfrm>
      </p:grpSpPr>
      <p:sp>
        <p:nvSpPr>
          <p:cNvPr id="3474" name="Google Shape;3474;p114"/>
          <p:cNvSpPr txBox="1"/>
          <p:nvPr>
            <p:ph type="title"/>
          </p:nvPr>
        </p:nvSpPr>
        <p:spPr>
          <a:xfrm>
            <a:off x="297262" y="24806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b="1" lang="en-US"/>
              <a:t>Binge-Eating Disorder</a:t>
            </a:r>
            <a:endParaRPr/>
          </a:p>
        </p:txBody>
      </p:sp>
      <p:sp>
        <p:nvSpPr>
          <p:cNvPr id="3475" name="Google Shape;3475;p114"/>
          <p:cNvSpPr txBox="1"/>
          <p:nvPr>
            <p:ph idx="1" type="body"/>
          </p:nvPr>
        </p:nvSpPr>
        <p:spPr>
          <a:xfrm>
            <a:off x="399763" y="969540"/>
            <a:ext cx="8023462" cy="4025198"/>
          </a:xfrm>
          <a:prstGeom prst="rect">
            <a:avLst/>
          </a:prstGeom>
          <a:noFill/>
          <a:ln>
            <a:noFill/>
          </a:ln>
        </p:spPr>
        <p:txBody>
          <a:bodyPr anchorCtr="0" anchor="t" bIns="45700" lIns="91425" spcFirstLastPara="1" rIns="91425" wrap="square" tIns="45700">
            <a:normAutofit lnSpcReduction="10000"/>
          </a:bodyPr>
          <a:lstStyle/>
          <a:p>
            <a:pPr indent="-317500" lvl="0" marL="457200" rtl="0" algn="l">
              <a:lnSpc>
                <a:spcPct val="100000"/>
              </a:lnSpc>
              <a:spcBef>
                <a:spcPts val="0"/>
              </a:spcBef>
              <a:spcAft>
                <a:spcPts val="0"/>
              </a:spcAft>
              <a:buSzPts val="1400"/>
              <a:buChar char="•"/>
            </a:pPr>
            <a:r>
              <a:rPr lang="en-US"/>
              <a:t>Patients with binge-eating disorder suffer </a:t>
            </a:r>
            <a:r>
              <a:rPr lang="en-US">
                <a:solidFill>
                  <a:srgbClr val="FF0000"/>
                </a:solidFill>
              </a:rPr>
              <a:t>emotional distress </a:t>
            </a:r>
            <a:r>
              <a:rPr lang="en-US"/>
              <a:t>over their binge eating, but they </a:t>
            </a:r>
            <a:r>
              <a:rPr lang="en-US">
                <a:solidFill>
                  <a:srgbClr val="FF0000"/>
                </a:solidFill>
              </a:rPr>
              <a:t>do not try to control their weight </a:t>
            </a:r>
            <a:r>
              <a:rPr lang="en-US"/>
              <a:t>by purging or restricting calories, as do anorexics or bulimics. Unlike anorexia and bulimia</a:t>
            </a:r>
            <a:endParaRPr/>
          </a:p>
          <a:p>
            <a:pPr indent="-317500" lvl="0" marL="457200" rtl="0" algn="l">
              <a:lnSpc>
                <a:spcPct val="100000"/>
              </a:lnSpc>
              <a:spcBef>
                <a:spcPts val="0"/>
              </a:spcBef>
              <a:spcAft>
                <a:spcPts val="0"/>
              </a:spcAft>
              <a:buSzPts val="1400"/>
              <a:buChar char="•"/>
            </a:pPr>
            <a:r>
              <a:rPr lang="en-US"/>
              <a:t>Patients with binge-eating disorder are not as fixated on their body shape and weight</a:t>
            </a:r>
            <a:endParaRPr/>
          </a:p>
          <a:p>
            <a:pPr indent="-228600" lvl="0" marL="457200" rtl="0" algn="l">
              <a:lnSpc>
                <a:spcPct val="100000"/>
              </a:lnSpc>
              <a:spcBef>
                <a:spcPts val="0"/>
              </a:spcBef>
              <a:spcAft>
                <a:spcPts val="0"/>
              </a:spcAft>
              <a:buSzPts val="1400"/>
              <a:buNone/>
            </a:pPr>
            <a:r>
              <a:t/>
            </a:r>
            <a:endParaRPr/>
          </a:p>
          <a:p>
            <a:pPr indent="-317500" lvl="0" marL="457200" rtl="0" algn="l">
              <a:lnSpc>
                <a:spcPct val="100000"/>
              </a:lnSpc>
              <a:spcBef>
                <a:spcPts val="0"/>
              </a:spcBef>
              <a:spcAft>
                <a:spcPts val="0"/>
              </a:spcAft>
              <a:buSzPts val="1400"/>
              <a:buChar char="•"/>
            </a:pPr>
            <a:r>
              <a:rPr lang="en-US">
                <a:solidFill>
                  <a:srgbClr val="FF0000"/>
                </a:solidFill>
              </a:rPr>
              <a:t>Binge eating disorder is the most common eating disorder</a:t>
            </a:r>
            <a:r>
              <a:rPr lang="en-US"/>
              <a:t>.</a:t>
            </a:r>
            <a:endParaRPr/>
          </a:p>
          <a:p>
            <a:pPr indent="-228600" lvl="0" marL="457200" rtl="0" algn="l">
              <a:lnSpc>
                <a:spcPct val="100000"/>
              </a:lnSpc>
              <a:spcBef>
                <a:spcPts val="0"/>
              </a:spcBef>
              <a:spcAft>
                <a:spcPts val="0"/>
              </a:spcAft>
              <a:buSzPts val="1400"/>
              <a:buNone/>
            </a:pPr>
            <a:r>
              <a:t/>
            </a:r>
            <a:endParaRPr/>
          </a:p>
          <a:p>
            <a:pPr indent="-317500" lvl="0" marL="457200" rtl="0" algn="l">
              <a:lnSpc>
                <a:spcPct val="100000"/>
              </a:lnSpc>
              <a:spcBef>
                <a:spcPts val="0"/>
              </a:spcBef>
              <a:spcAft>
                <a:spcPts val="0"/>
              </a:spcAft>
              <a:buSzPts val="1400"/>
              <a:buChar char="•"/>
            </a:pPr>
            <a:r>
              <a:rPr lang="en-US"/>
              <a:t>Typically begins in adolescence or young adulthood </a:t>
            </a:r>
            <a:endParaRPr/>
          </a:p>
          <a:p>
            <a:pPr indent="-317500" lvl="0" marL="457200" rtl="0" algn="l">
              <a:lnSpc>
                <a:spcPct val="100000"/>
              </a:lnSpc>
              <a:spcBef>
                <a:spcPts val="0"/>
              </a:spcBef>
              <a:spcAft>
                <a:spcPts val="0"/>
              </a:spcAft>
              <a:buSzPts val="1400"/>
              <a:buChar char="•"/>
            </a:pPr>
            <a:r>
              <a:rPr lang="en-US"/>
              <a:t>Remission rates are higher than for other eating disorders </a:t>
            </a:r>
            <a:endParaRPr/>
          </a:p>
          <a:p>
            <a:pPr indent="-317500" lvl="0" marL="457200" rtl="0" algn="l">
              <a:lnSpc>
                <a:spcPct val="100000"/>
              </a:lnSpc>
              <a:spcBef>
                <a:spcPts val="0"/>
              </a:spcBef>
              <a:spcAft>
                <a:spcPts val="0"/>
              </a:spcAft>
              <a:buSzPts val="1400"/>
              <a:buChar char="•"/>
            </a:pPr>
            <a:r>
              <a:rPr lang="en-US"/>
              <a:t>Higher rates of psychiatric comorbidities than in obese individuals without binge eating disorder.</a:t>
            </a:r>
            <a:endParaRPr/>
          </a:p>
          <a:p>
            <a:pPr indent="-228600" lvl="0" marL="457200" rtl="0" algn="l">
              <a:lnSpc>
                <a:spcPct val="100000"/>
              </a:lnSpc>
              <a:spcBef>
                <a:spcPts val="0"/>
              </a:spcBef>
              <a:spcAft>
                <a:spcPts val="0"/>
              </a:spcAft>
              <a:buSzPts val="1400"/>
              <a:buNone/>
            </a:pPr>
            <a:r>
              <a:t/>
            </a:r>
            <a:endParaRPr/>
          </a:p>
          <a:p>
            <a:pPr indent="0" lvl="0" marL="139700" rtl="0" algn="l">
              <a:lnSpc>
                <a:spcPct val="100000"/>
              </a:lnSpc>
              <a:spcBef>
                <a:spcPts val="0"/>
              </a:spcBef>
              <a:spcAft>
                <a:spcPts val="0"/>
              </a:spcAft>
              <a:buSzPts val="1400"/>
              <a:buNone/>
            </a:pPr>
            <a:r>
              <a:rPr lang="en-US"/>
              <a:t>Diagnosis and DSM-V criteria </a:t>
            </a:r>
            <a:endParaRPr/>
          </a:p>
          <a:p>
            <a:pPr indent="-317500" lvl="0" marL="457200" rtl="0" algn="l">
              <a:lnSpc>
                <a:spcPct val="100000"/>
              </a:lnSpc>
              <a:spcBef>
                <a:spcPts val="0"/>
              </a:spcBef>
              <a:spcAft>
                <a:spcPts val="0"/>
              </a:spcAft>
              <a:buSzPts val="1400"/>
              <a:buChar char="•"/>
            </a:pPr>
            <a:r>
              <a:rPr lang="en-US"/>
              <a:t>Recurrent episodes of binge eating (eating an excessive amount of food in a 2-hour period associated with a lack of control), with at least three of the following: </a:t>
            </a:r>
            <a:endParaRPr/>
          </a:p>
          <a:p>
            <a:pPr indent="-317500" lvl="0" marL="457200" rtl="0" algn="l">
              <a:lnSpc>
                <a:spcPct val="100000"/>
              </a:lnSpc>
              <a:spcBef>
                <a:spcPts val="0"/>
              </a:spcBef>
              <a:spcAft>
                <a:spcPts val="0"/>
              </a:spcAft>
              <a:buSzPts val="1400"/>
              <a:buChar char="•"/>
            </a:pPr>
            <a:r>
              <a:rPr lang="en-US"/>
              <a:t>eating very rapidly, eating until uncomfortably full, eating large amounts when not hungry, eating alone due to embarrassment, and feeling guilty after eating. -Severe distress over binge eating. -Binge eating </a:t>
            </a:r>
            <a:r>
              <a:rPr lang="en-US">
                <a:solidFill>
                  <a:srgbClr val="FF0000"/>
                </a:solidFill>
              </a:rPr>
              <a:t>occurs at least once a week for 3 months.</a:t>
            </a:r>
            <a:r>
              <a:rPr lang="en-US"/>
              <a:t> </a:t>
            </a:r>
            <a:endParaRPr/>
          </a:p>
          <a:p>
            <a:pPr indent="-317500" lvl="0" marL="457200" rtl="0" algn="l">
              <a:lnSpc>
                <a:spcPct val="100000"/>
              </a:lnSpc>
              <a:spcBef>
                <a:spcPts val="0"/>
              </a:spcBef>
              <a:spcAft>
                <a:spcPts val="0"/>
              </a:spcAft>
              <a:buSzPts val="1400"/>
              <a:buChar char="•"/>
            </a:pPr>
            <a:r>
              <a:rPr lang="en-US"/>
              <a:t>-Binge eating is not associated with compensatory behaviors (such as vomiting, laxative use, etc.), and doesn’t occur exclusively during the course of anorexia or bulimia</a:t>
            </a:r>
            <a:endParaRPr/>
          </a:p>
          <a:p>
            <a:pPr indent="-228600" lvl="0" marL="457200" rtl="0" algn="l">
              <a:lnSpc>
                <a:spcPct val="100000"/>
              </a:lnSpc>
              <a:spcBef>
                <a:spcPts val="0"/>
              </a:spcBef>
              <a:spcAft>
                <a:spcPts val="0"/>
              </a:spcAft>
              <a:buSzPts val="1400"/>
              <a:buNone/>
            </a:pPr>
            <a:r>
              <a:t/>
            </a:r>
            <a:endParaRPr/>
          </a:p>
        </p:txBody>
      </p:sp>
    </p:spTree>
  </p:cSld>
  <p:clrMapOvr>
    <a:masterClrMapping/>
  </p:clrMapOvr>
</p:sld>
</file>

<file path=ppt/slides/slide2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9" name="Shape 3479"/>
        <p:cNvGrpSpPr/>
        <p:nvPr/>
      </p:nvGrpSpPr>
      <p:grpSpPr>
        <a:xfrm>
          <a:off x="0" y="0"/>
          <a:ext cx="0" cy="0"/>
          <a:chOff x="0" y="0"/>
          <a:chExt cx="0" cy="0"/>
        </a:xfrm>
      </p:grpSpPr>
      <p:sp>
        <p:nvSpPr>
          <p:cNvPr id="3480" name="Google Shape;3480;p115"/>
          <p:cNvSpPr txBox="1"/>
          <p:nvPr>
            <p:ph type="title"/>
          </p:nvPr>
        </p:nvSpPr>
        <p:spPr>
          <a:xfrm>
            <a:off x="462708" y="741633"/>
            <a:ext cx="4182811"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sz="2000"/>
              <a:t>PHYSICAL FINDINGS AND MEDICAL COMPLICATIONS</a:t>
            </a:r>
            <a:endParaRPr sz="2000"/>
          </a:p>
        </p:txBody>
      </p:sp>
      <p:sp>
        <p:nvSpPr>
          <p:cNvPr id="3481" name="Google Shape;3481;p115"/>
          <p:cNvSpPr txBox="1"/>
          <p:nvPr>
            <p:ph idx="1" type="body"/>
          </p:nvPr>
        </p:nvSpPr>
        <p:spPr>
          <a:xfrm>
            <a:off x="461963" y="1431925"/>
            <a:ext cx="3668700" cy="3436800"/>
          </a:xfrm>
          <a:prstGeom prst="rect">
            <a:avLst/>
          </a:prstGeom>
          <a:noFill/>
          <a:ln>
            <a:noFill/>
          </a:ln>
        </p:spPr>
        <p:txBody>
          <a:bodyPr anchorCtr="0" anchor="t" bIns="45700" lIns="91425" spcFirstLastPara="1" rIns="91425" wrap="square" tIns="45700">
            <a:normAutofit/>
          </a:bodyPr>
          <a:lstStyle/>
          <a:p>
            <a:pPr indent="-317500" lvl="0" marL="457200" rtl="0" algn="l">
              <a:lnSpc>
                <a:spcPct val="100000"/>
              </a:lnSpc>
              <a:spcBef>
                <a:spcPts val="0"/>
              </a:spcBef>
              <a:spcAft>
                <a:spcPts val="0"/>
              </a:spcAft>
              <a:buSzPts val="1400"/>
              <a:buChar char="•"/>
            </a:pPr>
            <a:r>
              <a:rPr lang="en-US" sz="1600"/>
              <a:t>Patients are typically obese and suffer from medical problems related to obesity including metabolic syndrome, type II diabetes, and cardiovascular disease.</a:t>
            </a:r>
            <a:endParaRPr/>
          </a:p>
          <a:p>
            <a:pPr indent="-228600" lvl="0" marL="457200" rtl="0" algn="l">
              <a:lnSpc>
                <a:spcPct val="100000"/>
              </a:lnSpc>
              <a:spcBef>
                <a:spcPts val="0"/>
              </a:spcBef>
              <a:spcAft>
                <a:spcPts val="0"/>
              </a:spcAft>
              <a:buSzPts val="1400"/>
              <a:buNone/>
            </a:pPr>
            <a:r>
              <a:t/>
            </a:r>
            <a:endParaRPr sz="1600"/>
          </a:p>
        </p:txBody>
      </p:sp>
      <p:sp>
        <p:nvSpPr>
          <p:cNvPr id="3482" name="Google Shape;3482;p115"/>
          <p:cNvSpPr txBox="1"/>
          <p:nvPr>
            <p:ph idx="2" type="body"/>
          </p:nvPr>
        </p:nvSpPr>
        <p:spPr>
          <a:xfrm>
            <a:off x="5012579" y="1448441"/>
            <a:ext cx="3668700" cy="3436800"/>
          </a:xfrm>
          <a:prstGeom prst="rect">
            <a:avLst/>
          </a:prstGeom>
          <a:noFill/>
          <a:ln>
            <a:noFill/>
          </a:ln>
        </p:spPr>
        <p:txBody>
          <a:bodyPr anchorCtr="0" anchor="t" bIns="45700" lIns="91425" spcFirstLastPara="1" rIns="91425" wrap="square" tIns="45700">
            <a:normAutofit/>
          </a:bodyPr>
          <a:lstStyle/>
          <a:p>
            <a:pPr indent="-317500" lvl="0" marL="457200" rtl="0" algn="l">
              <a:lnSpc>
                <a:spcPct val="100000"/>
              </a:lnSpc>
              <a:spcBef>
                <a:spcPts val="0"/>
              </a:spcBef>
              <a:spcAft>
                <a:spcPts val="0"/>
              </a:spcAft>
              <a:buSzPts val="1400"/>
              <a:buChar char="•"/>
            </a:pPr>
            <a:r>
              <a:rPr lang="en-US"/>
              <a:t>Both pharmacotherapy and psychotherapy could be considered. </a:t>
            </a:r>
            <a:endParaRPr/>
          </a:p>
          <a:p>
            <a:pPr indent="-228600" lvl="0" marL="457200" rtl="0" algn="l">
              <a:lnSpc>
                <a:spcPct val="100000"/>
              </a:lnSpc>
              <a:spcBef>
                <a:spcPts val="0"/>
              </a:spcBef>
              <a:spcAft>
                <a:spcPts val="0"/>
              </a:spcAft>
              <a:buSzPts val="1400"/>
              <a:buNone/>
            </a:pPr>
            <a:r>
              <a:t/>
            </a:r>
            <a:endParaRPr/>
          </a:p>
          <a:p>
            <a:pPr indent="-228600" lvl="0" marL="457200" rtl="0" algn="l">
              <a:lnSpc>
                <a:spcPct val="100000"/>
              </a:lnSpc>
              <a:spcBef>
                <a:spcPts val="0"/>
              </a:spcBef>
              <a:spcAft>
                <a:spcPts val="0"/>
              </a:spcAft>
              <a:buSzPts val="1400"/>
              <a:buNone/>
            </a:pPr>
            <a:r>
              <a:t/>
            </a:r>
            <a:endParaRPr/>
          </a:p>
          <a:p>
            <a:pPr indent="-317500" lvl="0" marL="457200" rtl="0" algn="l">
              <a:lnSpc>
                <a:spcPct val="100000"/>
              </a:lnSpc>
              <a:spcBef>
                <a:spcPts val="0"/>
              </a:spcBef>
              <a:spcAft>
                <a:spcPts val="0"/>
              </a:spcAft>
              <a:buSzPts val="1400"/>
              <a:buChar char="•"/>
            </a:pPr>
            <a:r>
              <a:rPr lang="en-US"/>
              <a:t>Pharmacological treatment: antidepressants, SSRIs such </a:t>
            </a:r>
            <a:r>
              <a:rPr lang="en-US">
                <a:solidFill>
                  <a:srgbClr val="FF0000"/>
                </a:solidFill>
              </a:rPr>
              <a:t>as fluoxetine</a:t>
            </a:r>
            <a:r>
              <a:rPr lang="en-US"/>
              <a:t>. </a:t>
            </a:r>
            <a:endParaRPr/>
          </a:p>
          <a:p>
            <a:pPr indent="-228600" lvl="0" marL="457200" rtl="0" algn="l">
              <a:lnSpc>
                <a:spcPct val="100000"/>
              </a:lnSpc>
              <a:spcBef>
                <a:spcPts val="0"/>
              </a:spcBef>
              <a:spcAft>
                <a:spcPts val="0"/>
              </a:spcAft>
              <a:buSzPts val="1400"/>
              <a:buNone/>
            </a:pPr>
            <a:r>
              <a:t/>
            </a:r>
            <a:endParaRPr/>
          </a:p>
          <a:p>
            <a:pPr indent="-228600" lvl="0" marL="457200" rtl="0" algn="l">
              <a:lnSpc>
                <a:spcPct val="100000"/>
              </a:lnSpc>
              <a:spcBef>
                <a:spcPts val="0"/>
              </a:spcBef>
              <a:spcAft>
                <a:spcPts val="0"/>
              </a:spcAft>
              <a:buSzPts val="1400"/>
              <a:buNone/>
            </a:pPr>
            <a:r>
              <a:t/>
            </a:r>
            <a:endParaRPr/>
          </a:p>
          <a:p>
            <a:pPr indent="-317500" lvl="0" marL="457200" rtl="0" algn="l">
              <a:lnSpc>
                <a:spcPct val="100000"/>
              </a:lnSpc>
              <a:spcBef>
                <a:spcPts val="0"/>
              </a:spcBef>
              <a:spcAft>
                <a:spcPts val="0"/>
              </a:spcAft>
              <a:buSzPts val="1400"/>
              <a:buChar char="•"/>
            </a:pPr>
            <a:r>
              <a:rPr lang="en-US"/>
              <a:t>Psychological treatment – Both cognitive behavioural therapy (CBT) and interpersonal psychotherapy (IPT)</a:t>
            </a:r>
            <a:endParaRPr/>
          </a:p>
        </p:txBody>
      </p:sp>
      <p:sp>
        <p:nvSpPr>
          <p:cNvPr id="3483" name="Google Shape;3483;p115"/>
          <p:cNvSpPr txBox="1"/>
          <p:nvPr>
            <p:ph idx="3" type="body"/>
          </p:nvPr>
        </p:nvSpPr>
        <p:spPr>
          <a:xfrm>
            <a:off x="5013325" y="741363"/>
            <a:ext cx="3667200" cy="573000"/>
          </a:xfrm>
          <a:prstGeom prst="rect">
            <a:avLst/>
          </a:prstGeom>
          <a:noFill/>
          <a:ln>
            <a:noFill/>
          </a:ln>
        </p:spPr>
        <p:txBody>
          <a:bodyPr anchorCtr="0" anchor="ctr" bIns="45700" lIns="91425" spcFirstLastPara="1" rIns="91425" wrap="square" tIns="45700">
            <a:normAutofit/>
          </a:bodyPr>
          <a:lstStyle/>
          <a:p>
            <a:pPr indent="-228600" lvl="0" marL="457200" rtl="0" algn="l">
              <a:lnSpc>
                <a:spcPct val="100000"/>
              </a:lnSpc>
              <a:spcBef>
                <a:spcPts val="0"/>
              </a:spcBef>
              <a:spcAft>
                <a:spcPts val="0"/>
              </a:spcAft>
              <a:buSzPts val="2400"/>
              <a:buNone/>
            </a:pPr>
            <a:r>
              <a:rPr lang="en-US"/>
              <a:t>TREATMENT</a:t>
            </a:r>
            <a:endParaRPr/>
          </a:p>
        </p:txBody>
      </p:sp>
    </p:spTree>
  </p:cSld>
  <p:clrMapOvr>
    <a:masterClrMapping/>
  </p:clrMapOvr>
</p:sld>
</file>

<file path=ppt/slides/slide2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7" name="Shape 3487"/>
        <p:cNvGrpSpPr/>
        <p:nvPr/>
      </p:nvGrpSpPr>
      <p:grpSpPr>
        <a:xfrm>
          <a:off x="0" y="0"/>
          <a:ext cx="0" cy="0"/>
          <a:chOff x="0" y="0"/>
          <a:chExt cx="0" cy="0"/>
        </a:xfrm>
      </p:grpSpPr>
      <p:sp>
        <p:nvSpPr>
          <p:cNvPr id="3488" name="Google Shape;3488;g2b64a795e42_0_711"/>
          <p:cNvSpPr txBox="1"/>
          <p:nvPr>
            <p:ph type="title"/>
          </p:nvPr>
        </p:nvSpPr>
        <p:spPr>
          <a:xfrm>
            <a:off x="251250" y="2226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3489" name="Google Shape;3489;g2b64a795e42_0_711"/>
          <p:cNvSpPr txBox="1"/>
          <p:nvPr>
            <p:ph idx="1" type="body"/>
          </p:nvPr>
        </p:nvSpPr>
        <p:spPr>
          <a:xfrm>
            <a:off x="342050" y="1013500"/>
            <a:ext cx="4003200" cy="41301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00000"/>
              </a:lnSpc>
              <a:spcBef>
                <a:spcPts val="0"/>
              </a:spcBef>
              <a:spcAft>
                <a:spcPts val="0"/>
              </a:spcAft>
              <a:buSzPts val="1400"/>
              <a:buNone/>
            </a:pPr>
            <a:r>
              <a:rPr lang="en-US"/>
              <a:t>1- True about history of eating disorder: </a:t>
            </a:r>
            <a:endParaRPr/>
          </a:p>
          <a:p>
            <a:pPr indent="0" lvl="0" marL="45720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50% of bulimia nervosa have history of anorexia nervosa</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2- A patient presented to clinic that has Russell sign, normal weight, what is the most likely diagnosis?</a:t>
            </a:r>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bulimia nervosa</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3- One is found in anorexia nervosa:</a:t>
            </a:r>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increased BUN</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4- </a:t>
            </a:r>
            <a:r>
              <a:rPr lang="en-US">
                <a:solidFill>
                  <a:schemeClr val="dk1"/>
                </a:solidFill>
              </a:rPr>
              <a:t>Timing for bulimia diagnosis?</a:t>
            </a:r>
            <a:endParaRPr>
              <a:solidFill>
                <a:schemeClr val="dk1"/>
              </a:solidFill>
            </a:endParaRPr>
          </a:p>
          <a:p>
            <a:pPr indent="0" lvl="0" marL="457200" rtl="0" algn="l">
              <a:lnSpc>
                <a:spcPct val="100000"/>
              </a:lnSpc>
              <a:spcBef>
                <a:spcPts val="0"/>
              </a:spcBef>
              <a:spcAft>
                <a:spcPts val="0"/>
              </a:spcAft>
              <a:buSzPts val="1400"/>
              <a:buNone/>
            </a:pPr>
            <a:r>
              <a:rPr lang="en-US">
                <a:solidFill>
                  <a:schemeClr val="dk1"/>
                </a:solidFill>
                <a:latin typeface="Roboto Condensed Light"/>
                <a:ea typeface="Roboto Condensed Light"/>
                <a:cs typeface="Roboto Condensed Light"/>
                <a:sym typeface="Roboto Condensed Light"/>
              </a:rPr>
              <a:t>A) 2 times/week  for one month</a:t>
            </a:r>
            <a:endParaRPr>
              <a:solidFill>
                <a:schemeClr val="dk1"/>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B) 1 time/week every month for 3 months</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ts val="1400"/>
              <a:buNone/>
            </a:pPr>
            <a:r>
              <a:rPr lang="en-US">
                <a:solidFill>
                  <a:schemeClr val="dk1"/>
                </a:solidFill>
                <a:latin typeface="Roboto Condensed Light"/>
                <a:ea typeface="Roboto Condensed Light"/>
                <a:cs typeface="Roboto Condensed Light"/>
                <a:sym typeface="Roboto Condensed Light"/>
              </a:rPr>
              <a:t>C) 1 time/week for one month</a:t>
            </a:r>
            <a:endParaRPr>
              <a:solidFill>
                <a:schemeClr val="dk1"/>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solidFill>
                  <a:schemeClr val="dk1"/>
                </a:solidFill>
              </a:rPr>
              <a:t>5- Russell sign is diagnostic for?</a:t>
            </a:r>
            <a:endParaRPr>
              <a:solidFill>
                <a:schemeClr val="dk1"/>
              </a:solidFill>
            </a:endParaRPr>
          </a:p>
          <a:p>
            <a:pPr indent="0" lvl="0" marL="457200" rtl="0" algn="l">
              <a:lnSpc>
                <a:spcPct val="100000"/>
              </a:lnSpc>
              <a:spcBef>
                <a:spcPts val="0"/>
              </a:spcBef>
              <a:spcAft>
                <a:spcPts val="0"/>
              </a:spcAft>
              <a:buSzPts val="1400"/>
              <a:buNone/>
            </a:pPr>
            <a:r>
              <a:rPr lang="en-US">
                <a:solidFill>
                  <a:schemeClr val="dk1"/>
                </a:solidFill>
                <a:latin typeface="Roboto Condensed Light"/>
                <a:ea typeface="Roboto Condensed Light"/>
                <a:cs typeface="Roboto Condensed Light"/>
                <a:sym typeface="Roboto Condensed Light"/>
              </a:rPr>
              <a:t>A) Anorexia nervosa</a:t>
            </a:r>
            <a:endParaRPr>
              <a:solidFill>
                <a:schemeClr val="dk1"/>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ts val="1400"/>
              <a:buNone/>
            </a:pPr>
            <a:r>
              <a:rPr lang="en-US">
                <a:solidFill>
                  <a:schemeClr val="dk1"/>
                </a:solidFill>
                <a:latin typeface="Roboto Condensed Light"/>
                <a:ea typeface="Roboto Condensed Light"/>
                <a:cs typeface="Roboto Condensed Light"/>
                <a:sym typeface="Roboto Condensed Light"/>
              </a:rPr>
              <a:t>B) Binge eating</a:t>
            </a:r>
            <a:endParaRPr>
              <a:solidFill>
                <a:schemeClr val="dk1"/>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C) Bulimia</a:t>
            </a:r>
            <a:endParaRPr>
              <a:solidFill>
                <a:schemeClr val="dk2"/>
              </a:solidFill>
              <a:latin typeface="Roboto Condensed Light"/>
              <a:ea typeface="Roboto Condensed Light"/>
              <a:cs typeface="Roboto Condensed Light"/>
              <a:sym typeface="Roboto Condensed Light"/>
            </a:endParaRPr>
          </a:p>
        </p:txBody>
      </p:sp>
      <p:sp>
        <p:nvSpPr>
          <p:cNvPr id="3490" name="Google Shape;3490;g2b64a795e42_0_711"/>
          <p:cNvSpPr txBox="1"/>
          <p:nvPr>
            <p:ph idx="1" type="body"/>
          </p:nvPr>
        </p:nvSpPr>
        <p:spPr>
          <a:xfrm>
            <a:off x="4573400" y="1013500"/>
            <a:ext cx="3686700" cy="4130100"/>
          </a:xfrm>
          <a:prstGeom prst="rect">
            <a:avLst/>
          </a:prstGeom>
          <a:noFill/>
          <a:ln>
            <a:noFill/>
          </a:ln>
        </p:spPr>
        <p:txBody>
          <a:bodyPr anchorCtr="0" anchor="t" bIns="45700" lIns="91425" spcFirstLastPara="1" rIns="91425" wrap="square" tIns="45700">
            <a:normAutofit fontScale="92500"/>
          </a:bodyPr>
          <a:lstStyle/>
          <a:p>
            <a:pPr indent="0" lvl="0" marL="0" rtl="0" algn="l">
              <a:lnSpc>
                <a:spcPct val="100000"/>
              </a:lnSpc>
              <a:spcBef>
                <a:spcPts val="0"/>
              </a:spcBef>
              <a:spcAft>
                <a:spcPts val="0"/>
              </a:spcAft>
              <a:buSzPct val="108108"/>
              <a:buNone/>
            </a:pPr>
            <a:r>
              <a:rPr lang="en-US"/>
              <a:t>6- Patient who has a negative body image and occupied with their weight , she regularly engages in eating binges followed by self inducing vomiting her weight is 48 kg and height is 1.70 cm .what is the diagnosis:- </a:t>
            </a:r>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A- Anorexia nervosa restricting type </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solidFill>
                  <a:schemeClr val="dk2"/>
                </a:solidFill>
                <a:latin typeface="Roboto Condensed Light"/>
                <a:ea typeface="Roboto Condensed Light"/>
                <a:cs typeface="Roboto Condensed Light"/>
                <a:sym typeface="Roboto Condensed Light"/>
              </a:rPr>
              <a:t>B- Anorexia nervosa binge eating/purging type  </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C- Bulimia nervosa  </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D- Binge eating disorder</a:t>
            </a:r>
            <a:endParaRPr>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t>7- Anorexia nervosa:</a:t>
            </a:r>
            <a:endParaRPr/>
          </a:p>
          <a:p>
            <a:pPr indent="0" lvl="0" marL="457200" rtl="0" algn="l">
              <a:lnSpc>
                <a:spcPct val="100000"/>
              </a:lnSpc>
              <a:spcBef>
                <a:spcPts val="0"/>
              </a:spcBef>
              <a:spcAft>
                <a:spcPts val="0"/>
              </a:spcAft>
              <a:buSzPct val="108108"/>
              <a:buNone/>
            </a:pPr>
            <a:r>
              <a:rPr lang="en-US">
                <a:solidFill>
                  <a:schemeClr val="dk2"/>
                </a:solidFill>
                <a:latin typeface="Roboto Condensed Light"/>
                <a:ea typeface="Roboto Condensed Light"/>
                <a:cs typeface="Roboto Condensed Light"/>
                <a:sym typeface="Roboto Condensed Light"/>
              </a:rPr>
              <a:t>Restriction of energy relative to requirement, intense fear of becoming fat, distortion in a perception of body weight and shape</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t>8- Difference between binge eating and bulimia Nervosa:</a:t>
            </a:r>
            <a:endParaRPr/>
          </a:p>
          <a:p>
            <a:pPr indent="0" lvl="0" marL="457200" rtl="0" algn="l">
              <a:lnSpc>
                <a:spcPct val="100000"/>
              </a:lnSpc>
              <a:spcBef>
                <a:spcPts val="0"/>
              </a:spcBef>
              <a:spcAft>
                <a:spcPts val="0"/>
              </a:spcAft>
              <a:buSzPct val="108108"/>
              <a:buNone/>
            </a:pPr>
            <a:r>
              <a:rPr lang="en-US">
                <a:solidFill>
                  <a:schemeClr val="dk2"/>
                </a:solidFill>
                <a:latin typeface="Roboto Condensed Light"/>
                <a:ea typeface="Roboto Condensed Light"/>
                <a:cs typeface="Roboto Condensed Light"/>
                <a:sym typeface="Roboto Condensed Light"/>
              </a:rPr>
              <a:t>Absence of compensatory behaviors in binge eating</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29"/>
          <p:cNvSpPr txBox="1"/>
          <p:nvPr>
            <p:ph type="title"/>
          </p:nvPr>
        </p:nvSpPr>
        <p:spPr>
          <a:xfrm>
            <a:off x="419211" y="382989"/>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Types of hallucinations cont.</a:t>
            </a:r>
            <a:endParaRPr/>
          </a:p>
        </p:txBody>
      </p:sp>
      <p:sp>
        <p:nvSpPr>
          <p:cNvPr id="538" name="Google Shape;538;p29"/>
          <p:cNvSpPr txBox="1"/>
          <p:nvPr>
            <p:ph idx="4294967295" type="body"/>
          </p:nvPr>
        </p:nvSpPr>
        <p:spPr>
          <a:xfrm>
            <a:off x="274832" y="1033748"/>
            <a:ext cx="3996379" cy="3285600"/>
          </a:xfrm>
          <a:prstGeom prst="rect">
            <a:avLst/>
          </a:prstGeom>
          <a:noFill/>
          <a:ln>
            <a:noFill/>
          </a:ln>
        </p:spPr>
        <p:txBody>
          <a:bodyPr anchorCtr="0" anchor="t" bIns="45700" lIns="91425" spcFirstLastPara="1" rIns="91425" wrap="square" tIns="45700">
            <a:normAutofit lnSpcReduction="10000"/>
          </a:bodyPr>
          <a:lstStyle/>
          <a:p>
            <a:pPr indent="0" lvl="0" marL="152400" rtl="0" algn="l">
              <a:lnSpc>
                <a:spcPct val="100000"/>
              </a:lnSpc>
              <a:spcBef>
                <a:spcPts val="0"/>
              </a:spcBef>
              <a:spcAft>
                <a:spcPts val="0"/>
              </a:spcAft>
              <a:buSzPts val="1600"/>
              <a:buNone/>
            </a:pPr>
            <a:r>
              <a:rPr b="1" lang="en-US" sz="1600">
                <a:solidFill>
                  <a:schemeClr val="dk2"/>
                </a:solidFill>
                <a:latin typeface="Roboto Condensed"/>
                <a:ea typeface="Roboto Condensed"/>
                <a:cs typeface="Roboto Condensed"/>
                <a:sym typeface="Roboto Condensed"/>
              </a:rPr>
              <a:t>3. Olfactory hallucination: </a:t>
            </a:r>
            <a:r>
              <a:rPr lang="en-US" sz="1600">
                <a:latin typeface="Roboto Condensed"/>
                <a:ea typeface="Roboto Condensed"/>
                <a:cs typeface="Roboto Condensed"/>
                <a:sym typeface="Roboto Condensed"/>
              </a:rPr>
              <a:t>false perception of smell; most common in viral infection, brain tumor, trauma, surgery, and possibly exposure to toxins or drugs and uncommonly in depressive psychosis.</a:t>
            </a:r>
            <a:endParaRPr/>
          </a:p>
          <a:p>
            <a:pPr indent="0" lvl="0" marL="152400" rtl="0" algn="l">
              <a:lnSpc>
                <a:spcPct val="100000"/>
              </a:lnSpc>
              <a:spcBef>
                <a:spcPts val="0"/>
              </a:spcBef>
              <a:spcAft>
                <a:spcPts val="0"/>
              </a:spcAft>
              <a:buSzPts val="1600"/>
              <a:buNone/>
            </a:pPr>
            <a:r>
              <a:t/>
            </a:r>
            <a:endParaRPr sz="1600">
              <a:latin typeface="Roboto Condensed"/>
              <a:ea typeface="Roboto Condensed"/>
              <a:cs typeface="Roboto Condensed"/>
              <a:sym typeface="Roboto Condensed"/>
            </a:endParaRPr>
          </a:p>
          <a:p>
            <a:pPr indent="0" lvl="0" marL="152400" rtl="0" algn="l">
              <a:lnSpc>
                <a:spcPct val="100000"/>
              </a:lnSpc>
              <a:spcBef>
                <a:spcPts val="0"/>
              </a:spcBef>
              <a:spcAft>
                <a:spcPts val="0"/>
              </a:spcAft>
              <a:buSzPts val="1600"/>
              <a:buNone/>
            </a:pPr>
            <a:r>
              <a:rPr b="1" lang="en-US" sz="1600">
                <a:solidFill>
                  <a:schemeClr val="dk2"/>
                </a:solidFill>
                <a:latin typeface="Roboto Condensed"/>
                <a:ea typeface="Roboto Condensed"/>
                <a:cs typeface="Roboto Condensed"/>
                <a:sym typeface="Roboto Condensed"/>
              </a:rPr>
              <a:t>4. Gustatory hallucination: </a:t>
            </a:r>
            <a:r>
              <a:rPr lang="en-US" sz="1600">
                <a:latin typeface="Roboto Condensed"/>
                <a:ea typeface="Roboto Condensed"/>
                <a:cs typeface="Roboto Condensed"/>
                <a:sym typeface="Roboto Condensed"/>
              </a:rPr>
              <a:t>false perception of taste, such as unpleasant taste caused by schizophrenia, acute organic states focal epilepsy, especially temporal lobe epilepsy. The regions of the brain responsible for gustatory hallucination in this case are the insula and the superior bank of the Sylvian fissure.</a:t>
            </a:r>
            <a:endParaRPr/>
          </a:p>
          <a:p>
            <a:pPr indent="-184150" lvl="0" marL="285750" rtl="0" algn="l">
              <a:lnSpc>
                <a:spcPct val="100000"/>
              </a:lnSpc>
              <a:spcBef>
                <a:spcPts val="0"/>
              </a:spcBef>
              <a:spcAft>
                <a:spcPts val="0"/>
              </a:spcAft>
              <a:buSzPts val="1600"/>
              <a:buNone/>
            </a:pPr>
            <a:r>
              <a:t/>
            </a:r>
            <a:endParaRPr sz="1600">
              <a:latin typeface="Roboto Condensed"/>
              <a:ea typeface="Roboto Condensed"/>
              <a:cs typeface="Roboto Condensed"/>
              <a:sym typeface="Roboto Condensed"/>
            </a:endParaRPr>
          </a:p>
        </p:txBody>
      </p:sp>
      <p:sp>
        <p:nvSpPr>
          <p:cNvPr id="539" name="Google Shape;539;p29"/>
          <p:cNvSpPr txBox="1"/>
          <p:nvPr/>
        </p:nvSpPr>
        <p:spPr>
          <a:xfrm>
            <a:off x="4271211" y="928950"/>
            <a:ext cx="4138863" cy="3285600"/>
          </a:xfrm>
          <a:prstGeom prst="rect">
            <a:avLst/>
          </a:prstGeom>
          <a:noFill/>
          <a:ln>
            <a:noFill/>
          </a:ln>
        </p:spPr>
        <p:txBody>
          <a:bodyPr anchorCtr="0" anchor="t" bIns="91425" lIns="91425" spcFirstLastPara="1" rIns="91425" wrap="square" tIns="91425">
            <a:noAutofit/>
          </a:bodyPr>
          <a:lstStyle/>
          <a:p>
            <a:pPr indent="0" lvl="0" marL="152400" marR="0" rtl="0" algn="l">
              <a:lnSpc>
                <a:spcPct val="100000"/>
              </a:lnSpc>
              <a:spcBef>
                <a:spcPts val="0"/>
              </a:spcBef>
              <a:spcAft>
                <a:spcPts val="0"/>
              </a:spcAft>
              <a:buClr>
                <a:schemeClr val="dk1"/>
              </a:buClr>
              <a:buSzPts val="1200"/>
              <a:buFont typeface="Rubik"/>
              <a:buNone/>
            </a:pPr>
            <a:r>
              <a:rPr b="0" i="0" lang="en-US" sz="1400" u="none" cap="none" strike="noStrike">
                <a:solidFill>
                  <a:schemeClr val="dk2"/>
                </a:solidFill>
                <a:latin typeface="Roboto Condensed"/>
                <a:ea typeface="Roboto Condensed"/>
                <a:cs typeface="Roboto Condensed"/>
                <a:sym typeface="Roboto Condensed"/>
              </a:rPr>
              <a:t>5. Tactile (haptic) hallucination: </a:t>
            </a:r>
            <a:r>
              <a:rPr b="0" i="0" lang="en-US" sz="1400" u="none" cap="none" strike="noStrike">
                <a:solidFill>
                  <a:schemeClr val="dk1"/>
                </a:solidFill>
                <a:latin typeface="Roboto Condensed"/>
                <a:ea typeface="Roboto Condensed"/>
                <a:cs typeface="Roboto Condensed"/>
                <a:sym typeface="Roboto Condensed"/>
              </a:rPr>
              <a:t>false perception of touch or surface sensation, as from an amputated limb (phantom limb), or crawling sensation on or under the skin (formication).</a:t>
            </a:r>
            <a:endParaRPr b="0" i="0" sz="1400" u="none" cap="none" strike="noStrike">
              <a:solidFill>
                <a:srgbClr val="000000"/>
              </a:solidFill>
              <a:latin typeface="Arial"/>
              <a:ea typeface="Arial"/>
              <a:cs typeface="Arial"/>
              <a:sym typeface="Arial"/>
            </a:endParaRPr>
          </a:p>
          <a:p>
            <a:pPr indent="-304800" lvl="1" marL="914400" marR="0" rtl="0" algn="l">
              <a:lnSpc>
                <a:spcPct val="100000"/>
              </a:lnSpc>
              <a:spcBef>
                <a:spcPts val="0"/>
              </a:spcBef>
              <a:spcAft>
                <a:spcPts val="0"/>
              </a:spcAft>
              <a:buClr>
                <a:srgbClr val="434343"/>
              </a:buClr>
              <a:buSzPts val="1200"/>
              <a:buFont typeface="Roboto Condensed Light"/>
              <a:buChar char="○"/>
            </a:pPr>
            <a:r>
              <a:rPr b="0" i="0" lang="en-US" sz="1400" u="none" cap="none" strike="noStrike">
                <a:solidFill>
                  <a:schemeClr val="dk1"/>
                </a:solidFill>
                <a:latin typeface="Roboto Condensed"/>
                <a:ea typeface="Roboto Condensed"/>
                <a:cs typeface="Roboto Condensed"/>
                <a:sym typeface="Roboto Condensed"/>
              </a:rPr>
              <a:t>may occur in schizophrenia, but more common in acute brain syndrome.</a:t>
            </a:r>
            <a:endParaRPr b="0" i="0" sz="1400" u="none" cap="none" strike="noStrike">
              <a:solidFill>
                <a:srgbClr val="000000"/>
              </a:solidFill>
              <a:latin typeface="Arial"/>
              <a:ea typeface="Arial"/>
              <a:cs typeface="Arial"/>
              <a:sym typeface="Arial"/>
            </a:endParaRPr>
          </a:p>
          <a:p>
            <a:pPr indent="-304800" lvl="1" marL="914400" marR="0" rtl="0" algn="l">
              <a:lnSpc>
                <a:spcPct val="100000"/>
              </a:lnSpc>
              <a:spcBef>
                <a:spcPts val="0"/>
              </a:spcBef>
              <a:spcAft>
                <a:spcPts val="0"/>
              </a:spcAft>
              <a:buClr>
                <a:srgbClr val="434343"/>
              </a:buClr>
              <a:buSzPts val="1200"/>
              <a:buFont typeface="Roboto Condensed Light"/>
              <a:buChar char="○"/>
            </a:pPr>
            <a:r>
              <a:rPr b="0" i="0" lang="en-US" sz="1400" u="none" cap="none" strike="noStrike">
                <a:solidFill>
                  <a:schemeClr val="dk1"/>
                </a:solidFill>
                <a:latin typeface="Roboto Condensed"/>
                <a:ea typeface="Roboto Condensed"/>
                <a:cs typeface="Roboto Condensed"/>
                <a:sym typeface="Roboto Condensed"/>
              </a:rPr>
              <a:t>Occurs in organic states, delirium tremens, in cocaine psychosis &amp; also in withdrawal from alcohol or benzodiazepines.</a:t>
            </a:r>
            <a:endParaRPr b="0" i="0" sz="1400" u="none" cap="none" strike="noStrike">
              <a:solidFill>
                <a:srgbClr val="000000"/>
              </a:solidFill>
              <a:latin typeface="Arial"/>
              <a:ea typeface="Arial"/>
              <a:cs typeface="Arial"/>
              <a:sym typeface="Arial"/>
            </a:endParaRPr>
          </a:p>
          <a:p>
            <a:pPr indent="-304800" lvl="1" marL="914400" marR="0" rtl="0" algn="l">
              <a:lnSpc>
                <a:spcPct val="100000"/>
              </a:lnSpc>
              <a:spcBef>
                <a:spcPts val="0"/>
              </a:spcBef>
              <a:spcAft>
                <a:spcPts val="0"/>
              </a:spcAft>
              <a:buClr>
                <a:srgbClr val="434343"/>
              </a:buClr>
              <a:buSzPts val="1200"/>
              <a:buFont typeface="Roboto Condensed Light"/>
              <a:buChar char="○"/>
            </a:pPr>
            <a:r>
              <a:rPr b="0" i="0" lang="en-US" sz="1400" u="none" cap="none" strike="noStrike">
                <a:solidFill>
                  <a:schemeClr val="dk1"/>
                </a:solidFill>
                <a:latin typeface="Roboto Condensed"/>
                <a:ea typeface="Roboto Condensed"/>
                <a:cs typeface="Roboto Condensed"/>
                <a:sym typeface="Roboto Condensed"/>
              </a:rPr>
              <a:t>Formication may also be the result of normal hormonal changes such as menopause, or disorders such as peripheral neuropathy, high fevers, Lyme disease, skin cancer</a:t>
            </a:r>
            <a:endParaRPr b="0" i="0" sz="1400" u="none" cap="none" strike="noStrike">
              <a:solidFill>
                <a:srgbClr val="000000"/>
              </a:solidFill>
              <a:latin typeface="Arial"/>
              <a:ea typeface="Arial"/>
              <a:cs typeface="Arial"/>
              <a:sym typeface="Arial"/>
            </a:endParaRPr>
          </a:p>
          <a:p>
            <a:pPr indent="0" lvl="0" marL="152400" marR="0" rtl="0" algn="l">
              <a:lnSpc>
                <a:spcPct val="100000"/>
              </a:lnSpc>
              <a:spcBef>
                <a:spcPts val="0"/>
              </a:spcBef>
              <a:spcAft>
                <a:spcPts val="0"/>
              </a:spcAft>
              <a:buClr>
                <a:schemeClr val="dk1"/>
              </a:buClr>
              <a:buSzPts val="1200"/>
              <a:buFont typeface="Rubik"/>
              <a:buNone/>
            </a:pPr>
            <a:r>
              <a:t/>
            </a:r>
            <a:endParaRPr b="0" i="0" sz="1400" u="none" cap="none" strike="noStrike">
              <a:solidFill>
                <a:schemeClr val="dk1"/>
              </a:solidFill>
              <a:latin typeface="Roboto Condensed"/>
              <a:ea typeface="Roboto Condensed"/>
              <a:cs typeface="Roboto Condensed"/>
              <a:sym typeface="Roboto Condensed"/>
            </a:endParaRPr>
          </a:p>
          <a:p>
            <a:pPr indent="0" lvl="0" marL="152400" marR="0" rtl="0" algn="l">
              <a:lnSpc>
                <a:spcPct val="100000"/>
              </a:lnSpc>
              <a:spcBef>
                <a:spcPts val="0"/>
              </a:spcBef>
              <a:spcAft>
                <a:spcPts val="0"/>
              </a:spcAft>
              <a:buClr>
                <a:schemeClr val="dk1"/>
              </a:buClr>
              <a:buSzPts val="1200"/>
              <a:buFont typeface="Rubik"/>
              <a:buNone/>
            </a:pPr>
            <a:r>
              <a:rPr b="0" i="0" lang="en-US" sz="1400" u="none" cap="none" strike="noStrike">
                <a:solidFill>
                  <a:schemeClr val="dk2"/>
                </a:solidFill>
                <a:latin typeface="Roboto Condensed"/>
                <a:ea typeface="Roboto Condensed"/>
                <a:cs typeface="Roboto Condensed"/>
                <a:sym typeface="Roboto Condensed"/>
              </a:rPr>
              <a:t>6. Somatic hallucination: </a:t>
            </a:r>
            <a:r>
              <a:rPr b="0" i="0" lang="en-US" sz="1400" u="none" cap="none" strike="noStrike">
                <a:solidFill>
                  <a:schemeClr val="dk1"/>
                </a:solidFill>
                <a:latin typeface="Roboto Condensed"/>
                <a:ea typeface="Roboto Condensed"/>
                <a:cs typeface="Roboto Condensed"/>
                <a:sym typeface="Roboto Condensed"/>
              </a:rPr>
              <a:t>false sensation of things occurring in or to the body, most often as visceral, sexual stimulation or electrical shock.</a:t>
            </a:r>
            <a:endParaRPr b="0" i="0" sz="1400" u="none" cap="none" strike="noStrike">
              <a:solidFill>
                <a:srgbClr val="000000"/>
              </a:solidFill>
              <a:latin typeface="Arial"/>
              <a:ea typeface="Arial"/>
              <a:cs typeface="Arial"/>
              <a:sym typeface="Arial"/>
            </a:endParaRPr>
          </a:p>
          <a:p>
            <a:pPr indent="0" lvl="0" marL="152400" marR="0" rtl="0" algn="l">
              <a:lnSpc>
                <a:spcPct val="100000"/>
              </a:lnSpc>
              <a:spcBef>
                <a:spcPts val="0"/>
              </a:spcBef>
              <a:spcAft>
                <a:spcPts val="0"/>
              </a:spcAft>
              <a:buClr>
                <a:schemeClr val="dk1"/>
              </a:buClr>
              <a:buSzPts val="1200"/>
              <a:buFont typeface="Rubik"/>
              <a:buNone/>
            </a:pPr>
            <a:r>
              <a:rPr b="0" i="0" lang="en-US" sz="1400" u="none" cap="none" strike="noStrike">
                <a:solidFill>
                  <a:schemeClr val="dk1"/>
                </a:solidFill>
                <a:latin typeface="Roboto Condensed"/>
                <a:ea typeface="Roboto Condensed"/>
                <a:cs typeface="Roboto Condensed"/>
                <a:sym typeface="Roboto Condensed"/>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4" name="Shape 3494"/>
        <p:cNvGrpSpPr/>
        <p:nvPr/>
      </p:nvGrpSpPr>
      <p:grpSpPr>
        <a:xfrm>
          <a:off x="0" y="0"/>
          <a:ext cx="0" cy="0"/>
          <a:chOff x="0" y="0"/>
          <a:chExt cx="0" cy="0"/>
        </a:xfrm>
      </p:grpSpPr>
      <p:sp>
        <p:nvSpPr>
          <p:cNvPr id="3495" name="Google Shape;3495;g2b64a795e42_0_723"/>
          <p:cNvSpPr txBox="1"/>
          <p:nvPr>
            <p:ph type="title"/>
          </p:nvPr>
        </p:nvSpPr>
        <p:spPr>
          <a:xfrm>
            <a:off x="251250" y="2226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3496" name="Google Shape;3496;g2b64a795e42_0_723"/>
          <p:cNvSpPr txBox="1"/>
          <p:nvPr>
            <p:ph idx="1" type="body"/>
          </p:nvPr>
        </p:nvSpPr>
        <p:spPr>
          <a:xfrm>
            <a:off x="342050" y="1013500"/>
            <a:ext cx="4003200" cy="4130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t>9- A patient with Anorexia Nervosa, binge-eating purging type, she complains of excessive eating followed by VOMITING, what are the expected electrolyte disturbances?</a:t>
            </a:r>
            <a:endParaRPr/>
          </a:p>
          <a:p>
            <a:pPr indent="457200" lvl="0" marL="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Hypokalemic Hypochloremic Metabolic Alkalosis</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10- Which of the following types of disorders has an incidence of 10:1 in female : male ?</a:t>
            </a:r>
            <a:endParaRPr/>
          </a:p>
          <a:p>
            <a:pPr indent="0" lvl="0" marL="457200" rtl="0" algn="l">
              <a:lnSpc>
                <a:spcPct val="100000"/>
              </a:lnSpc>
              <a:spcBef>
                <a:spcPts val="0"/>
              </a:spcBef>
              <a:spcAft>
                <a:spcPts val="0"/>
              </a:spcAft>
              <a:buSzPts val="1400"/>
              <a:buNone/>
            </a:pPr>
            <a:r>
              <a:rPr lang="en-US">
                <a:latin typeface="Roboto Condensed Light"/>
                <a:ea typeface="Roboto Condensed Light"/>
                <a:cs typeface="Roboto Condensed Light"/>
                <a:sym typeface="Roboto Condensed Light"/>
              </a:rPr>
              <a:t>A-Sleep disorder</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B-Eating disorder</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ts val="1400"/>
              <a:buNone/>
            </a:pPr>
            <a:r>
              <a:rPr lang="en-US">
                <a:latin typeface="Roboto Condensed Light"/>
                <a:ea typeface="Roboto Condensed Light"/>
                <a:cs typeface="Roboto Condensed Light"/>
                <a:sym typeface="Roboto Condensed Light"/>
              </a:rPr>
              <a:t>C-Anxiety disorder</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ts val="1400"/>
              <a:buNone/>
            </a:pPr>
            <a:r>
              <a:rPr lang="en-US">
                <a:latin typeface="Roboto Condensed Light"/>
                <a:ea typeface="Roboto Condensed Light"/>
                <a:cs typeface="Roboto Condensed Light"/>
                <a:sym typeface="Roboto Condensed Light"/>
              </a:rPr>
              <a:t>D-sexual disorder </a:t>
            </a:r>
            <a:endParaRPr>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11- FDA-approved drug to treat bulimia nervosa: </a:t>
            </a:r>
            <a:endParaRPr/>
          </a:p>
          <a:p>
            <a:pPr indent="457200" lvl="0" marL="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fluoxetine (pay attention to the eating disorder, anorexia nervosa has no FDA-approved drug to treat it)</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ts val="1400"/>
              <a:buNone/>
            </a:pPr>
            <a:r>
              <a:t/>
            </a:r>
            <a:endParaRPr/>
          </a:p>
        </p:txBody>
      </p:sp>
      <p:sp>
        <p:nvSpPr>
          <p:cNvPr id="3497" name="Google Shape;3497;g2b64a795e42_0_723"/>
          <p:cNvSpPr txBox="1"/>
          <p:nvPr>
            <p:ph idx="1" type="body"/>
          </p:nvPr>
        </p:nvSpPr>
        <p:spPr>
          <a:xfrm>
            <a:off x="4573400" y="1013500"/>
            <a:ext cx="3686700" cy="41301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00000"/>
              </a:lnSpc>
              <a:spcBef>
                <a:spcPts val="0"/>
              </a:spcBef>
              <a:spcAft>
                <a:spcPts val="0"/>
              </a:spcAft>
              <a:buSzPts val="1400"/>
              <a:buNone/>
            </a:pPr>
            <a:r>
              <a:rPr lang="en-US"/>
              <a:t>12- Which of the following diagnostic criteria for anorexia nervosa has been eliminated in DSM: 5?</a:t>
            </a:r>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A. Intense fear of gaining weight or of becoming fat, or persistent behavior  that interferes with weight gain, even though at a significantly low weight.</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B. Restriction of energy intake relative to requirement, leading to a significantly low body weight in the context of age, sex, developmental trajectory, and physical health.</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 C. Disturbance in the way in which one's body weight or shape is experienced, undue influence of body weight or shape on self- evaluation, or persistent lack of recognition of the seriousness of the current low body weight.</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 D. Amenorrhea (the absence of at least three consecutive menstrual cycles) in postmenarcheal females </a:t>
            </a:r>
            <a:endParaRPr>
              <a:solidFill>
                <a:schemeClr val="dk2"/>
              </a:solidFill>
              <a:latin typeface="Roboto Condensed Light"/>
              <a:ea typeface="Roboto Condensed Light"/>
              <a:cs typeface="Roboto Condensed Light"/>
              <a:sym typeface="Roboto Condensed Light"/>
            </a:endParaRPr>
          </a:p>
        </p:txBody>
      </p:sp>
    </p:spTree>
  </p:cSld>
  <p:clrMapOvr>
    <a:masterClrMapping/>
  </p:clrMapOvr>
</p:sld>
</file>

<file path=ppt/slides/slide2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1" name="Shape 3501"/>
        <p:cNvGrpSpPr/>
        <p:nvPr/>
      </p:nvGrpSpPr>
      <p:grpSpPr>
        <a:xfrm>
          <a:off x="0" y="0"/>
          <a:ext cx="0" cy="0"/>
          <a:chOff x="0" y="0"/>
          <a:chExt cx="0" cy="0"/>
        </a:xfrm>
      </p:grpSpPr>
      <p:sp>
        <p:nvSpPr>
          <p:cNvPr id="3502" name="Google Shape;3502;g2b64a795e42_0_734"/>
          <p:cNvSpPr txBox="1"/>
          <p:nvPr>
            <p:ph type="title"/>
          </p:nvPr>
        </p:nvSpPr>
        <p:spPr>
          <a:xfrm>
            <a:off x="251250" y="2226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3503" name="Google Shape;3503;g2b64a795e42_0_734"/>
          <p:cNvSpPr txBox="1"/>
          <p:nvPr>
            <p:ph idx="1" type="body"/>
          </p:nvPr>
        </p:nvSpPr>
        <p:spPr>
          <a:xfrm>
            <a:off x="342050" y="1013500"/>
            <a:ext cx="6960600" cy="4130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t>13- Hair character in anorexia nervosa:</a:t>
            </a:r>
            <a:endParaRPr/>
          </a:p>
          <a:p>
            <a:pPr indent="457200" lvl="0" marL="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Langue hair </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14- FDA approved drug for anorexia nervosa?</a:t>
            </a:r>
            <a:endParaRPr/>
          </a:p>
          <a:p>
            <a:pPr indent="-317500" lvl="0" marL="914400" rtl="0" algn="l">
              <a:lnSpc>
                <a:spcPct val="100000"/>
              </a:lnSpc>
              <a:spcBef>
                <a:spcPts val="0"/>
              </a:spcBef>
              <a:spcAft>
                <a:spcPts val="0"/>
              </a:spcAft>
              <a:buSzPts val="1400"/>
              <a:buFont typeface="Roboto Condensed Light"/>
              <a:buAutoNum type="alphaLcPeriod"/>
            </a:pPr>
            <a:r>
              <a:rPr lang="en-US">
                <a:latin typeface="Roboto Condensed Light"/>
                <a:ea typeface="Roboto Condensed Light"/>
                <a:cs typeface="Roboto Condensed Light"/>
                <a:sym typeface="Roboto Condensed Light"/>
              </a:rPr>
              <a:t>Clozapine</a:t>
            </a:r>
            <a:endParaRPr>
              <a:latin typeface="Roboto Condensed Light"/>
              <a:ea typeface="Roboto Condensed Light"/>
              <a:cs typeface="Roboto Condensed Light"/>
              <a:sym typeface="Roboto Condensed Light"/>
            </a:endParaRPr>
          </a:p>
          <a:p>
            <a:pPr indent="-317500" lvl="0" marL="914400" rtl="0" algn="l">
              <a:lnSpc>
                <a:spcPct val="100000"/>
              </a:lnSpc>
              <a:spcBef>
                <a:spcPts val="0"/>
              </a:spcBef>
              <a:spcAft>
                <a:spcPts val="0"/>
              </a:spcAft>
              <a:buSzPts val="1400"/>
              <a:buFont typeface="Roboto Condensed Light"/>
              <a:buAutoNum type="alphaLcPeriod"/>
            </a:pPr>
            <a:r>
              <a:rPr lang="en-US">
                <a:latin typeface="Roboto Condensed Light"/>
                <a:ea typeface="Roboto Condensed Light"/>
                <a:cs typeface="Roboto Condensed Light"/>
                <a:sym typeface="Roboto Condensed Light"/>
              </a:rPr>
              <a:t>Fluoxetine</a:t>
            </a:r>
            <a:endParaRPr>
              <a:latin typeface="Roboto Condensed Light"/>
              <a:ea typeface="Roboto Condensed Light"/>
              <a:cs typeface="Roboto Condensed Light"/>
              <a:sym typeface="Roboto Condensed Light"/>
            </a:endParaRPr>
          </a:p>
          <a:p>
            <a:pPr indent="-317500" lvl="0" marL="914400" rtl="0" algn="l">
              <a:lnSpc>
                <a:spcPct val="100000"/>
              </a:lnSpc>
              <a:spcBef>
                <a:spcPts val="0"/>
              </a:spcBef>
              <a:spcAft>
                <a:spcPts val="0"/>
              </a:spcAft>
              <a:buClr>
                <a:schemeClr val="dk2"/>
              </a:buClr>
              <a:buSzPts val="1400"/>
              <a:buFont typeface="Roboto Condensed Light"/>
              <a:buAutoNum type="alphaLcPeriod"/>
            </a:pPr>
            <a:r>
              <a:rPr lang="en-US">
                <a:solidFill>
                  <a:schemeClr val="dk2"/>
                </a:solidFill>
                <a:latin typeface="Roboto Condensed Light"/>
                <a:ea typeface="Roboto Condensed Light"/>
                <a:cs typeface="Roboto Condensed Light"/>
                <a:sym typeface="Roboto Condensed Light"/>
              </a:rPr>
              <a:t>None of the above</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15- Wrong statement about anorexia nervosa? </a:t>
            </a:r>
            <a:endParaRPr/>
          </a:p>
          <a:p>
            <a:pPr indent="0" lvl="0" marL="45720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Most commonly affects women aged 20-25</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16- Which of the following should be included in a workup for bulimia nervosa?</a:t>
            </a:r>
            <a:endParaRPr/>
          </a:p>
          <a:p>
            <a:pPr indent="0" lvl="0" marL="0" rtl="0" algn="l">
              <a:lnSpc>
                <a:spcPct val="100000"/>
              </a:lnSpc>
              <a:spcBef>
                <a:spcPts val="0"/>
              </a:spcBef>
              <a:spcAft>
                <a:spcPts val="0"/>
              </a:spcAft>
              <a:buClr>
                <a:schemeClr val="dk1"/>
              </a:buClr>
              <a:buSzPts val="1100"/>
              <a:buFont typeface="Arial"/>
              <a:buNone/>
            </a:pPr>
            <a:r>
              <a:rPr lang="en-US"/>
              <a:t>Select one:</a:t>
            </a:r>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a. Chest radiography</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b. Brain MRI</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c. Neuropsychological testing</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d. Pregnancy test</a:t>
            </a:r>
            <a:endParaRPr sz="1050">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sld>
</file>

<file path=ppt/slides/slide2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7" name="Shape 3507"/>
        <p:cNvGrpSpPr/>
        <p:nvPr/>
      </p:nvGrpSpPr>
      <p:grpSpPr>
        <a:xfrm>
          <a:off x="0" y="0"/>
          <a:ext cx="0" cy="0"/>
          <a:chOff x="0" y="0"/>
          <a:chExt cx="0" cy="0"/>
        </a:xfrm>
      </p:grpSpPr>
      <p:sp>
        <p:nvSpPr>
          <p:cNvPr id="3508" name="Google Shape;3508;g2b64a795e42_0_744"/>
          <p:cNvSpPr txBox="1"/>
          <p:nvPr>
            <p:ph type="title"/>
          </p:nvPr>
        </p:nvSpPr>
        <p:spPr>
          <a:xfrm>
            <a:off x="608639" y="2525322"/>
            <a:ext cx="40734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sz="2800"/>
              <a:t>Sexual disorders</a:t>
            </a:r>
            <a:endParaRPr sz="2800"/>
          </a:p>
        </p:txBody>
      </p:sp>
      <p:sp>
        <p:nvSpPr>
          <p:cNvPr id="3509" name="Google Shape;3509;g2b64a795e42_0_744"/>
          <p:cNvSpPr/>
          <p:nvPr/>
        </p:nvSpPr>
        <p:spPr>
          <a:xfrm>
            <a:off x="1937975" y="1284250"/>
            <a:ext cx="1544540" cy="1112046"/>
          </a:xfrm>
          <a:custGeom>
            <a:rect b="b" l="l" r="r" t="t"/>
            <a:pathLst>
              <a:path extrusionOk="0" h="5692" w="7942">
                <a:moveTo>
                  <a:pt x="3056" y="1"/>
                </a:moveTo>
                <a:cubicBezTo>
                  <a:pt x="2499" y="1"/>
                  <a:pt x="1942" y="26"/>
                  <a:pt x="1393" y="99"/>
                </a:cubicBezTo>
                <a:cubicBezTo>
                  <a:pt x="912" y="166"/>
                  <a:pt x="370" y="314"/>
                  <a:pt x="154" y="808"/>
                </a:cubicBezTo>
                <a:cubicBezTo>
                  <a:pt x="31" y="1079"/>
                  <a:pt x="0" y="1393"/>
                  <a:pt x="25" y="1714"/>
                </a:cubicBezTo>
                <a:cubicBezTo>
                  <a:pt x="68" y="2312"/>
                  <a:pt x="296" y="2966"/>
                  <a:pt x="536" y="3520"/>
                </a:cubicBezTo>
                <a:cubicBezTo>
                  <a:pt x="666" y="3816"/>
                  <a:pt x="789" y="4088"/>
                  <a:pt x="894" y="4310"/>
                </a:cubicBezTo>
                <a:cubicBezTo>
                  <a:pt x="1178" y="4932"/>
                  <a:pt x="1615" y="5537"/>
                  <a:pt x="2220" y="5666"/>
                </a:cubicBezTo>
                <a:cubicBezTo>
                  <a:pt x="2302" y="5684"/>
                  <a:pt x="2385" y="5691"/>
                  <a:pt x="2468" y="5691"/>
                </a:cubicBezTo>
                <a:cubicBezTo>
                  <a:pt x="2824" y="5691"/>
                  <a:pt x="3180" y="5547"/>
                  <a:pt x="3520" y="5407"/>
                </a:cubicBezTo>
                <a:cubicBezTo>
                  <a:pt x="4384" y="5050"/>
                  <a:pt x="5265" y="4680"/>
                  <a:pt x="5993" y="4038"/>
                </a:cubicBezTo>
                <a:cubicBezTo>
                  <a:pt x="7084" y="3077"/>
                  <a:pt x="7941" y="1030"/>
                  <a:pt x="6196" y="277"/>
                </a:cubicBezTo>
                <a:cubicBezTo>
                  <a:pt x="5796" y="105"/>
                  <a:pt x="5364" y="80"/>
                  <a:pt x="4939" y="62"/>
                </a:cubicBezTo>
                <a:cubicBezTo>
                  <a:pt x="4655" y="49"/>
                  <a:pt x="4371" y="37"/>
                  <a:pt x="4088" y="25"/>
                </a:cubicBezTo>
                <a:cubicBezTo>
                  <a:pt x="3744" y="11"/>
                  <a:pt x="3400" y="1"/>
                  <a:pt x="3056"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510" name="Google Shape;3510;g2b64a795e42_0_744"/>
          <p:cNvGrpSpPr/>
          <p:nvPr/>
        </p:nvGrpSpPr>
        <p:grpSpPr>
          <a:xfrm>
            <a:off x="4352214" y="-249185"/>
            <a:ext cx="4653194" cy="5580612"/>
            <a:chOff x="4352214" y="-249185"/>
            <a:chExt cx="4653194" cy="5580612"/>
          </a:xfrm>
        </p:grpSpPr>
        <p:sp>
          <p:nvSpPr>
            <p:cNvPr id="3511" name="Google Shape;3511;g2b64a795e42_0_744"/>
            <p:cNvSpPr/>
            <p:nvPr/>
          </p:nvSpPr>
          <p:spPr>
            <a:xfrm rot="9784833">
              <a:off x="4604931" y="303431"/>
              <a:ext cx="4147759" cy="2353635"/>
            </a:xfrm>
            <a:custGeom>
              <a:rect b="b" l="l" r="r" t="t"/>
              <a:pathLst>
                <a:path extrusionOk="0" h="27814" w="57888">
                  <a:moveTo>
                    <a:pt x="24329" y="0"/>
                  </a:moveTo>
                  <a:cubicBezTo>
                    <a:pt x="20137" y="0"/>
                    <a:pt x="15944" y="292"/>
                    <a:pt x="11795" y="876"/>
                  </a:cubicBezTo>
                  <a:cubicBezTo>
                    <a:pt x="8059" y="1400"/>
                    <a:pt x="3909" y="2467"/>
                    <a:pt x="2041" y="5691"/>
                  </a:cubicBezTo>
                  <a:cubicBezTo>
                    <a:pt x="0" y="9206"/>
                    <a:pt x="1640" y="13707"/>
                    <a:pt x="4033" y="17005"/>
                  </a:cubicBezTo>
                  <a:cubicBezTo>
                    <a:pt x="9661" y="24748"/>
                    <a:pt x="17144" y="27813"/>
                    <a:pt x="25551" y="27813"/>
                  </a:cubicBezTo>
                  <a:cubicBezTo>
                    <a:pt x="28471" y="27813"/>
                    <a:pt x="31503" y="27443"/>
                    <a:pt x="34607" y="26771"/>
                  </a:cubicBezTo>
                  <a:cubicBezTo>
                    <a:pt x="36981" y="26253"/>
                    <a:pt x="39274" y="25538"/>
                    <a:pt x="41395" y="24545"/>
                  </a:cubicBezTo>
                  <a:cubicBezTo>
                    <a:pt x="49157" y="20920"/>
                    <a:pt x="57888" y="5494"/>
                    <a:pt x="45372" y="2485"/>
                  </a:cubicBezTo>
                  <a:cubicBezTo>
                    <a:pt x="38494" y="832"/>
                    <a:pt x="31411" y="0"/>
                    <a:pt x="2432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2" name="Google Shape;3512;g2b64a795e42_0_744"/>
            <p:cNvSpPr/>
            <p:nvPr/>
          </p:nvSpPr>
          <p:spPr>
            <a:xfrm rot="5183080">
              <a:off x="5157570" y="2667456"/>
              <a:ext cx="2471275" cy="2691843"/>
            </a:xfrm>
            <a:custGeom>
              <a:rect b="b" l="l" r="r" t="t"/>
              <a:pathLst>
                <a:path extrusionOk="0" h="3020" w="2757">
                  <a:moveTo>
                    <a:pt x="1727" y="1"/>
                  </a:moveTo>
                  <a:cubicBezTo>
                    <a:pt x="815" y="1"/>
                    <a:pt x="275" y="1495"/>
                    <a:pt x="93" y="2170"/>
                  </a:cubicBezTo>
                  <a:cubicBezTo>
                    <a:pt x="43" y="2361"/>
                    <a:pt x="0" y="2571"/>
                    <a:pt x="93" y="2750"/>
                  </a:cubicBezTo>
                  <a:cubicBezTo>
                    <a:pt x="196" y="2948"/>
                    <a:pt x="423" y="3020"/>
                    <a:pt x="655" y="3020"/>
                  </a:cubicBezTo>
                  <a:cubicBezTo>
                    <a:pt x="756" y="3020"/>
                    <a:pt x="857" y="3006"/>
                    <a:pt x="950" y="2984"/>
                  </a:cubicBezTo>
                  <a:cubicBezTo>
                    <a:pt x="1418" y="2879"/>
                    <a:pt x="1850" y="2639"/>
                    <a:pt x="2183" y="2293"/>
                  </a:cubicBezTo>
                  <a:cubicBezTo>
                    <a:pt x="2479" y="1991"/>
                    <a:pt x="2707" y="1597"/>
                    <a:pt x="2731" y="1171"/>
                  </a:cubicBezTo>
                  <a:cubicBezTo>
                    <a:pt x="2756" y="746"/>
                    <a:pt x="2540" y="296"/>
                    <a:pt x="2164" y="111"/>
                  </a:cubicBezTo>
                  <a:cubicBezTo>
                    <a:pt x="2010" y="35"/>
                    <a:pt x="1864" y="1"/>
                    <a:pt x="1727"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3" name="Google Shape;3513;g2b64a795e42_0_744"/>
            <p:cNvSpPr/>
            <p:nvPr/>
          </p:nvSpPr>
          <p:spPr>
            <a:xfrm>
              <a:off x="6599326" y="1952175"/>
              <a:ext cx="2246512" cy="2392162"/>
            </a:xfrm>
            <a:custGeom>
              <a:rect b="b" l="l" r="r" t="t"/>
              <a:pathLst>
                <a:path extrusionOk="0" h="12553" w="11789">
                  <a:moveTo>
                    <a:pt x="8224" y="1"/>
                  </a:moveTo>
                  <a:cubicBezTo>
                    <a:pt x="6188" y="1"/>
                    <a:pt x="3792" y="774"/>
                    <a:pt x="2646" y="1180"/>
                  </a:cubicBezTo>
                  <a:cubicBezTo>
                    <a:pt x="2621" y="1192"/>
                    <a:pt x="2590" y="1198"/>
                    <a:pt x="2559" y="1211"/>
                  </a:cubicBezTo>
                  <a:cubicBezTo>
                    <a:pt x="1782" y="1494"/>
                    <a:pt x="981" y="1901"/>
                    <a:pt x="574" y="2709"/>
                  </a:cubicBezTo>
                  <a:cubicBezTo>
                    <a:pt x="1" y="3868"/>
                    <a:pt x="469" y="5335"/>
                    <a:pt x="1073" y="6476"/>
                  </a:cubicBezTo>
                  <a:cubicBezTo>
                    <a:pt x="2276" y="8732"/>
                    <a:pt x="4002" y="10625"/>
                    <a:pt x="6018" y="11902"/>
                  </a:cubicBezTo>
                  <a:cubicBezTo>
                    <a:pt x="6265" y="12056"/>
                    <a:pt x="6530" y="12210"/>
                    <a:pt x="6807" y="12321"/>
                  </a:cubicBezTo>
                  <a:cubicBezTo>
                    <a:pt x="7135" y="12462"/>
                    <a:pt x="7471" y="12552"/>
                    <a:pt x="7801" y="12552"/>
                  </a:cubicBezTo>
                  <a:cubicBezTo>
                    <a:pt x="8048" y="12552"/>
                    <a:pt x="8292" y="12501"/>
                    <a:pt x="8527" y="12382"/>
                  </a:cubicBezTo>
                  <a:cubicBezTo>
                    <a:pt x="9095" y="12099"/>
                    <a:pt x="9465" y="11470"/>
                    <a:pt x="9773" y="10853"/>
                  </a:cubicBezTo>
                  <a:cubicBezTo>
                    <a:pt x="10772" y="8843"/>
                    <a:pt x="11419" y="6605"/>
                    <a:pt x="11666" y="4312"/>
                  </a:cubicBezTo>
                  <a:cubicBezTo>
                    <a:pt x="11752" y="3461"/>
                    <a:pt x="11789" y="2567"/>
                    <a:pt x="11518" y="1772"/>
                  </a:cubicBezTo>
                  <a:cubicBezTo>
                    <a:pt x="11067" y="432"/>
                    <a:pt x="9746" y="1"/>
                    <a:pt x="8224" y="1"/>
                  </a:cubicBezTo>
                  <a:close/>
                </a:path>
              </a:pathLst>
            </a:custGeom>
            <a:solidFill>
              <a:schemeClr val="accent3">
                <a:alpha val="4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4" name="Google Shape;3514;g2b64a795e42_0_744"/>
            <p:cNvSpPr/>
            <p:nvPr/>
          </p:nvSpPr>
          <p:spPr>
            <a:xfrm rot="2699978">
              <a:off x="5100118" y="1676293"/>
              <a:ext cx="2926222" cy="2176930"/>
            </a:xfrm>
            <a:custGeom>
              <a:rect b="b" l="l" r="r" t="t"/>
              <a:pathLst>
                <a:path extrusionOk="0" h="6589" w="10631">
                  <a:moveTo>
                    <a:pt x="1143" y="1"/>
                  </a:moveTo>
                  <a:cubicBezTo>
                    <a:pt x="967" y="1"/>
                    <a:pt x="802" y="27"/>
                    <a:pt x="654" y="87"/>
                  </a:cubicBezTo>
                  <a:cubicBezTo>
                    <a:pt x="25" y="340"/>
                    <a:pt x="1" y="1092"/>
                    <a:pt x="198" y="1764"/>
                  </a:cubicBezTo>
                  <a:cubicBezTo>
                    <a:pt x="827" y="3898"/>
                    <a:pt x="2683" y="5260"/>
                    <a:pt x="5075" y="6142"/>
                  </a:cubicBezTo>
                  <a:cubicBezTo>
                    <a:pt x="5543" y="6314"/>
                    <a:pt x="6012" y="6450"/>
                    <a:pt x="6474" y="6536"/>
                  </a:cubicBezTo>
                  <a:cubicBezTo>
                    <a:pt x="6664" y="6572"/>
                    <a:pt x="6867" y="6589"/>
                    <a:pt x="7074" y="6589"/>
                  </a:cubicBezTo>
                  <a:cubicBezTo>
                    <a:pt x="8703" y="6589"/>
                    <a:pt x="10631" y="5535"/>
                    <a:pt x="8799" y="4064"/>
                  </a:cubicBezTo>
                  <a:cubicBezTo>
                    <a:pt x="6992" y="2609"/>
                    <a:pt x="4933" y="1376"/>
                    <a:pt x="2781" y="445"/>
                  </a:cubicBezTo>
                  <a:cubicBezTo>
                    <a:pt x="2246" y="216"/>
                    <a:pt x="1649" y="1"/>
                    <a:pt x="1143" y="1"/>
                  </a:cubicBezTo>
                  <a:close/>
                </a:path>
              </a:pathLst>
            </a:custGeom>
            <a:solidFill>
              <a:schemeClr val="accent4">
                <a:alpha val="5803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515" name="Google Shape;3515;g2b64a795e42_0_744"/>
          <p:cNvSpPr/>
          <p:nvPr/>
        </p:nvSpPr>
        <p:spPr>
          <a:xfrm>
            <a:off x="8244128" y="2496750"/>
            <a:ext cx="259725" cy="267028"/>
          </a:xfrm>
          <a:custGeom>
            <a:rect b="b" l="l" r="r" t="t"/>
            <a:pathLst>
              <a:path extrusionOk="0" h="2701" w="2627">
                <a:moveTo>
                  <a:pt x="1030" y="0"/>
                </a:moveTo>
                <a:cubicBezTo>
                  <a:pt x="968" y="0"/>
                  <a:pt x="919" y="49"/>
                  <a:pt x="919" y="111"/>
                </a:cubicBezTo>
                <a:lnTo>
                  <a:pt x="919" y="956"/>
                </a:lnTo>
                <a:lnTo>
                  <a:pt x="111" y="956"/>
                </a:lnTo>
                <a:cubicBezTo>
                  <a:pt x="50" y="956"/>
                  <a:pt x="0" y="1005"/>
                  <a:pt x="0" y="1067"/>
                </a:cubicBezTo>
                <a:lnTo>
                  <a:pt x="0" y="1628"/>
                </a:lnTo>
                <a:cubicBezTo>
                  <a:pt x="0" y="1689"/>
                  <a:pt x="50" y="1739"/>
                  <a:pt x="111" y="1739"/>
                </a:cubicBezTo>
                <a:lnTo>
                  <a:pt x="919" y="1739"/>
                </a:lnTo>
                <a:lnTo>
                  <a:pt x="919" y="2583"/>
                </a:lnTo>
                <a:cubicBezTo>
                  <a:pt x="919" y="2645"/>
                  <a:pt x="968" y="2701"/>
                  <a:pt x="1030" y="2701"/>
                </a:cubicBezTo>
                <a:lnTo>
                  <a:pt x="1591" y="2701"/>
                </a:lnTo>
                <a:cubicBezTo>
                  <a:pt x="1653" y="2701"/>
                  <a:pt x="1708" y="2645"/>
                  <a:pt x="1708" y="2583"/>
                </a:cubicBezTo>
                <a:lnTo>
                  <a:pt x="1708" y="1739"/>
                </a:lnTo>
                <a:lnTo>
                  <a:pt x="2516" y="1739"/>
                </a:lnTo>
                <a:cubicBezTo>
                  <a:pt x="2578" y="1739"/>
                  <a:pt x="2627" y="1689"/>
                  <a:pt x="2627" y="1628"/>
                </a:cubicBezTo>
                <a:lnTo>
                  <a:pt x="2627" y="1067"/>
                </a:lnTo>
                <a:cubicBezTo>
                  <a:pt x="2627" y="1005"/>
                  <a:pt x="2578" y="956"/>
                  <a:pt x="2516" y="956"/>
                </a:cubicBezTo>
                <a:lnTo>
                  <a:pt x="1708" y="956"/>
                </a:lnTo>
                <a:lnTo>
                  <a:pt x="1708" y="111"/>
                </a:lnTo>
                <a:cubicBezTo>
                  <a:pt x="1708" y="49"/>
                  <a:pt x="1653" y="0"/>
                  <a:pt x="15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6" name="Google Shape;3516;g2b64a795e42_0_744"/>
          <p:cNvSpPr/>
          <p:nvPr/>
        </p:nvSpPr>
        <p:spPr>
          <a:xfrm>
            <a:off x="6183225" y="11040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7" name="Google Shape;3517;g2b64a795e42_0_744"/>
          <p:cNvSpPr/>
          <p:nvPr/>
        </p:nvSpPr>
        <p:spPr>
          <a:xfrm>
            <a:off x="7581625" y="10022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8" name="Google Shape;3518;g2b64a795e42_0_744"/>
          <p:cNvSpPr/>
          <p:nvPr/>
        </p:nvSpPr>
        <p:spPr>
          <a:xfrm>
            <a:off x="6309925" y="44311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9" name="Google Shape;3519;g2b64a795e42_0_744"/>
          <p:cNvSpPr/>
          <p:nvPr/>
        </p:nvSpPr>
        <p:spPr>
          <a:xfrm>
            <a:off x="6751175" y="1337800"/>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0" name="Google Shape;3520;g2b64a795e42_0_744"/>
          <p:cNvSpPr/>
          <p:nvPr/>
        </p:nvSpPr>
        <p:spPr>
          <a:xfrm>
            <a:off x="8003525" y="9123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1" name="Google Shape;3521;g2b64a795e42_0_744"/>
          <p:cNvSpPr/>
          <p:nvPr/>
        </p:nvSpPr>
        <p:spPr>
          <a:xfrm>
            <a:off x="7158350" y="5724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2" name="Google Shape;3522;g2b64a795e42_0_744"/>
          <p:cNvSpPr/>
          <p:nvPr/>
        </p:nvSpPr>
        <p:spPr>
          <a:xfrm flipH="1">
            <a:off x="6141225" y="18058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3" name="Google Shape;3523;g2b64a795e42_0_744"/>
          <p:cNvSpPr/>
          <p:nvPr/>
        </p:nvSpPr>
        <p:spPr>
          <a:xfrm>
            <a:off x="7222850" y="11982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4" name="Google Shape;3524;g2b64a795e42_0_744"/>
          <p:cNvSpPr/>
          <p:nvPr/>
        </p:nvSpPr>
        <p:spPr>
          <a:xfrm>
            <a:off x="7633963" y="9348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5" name="Google Shape;3525;g2b64a795e42_0_744"/>
          <p:cNvSpPr/>
          <p:nvPr/>
        </p:nvSpPr>
        <p:spPr>
          <a:xfrm flipH="1">
            <a:off x="5702600" y="22290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6" name="Google Shape;3526;g2b64a795e42_0_744"/>
          <p:cNvSpPr/>
          <p:nvPr/>
        </p:nvSpPr>
        <p:spPr>
          <a:xfrm>
            <a:off x="5638100" y="16826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7" name="Google Shape;3527;g2b64a795e42_0_744"/>
          <p:cNvSpPr/>
          <p:nvPr/>
        </p:nvSpPr>
        <p:spPr>
          <a:xfrm flipH="1">
            <a:off x="5671075" y="17404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8" name="Google Shape;3528;g2b64a795e42_0_744"/>
          <p:cNvSpPr/>
          <p:nvPr/>
        </p:nvSpPr>
        <p:spPr>
          <a:xfrm flipH="1">
            <a:off x="6265375" y="1742325"/>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9" name="Google Shape;3529;g2b64a795e42_0_744"/>
          <p:cNvSpPr/>
          <p:nvPr/>
        </p:nvSpPr>
        <p:spPr>
          <a:xfrm>
            <a:off x="7222850" y="5836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0" name="Google Shape;3530;g2b64a795e42_0_744"/>
          <p:cNvSpPr/>
          <p:nvPr/>
        </p:nvSpPr>
        <p:spPr>
          <a:xfrm flipH="1">
            <a:off x="5800000" y="2077563"/>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1" name="Google Shape;3531;g2b64a795e42_0_744"/>
          <p:cNvSpPr/>
          <p:nvPr/>
        </p:nvSpPr>
        <p:spPr>
          <a:xfrm flipH="1">
            <a:off x="6321175" y="18058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2" name="Google Shape;3532;g2b64a795e42_0_744"/>
          <p:cNvSpPr/>
          <p:nvPr/>
        </p:nvSpPr>
        <p:spPr>
          <a:xfrm>
            <a:off x="6263351" y="4275525"/>
            <a:ext cx="214127" cy="220152"/>
          </a:xfrm>
          <a:custGeom>
            <a:rect b="b" l="l" r="r" t="t"/>
            <a:pathLst>
              <a:path extrusionOk="0" h="2701" w="2627">
                <a:moveTo>
                  <a:pt x="1030" y="0"/>
                </a:moveTo>
                <a:cubicBezTo>
                  <a:pt x="968" y="0"/>
                  <a:pt x="919" y="49"/>
                  <a:pt x="919" y="111"/>
                </a:cubicBezTo>
                <a:lnTo>
                  <a:pt x="919" y="956"/>
                </a:lnTo>
                <a:lnTo>
                  <a:pt x="111" y="956"/>
                </a:lnTo>
                <a:cubicBezTo>
                  <a:pt x="50" y="956"/>
                  <a:pt x="0" y="1005"/>
                  <a:pt x="0" y="1067"/>
                </a:cubicBezTo>
                <a:lnTo>
                  <a:pt x="0" y="1628"/>
                </a:lnTo>
                <a:cubicBezTo>
                  <a:pt x="0" y="1689"/>
                  <a:pt x="50" y="1739"/>
                  <a:pt x="111" y="1739"/>
                </a:cubicBezTo>
                <a:lnTo>
                  <a:pt x="919" y="1739"/>
                </a:lnTo>
                <a:lnTo>
                  <a:pt x="919" y="2583"/>
                </a:lnTo>
                <a:cubicBezTo>
                  <a:pt x="919" y="2645"/>
                  <a:pt x="968" y="2701"/>
                  <a:pt x="1030" y="2701"/>
                </a:cubicBezTo>
                <a:lnTo>
                  <a:pt x="1591" y="2701"/>
                </a:lnTo>
                <a:cubicBezTo>
                  <a:pt x="1653" y="2701"/>
                  <a:pt x="1708" y="2645"/>
                  <a:pt x="1708" y="2583"/>
                </a:cubicBezTo>
                <a:lnTo>
                  <a:pt x="1708" y="1739"/>
                </a:lnTo>
                <a:lnTo>
                  <a:pt x="2516" y="1739"/>
                </a:lnTo>
                <a:cubicBezTo>
                  <a:pt x="2578" y="1739"/>
                  <a:pt x="2627" y="1689"/>
                  <a:pt x="2627" y="1628"/>
                </a:cubicBezTo>
                <a:lnTo>
                  <a:pt x="2627" y="1067"/>
                </a:lnTo>
                <a:cubicBezTo>
                  <a:pt x="2627" y="1005"/>
                  <a:pt x="2578" y="956"/>
                  <a:pt x="2516" y="956"/>
                </a:cubicBezTo>
                <a:lnTo>
                  <a:pt x="1708" y="956"/>
                </a:lnTo>
                <a:lnTo>
                  <a:pt x="1708" y="111"/>
                </a:lnTo>
                <a:cubicBezTo>
                  <a:pt x="1708" y="49"/>
                  <a:pt x="1653" y="0"/>
                  <a:pt x="15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3" name="Google Shape;3533;g2b64a795e42_0_744"/>
          <p:cNvSpPr/>
          <p:nvPr/>
        </p:nvSpPr>
        <p:spPr>
          <a:xfrm>
            <a:off x="7927300" y="45396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4" name="Google Shape;3534;g2b64a795e42_0_744"/>
          <p:cNvSpPr/>
          <p:nvPr/>
        </p:nvSpPr>
        <p:spPr>
          <a:xfrm>
            <a:off x="6876575" y="36782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5" name="Google Shape;3535;g2b64a795e42_0_744"/>
          <p:cNvSpPr/>
          <p:nvPr/>
        </p:nvSpPr>
        <p:spPr>
          <a:xfrm>
            <a:off x="7497650" y="359703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6" name="Google Shape;3536;g2b64a795e42_0_744"/>
          <p:cNvSpPr/>
          <p:nvPr/>
        </p:nvSpPr>
        <p:spPr>
          <a:xfrm>
            <a:off x="7581038" y="368950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7" name="Google Shape;3537;g2b64a795e42_0_744"/>
          <p:cNvSpPr/>
          <p:nvPr/>
        </p:nvSpPr>
        <p:spPr>
          <a:xfrm>
            <a:off x="7539338" y="3582988"/>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8" name="Google Shape;3538;g2b64a795e42_0_744"/>
          <p:cNvSpPr/>
          <p:nvPr/>
        </p:nvSpPr>
        <p:spPr>
          <a:xfrm flipH="1">
            <a:off x="7165963" y="39893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9" name="Google Shape;3539;g2b64a795e42_0_744"/>
          <p:cNvSpPr/>
          <p:nvPr/>
        </p:nvSpPr>
        <p:spPr>
          <a:xfrm flipH="1">
            <a:off x="7553150" y="4335300"/>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0" name="Google Shape;3540;g2b64a795e42_0_744"/>
          <p:cNvSpPr/>
          <p:nvPr/>
        </p:nvSpPr>
        <p:spPr>
          <a:xfrm>
            <a:off x="6817475" y="41228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1" name="Google Shape;3541;g2b64a795e42_0_744"/>
          <p:cNvSpPr/>
          <p:nvPr/>
        </p:nvSpPr>
        <p:spPr>
          <a:xfrm>
            <a:off x="6741725" y="44311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2" name="Google Shape;3542;g2b64a795e42_0_744"/>
          <p:cNvSpPr/>
          <p:nvPr/>
        </p:nvSpPr>
        <p:spPr>
          <a:xfrm>
            <a:off x="6775475" y="44424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3" name="Google Shape;3543;g2b64a795e42_0_744"/>
          <p:cNvSpPr/>
          <p:nvPr/>
        </p:nvSpPr>
        <p:spPr>
          <a:xfrm>
            <a:off x="6673488" y="44424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4" name="Google Shape;3544;g2b64a795e42_0_744"/>
          <p:cNvSpPr/>
          <p:nvPr/>
        </p:nvSpPr>
        <p:spPr>
          <a:xfrm>
            <a:off x="7197675" y="433633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5" name="Google Shape;3545;g2b64a795e42_0_744"/>
          <p:cNvSpPr/>
          <p:nvPr/>
        </p:nvSpPr>
        <p:spPr>
          <a:xfrm>
            <a:off x="7292625" y="43668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6" name="Google Shape;3546;g2b64a795e42_0_744"/>
          <p:cNvSpPr/>
          <p:nvPr/>
        </p:nvSpPr>
        <p:spPr>
          <a:xfrm>
            <a:off x="7958350" y="34175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7" name="Google Shape;3547;g2b64a795e42_0_744"/>
          <p:cNvSpPr/>
          <p:nvPr/>
        </p:nvSpPr>
        <p:spPr>
          <a:xfrm>
            <a:off x="7882600" y="37259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8" name="Google Shape;3548;g2b64a795e42_0_744"/>
          <p:cNvSpPr/>
          <p:nvPr/>
        </p:nvSpPr>
        <p:spPr>
          <a:xfrm>
            <a:off x="7916350" y="37371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9" name="Google Shape;3549;g2b64a795e42_0_744"/>
          <p:cNvSpPr/>
          <p:nvPr/>
        </p:nvSpPr>
        <p:spPr>
          <a:xfrm>
            <a:off x="7814363" y="37371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0" name="Google Shape;3550;g2b64a795e42_0_744"/>
          <p:cNvSpPr/>
          <p:nvPr/>
        </p:nvSpPr>
        <p:spPr>
          <a:xfrm>
            <a:off x="8338550" y="363108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1" name="Google Shape;3551;g2b64a795e42_0_744"/>
          <p:cNvSpPr/>
          <p:nvPr/>
        </p:nvSpPr>
        <p:spPr>
          <a:xfrm>
            <a:off x="8433500" y="36615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2" name="Google Shape;3552;g2b64a795e42_0_744"/>
          <p:cNvSpPr/>
          <p:nvPr/>
        </p:nvSpPr>
        <p:spPr>
          <a:xfrm>
            <a:off x="5346927" y="1463202"/>
            <a:ext cx="1082100" cy="1082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3" name="Google Shape;3553;g2b64a795e42_0_744"/>
          <p:cNvSpPr/>
          <p:nvPr/>
        </p:nvSpPr>
        <p:spPr>
          <a:xfrm>
            <a:off x="7093290" y="2524338"/>
            <a:ext cx="1643100" cy="1643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4" name="Google Shape;3554;g2b64a795e42_0_744"/>
          <p:cNvSpPr/>
          <p:nvPr/>
        </p:nvSpPr>
        <p:spPr>
          <a:xfrm>
            <a:off x="7364575" y="1151200"/>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5" name="Google Shape;3555;g2b64a795e42_0_744"/>
          <p:cNvSpPr/>
          <p:nvPr/>
        </p:nvSpPr>
        <p:spPr>
          <a:xfrm>
            <a:off x="6469000" y="3843288"/>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6" name="Google Shape;3556;g2b64a795e42_0_744"/>
          <p:cNvSpPr/>
          <p:nvPr/>
        </p:nvSpPr>
        <p:spPr>
          <a:xfrm rot="-6779535">
            <a:off x="1766563" y="247767"/>
            <a:ext cx="648910" cy="469058"/>
          </a:xfrm>
          <a:custGeom>
            <a:rect b="b" l="l" r="r" t="t"/>
            <a:pathLst>
              <a:path extrusionOk="0" h="5915" w="8183">
                <a:moveTo>
                  <a:pt x="4239" y="0"/>
                </a:moveTo>
                <a:cubicBezTo>
                  <a:pt x="4180" y="0"/>
                  <a:pt x="4122" y="2"/>
                  <a:pt x="4064" y="6"/>
                </a:cubicBezTo>
                <a:cubicBezTo>
                  <a:pt x="2769" y="99"/>
                  <a:pt x="1240" y="2207"/>
                  <a:pt x="500" y="3299"/>
                </a:cubicBezTo>
                <a:cubicBezTo>
                  <a:pt x="247" y="3662"/>
                  <a:pt x="1" y="4094"/>
                  <a:pt x="38" y="4538"/>
                </a:cubicBezTo>
                <a:cubicBezTo>
                  <a:pt x="62" y="4797"/>
                  <a:pt x="186" y="5031"/>
                  <a:pt x="358" y="5204"/>
                </a:cubicBezTo>
                <a:cubicBezTo>
                  <a:pt x="432" y="5284"/>
                  <a:pt x="525" y="5352"/>
                  <a:pt x="617" y="5407"/>
                </a:cubicBezTo>
                <a:cubicBezTo>
                  <a:pt x="919" y="5586"/>
                  <a:pt x="1264" y="5648"/>
                  <a:pt x="1604" y="5697"/>
                </a:cubicBezTo>
                <a:cubicBezTo>
                  <a:pt x="2364" y="5820"/>
                  <a:pt x="3149" y="5914"/>
                  <a:pt x="3930" y="5914"/>
                </a:cubicBezTo>
                <a:cubicBezTo>
                  <a:pt x="4999" y="5914"/>
                  <a:pt x="6061" y="5737"/>
                  <a:pt x="7048" y="5210"/>
                </a:cubicBezTo>
                <a:cubicBezTo>
                  <a:pt x="7492" y="4970"/>
                  <a:pt x="7942" y="4618"/>
                  <a:pt x="8077" y="4094"/>
                </a:cubicBezTo>
                <a:cubicBezTo>
                  <a:pt x="8182" y="3687"/>
                  <a:pt x="8071" y="3268"/>
                  <a:pt x="7923" y="2898"/>
                </a:cubicBezTo>
                <a:cubicBezTo>
                  <a:pt x="7868" y="2762"/>
                  <a:pt x="7806" y="2627"/>
                  <a:pt x="7732" y="2491"/>
                </a:cubicBezTo>
                <a:cubicBezTo>
                  <a:pt x="7045" y="1189"/>
                  <a:pt x="5643" y="0"/>
                  <a:pt x="423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7" name="Google Shape;3557;g2b64a795e42_0_744"/>
          <p:cNvSpPr/>
          <p:nvPr/>
        </p:nvSpPr>
        <p:spPr>
          <a:xfrm rot="-715145">
            <a:off x="2230960" y="74760"/>
            <a:ext cx="1797725" cy="815088"/>
          </a:xfrm>
          <a:custGeom>
            <a:rect b="b" l="l" r="r" t="t"/>
            <a:pathLst>
              <a:path extrusionOk="0" h="8997" w="9952">
                <a:moveTo>
                  <a:pt x="3764" y="1"/>
                </a:moveTo>
                <a:cubicBezTo>
                  <a:pt x="3566" y="1"/>
                  <a:pt x="3368" y="7"/>
                  <a:pt x="3169" y="18"/>
                </a:cubicBezTo>
                <a:cubicBezTo>
                  <a:pt x="2806" y="37"/>
                  <a:pt x="2442" y="74"/>
                  <a:pt x="2078" y="135"/>
                </a:cubicBezTo>
                <a:cubicBezTo>
                  <a:pt x="1277" y="265"/>
                  <a:pt x="716" y="431"/>
                  <a:pt x="376" y="875"/>
                </a:cubicBezTo>
                <a:cubicBezTo>
                  <a:pt x="210" y="1091"/>
                  <a:pt x="99" y="1381"/>
                  <a:pt x="44" y="1769"/>
                </a:cubicBezTo>
                <a:cubicBezTo>
                  <a:pt x="13" y="1972"/>
                  <a:pt x="0" y="2201"/>
                  <a:pt x="0" y="2460"/>
                </a:cubicBezTo>
                <a:cubicBezTo>
                  <a:pt x="7" y="4661"/>
                  <a:pt x="1344" y="7552"/>
                  <a:pt x="3120" y="8514"/>
                </a:cubicBezTo>
                <a:cubicBezTo>
                  <a:pt x="3729" y="8843"/>
                  <a:pt x="4377" y="8996"/>
                  <a:pt x="5022" y="8996"/>
                </a:cubicBezTo>
                <a:cubicBezTo>
                  <a:pt x="6790" y="8996"/>
                  <a:pt x="8533" y="7844"/>
                  <a:pt x="9378" y="6023"/>
                </a:cubicBezTo>
                <a:cubicBezTo>
                  <a:pt x="9440" y="5894"/>
                  <a:pt x="9495" y="5764"/>
                  <a:pt x="9545" y="5629"/>
                </a:cubicBezTo>
                <a:cubicBezTo>
                  <a:pt x="9828" y="4864"/>
                  <a:pt x="9951" y="3989"/>
                  <a:pt x="9791" y="3187"/>
                </a:cubicBezTo>
                <a:cubicBezTo>
                  <a:pt x="9748" y="2965"/>
                  <a:pt x="9680" y="2749"/>
                  <a:pt x="9594" y="2546"/>
                </a:cubicBezTo>
                <a:cubicBezTo>
                  <a:pt x="9101" y="1442"/>
                  <a:pt x="8028" y="857"/>
                  <a:pt x="6992" y="517"/>
                </a:cubicBezTo>
                <a:cubicBezTo>
                  <a:pt x="5943" y="173"/>
                  <a:pt x="4855" y="1"/>
                  <a:pt x="3764" y="1"/>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8" name="Google Shape;3558;g2b64a795e42_0_744"/>
          <p:cNvSpPr txBox="1"/>
          <p:nvPr>
            <p:ph idx="2" type="title"/>
          </p:nvPr>
        </p:nvSpPr>
        <p:spPr>
          <a:xfrm>
            <a:off x="1861350" y="1375100"/>
            <a:ext cx="14160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6000"/>
              <a:buNone/>
            </a:pPr>
            <a:r>
              <a:rPr lang="en-US"/>
              <a:t>25</a:t>
            </a:r>
            <a:endParaRPr/>
          </a:p>
        </p:txBody>
      </p:sp>
      <p:pic>
        <p:nvPicPr>
          <p:cNvPr id="3559" name="Google Shape;3559;g2b64a795e42_0_744"/>
          <p:cNvPicPr preferRelativeResize="0"/>
          <p:nvPr/>
        </p:nvPicPr>
        <p:blipFill rotWithShape="1">
          <a:blip r:embed="rId3">
            <a:alphaModFix/>
          </a:blip>
          <a:srcRect b="0" l="0" r="0" t="0"/>
          <a:stretch/>
        </p:blipFill>
        <p:spPr>
          <a:xfrm>
            <a:off x="5671075" y="1292038"/>
            <a:ext cx="2645574" cy="2645574"/>
          </a:xfrm>
          <a:prstGeom prst="rect">
            <a:avLst/>
          </a:prstGeom>
          <a:noFill/>
          <a:ln>
            <a:noFill/>
          </a:ln>
        </p:spPr>
      </p:pic>
    </p:spTree>
  </p:cSld>
  <p:clrMapOvr>
    <a:masterClrMapping/>
  </p:clrMapOvr>
</p:sld>
</file>

<file path=ppt/slides/slide2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3" name="Shape 3563"/>
        <p:cNvGrpSpPr/>
        <p:nvPr/>
      </p:nvGrpSpPr>
      <p:grpSpPr>
        <a:xfrm>
          <a:off x="0" y="0"/>
          <a:ext cx="0" cy="0"/>
          <a:chOff x="0" y="0"/>
          <a:chExt cx="0" cy="0"/>
        </a:xfrm>
      </p:grpSpPr>
      <p:sp>
        <p:nvSpPr>
          <p:cNvPr id="3564" name="Google Shape;3564;p116"/>
          <p:cNvSpPr txBox="1"/>
          <p:nvPr>
            <p:ph type="title"/>
          </p:nvPr>
        </p:nvSpPr>
        <p:spPr>
          <a:xfrm>
            <a:off x="329427" y="305057"/>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Normal Sexual Response Cycle</a:t>
            </a:r>
            <a:endParaRPr/>
          </a:p>
        </p:txBody>
      </p:sp>
      <p:sp>
        <p:nvSpPr>
          <p:cNvPr id="3565" name="Google Shape;3565;p116"/>
          <p:cNvSpPr txBox="1"/>
          <p:nvPr>
            <p:ph idx="1" type="body"/>
          </p:nvPr>
        </p:nvSpPr>
        <p:spPr>
          <a:xfrm>
            <a:off x="427333" y="1056844"/>
            <a:ext cx="7898761" cy="3836804"/>
          </a:xfrm>
          <a:prstGeom prst="rect">
            <a:avLst/>
          </a:prstGeom>
          <a:noFill/>
          <a:ln>
            <a:noFill/>
          </a:ln>
        </p:spPr>
        <p:txBody>
          <a:bodyPr anchorCtr="0" anchor="t" bIns="45700" lIns="91425" spcFirstLastPara="1" rIns="91425" wrap="square" tIns="45700">
            <a:normAutofit/>
          </a:bodyPr>
          <a:lstStyle/>
          <a:p>
            <a:pPr indent="-317500" lvl="0" marL="457200" rtl="0" algn="l">
              <a:lnSpc>
                <a:spcPct val="100000"/>
              </a:lnSpc>
              <a:spcBef>
                <a:spcPts val="0"/>
              </a:spcBef>
              <a:spcAft>
                <a:spcPts val="0"/>
              </a:spcAft>
              <a:buSzPts val="1400"/>
              <a:buChar char="•"/>
            </a:pPr>
            <a:r>
              <a:rPr lang="en-US">
                <a:solidFill>
                  <a:srgbClr val="FF0000"/>
                </a:solidFill>
              </a:rPr>
              <a:t>Desire</a:t>
            </a:r>
            <a:r>
              <a:rPr lang="en-US"/>
              <a:t> – sexual fantasies and the desire to have sexual activity. </a:t>
            </a:r>
            <a:endParaRPr/>
          </a:p>
          <a:p>
            <a:pPr indent="-317500" lvl="0" marL="457200" rtl="0" algn="l">
              <a:lnSpc>
                <a:spcPct val="100000"/>
              </a:lnSpc>
              <a:spcBef>
                <a:spcPts val="0"/>
              </a:spcBef>
              <a:spcAft>
                <a:spcPts val="0"/>
              </a:spcAft>
              <a:buSzPts val="1400"/>
              <a:buChar char="•"/>
            </a:pPr>
            <a:r>
              <a:rPr lang="en-US">
                <a:solidFill>
                  <a:srgbClr val="FF0000"/>
                </a:solidFill>
              </a:rPr>
              <a:t>Excitement/ Arousal </a:t>
            </a:r>
            <a:endParaRPr/>
          </a:p>
          <a:p>
            <a:pPr indent="-317500" lvl="1" marL="914400" rtl="0" algn="l">
              <a:lnSpc>
                <a:spcPct val="100000"/>
              </a:lnSpc>
              <a:spcBef>
                <a:spcPts val="600"/>
              </a:spcBef>
              <a:spcAft>
                <a:spcPts val="0"/>
              </a:spcAft>
              <a:buSzPts val="1400"/>
              <a:buFont typeface="Roboto Condensed Light"/>
              <a:buChar char="-"/>
            </a:pPr>
            <a:r>
              <a:rPr lang="en-US"/>
              <a:t>Men – erection , increase size of testicle, tightening of scrotal sac, secretion of a few drops of seminal fluid </a:t>
            </a:r>
            <a:endParaRPr/>
          </a:p>
          <a:p>
            <a:pPr indent="-317500" lvl="1" marL="914400" rtl="0" algn="l">
              <a:lnSpc>
                <a:spcPct val="100000"/>
              </a:lnSpc>
              <a:spcBef>
                <a:spcPts val="600"/>
              </a:spcBef>
              <a:spcAft>
                <a:spcPts val="0"/>
              </a:spcAft>
              <a:buSzPts val="1400"/>
              <a:buFont typeface="Roboto Condensed Light"/>
              <a:buChar char="-"/>
            </a:pPr>
            <a:r>
              <a:rPr lang="en-US"/>
              <a:t>Women – vaginal lubrication, clitoral erection, labial swelling, elevation of uterus , - contraction and relaxation of specific part in vagina. Both men and women experience nipple erection and increased pulse and blood pressure </a:t>
            </a:r>
            <a:endParaRPr/>
          </a:p>
          <a:p>
            <a:pPr indent="-317500" lvl="0" marL="457200" rtl="0" algn="l">
              <a:lnSpc>
                <a:spcPct val="100000"/>
              </a:lnSpc>
              <a:spcBef>
                <a:spcPts val="0"/>
              </a:spcBef>
              <a:spcAft>
                <a:spcPts val="0"/>
              </a:spcAft>
              <a:buSzPts val="1400"/>
              <a:buChar char="•"/>
            </a:pPr>
            <a:r>
              <a:rPr lang="en-US">
                <a:solidFill>
                  <a:srgbClr val="FF0000"/>
                </a:solidFill>
              </a:rPr>
              <a:t>Orgasm</a:t>
            </a:r>
            <a:r>
              <a:rPr lang="en-US"/>
              <a:t> </a:t>
            </a:r>
            <a:endParaRPr/>
          </a:p>
          <a:p>
            <a:pPr indent="-317500" lvl="1" marL="914400" rtl="0" algn="l">
              <a:lnSpc>
                <a:spcPct val="100000"/>
              </a:lnSpc>
              <a:spcBef>
                <a:spcPts val="600"/>
              </a:spcBef>
              <a:spcAft>
                <a:spcPts val="0"/>
              </a:spcAft>
              <a:buSzPts val="1400"/>
              <a:buChar char="•"/>
            </a:pPr>
            <a:r>
              <a:rPr lang="en-US"/>
              <a:t>The orgasm phase consists of a peaking of sexual pleasure, with the release of sexual tension Men ejaculate and women have contractions of the uterus and lower one third of the vagina. </a:t>
            </a:r>
            <a:endParaRPr/>
          </a:p>
          <a:p>
            <a:pPr indent="-317500" lvl="0" marL="457200" rtl="0" algn="l">
              <a:lnSpc>
                <a:spcPct val="100000"/>
              </a:lnSpc>
              <a:spcBef>
                <a:spcPts val="0"/>
              </a:spcBef>
              <a:spcAft>
                <a:spcPts val="0"/>
              </a:spcAft>
              <a:buSzPts val="1400"/>
              <a:buChar char="•"/>
            </a:pPr>
            <a:r>
              <a:rPr lang="en-US">
                <a:solidFill>
                  <a:srgbClr val="FF0000"/>
                </a:solidFill>
              </a:rPr>
              <a:t>Resolution</a:t>
            </a:r>
            <a:endParaRPr/>
          </a:p>
          <a:p>
            <a:pPr indent="-317500" lvl="1" marL="914400" rtl="0" algn="l">
              <a:lnSpc>
                <a:spcPct val="100000"/>
              </a:lnSpc>
              <a:spcBef>
                <a:spcPts val="600"/>
              </a:spcBef>
              <a:spcAft>
                <a:spcPts val="0"/>
              </a:spcAft>
              <a:buSzPts val="1400"/>
              <a:buChar char="•"/>
            </a:pPr>
            <a:r>
              <a:rPr lang="en-US">
                <a:solidFill>
                  <a:schemeClr val="dk1"/>
                </a:solidFill>
              </a:rPr>
              <a:t>T</a:t>
            </a:r>
            <a:r>
              <a:rPr lang="en-US"/>
              <a:t>he body back to its resting state After orgasm, men have a refractory period that may last from several minutes to many hours; in that period, they cannot be stimulated to further orgasm. Women do not have a refractory period and are capable of multiple and successive orgasms. </a:t>
            </a:r>
            <a:endParaRPr/>
          </a:p>
          <a:p>
            <a:pPr indent="-228600" lvl="0" marL="457200" rtl="0" algn="l">
              <a:lnSpc>
                <a:spcPct val="100000"/>
              </a:lnSpc>
              <a:spcBef>
                <a:spcPts val="0"/>
              </a:spcBef>
              <a:spcAft>
                <a:spcPts val="0"/>
              </a:spcAft>
              <a:buSzPts val="1400"/>
              <a:buNone/>
            </a:pPr>
            <a:r>
              <a:t/>
            </a:r>
            <a:endParaRPr/>
          </a:p>
          <a:p>
            <a:pPr indent="-317500" lvl="0" marL="457200" rtl="0" algn="l">
              <a:lnSpc>
                <a:spcPct val="100000"/>
              </a:lnSpc>
              <a:spcBef>
                <a:spcPts val="0"/>
              </a:spcBef>
              <a:spcAft>
                <a:spcPts val="0"/>
              </a:spcAft>
              <a:buSzPts val="1400"/>
              <a:buChar char="•"/>
            </a:pPr>
            <a:r>
              <a:rPr lang="en-US"/>
              <a:t>Dysfunction may occur at one or more of these phases.</a:t>
            </a:r>
            <a:endParaRPr/>
          </a:p>
        </p:txBody>
      </p:sp>
    </p:spTree>
  </p:cSld>
  <p:clrMapOvr>
    <a:masterClrMapping/>
  </p:clrMapOvr>
</p:sld>
</file>

<file path=ppt/slides/slide2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9" name="Shape 3569"/>
        <p:cNvGrpSpPr/>
        <p:nvPr/>
      </p:nvGrpSpPr>
      <p:grpSpPr>
        <a:xfrm>
          <a:off x="0" y="0"/>
          <a:ext cx="0" cy="0"/>
          <a:chOff x="0" y="0"/>
          <a:chExt cx="0" cy="0"/>
        </a:xfrm>
      </p:grpSpPr>
      <p:sp>
        <p:nvSpPr>
          <p:cNvPr id="3570" name="Google Shape;3570;p117"/>
          <p:cNvSpPr txBox="1"/>
          <p:nvPr>
            <p:ph type="title"/>
          </p:nvPr>
        </p:nvSpPr>
        <p:spPr>
          <a:xfrm>
            <a:off x="462709" y="741633"/>
            <a:ext cx="36687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Sexual disorders</a:t>
            </a:r>
            <a:endParaRPr/>
          </a:p>
        </p:txBody>
      </p:sp>
      <p:sp>
        <p:nvSpPr>
          <p:cNvPr id="3571" name="Google Shape;3571;p117"/>
          <p:cNvSpPr txBox="1"/>
          <p:nvPr>
            <p:ph idx="1" type="body"/>
          </p:nvPr>
        </p:nvSpPr>
        <p:spPr>
          <a:xfrm>
            <a:off x="461963" y="1431925"/>
            <a:ext cx="3668700" cy="3436800"/>
          </a:xfrm>
          <a:prstGeom prst="rect">
            <a:avLst/>
          </a:prstGeom>
          <a:noFill/>
          <a:ln>
            <a:noFill/>
          </a:ln>
        </p:spPr>
        <p:txBody>
          <a:bodyPr anchorCtr="0" anchor="t" bIns="45700" lIns="91425" spcFirstLastPara="1" rIns="91425" wrap="square" tIns="45700">
            <a:normAutofit/>
          </a:bodyPr>
          <a:lstStyle/>
          <a:p>
            <a:pPr indent="-317500" lvl="0" marL="457200" rtl="0" algn="l">
              <a:lnSpc>
                <a:spcPct val="100000"/>
              </a:lnSpc>
              <a:spcBef>
                <a:spcPts val="0"/>
              </a:spcBef>
              <a:spcAft>
                <a:spcPts val="0"/>
              </a:spcAft>
              <a:buSzPts val="1400"/>
              <a:buChar char="•"/>
            </a:pPr>
            <a:r>
              <a:rPr lang="en-US" sz="1600"/>
              <a:t>Lifelong – present from first sexual experiences </a:t>
            </a:r>
            <a:endParaRPr/>
          </a:p>
          <a:p>
            <a:pPr indent="-317500" lvl="0" marL="457200" rtl="0" algn="l">
              <a:lnSpc>
                <a:spcPct val="100000"/>
              </a:lnSpc>
              <a:spcBef>
                <a:spcPts val="0"/>
              </a:spcBef>
              <a:spcAft>
                <a:spcPts val="0"/>
              </a:spcAft>
              <a:buSzPts val="1400"/>
              <a:buChar char="•"/>
            </a:pPr>
            <a:r>
              <a:rPr lang="en-US" sz="1600"/>
              <a:t>Acquired – develop after a period of relatively normal sexual function </a:t>
            </a:r>
            <a:endParaRPr/>
          </a:p>
          <a:p>
            <a:pPr indent="-317500" lvl="0" marL="457200" rtl="0" algn="l">
              <a:lnSpc>
                <a:spcPct val="100000"/>
              </a:lnSpc>
              <a:spcBef>
                <a:spcPts val="0"/>
              </a:spcBef>
              <a:spcAft>
                <a:spcPts val="0"/>
              </a:spcAft>
              <a:buSzPts val="1400"/>
              <a:buChar char="•"/>
            </a:pPr>
            <a:r>
              <a:rPr lang="en-US" sz="1600"/>
              <a:t>Generalized – not limited to certain types of stimulation, situations, or partners </a:t>
            </a:r>
            <a:endParaRPr/>
          </a:p>
          <a:p>
            <a:pPr indent="-317500" lvl="0" marL="457200" rtl="0" algn="l">
              <a:lnSpc>
                <a:spcPct val="100000"/>
              </a:lnSpc>
              <a:spcBef>
                <a:spcPts val="0"/>
              </a:spcBef>
              <a:spcAft>
                <a:spcPts val="0"/>
              </a:spcAft>
              <a:buSzPts val="1400"/>
              <a:buChar char="•"/>
            </a:pPr>
            <a:r>
              <a:rPr lang="en-US" sz="1600"/>
              <a:t>Situational – only occur with certain types of stimulation, situations, or partners</a:t>
            </a:r>
            <a:endParaRPr sz="1600"/>
          </a:p>
        </p:txBody>
      </p:sp>
      <p:sp>
        <p:nvSpPr>
          <p:cNvPr id="3572" name="Google Shape;3572;p117"/>
          <p:cNvSpPr txBox="1"/>
          <p:nvPr>
            <p:ph idx="2" type="body"/>
          </p:nvPr>
        </p:nvSpPr>
        <p:spPr>
          <a:xfrm>
            <a:off x="4572000" y="1448440"/>
            <a:ext cx="4424961" cy="3615221"/>
          </a:xfrm>
          <a:prstGeom prst="rect">
            <a:avLst/>
          </a:prstGeom>
          <a:noFill/>
          <a:ln>
            <a:noFill/>
          </a:ln>
        </p:spPr>
        <p:txBody>
          <a:bodyPr anchorCtr="0" anchor="t" bIns="45700" lIns="91425" spcFirstLastPara="1" rIns="91425" wrap="square" tIns="45700">
            <a:normAutofit lnSpcReduction="10000"/>
          </a:bodyPr>
          <a:lstStyle/>
          <a:p>
            <a:pPr indent="-342900" lvl="0" marL="482600" rtl="0" algn="l">
              <a:lnSpc>
                <a:spcPct val="100000"/>
              </a:lnSpc>
              <a:spcBef>
                <a:spcPts val="0"/>
              </a:spcBef>
              <a:spcAft>
                <a:spcPts val="0"/>
              </a:spcAft>
              <a:buSzPts val="1400"/>
              <a:buFont typeface="Arial"/>
              <a:buAutoNum type="arabicPeriod"/>
            </a:pPr>
            <a:r>
              <a:rPr lang="en-US" sz="1600"/>
              <a:t>Partner factors (e.g., partner's sexual problems; partner's health status); </a:t>
            </a:r>
            <a:endParaRPr/>
          </a:p>
          <a:p>
            <a:pPr indent="-342900" lvl="0" marL="482600" rtl="0" algn="l">
              <a:lnSpc>
                <a:spcPct val="100000"/>
              </a:lnSpc>
              <a:spcBef>
                <a:spcPts val="0"/>
              </a:spcBef>
              <a:spcAft>
                <a:spcPts val="0"/>
              </a:spcAft>
              <a:buSzPts val="1400"/>
              <a:buFont typeface="Arial"/>
              <a:buAutoNum type="arabicPeriod"/>
            </a:pPr>
            <a:r>
              <a:rPr lang="en-US" sz="1600"/>
              <a:t>Relationship factors (e.g., poor communication; discrepancies in desire for sexual activity); </a:t>
            </a:r>
            <a:endParaRPr/>
          </a:p>
          <a:p>
            <a:pPr indent="-342900" lvl="0" marL="482600" rtl="0" algn="l">
              <a:lnSpc>
                <a:spcPct val="100000"/>
              </a:lnSpc>
              <a:spcBef>
                <a:spcPts val="0"/>
              </a:spcBef>
              <a:spcAft>
                <a:spcPts val="0"/>
              </a:spcAft>
              <a:buSzPts val="1400"/>
              <a:buFont typeface="Arial"/>
              <a:buAutoNum type="arabicPeriod"/>
            </a:pPr>
            <a:r>
              <a:rPr lang="en-US" sz="1600"/>
              <a:t>Individual vulnerability factors (e.g., poor body image; history of sexual or emotional abuse), psychiatric comorbidity (e.g., depression, anxiety), or stressors (e.g., job loss, bereavement); </a:t>
            </a:r>
            <a:endParaRPr/>
          </a:p>
          <a:p>
            <a:pPr indent="-342900" lvl="0" marL="482600" rtl="0" algn="l">
              <a:lnSpc>
                <a:spcPct val="100000"/>
              </a:lnSpc>
              <a:spcBef>
                <a:spcPts val="0"/>
              </a:spcBef>
              <a:spcAft>
                <a:spcPts val="0"/>
              </a:spcAft>
              <a:buSzPts val="1400"/>
              <a:buFont typeface="Arial"/>
              <a:buAutoNum type="arabicPeriod"/>
            </a:pPr>
            <a:r>
              <a:rPr lang="en-US" sz="1600"/>
              <a:t>Cultural or religious factors (e.g., inhibitions related to prohibitions against sexual activity or pleasure; attitudes toward sexuality);</a:t>
            </a:r>
            <a:endParaRPr/>
          </a:p>
          <a:p>
            <a:pPr indent="-342900" lvl="0" marL="482600" rtl="0" algn="l">
              <a:lnSpc>
                <a:spcPct val="100000"/>
              </a:lnSpc>
              <a:spcBef>
                <a:spcPts val="0"/>
              </a:spcBef>
              <a:spcAft>
                <a:spcPts val="0"/>
              </a:spcAft>
              <a:buSzPts val="1400"/>
              <a:buFont typeface="Arial"/>
              <a:buAutoNum type="arabicPeriod"/>
            </a:pPr>
            <a:r>
              <a:rPr lang="en-US" sz="1600"/>
              <a:t>Medical factors relevant to prognosis, course, or treatment.</a:t>
            </a:r>
            <a:endParaRPr sz="1600"/>
          </a:p>
        </p:txBody>
      </p:sp>
      <p:sp>
        <p:nvSpPr>
          <p:cNvPr id="3573" name="Google Shape;3573;p117"/>
          <p:cNvSpPr txBox="1"/>
          <p:nvPr>
            <p:ph idx="3" type="body"/>
          </p:nvPr>
        </p:nvSpPr>
        <p:spPr>
          <a:xfrm>
            <a:off x="4728229" y="741363"/>
            <a:ext cx="3952296" cy="573000"/>
          </a:xfrm>
          <a:prstGeom prst="rect">
            <a:avLst/>
          </a:prstGeom>
          <a:noFill/>
          <a:ln>
            <a:noFill/>
          </a:ln>
        </p:spPr>
        <p:txBody>
          <a:bodyPr anchorCtr="0" anchor="ctr" bIns="45700" lIns="91425" spcFirstLastPara="1" rIns="91425" wrap="square" tIns="45700">
            <a:normAutofit fontScale="77500" lnSpcReduction="20000"/>
          </a:bodyPr>
          <a:lstStyle/>
          <a:p>
            <a:pPr indent="-228600" lvl="0" marL="457200" rtl="0" algn="l">
              <a:lnSpc>
                <a:spcPct val="100000"/>
              </a:lnSpc>
              <a:spcBef>
                <a:spcPts val="0"/>
              </a:spcBef>
              <a:spcAft>
                <a:spcPts val="0"/>
              </a:spcAft>
              <a:buSzPct val="129032"/>
              <a:buNone/>
            </a:pPr>
            <a:r>
              <a:rPr lang="en-US"/>
              <a:t>Factors may be relevant to etiology and/or treatment</a:t>
            </a:r>
            <a:endParaRPr/>
          </a:p>
        </p:txBody>
      </p:sp>
    </p:spTree>
  </p:cSld>
  <p:clrMapOvr>
    <a:masterClrMapping/>
  </p:clrMapOvr>
</p:sld>
</file>

<file path=ppt/slides/slide2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7" name="Shape 3577"/>
        <p:cNvGrpSpPr/>
        <p:nvPr/>
      </p:nvGrpSpPr>
      <p:grpSpPr>
        <a:xfrm>
          <a:off x="0" y="0"/>
          <a:ext cx="0" cy="0"/>
          <a:chOff x="0" y="0"/>
          <a:chExt cx="0" cy="0"/>
        </a:xfrm>
      </p:grpSpPr>
      <p:sp>
        <p:nvSpPr>
          <p:cNvPr id="3578" name="Google Shape;3578;p118"/>
          <p:cNvSpPr txBox="1"/>
          <p:nvPr>
            <p:ph type="title"/>
          </p:nvPr>
        </p:nvSpPr>
        <p:spPr>
          <a:xfrm>
            <a:off x="720000" y="5394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Type of dysfunctions </a:t>
            </a:r>
            <a:endParaRPr/>
          </a:p>
        </p:txBody>
      </p:sp>
      <p:sp>
        <p:nvSpPr>
          <p:cNvPr id="3579" name="Google Shape;3579;p118"/>
          <p:cNvSpPr txBox="1"/>
          <p:nvPr>
            <p:ph idx="1" type="body"/>
          </p:nvPr>
        </p:nvSpPr>
        <p:spPr>
          <a:xfrm>
            <a:off x="720725" y="1321385"/>
            <a:ext cx="7702500" cy="3287700"/>
          </a:xfrm>
          <a:prstGeom prst="rect">
            <a:avLst/>
          </a:prstGeom>
          <a:noFill/>
          <a:ln>
            <a:noFill/>
          </a:ln>
        </p:spPr>
        <p:txBody>
          <a:bodyPr anchorCtr="0" anchor="t" bIns="45700" lIns="91425" spcFirstLastPara="1" rIns="91425" wrap="square" tIns="45700">
            <a:normAutofit/>
          </a:bodyPr>
          <a:lstStyle/>
          <a:p>
            <a:pPr indent="-317500" lvl="0" marL="457200" rtl="0" algn="l">
              <a:lnSpc>
                <a:spcPct val="100000"/>
              </a:lnSpc>
              <a:spcBef>
                <a:spcPts val="0"/>
              </a:spcBef>
              <a:spcAft>
                <a:spcPts val="0"/>
              </a:spcAft>
              <a:buSzPts val="1400"/>
              <a:buChar char="•"/>
            </a:pPr>
            <a:r>
              <a:rPr lang="en-US" sz="1800"/>
              <a:t>Male hypoactive sexual desire (desire)</a:t>
            </a:r>
            <a:endParaRPr/>
          </a:p>
          <a:p>
            <a:pPr indent="-317500" lvl="0" marL="457200" rtl="0" algn="l">
              <a:lnSpc>
                <a:spcPct val="100000"/>
              </a:lnSpc>
              <a:spcBef>
                <a:spcPts val="0"/>
              </a:spcBef>
              <a:spcAft>
                <a:spcPts val="0"/>
              </a:spcAft>
              <a:buSzPts val="1400"/>
              <a:buChar char="•"/>
            </a:pPr>
            <a:r>
              <a:rPr lang="en-US" sz="1800"/>
              <a:t>Erectile disorder (excitement)</a:t>
            </a:r>
            <a:endParaRPr/>
          </a:p>
          <a:p>
            <a:pPr indent="-317500" lvl="0" marL="457200" rtl="0" algn="l">
              <a:lnSpc>
                <a:spcPct val="100000"/>
              </a:lnSpc>
              <a:spcBef>
                <a:spcPts val="0"/>
              </a:spcBef>
              <a:spcAft>
                <a:spcPts val="0"/>
              </a:spcAft>
              <a:buSzPts val="1400"/>
              <a:buChar char="•"/>
            </a:pPr>
            <a:r>
              <a:rPr lang="en-US" sz="1800"/>
              <a:t>Female sexual interest arousal disorder (desire &amp; excitement) </a:t>
            </a:r>
            <a:endParaRPr/>
          </a:p>
          <a:p>
            <a:pPr indent="-317500" lvl="0" marL="457200" rtl="0" algn="l">
              <a:lnSpc>
                <a:spcPct val="100000"/>
              </a:lnSpc>
              <a:spcBef>
                <a:spcPts val="0"/>
              </a:spcBef>
              <a:spcAft>
                <a:spcPts val="0"/>
              </a:spcAft>
              <a:buSzPts val="1400"/>
              <a:buChar char="•"/>
            </a:pPr>
            <a:r>
              <a:rPr lang="en-US" sz="1800"/>
              <a:t>Female orgasm disorder (orgasm)</a:t>
            </a:r>
            <a:endParaRPr/>
          </a:p>
          <a:p>
            <a:pPr indent="-317500" lvl="0" marL="457200" rtl="0" algn="l">
              <a:lnSpc>
                <a:spcPct val="100000"/>
              </a:lnSpc>
              <a:spcBef>
                <a:spcPts val="0"/>
              </a:spcBef>
              <a:spcAft>
                <a:spcPts val="0"/>
              </a:spcAft>
              <a:buSzPts val="1400"/>
              <a:buChar char="•"/>
            </a:pPr>
            <a:r>
              <a:rPr lang="en-US" sz="1800"/>
              <a:t>Premature ejaculation (orgasm) </a:t>
            </a:r>
            <a:endParaRPr/>
          </a:p>
          <a:p>
            <a:pPr indent="-317500" lvl="0" marL="457200" rtl="0" algn="l">
              <a:lnSpc>
                <a:spcPct val="100000"/>
              </a:lnSpc>
              <a:spcBef>
                <a:spcPts val="0"/>
              </a:spcBef>
              <a:spcAft>
                <a:spcPts val="0"/>
              </a:spcAft>
              <a:buSzPts val="1400"/>
              <a:buChar char="•"/>
            </a:pPr>
            <a:r>
              <a:rPr lang="en-US" sz="1800"/>
              <a:t>Delayed ejaculation (orgasm) </a:t>
            </a:r>
            <a:endParaRPr/>
          </a:p>
          <a:p>
            <a:pPr indent="-317500" lvl="0" marL="457200" rtl="0" algn="l">
              <a:lnSpc>
                <a:spcPct val="100000"/>
              </a:lnSpc>
              <a:spcBef>
                <a:spcPts val="0"/>
              </a:spcBef>
              <a:spcAft>
                <a:spcPts val="0"/>
              </a:spcAft>
              <a:buSzPts val="1400"/>
              <a:buChar char="•"/>
            </a:pPr>
            <a:r>
              <a:rPr lang="en-US" sz="1800"/>
              <a:t>Genito-pelvic pain penetration disorder</a:t>
            </a:r>
            <a:endParaRPr/>
          </a:p>
          <a:p>
            <a:pPr indent="-317500" lvl="0" marL="457200" rtl="0" algn="l">
              <a:lnSpc>
                <a:spcPct val="100000"/>
              </a:lnSpc>
              <a:spcBef>
                <a:spcPts val="0"/>
              </a:spcBef>
              <a:spcAft>
                <a:spcPts val="0"/>
              </a:spcAft>
              <a:buSzPts val="1400"/>
              <a:buChar char="•"/>
            </a:pPr>
            <a:r>
              <a:rPr lang="en-US" sz="1800"/>
              <a:t>Substance/ med induced</a:t>
            </a:r>
            <a:endParaRPr/>
          </a:p>
          <a:p>
            <a:pPr indent="-228600" lvl="0" marL="457200" rtl="0" algn="l">
              <a:lnSpc>
                <a:spcPct val="100000"/>
              </a:lnSpc>
              <a:spcBef>
                <a:spcPts val="0"/>
              </a:spcBef>
              <a:spcAft>
                <a:spcPts val="0"/>
              </a:spcAft>
              <a:buSzPts val="1400"/>
              <a:buNone/>
            </a:pPr>
            <a:r>
              <a:t/>
            </a:r>
            <a:endParaRPr sz="1800"/>
          </a:p>
        </p:txBody>
      </p:sp>
    </p:spTree>
  </p:cSld>
  <p:clrMapOvr>
    <a:masterClrMapping/>
  </p:clrMapOvr>
</p:sld>
</file>

<file path=ppt/slides/slide2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3" name="Shape 3583"/>
        <p:cNvGrpSpPr/>
        <p:nvPr/>
      </p:nvGrpSpPr>
      <p:grpSpPr>
        <a:xfrm>
          <a:off x="0" y="0"/>
          <a:ext cx="0" cy="0"/>
          <a:chOff x="0" y="0"/>
          <a:chExt cx="0" cy="0"/>
        </a:xfrm>
      </p:grpSpPr>
      <p:sp>
        <p:nvSpPr>
          <p:cNvPr id="3584" name="Google Shape;3584;p119"/>
          <p:cNvSpPr txBox="1"/>
          <p:nvPr>
            <p:ph type="title"/>
          </p:nvPr>
        </p:nvSpPr>
        <p:spPr>
          <a:xfrm>
            <a:off x="5144989" y="672408"/>
            <a:ext cx="36687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sz="2000"/>
              <a:t>Male Erectile Disorder (Arousal) </a:t>
            </a:r>
            <a:endParaRPr sz="2000"/>
          </a:p>
        </p:txBody>
      </p:sp>
      <p:sp>
        <p:nvSpPr>
          <p:cNvPr id="3585" name="Google Shape;3585;p119"/>
          <p:cNvSpPr txBox="1"/>
          <p:nvPr>
            <p:ph idx="1" type="body"/>
          </p:nvPr>
        </p:nvSpPr>
        <p:spPr>
          <a:xfrm>
            <a:off x="4962575" y="1243138"/>
            <a:ext cx="3887348" cy="3873365"/>
          </a:xfrm>
          <a:prstGeom prst="rect">
            <a:avLst/>
          </a:prstGeom>
          <a:noFill/>
          <a:ln>
            <a:noFill/>
          </a:ln>
        </p:spPr>
        <p:txBody>
          <a:bodyPr anchorCtr="0" anchor="t" bIns="45700" lIns="91425" spcFirstLastPara="1" rIns="91425" wrap="square" tIns="45700">
            <a:normAutofit fontScale="92500"/>
          </a:bodyPr>
          <a:lstStyle/>
          <a:p>
            <a:pPr indent="-342900" lvl="0" marL="482600" rtl="0" algn="l">
              <a:lnSpc>
                <a:spcPct val="100000"/>
              </a:lnSpc>
              <a:spcBef>
                <a:spcPts val="0"/>
              </a:spcBef>
              <a:spcAft>
                <a:spcPts val="0"/>
              </a:spcAft>
              <a:buSzPct val="108108"/>
              <a:buFont typeface="Arial"/>
              <a:buAutoNum type="alphaUcPeriod"/>
            </a:pPr>
            <a:r>
              <a:rPr lang="en-US"/>
              <a:t>At least 1 of the 3 following symptoms must be experienced on almost all or all occasions of sexual activity: </a:t>
            </a:r>
            <a:endParaRPr/>
          </a:p>
          <a:p>
            <a:pPr indent="-342900" lvl="1" marL="939800" rtl="0" algn="l">
              <a:lnSpc>
                <a:spcPct val="100000"/>
              </a:lnSpc>
              <a:spcBef>
                <a:spcPts val="0"/>
              </a:spcBef>
              <a:spcAft>
                <a:spcPts val="0"/>
              </a:spcAft>
              <a:buSzPct val="108108"/>
              <a:buAutoNum type="alphaUcPeriod"/>
            </a:pPr>
            <a:r>
              <a:rPr lang="en-US"/>
              <a:t>Marked difficulty in obtaining an erection during sexual activity </a:t>
            </a:r>
            <a:endParaRPr/>
          </a:p>
          <a:p>
            <a:pPr indent="-342900" lvl="1" marL="939800" rtl="0" algn="l">
              <a:lnSpc>
                <a:spcPct val="100000"/>
              </a:lnSpc>
              <a:spcBef>
                <a:spcPts val="0"/>
              </a:spcBef>
              <a:spcAft>
                <a:spcPts val="0"/>
              </a:spcAft>
              <a:buSzPct val="108108"/>
              <a:buAutoNum type="alphaUcPeriod"/>
            </a:pPr>
            <a:r>
              <a:rPr lang="en-US"/>
              <a:t>Marked difficulty in maintaining an erection until the completion of sexual activity </a:t>
            </a:r>
            <a:endParaRPr/>
          </a:p>
          <a:p>
            <a:pPr indent="-342900" lvl="1" marL="939800" rtl="0" algn="l">
              <a:lnSpc>
                <a:spcPct val="100000"/>
              </a:lnSpc>
              <a:spcBef>
                <a:spcPts val="0"/>
              </a:spcBef>
              <a:spcAft>
                <a:spcPts val="0"/>
              </a:spcAft>
              <a:buSzPct val="108108"/>
              <a:buAutoNum type="alphaUcPeriod"/>
            </a:pPr>
            <a:r>
              <a:rPr lang="en-US"/>
              <a:t>Marked decrease in erectile rigidity </a:t>
            </a:r>
            <a:endParaRPr/>
          </a:p>
          <a:p>
            <a:pPr indent="-254000" lvl="0" marL="482600" rtl="0" algn="l">
              <a:lnSpc>
                <a:spcPct val="100000"/>
              </a:lnSpc>
              <a:spcBef>
                <a:spcPts val="0"/>
              </a:spcBef>
              <a:spcAft>
                <a:spcPts val="0"/>
              </a:spcAft>
              <a:buSzPct val="108108"/>
              <a:buFont typeface="Arial"/>
              <a:buNone/>
            </a:pPr>
            <a:r>
              <a:t/>
            </a:r>
            <a:endParaRPr/>
          </a:p>
          <a:p>
            <a:pPr indent="-342900" lvl="0" marL="482600" rtl="0" algn="l">
              <a:lnSpc>
                <a:spcPct val="100000"/>
              </a:lnSpc>
              <a:spcBef>
                <a:spcPts val="0"/>
              </a:spcBef>
              <a:spcAft>
                <a:spcPts val="0"/>
              </a:spcAft>
              <a:buSzPct val="108108"/>
              <a:buFont typeface="Arial"/>
              <a:buAutoNum type="alphaUcPeriod"/>
            </a:pPr>
            <a:r>
              <a:rPr lang="en-US"/>
              <a:t>Symptoms persisted for a minimum duration of approximately 6 months </a:t>
            </a:r>
            <a:endParaRPr/>
          </a:p>
          <a:p>
            <a:pPr indent="-342900" lvl="0" marL="482600" rtl="0" algn="l">
              <a:lnSpc>
                <a:spcPct val="100000"/>
              </a:lnSpc>
              <a:spcBef>
                <a:spcPts val="0"/>
              </a:spcBef>
              <a:spcAft>
                <a:spcPts val="0"/>
              </a:spcAft>
              <a:buSzPct val="108108"/>
              <a:buFont typeface="Arial"/>
              <a:buAutoNum type="alphaUcPeriod"/>
            </a:pPr>
            <a:r>
              <a:rPr lang="en-US"/>
              <a:t>Cause clinically significant distress in individual </a:t>
            </a:r>
            <a:endParaRPr/>
          </a:p>
          <a:p>
            <a:pPr indent="-342900" lvl="0" marL="482600" rtl="0" algn="l">
              <a:lnSpc>
                <a:spcPct val="100000"/>
              </a:lnSpc>
              <a:spcBef>
                <a:spcPts val="0"/>
              </a:spcBef>
              <a:spcAft>
                <a:spcPts val="0"/>
              </a:spcAft>
              <a:buSzPct val="108108"/>
              <a:buFont typeface="Arial"/>
              <a:buAutoNum type="alphaUcPeriod"/>
            </a:pPr>
            <a:r>
              <a:rPr lang="en-US"/>
              <a:t>The sexual dysfunction is not better explained by a nonsexual mental disorder or as a consequence of severe relationship distress or other significant stressors and is not attributable to the effects of a substances/ medication or another medical condition</a:t>
            </a:r>
            <a:endParaRPr/>
          </a:p>
        </p:txBody>
      </p:sp>
      <p:sp>
        <p:nvSpPr>
          <p:cNvPr id="3586" name="Google Shape;3586;p119"/>
          <p:cNvSpPr txBox="1"/>
          <p:nvPr>
            <p:ph idx="2" type="body"/>
          </p:nvPr>
        </p:nvSpPr>
        <p:spPr>
          <a:xfrm>
            <a:off x="461976" y="1314362"/>
            <a:ext cx="4036504" cy="3730919"/>
          </a:xfrm>
          <a:prstGeom prst="rect">
            <a:avLst/>
          </a:prstGeom>
          <a:noFill/>
          <a:ln>
            <a:noFill/>
          </a:ln>
        </p:spPr>
        <p:txBody>
          <a:bodyPr anchorCtr="0" anchor="t" bIns="45700" lIns="91425" spcFirstLastPara="1" rIns="91425" wrap="square" tIns="45700">
            <a:normAutofit/>
          </a:bodyPr>
          <a:lstStyle/>
          <a:p>
            <a:pPr indent="-342900" lvl="0" marL="482600" rtl="0" algn="l">
              <a:lnSpc>
                <a:spcPct val="100000"/>
              </a:lnSpc>
              <a:spcBef>
                <a:spcPts val="0"/>
              </a:spcBef>
              <a:spcAft>
                <a:spcPts val="0"/>
              </a:spcAft>
              <a:buSzPts val="1400"/>
              <a:buFont typeface="Arial"/>
              <a:buAutoNum type="alphaUcPeriod"/>
            </a:pPr>
            <a:r>
              <a:rPr lang="en-US"/>
              <a:t>Persistently or recurrently deficient (or absent) sexual/ erotic thoughts or fantasies and desire for sexual activity. The judgement of deficiency is made by the clinician, taking into account factors that affect sexual functioning, such as age and general and sociocultural contexts of the individual’s life </a:t>
            </a:r>
            <a:endParaRPr/>
          </a:p>
          <a:p>
            <a:pPr indent="-342900" lvl="0" marL="482600" rtl="0" algn="l">
              <a:lnSpc>
                <a:spcPct val="100000"/>
              </a:lnSpc>
              <a:spcBef>
                <a:spcPts val="0"/>
              </a:spcBef>
              <a:spcAft>
                <a:spcPts val="0"/>
              </a:spcAft>
              <a:buSzPts val="1400"/>
              <a:buFont typeface="Arial"/>
              <a:buAutoNum type="alphaUcPeriod"/>
            </a:pPr>
            <a:r>
              <a:rPr lang="en-US"/>
              <a:t>The symptoms in Criterion A have persisted for a minimum duration of approximately 6 months </a:t>
            </a:r>
            <a:endParaRPr/>
          </a:p>
          <a:p>
            <a:pPr indent="-342900" lvl="0" marL="482600" rtl="0" algn="l">
              <a:lnSpc>
                <a:spcPct val="100000"/>
              </a:lnSpc>
              <a:spcBef>
                <a:spcPts val="0"/>
              </a:spcBef>
              <a:spcAft>
                <a:spcPts val="0"/>
              </a:spcAft>
              <a:buSzPts val="1400"/>
              <a:buFont typeface="Arial"/>
              <a:buAutoNum type="alphaUcPeriod"/>
            </a:pPr>
            <a:r>
              <a:rPr lang="en-US"/>
              <a:t>The symptoms in Criterion A cause clinically significant distress in the individual</a:t>
            </a:r>
            <a:endParaRPr/>
          </a:p>
          <a:p>
            <a:pPr indent="-342900" lvl="0" marL="482600" rtl="0" algn="l">
              <a:lnSpc>
                <a:spcPct val="100000"/>
              </a:lnSpc>
              <a:spcBef>
                <a:spcPts val="0"/>
              </a:spcBef>
              <a:spcAft>
                <a:spcPts val="0"/>
              </a:spcAft>
              <a:buSzPts val="1400"/>
              <a:buFont typeface="Arial"/>
              <a:buAutoNum type="alphaUcPeriod"/>
            </a:pPr>
            <a:r>
              <a:rPr lang="en-US"/>
              <a:t>The sexual dysfunction is not better explained by a nonsexual mental disorder or as a consequence of severe relationship distress or other significant stressors and is not attributable to the effects of a substance/ medication or another medical condition</a:t>
            </a:r>
            <a:endParaRPr/>
          </a:p>
        </p:txBody>
      </p:sp>
      <p:sp>
        <p:nvSpPr>
          <p:cNvPr id="3587" name="Google Shape;3587;p119"/>
          <p:cNvSpPr txBox="1"/>
          <p:nvPr>
            <p:ph idx="3" type="body"/>
          </p:nvPr>
        </p:nvSpPr>
        <p:spPr>
          <a:xfrm>
            <a:off x="472874" y="672408"/>
            <a:ext cx="3667200" cy="573000"/>
          </a:xfrm>
          <a:prstGeom prst="rect">
            <a:avLst/>
          </a:prstGeom>
          <a:noFill/>
          <a:ln>
            <a:noFill/>
          </a:ln>
        </p:spPr>
        <p:txBody>
          <a:bodyPr anchorCtr="0" anchor="t" bIns="45700" lIns="91425" spcFirstLastPara="1" rIns="91425" wrap="square" tIns="45700">
            <a:normAutofit fontScale="77500" lnSpcReduction="20000"/>
          </a:bodyPr>
          <a:lstStyle/>
          <a:p>
            <a:pPr indent="-228600" lvl="0" marL="457200" rtl="0" algn="l">
              <a:lnSpc>
                <a:spcPct val="100000"/>
              </a:lnSpc>
              <a:spcBef>
                <a:spcPts val="0"/>
              </a:spcBef>
              <a:spcAft>
                <a:spcPts val="0"/>
              </a:spcAft>
              <a:buSzPct val="129032"/>
              <a:buNone/>
            </a:pPr>
            <a:r>
              <a:rPr lang="en-US"/>
              <a:t>Male Hypoactive Sexual Desire Disorder (Desire)</a:t>
            </a:r>
            <a:endParaRPr/>
          </a:p>
        </p:txBody>
      </p:sp>
    </p:spTree>
  </p:cSld>
  <p:clrMapOvr>
    <a:masterClrMapping/>
  </p:clrMapOvr>
</p:sld>
</file>

<file path=ppt/slides/slide2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1" name="Shape 3591"/>
        <p:cNvGrpSpPr/>
        <p:nvPr/>
      </p:nvGrpSpPr>
      <p:grpSpPr>
        <a:xfrm>
          <a:off x="0" y="0"/>
          <a:ext cx="0" cy="0"/>
          <a:chOff x="0" y="0"/>
          <a:chExt cx="0" cy="0"/>
        </a:xfrm>
      </p:grpSpPr>
      <p:sp>
        <p:nvSpPr>
          <p:cNvPr id="3592" name="Google Shape;3592;p120"/>
          <p:cNvSpPr txBox="1"/>
          <p:nvPr>
            <p:ph type="title"/>
          </p:nvPr>
        </p:nvSpPr>
        <p:spPr>
          <a:xfrm>
            <a:off x="366187" y="378576"/>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sz="2800"/>
              <a:t>Female Sexual Interest/ Arousal Disorder (Desire &amp; Arousal)</a:t>
            </a:r>
            <a:endParaRPr/>
          </a:p>
        </p:txBody>
      </p:sp>
      <p:sp>
        <p:nvSpPr>
          <p:cNvPr id="3593" name="Google Shape;3593;p120"/>
          <p:cNvSpPr txBox="1"/>
          <p:nvPr>
            <p:ph idx="1" type="body"/>
          </p:nvPr>
        </p:nvSpPr>
        <p:spPr>
          <a:xfrm>
            <a:off x="487067" y="1203883"/>
            <a:ext cx="7531164" cy="3767879"/>
          </a:xfrm>
          <a:prstGeom prst="rect">
            <a:avLst/>
          </a:prstGeom>
          <a:noFill/>
          <a:ln>
            <a:noFill/>
          </a:ln>
        </p:spPr>
        <p:txBody>
          <a:bodyPr anchorCtr="0" anchor="t" bIns="45700" lIns="91425" spcFirstLastPara="1" rIns="91425" wrap="square" tIns="45700">
            <a:normAutofit lnSpcReduction="10000"/>
          </a:bodyPr>
          <a:lstStyle/>
          <a:p>
            <a:pPr indent="-342900" lvl="0" marL="482600" rtl="0" algn="l">
              <a:lnSpc>
                <a:spcPct val="100000"/>
              </a:lnSpc>
              <a:spcBef>
                <a:spcPts val="0"/>
              </a:spcBef>
              <a:spcAft>
                <a:spcPts val="0"/>
              </a:spcAft>
              <a:buSzPts val="1400"/>
              <a:buFont typeface="Arial"/>
              <a:buAutoNum type="alphaUcPeriod"/>
            </a:pPr>
            <a:r>
              <a:rPr lang="en-US"/>
              <a:t>Lack of, or significantly reduced, sexual interest/ arousal, as manifested by at least 3 of the following: </a:t>
            </a:r>
            <a:endParaRPr/>
          </a:p>
          <a:p>
            <a:pPr indent="-342900" lvl="1" marL="939800" rtl="0" algn="l">
              <a:lnSpc>
                <a:spcPct val="100000"/>
              </a:lnSpc>
              <a:spcBef>
                <a:spcPts val="600"/>
              </a:spcBef>
              <a:spcAft>
                <a:spcPts val="0"/>
              </a:spcAft>
              <a:buSzPts val="1400"/>
              <a:buFont typeface="Arial"/>
              <a:buAutoNum type="alphaUcPeriod"/>
            </a:pPr>
            <a:r>
              <a:rPr lang="en-US"/>
              <a:t>Absent/ reduced interest in sexual activity</a:t>
            </a:r>
            <a:endParaRPr/>
          </a:p>
          <a:p>
            <a:pPr indent="-342900" lvl="1" marL="939800" rtl="0" algn="l">
              <a:lnSpc>
                <a:spcPct val="100000"/>
              </a:lnSpc>
              <a:spcBef>
                <a:spcPts val="600"/>
              </a:spcBef>
              <a:spcAft>
                <a:spcPts val="0"/>
              </a:spcAft>
              <a:buSzPts val="1400"/>
              <a:buFont typeface="Arial"/>
              <a:buAutoNum type="alphaUcPeriod"/>
            </a:pPr>
            <a:r>
              <a:rPr lang="en-US"/>
              <a:t>Absent/ reduced sexual/ erotic thoughts or fantasies </a:t>
            </a:r>
            <a:endParaRPr/>
          </a:p>
          <a:p>
            <a:pPr indent="-342900" lvl="1" marL="939800" rtl="0" algn="l">
              <a:lnSpc>
                <a:spcPct val="100000"/>
              </a:lnSpc>
              <a:spcBef>
                <a:spcPts val="600"/>
              </a:spcBef>
              <a:spcAft>
                <a:spcPts val="0"/>
              </a:spcAft>
              <a:buSzPts val="1400"/>
              <a:buFont typeface="Arial"/>
              <a:buAutoNum type="alphaUcPeriod"/>
            </a:pPr>
            <a:r>
              <a:rPr lang="en-US"/>
              <a:t>No/ reduced initiation of sexual activity, and typically unreceptive to a partner’s attempts to initiate </a:t>
            </a:r>
            <a:endParaRPr/>
          </a:p>
          <a:p>
            <a:pPr indent="-342900" lvl="1" marL="939800" rtl="0" algn="l">
              <a:lnSpc>
                <a:spcPct val="100000"/>
              </a:lnSpc>
              <a:spcBef>
                <a:spcPts val="600"/>
              </a:spcBef>
              <a:spcAft>
                <a:spcPts val="0"/>
              </a:spcAft>
              <a:buSzPts val="1400"/>
              <a:buFont typeface="Arial"/>
              <a:buAutoNum type="alphaUcPeriod"/>
            </a:pPr>
            <a:r>
              <a:rPr lang="en-US"/>
              <a:t>Absent/ reduced sexual excitement/ pleasure during sexual activity </a:t>
            </a:r>
            <a:endParaRPr/>
          </a:p>
          <a:p>
            <a:pPr indent="-342900" lvl="1" marL="939800" rtl="0" algn="l">
              <a:lnSpc>
                <a:spcPct val="100000"/>
              </a:lnSpc>
              <a:spcBef>
                <a:spcPts val="600"/>
              </a:spcBef>
              <a:spcAft>
                <a:spcPts val="0"/>
              </a:spcAft>
              <a:buSzPts val="1400"/>
              <a:buFont typeface="Arial"/>
              <a:buAutoNum type="alphaUcPeriod"/>
            </a:pPr>
            <a:r>
              <a:rPr lang="en-US"/>
              <a:t>Absent/ reduced sexual interest/ arousal in response to any internal or external sexual/ erotic cues (eg written, verbal, visual)</a:t>
            </a:r>
            <a:endParaRPr/>
          </a:p>
          <a:p>
            <a:pPr indent="-342900" lvl="1" marL="939800" rtl="0" algn="l">
              <a:lnSpc>
                <a:spcPct val="100000"/>
              </a:lnSpc>
              <a:spcBef>
                <a:spcPts val="600"/>
              </a:spcBef>
              <a:spcAft>
                <a:spcPts val="0"/>
              </a:spcAft>
              <a:buSzPts val="1400"/>
              <a:buFont typeface="Arial"/>
              <a:buAutoNum type="alphaUcPeriod"/>
            </a:pPr>
            <a:r>
              <a:rPr lang="en-US"/>
              <a:t>Absent/ reduced sexual genital or non genital sensations during sexual activity</a:t>
            </a:r>
            <a:endParaRPr/>
          </a:p>
          <a:p>
            <a:pPr indent="-342900" lvl="0" marL="482600" rtl="0" algn="l">
              <a:lnSpc>
                <a:spcPct val="100000"/>
              </a:lnSpc>
              <a:spcBef>
                <a:spcPts val="0"/>
              </a:spcBef>
              <a:spcAft>
                <a:spcPts val="0"/>
              </a:spcAft>
              <a:buSzPts val="1400"/>
              <a:buFont typeface="Arial"/>
              <a:buAutoNum type="alphaUcPeriod"/>
            </a:pPr>
            <a:r>
              <a:rPr lang="en-US"/>
              <a:t>Persists for a minimum duration of approximately 6 months </a:t>
            </a:r>
            <a:endParaRPr/>
          </a:p>
          <a:p>
            <a:pPr indent="-342900" lvl="0" marL="482600" rtl="0" algn="l">
              <a:lnSpc>
                <a:spcPct val="100000"/>
              </a:lnSpc>
              <a:spcBef>
                <a:spcPts val="0"/>
              </a:spcBef>
              <a:spcAft>
                <a:spcPts val="0"/>
              </a:spcAft>
              <a:buSzPts val="1400"/>
              <a:buFont typeface="Arial"/>
              <a:buAutoNum type="alphaUcPeriod"/>
            </a:pPr>
            <a:r>
              <a:rPr lang="en-US"/>
              <a:t>Cause clinically significant distress in individual</a:t>
            </a:r>
            <a:endParaRPr/>
          </a:p>
          <a:p>
            <a:pPr indent="-342900" lvl="0" marL="482600" rtl="0" algn="l">
              <a:lnSpc>
                <a:spcPct val="100000"/>
              </a:lnSpc>
              <a:spcBef>
                <a:spcPts val="0"/>
              </a:spcBef>
              <a:spcAft>
                <a:spcPts val="0"/>
              </a:spcAft>
              <a:buSzPts val="1400"/>
              <a:buFont typeface="Arial"/>
              <a:buAutoNum type="alphaUcPeriod"/>
            </a:pPr>
            <a:r>
              <a:rPr lang="en-US"/>
              <a:t>The sexual dysfunction is not better explained by a nonsexual mental disorder or as a consequence of severe relationship distress (eg partner violence) or other significant stressors and is not attributable to the effects of a substance/ medication or another medical condition</a:t>
            </a:r>
            <a:endParaRPr/>
          </a:p>
        </p:txBody>
      </p:sp>
    </p:spTree>
  </p:cSld>
  <p:clrMapOvr>
    <a:masterClrMapping/>
  </p:clrMapOvr>
</p:sld>
</file>

<file path=ppt/slides/slide2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7" name="Shape 3597"/>
        <p:cNvGrpSpPr/>
        <p:nvPr/>
      </p:nvGrpSpPr>
      <p:grpSpPr>
        <a:xfrm>
          <a:off x="0" y="0"/>
          <a:ext cx="0" cy="0"/>
          <a:chOff x="0" y="0"/>
          <a:chExt cx="0" cy="0"/>
        </a:xfrm>
      </p:grpSpPr>
      <p:sp>
        <p:nvSpPr>
          <p:cNvPr id="3598" name="Google Shape;3598;p121"/>
          <p:cNvSpPr txBox="1"/>
          <p:nvPr>
            <p:ph type="title"/>
          </p:nvPr>
        </p:nvSpPr>
        <p:spPr>
          <a:xfrm>
            <a:off x="462709" y="741633"/>
            <a:ext cx="36687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Female Orgasmic Disorder</a:t>
            </a:r>
            <a:endParaRPr/>
          </a:p>
        </p:txBody>
      </p:sp>
      <p:sp>
        <p:nvSpPr>
          <p:cNvPr id="3599" name="Google Shape;3599;p121"/>
          <p:cNvSpPr txBox="1"/>
          <p:nvPr>
            <p:ph idx="1" type="body"/>
          </p:nvPr>
        </p:nvSpPr>
        <p:spPr>
          <a:xfrm>
            <a:off x="461962" y="1431925"/>
            <a:ext cx="3995164" cy="3549028"/>
          </a:xfrm>
          <a:prstGeom prst="rect">
            <a:avLst/>
          </a:prstGeom>
          <a:noFill/>
          <a:ln>
            <a:noFill/>
          </a:ln>
        </p:spPr>
        <p:txBody>
          <a:bodyPr anchorCtr="0" anchor="t" bIns="45700" lIns="91425" spcFirstLastPara="1" rIns="91425" wrap="square" tIns="45700">
            <a:normAutofit lnSpcReduction="10000"/>
          </a:bodyPr>
          <a:lstStyle/>
          <a:p>
            <a:pPr indent="-317500" lvl="0" marL="457200" rtl="0" algn="l">
              <a:lnSpc>
                <a:spcPct val="100000"/>
              </a:lnSpc>
              <a:spcBef>
                <a:spcPts val="0"/>
              </a:spcBef>
              <a:spcAft>
                <a:spcPts val="0"/>
              </a:spcAft>
              <a:buSzPts val="1400"/>
              <a:buChar char="•"/>
            </a:pPr>
            <a:r>
              <a:rPr lang="en-US"/>
              <a:t>Inability to achieve orgasm after a normal excitement phase </a:t>
            </a:r>
            <a:endParaRPr/>
          </a:p>
          <a:p>
            <a:pPr indent="0" lvl="0" marL="139700" rtl="0" algn="l">
              <a:lnSpc>
                <a:spcPct val="100000"/>
              </a:lnSpc>
              <a:spcBef>
                <a:spcPts val="0"/>
              </a:spcBef>
              <a:spcAft>
                <a:spcPts val="0"/>
              </a:spcAft>
              <a:buSzPts val="1400"/>
              <a:buNone/>
            </a:pPr>
            <a:r>
              <a:rPr lang="en-US"/>
              <a:t>I. Presence of either of the following symptoms and experienced on almost all occasions of sexual activity </a:t>
            </a:r>
            <a:endParaRPr/>
          </a:p>
          <a:p>
            <a:pPr indent="-317500" lvl="0" marL="457200" rtl="0" algn="l">
              <a:lnSpc>
                <a:spcPct val="100000"/>
              </a:lnSpc>
              <a:spcBef>
                <a:spcPts val="0"/>
              </a:spcBef>
              <a:spcAft>
                <a:spcPts val="0"/>
              </a:spcAft>
              <a:buSzPts val="1400"/>
              <a:buChar char="•"/>
            </a:pPr>
            <a:r>
              <a:rPr lang="en-US"/>
              <a:t>Marked delay, marked infrequency, or absence of orgasm </a:t>
            </a:r>
            <a:endParaRPr/>
          </a:p>
          <a:p>
            <a:pPr indent="-317500" lvl="0" marL="457200" rtl="0" algn="l">
              <a:lnSpc>
                <a:spcPct val="100000"/>
              </a:lnSpc>
              <a:spcBef>
                <a:spcPts val="0"/>
              </a:spcBef>
              <a:spcAft>
                <a:spcPts val="0"/>
              </a:spcAft>
              <a:buSzPts val="1400"/>
              <a:buChar char="•"/>
            </a:pPr>
            <a:r>
              <a:rPr lang="en-US"/>
              <a:t>Markedly reduced intensity of orgasmic sensations </a:t>
            </a:r>
            <a:endParaRPr/>
          </a:p>
          <a:p>
            <a:pPr indent="0" lvl="0" marL="139700" rtl="0" algn="l">
              <a:lnSpc>
                <a:spcPct val="100000"/>
              </a:lnSpc>
              <a:spcBef>
                <a:spcPts val="0"/>
              </a:spcBef>
              <a:spcAft>
                <a:spcPts val="0"/>
              </a:spcAft>
              <a:buSzPts val="1400"/>
              <a:buNone/>
            </a:pPr>
            <a:r>
              <a:rPr lang="en-US"/>
              <a:t>II. Persistent for at least 6 months </a:t>
            </a:r>
            <a:endParaRPr/>
          </a:p>
          <a:p>
            <a:pPr indent="0" lvl="0" marL="139700" rtl="0" algn="l">
              <a:lnSpc>
                <a:spcPct val="100000"/>
              </a:lnSpc>
              <a:spcBef>
                <a:spcPts val="0"/>
              </a:spcBef>
              <a:spcAft>
                <a:spcPts val="0"/>
              </a:spcAft>
              <a:buSzPts val="1400"/>
              <a:buNone/>
            </a:pPr>
            <a:r>
              <a:rPr lang="en-US"/>
              <a:t>III. Cause clinically significant distress </a:t>
            </a:r>
            <a:endParaRPr/>
          </a:p>
          <a:p>
            <a:pPr indent="0" lvl="0" marL="139700" rtl="0" algn="l">
              <a:lnSpc>
                <a:spcPct val="100000"/>
              </a:lnSpc>
              <a:spcBef>
                <a:spcPts val="0"/>
              </a:spcBef>
              <a:spcAft>
                <a:spcPts val="0"/>
              </a:spcAft>
              <a:buSzPts val="1400"/>
              <a:buNone/>
            </a:pPr>
            <a:r>
              <a:rPr lang="en-US"/>
              <a:t>IV. The sexual dysfunction is not better explained by a nonsexual mental disorder or as a consequence of severe relationship distress (eg partner violence) or other significant stressors and is not attributable to the effects of a substance/ medication or another medical condition</a:t>
            </a:r>
            <a:endParaRPr/>
          </a:p>
        </p:txBody>
      </p:sp>
      <p:sp>
        <p:nvSpPr>
          <p:cNvPr id="3600" name="Google Shape;3600;p121"/>
          <p:cNvSpPr txBox="1"/>
          <p:nvPr/>
        </p:nvSpPr>
        <p:spPr>
          <a:xfrm>
            <a:off x="4668495" y="600447"/>
            <a:ext cx="4300844" cy="831478"/>
          </a:xfrm>
          <a:prstGeom prst="rect">
            <a:avLst/>
          </a:prstGeom>
          <a:noFill/>
          <a:ln>
            <a:noFill/>
          </a:ln>
        </p:spPr>
        <p:txBody>
          <a:bodyPr anchorCtr="0" anchor="ctr" bIns="45700" lIns="91425" spcFirstLastPara="1" rIns="91425" wrap="square" tIns="45700">
            <a:normAutofit/>
          </a:bodyPr>
          <a:lstStyle/>
          <a:p>
            <a:pPr indent="-228600" lvl="0" marL="457200" marR="0" rtl="0" algn="l">
              <a:lnSpc>
                <a:spcPct val="100000"/>
              </a:lnSpc>
              <a:spcBef>
                <a:spcPts val="0"/>
              </a:spcBef>
              <a:spcAft>
                <a:spcPts val="0"/>
              </a:spcAft>
              <a:buClr>
                <a:srgbClr val="000000"/>
              </a:buClr>
              <a:buSzPts val="2400"/>
              <a:buFont typeface="Arial"/>
              <a:buNone/>
            </a:pPr>
            <a:r>
              <a:rPr b="0" i="0" lang="en-US" sz="1800" u="none" cap="none" strike="noStrike">
                <a:solidFill>
                  <a:schemeClr val="dk2"/>
                </a:solidFill>
                <a:latin typeface="Rajdhani"/>
                <a:ea typeface="Rajdhani"/>
                <a:cs typeface="Rajdhani"/>
                <a:sym typeface="Rajdhani"/>
              </a:rPr>
              <a:t>Genito-pelvic Pain/ Penetration Disorder</a:t>
            </a:r>
            <a:endParaRPr b="0" i="0" sz="1800" u="none" cap="none" strike="noStrike">
              <a:solidFill>
                <a:schemeClr val="dk2"/>
              </a:solidFill>
              <a:latin typeface="Rajdhani"/>
              <a:ea typeface="Rajdhani"/>
              <a:cs typeface="Rajdhani"/>
              <a:sym typeface="Rajdhani"/>
            </a:endParaRPr>
          </a:p>
        </p:txBody>
      </p:sp>
      <p:sp>
        <p:nvSpPr>
          <p:cNvPr id="3601" name="Google Shape;3601;p121"/>
          <p:cNvSpPr txBox="1"/>
          <p:nvPr/>
        </p:nvSpPr>
        <p:spPr>
          <a:xfrm>
            <a:off x="4572000" y="1431925"/>
            <a:ext cx="4438436" cy="3436800"/>
          </a:xfrm>
          <a:prstGeom prst="rect">
            <a:avLst/>
          </a:prstGeom>
          <a:noFill/>
          <a:ln>
            <a:noFill/>
          </a:ln>
        </p:spPr>
        <p:txBody>
          <a:bodyPr anchorCtr="0" anchor="t" bIns="45700" lIns="91425" spcFirstLastPara="1" rIns="91425" wrap="square" tIns="45700">
            <a:normAutofit/>
          </a:bodyPr>
          <a:lstStyle/>
          <a:p>
            <a:pPr indent="-342900" lvl="0" marL="482600" marR="0" rtl="0" algn="l">
              <a:lnSpc>
                <a:spcPct val="100000"/>
              </a:lnSpc>
              <a:spcBef>
                <a:spcPts val="0"/>
              </a:spcBef>
              <a:spcAft>
                <a:spcPts val="0"/>
              </a:spcAft>
              <a:buClr>
                <a:srgbClr val="000000"/>
              </a:buClr>
              <a:buSzPts val="1400"/>
              <a:buFont typeface="Arial"/>
              <a:buAutoNum type="alphaUcPeriod"/>
            </a:pPr>
            <a:r>
              <a:rPr b="0" i="0" lang="en-US" sz="1400" u="none" cap="none" strike="noStrike">
                <a:solidFill>
                  <a:srgbClr val="000000"/>
                </a:solidFill>
                <a:latin typeface="Roboto Condensed"/>
                <a:ea typeface="Roboto Condensed"/>
                <a:cs typeface="Roboto Condensed"/>
                <a:sym typeface="Roboto Condensed"/>
              </a:rPr>
              <a:t>Persistent or recurrent difficulties with one (or more) of the following </a:t>
            </a:r>
            <a:endParaRPr/>
          </a:p>
          <a:p>
            <a:pPr indent="0" lvl="1" marL="59690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Roboto Condensed"/>
                <a:ea typeface="Roboto Condensed"/>
                <a:cs typeface="Roboto Condensed"/>
                <a:sym typeface="Roboto Condensed"/>
              </a:rPr>
              <a:t>I. Vaginal penetration during intercourse </a:t>
            </a:r>
            <a:endParaRPr/>
          </a:p>
          <a:p>
            <a:pPr indent="0" lvl="1" marL="59690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Roboto Condensed"/>
                <a:ea typeface="Roboto Condensed"/>
                <a:cs typeface="Roboto Condensed"/>
                <a:sym typeface="Roboto Condensed"/>
              </a:rPr>
              <a:t>II. Marked vulvo vaginal or pelvic pain during vaginal intercourse or penetration attempts </a:t>
            </a:r>
            <a:endParaRPr/>
          </a:p>
          <a:p>
            <a:pPr indent="0" lvl="1" marL="59690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Roboto Condensed"/>
                <a:ea typeface="Roboto Condensed"/>
                <a:cs typeface="Roboto Condensed"/>
                <a:sym typeface="Roboto Condensed"/>
              </a:rPr>
              <a:t>III. Marked fear or anxiety about vulvovaginal or pelvic pain in anticipation of, during, or as a result of vaginal penetration </a:t>
            </a:r>
            <a:endParaRPr/>
          </a:p>
          <a:p>
            <a:pPr indent="-342900" lvl="0" marL="482600" marR="0" rtl="0" algn="l">
              <a:lnSpc>
                <a:spcPct val="100000"/>
              </a:lnSpc>
              <a:spcBef>
                <a:spcPts val="0"/>
              </a:spcBef>
              <a:spcAft>
                <a:spcPts val="0"/>
              </a:spcAft>
              <a:buClr>
                <a:srgbClr val="000000"/>
              </a:buClr>
              <a:buSzPts val="1400"/>
              <a:buFont typeface="Arial"/>
              <a:buAutoNum type="alphaUcPeriod"/>
            </a:pPr>
            <a:r>
              <a:rPr b="0" i="0" lang="en-US" sz="1400" u="none" cap="none" strike="noStrike">
                <a:solidFill>
                  <a:srgbClr val="000000"/>
                </a:solidFill>
                <a:latin typeface="Roboto Condensed"/>
                <a:ea typeface="Roboto Condensed"/>
                <a:cs typeface="Roboto Condensed"/>
                <a:sym typeface="Roboto Condensed"/>
              </a:rPr>
              <a:t>Persist for at least 6 months </a:t>
            </a:r>
            <a:endParaRPr/>
          </a:p>
          <a:p>
            <a:pPr indent="-342900" lvl="0" marL="482600" marR="0" rtl="0" algn="l">
              <a:lnSpc>
                <a:spcPct val="100000"/>
              </a:lnSpc>
              <a:spcBef>
                <a:spcPts val="0"/>
              </a:spcBef>
              <a:spcAft>
                <a:spcPts val="0"/>
              </a:spcAft>
              <a:buClr>
                <a:srgbClr val="000000"/>
              </a:buClr>
              <a:buSzPts val="1400"/>
              <a:buFont typeface="Arial"/>
              <a:buAutoNum type="alphaUcPeriod"/>
            </a:pPr>
            <a:r>
              <a:rPr b="0" i="0" lang="en-US" sz="1400" u="none" cap="none" strike="noStrike">
                <a:solidFill>
                  <a:srgbClr val="000000"/>
                </a:solidFill>
                <a:latin typeface="Roboto Condensed"/>
                <a:ea typeface="Roboto Condensed"/>
                <a:cs typeface="Roboto Condensed"/>
                <a:sym typeface="Roboto Condensed"/>
              </a:rPr>
              <a:t>Cause clinically significant distress </a:t>
            </a:r>
            <a:endParaRPr/>
          </a:p>
          <a:p>
            <a:pPr indent="-342900" lvl="0" marL="482600" marR="0" rtl="0" algn="l">
              <a:lnSpc>
                <a:spcPct val="100000"/>
              </a:lnSpc>
              <a:spcBef>
                <a:spcPts val="0"/>
              </a:spcBef>
              <a:spcAft>
                <a:spcPts val="0"/>
              </a:spcAft>
              <a:buClr>
                <a:srgbClr val="000000"/>
              </a:buClr>
              <a:buSzPts val="1400"/>
              <a:buFont typeface="Arial"/>
              <a:buAutoNum type="alphaUcPeriod"/>
            </a:pPr>
            <a:r>
              <a:rPr b="0" i="0" lang="en-US" sz="1400" u="none" cap="none" strike="noStrike">
                <a:solidFill>
                  <a:srgbClr val="000000"/>
                </a:solidFill>
                <a:latin typeface="Roboto Condensed"/>
                <a:ea typeface="Roboto Condensed"/>
                <a:cs typeface="Roboto Condensed"/>
                <a:sym typeface="Roboto Condensed"/>
              </a:rPr>
              <a:t>The sexual dysfunction is not better explained by a nonsexual mental disorder or as a consequence of a severe relationship distress or other significant stressors and is not attributable to the effects of a substance/ medication or another medical condition</a:t>
            </a:r>
            <a:endParaRPr b="0" i="0" sz="1400" u="none" cap="none" strike="noStrike">
              <a:solidFill>
                <a:srgbClr val="000000"/>
              </a:solidFill>
              <a:latin typeface="Roboto Condensed"/>
              <a:ea typeface="Roboto Condensed"/>
              <a:cs typeface="Roboto Condensed"/>
              <a:sym typeface="Roboto Condensed"/>
            </a:endParaRPr>
          </a:p>
        </p:txBody>
      </p:sp>
    </p:spTree>
  </p:cSld>
  <p:clrMapOvr>
    <a:masterClrMapping/>
  </p:clrMapOvr>
</p:sld>
</file>

<file path=ppt/slides/slide2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5" name="Shape 3605"/>
        <p:cNvGrpSpPr/>
        <p:nvPr/>
      </p:nvGrpSpPr>
      <p:grpSpPr>
        <a:xfrm>
          <a:off x="0" y="0"/>
          <a:ext cx="0" cy="0"/>
          <a:chOff x="0" y="0"/>
          <a:chExt cx="0" cy="0"/>
        </a:xfrm>
      </p:grpSpPr>
      <p:sp>
        <p:nvSpPr>
          <p:cNvPr id="3606" name="Google Shape;3606;p122"/>
          <p:cNvSpPr txBox="1"/>
          <p:nvPr>
            <p:ph type="title"/>
          </p:nvPr>
        </p:nvSpPr>
        <p:spPr>
          <a:xfrm>
            <a:off x="462709" y="741633"/>
            <a:ext cx="36687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Premature Ejaculation</a:t>
            </a:r>
            <a:endParaRPr/>
          </a:p>
        </p:txBody>
      </p:sp>
      <p:sp>
        <p:nvSpPr>
          <p:cNvPr id="3607" name="Google Shape;3607;p122"/>
          <p:cNvSpPr txBox="1"/>
          <p:nvPr>
            <p:ph idx="1" type="body"/>
          </p:nvPr>
        </p:nvSpPr>
        <p:spPr>
          <a:xfrm>
            <a:off x="461963" y="1431924"/>
            <a:ext cx="4022732" cy="3711575"/>
          </a:xfrm>
          <a:prstGeom prst="rect">
            <a:avLst/>
          </a:prstGeom>
          <a:noFill/>
          <a:ln>
            <a:noFill/>
          </a:ln>
        </p:spPr>
        <p:txBody>
          <a:bodyPr anchorCtr="0" anchor="t" bIns="45700" lIns="91425" spcFirstLastPara="1" rIns="91425" wrap="square" tIns="45700">
            <a:normAutofit fontScale="92500"/>
          </a:bodyPr>
          <a:lstStyle/>
          <a:p>
            <a:pPr indent="-317500" lvl="0" marL="457200" rtl="0" algn="l">
              <a:lnSpc>
                <a:spcPct val="110000"/>
              </a:lnSpc>
              <a:spcBef>
                <a:spcPts val="0"/>
              </a:spcBef>
              <a:spcAft>
                <a:spcPts val="0"/>
              </a:spcAft>
              <a:buSzPct val="108108"/>
              <a:buChar char="•"/>
            </a:pPr>
            <a:r>
              <a:rPr lang="en-US"/>
              <a:t>Ejaculation earlier than desired time. </a:t>
            </a:r>
            <a:endParaRPr/>
          </a:p>
          <a:p>
            <a:pPr indent="-317500" lvl="1" marL="914400" rtl="0" algn="l">
              <a:lnSpc>
                <a:spcPct val="110000"/>
              </a:lnSpc>
              <a:spcBef>
                <a:spcPts val="0"/>
              </a:spcBef>
              <a:spcAft>
                <a:spcPts val="0"/>
              </a:spcAft>
              <a:buSzPct val="108108"/>
              <a:buChar char="•"/>
            </a:pPr>
            <a:r>
              <a:rPr lang="en-US"/>
              <a:t>A persistent or recurrent pattern of ejaculation occurring during partnered sexual activity within approximately 1 minutes following vaginal penetration and before the individual wishes it </a:t>
            </a:r>
            <a:endParaRPr/>
          </a:p>
          <a:p>
            <a:pPr indent="-317500" lvl="0" marL="457200" rtl="0" algn="l">
              <a:lnSpc>
                <a:spcPct val="110000"/>
              </a:lnSpc>
              <a:spcBef>
                <a:spcPts val="0"/>
              </a:spcBef>
              <a:spcAft>
                <a:spcPts val="0"/>
              </a:spcAft>
              <a:buSzPct val="108108"/>
              <a:buChar char="•"/>
            </a:pPr>
            <a:r>
              <a:rPr lang="en-US"/>
              <a:t>Must have been present for at least 6 months and must be experienced on almost all or all occasions of sexual activity </a:t>
            </a:r>
            <a:endParaRPr/>
          </a:p>
          <a:p>
            <a:pPr indent="-317500" lvl="0" marL="457200" rtl="0" algn="l">
              <a:lnSpc>
                <a:spcPct val="110000"/>
              </a:lnSpc>
              <a:spcBef>
                <a:spcPts val="0"/>
              </a:spcBef>
              <a:spcAft>
                <a:spcPts val="0"/>
              </a:spcAft>
              <a:buSzPct val="108108"/>
              <a:buChar char="•"/>
            </a:pPr>
            <a:r>
              <a:rPr lang="en-US"/>
              <a:t>The symptom in Criterion A causes clinically significant distress </a:t>
            </a:r>
            <a:endParaRPr/>
          </a:p>
          <a:p>
            <a:pPr indent="-317500" lvl="0" marL="457200" rtl="0" algn="l">
              <a:lnSpc>
                <a:spcPct val="110000"/>
              </a:lnSpc>
              <a:spcBef>
                <a:spcPts val="0"/>
              </a:spcBef>
              <a:spcAft>
                <a:spcPts val="0"/>
              </a:spcAft>
              <a:buSzPct val="108108"/>
              <a:buChar char="•"/>
            </a:pPr>
            <a:r>
              <a:rPr lang="en-US"/>
              <a:t>The sexual dysfunction is not better explained by a nonsexual mental disorder or as a consequence of severe relationship distress or other significant stressors and is not attributable to the effects of a substance medication or another medical condition</a:t>
            </a:r>
            <a:endParaRPr/>
          </a:p>
        </p:txBody>
      </p:sp>
      <p:sp>
        <p:nvSpPr>
          <p:cNvPr id="3608" name="Google Shape;3608;p122"/>
          <p:cNvSpPr txBox="1"/>
          <p:nvPr/>
        </p:nvSpPr>
        <p:spPr>
          <a:xfrm>
            <a:off x="5012593" y="741633"/>
            <a:ext cx="3667200" cy="573000"/>
          </a:xfrm>
          <a:prstGeom prst="rect">
            <a:avLst/>
          </a:prstGeom>
          <a:noFill/>
          <a:ln>
            <a:noFill/>
          </a:ln>
        </p:spPr>
        <p:txBody>
          <a:bodyPr anchorCtr="0" anchor="ctr" bIns="45700" lIns="91425" spcFirstLastPara="1" rIns="91425" wrap="square" tIns="45700">
            <a:normAutofit/>
          </a:bodyPr>
          <a:lstStyle/>
          <a:p>
            <a:pPr indent="-228600" lvl="0" marL="45720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2"/>
                </a:solidFill>
                <a:latin typeface="Rajdhani"/>
                <a:ea typeface="Rajdhani"/>
                <a:cs typeface="Rajdhani"/>
                <a:sym typeface="Rajdhani"/>
              </a:rPr>
              <a:t>Delayed Ejaculation</a:t>
            </a:r>
            <a:endParaRPr/>
          </a:p>
        </p:txBody>
      </p:sp>
      <p:sp>
        <p:nvSpPr>
          <p:cNvPr id="3609" name="Google Shape;3609;p122"/>
          <p:cNvSpPr txBox="1"/>
          <p:nvPr/>
        </p:nvSpPr>
        <p:spPr>
          <a:xfrm>
            <a:off x="4939598" y="1431924"/>
            <a:ext cx="3951677" cy="3711575"/>
          </a:xfrm>
          <a:prstGeom prst="rect">
            <a:avLst/>
          </a:prstGeom>
          <a:noFill/>
          <a:ln>
            <a:noFill/>
          </a:ln>
        </p:spPr>
        <p:txBody>
          <a:bodyPr anchorCtr="0" anchor="t" bIns="45700" lIns="91425" spcFirstLastPara="1" rIns="91425" wrap="square" tIns="45700">
            <a:normAutofit/>
          </a:bodyPr>
          <a:lstStyle/>
          <a:p>
            <a:pPr indent="-342900" lvl="0" marL="482600" marR="0" rtl="0" algn="l">
              <a:lnSpc>
                <a:spcPct val="100000"/>
              </a:lnSpc>
              <a:spcBef>
                <a:spcPts val="0"/>
              </a:spcBef>
              <a:spcAft>
                <a:spcPts val="0"/>
              </a:spcAft>
              <a:buClr>
                <a:srgbClr val="000000"/>
              </a:buClr>
              <a:buSzPts val="1400"/>
              <a:buFont typeface="Arial"/>
              <a:buAutoNum type="alphaUcPeriod"/>
            </a:pPr>
            <a:r>
              <a:rPr b="0" i="0" lang="en-US" sz="1400" u="none" cap="none" strike="noStrike">
                <a:solidFill>
                  <a:srgbClr val="000000"/>
                </a:solidFill>
                <a:latin typeface="Roboto Condensed"/>
                <a:ea typeface="Roboto Condensed"/>
                <a:cs typeface="Roboto Condensed"/>
                <a:sym typeface="Roboto Condensed"/>
              </a:rPr>
              <a:t>Following symptoms must be experiences on almost all/ all occasions of partner sexual activity, and without the individual desiring delay: </a:t>
            </a:r>
            <a:endParaRPr/>
          </a:p>
          <a:p>
            <a:pPr indent="-400050" lvl="1" marL="996950" marR="0" rtl="0" algn="l">
              <a:lnSpc>
                <a:spcPct val="100000"/>
              </a:lnSpc>
              <a:spcBef>
                <a:spcPts val="0"/>
              </a:spcBef>
              <a:spcAft>
                <a:spcPts val="0"/>
              </a:spcAft>
              <a:buClr>
                <a:srgbClr val="000000"/>
              </a:buClr>
              <a:buSzPts val="1400"/>
              <a:buFont typeface="Arial"/>
              <a:buAutoNum type="romanUcPeriod"/>
            </a:pPr>
            <a:r>
              <a:rPr b="0" i="0" lang="en-US" sz="1400" u="none" cap="none" strike="noStrike">
                <a:solidFill>
                  <a:srgbClr val="000000"/>
                </a:solidFill>
                <a:latin typeface="Roboto Condensed"/>
                <a:ea typeface="Roboto Condensed"/>
                <a:cs typeface="Roboto Condensed"/>
                <a:sym typeface="Roboto Condensed"/>
              </a:rPr>
              <a:t>Marked delay in ejaculation </a:t>
            </a:r>
            <a:endParaRPr/>
          </a:p>
          <a:p>
            <a:pPr indent="-400050" lvl="1" marL="996950" marR="0" rtl="0" algn="l">
              <a:lnSpc>
                <a:spcPct val="100000"/>
              </a:lnSpc>
              <a:spcBef>
                <a:spcPts val="0"/>
              </a:spcBef>
              <a:spcAft>
                <a:spcPts val="0"/>
              </a:spcAft>
              <a:buClr>
                <a:srgbClr val="000000"/>
              </a:buClr>
              <a:buSzPts val="1400"/>
              <a:buFont typeface="Arial"/>
              <a:buAutoNum type="romanUcPeriod"/>
            </a:pPr>
            <a:r>
              <a:rPr b="0" i="0" lang="en-US" sz="1400" u="none" cap="none" strike="noStrike">
                <a:solidFill>
                  <a:srgbClr val="000000"/>
                </a:solidFill>
                <a:latin typeface="Roboto Condensed"/>
                <a:ea typeface="Roboto Condensed"/>
                <a:cs typeface="Roboto Condensed"/>
                <a:sym typeface="Roboto Condensed"/>
              </a:rPr>
              <a:t>Marked infrequency or absence of ejaculation </a:t>
            </a:r>
            <a:endParaRPr/>
          </a:p>
          <a:p>
            <a:pPr indent="-342900" lvl="0" marL="482600" marR="0" rtl="0" algn="l">
              <a:lnSpc>
                <a:spcPct val="100000"/>
              </a:lnSpc>
              <a:spcBef>
                <a:spcPts val="0"/>
              </a:spcBef>
              <a:spcAft>
                <a:spcPts val="0"/>
              </a:spcAft>
              <a:buClr>
                <a:srgbClr val="000000"/>
              </a:buClr>
              <a:buSzPts val="1400"/>
              <a:buFont typeface="Arial"/>
              <a:buAutoNum type="alphaUcPeriod"/>
            </a:pPr>
            <a:r>
              <a:rPr b="0" i="0" lang="en-US" sz="1400" u="none" cap="none" strike="noStrike">
                <a:solidFill>
                  <a:srgbClr val="000000"/>
                </a:solidFill>
                <a:latin typeface="Roboto Condensed"/>
                <a:ea typeface="Roboto Condensed"/>
                <a:cs typeface="Roboto Condensed"/>
                <a:sym typeface="Roboto Condensed"/>
              </a:rPr>
              <a:t>Persist for at least 6 months </a:t>
            </a:r>
            <a:endParaRPr/>
          </a:p>
          <a:p>
            <a:pPr indent="-342900" lvl="0" marL="482600" marR="0" rtl="0" algn="l">
              <a:lnSpc>
                <a:spcPct val="100000"/>
              </a:lnSpc>
              <a:spcBef>
                <a:spcPts val="0"/>
              </a:spcBef>
              <a:spcAft>
                <a:spcPts val="0"/>
              </a:spcAft>
              <a:buClr>
                <a:srgbClr val="000000"/>
              </a:buClr>
              <a:buSzPts val="1400"/>
              <a:buFont typeface="Arial"/>
              <a:buAutoNum type="alphaUcPeriod"/>
            </a:pPr>
            <a:r>
              <a:rPr b="0" i="0" lang="en-US" sz="1400" u="none" cap="none" strike="noStrike">
                <a:solidFill>
                  <a:srgbClr val="000000"/>
                </a:solidFill>
                <a:latin typeface="Roboto Condensed"/>
                <a:ea typeface="Roboto Condensed"/>
                <a:cs typeface="Roboto Condensed"/>
                <a:sym typeface="Roboto Condensed"/>
              </a:rPr>
              <a:t>Cause clinically significant distress </a:t>
            </a:r>
            <a:endParaRPr/>
          </a:p>
          <a:p>
            <a:pPr indent="-342900" lvl="0" marL="482600" marR="0" rtl="0" algn="l">
              <a:lnSpc>
                <a:spcPct val="100000"/>
              </a:lnSpc>
              <a:spcBef>
                <a:spcPts val="0"/>
              </a:spcBef>
              <a:spcAft>
                <a:spcPts val="0"/>
              </a:spcAft>
              <a:buClr>
                <a:srgbClr val="000000"/>
              </a:buClr>
              <a:buSzPts val="1400"/>
              <a:buFont typeface="Arial"/>
              <a:buAutoNum type="alphaUcPeriod"/>
            </a:pPr>
            <a:r>
              <a:rPr b="0" i="0" lang="en-US" sz="1400" u="none" cap="none" strike="noStrike">
                <a:solidFill>
                  <a:srgbClr val="000000"/>
                </a:solidFill>
                <a:latin typeface="Roboto Condensed"/>
                <a:ea typeface="Roboto Condensed"/>
                <a:cs typeface="Roboto Condensed"/>
                <a:sym typeface="Roboto Condensed"/>
              </a:rPr>
              <a:t>The sexual dysfunction is not better explained by a nonsexual mental disorder or as consequence of severe relationship distress or other significant stressors and is not attributable to the effects of a substance/ medication or another medical condition</a:t>
            </a:r>
            <a:endParaRPr b="0" i="0" sz="1400" u="none" cap="none" strike="noStrike">
              <a:solidFill>
                <a:srgbClr val="000000"/>
              </a:solidFill>
              <a:latin typeface="Roboto Condensed"/>
              <a:ea typeface="Roboto Condensed"/>
              <a:cs typeface="Roboto Condensed"/>
              <a:sym typeface="Roboto Condense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3"/>
          <p:cNvSpPr txBox="1"/>
          <p:nvPr>
            <p:ph type="title"/>
          </p:nvPr>
        </p:nvSpPr>
        <p:spPr>
          <a:xfrm>
            <a:off x="608639" y="2525322"/>
            <a:ext cx="40734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sz="2800"/>
              <a:t>History taking and mental state examination </a:t>
            </a:r>
            <a:endParaRPr sz="2800"/>
          </a:p>
        </p:txBody>
      </p:sp>
      <p:sp>
        <p:nvSpPr>
          <p:cNvPr id="243" name="Google Shape;243;p3"/>
          <p:cNvSpPr/>
          <p:nvPr/>
        </p:nvSpPr>
        <p:spPr>
          <a:xfrm>
            <a:off x="1937975" y="1284250"/>
            <a:ext cx="1544540" cy="1112046"/>
          </a:xfrm>
          <a:custGeom>
            <a:rect b="b" l="l" r="r" t="t"/>
            <a:pathLst>
              <a:path extrusionOk="0" h="5692" w="7942">
                <a:moveTo>
                  <a:pt x="3056" y="1"/>
                </a:moveTo>
                <a:cubicBezTo>
                  <a:pt x="2499" y="1"/>
                  <a:pt x="1942" y="26"/>
                  <a:pt x="1393" y="99"/>
                </a:cubicBezTo>
                <a:cubicBezTo>
                  <a:pt x="912" y="166"/>
                  <a:pt x="370" y="314"/>
                  <a:pt x="154" y="808"/>
                </a:cubicBezTo>
                <a:cubicBezTo>
                  <a:pt x="31" y="1079"/>
                  <a:pt x="0" y="1393"/>
                  <a:pt x="25" y="1714"/>
                </a:cubicBezTo>
                <a:cubicBezTo>
                  <a:pt x="68" y="2312"/>
                  <a:pt x="296" y="2966"/>
                  <a:pt x="536" y="3520"/>
                </a:cubicBezTo>
                <a:cubicBezTo>
                  <a:pt x="666" y="3816"/>
                  <a:pt x="789" y="4088"/>
                  <a:pt x="894" y="4310"/>
                </a:cubicBezTo>
                <a:cubicBezTo>
                  <a:pt x="1178" y="4932"/>
                  <a:pt x="1615" y="5537"/>
                  <a:pt x="2220" y="5666"/>
                </a:cubicBezTo>
                <a:cubicBezTo>
                  <a:pt x="2302" y="5684"/>
                  <a:pt x="2385" y="5691"/>
                  <a:pt x="2468" y="5691"/>
                </a:cubicBezTo>
                <a:cubicBezTo>
                  <a:pt x="2824" y="5691"/>
                  <a:pt x="3180" y="5547"/>
                  <a:pt x="3520" y="5407"/>
                </a:cubicBezTo>
                <a:cubicBezTo>
                  <a:pt x="4384" y="5050"/>
                  <a:pt x="5265" y="4680"/>
                  <a:pt x="5993" y="4038"/>
                </a:cubicBezTo>
                <a:cubicBezTo>
                  <a:pt x="7084" y="3077"/>
                  <a:pt x="7941" y="1030"/>
                  <a:pt x="6196" y="277"/>
                </a:cubicBezTo>
                <a:cubicBezTo>
                  <a:pt x="5796" y="105"/>
                  <a:pt x="5364" y="80"/>
                  <a:pt x="4939" y="62"/>
                </a:cubicBezTo>
                <a:cubicBezTo>
                  <a:pt x="4655" y="49"/>
                  <a:pt x="4371" y="37"/>
                  <a:pt x="4088" y="25"/>
                </a:cubicBezTo>
                <a:cubicBezTo>
                  <a:pt x="3744" y="11"/>
                  <a:pt x="3400" y="1"/>
                  <a:pt x="3056" y="1"/>
                </a:cubicBezTo>
                <a:close/>
              </a:path>
            </a:pathLst>
          </a:custGeom>
          <a:solidFill>
            <a:schemeClr val="accent2">
              <a:alpha val="57254"/>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44" name="Google Shape;244;p3"/>
          <p:cNvGrpSpPr/>
          <p:nvPr/>
        </p:nvGrpSpPr>
        <p:grpSpPr>
          <a:xfrm>
            <a:off x="4352223" y="-249188"/>
            <a:ext cx="4653194" cy="5580616"/>
            <a:chOff x="4352223" y="-249188"/>
            <a:chExt cx="4653194" cy="5580616"/>
          </a:xfrm>
        </p:grpSpPr>
        <p:sp>
          <p:nvSpPr>
            <p:cNvPr id="245" name="Google Shape;245;p3"/>
            <p:cNvSpPr/>
            <p:nvPr/>
          </p:nvSpPr>
          <p:spPr>
            <a:xfrm rot="9784833">
              <a:off x="4604940" y="303428"/>
              <a:ext cx="4147759" cy="2353635"/>
            </a:xfrm>
            <a:custGeom>
              <a:rect b="b" l="l" r="r" t="t"/>
              <a:pathLst>
                <a:path extrusionOk="0" h="27814" w="57888">
                  <a:moveTo>
                    <a:pt x="24329" y="0"/>
                  </a:moveTo>
                  <a:cubicBezTo>
                    <a:pt x="20137" y="0"/>
                    <a:pt x="15944" y="292"/>
                    <a:pt x="11795" y="876"/>
                  </a:cubicBezTo>
                  <a:cubicBezTo>
                    <a:pt x="8059" y="1400"/>
                    <a:pt x="3909" y="2467"/>
                    <a:pt x="2041" y="5691"/>
                  </a:cubicBezTo>
                  <a:cubicBezTo>
                    <a:pt x="0" y="9206"/>
                    <a:pt x="1640" y="13707"/>
                    <a:pt x="4033" y="17005"/>
                  </a:cubicBezTo>
                  <a:cubicBezTo>
                    <a:pt x="9661" y="24748"/>
                    <a:pt x="17144" y="27813"/>
                    <a:pt x="25551" y="27813"/>
                  </a:cubicBezTo>
                  <a:cubicBezTo>
                    <a:pt x="28471" y="27813"/>
                    <a:pt x="31503" y="27443"/>
                    <a:pt x="34607" y="26771"/>
                  </a:cubicBezTo>
                  <a:cubicBezTo>
                    <a:pt x="36981" y="26253"/>
                    <a:pt x="39274" y="25538"/>
                    <a:pt x="41395" y="24545"/>
                  </a:cubicBezTo>
                  <a:cubicBezTo>
                    <a:pt x="49157" y="20920"/>
                    <a:pt x="57888" y="5494"/>
                    <a:pt x="45372" y="2485"/>
                  </a:cubicBezTo>
                  <a:cubicBezTo>
                    <a:pt x="38494" y="832"/>
                    <a:pt x="31411" y="0"/>
                    <a:pt x="2432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 name="Google Shape;246;p3"/>
            <p:cNvSpPr/>
            <p:nvPr/>
          </p:nvSpPr>
          <p:spPr>
            <a:xfrm rot="5183080">
              <a:off x="5157570" y="2667457"/>
              <a:ext cx="2471275" cy="2691843"/>
            </a:xfrm>
            <a:custGeom>
              <a:rect b="b" l="l" r="r" t="t"/>
              <a:pathLst>
                <a:path extrusionOk="0" h="3020" w="2757">
                  <a:moveTo>
                    <a:pt x="1727" y="1"/>
                  </a:moveTo>
                  <a:cubicBezTo>
                    <a:pt x="815" y="1"/>
                    <a:pt x="275" y="1495"/>
                    <a:pt x="93" y="2170"/>
                  </a:cubicBezTo>
                  <a:cubicBezTo>
                    <a:pt x="43" y="2361"/>
                    <a:pt x="0" y="2571"/>
                    <a:pt x="93" y="2750"/>
                  </a:cubicBezTo>
                  <a:cubicBezTo>
                    <a:pt x="196" y="2948"/>
                    <a:pt x="423" y="3020"/>
                    <a:pt x="655" y="3020"/>
                  </a:cubicBezTo>
                  <a:cubicBezTo>
                    <a:pt x="756" y="3020"/>
                    <a:pt x="857" y="3006"/>
                    <a:pt x="950" y="2984"/>
                  </a:cubicBezTo>
                  <a:cubicBezTo>
                    <a:pt x="1418" y="2879"/>
                    <a:pt x="1850" y="2639"/>
                    <a:pt x="2183" y="2293"/>
                  </a:cubicBezTo>
                  <a:cubicBezTo>
                    <a:pt x="2479" y="1991"/>
                    <a:pt x="2707" y="1597"/>
                    <a:pt x="2731" y="1171"/>
                  </a:cubicBezTo>
                  <a:cubicBezTo>
                    <a:pt x="2756" y="746"/>
                    <a:pt x="2540" y="296"/>
                    <a:pt x="2164" y="111"/>
                  </a:cubicBezTo>
                  <a:cubicBezTo>
                    <a:pt x="2010" y="35"/>
                    <a:pt x="1864" y="1"/>
                    <a:pt x="1727" y="1"/>
                  </a:cubicBezTo>
                  <a:close/>
                </a:path>
              </a:pathLst>
            </a:custGeom>
            <a:solidFill>
              <a:schemeClr val="accent2">
                <a:alpha val="57254"/>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p3"/>
            <p:cNvSpPr/>
            <p:nvPr/>
          </p:nvSpPr>
          <p:spPr>
            <a:xfrm>
              <a:off x="6599326" y="1952175"/>
              <a:ext cx="2246512" cy="2392162"/>
            </a:xfrm>
            <a:custGeom>
              <a:rect b="b" l="l" r="r" t="t"/>
              <a:pathLst>
                <a:path extrusionOk="0" h="12553" w="11789">
                  <a:moveTo>
                    <a:pt x="8224" y="1"/>
                  </a:moveTo>
                  <a:cubicBezTo>
                    <a:pt x="6188" y="1"/>
                    <a:pt x="3792" y="774"/>
                    <a:pt x="2646" y="1180"/>
                  </a:cubicBezTo>
                  <a:cubicBezTo>
                    <a:pt x="2621" y="1192"/>
                    <a:pt x="2590" y="1198"/>
                    <a:pt x="2559" y="1211"/>
                  </a:cubicBezTo>
                  <a:cubicBezTo>
                    <a:pt x="1782" y="1494"/>
                    <a:pt x="981" y="1901"/>
                    <a:pt x="574" y="2709"/>
                  </a:cubicBezTo>
                  <a:cubicBezTo>
                    <a:pt x="1" y="3868"/>
                    <a:pt x="469" y="5335"/>
                    <a:pt x="1073" y="6476"/>
                  </a:cubicBezTo>
                  <a:cubicBezTo>
                    <a:pt x="2276" y="8732"/>
                    <a:pt x="4002" y="10625"/>
                    <a:pt x="6018" y="11902"/>
                  </a:cubicBezTo>
                  <a:cubicBezTo>
                    <a:pt x="6265" y="12056"/>
                    <a:pt x="6530" y="12210"/>
                    <a:pt x="6807" y="12321"/>
                  </a:cubicBezTo>
                  <a:cubicBezTo>
                    <a:pt x="7135" y="12462"/>
                    <a:pt x="7471" y="12552"/>
                    <a:pt x="7801" y="12552"/>
                  </a:cubicBezTo>
                  <a:cubicBezTo>
                    <a:pt x="8048" y="12552"/>
                    <a:pt x="8292" y="12501"/>
                    <a:pt x="8527" y="12382"/>
                  </a:cubicBezTo>
                  <a:cubicBezTo>
                    <a:pt x="9095" y="12099"/>
                    <a:pt x="9465" y="11470"/>
                    <a:pt x="9773" y="10853"/>
                  </a:cubicBezTo>
                  <a:cubicBezTo>
                    <a:pt x="10772" y="8843"/>
                    <a:pt x="11419" y="6605"/>
                    <a:pt x="11666" y="4312"/>
                  </a:cubicBezTo>
                  <a:cubicBezTo>
                    <a:pt x="11752" y="3461"/>
                    <a:pt x="11789" y="2567"/>
                    <a:pt x="11518" y="1772"/>
                  </a:cubicBezTo>
                  <a:cubicBezTo>
                    <a:pt x="11067" y="432"/>
                    <a:pt x="9746" y="1"/>
                    <a:pt x="8224" y="1"/>
                  </a:cubicBezTo>
                  <a:close/>
                </a:path>
              </a:pathLst>
            </a:custGeom>
            <a:solidFill>
              <a:schemeClr val="accent3">
                <a:alpha val="4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p3"/>
            <p:cNvSpPr/>
            <p:nvPr/>
          </p:nvSpPr>
          <p:spPr>
            <a:xfrm rot="2699978">
              <a:off x="5100115" y="1676290"/>
              <a:ext cx="2926222" cy="2176930"/>
            </a:xfrm>
            <a:custGeom>
              <a:rect b="b" l="l" r="r" t="t"/>
              <a:pathLst>
                <a:path extrusionOk="0" h="6589" w="10631">
                  <a:moveTo>
                    <a:pt x="1143" y="1"/>
                  </a:moveTo>
                  <a:cubicBezTo>
                    <a:pt x="967" y="1"/>
                    <a:pt x="802" y="27"/>
                    <a:pt x="654" y="87"/>
                  </a:cubicBezTo>
                  <a:cubicBezTo>
                    <a:pt x="25" y="340"/>
                    <a:pt x="1" y="1092"/>
                    <a:pt x="198" y="1764"/>
                  </a:cubicBezTo>
                  <a:cubicBezTo>
                    <a:pt x="827" y="3898"/>
                    <a:pt x="2683" y="5260"/>
                    <a:pt x="5075" y="6142"/>
                  </a:cubicBezTo>
                  <a:cubicBezTo>
                    <a:pt x="5543" y="6314"/>
                    <a:pt x="6012" y="6450"/>
                    <a:pt x="6474" y="6536"/>
                  </a:cubicBezTo>
                  <a:cubicBezTo>
                    <a:pt x="6664" y="6572"/>
                    <a:pt x="6867" y="6589"/>
                    <a:pt x="7074" y="6589"/>
                  </a:cubicBezTo>
                  <a:cubicBezTo>
                    <a:pt x="8703" y="6589"/>
                    <a:pt x="10631" y="5535"/>
                    <a:pt x="8799" y="4064"/>
                  </a:cubicBezTo>
                  <a:cubicBezTo>
                    <a:pt x="6992" y="2609"/>
                    <a:pt x="4933" y="1376"/>
                    <a:pt x="2781" y="445"/>
                  </a:cubicBezTo>
                  <a:cubicBezTo>
                    <a:pt x="2246" y="216"/>
                    <a:pt x="1649" y="1"/>
                    <a:pt x="1143" y="1"/>
                  </a:cubicBezTo>
                  <a:close/>
                </a:path>
              </a:pathLst>
            </a:custGeom>
            <a:solidFill>
              <a:schemeClr val="accent4">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49" name="Google Shape;249;p3"/>
          <p:cNvSpPr/>
          <p:nvPr/>
        </p:nvSpPr>
        <p:spPr>
          <a:xfrm>
            <a:off x="8244128" y="2496750"/>
            <a:ext cx="259725" cy="267028"/>
          </a:xfrm>
          <a:custGeom>
            <a:rect b="b" l="l" r="r" t="t"/>
            <a:pathLst>
              <a:path extrusionOk="0" h="2701" w="2627">
                <a:moveTo>
                  <a:pt x="1030" y="0"/>
                </a:moveTo>
                <a:cubicBezTo>
                  <a:pt x="968" y="0"/>
                  <a:pt x="919" y="49"/>
                  <a:pt x="919" y="111"/>
                </a:cubicBezTo>
                <a:lnTo>
                  <a:pt x="919" y="956"/>
                </a:lnTo>
                <a:lnTo>
                  <a:pt x="111" y="956"/>
                </a:lnTo>
                <a:cubicBezTo>
                  <a:pt x="50" y="956"/>
                  <a:pt x="0" y="1005"/>
                  <a:pt x="0" y="1067"/>
                </a:cubicBezTo>
                <a:lnTo>
                  <a:pt x="0" y="1628"/>
                </a:lnTo>
                <a:cubicBezTo>
                  <a:pt x="0" y="1689"/>
                  <a:pt x="50" y="1739"/>
                  <a:pt x="111" y="1739"/>
                </a:cubicBezTo>
                <a:lnTo>
                  <a:pt x="919" y="1739"/>
                </a:lnTo>
                <a:lnTo>
                  <a:pt x="919" y="2583"/>
                </a:lnTo>
                <a:cubicBezTo>
                  <a:pt x="919" y="2645"/>
                  <a:pt x="968" y="2701"/>
                  <a:pt x="1030" y="2701"/>
                </a:cubicBezTo>
                <a:lnTo>
                  <a:pt x="1591" y="2701"/>
                </a:lnTo>
                <a:cubicBezTo>
                  <a:pt x="1653" y="2701"/>
                  <a:pt x="1708" y="2645"/>
                  <a:pt x="1708" y="2583"/>
                </a:cubicBezTo>
                <a:lnTo>
                  <a:pt x="1708" y="1739"/>
                </a:lnTo>
                <a:lnTo>
                  <a:pt x="2516" y="1739"/>
                </a:lnTo>
                <a:cubicBezTo>
                  <a:pt x="2578" y="1739"/>
                  <a:pt x="2627" y="1689"/>
                  <a:pt x="2627" y="1628"/>
                </a:cubicBezTo>
                <a:lnTo>
                  <a:pt x="2627" y="1067"/>
                </a:lnTo>
                <a:cubicBezTo>
                  <a:pt x="2627" y="1005"/>
                  <a:pt x="2578" y="956"/>
                  <a:pt x="2516" y="956"/>
                </a:cubicBezTo>
                <a:lnTo>
                  <a:pt x="1708" y="956"/>
                </a:lnTo>
                <a:lnTo>
                  <a:pt x="1708" y="111"/>
                </a:lnTo>
                <a:cubicBezTo>
                  <a:pt x="1708" y="49"/>
                  <a:pt x="1653" y="0"/>
                  <a:pt x="15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p3"/>
          <p:cNvSpPr/>
          <p:nvPr/>
        </p:nvSpPr>
        <p:spPr>
          <a:xfrm>
            <a:off x="6183225" y="11040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p3"/>
          <p:cNvSpPr/>
          <p:nvPr/>
        </p:nvSpPr>
        <p:spPr>
          <a:xfrm>
            <a:off x="7581625" y="10022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p3"/>
          <p:cNvSpPr/>
          <p:nvPr/>
        </p:nvSpPr>
        <p:spPr>
          <a:xfrm>
            <a:off x="6309925" y="44311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p3"/>
          <p:cNvSpPr/>
          <p:nvPr/>
        </p:nvSpPr>
        <p:spPr>
          <a:xfrm>
            <a:off x="6751175" y="1337800"/>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3"/>
          <p:cNvSpPr/>
          <p:nvPr/>
        </p:nvSpPr>
        <p:spPr>
          <a:xfrm>
            <a:off x="8003525" y="9123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p3"/>
          <p:cNvSpPr/>
          <p:nvPr/>
        </p:nvSpPr>
        <p:spPr>
          <a:xfrm>
            <a:off x="7158350" y="5724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p3"/>
          <p:cNvSpPr/>
          <p:nvPr/>
        </p:nvSpPr>
        <p:spPr>
          <a:xfrm flipH="1">
            <a:off x="6141225" y="18058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p3"/>
          <p:cNvSpPr/>
          <p:nvPr/>
        </p:nvSpPr>
        <p:spPr>
          <a:xfrm>
            <a:off x="7222850" y="11982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p3"/>
          <p:cNvSpPr/>
          <p:nvPr/>
        </p:nvSpPr>
        <p:spPr>
          <a:xfrm>
            <a:off x="7633963" y="9348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p3"/>
          <p:cNvSpPr/>
          <p:nvPr/>
        </p:nvSpPr>
        <p:spPr>
          <a:xfrm flipH="1">
            <a:off x="5702600" y="22290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3"/>
          <p:cNvSpPr/>
          <p:nvPr/>
        </p:nvSpPr>
        <p:spPr>
          <a:xfrm>
            <a:off x="5638100" y="16826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p3"/>
          <p:cNvSpPr/>
          <p:nvPr/>
        </p:nvSpPr>
        <p:spPr>
          <a:xfrm flipH="1">
            <a:off x="5671075" y="17404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p3"/>
          <p:cNvSpPr/>
          <p:nvPr/>
        </p:nvSpPr>
        <p:spPr>
          <a:xfrm flipH="1">
            <a:off x="6265375" y="1742325"/>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p3"/>
          <p:cNvSpPr/>
          <p:nvPr/>
        </p:nvSpPr>
        <p:spPr>
          <a:xfrm>
            <a:off x="7222850" y="5836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 name="Google Shape;264;p3"/>
          <p:cNvSpPr/>
          <p:nvPr/>
        </p:nvSpPr>
        <p:spPr>
          <a:xfrm flipH="1">
            <a:off x="5800000" y="2077563"/>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p3"/>
          <p:cNvSpPr/>
          <p:nvPr/>
        </p:nvSpPr>
        <p:spPr>
          <a:xfrm flipH="1">
            <a:off x="6321175" y="18058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p3"/>
          <p:cNvSpPr/>
          <p:nvPr/>
        </p:nvSpPr>
        <p:spPr>
          <a:xfrm>
            <a:off x="6263351" y="4275525"/>
            <a:ext cx="214127" cy="220152"/>
          </a:xfrm>
          <a:custGeom>
            <a:rect b="b" l="l" r="r" t="t"/>
            <a:pathLst>
              <a:path extrusionOk="0" h="2701" w="2627">
                <a:moveTo>
                  <a:pt x="1030" y="0"/>
                </a:moveTo>
                <a:cubicBezTo>
                  <a:pt x="968" y="0"/>
                  <a:pt x="919" y="49"/>
                  <a:pt x="919" y="111"/>
                </a:cubicBezTo>
                <a:lnTo>
                  <a:pt x="919" y="956"/>
                </a:lnTo>
                <a:lnTo>
                  <a:pt x="111" y="956"/>
                </a:lnTo>
                <a:cubicBezTo>
                  <a:pt x="50" y="956"/>
                  <a:pt x="0" y="1005"/>
                  <a:pt x="0" y="1067"/>
                </a:cubicBezTo>
                <a:lnTo>
                  <a:pt x="0" y="1628"/>
                </a:lnTo>
                <a:cubicBezTo>
                  <a:pt x="0" y="1689"/>
                  <a:pt x="50" y="1739"/>
                  <a:pt x="111" y="1739"/>
                </a:cubicBezTo>
                <a:lnTo>
                  <a:pt x="919" y="1739"/>
                </a:lnTo>
                <a:lnTo>
                  <a:pt x="919" y="2583"/>
                </a:lnTo>
                <a:cubicBezTo>
                  <a:pt x="919" y="2645"/>
                  <a:pt x="968" y="2701"/>
                  <a:pt x="1030" y="2701"/>
                </a:cubicBezTo>
                <a:lnTo>
                  <a:pt x="1591" y="2701"/>
                </a:lnTo>
                <a:cubicBezTo>
                  <a:pt x="1653" y="2701"/>
                  <a:pt x="1708" y="2645"/>
                  <a:pt x="1708" y="2583"/>
                </a:cubicBezTo>
                <a:lnTo>
                  <a:pt x="1708" y="1739"/>
                </a:lnTo>
                <a:lnTo>
                  <a:pt x="2516" y="1739"/>
                </a:lnTo>
                <a:cubicBezTo>
                  <a:pt x="2578" y="1739"/>
                  <a:pt x="2627" y="1689"/>
                  <a:pt x="2627" y="1628"/>
                </a:cubicBezTo>
                <a:lnTo>
                  <a:pt x="2627" y="1067"/>
                </a:lnTo>
                <a:cubicBezTo>
                  <a:pt x="2627" y="1005"/>
                  <a:pt x="2578" y="956"/>
                  <a:pt x="2516" y="956"/>
                </a:cubicBezTo>
                <a:lnTo>
                  <a:pt x="1708" y="956"/>
                </a:lnTo>
                <a:lnTo>
                  <a:pt x="1708" y="111"/>
                </a:lnTo>
                <a:cubicBezTo>
                  <a:pt x="1708" y="49"/>
                  <a:pt x="1653" y="0"/>
                  <a:pt x="15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p3"/>
          <p:cNvSpPr/>
          <p:nvPr/>
        </p:nvSpPr>
        <p:spPr>
          <a:xfrm>
            <a:off x="7927300" y="45396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 name="Google Shape;268;p3"/>
          <p:cNvSpPr/>
          <p:nvPr/>
        </p:nvSpPr>
        <p:spPr>
          <a:xfrm>
            <a:off x="6876575" y="36782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p3"/>
          <p:cNvSpPr/>
          <p:nvPr/>
        </p:nvSpPr>
        <p:spPr>
          <a:xfrm>
            <a:off x="7497650" y="359703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p3"/>
          <p:cNvSpPr/>
          <p:nvPr/>
        </p:nvSpPr>
        <p:spPr>
          <a:xfrm>
            <a:off x="7581038" y="368950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 name="Google Shape;271;p3"/>
          <p:cNvSpPr/>
          <p:nvPr/>
        </p:nvSpPr>
        <p:spPr>
          <a:xfrm>
            <a:off x="7539338" y="3582988"/>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p3"/>
          <p:cNvSpPr/>
          <p:nvPr/>
        </p:nvSpPr>
        <p:spPr>
          <a:xfrm flipH="1">
            <a:off x="7165963" y="39893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 name="Google Shape;273;p3"/>
          <p:cNvSpPr/>
          <p:nvPr/>
        </p:nvSpPr>
        <p:spPr>
          <a:xfrm flipH="1">
            <a:off x="7553150" y="4335300"/>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 name="Google Shape;274;p3"/>
          <p:cNvSpPr/>
          <p:nvPr/>
        </p:nvSpPr>
        <p:spPr>
          <a:xfrm>
            <a:off x="6817475" y="41228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p3"/>
          <p:cNvSpPr/>
          <p:nvPr/>
        </p:nvSpPr>
        <p:spPr>
          <a:xfrm>
            <a:off x="6741725" y="44311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p3"/>
          <p:cNvSpPr/>
          <p:nvPr/>
        </p:nvSpPr>
        <p:spPr>
          <a:xfrm>
            <a:off x="6775475" y="44424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 name="Google Shape;277;p3"/>
          <p:cNvSpPr/>
          <p:nvPr/>
        </p:nvSpPr>
        <p:spPr>
          <a:xfrm>
            <a:off x="6673488" y="44424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p3"/>
          <p:cNvSpPr/>
          <p:nvPr/>
        </p:nvSpPr>
        <p:spPr>
          <a:xfrm>
            <a:off x="7197675" y="433633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 name="Google Shape;279;p3"/>
          <p:cNvSpPr/>
          <p:nvPr/>
        </p:nvSpPr>
        <p:spPr>
          <a:xfrm>
            <a:off x="7292625" y="43668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p3"/>
          <p:cNvSpPr/>
          <p:nvPr/>
        </p:nvSpPr>
        <p:spPr>
          <a:xfrm>
            <a:off x="7958350" y="34175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p3"/>
          <p:cNvSpPr/>
          <p:nvPr/>
        </p:nvSpPr>
        <p:spPr>
          <a:xfrm>
            <a:off x="7882600" y="37259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p3"/>
          <p:cNvSpPr/>
          <p:nvPr/>
        </p:nvSpPr>
        <p:spPr>
          <a:xfrm>
            <a:off x="7916350" y="37371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 name="Google Shape;283;p3"/>
          <p:cNvSpPr/>
          <p:nvPr/>
        </p:nvSpPr>
        <p:spPr>
          <a:xfrm>
            <a:off x="7814363" y="37371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p3"/>
          <p:cNvSpPr/>
          <p:nvPr/>
        </p:nvSpPr>
        <p:spPr>
          <a:xfrm>
            <a:off x="8338550" y="363108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 name="Google Shape;285;p3"/>
          <p:cNvSpPr/>
          <p:nvPr/>
        </p:nvSpPr>
        <p:spPr>
          <a:xfrm>
            <a:off x="8433500" y="36615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p3"/>
          <p:cNvSpPr/>
          <p:nvPr/>
        </p:nvSpPr>
        <p:spPr>
          <a:xfrm>
            <a:off x="5346927" y="1463202"/>
            <a:ext cx="1082100" cy="1082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p3"/>
          <p:cNvSpPr/>
          <p:nvPr/>
        </p:nvSpPr>
        <p:spPr>
          <a:xfrm>
            <a:off x="7093290" y="2524338"/>
            <a:ext cx="1643100" cy="1643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p3"/>
          <p:cNvSpPr/>
          <p:nvPr/>
        </p:nvSpPr>
        <p:spPr>
          <a:xfrm>
            <a:off x="7364575" y="1151200"/>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 name="Google Shape;289;p3"/>
          <p:cNvSpPr/>
          <p:nvPr/>
        </p:nvSpPr>
        <p:spPr>
          <a:xfrm>
            <a:off x="6469000" y="3843288"/>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p3"/>
          <p:cNvSpPr/>
          <p:nvPr/>
        </p:nvSpPr>
        <p:spPr>
          <a:xfrm rot="-6779535">
            <a:off x="1766563" y="247767"/>
            <a:ext cx="648910" cy="469058"/>
          </a:xfrm>
          <a:custGeom>
            <a:rect b="b" l="l" r="r" t="t"/>
            <a:pathLst>
              <a:path extrusionOk="0" h="5915" w="8183">
                <a:moveTo>
                  <a:pt x="4239" y="0"/>
                </a:moveTo>
                <a:cubicBezTo>
                  <a:pt x="4180" y="0"/>
                  <a:pt x="4122" y="2"/>
                  <a:pt x="4064" y="6"/>
                </a:cubicBezTo>
                <a:cubicBezTo>
                  <a:pt x="2769" y="99"/>
                  <a:pt x="1240" y="2207"/>
                  <a:pt x="500" y="3299"/>
                </a:cubicBezTo>
                <a:cubicBezTo>
                  <a:pt x="247" y="3662"/>
                  <a:pt x="1" y="4094"/>
                  <a:pt x="38" y="4538"/>
                </a:cubicBezTo>
                <a:cubicBezTo>
                  <a:pt x="62" y="4797"/>
                  <a:pt x="186" y="5031"/>
                  <a:pt x="358" y="5204"/>
                </a:cubicBezTo>
                <a:cubicBezTo>
                  <a:pt x="432" y="5284"/>
                  <a:pt x="525" y="5352"/>
                  <a:pt x="617" y="5407"/>
                </a:cubicBezTo>
                <a:cubicBezTo>
                  <a:pt x="919" y="5586"/>
                  <a:pt x="1264" y="5648"/>
                  <a:pt x="1604" y="5697"/>
                </a:cubicBezTo>
                <a:cubicBezTo>
                  <a:pt x="2364" y="5820"/>
                  <a:pt x="3149" y="5914"/>
                  <a:pt x="3930" y="5914"/>
                </a:cubicBezTo>
                <a:cubicBezTo>
                  <a:pt x="4999" y="5914"/>
                  <a:pt x="6061" y="5737"/>
                  <a:pt x="7048" y="5210"/>
                </a:cubicBezTo>
                <a:cubicBezTo>
                  <a:pt x="7492" y="4970"/>
                  <a:pt x="7942" y="4618"/>
                  <a:pt x="8077" y="4094"/>
                </a:cubicBezTo>
                <a:cubicBezTo>
                  <a:pt x="8182" y="3687"/>
                  <a:pt x="8071" y="3268"/>
                  <a:pt x="7923" y="2898"/>
                </a:cubicBezTo>
                <a:cubicBezTo>
                  <a:pt x="7868" y="2762"/>
                  <a:pt x="7806" y="2627"/>
                  <a:pt x="7732" y="2491"/>
                </a:cubicBezTo>
                <a:cubicBezTo>
                  <a:pt x="7045" y="1189"/>
                  <a:pt x="5643" y="0"/>
                  <a:pt x="423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p3"/>
          <p:cNvSpPr/>
          <p:nvPr/>
        </p:nvSpPr>
        <p:spPr>
          <a:xfrm rot="-715145">
            <a:off x="2230963" y="74759"/>
            <a:ext cx="1797725" cy="815088"/>
          </a:xfrm>
          <a:custGeom>
            <a:rect b="b" l="l" r="r" t="t"/>
            <a:pathLst>
              <a:path extrusionOk="0" h="8997" w="9952">
                <a:moveTo>
                  <a:pt x="3764" y="1"/>
                </a:moveTo>
                <a:cubicBezTo>
                  <a:pt x="3566" y="1"/>
                  <a:pt x="3368" y="7"/>
                  <a:pt x="3169" y="18"/>
                </a:cubicBezTo>
                <a:cubicBezTo>
                  <a:pt x="2806" y="37"/>
                  <a:pt x="2442" y="74"/>
                  <a:pt x="2078" y="135"/>
                </a:cubicBezTo>
                <a:cubicBezTo>
                  <a:pt x="1277" y="265"/>
                  <a:pt x="716" y="431"/>
                  <a:pt x="376" y="875"/>
                </a:cubicBezTo>
                <a:cubicBezTo>
                  <a:pt x="210" y="1091"/>
                  <a:pt x="99" y="1381"/>
                  <a:pt x="44" y="1769"/>
                </a:cubicBezTo>
                <a:cubicBezTo>
                  <a:pt x="13" y="1972"/>
                  <a:pt x="0" y="2201"/>
                  <a:pt x="0" y="2460"/>
                </a:cubicBezTo>
                <a:cubicBezTo>
                  <a:pt x="7" y="4661"/>
                  <a:pt x="1344" y="7552"/>
                  <a:pt x="3120" y="8514"/>
                </a:cubicBezTo>
                <a:cubicBezTo>
                  <a:pt x="3729" y="8843"/>
                  <a:pt x="4377" y="8996"/>
                  <a:pt x="5022" y="8996"/>
                </a:cubicBezTo>
                <a:cubicBezTo>
                  <a:pt x="6790" y="8996"/>
                  <a:pt x="8533" y="7844"/>
                  <a:pt x="9378" y="6023"/>
                </a:cubicBezTo>
                <a:cubicBezTo>
                  <a:pt x="9440" y="5894"/>
                  <a:pt x="9495" y="5764"/>
                  <a:pt x="9545" y="5629"/>
                </a:cubicBezTo>
                <a:cubicBezTo>
                  <a:pt x="9828" y="4864"/>
                  <a:pt x="9951" y="3989"/>
                  <a:pt x="9791" y="3187"/>
                </a:cubicBezTo>
                <a:cubicBezTo>
                  <a:pt x="9748" y="2965"/>
                  <a:pt x="9680" y="2749"/>
                  <a:pt x="9594" y="2546"/>
                </a:cubicBezTo>
                <a:cubicBezTo>
                  <a:pt x="9101" y="1442"/>
                  <a:pt x="8028" y="857"/>
                  <a:pt x="6992" y="517"/>
                </a:cubicBezTo>
                <a:cubicBezTo>
                  <a:pt x="5943" y="173"/>
                  <a:pt x="4855" y="1"/>
                  <a:pt x="3764" y="1"/>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p3"/>
          <p:cNvSpPr txBox="1"/>
          <p:nvPr>
            <p:ph idx="2" type="title"/>
          </p:nvPr>
        </p:nvSpPr>
        <p:spPr>
          <a:xfrm>
            <a:off x="1937975" y="1337825"/>
            <a:ext cx="14160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6000"/>
              <a:buNone/>
            </a:pPr>
            <a:r>
              <a:rPr lang="en-US"/>
              <a:t>01</a:t>
            </a:r>
            <a:endParaRPr/>
          </a:p>
        </p:txBody>
      </p:sp>
      <p:pic>
        <p:nvPicPr>
          <p:cNvPr id="293" name="Google Shape;293;p3"/>
          <p:cNvPicPr preferRelativeResize="0"/>
          <p:nvPr/>
        </p:nvPicPr>
        <p:blipFill rotWithShape="1">
          <a:blip r:embed="rId3">
            <a:alphaModFix/>
          </a:blip>
          <a:srcRect b="0" l="0" r="0" t="0"/>
          <a:stretch/>
        </p:blipFill>
        <p:spPr>
          <a:xfrm>
            <a:off x="4791117" y="1092859"/>
            <a:ext cx="4094715" cy="3002897"/>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30"/>
          <p:cNvSpPr txBox="1"/>
          <p:nvPr>
            <p:ph type="title"/>
          </p:nvPr>
        </p:nvSpPr>
        <p:spPr>
          <a:xfrm>
            <a:off x="336884" y="214841"/>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Disorders of memory </a:t>
            </a:r>
            <a:endParaRPr/>
          </a:p>
        </p:txBody>
      </p:sp>
      <p:sp>
        <p:nvSpPr>
          <p:cNvPr id="545" name="Google Shape;545;p30"/>
          <p:cNvSpPr txBox="1"/>
          <p:nvPr>
            <p:ph idx="4294967295" type="body"/>
          </p:nvPr>
        </p:nvSpPr>
        <p:spPr>
          <a:xfrm>
            <a:off x="236523" y="856881"/>
            <a:ext cx="8087116" cy="4134490"/>
          </a:xfrm>
          <a:prstGeom prst="rect">
            <a:avLst/>
          </a:prstGeom>
          <a:noFill/>
          <a:ln>
            <a:noFill/>
          </a:ln>
        </p:spPr>
        <p:txBody>
          <a:bodyPr anchorCtr="0" anchor="t" bIns="45700" lIns="91425" spcFirstLastPara="1" rIns="91425" wrap="square" tIns="45700">
            <a:normAutofit fontScale="92500"/>
          </a:bodyPr>
          <a:lstStyle/>
          <a:p>
            <a:pPr indent="-285750" lvl="0" marL="285750" rtl="0" algn="l">
              <a:lnSpc>
                <a:spcPct val="110000"/>
              </a:lnSpc>
              <a:spcBef>
                <a:spcPts val="0"/>
              </a:spcBef>
              <a:spcAft>
                <a:spcPts val="0"/>
              </a:spcAft>
              <a:buSzPct val="100000"/>
              <a:buChar char="•"/>
            </a:pPr>
            <a:r>
              <a:rPr b="1" lang="en-US" sz="1800">
                <a:solidFill>
                  <a:schemeClr val="dk2"/>
                </a:solidFill>
                <a:latin typeface="Roboto Condensed"/>
                <a:ea typeface="Roboto Condensed"/>
                <a:cs typeface="Roboto Condensed"/>
                <a:sym typeface="Roboto Condensed"/>
              </a:rPr>
              <a:t>Amnesia: </a:t>
            </a:r>
            <a:r>
              <a:rPr lang="en-US" sz="1800">
                <a:latin typeface="Roboto Condensed"/>
                <a:ea typeface="Roboto Condensed"/>
                <a:cs typeface="Roboto Condensed"/>
                <a:sym typeface="Roboto Condensed"/>
              </a:rPr>
              <a:t>Partial or total inability to recall past experiences; may be organic (amnestic disorder) or emotional (dissociative amnesia) in origin.</a:t>
            </a:r>
            <a:endParaRPr/>
          </a:p>
          <a:p>
            <a:pPr indent="-285750" lvl="8" marL="747713" rtl="0" algn="l">
              <a:lnSpc>
                <a:spcPct val="110000"/>
              </a:lnSpc>
              <a:spcBef>
                <a:spcPts val="0"/>
              </a:spcBef>
              <a:spcAft>
                <a:spcPts val="0"/>
              </a:spcAft>
              <a:buSzPct val="100000"/>
              <a:buFont typeface="Arial"/>
              <a:buChar char="•"/>
            </a:pPr>
            <a:r>
              <a:rPr lang="en-US" sz="1800">
                <a:solidFill>
                  <a:srgbClr val="939F26"/>
                </a:solidFill>
                <a:latin typeface="Roboto Condensed"/>
                <a:ea typeface="Roboto Condensed"/>
                <a:cs typeface="Roboto Condensed"/>
                <a:sym typeface="Roboto Condensed"/>
              </a:rPr>
              <a:t>Psychogenic amnesias: </a:t>
            </a:r>
            <a:r>
              <a:rPr lang="en-US" sz="1800">
                <a:latin typeface="Roboto Condensed"/>
                <a:ea typeface="Roboto Condensed"/>
                <a:cs typeface="Roboto Condensed"/>
                <a:sym typeface="Roboto Condensed"/>
              </a:rPr>
              <a:t>Dissociative or hysterical amnesia is the </a:t>
            </a:r>
            <a:r>
              <a:rPr lang="en-US" sz="1800" u="sng">
                <a:latin typeface="Roboto Condensed"/>
                <a:ea typeface="Roboto Condensed"/>
                <a:cs typeface="Roboto Condensed"/>
                <a:sym typeface="Roboto Condensed"/>
              </a:rPr>
              <a:t>sudden amnesia that occurs during periods of extreme trauma</a:t>
            </a:r>
            <a:r>
              <a:rPr lang="en-US" sz="1800">
                <a:latin typeface="Roboto Condensed"/>
                <a:ea typeface="Roboto Condensed"/>
                <a:cs typeface="Roboto Condensed"/>
                <a:sym typeface="Roboto Condensed"/>
              </a:rPr>
              <a:t> and can last for hours or even days.</a:t>
            </a:r>
            <a:endParaRPr/>
          </a:p>
          <a:p>
            <a:pPr indent="-285750" lvl="8" marL="747713" rtl="0" algn="l">
              <a:lnSpc>
                <a:spcPct val="110000"/>
              </a:lnSpc>
              <a:spcBef>
                <a:spcPts val="0"/>
              </a:spcBef>
              <a:spcAft>
                <a:spcPts val="0"/>
              </a:spcAft>
              <a:buSzPct val="100000"/>
              <a:buFont typeface="Arial"/>
              <a:buChar char="•"/>
            </a:pPr>
            <a:r>
              <a:rPr lang="en-US" sz="1800">
                <a:solidFill>
                  <a:srgbClr val="939F26"/>
                </a:solidFill>
                <a:latin typeface="Roboto Condensed"/>
                <a:ea typeface="Roboto Condensed"/>
                <a:cs typeface="Roboto Condensed"/>
                <a:sym typeface="Roboto Condensed"/>
              </a:rPr>
              <a:t>Anterograde amnesia: </a:t>
            </a:r>
            <a:r>
              <a:rPr lang="en-US" sz="1800">
                <a:latin typeface="Roboto Condensed"/>
                <a:ea typeface="Roboto Condensed"/>
                <a:cs typeface="Roboto Condensed"/>
                <a:sym typeface="Roboto Condensed"/>
              </a:rPr>
              <a:t>Loss of memory for events </a:t>
            </a:r>
            <a:r>
              <a:rPr lang="en-US" sz="1800" u="sng">
                <a:latin typeface="Roboto Condensed"/>
                <a:ea typeface="Roboto Condensed"/>
                <a:cs typeface="Roboto Condensed"/>
                <a:sym typeface="Roboto Condensed"/>
              </a:rPr>
              <a:t>after the onset of the unconsciousness</a:t>
            </a:r>
            <a:r>
              <a:rPr lang="en-US" sz="1800">
                <a:latin typeface="Roboto Condensed"/>
                <a:ea typeface="Roboto Condensed"/>
                <a:cs typeface="Roboto Condensed"/>
                <a:sym typeface="Roboto Condensed"/>
              </a:rPr>
              <a:t>; common after trauma. </a:t>
            </a:r>
            <a:endParaRPr/>
          </a:p>
          <a:p>
            <a:pPr indent="-285750" lvl="8" marL="747713" rtl="0" algn="l">
              <a:lnSpc>
                <a:spcPct val="110000"/>
              </a:lnSpc>
              <a:spcBef>
                <a:spcPts val="0"/>
              </a:spcBef>
              <a:spcAft>
                <a:spcPts val="0"/>
              </a:spcAft>
              <a:buSzPct val="100000"/>
              <a:buFont typeface="Arial"/>
              <a:buChar char="•"/>
            </a:pPr>
            <a:r>
              <a:rPr lang="en-US" sz="1800">
                <a:solidFill>
                  <a:srgbClr val="939F26"/>
                </a:solidFill>
                <a:latin typeface="Roboto Condensed"/>
                <a:ea typeface="Roboto Condensed"/>
                <a:cs typeface="Roboto Condensed"/>
                <a:sym typeface="Roboto Condensed"/>
              </a:rPr>
              <a:t>Retrograde amnesia: </a:t>
            </a:r>
            <a:r>
              <a:rPr lang="en-US" sz="1800">
                <a:latin typeface="Roboto Condensed"/>
                <a:ea typeface="Roboto Condensed"/>
                <a:cs typeface="Roboto Condensed"/>
                <a:sym typeface="Roboto Condensed"/>
              </a:rPr>
              <a:t>Inability to recall events </a:t>
            </a:r>
            <a:r>
              <a:rPr lang="en-US" sz="1800" u="sng">
                <a:latin typeface="Roboto Condensed"/>
                <a:ea typeface="Roboto Condensed"/>
                <a:cs typeface="Roboto Condensed"/>
                <a:sym typeface="Roboto Condensed"/>
              </a:rPr>
              <a:t>before the onset of unconsciousness</a:t>
            </a:r>
            <a:endParaRPr/>
          </a:p>
          <a:p>
            <a:pPr indent="-285750" lvl="0" marL="285750" rtl="0" algn="l">
              <a:lnSpc>
                <a:spcPct val="110000"/>
              </a:lnSpc>
              <a:spcBef>
                <a:spcPts val="0"/>
              </a:spcBef>
              <a:spcAft>
                <a:spcPts val="0"/>
              </a:spcAft>
              <a:buSzPct val="100000"/>
              <a:buChar char="•"/>
            </a:pPr>
            <a:r>
              <a:rPr b="1" lang="en-US" sz="1800">
                <a:solidFill>
                  <a:schemeClr val="dk2"/>
                </a:solidFill>
                <a:latin typeface="Roboto Condensed"/>
                <a:ea typeface="Roboto Condensed"/>
                <a:cs typeface="Roboto Condensed"/>
                <a:sym typeface="Roboto Condensed"/>
              </a:rPr>
              <a:t>Confabulation</a:t>
            </a:r>
            <a:r>
              <a:rPr lang="en-US" sz="1800">
                <a:latin typeface="Roboto Condensed"/>
                <a:ea typeface="Roboto Condensed"/>
                <a:cs typeface="Roboto Condensed"/>
                <a:sym typeface="Roboto Condensed"/>
              </a:rPr>
              <a:t>: falsification of memory occurring in clear consciousness in association with organic pathology. It manifests itself as the </a:t>
            </a:r>
            <a:r>
              <a:rPr lang="en-US" sz="1800" u="sng">
                <a:latin typeface="Roboto Condensed"/>
                <a:ea typeface="Roboto Condensed"/>
                <a:cs typeface="Roboto Condensed"/>
                <a:sym typeface="Roboto Condensed"/>
              </a:rPr>
              <a:t>filling-in of gaps in memory by imagined or untrue experiences that have no basis in fact</a:t>
            </a:r>
            <a:r>
              <a:rPr lang="en-US" sz="1800">
                <a:latin typeface="Roboto Condensed"/>
                <a:ea typeface="Roboto Condensed"/>
                <a:cs typeface="Roboto Condensed"/>
                <a:sym typeface="Roboto Condensed"/>
              </a:rPr>
              <a:t>. Some schizophrenics &amp; patients with Dementia confabulate.</a:t>
            </a:r>
            <a:endParaRPr/>
          </a:p>
          <a:p>
            <a:pPr indent="-285750" lvl="1" marL="285750" rtl="0" algn="l">
              <a:lnSpc>
                <a:spcPct val="110000"/>
              </a:lnSpc>
              <a:spcBef>
                <a:spcPts val="0"/>
              </a:spcBef>
              <a:spcAft>
                <a:spcPts val="0"/>
              </a:spcAft>
              <a:buSzPct val="100000"/>
              <a:buChar char="•"/>
            </a:pPr>
            <a:r>
              <a:rPr lang="en-US" sz="1800">
                <a:solidFill>
                  <a:srgbClr val="939F26"/>
                </a:solidFill>
                <a:latin typeface="Roboto Condensed"/>
                <a:ea typeface="Roboto Condensed"/>
                <a:cs typeface="Roboto Condensed"/>
                <a:sym typeface="Roboto Condensed"/>
              </a:rPr>
              <a:t>Pseudologia phantastica </a:t>
            </a:r>
            <a:r>
              <a:rPr lang="en-US" sz="1800">
                <a:latin typeface="Roboto Condensed"/>
                <a:ea typeface="Roboto Condensed"/>
                <a:cs typeface="Roboto Condensed"/>
                <a:sym typeface="Roboto Condensed"/>
              </a:rPr>
              <a:t>(pathological lying): describe the confabulation that occurs in those without organic brain pathology such as antisocial or hysterical personality disorders</a:t>
            </a:r>
            <a:endParaRPr/>
          </a:p>
          <a:p>
            <a:pPr indent="-180022" lvl="0" marL="285750" rtl="0" algn="l">
              <a:lnSpc>
                <a:spcPct val="110000"/>
              </a:lnSpc>
              <a:spcBef>
                <a:spcPts val="0"/>
              </a:spcBef>
              <a:spcAft>
                <a:spcPts val="0"/>
              </a:spcAft>
              <a:buSzPct val="100000"/>
              <a:buNone/>
            </a:pPr>
            <a:r>
              <a:t/>
            </a:r>
            <a:endParaRPr sz="1800">
              <a:latin typeface="Roboto Condensed"/>
              <a:ea typeface="Roboto Condensed"/>
              <a:cs typeface="Roboto Condensed"/>
              <a:sym typeface="Roboto Condensed"/>
            </a:endParaRPr>
          </a:p>
        </p:txBody>
      </p:sp>
    </p:spTree>
  </p:cSld>
  <p:clrMapOvr>
    <a:masterClrMapping/>
  </p:clrMapOvr>
</p:sld>
</file>

<file path=ppt/slides/slide3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3" name="Shape 3613"/>
        <p:cNvGrpSpPr/>
        <p:nvPr/>
      </p:nvGrpSpPr>
      <p:grpSpPr>
        <a:xfrm>
          <a:off x="0" y="0"/>
          <a:ext cx="0" cy="0"/>
          <a:chOff x="0" y="0"/>
          <a:chExt cx="0" cy="0"/>
        </a:xfrm>
      </p:grpSpPr>
      <p:sp>
        <p:nvSpPr>
          <p:cNvPr id="3614" name="Google Shape;3614;p123"/>
          <p:cNvSpPr txBox="1"/>
          <p:nvPr>
            <p:ph type="title"/>
          </p:nvPr>
        </p:nvSpPr>
        <p:spPr>
          <a:xfrm>
            <a:off x="324832" y="346347"/>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sz="2800"/>
              <a:t>Substance/Medication-Induced Sexual Dysfunction</a:t>
            </a:r>
            <a:endParaRPr/>
          </a:p>
        </p:txBody>
      </p:sp>
      <p:sp>
        <p:nvSpPr>
          <p:cNvPr id="3615" name="Google Shape;3615;p123"/>
          <p:cNvSpPr txBox="1"/>
          <p:nvPr>
            <p:ph idx="1" type="body"/>
          </p:nvPr>
        </p:nvSpPr>
        <p:spPr>
          <a:xfrm>
            <a:off x="413548" y="1089010"/>
            <a:ext cx="8009677" cy="3708144"/>
          </a:xfrm>
          <a:prstGeom prst="rect">
            <a:avLst/>
          </a:prstGeom>
          <a:noFill/>
          <a:ln>
            <a:noFill/>
          </a:ln>
        </p:spPr>
        <p:txBody>
          <a:bodyPr anchorCtr="0" anchor="t" bIns="45700" lIns="91425" spcFirstLastPara="1" rIns="91425" wrap="square" tIns="45700">
            <a:normAutofit/>
          </a:bodyPr>
          <a:lstStyle/>
          <a:p>
            <a:pPr indent="-342900" lvl="0" marL="482600" rtl="0" algn="l">
              <a:lnSpc>
                <a:spcPct val="100000"/>
              </a:lnSpc>
              <a:spcBef>
                <a:spcPts val="0"/>
              </a:spcBef>
              <a:spcAft>
                <a:spcPts val="0"/>
              </a:spcAft>
              <a:buSzPts val="1400"/>
              <a:buAutoNum type="alphaUcPeriod"/>
            </a:pPr>
            <a:r>
              <a:rPr lang="en-US" sz="1600"/>
              <a:t>clinically significant disturbance in sexual function is predominant in the clinical picture </a:t>
            </a:r>
            <a:endParaRPr/>
          </a:p>
          <a:p>
            <a:pPr indent="-342900" lvl="0" marL="482600" rtl="0" algn="l">
              <a:lnSpc>
                <a:spcPct val="100000"/>
              </a:lnSpc>
              <a:spcBef>
                <a:spcPts val="0"/>
              </a:spcBef>
              <a:spcAft>
                <a:spcPts val="0"/>
              </a:spcAft>
              <a:buSzPts val="1400"/>
              <a:buAutoNum type="alphaUcPeriod"/>
            </a:pPr>
            <a:r>
              <a:rPr lang="en-US" sz="1600"/>
              <a:t>There is evidence from the history, physical examination, or laboratory findings of both </a:t>
            </a:r>
            <a:endParaRPr/>
          </a:p>
          <a:p>
            <a:pPr indent="-342900" lvl="0" marL="482600" rtl="0" algn="l">
              <a:lnSpc>
                <a:spcPct val="100000"/>
              </a:lnSpc>
              <a:spcBef>
                <a:spcPts val="0"/>
              </a:spcBef>
              <a:spcAft>
                <a:spcPts val="0"/>
              </a:spcAft>
              <a:buSzPts val="1400"/>
              <a:buAutoNum type="alphaUcPeriod"/>
            </a:pPr>
            <a:r>
              <a:rPr lang="en-US" sz="1600"/>
              <a:t>(1) and (2): </a:t>
            </a:r>
            <a:endParaRPr/>
          </a:p>
          <a:p>
            <a:pPr indent="-342900" lvl="1" marL="939800" rtl="0" algn="l">
              <a:lnSpc>
                <a:spcPct val="100000"/>
              </a:lnSpc>
              <a:spcBef>
                <a:spcPts val="600"/>
              </a:spcBef>
              <a:spcAft>
                <a:spcPts val="0"/>
              </a:spcAft>
              <a:buSzPts val="1400"/>
              <a:buAutoNum type="arabicPeriod"/>
            </a:pPr>
            <a:r>
              <a:rPr lang="en-US" sz="1600"/>
              <a:t>The symptoms in Criterion A developed during or soon after substance intoxication or withdrawal or after exposure to a medication </a:t>
            </a:r>
            <a:endParaRPr/>
          </a:p>
          <a:p>
            <a:pPr indent="-342900" lvl="1" marL="939800" rtl="0" algn="l">
              <a:lnSpc>
                <a:spcPct val="100000"/>
              </a:lnSpc>
              <a:spcBef>
                <a:spcPts val="600"/>
              </a:spcBef>
              <a:spcAft>
                <a:spcPts val="0"/>
              </a:spcAft>
              <a:buSzPts val="1400"/>
              <a:buAutoNum type="arabicPeriod"/>
            </a:pPr>
            <a:r>
              <a:rPr lang="en-US" sz="1600"/>
              <a:t>The involved substance medication is capable of producing the symptoms in criterion A </a:t>
            </a:r>
            <a:endParaRPr/>
          </a:p>
          <a:p>
            <a:pPr indent="-342900" lvl="0" marL="482600" rtl="0" algn="l">
              <a:lnSpc>
                <a:spcPct val="100000"/>
              </a:lnSpc>
              <a:spcBef>
                <a:spcPts val="0"/>
              </a:spcBef>
              <a:spcAft>
                <a:spcPts val="0"/>
              </a:spcAft>
              <a:buSzPts val="1400"/>
              <a:buAutoNum type="alphaUcPeriod"/>
            </a:pPr>
            <a:r>
              <a:rPr lang="en-US" sz="1600"/>
              <a:t>The disturbance is not better explained by a sexual dysfunction that is not substance/ medication induced </a:t>
            </a:r>
            <a:endParaRPr/>
          </a:p>
          <a:p>
            <a:pPr indent="-342900" lvl="0" marL="482600" rtl="0" algn="l">
              <a:lnSpc>
                <a:spcPct val="100000"/>
              </a:lnSpc>
              <a:spcBef>
                <a:spcPts val="0"/>
              </a:spcBef>
              <a:spcAft>
                <a:spcPts val="0"/>
              </a:spcAft>
              <a:buSzPts val="1400"/>
              <a:buAutoNum type="alphaUcPeriod"/>
            </a:pPr>
            <a:r>
              <a:rPr lang="en-US" sz="1600"/>
              <a:t>The disturbance does not occur exclusively during the course of a delirium </a:t>
            </a:r>
            <a:endParaRPr/>
          </a:p>
          <a:p>
            <a:pPr indent="-342900" lvl="0" marL="482600" rtl="0" algn="l">
              <a:lnSpc>
                <a:spcPct val="100000"/>
              </a:lnSpc>
              <a:spcBef>
                <a:spcPts val="0"/>
              </a:spcBef>
              <a:spcAft>
                <a:spcPts val="0"/>
              </a:spcAft>
              <a:buSzPts val="1400"/>
              <a:buAutoNum type="alphaUcPeriod"/>
            </a:pPr>
            <a:r>
              <a:rPr lang="en-US" sz="1600"/>
              <a:t>The disturbance causes clinically significant distress</a:t>
            </a:r>
            <a:endParaRPr sz="1600"/>
          </a:p>
        </p:txBody>
      </p:sp>
    </p:spTree>
  </p:cSld>
  <p:clrMapOvr>
    <a:masterClrMapping/>
  </p:clrMapOvr>
</p:sld>
</file>

<file path=ppt/slides/slide3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9" name="Shape 3619"/>
        <p:cNvGrpSpPr/>
        <p:nvPr/>
      </p:nvGrpSpPr>
      <p:grpSpPr>
        <a:xfrm>
          <a:off x="0" y="0"/>
          <a:ext cx="0" cy="0"/>
          <a:chOff x="0" y="0"/>
          <a:chExt cx="0" cy="0"/>
        </a:xfrm>
      </p:grpSpPr>
      <p:sp>
        <p:nvSpPr>
          <p:cNvPr id="3620" name="Google Shape;3620;p124"/>
          <p:cNvSpPr txBox="1"/>
          <p:nvPr>
            <p:ph type="title"/>
          </p:nvPr>
        </p:nvSpPr>
        <p:spPr>
          <a:xfrm>
            <a:off x="720000" y="5394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sz="3200"/>
              <a:t>Differential Diagnosis of Sexual Dysfunction</a:t>
            </a:r>
            <a:endParaRPr/>
          </a:p>
        </p:txBody>
      </p:sp>
      <p:sp>
        <p:nvSpPr>
          <p:cNvPr id="3621" name="Google Shape;3621;p124"/>
          <p:cNvSpPr txBox="1"/>
          <p:nvPr>
            <p:ph idx="1" type="body"/>
          </p:nvPr>
        </p:nvSpPr>
        <p:spPr>
          <a:xfrm>
            <a:off x="720725" y="1321385"/>
            <a:ext cx="7702500" cy="3287700"/>
          </a:xfrm>
          <a:prstGeom prst="rect">
            <a:avLst/>
          </a:prstGeom>
          <a:noFill/>
          <a:ln>
            <a:noFill/>
          </a:ln>
        </p:spPr>
        <p:txBody>
          <a:bodyPr anchorCtr="0" anchor="t" bIns="45700" lIns="91425" spcFirstLastPara="1" rIns="91425" wrap="square" tIns="45700">
            <a:normAutofit/>
          </a:bodyPr>
          <a:lstStyle/>
          <a:p>
            <a:pPr indent="-317500" lvl="0" marL="457200" rtl="0" algn="l">
              <a:lnSpc>
                <a:spcPct val="100000"/>
              </a:lnSpc>
              <a:spcBef>
                <a:spcPts val="0"/>
              </a:spcBef>
              <a:spcAft>
                <a:spcPts val="0"/>
              </a:spcAft>
              <a:buSzPts val="1400"/>
              <a:buChar char="•"/>
            </a:pPr>
            <a:r>
              <a:rPr lang="en-US"/>
              <a:t>General medical condition: Diabetes, atherosclerosis, pelvic adhesions, alcohol neuropathy, traumatic surgical surgery to the lumbar sympathetic ganglia, abdomino peritoneal surgery, or lumbar symphatectomy </a:t>
            </a:r>
            <a:endParaRPr/>
          </a:p>
          <a:p>
            <a:pPr indent="-228600" lvl="0" marL="457200" rtl="0" algn="l">
              <a:lnSpc>
                <a:spcPct val="100000"/>
              </a:lnSpc>
              <a:spcBef>
                <a:spcPts val="0"/>
              </a:spcBef>
              <a:spcAft>
                <a:spcPts val="0"/>
              </a:spcAft>
              <a:buSzPts val="1400"/>
              <a:buNone/>
            </a:pPr>
            <a:r>
              <a:t/>
            </a:r>
            <a:endParaRPr/>
          </a:p>
          <a:p>
            <a:pPr indent="-317500" lvl="0" marL="457200" rtl="0" algn="l">
              <a:lnSpc>
                <a:spcPct val="100000"/>
              </a:lnSpc>
              <a:spcBef>
                <a:spcPts val="0"/>
              </a:spcBef>
              <a:spcAft>
                <a:spcPts val="0"/>
              </a:spcAft>
              <a:buSzPts val="1400"/>
              <a:buChar char="•"/>
            </a:pPr>
            <a:r>
              <a:rPr lang="en-US"/>
              <a:t>Depression &amp; substance abuse : usage of antidepressants, antipsychotic, alpha symphathetic drug, and opiod drugs </a:t>
            </a:r>
            <a:endParaRPr/>
          </a:p>
          <a:p>
            <a:pPr indent="-228600" lvl="0" marL="457200" rtl="0" algn="l">
              <a:lnSpc>
                <a:spcPct val="100000"/>
              </a:lnSpc>
              <a:spcBef>
                <a:spcPts val="0"/>
              </a:spcBef>
              <a:spcAft>
                <a:spcPts val="0"/>
              </a:spcAft>
              <a:buSzPts val="1400"/>
              <a:buNone/>
            </a:pPr>
            <a:r>
              <a:t/>
            </a:r>
            <a:endParaRPr/>
          </a:p>
          <a:p>
            <a:pPr indent="-317500" lvl="0" marL="457200" rtl="0" algn="l">
              <a:lnSpc>
                <a:spcPct val="100000"/>
              </a:lnSpc>
              <a:spcBef>
                <a:spcPts val="0"/>
              </a:spcBef>
              <a:spcAft>
                <a:spcPts val="0"/>
              </a:spcAft>
              <a:buSzPts val="1400"/>
              <a:buChar char="•"/>
            </a:pPr>
            <a:r>
              <a:rPr lang="en-US"/>
              <a:t>Abnormal gonadal hormone levels : low estrogen, low testosterone, high progesterone</a:t>
            </a:r>
            <a:endParaRPr/>
          </a:p>
          <a:p>
            <a:pPr indent="-228600" lvl="0" marL="457200" rtl="0" algn="l">
              <a:lnSpc>
                <a:spcPct val="100000"/>
              </a:lnSpc>
              <a:spcBef>
                <a:spcPts val="0"/>
              </a:spcBef>
              <a:spcAft>
                <a:spcPts val="0"/>
              </a:spcAft>
              <a:buSzPts val="1400"/>
              <a:buNone/>
            </a:pPr>
            <a:r>
              <a:t/>
            </a:r>
            <a:endParaRPr/>
          </a:p>
        </p:txBody>
      </p:sp>
    </p:spTree>
  </p:cSld>
  <p:clrMapOvr>
    <a:masterClrMapping/>
  </p:clrMapOvr>
</p:sld>
</file>

<file path=ppt/slides/slide3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5" name="Shape 3625"/>
        <p:cNvGrpSpPr/>
        <p:nvPr/>
      </p:nvGrpSpPr>
      <p:grpSpPr>
        <a:xfrm>
          <a:off x="0" y="0"/>
          <a:ext cx="0" cy="0"/>
          <a:chOff x="0" y="0"/>
          <a:chExt cx="0" cy="0"/>
        </a:xfrm>
      </p:grpSpPr>
      <p:sp>
        <p:nvSpPr>
          <p:cNvPr id="3626" name="Google Shape;3626;p125"/>
          <p:cNvSpPr txBox="1"/>
          <p:nvPr>
            <p:ph type="title"/>
          </p:nvPr>
        </p:nvSpPr>
        <p:spPr>
          <a:xfrm>
            <a:off x="462709" y="741633"/>
            <a:ext cx="36687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Pharmacological Therapy</a:t>
            </a:r>
            <a:endParaRPr/>
          </a:p>
        </p:txBody>
      </p:sp>
      <p:sp>
        <p:nvSpPr>
          <p:cNvPr id="3627" name="Google Shape;3627;p125"/>
          <p:cNvSpPr txBox="1"/>
          <p:nvPr>
            <p:ph idx="1" type="body"/>
          </p:nvPr>
        </p:nvSpPr>
        <p:spPr>
          <a:xfrm>
            <a:off x="461963" y="1431925"/>
            <a:ext cx="4050302" cy="3617952"/>
          </a:xfrm>
          <a:prstGeom prst="rect">
            <a:avLst/>
          </a:prstGeom>
          <a:noFill/>
          <a:ln>
            <a:noFill/>
          </a:ln>
        </p:spPr>
        <p:txBody>
          <a:bodyPr anchorCtr="0" anchor="t" bIns="45700" lIns="91425" spcFirstLastPara="1" rIns="91425" wrap="square" tIns="45700">
            <a:normAutofit fontScale="92500" lnSpcReduction="10000"/>
          </a:bodyPr>
          <a:lstStyle/>
          <a:p>
            <a:pPr indent="0" lvl="0" marL="139700" rtl="0" algn="l">
              <a:lnSpc>
                <a:spcPct val="100000"/>
              </a:lnSpc>
              <a:spcBef>
                <a:spcPts val="0"/>
              </a:spcBef>
              <a:spcAft>
                <a:spcPts val="0"/>
              </a:spcAft>
              <a:buSzPct val="108108"/>
              <a:buNone/>
            </a:pPr>
            <a:r>
              <a:rPr lang="en-US"/>
              <a:t>Erectile disorder </a:t>
            </a:r>
            <a:endParaRPr/>
          </a:p>
          <a:p>
            <a:pPr indent="-317500" lvl="0" marL="457200" rtl="0" algn="l">
              <a:lnSpc>
                <a:spcPct val="100000"/>
              </a:lnSpc>
              <a:spcBef>
                <a:spcPts val="0"/>
              </a:spcBef>
              <a:spcAft>
                <a:spcPts val="0"/>
              </a:spcAft>
              <a:buSzPct val="108108"/>
              <a:buChar char="•"/>
            </a:pPr>
            <a:r>
              <a:rPr lang="en-US"/>
              <a:t>Phosphodiesterase-5 inhibitor (sildenafil)</a:t>
            </a:r>
            <a:endParaRPr/>
          </a:p>
          <a:p>
            <a:pPr indent="-317500" lvl="0" marL="457200" rtl="0" algn="l">
              <a:lnSpc>
                <a:spcPct val="100000"/>
              </a:lnSpc>
              <a:spcBef>
                <a:spcPts val="0"/>
              </a:spcBef>
              <a:spcAft>
                <a:spcPts val="0"/>
              </a:spcAft>
              <a:buSzPct val="108108"/>
              <a:buChar char="•"/>
            </a:pPr>
            <a:r>
              <a:rPr lang="en-US"/>
              <a:t>Alprostadil injected locally </a:t>
            </a:r>
            <a:endParaRPr/>
          </a:p>
          <a:p>
            <a:pPr indent="-228600" lvl="0" marL="457200" rtl="0" algn="l">
              <a:lnSpc>
                <a:spcPct val="100000"/>
              </a:lnSpc>
              <a:spcBef>
                <a:spcPts val="0"/>
              </a:spcBef>
              <a:spcAft>
                <a:spcPts val="0"/>
              </a:spcAft>
              <a:buSzPct val="108108"/>
              <a:buNone/>
            </a:pPr>
            <a:r>
              <a:t/>
            </a:r>
            <a:endParaRPr/>
          </a:p>
          <a:p>
            <a:pPr indent="0" lvl="0" marL="139700" rtl="0" algn="l">
              <a:lnSpc>
                <a:spcPct val="100000"/>
              </a:lnSpc>
              <a:spcBef>
                <a:spcPts val="0"/>
              </a:spcBef>
              <a:spcAft>
                <a:spcPts val="0"/>
              </a:spcAft>
              <a:buSzPct val="108108"/>
              <a:buNone/>
            </a:pPr>
            <a:r>
              <a:rPr lang="en-US"/>
              <a:t>Premature ejaculation </a:t>
            </a:r>
            <a:endParaRPr/>
          </a:p>
          <a:p>
            <a:pPr indent="-317500" lvl="0" marL="457200" rtl="0" algn="l">
              <a:lnSpc>
                <a:spcPct val="100000"/>
              </a:lnSpc>
              <a:spcBef>
                <a:spcPts val="0"/>
              </a:spcBef>
              <a:spcAft>
                <a:spcPts val="0"/>
              </a:spcAft>
              <a:buSzPct val="108108"/>
              <a:buChar char="•"/>
            </a:pPr>
            <a:r>
              <a:rPr lang="en-US"/>
              <a:t>SSRIs </a:t>
            </a:r>
            <a:endParaRPr/>
          </a:p>
          <a:p>
            <a:pPr indent="-317500" lvl="0" marL="457200" rtl="0" algn="l">
              <a:lnSpc>
                <a:spcPct val="100000"/>
              </a:lnSpc>
              <a:spcBef>
                <a:spcPts val="0"/>
              </a:spcBef>
              <a:spcAft>
                <a:spcPts val="0"/>
              </a:spcAft>
              <a:buSzPct val="108108"/>
              <a:buChar char="•"/>
            </a:pPr>
            <a:r>
              <a:rPr lang="en-US"/>
              <a:t>TCAs </a:t>
            </a:r>
            <a:endParaRPr/>
          </a:p>
          <a:p>
            <a:pPr indent="-228600" lvl="0" marL="457200" rtl="0" algn="l">
              <a:lnSpc>
                <a:spcPct val="100000"/>
              </a:lnSpc>
              <a:spcBef>
                <a:spcPts val="0"/>
              </a:spcBef>
              <a:spcAft>
                <a:spcPts val="0"/>
              </a:spcAft>
              <a:buSzPct val="108108"/>
              <a:buNone/>
            </a:pPr>
            <a:r>
              <a:t/>
            </a:r>
            <a:endParaRPr/>
          </a:p>
          <a:p>
            <a:pPr indent="0" lvl="0" marL="139700" rtl="0" algn="l">
              <a:lnSpc>
                <a:spcPct val="100000"/>
              </a:lnSpc>
              <a:spcBef>
                <a:spcPts val="0"/>
              </a:spcBef>
              <a:spcAft>
                <a:spcPts val="0"/>
              </a:spcAft>
              <a:buSzPct val="108108"/>
              <a:buNone/>
            </a:pPr>
            <a:r>
              <a:rPr lang="en-US"/>
              <a:t>Hypoactive sexual desire disorder </a:t>
            </a:r>
            <a:endParaRPr/>
          </a:p>
          <a:p>
            <a:pPr indent="-317500" lvl="0" marL="457200" rtl="0" algn="l">
              <a:lnSpc>
                <a:spcPct val="100000"/>
              </a:lnSpc>
              <a:spcBef>
                <a:spcPts val="0"/>
              </a:spcBef>
              <a:spcAft>
                <a:spcPts val="0"/>
              </a:spcAft>
              <a:buSzPct val="108108"/>
              <a:buChar char="•"/>
            </a:pPr>
            <a:r>
              <a:rPr lang="en-US"/>
              <a:t>Testosterone (both men and women)</a:t>
            </a:r>
            <a:endParaRPr/>
          </a:p>
          <a:p>
            <a:pPr indent="-317500" lvl="0" marL="457200" rtl="0" algn="l">
              <a:lnSpc>
                <a:spcPct val="100000"/>
              </a:lnSpc>
              <a:spcBef>
                <a:spcPts val="0"/>
              </a:spcBef>
              <a:spcAft>
                <a:spcPts val="0"/>
              </a:spcAft>
              <a:buSzPct val="108108"/>
              <a:buChar char="•"/>
            </a:pPr>
            <a:r>
              <a:rPr lang="en-US"/>
              <a:t>Estrogen (women only)</a:t>
            </a:r>
            <a:endParaRPr/>
          </a:p>
          <a:p>
            <a:pPr indent="-228600" lvl="0" marL="457200" rtl="0" algn="l">
              <a:lnSpc>
                <a:spcPct val="100000"/>
              </a:lnSpc>
              <a:spcBef>
                <a:spcPts val="0"/>
              </a:spcBef>
              <a:spcAft>
                <a:spcPts val="0"/>
              </a:spcAft>
              <a:buSzPct val="108108"/>
              <a:buNone/>
            </a:pPr>
            <a:r>
              <a:t/>
            </a:r>
            <a:endParaRPr/>
          </a:p>
          <a:p>
            <a:pPr indent="0" lvl="0" marL="139700" rtl="0" algn="l">
              <a:lnSpc>
                <a:spcPct val="100000"/>
              </a:lnSpc>
              <a:spcBef>
                <a:spcPts val="0"/>
              </a:spcBef>
              <a:spcAft>
                <a:spcPts val="0"/>
              </a:spcAft>
              <a:buSzPct val="108108"/>
              <a:buNone/>
            </a:pPr>
            <a:r>
              <a:rPr lang="en-US"/>
              <a:t>Psychotherapy : </a:t>
            </a:r>
            <a:endParaRPr/>
          </a:p>
          <a:p>
            <a:pPr indent="-317500" lvl="0" marL="457200" rtl="0" algn="l">
              <a:lnSpc>
                <a:spcPct val="100000"/>
              </a:lnSpc>
              <a:spcBef>
                <a:spcPts val="0"/>
              </a:spcBef>
              <a:spcAft>
                <a:spcPts val="0"/>
              </a:spcAft>
              <a:buSzPct val="108108"/>
              <a:buChar char="•"/>
            </a:pPr>
            <a:r>
              <a:rPr lang="en-US"/>
              <a:t>Dual sex therapy</a:t>
            </a:r>
            <a:endParaRPr/>
          </a:p>
          <a:p>
            <a:pPr indent="-317500" lvl="0" marL="457200" rtl="0" algn="l">
              <a:lnSpc>
                <a:spcPct val="100000"/>
              </a:lnSpc>
              <a:spcBef>
                <a:spcPts val="0"/>
              </a:spcBef>
              <a:spcAft>
                <a:spcPts val="0"/>
              </a:spcAft>
              <a:buSzPct val="108108"/>
              <a:buChar char="•"/>
            </a:pPr>
            <a:r>
              <a:rPr lang="en-US"/>
              <a:t>Behavior therapy </a:t>
            </a:r>
            <a:endParaRPr/>
          </a:p>
          <a:p>
            <a:pPr indent="-317500" lvl="0" marL="457200" rtl="0" algn="l">
              <a:lnSpc>
                <a:spcPct val="100000"/>
              </a:lnSpc>
              <a:spcBef>
                <a:spcPts val="0"/>
              </a:spcBef>
              <a:spcAft>
                <a:spcPts val="0"/>
              </a:spcAft>
              <a:buSzPct val="108108"/>
              <a:buChar char="•"/>
            </a:pPr>
            <a:r>
              <a:rPr lang="en-US"/>
              <a:t>Hypnosis </a:t>
            </a:r>
            <a:endParaRPr/>
          </a:p>
          <a:p>
            <a:pPr indent="-317500" lvl="0" marL="457200" rtl="0" algn="l">
              <a:lnSpc>
                <a:spcPct val="100000"/>
              </a:lnSpc>
              <a:spcBef>
                <a:spcPts val="0"/>
              </a:spcBef>
              <a:spcAft>
                <a:spcPts val="0"/>
              </a:spcAft>
              <a:buSzPct val="108108"/>
              <a:buChar char="•"/>
            </a:pPr>
            <a:r>
              <a:rPr lang="en-US"/>
              <a:t>Group therapy</a:t>
            </a:r>
            <a:endParaRPr/>
          </a:p>
          <a:p>
            <a:pPr indent="-317500" lvl="0" marL="457200" rtl="0" algn="l">
              <a:lnSpc>
                <a:spcPct val="100000"/>
              </a:lnSpc>
              <a:spcBef>
                <a:spcPts val="0"/>
              </a:spcBef>
              <a:spcAft>
                <a:spcPts val="0"/>
              </a:spcAft>
              <a:buSzPct val="108108"/>
              <a:buChar char="•"/>
            </a:pPr>
            <a:r>
              <a:rPr lang="en-US"/>
              <a:t>Analytically oriented psychotherapy</a:t>
            </a:r>
            <a:endParaRPr/>
          </a:p>
        </p:txBody>
      </p:sp>
      <p:sp>
        <p:nvSpPr>
          <p:cNvPr id="3628" name="Google Shape;3628;p125"/>
          <p:cNvSpPr txBox="1"/>
          <p:nvPr>
            <p:ph idx="2" type="body"/>
          </p:nvPr>
        </p:nvSpPr>
        <p:spPr>
          <a:xfrm>
            <a:off x="5012579" y="1448441"/>
            <a:ext cx="3668700" cy="3436800"/>
          </a:xfrm>
          <a:prstGeom prst="rect">
            <a:avLst/>
          </a:prstGeom>
          <a:noFill/>
          <a:ln>
            <a:noFill/>
          </a:ln>
        </p:spPr>
        <p:txBody>
          <a:bodyPr anchorCtr="0" anchor="t" bIns="45700" lIns="91425" spcFirstLastPara="1" rIns="91425" wrap="square" tIns="45700">
            <a:normAutofit lnSpcReduction="10000"/>
          </a:bodyPr>
          <a:lstStyle/>
          <a:p>
            <a:pPr indent="0" lvl="0" marL="139700" rtl="0" algn="l">
              <a:lnSpc>
                <a:spcPct val="100000"/>
              </a:lnSpc>
              <a:spcBef>
                <a:spcPts val="0"/>
              </a:spcBef>
              <a:spcAft>
                <a:spcPts val="0"/>
              </a:spcAft>
              <a:buSzPts val="1400"/>
              <a:buNone/>
            </a:pPr>
            <a:r>
              <a:rPr lang="en-US"/>
              <a:t>Male erectile disorders </a:t>
            </a:r>
            <a:endParaRPr/>
          </a:p>
          <a:p>
            <a:pPr indent="-317500" lvl="0" marL="457200" rtl="0" algn="l">
              <a:lnSpc>
                <a:spcPct val="100000"/>
              </a:lnSpc>
              <a:spcBef>
                <a:spcPts val="0"/>
              </a:spcBef>
              <a:spcAft>
                <a:spcPts val="0"/>
              </a:spcAft>
              <a:buSzPts val="1400"/>
              <a:buChar char="•"/>
            </a:pPr>
            <a:r>
              <a:rPr lang="en-US"/>
              <a:t>Vacuum pumps, rings, surgery </a:t>
            </a:r>
            <a:endParaRPr/>
          </a:p>
          <a:p>
            <a:pPr indent="-228600" lvl="0" marL="457200" rtl="0" algn="l">
              <a:lnSpc>
                <a:spcPct val="100000"/>
              </a:lnSpc>
              <a:spcBef>
                <a:spcPts val="0"/>
              </a:spcBef>
              <a:spcAft>
                <a:spcPts val="0"/>
              </a:spcAft>
              <a:buSzPts val="1400"/>
              <a:buNone/>
            </a:pPr>
            <a:r>
              <a:t/>
            </a:r>
            <a:endParaRPr/>
          </a:p>
          <a:p>
            <a:pPr indent="0" lvl="0" marL="139700" rtl="0" algn="l">
              <a:lnSpc>
                <a:spcPct val="100000"/>
              </a:lnSpc>
              <a:spcBef>
                <a:spcPts val="0"/>
              </a:spcBef>
              <a:spcAft>
                <a:spcPts val="0"/>
              </a:spcAft>
              <a:buSzPts val="1400"/>
              <a:buNone/>
            </a:pPr>
            <a:r>
              <a:rPr lang="en-US"/>
              <a:t>Male orgasmic disorder </a:t>
            </a:r>
            <a:endParaRPr/>
          </a:p>
          <a:p>
            <a:pPr indent="-317500" lvl="0" marL="457200" rtl="0" algn="l">
              <a:lnSpc>
                <a:spcPct val="100000"/>
              </a:lnSpc>
              <a:spcBef>
                <a:spcPts val="0"/>
              </a:spcBef>
              <a:spcAft>
                <a:spcPts val="0"/>
              </a:spcAft>
              <a:buSzPts val="1400"/>
              <a:buChar char="•"/>
            </a:pPr>
            <a:r>
              <a:rPr lang="en-US"/>
              <a:t>Gradual progression from extravaginal ejaculation to intravaginal (masturbation) </a:t>
            </a:r>
            <a:endParaRPr/>
          </a:p>
          <a:p>
            <a:pPr indent="-228600" lvl="0" marL="457200" rtl="0" algn="l">
              <a:lnSpc>
                <a:spcPct val="100000"/>
              </a:lnSpc>
              <a:spcBef>
                <a:spcPts val="0"/>
              </a:spcBef>
              <a:spcAft>
                <a:spcPts val="0"/>
              </a:spcAft>
              <a:buSzPts val="1400"/>
              <a:buNone/>
            </a:pPr>
            <a:r>
              <a:t/>
            </a:r>
            <a:endParaRPr/>
          </a:p>
          <a:p>
            <a:pPr indent="0" lvl="0" marL="139700" rtl="0" algn="l">
              <a:lnSpc>
                <a:spcPct val="100000"/>
              </a:lnSpc>
              <a:spcBef>
                <a:spcPts val="0"/>
              </a:spcBef>
              <a:spcAft>
                <a:spcPts val="0"/>
              </a:spcAft>
              <a:buSzPts val="1400"/>
              <a:buNone/>
            </a:pPr>
            <a:r>
              <a:rPr lang="en-US"/>
              <a:t>Female orgasmic disorder </a:t>
            </a:r>
            <a:endParaRPr/>
          </a:p>
          <a:p>
            <a:pPr indent="-317500" lvl="0" marL="457200" rtl="0" algn="l">
              <a:lnSpc>
                <a:spcPct val="100000"/>
              </a:lnSpc>
              <a:spcBef>
                <a:spcPts val="0"/>
              </a:spcBef>
              <a:spcAft>
                <a:spcPts val="0"/>
              </a:spcAft>
              <a:buSzPts val="1400"/>
              <a:buChar char="•"/>
            </a:pPr>
            <a:r>
              <a:rPr lang="en-US"/>
              <a:t>Masturbation (sometimes with vibrator) </a:t>
            </a:r>
            <a:endParaRPr/>
          </a:p>
          <a:p>
            <a:pPr indent="-228600" lvl="0" marL="457200" rtl="0" algn="l">
              <a:lnSpc>
                <a:spcPct val="100000"/>
              </a:lnSpc>
              <a:spcBef>
                <a:spcPts val="0"/>
              </a:spcBef>
              <a:spcAft>
                <a:spcPts val="0"/>
              </a:spcAft>
              <a:buSzPts val="1400"/>
              <a:buNone/>
            </a:pPr>
            <a:r>
              <a:t/>
            </a:r>
            <a:endParaRPr/>
          </a:p>
          <a:p>
            <a:pPr indent="0" lvl="0" marL="139700" rtl="0" algn="l">
              <a:lnSpc>
                <a:spcPct val="100000"/>
              </a:lnSpc>
              <a:spcBef>
                <a:spcPts val="0"/>
              </a:spcBef>
              <a:spcAft>
                <a:spcPts val="0"/>
              </a:spcAft>
              <a:buSzPts val="1400"/>
              <a:buNone/>
            </a:pPr>
            <a:r>
              <a:rPr lang="en-US"/>
              <a:t>Premature ejaculation </a:t>
            </a:r>
            <a:endParaRPr/>
          </a:p>
          <a:p>
            <a:pPr indent="-317500" lvl="0" marL="457200" rtl="0" algn="l">
              <a:lnSpc>
                <a:spcPct val="100000"/>
              </a:lnSpc>
              <a:spcBef>
                <a:spcPts val="0"/>
              </a:spcBef>
              <a:spcAft>
                <a:spcPts val="0"/>
              </a:spcAft>
              <a:buSzPts val="1400"/>
              <a:buChar char="•"/>
            </a:pPr>
            <a:r>
              <a:rPr lang="en-US"/>
              <a:t>Squeezing technique</a:t>
            </a:r>
            <a:endParaRPr/>
          </a:p>
          <a:p>
            <a:pPr indent="-317500" lvl="0" marL="457200" rtl="0" algn="l">
              <a:lnSpc>
                <a:spcPct val="100000"/>
              </a:lnSpc>
              <a:spcBef>
                <a:spcPts val="0"/>
              </a:spcBef>
              <a:spcAft>
                <a:spcPts val="0"/>
              </a:spcAft>
              <a:buSzPts val="1400"/>
              <a:buChar char="•"/>
            </a:pPr>
            <a:r>
              <a:rPr lang="en-US"/>
              <a:t>Stop-start technique </a:t>
            </a:r>
            <a:endParaRPr/>
          </a:p>
          <a:p>
            <a:pPr indent="-228600" lvl="0" marL="457200" rtl="0" algn="l">
              <a:lnSpc>
                <a:spcPct val="100000"/>
              </a:lnSpc>
              <a:spcBef>
                <a:spcPts val="0"/>
              </a:spcBef>
              <a:spcAft>
                <a:spcPts val="0"/>
              </a:spcAft>
              <a:buSzPts val="1400"/>
              <a:buNone/>
            </a:pPr>
            <a:r>
              <a:t/>
            </a:r>
            <a:endParaRPr/>
          </a:p>
          <a:p>
            <a:pPr indent="0" lvl="0" marL="139700" rtl="0" algn="l">
              <a:lnSpc>
                <a:spcPct val="100000"/>
              </a:lnSpc>
              <a:spcBef>
                <a:spcPts val="0"/>
              </a:spcBef>
              <a:spcAft>
                <a:spcPts val="0"/>
              </a:spcAft>
              <a:buSzPts val="1400"/>
              <a:buNone/>
            </a:pPr>
            <a:r>
              <a:rPr lang="en-US"/>
              <a:t>Dyspareunia, vaginismus </a:t>
            </a:r>
            <a:endParaRPr/>
          </a:p>
          <a:p>
            <a:pPr indent="-317500" lvl="0" marL="457200" rtl="0" algn="l">
              <a:lnSpc>
                <a:spcPct val="100000"/>
              </a:lnSpc>
              <a:spcBef>
                <a:spcPts val="0"/>
              </a:spcBef>
              <a:spcAft>
                <a:spcPts val="0"/>
              </a:spcAft>
              <a:buSzPts val="1400"/>
              <a:buChar char="•"/>
            </a:pPr>
            <a:r>
              <a:rPr lang="en-US"/>
              <a:t>Gradual desensitization, muscle relaxation, dilators</a:t>
            </a:r>
            <a:endParaRPr/>
          </a:p>
        </p:txBody>
      </p:sp>
      <p:sp>
        <p:nvSpPr>
          <p:cNvPr id="3629" name="Google Shape;3629;p125"/>
          <p:cNvSpPr txBox="1"/>
          <p:nvPr>
            <p:ph idx="3" type="body"/>
          </p:nvPr>
        </p:nvSpPr>
        <p:spPr>
          <a:xfrm>
            <a:off x="5013325" y="741363"/>
            <a:ext cx="3667200" cy="573000"/>
          </a:xfrm>
          <a:prstGeom prst="rect">
            <a:avLst/>
          </a:prstGeom>
          <a:noFill/>
          <a:ln>
            <a:noFill/>
          </a:ln>
        </p:spPr>
        <p:txBody>
          <a:bodyPr anchorCtr="0" anchor="t" bIns="45700" lIns="91425" spcFirstLastPara="1" rIns="91425" wrap="square" tIns="45700">
            <a:normAutofit/>
          </a:bodyPr>
          <a:lstStyle/>
          <a:p>
            <a:pPr indent="-228600" lvl="0" marL="457200" rtl="0" algn="l">
              <a:lnSpc>
                <a:spcPct val="100000"/>
              </a:lnSpc>
              <a:spcBef>
                <a:spcPts val="0"/>
              </a:spcBef>
              <a:spcAft>
                <a:spcPts val="0"/>
              </a:spcAft>
              <a:buSzPts val="2400"/>
              <a:buNone/>
            </a:pPr>
            <a:r>
              <a:rPr lang="en-US"/>
              <a:t>Mechanical therapy</a:t>
            </a:r>
            <a:endParaRPr/>
          </a:p>
        </p:txBody>
      </p:sp>
    </p:spTree>
  </p:cSld>
  <p:clrMapOvr>
    <a:masterClrMapping/>
  </p:clrMapOvr>
</p:sld>
</file>

<file path=ppt/slides/slide3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3" name="Shape 3633"/>
        <p:cNvGrpSpPr/>
        <p:nvPr/>
      </p:nvGrpSpPr>
      <p:grpSpPr>
        <a:xfrm>
          <a:off x="0" y="0"/>
          <a:ext cx="0" cy="0"/>
          <a:chOff x="0" y="0"/>
          <a:chExt cx="0" cy="0"/>
        </a:xfrm>
      </p:grpSpPr>
      <p:sp>
        <p:nvSpPr>
          <p:cNvPr id="3634" name="Google Shape;3634;p126"/>
          <p:cNvSpPr txBox="1"/>
          <p:nvPr>
            <p:ph type="title"/>
          </p:nvPr>
        </p:nvSpPr>
        <p:spPr>
          <a:xfrm>
            <a:off x="334022" y="295866"/>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Important definitions </a:t>
            </a:r>
            <a:endParaRPr/>
          </a:p>
        </p:txBody>
      </p:sp>
      <p:sp>
        <p:nvSpPr>
          <p:cNvPr id="3635" name="Google Shape;3635;p126"/>
          <p:cNvSpPr txBox="1"/>
          <p:nvPr>
            <p:ph idx="1" type="body"/>
          </p:nvPr>
        </p:nvSpPr>
        <p:spPr>
          <a:xfrm>
            <a:off x="422739" y="1070629"/>
            <a:ext cx="7742532" cy="3538456"/>
          </a:xfrm>
          <a:prstGeom prst="rect">
            <a:avLst/>
          </a:prstGeom>
          <a:noFill/>
          <a:ln>
            <a:noFill/>
          </a:ln>
        </p:spPr>
        <p:txBody>
          <a:bodyPr anchorCtr="0" anchor="t" bIns="45700" lIns="91425" spcFirstLastPara="1" rIns="91425" wrap="square" tIns="45700">
            <a:normAutofit/>
          </a:bodyPr>
          <a:lstStyle/>
          <a:p>
            <a:pPr indent="-317500" lvl="0" marL="457200" rtl="0" algn="l">
              <a:lnSpc>
                <a:spcPct val="100000"/>
              </a:lnSpc>
              <a:spcBef>
                <a:spcPts val="0"/>
              </a:spcBef>
              <a:spcAft>
                <a:spcPts val="0"/>
              </a:spcAft>
              <a:buSzPts val="1400"/>
              <a:buChar char="•"/>
            </a:pPr>
            <a:r>
              <a:rPr lang="en-US" sz="1600">
                <a:solidFill>
                  <a:srgbClr val="FF0000"/>
                </a:solidFill>
              </a:rPr>
              <a:t>Sexual identity </a:t>
            </a:r>
            <a:r>
              <a:rPr lang="en-US" sz="1600"/>
              <a:t>is defined as the pattern of a person’s biological sexual characteristics: chromosomes, external genitalia, internal genitalia, hormonal composition, gonads, and secondary sexual characteristics. </a:t>
            </a:r>
            <a:endParaRPr/>
          </a:p>
          <a:p>
            <a:pPr indent="-317500" lvl="0" marL="457200" rtl="0" algn="l">
              <a:lnSpc>
                <a:spcPct val="100000"/>
              </a:lnSpc>
              <a:spcBef>
                <a:spcPts val="0"/>
              </a:spcBef>
              <a:spcAft>
                <a:spcPts val="0"/>
              </a:spcAft>
              <a:buSzPts val="1400"/>
              <a:buChar char="•"/>
            </a:pPr>
            <a:r>
              <a:rPr lang="en-US" sz="1600">
                <a:solidFill>
                  <a:srgbClr val="FF0000"/>
                </a:solidFill>
              </a:rPr>
              <a:t>Gender identity </a:t>
            </a:r>
            <a:r>
              <a:rPr lang="en-US" sz="1600"/>
              <a:t>is defined as the sense of self as being male or female. It may or may not agree with physiological sex or gender role. </a:t>
            </a:r>
            <a:endParaRPr/>
          </a:p>
          <a:p>
            <a:pPr indent="-317500" lvl="0" marL="457200" rtl="0" algn="l">
              <a:lnSpc>
                <a:spcPct val="100000"/>
              </a:lnSpc>
              <a:spcBef>
                <a:spcPts val="0"/>
              </a:spcBef>
              <a:spcAft>
                <a:spcPts val="0"/>
              </a:spcAft>
              <a:buSzPts val="1400"/>
              <a:buChar char="•"/>
            </a:pPr>
            <a:r>
              <a:rPr lang="en-US" sz="1600">
                <a:solidFill>
                  <a:srgbClr val="FF0000"/>
                </a:solidFill>
              </a:rPr>
              <a:t>Gender role </a:t>
            </a:r>
            <a:r>
              <a:rPr lang="en-US" sz="1600"/>
              <a:t>is the expression of one’s gender in society. </a:t>
            </a:r>
            <a:endParaRPr/>
          </a:p>
          <a:p>
            <a:pPr indent="-317500" lvl="0" marL="457200" rtl="0" algn="l">
              <a:lnSpc>
                <a:spcPct val="100000"/>
              </a:lnSpc>
              <a:spcBef>
                <a:spcPts val="0"/>
              </a:spcBef>
              <a:spcAft>
                <a:spcPts val="0"/>
              </a:spcAft>
              <a:buSzPts val="1400"/>
              <a:buChar char="•"/>
            </a:pPr>
            <a:r>
              <a:rPr lang="en-US" sz="1600">
                <a:solidFill>
                  <a:srgbClr val="FF0000"/>
                </a:solidFill>
              </a:rPr>
              <a:t>Sexual orientation </a:t>
            </a:r>
            <a:r>
              <a:rPr lang="en-US" sz="1600"/>
              <a:t>is the persisting sexual preference for people of the same sex(homosexual) or people of the opposite sex (heterosexual).</a:t>
            </a:r>
            <a:endParaRPr sz="1600"/>
          </a:p>
        </p:txBody>
      </p:sp>
    </p:spTree>
  </p:cSld>
  <p:clrMapOvr>
    <a:masterClrMapping/>
  </p:clrMapOvr>
</p:sld>
</file>

<file path=ppt/slides/slide3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9" name="Shape 3639"/>
        <p:cNvGrpSpPr/>
        <p:nvPr/>
      </p:nvGrpSpPr>
      <p:grpSpPr>
        <a:xfrm>
          <a:off x="0" y="0"/>
          <a:ext cx="0" cy="0"/>
          <a:chOff x="0" y="0"/>
          <a:chExt cx="0" cy="0"/>
        </a:xfrm>
      </p:grpSpPr>
      <p:sp>
        <p:nvSpPr>
          <p:cNvPr id="3640" name="Google Shape;3640;p127"/>
          <p:cNvSpPr txBox="1"/>
          <p:nvPr>
            <p:ph type="title"/>
          </p:nvPr>
        </p:nvSpPr>
        <p:spPr>
          <a:xfrm>
            <a:off x="720000" y="5394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Gender dysphoria </a:t>
            </a:r>
            <a:endParaRPr/>
          </a:p>
        </p:txBody>
      </p:sp>
      <p:sp>
        <p:nvSpPr>
          <p:cNvPr id="3641" name="Google Shape;3641;p127"/>
          <p:cNvSpPr txBox="1"/>
          <p:nvPr>
            <p:ph idx="1" type="body"/>
          </p:nvPr>
        </p:nvSpPr>
        <p:spPr>
          <a:xfrm>
            <a:off x="720725" y="1321385"/>
            <a:ext cx="7352646" cy="3287700"/>
          </a:xfrm>
          <a:prstGeom prst="rect">
            <a:avLst/>
          </a:prstGeom>
          <a:noFill/>
          <a:ln>
            <a:noFill/>
          </a:ln>
        </p:spPr>
        <p:txBody>
          <a:bodyPr anchorCtr="0" anchor="t" bIns="45700" lIns="91425" spcFirstLastPara="1" rIns="91425" wrap="square" tIns="45700">
            <a:normAutofit/>
          </a:bodyPr>
          <a:lstStyle/>
          <a:p>
            <a:pPr indent="-317500" lvl="0" marL="457200" rtl="0" algn="l">
              <a:lnSpc>
                <a:spcPct val="100000"/>
              </a:lnSpc>
              <a:spcBef>
                <a:spcPts val="0"/>
              </a:spcBef>
              <a:spcAft>
                <a:spcPts val="0"/>
              </a:spcAft>
              <a:buSzPts val="1400"/>
              <a:buChar char="•"/>
            </a:pPr>
            <a:r>
              <a:rPr lang="en-US"/>
              <a:t>Marked incongruence between an individual’s experienced or expressed gender and the gender assigned at birth. It was previously known as gender identity disorder.</a:t>
            </a:r>
            <a:endParaRPr/>
          </a:p>
          <a:p>
            <a:pPr indent="-228600" lvl="0" marL="457200" rtl="0" algn="l">
              <a:lnSpc>
                <a:spcPct val="100000"/>
              </a:lnSpc>
              <a:spcBef>
                <a:spcPts val="0"/>
              </a:spcBef>
              <a:spcAft>
                <a:spcPts val="0"/>
              </a:spcAft>
              <a:buSzPts val="1400"/>
              <a:buNone/>
            </a:pPr>
            <a:r>
              <a:t/>
            </a:r>
            <a:endParaRPr/>
          </a:p>
          <a:p>
            <a:pPr indent="-317500" lvl="0" marL="457200" rtl="0" algn="l">
              <a:lnSpc>
                <a:spcPct val="100000"/>
              </a:lnSpc>
              <a:spcBef>
                <a:spcPts val="0"/>
              </a:spcBef>
              <a:spcAft>
                <a:spcPts val="0"/>
              </a:spcAft>
              <a:buSzPts val="1400"/>
              <a:buChar char="•"/>
            </a:pPr>
            <a:r>
              <a:rPr lang="en-US"/>
              <a:t>People with this disorder have the subjective feeling that they were born the wrong sex.</a:t>
            </a:r>
            <a:endParaRPr/>
          </a:p>
          <a:p>
            <a:pPr indent="-228600" lvl="0" marL="457200" rtl="0" algn="l">
              <a:lnSpc>
                <a:spcPct val="100000"/>
              </a:lnSpc>
              <a:spcBef>
                <a:spcPts val="0"/>
              </a:spcBef>
              <a:spcAft>
                <a:spcPts val="0"/>
              </a:spcAft>
              <a:buSzPts val="1400"/>
              <a:buNone/>
            </a:pPr>
            <a:r>
              <a:t/>
            </a:r>
            <a:endParaRPr/>
          </a:p>
          <a:p>
            <a:pPr indent="-317500" lvl="0" marL="457200" rtl="0" algn="l">
              <a:lnSpc>
                <a:spcPct val="100000"/>
              </a:lnSpc>
              <a:spcBef>
                <a:spcPts val="0"/>
              </a:spcBef>
              <a:spcAft>
                <a:spcPts val="0"/>
              </a:spcAft>
              <a:buSzPts val="1400"/>
              <a:buChar char="•"/>
            </a:pPr>
            <a:r>
              <a:rPr lang="en-US"/>
              <a:t>Differential diagnosis </a:t>
            </a:r>
            <a:endParaRPr/>
          </a:p>
          <a:p>
            <a:pPr indent="-317500" lvl="1" marL="914400" rtl="0" algn="l">
              <a:lnSpc>
                <a:spcPct val="100000"/>
              </a:lnSpc>
              <a:spcBef>
                <a:spcPts val="600"/>
              </a:spcBef>
              <a:spcAft>
                <a:spcPts val="0"/>
              </a:spcAft>
              <a:buSzPts val="1400"/>
              <a:buChar char="•"/>
            </a:pPr>
            <a:r>
              <a:rPr lang="en-US"/>
              <a:t>Non-conformity to gender role </a:t>
            </a:r>
            <a:endParaRPr/>
          </a:p>
          <a:p>
            <a:pPr indent="-317500" lvl="1" marL="914400" rtl="0" algn="l">
              <a:lnSpc>
                <a:spcPct val="100000"/>
              </a:lnSpc>
              <a:spcBef>
                <a:spcPts val="600"/>
              </a:spcBef>
              <a:spcAft>
                <a:spcPts val="0"/>
              </a:spcAft>
              <a:buSzPts val="1400"/>
              <a:buChar char="•"/>
            </a:pPr>
            <a:r>
              <a:rPr lang="en-US"/>
              <a:t>Transvestic disorder </a:t>
            </a:r>
            <a:endParaRPr/>
          </a:p>
          <a:p>
            <a:pPr indent="-317500" lvl="1" marL="914400" rtl="0" algn="l">
              <a:lnSpc>
                <a:spcPct val="100000"/>
              </a:lnSpc>
              <a:spcBef>
                <a:spcPts val="600"/>
              </a:spcBef>
              <a:spcAft>
                <a:spcPts val="0"/>
              </a:spcAft>
              <a:buSzPts val="1400"/>
              <a:buChar char="•"/>
            </a:pPr>
            <a:r>
              <a:rPr lang="en-US"/>
              <a:t>Body dysmorphic disorder</a:t>
            </a:r>
            <a:endParaRPr/>
          </a:p>
          <a:p>
            <a:pPr indent="-317500" lvl="1" marL="914400" rtl="0" algn="l">
              <a:lnSpc>
                <a:spcPct val="100000"/>
              </a:lnSpc>
              <a:spcBef>
                <a:spcPts val="600"/>
              </a:spcBef>
              <a:spcAft>
                <a:spcPts val="0"/>
              </a:spcAft>
              <a:buSzPts val="1400"/>
              <a:buChar char="•"/>
            </a:pPr>
            <a:r>
              <a:rPr lang="en-US"/>
              <a:t>Schizophrenia and other psychotic disorders</a:t>
            </a:r>
            <a:endParaRPr/>
          </a:p>
          <a:p>
            <a:pPr indent="-228600" lvl="0" marL="457200" rtl="0" algn="l">
              <a:lnSpc>
                <a:spcPct val="100000"/>
              </a:lnSpc>
              <a:spcBef>
                <a:spcPts val="0"/>
              </a:spcBef>
              <a:spcAft>
                <a:spcPts val="0"/>
              </a:spcAft>
              <a:buSzPts val="1400"/>
              <a:buNone/>
            </a:pPr>
            <a:r>
              <a:t/>
            </a:r>
            <a:endParaRPr/>
          </a:p>
        </p:txBody>
      </p:sp>
    </p:spTree>
  </p:cSld>
  <p:clrMapOvr>
    <a:masterClrMapping/>
  </p:clrMapOvr>
</p:sld>
</file>

<file path=ppt/slides/slide3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5" name="Shape 3645"/>
        <p:cNvGrpSpPr/>
        <p:nvPr/>
      </p:nvGrpSpPr>
      <p:grpSpPr>
        <a:xfrm>
          <a:off x="0" y="0"/>
          <a:ext cx="0" cy="0"/>
          <a:chOff x="0" y="0"/>
          <a:chExt cx="0" cy="0"/>
        </a:xfrm>
      </p:grpSpPr>
      <p:sp>
        <p:nvSpPr>
          <p:cNvPr id="3646" name="Google Shape;3646;p128"/>
          <p:cNvSpPr txBox="1"/>
          <p:nvPr>
            <p:ph type="title"/>
          </p:nvPr>
        </p:nvSpPr>
        <p:spPr>
          <a:xfrm>
            <a:off x="320237" y="323436"/>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Paraphilic disorders</a:t>
            </a:r>
            <a:endParaRPr/>
          </a:p>
        </p:txBody>
      </p:sp>
      <p:sp>
        <p:nvSpPr>
          <p:cNvPr id="3647" name="Google Shape;3647;p128"/>
          <p:cNvSpPr txBox="1"/>
          <p:nvPr>
            <p:ph idx="1" type="body"/>
          </p:nvPr>
        </p:nvSpPr>
        <p:spPr>
          <a:xfrm>
            <a:off x="404358" y="1061439"/>
            <a:ext cx="7619879" cy="3547646"/>
          </a:xfrm>
          <a:prstGeom prst="rect">
            <a:avLst/>
          </a:prstGeom>
          <a:noFill/>
          <a:ln>
            <a:noFill/>
          </a:ln>
        </p:spPr>
        <p:txBody>
          <a:bodyPr anchorCtr="0" anchor="t" bIns="45700" lIns="91425" spcFirstLastPara="1" rIns="91425" wrap="square" tIns="45700">
            <a:normAutofit/>
          </a:bodyPr>
          <a:lstStyle/>
          <a:p>
            <a:pPr indent="-317500" lvl="0" marL="457200" rtl="0" algn="l">
              <a:lnSpc>
                <a:spcPct val="100000"/>
              </a:lnSpc>
              <a:spcBef>
                <a:spcPts val="0"/>
              </a:spcBef>
              <a:spcAft>
                <a:spcPts val="0"/>
              </a:spcAft>
              <a:buSzPts val="1400"/>
              <a:buChar char="•"/>
            </a:pPr>
            <a:r>
              <a:rPr lang="en-US" sz="1600"/>
              <a:t>Paraphilias are sexual disorder characterized by engagement in unusual sexual activities and/or preoccupation with unusual sexual urges or fantasies </a:t>
            </a:r>
            <a:endParaRPr/>
          </a:p>
          <a:p>
            <a:pPr indent="-317500" lvl="0" marL="457200" rtl="0" algn="l">
              <a:lnSpc>
                <a:spcPct val="100000"/>
              </a:lnSpc>
              <a:spcBef>
                <a:spcPts val="0"/>
              </a:spcBef>
              <a:spcAft>
                <a:spcPts val="0"/>
              </a:spcAft>
              <a:buSzPts val="1400"/>
              <a:buChar char="•"/>
            </a:pPr>
            <a:r>
              <a:rPr lang="en-US" sz="1600"/>
              <a:t>At least 6 months that cause impairment in daily functioning </a:t>
            </a:r>
            <a:endParaRPr/>
          </a:p>
          <a:p>
            <a:pPr indent="-317500" lvl="0" marL="457200" rtl="0" algn="l">
              <a:lnSpc>
                <a:spcPct val="100000"/>
              </a:lnSpc>
              <a:spcBef>
                <a:spcPts val="0"/>
              </a:spcBef>
              <a:spcAft>
                <a:spcPts val="0"/>
              </a:spcAft>
              <a:buSzPts val="1400"/>
              <a:buChar char="•"/>
            </a:pPr>
            <a:r>
              <a:rPr lang="en-US" sz="1600"/>
              <a:t>Intense, recurrent and interfere with daily life </a:t>
            </a:r>
            <a:endParaRPr/>
          </a:p>
          <a:p>
            <a:pPr indent="-317500" lvl="0" marL="457200" rtl="0" algn="l">
              <a:lnSpc>
                <a:spcPct val="100000"/>
              </a:lnSpc>
              <a:spcBef>
                <a:spcPts val="0"/>
              </a:spcBef>
              <a:spcAft>
                <a:spcPts val="0"/>
              </a:spcAft>
              <a:buSzPts val="1400"/>
              <a:buChar char="•"/>
            </a:pPr>
            <a:r>
              <a:rPr lang="en-US" sz="1600"/>
              <a:t>Occasional fantasies are considered normal </a:t>
            </a:r>
            <a:endParaRPr/>
          </a:p>
          <a:p>
            <a:pPr indent="-317500" lvl="0" marL="457200" rtl="0" algn="l">
              <a:lnSpc>
                <a:spcPct val="100000"/>
              </a:lnSpc>
              <a:spcBef>
                <a:spcPts val="0"/>
              </a:spcBef>
              <a:spcAft>
                <a:spcPts val="0"/>
              </a:spcAft>
              <a:buSzPts val="1400"/>
              <a:buChar char="•"/>
            </a:pPr>
            <a:r>
              <a:rPr lang="en-US" sz="1600"/>
              <a:t>Most paraphilias occur only in men, but sadism, masochism and pedophilia may also occur in women </a:t>
            </a:r>
            <a:endParaRPr/>
          </a:p>
          <a:p>
            <a:pPr indent="-317500" lvl="0" marL="457200" rtl="0" algn="l">
              <a:lnSpc>
                <a:spcPct val="100000"/>
              </a:lnSpc>
              <a:spcBef>
                <a:spcPts val="0"/>
              </a:spcBef>
              <a:spcAft>
                <a:spcPts val="0"/>
              </a:spcAft>
              <a:buSzPts val="1400"/>
              <a:buChar char="•"/>
            </a:pPr>
            <a:r>
              <a:rPr lang="en-US" sz="1600"/>
              <a:t>The most common paraphilias are pedophilia, voyeurism, and exhibitionism</a:t>
            </a:r>
            <a:endParaRPr/>
          </a:p>
        </p:txBody>
      </p:sp>
    </p:spTree>
  </p:cSld>
  <p:clrMapOvr>
    <a:masterClrMapping/>
  </p:clrMapOvr>
</p:sld>
</file>

<file path=ppt/slides/slide3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1" name="Shape 3651"/>
        <p:cNvGrpSpPr/>
        <p:nvPr/>
      </p:nvGrpSpPr>
      <p:grpSpPr>
        <a:xfrm>
          <a:off x="0" y="0"/>
          <a:ext cx="0" cy="0"/>
          <a:chOff x="0" y="0"/>
          <a:chExt cx="0" cy="0"/>
        </a:xfrm>
      </p:grpSpPr>
      <p:sp>
        <p:nvSpPr>
          <p:cNvPr id="3652" name="Google Shape;3652;p129"/>
          <p:cNvSpPr txBox="1"/>
          <p:nvPr>
            <p:ph type="title"/>
          </p:nvPr>
        </p:nvSpPr>
        <p:spPr>
          <a:xfrm>
            <a:off x="320237" y="332626"/>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Paraphilic disorders </a:t>
            </a:r>
            <a:endParaRPr/>
          </a:p>
        </p:txBody>
      </p:sp>
      <p:sp>
        <p:nvSpPr>
          <p:cNvPr id="3653" name="Google Shape;3653;p129"/>
          <p:cNvSpPr txBox="1"/>
          <p:nvPr>
            <p:ph idx="1" type="body"/>
          </p:nvPr>
        </p:nvSpPr>
        <p:spPr>
          <a:xfrm>
            <a:off x="418143" y="1024679"/>
            <a:ext cx="7770102" cy="4025198"/>
          </a:xfrm>
          <a:prstGeom prst="rect">
            <a:avLst/>
          </a:prstGeom>
          <a:noFill/>
          <a:ln>
            <a:noFill/>
          </a:ln>
        </p:spPr>
        <p:txBody>
          <a:bodyPr anchorCtr="0" anchor="t" bIns="45700" lIns="91425" spcFirstLastPara="1" rIns="91425" wrap="square" tIns="45700">
            <a:normAutofit fontScale="92500" lnSpcReduction="10000"/>
          </a:bodyPr>
          <a:lstStyle/>
          <a:p>
            <a:pPr indent="-228600" lvl="0" marL="230188" marR="0" rtl="0" algn="l">
              <a:lnSpc>
                <a:spcPct val="100000"/>
              </a:lnSpc>
              <a:spcBef>
                <a:spcPts val="0"/>
              </a:spcBef>
              <a:spcAft>
                <a:spcPts val="0"/>
              </a:spcAft>
              <a:buClr>
                <a:srgbClr val="000000"/>
              </a:buClr>
              <a:buSzPct val="144144"/>
              <a:buFont typeface="Arial"/>
              <a:buNone/>
            </a:pPr>
            <a:r>
              <a:rPr b="0" i="0" lang="en-US" sz="1800" u="none" cap="none" strike="noStrike">
                <a:solidFill>
                  <a:srgbClr val="206A84"/>
                </a:solidFill>
                <a:latin typeface="Rajdhani"/>
                <a:ea typeface="Rajdhani"/>
                <a:cs typeface="Rajdhani"/>
                <a:sym typeface="Rajdhani"/>
              </a:rPr>
              <a:t>Exhibitionism</a:t>
            </a:r>
            <a:endParaRPr b="0" i="0" sz="1800" u="none" cap="none" strike="noStrike">
              <a:solidFill>
                <a:srgbClr val="206A84"/>
              </a:solidFill>
              <a:latin typeface="Rajdhani"/>
              <a:ea typeface="Rajdhani"/>
              <a:cs typeface="Rajdhani"/>
              <a:sym typeface="Rajdhani"/>
            </a:endParaRPr>
          </a:p>
          <a:p>
            <a:pPr indent="0" lvl="0" marL="139700" rtl="0" algn="l">
              <a:lnSpc>
                <a:spcPct val="100000"/>
              </a:lnSpc>
              <a:spcBef>
                <a:spcPts val="0"/>
              </a:spcBef>
              <a:spcAft>
                <a:spcPts val="0"/>
              </a:spcAft>
              <a:buSzPct val="108108"/>
              <a:buNone/>
            </a:pPr>
            <a:r>
              <a:rPr lang="en-US"/>
              <a:t>Diagnostic criteria : </a:t>
            </a:r>
            <a:endParaRPr/>
          </a:p>
          <a:p>
            <a:pPr indent="-342900" lvl="0" marL="482600" rtl="0" algn="l">
              <a:lnSpc>
                <a:spcPct val="100000"/>
              </a:lnSpc>
              <a:spcBef>
                <a:spcPts val="0"/>
              </a:spcBef>
              <a:spcAft>
                <a:spcPts val="0"/>
              </a:spcAft>
              <a:buSzPct val="108108"/>
              <a:buAutoNum type="alphaUcPeriod"/>
            </a:pPr>
            <a:r>
              <a:rPr lang="en-US"/>
              <a:t>Over a period of at least 6 months, recurrent, intense sexually arousing fantasies, sexual urges, or behaviors involving the exposure of one's genitals to an unsuspecting stranger. </a:t>
            </a:r>
            <a:endParaRPr/>
          </a:p>
          <a:p>
            <a:pPr indent="-342900" lvl="0" marL="482600" rtl="0" algn="l">
              <a:lnSpc>
                <a:spcPct val="100000"/>
              </a:lnSpc>
              <a:spcBef>
                <a:spcPts val="0"/>
              </a:spcBef>
              <a:spcAft>
                <a:spcPts val="0"/>
              </a:spcAft>
              <a:buSzPct val="108108"/>
              <a:buAutoNum type="alphaUcPeriod"/>
            </a:pPr>
            <a:r>
              <a:rPr lang="en-US"/>
              <a:t>The person has acted on these sexual urges, or the sexual urges or fantasies cause marked distress or interpersonal difficulty.</a:t>
            </a:r>
            <a:endParaRPr/>
          </a:p>
          <a:p>
            <a:pPr indent="-228600" lvl="0" marL="230188" marR="0" rtl="0" algn="l">
              <a:lnSpc>
                <a:spcPct val="100000"/>
              </a:lnSpc>
              <a:spcBef>
                <a:spcPts val="0"/>
              </a:spcBef>
              <a:spcAft>
                <a:spcPts val="0"/>
              </a:spcAft>
              <a:buClr>
                <a:srgbClr val="000000"/>
              </a:buClr>
              <a:buSzPct val="144144"/>
              <a:buFont typeface="Arial"/>
              <a:buNone/>
            </a:pPr>
            <a:r>
              <a:rPr lang="en-US" sz="1800">
                <a:solidFill>
                  <a:srgbClr val="206A84"/>
                </a:solidFill>
                <a:latin typeface="Rajdhani"/>
                <a:ea typeface="Rajdhani"/>
                <a:cs typeface="Rajdhani"/>
                <a:sym typeface="Rajdhani"/>
              </a:rPr>
              <a:t>Voyeurism </a:t>
            </a:r>
            <a:endParaRPr b="0" i="0" sz="1800" u="none" cap="none" strike="noStrike">
              <a:solidFill>
                <a:srgbClr val="206A84"/>
              </a:solidFill>
              <a:latin typeface="Rajdhani"/>
              <a:ea typeface="Rajdhani"/>
              <a:cs typeface="Rajdhani"/>
              <a:sym typeface="Rajdhani"/>
            </a:endParaRPr>
          </a:p>
          <a:p>
            <a:pPr indent="0" lvl="0" marL="139700" rtl="0" algn="l">
              <a:lnSpc>
                <a:spcPct val="100000"/>
              </a:lnSpc>
              <a:spcBef>
                <a:spcPts val="0"/>
              </a:spcBef>
              <a:spcAft>
                <a:spcPts val="0"/>
              </a:spcAft>
              <a:buSzPct val="108108"/>
              <a:buNone/>
            </a:pPr>
            <a:r>
              <a:rPr lang="en-US"/>
              <a:t>Diagnostic criteria: </a:t>
            </a:r>
            <a:endParaRPr/>
          </a:p>
          <a:p>
            <a:pPr indent="-342900" lvl="0" marL="482600" rtl="0" algn="l">
              <a:lnSpc>
                <a:spcPct val="100000"/>
              </a:lnSpc>
              <a:spcBef>
                <a:spcPts val="0"/>
              </a:spcBef>
              <a:spcAft>
                <a:spcPts val="0"/>
              </a:spcAft>
              <a:buSzPct val="108108"/>
              <a:buAutoNum type="alphaUcPeriod"/>
            </a:pPr>
            <a:r>
              <a:rPr lang="en-US"/>
              <a:t>Over a period of at least 6 months</a:t>
            </a:r>
            <a:r>
              <a:rPr lang="en-US">
                <a:solidFill>
                  <a:schemeClr val="dk2"/>
                </a:solidFill>
              </a:rPr>
              <a:t>, recurrent, intense sexually arousing fantasies, sexual urges, or behaviors involving the act of watching unsuspecting nude individuals (often with binocular) to obtain sexual pleasure</a:t>
            </a:r>
            <a:r>
              <a:rPr lang="en-US"/>
              <a:t>. </a:t>
            </a:r>
            <a:endParaRPr/>
          </a:p>
          <a:p>
            <a:pPr indent="-342900" lvl="0" marL="482600" rtl="0" algn="l">
              <a:lnSpc>
                <a:spcPct val="100000"/>
              </a:lnSpc>
              <a:spcBef>
                <a:spcPts val="0"/>
              </a:spcBef>
              <a:spcAft>
                <a:spcPts val="0"/>
              </a:spcAft>
              <a:buSzPct val="108108"/>
              <a:buAutoNum type="alphaUcPeriod"/>
            </a:pPr>
            <a:r>
              <a:rPr lang="en-US"/>
              <a:t>The person has acted on these sexual urges, or the sexual urges or fantasies cause marked distress or interpersonal difficulty.</a:t>
            </a:r>
            <a:endParaRPr/>
          </a:p>
          <a:p>
            <a:pPr indent="0" lvl="0" marL="0" rtl="0" algn="l">
              <a:lnSpc>
                <a:spcPct val="100000"/>
              </a:lnSpc>
              <a:spcBef>
                <a:spcPts val="0"/>
              </a:spcBef>
              <a:spcAft>
                <a:spcPts val="0"/>
              </a:spcAft>
              <a:buSzPct val="84084"/>
              <a:buNone/>
            </a:pPr>
            <a:r>
              <a:rPr lang="en-US" sz="1800">
                <a:solidFill>
                  <a:srgbClr val="206A84"/>
                </a:solidFill>
                <a:latin typeface="Rajdhani"/>
                <a:ea typeface="Rajdhani"/>
                <a:cs typeface="Rajdhani"/>
                <a:sym typeface="Rajdhani"/>
              </a:rPr>
              <a:t>Sadism </a:t>
            </a:r>
            <a:endParaRPr/>
          </a:p>
          <a:p>
            <a:pPr indent="0" lvl="0" marL="139700" rtl="0" algn="l">
              <a:lnSpc>
                <a:spcPct val="100000"/>
              </a:lnSpc>
              <a:spcBef>
                <a:spcPts val="0"/>
              </a:spcBef>
              <a:spcAft>
                <a:spcPts val="0"/>
              </a:spcAft>
              <a:buSzPct val="108108"/>
              <a:buNone/>
            </a:pPr>
            <a:r>
              <a:rPr lang="en-US"/>
              <a:t>Diagnostic criteria: </a:t>
            </a:r>
            <a:endParaRPr/>
          </a:p>
          <a:p>
            <a:pPr indent="-342900" lvl="0" marL="482600" rtl="0" algn="l">
              <a:lnSpc>
                <a:spcPct val="100000"/>
              </a:lnSpc>
              <a:spcBef>
                <a:spcPts val="0"/>
              </a:spcBef>
              <a:spcAft>
                <a:spcPts val="0"/>
              </a:spcAft>
              <a:buSzPct val="108108"/>
              <a:buAutoNum type="alphaUcPeriod"/>
            </a:pPr>
            <a:r>
              <a:rPr lang="en-US"/>
              <a:t>Over a period of at least 6 months, </a:t>
            </a:r>
            <a:r>
              <a:rPr lang="en-US">
                <a:solidFill>
                  <a:schemeClr val="dk2"/>
                </a:solidFill>
              </a:rPr>
              <a:t>recurrent, intense sexually arousing fantasies, sexual urges from hurting or humiliating another. </a:t>
            </a:r>
            <a:endParaRPr/>
          </a:p>
          <a:p>
            <a:pPr indent="-342900" lvl="0" marL="482600" rtl="0" algn="l">
              <a:lnSpc>
                <a:spcPct val="100000"/>
              </a:lnSpc>
              <a:spcBef>
                <a:spcPts val="0"/>
              </a:spcBef>
              <a:spcAft>
                <a:spcPts val="0"/>
              </a:spcAft>
              <a:buSzPct val="108108"/>
              <a:buAutoNum type="alphaUcPeriod"/>
            </a:pPr>
            <a:r>
              <a:rPr lang="en-US"/>
              <a:t>The person has acted on these sexual urges, or the sexual urges or fantasies cause marked distress or interpersonal difficulty.</a:t>
            </a:r>
            <a:endParaRPr/>
          </a:p>
          <a:p>
            <a:pPr indent="0" lvl="0" marL="114300" rtl="0" algn="l">
              <a:lnSpc>
                <a:spcPct val="100000"/>
              </a:lnSpc>
              <a:spcBef>
                <a:spcPts val="0"/>
              </a:spcBef>
              <a:spcAft>
                <a:spcPts val="0"/>
              </a:spcAft>
              <a:buSzPct val="108108"/>
              <a:buNone/>
            </a:pPr>
            <a:r>
              <a:t/>
            </a:r>
            <a:endParaRPr/>
          </a:p>
        </p:txBody>
      </p:sp>
    </p:spTree>
  </p:cSld>
  <p:clrMapOvr>
    <a:masterClrMapping/>
  </p:clrMapOvr>
</p:sld>
</file>

<file path=ppt/slides/slide3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7" name="Shape 3657"/>
        <p:cNvGrpSpPr/>
        <p:nvPr/>
      </p:nvGrpSpPr>
      <p:grpSpPr>
        <a:xfrm>
          <a:off x="0" y="0"/>
          <a:ext cx="0" cy="0"/>
          <a:chOff x="0" y="0"/>
          <a:chExt cx="0" cy="0"/>
        </a:xfrm>
      </p:grpSpPr>
      <p:sp>
        <p:nvSpPr>
          <p:cNvPr id="3658" name="Google Shape;3658;p130"/>
          <p:cNvSpPr txBox="1"/>
          <p:nvPr>
            <p:ph type="title"/>
          </p:nvPr>
        </p:nvSpPr>
        <p:spPr>
          <a:xfrm>
            <a:off x="297263" y="282082"/>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Paraphilic disorders cont. </a:t>
            </a:r>
            <a:endParaRPr/>
          </a:p>
        </p:txBody>
      </p:sp>
      <p:sp>
        <p:nvSpPr>
          <p:cNvPr id="3659" name="Google Shape;3659;p130"/>
          <p:cNvSpPr txBox="1"/>
          <p:nvPr>
            <p:ph idx="1" type="body"/>
          </p:nvPr>
        </p:nvSpPr>
        <p:spPr>
          <a:xfrm>
            <a:off x="297263" y="969540"/>
            <a:ext cx="8125962" cy="4002223"/>
          </a:xfrm>
          <a:prstGeom prst="rect">
            <a:avLst/>
          </a:prstGeom>
          <a:noFill/>
          <a:ln>
            <a:noFill/>
          </a:ln>
        </p:spPr>
        <p:txBody>
          <a:bodyPr anchorCtr="0" anchor="t" bIns="45700" lIns="91425" spcFirstLastPara="1" rIns="91425" wrap="square" tIns="45700">
            <a:normAutofit fontScale="92500" lnSpcReduction="20000"/>
          </a:bodyPr>
          <a:lstStyle/>
          <a:p>
            <a:pPr indent="0" lvl="0" marL="139700" rtl="0" algn="l">
              <a:lnSpc>
                <a:spcPct val="100000"/>
              </a:lnSpc>
              <a:spcBef>
                <a:spcPts val="0"/>
              </a:spcBef>
              <a:spcAft>
                <a:spcPts val="0"/>
              </a:spcAft>
              <a:buSzPct val="94594"/>
              <a:buNone/>
            </a:pPr>
            <a:r>
              <a:rPr lang="en-US" sz="1600">
                <a:solidFill>
                  <a:schemeClr val="accent6"/>
                </a:solidFill>
                <a:latin typeface="Rajdhani"/>
                <a:ea typeface="Rajdhani"/>
                <a:cs typeface="Rajdhani"/>
                <a:sym typeface="Rajdhani"/>
              </a:rPr>
              <a:t>Masochism</a:t>
            </a:r>
            <a:r>
              <a:rPr lang="en-US" sz="1600">
                <a:solidFill>
                  <a:srgbClr val="FF0000"/>
                </a:solidFill>
                <a:latin typeface="Rajdhani"/>
                <a:ea typeface="Rajdhani"/>
                <a:cs typeface="Rajdhani"/>
                <a:sym typeface="Rajdhani"/>
              </a:rPr>
              <a:t> </a:t>
            </a:r>
            <a:endParaRPr/>
          </a:p>
          <a:p>
            <a:pPr indent="-317500" lvl="0" marL="457200" rtl="0" algn="l">
              <a:lnSpc>
                <a:spcPct val="100000"/>
              </a:lnSpc>
              <a:spcBef>
                <a:spcPts val="0"/>
              </a:spcBef>
              <a:spcAft>
                <a:spcPts val="0"/>
              </a:spcAft>
              <a:buSzPct val="108108"/>
              <a:buChar char="•"/>
            </a:pPr>
            <a:r>
              <a:rPr lang="en-US"/>
              <a:t>Diagnostic criteria: </a:t>
            </a:r>
            <a:endParaRPr/>
          </a:p>
          <a:p>
            <a:pPr indent="-342900" lvl="1" marL="939800" rtl="0" algn="l">
              <a:lnSpc>
                <a:spcPct val="100000"/>
              </a:lnSpc>
              <a:spcBef>
                <a:spcPts val="600"/>
              </a:spcBef>
              <a:spcAft>
                <a:spcPts val="0"/>
              </a:spcAft>
              <a:buSzPct val="108108"/>
              <a:buAutoNum type="alphaUcPeriod"/>
            </a:pPr>
            <a:r>
              <a:rPr lang="en-US"/>
              <a:t>Over a period of at least 6 months, </a:t>
            </a:r>
            <a:r>
              <a:rPr lang="en-US">
                <a:solidFill>
                  <a:schemeClr val="dk2"/>
                </a:solidFill>
              </a:rPr>
              <a:t>recurrent, intense sexually arousing fantasies, sexual urges, or behaviors involving the act (real, not simulated) of being humiliated, beaten, bound, or otherwise made to suffer</a:t>
            </a:r>
            <a:r>
              <a:rPr lang="en-US"/>
              <a:t>. </a:t>
            </a:r>
            <a:endParaRPr/>
          </a:p>
          <a:p>
            <a:pPr indent="-342900" lvl="1" marL="939800" rtl="0" algn="l">
              <a:lnSpc>
                <a:spcPct val="100000"/>
              </a:lnSpc>
              <a:spcBef>
                <a:spcPts val="600"/>
              </a:spcBef>
              <a:spcAft>
                <a:spcPts val="0"/>
              </a:spcAft>
              <a:buSzPct val="108108"/>
              <a:buAutoNum type="alphaUcPeriod"/>
            </a:pPr>
            <a:r>
              <a:rPr lang="en-US"/>
              <a:t>The fantasies, sexual urges, or behaviors cause clinically significant distress or impairment in social, occupational, or other important areas of functioning.</a:t>
            </a:r>
            <a:endParaRPr/>
          </a:p>
          <a:p>
            <a:pPr indent="0" lvl="0" marL="139700" rtl="0" algn="l">
              <a:lnSpc>
                <a:spcPct val="100000"/>
              </a:lnSpc>
              <a:spcBef>
                <a:spcPts val="0"/>
              </a:spcBef>
              <a:spcAft>
                <a:spcPts val="0"/>
              </a:spcAft>
              <a:buSzPct val="94594"/>
              <a:buNone/>
            </a:pPr>
            <a:r>
              <a:rPr lang="en-US" sz="1600">
                <a:solidFill>
                  <a:schemeClr val="accent6"/>
                </a:solidFill>
                <a:latin typeface="Rajdhani"/>
                <a:ea typeface="Rajdhani"/>
                <a:cs typeface="Rajdhani"/>
                <a:sym typeface="Rajdhani"/>
              </a:rPr>
              <a:t>Frotteurism</a:t>
            </a:r>
            <a:r>
              <a:rPr lang="en-US">
                <a:solidFill>
                  <a:schemeClr val="accent6"/>
                </a:solidFill>
              </a:rPr>
              <a:t> </a:t>
            </a:r>
            <a:endParaRPr/>
          </a:p>
          <a:p>
            <a:pPr indent="-317500" lvl="0" marL="457200" rtl="0" algn="l">
              <a:lnSpc>
                <a:spcPct val="100000"/>
              </a:lnSpc>
              <a:spcBef>
                <a:spcPts val="0"/>
              </a:spcBef>
              <a:spcAft>
                <a:spcPts val="0"/>
              </a:spcAft>
              <a:buSzPct val="108108"/>
              <a:buChar char="•"/>
            </a:pPr>
            <a:r>
              <a:rPr lang="en-US"/>
              <a:t>Diagnostic criteria: </a:t>
            </a:r>
            <a:endParaRPr/>
          </a:p>
          <a:p>
            <a:pPr indent="-342900" lvl="1" marL="939800" rtl="0" algn="l">
              <a:lnSpc>
                <a:spcPct val="100000"/>
              </a:lnSpc>
              <a:spcBef>
                <a:spcPts val="600"/>
              </a:spcBef>
              <a:spcAft>
                <a:spcPts val="0"/>
              </a:spcAft>
              <a:buSzPct val="108108"/>
              <a:buAutoNum type="alphaUcPeriod"/>
            </a:pPr>
            <a:r>
              <a:rPr lang="en-US"/>
              <a:t>Over a period of at least 6 months, </a:t>
            </a:r>
            <a:r>
              <a:rPr lang="en-US">
                <a:solidFill>
                  <a:schemeClr val="dk2"/>
                </a:solidFill>
              </a:rPr>
              <a:t>recurrent, intense sexually arousing fantasies, sexual urges, or behaviors involving touching and rubbing against a non-consenting person</a:t>
            </a:r>
            <a:r>
              <a:rPr lang="en-US"/>
              <a:t>. </a:t>
            </a:r>
            <a:endParaRPr/>
          </a:p>
          <a:p>
            <a:pPr indent="-342900" lvl="1" marL="939800" rtl="0" algn="l">
              <a:lnSpc>
                <a:spcPct val="100000"/>
              </a:lnSpc>
              <a:spcBef>
                <a:spcPts val="600"/>
              </a:spcBef>
              <a:spcAft>
                <a:spcPts val="0"/>
              </a:spcAft>
              <a:buSzPct val="108108"/>
              <a:buAutoNum type="alphaUcPeriod"/>
            </a:pPr>
            <a:r>
              <a:rPr lang="en-US"/>
              <a:t>The fantasies, sexual urges, or behaviors cause clinically significant distress or impairment in social, occupational, or other important areas of functioning.</a:t>
            </a:r>
            <a:endParaRPr/>
          </a:p>
          <a:p>
            <a:pPr indent="0" lvl="0" marL="139700" rtl="0" algn="l">
              <a:lnSpc>
                <a:spcPct val="100000"/>
              </a:lnSpc>
              <a:spcBef>
                <a:spcPts val="0"/>
              </a:spcBef>
              <a:spcAft>
                <a:spcPts val="0"/>
              </a:spcAft>
              <a:buSzPct val="94594"/>
              <a:buNone/>
            </a:pPr>
            <a:r>
              <a:rPr lang="en-US" sz="1600">
                <a:solidFill>
                  <a:schemeClr val="accent6"/>
                </a:solidFill>
                <a:latin typeface="Rajdhani"/>
                <a:ea typeface="Rajdhani"/>
                <a:cs typeface="Rajdhani"/>
                <a:sym typeface="Rajdhani"/>
              </a:rPr>
              <a:t>Pedophilia</a:t>
            </a:r>
            <a:r>
              <a:rPr lang="en-US"/>
              <a:t> </a:t>
            </a:r>
            <a:endParaRPr/>
          </a:p>
          <a:p>
            <a:pPr indent="-317500" lvl="0" marL="457200" rtl="0" algn="l">
              <a:lnSpc>
                <a:spcPct val="100000"/>
              </a:lnSpc>
              <a:spcBef>
                <a:spcPts val="0"/>
              </a:spcBef>
              <a:spcAft>
                <a:spcPts val="0"/>
              </a:spcAft>
              <a:buSzPct val="108108"/>
              <a:buChar char="•"/>
            </a:pPr>
            <a:r>
              <a:rPr lang="en-US"/>
              <a:t>Diagnostic criteria: </a:t>
            </a:r>
            <a:endParaRPr/>
          </a:p>
          <a:p>
            <a:pPr indent="-342900" lvl="1" marL="939800" rtl="0" algn="l">
              <a:lnSpc>
                <a:spcPct val="100000"/>
              </a:lnSpc>
              <a:spcBef>
                <a:spcPts val="600"/>
              </a:spcBef>
              <a:spcAft>
                <a:spcPts val="0"/>
              </a:spcAft>
              <a:buSzPct val="108108"/>
              <a:buAutoNum type="alphaUcPeriod"/>
            </a:pPr>
            <a:r>
              <a:rPr lang="en-US"/>
              <a:t>Over a period of at least 6 months, </a:t>
            </a:r>
            <a:r>
              <a:rPr lang="en-US">
                <a:solidFill>
                  <a:schemeClr val="dk2"/>
                </a:solidFill>
              </a:rPr>
              <a:t>recurrent, intense sexually arousing fantasies, sexual urges, or behaviors involving sexual activity with a prepubescent child or children (generally age 13 years or younger). </a:t>
            </a:r>
            <a:endParaRPr/>
          </a:p>
          <a:p>
            <a:pPr indent="-342900" lvl="1" marL="939800" rtl="0" algn="l">
              <a:lnSpc>
                <a:spcPct val="100000"/>
              </a:lnSpc>
              <a:spcBef>
                <a:spcPts val="600"/>
              </a:spcBef>
              <a:spcAft>
                <a:spcPts val="0"/>
              </a:spcAft>
              <a:buSzPct val="108108"/>
              <a:buAutoNum type="alphaUcPeriod"/>
            </a:pPr>
            <a:r>
              <a:rPr lang="en-US"/>
              <a:t>The person has acted on these sexual urges, or the sexual urges or fantasies cause marked distress or interpersonal difficulty. </a:t>
            </a:r>
            <a:endParaRPr/>
          </a:p>
          <a:p>
            <a:pPr indent="-342900" lvl="1" marL="939800" rtl="0" algn="l">
              <a:lnSpc>
                <a:spcPct val="100000"/>
              </a:lnSpc>
              <a:spcBef>
                <a:spcPts val="600"/>
              </a:spcBef>
              <a:spcAft>
                <a:spcPts val="0"/>
              </a:spcAft>
              <a:buSzPct val="108108"/>
              <a:buAutoNum type="alphaUcPeriod"/>
            </a:pPr>
            <a:r>
              <a:rPr lang="en-US"/>
              <a:t>The person is at least age 16 years and at least 5 years older than the child or children in Criterion A.</a:t>
            </a:r>
            <a:endParaRPr/>
          </a:p>
          <a:p>
            <a:pPr indent="0" lvl="0" marL="139700" rtl="0" algn="l">
              <a:lnSpc>
                <a:spcPct val="100000"/>
              </a:lnSpc>
              <a:spcBef>
                <a:spcPts val="0"/>
              </a:spcBef>
              <a:spcAft>
                <a:spcPts val="0"/>
              </a:spcAft>
              <a:buSzPct val="108108"/>
              <a:buNone/>
            </a:pPr>
            <a:r>
              <a:t/>
            </a:r>
            <a:endParaRPr/>
          </a:p>
        </p:txBody>
      </p:sp>
    </p:spTree>
  </p:cSld>
  <p:clrMapOvr>
    <a:masterClrMapping/>
  </p:clrMapOvr>
</p:sld>
</file>

<file path=ppt/slides/slide3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3" name="Shape 3663"/>
        <p:cNvGrpSpPr/>
        <p:nvPr/>
      </p:nvGrpSpPr>
      <p:grpSpPr>
        <a:xfrm>
          <a:off x="0" y="0"/>
          <a:ext cx="0" cy="0"/>
          <a:chOff x="0" y="0"/>
          <a:chExt cx="0" cy="0"/>
        </a:xfrm>
      </p:grpSpPr>
      <p:sp>
        <p:nvSpPr>
          <p:cNvPr id="3664" name="Google Shape;3664;p131"/>
          <p:cNvSpPr txBox="1"/>
          <p:nvPr>
            <p:ph type="title"/>
          </p:nvPr>
        </p:nvSpPr>
        <p:spPr>
          <a:xfrm>
            <a:off x="297263" y="282082"/>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Paraphilic disorders cont. </a:t>
            </a:r>
            <a:endParaRPr/>
          </a:p>
        </p:txBody>
      </p:sp>
      <p:sp>
        <p:nvSpPr>
          <p:cNvPr id="3665" name="Google Shape;3665;p131"/>
          <p:cNvSpPr txBox="1"/>
          <p:nvPr>
            <p:ph idx="1" type="body"/>
          </p:nvPr>
        </p:nvSpPr>
        <p:spPr>
          <a:xfrm>
            <a:off x="297263" y="969540"/>
            <a:ext cx="8125962" cy="4002223"/>
          </a:xfrm>
          <a:prstGeom prst="rect">
            <a:avLst/>
          </a:prstGeom>
          <a:noFill/>
          <a:ln>
            <a:noFill/>
          </a:ln>
        </p:spPr>
        <p:txBody>
          <a:bodyPr anchorCtr="0" anchor="t" bIns="45700" lIns="91425" spcFirstLastPara="1" rIns="91425" wrap="square" tIns="45700">
            <a:normAutofit/>
          </a:bodyPr>
          <a:lstStyle/>
          <a:p>
            <a:pPr indent="0" lvl="0" marL="139700" rtl="0" algn="l">
              <a:lnSpc>
                <a:spcPct val="100000"/>
              </a:lnSpc>
              <a:spcBef>
                <a:spcPts val="0"/>
              </a:spcBef>
              <a:spcAft>
                <a:spcPts val="0"/>
              </a:spcAft>
              <a:buSzPts val="1400"/>
              <a:buNone/>
            </a:pPr>
            <a:r>
              <a:rPr lang="en-US" sz="1600">
                <a:solidFill>
                  <a:schemeClr val="accent6"/>
                </a:solidFill>
                <a:latin typeface="Rajdhani"/>
                <a:ea typeface="Rajdhani"/>
                <a:cs typeface="Rajdhani"/>
                <a:sym typeface="Rajdhani"/>
              </a:rPr>
              <a:t>Fetishism</a:t>
            </a:r>
            <a:endParaRPr/>
          </a:p>
          <a:p>
            <a:pPr indent="-317500" lvl="0" marL="457200" rtl="0" algn="l">
              <a:lnSpc>
                <a:spcPct val="100000"/>
              </a:lnSpc>
              <a:spcBef>
                <a:spcPts val="0"/>
              </a:spcBef>
              <a:spcAft>
                <a:spcPts val="0"/>
              </a:spcAft>
              <a:buSzPts val="1400"/>
              <a:buChar char="•"/>
            </a:pPr>
            <a:r>
              <a:rPr lang="en-US" sz="1600"/>
              <a:t>Diagnostic criteria: </a:t>
            </a:r>
            <a:endParaRPr/>
          </a:p>
          <a:p>
            <a:pPr indent="-342900" lvl="1" marL="939800" rtl="0" algn="l">
              <a:lnSpc>
                <a:spcPct val="100000"/>
              </a:lnSpc>
              <a:spcBef>
                <a:spcPts val="600"/>
              </a:spcBef>
              <a:spcAft>
                <a:spcPts val="0"/>
              </a:spcAft>
              <a:buSzPts val="1400"/>
              <a:buAutoNum type="alphaUcPeriod"/>
            </a:pPr>
            <a:r>
              <a:rPr lang="en-US" sz="1600"/>
              <a:t>Over a period of at least 6 months, </a:t>
            </a:r>
            <a:r>
              <a:rPr lang="en-US" sz="1600">
                <a:solidFill>
                  <a:schemeClr val="dk2"/>
                </a:solidFill>
              </a:rPr>
              <a:t>recurrent, intense sexually arousing fantasies, sexual urges, or behaviors involving the use of nonliving objects (e.g., female undergarments). </a:t>
            </a:r>
            <a:endParaRPr/>
          </a:p>
          <a:p>
            <a:pPr indent="-342900" lvl="1" marL="939800" rtl="0" algn="l">
              <a:lnSpc>
                <a:spcPct val="100000"/>
              </a:lnSpc>
              <a:spcBef>
                <a:spcPts val="600"/>
              </a:spcBef>
              <a:spcAft>
                <a:spcPts val="0"/>
              </a:spcAft>
              <a:buSzPts val="1400"/>
              <a:buAutoNum type="alphaUcPeriod"/>
            </a:pPr>
            <a:r>
              <a:rPr lang="en-US" sz="1600"/>
              <a:t>The fantasies, sexual urges, or behaviors cause clinically significant distress or impairment in social, occupational, or other important areas of functioning.</a:t>
            </a:r>
            <a:endParaRPr/>
          </a:p>
          <a:p>
            <a:pPr indent="0" lvl="0" marL="139700" rtl="0" algn="l">
              <a:lnSpc>
                <a:spcPct val="100000"/>
              </a:lnSpc>
              <a:spcBef>
                <a:spcPts val="0"/>
              </a:spcBef>
              <a:spcAft>
                <a:spcPts val="0"/>
              </a:spcAft>
              <a:buSzPts val="1400"/>
              <a:buNone/>
            </a:pPr>
            <a:r>
              <a:t/>
            </a:r>
            <a:endParaRPr sz="1600">
              <a:solidFill>
                <a:srgbClr val="FF0000"/>
              </a:solidFill>
            </a:endParaRPr>
          </a:p>
          <a:p>
            <a:pPr indent="0" lvl="0" marL="139700" rtl="0" algn="l">
              <a:lnSpc>
                <a:spcPct val="100000"/>
              </a:lnSpc>
              <a:spcBef>
                <a:spcPts val="0"/>
              </a:spcBef>
              <a:spcAft>
                <a:spcPts val="0"/>
              </a:spcAft>
              <a:buSzPts val="1400"/>
              <a:buNone/>
            </a:pPr>
            <a:r>
              <a:rPr lang="en-US" sz="1600">
                <a:solidFill>
                  <a:schemeClr val="accent6"/>
                </a:solidFill>
                <a:latin typeface="Rajdhani"/>
                <a:ea typeface="Rajdhani"/>
                <a:cs typeface="Rajdhani"/>
                <a:sym typeface="Rajdhani"/>
              </a:rPr>
              <a:t>Transvestic Fetishism </a:t>
            </a:r>
            <a:endParaRPr/>
          </a:p>
          <a:p>
            <a:pPr indent="-317500" lvl="0" marL="457200" rtl="0" algn="l">
              <a:lnSpc>
                <a:spcPct val="100000"/>
              </a:lnSpc>
              <a:spcBef>
                <a:spcPts val="0"/>
              </a:spcBef>
              <a:spcAft>
                <a:spcPts val="0"/>
              </a:spcAft>
              <a:buSzPts val="1400"/>
              <a:buChar char="•"/>
            </a:pPr>
            <a:r>
              <a:rPr lang="en-US" sz="1600"/>
              <a:t>Diagnostic criteria: </a:t>
            </a:r>
            <a:endParaRPr/>
          </a:p>
          <a:p>
            <a:pPr indent="-342900" lvl="1" marL="939800" rtl="0" algn="l">
              <a:lnSpc>
                <a:spcPct val="100000"/>
              </a:lnSpc>
              <a:spcBef>
                <a:spcPts val="600"/>
              </a:spcBef>
              <a:spcAft>
                <a:spcPts val="0"/>
              </a:spcAft>
              <a:buSzPts val="1400"/>
              <a:buAutoNum type="alphaUcPeriod"/>
            </a:pPr>
            <a:r>
              <a:rPr lang="en-US" sz="1600"/>
              <a:t>Over a period of at least 6 months,</a:t>
            </a:r>
            <a:r>
              <a:rPr lang="en-US" sz="1600">
                <a:solidFill>
                  <a:schemeClr val="dk2"/>
                </a:solidFill>
              </a:rPr>
              <a:t> recurrent, intense sexually arousing fantasies, sexual urges, or behaviors involving cross-dressing.</a:t>
            </a:r>
            <a:r>
              <a:rPr lang="en-US" sz="1600"/>
              <a:t> </a:t>
            </a:r>
            <a:endParaRPr/>
          </a:p>
          <a:p>
            <a:pPr indent="-342900" lvl="1" marL="939800" rtl="0" algn="l">
              <a:lnSpc>
                <a:spcPct val="100000"/>
              </a:lnSpc>
              <a:spcBef>
                <a:spcPts val="600"/>
              </a:spcBef>
              <a:spcAft>
                <a:spcPts val="0"/>
              </a:spcAft>
              <a:buSzPts val="1400"/>
              <a:buAutoNum type="alphaUcPeriod"/>
            </a:pPr>
            <a:r>
              <a:rPr lang="en-US" sz="1600"/>
              <a:t>The fantasies, sexual urges, or behaviors cause clinically significant distress or impairment in social, occupational, or other important areas of functioning.</a:t>
            </a:r>
            <a:endParaRPr sz="1600"/>
          </a:p>
          <a:p>
            <a:pPr indent="0" lvl="0" marL="139700" rtl="0" algn="l">
              <a:lnSpc>
                <a:spcPct val="100000"/>
              </a:lnSpc>
              <a:spcBef>
                <a:spcPts val="0"/>
              </a:spcBef>
              <a:spcAft>
                <a:spcPts val="0"/>
              </a:spcAft>
              <a:buSzPts val="1400"/>
              <a:buNone/>
            </a:pPr>
            <a:r>
              <a:t/>
            </a:r>
            <a:endParaRPr/>
          </a:p>
        </p:txBody>
      </p:sp>
    </p:spTree>
  </p:cSld>
  <p:clrMapOvr>
    <a:masterClrMapping/>
  </p:clrMapOvr>
</p:sld>
</file>

<file path=ppt/slides/slide3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9" name="Shape 3669"/>
        <p:cNvGrpSpPr/>
        <p:nvPr/>
      </p:nvGrpSpPr>
      <p:grpSpPr>
        <a:xfrm>
          <a:off x="0" y="0"/>
          <a:ext cx="0" cy="0"/>
          <a:chOff x="0" y="0"/>
          <a:chExt cx="0" cy="0"/>
        </a:xfrm>
      </p:grpSpPr>
      <p:sp>
        <p:nvSpPr>
          <p:cNvPr id="3670" name="Google Shape;3670;g2b64a795e42_0_800"/>
          <p:cNvSpPr txBox="1"/>
          <p:nvPr>
            <p:ph type="title"/>
          </p:nvPr>
        </p:nvSpPr>
        <p:spPr>
          <a:xfrm>
            <a:off x="251250" y="2226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3671" name="Google Shape;3671;g2b64a795e42_0_800"/>
          <p:cNvSpPr txBox="1"/>
          <p:nvPr>
            <p:ph idx="1" type="body"/>
          </p:nvPr>
        </p:nvSpPr>
        <p:spPr>
          <a:xfrm>
            <a:off x="342050" y="1013500"/>
            <a:ext cx="4003200" cy="4130100"/>
          </a:xfrm>
          <a:prstGeom prst="rect">
            <a:avLst/>
          </a:prstGeom>
          <a:noFill/>
          <a:ln>
            <a:noFill/>
          </a:ln>
        </p:spPr>
        <p:txBody>
          <a:bodyPr anchorCtr="0" anchor="t" bIns="45700" lIns="91425" spcFirstLastPara="1" rIns="91425" wrap="square" tIns="45700">
            <a:normAutofit fontScale="92500"/>
          </a:bodyPr>
          <a:lstStyle/>
          <a:p>
            <a:pPr indent="0" lvl="0" marL="0" rtl="0" algn="l">
              <a:lnSpc>
                <a:spcPct val="100000"/>
              </a:lnSpc>
              <a:spcBef>
                <a:spcPts val="0"/>
              </a:spcBef>
              <a:spcAft>
                <a:spcPts val="0"/>
              </a:spcAft>
              <a:buSzPct val="108108"/>
              <a:buNone/>
            </a:pPr>
            <a:r>
              <a:rPr lang="en-US"/>
              <a:t>1- Case of a female patient that likes to crossdress and wants to undergo sex-change surgery claiming that “she is in the wrong body”</a:t>
            </a:r>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a-transgender</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solidFill>
                  <a:schemeClr val="dk2"/>
                </a:solidFill>
                <a:latin typeface="Roboto Condensed Light"/>
                <a:ea typeface="Roboto Condensed Light"/>
                <a:cs typeface="Roboto Condensed Light"/>
                <a:sym typeface="Roboto Condensed Light"/>
              </a:rPr>
              <a:t>b-gender dysphoria</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c-transvestic fetishism</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d-frotteurism</a:t>
            </a:r>
            <a:endParaRPr>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t>2- Which of the following is not paraphilia:</a:t>
            </a:r>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A. </a:t>
            </a:r>
            <a:r>
              <a:rPr lang="en-US">
                <a:solidFill>
                  <a:schemeClr val="dk2"/>
                </a:solidFill>
                <a:latin typeface="Roboto Condensed Light"/>
                <a:ea typeface="Roboto Condensed Light"/>
                <a:cs typeface="Roboto Condensed Light"/>
                <a:sym typeface="Roboto Condensed Light"/>
              </a:rPr>
              <a:t>homosexual</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B. Pedophilia</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C. Exhibitionism</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D. Voyeurism</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E. Fetishism</a:t>
            </a:r>
            <a:endParaRPr>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t>3- All sexual disorders except drug-induced, criteria for duration should at least be? </a:t>
            </a:r>
            <a:endParaRPr/>
          </a:p>
          <a:p>
            <a:pPr indent="0" lvl="0" marL="457200" rtl="0" algn="l">
              <a:lnSpc>
                <a:spcPct val="100000"/>
              </a:lnSpc>
              <a:spcBef>
                <a:spcPts val="0"/>
              </a:spcBef>
              <a:spcAft>
                <a:spcPts val="0"/>
              </a:spcAft>
              <a:buSzPct val="108108"/>
              <a:buNone/>
            </a:pPr>
            <a:r>
              <a:rPr lang="en-US">
                <a:latin typeface="Roboto Condensed Light"/>
                <a:ea typeface="Roboto Condensed Light"/>
                <a:cs typeface="Roboto Condensed Light"/>
                <a:sym typeface="Roboto Condensed Light"/>
              </a:rPr>
              <a:t>A- 1 month</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B- 3 months</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solidFill>
                  <a:schemeClr val="dk2"/>
                </a:solidFill>
                <a:latin typeface="Roboto Condensed Light"/>
                <a:ea typeface="Roboto Condensed Light"/>
                <a:cs typeface="Roboto Condensed Light"/>
                <a:sym typeface="Roboto Condensed Light"/>
              </a:rPr>
              <a:t>C- 6 months</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99099"/>
              <a:buFont typeface="Arial"/>
              <a:buNone/>
            </a:pPr>
            <a:r>
              <a:rPr lang="en-US">
                <a:latin typeface="Roboto Condensed Light"/>
                <a:ea typeface="Roboto Condensed Light"/>
                <a:cs typeface="Roboto Condensed Light"/>
                <a:sym typeface="Roboto Condensed Light"/>
              </a:rPr>
              <a:t>D- 8 months </a:t>
            </a:r>
            <a:endParaRPr sz="1200">
              <a:solidFill>
                <a:schemeClr val="dk1"/>
              </a:solidFill>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ct val="108108"/>
              <a:buNone/>
            </a:pPr>
            <a:r>
              <a:t/>
            </a:r>
            <a:endParaRPr/>
          </a:p>
        </p:txBody>
      </p:sp>
      <p:sp>
        <p:nvSpPr>
          <p:cNvPr id="3672" name="Google Shape;3672;g2b64a795e42_0_800"/>
          <p:cNvSpPr txBox="1"/>
          <p:nvPr>
            <p:ph idx="1" type="body"/>
          </p:nvPr>
        </p:nvSpPr>
        <p:spPr>
          <a:xfrm>
            <a:off x="4573400" y="1013500"/>
            <a:ext cx="3686700" cy="4130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t>4- A case about a male that obtains sexual pleasure by rubbing his genital area on the body of the opposite sex female                 	</a:t>
            </a:r>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a) sadism.    	</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b) frotteurism   </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c) fetishism    	</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d) exhibitionism </a:t>
            </a:r>
            <a:endParaRPr sz="1200">
              <a:solidFill>
                <a:schemeClr val="dk1"/>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5- A case about a female whose interest in sexual activities and excitement are decreased, what is the diagnosis? </a:t>
            </a:r>
            <a:endParaRPr/>
          </a:p>
          <a:p>
            <a:pPr indent="0" lvl="0" marL="45720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Female sexual interest arousal disorder</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6- The persisting sexual preference for people of the same sex (homosexual) or people of the opposite sex (heterosexual) is? </a:t>
            </a:r>
            <a:endParaRPr/>
          </a:p>
          <a:p>
            <a:pPr indent="0" lvl="0" marL="45720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Sexual orientation</a:t>
            </a:r>
            <a:endParaRPr>
              <a:solidFill>
                <a:schemeClr val="dk2"/>
              </a:solidFill>
              <a:latin typeface="Roboto Condensed Light"/>
              <a:ea typeface="Roboto Condensed Light"/>
              <a:cs typeface="Roboto Condensed Light"/>
              <a:sym typeface="Roboto Condensed Light"/>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31"/>
          <p:cNvSpPr txBox="1"/>
          <p:nvPr>
            <p:ph type="title"/>
          </p:nvPr>
        </p:nvSpPr>
        <p:spPr>
          <a:xfrm>
            <a:off x="312821" y="382990"/>
            <a:ext cx="8026958"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Distortions of memory or paramnesia</a:t>
            </a:r>
            <a:endParaRPr/>
          </a:p>
        </p:txBody>
      </p:sp>
      <p:sp>
        <p:nvSpPr>
          <p:cNvPr id="551" name="Google Shape;551;p31"/>
          <p:cNvSpPr txBox="1"/>
          <p:nvPr>
            <p:ph idx="4294967295" type="body"/>
          </p:nvPr>
        </p:nvSpPr>
        <p:spPr>
          <a:xfrm>
            <a:off x="474300" y="1117600"/>
            <a:ext cx="7704000" cy="3642910"/>
          </a:xfrm>
          <a:prstGeom prst="rect">
            <a:avLst/>
          </a:prstGeom>
          <a:noFill/>
          <a:ln>
            <a:noFill/>
          </a:ln>
        </p:spPr>
        <p:txBody>
          <a:bodyPr anchorCtr="0" anchor="t" bIns="45700" lIns="91425" spcFirstLastPara="1" rIns="91425" wrap="square" tIns="45700">
            <a:normAutofit/>
          </a:bodyPr>
          <a:lstStyle/>
          <a:p>
            <a:pPr indent="0" lvl="0" marL="152400" rtl="0" algn="l">
              <a:lnSpc>
                <a:spcPct val="100000"/>
              </a:lnSpc>
              <a:spcBef>
                <a:spcPts val="0"/>
              </a:spcBef>
              <a:spcAft>
                <a:spcPts val="0"/>
              </a:spcAft>
              <a:buSzPts val="1600"/>
              <a:buNone/>
            </a:pPr>
            <a:r>
              <a:rPr lang="en-US" sz="1600">
                <a:latin typeface="Roboto Condensed"/>
                <a:ea typeface="Roboto Condensed"/>
                <a:cs typeface="Roboto Condensed"/>
                <a:sym typeface="Roboto Condensed"/>
              </a:rPr>
              <a:t>It can occur in those with emotional problems as well as in organic states. </a:t>
            </a:r>
            <a:endParaRPr/>
          </a:p>
          <a:p>
            <a:pPr indent="-285750" lvl="0" marL="285750" rtl="0" algn="l">
              <a:lnSpc>
                <a:spcPct val="100000"/>
              </a:lnSpc>
              <a:spcBef>
                <a:spcPts val="0"/>
              </a:spcBef>
              <a:spcAft>
                <a:spcPts val="0"/>
              </a:spcAft>
              <a:buSzPts val="1600"/>
              <a:buChar char="•"/>
            </a:pPr>
            <a:r>
              <a:rPr b="1" lang="en-US" sz="1600">
                <a:solidFill>
                  <a:schemeClr val="dk2"/>
                </a:solidFill>
                <a:latin typeface="Roboto Condensed"/>
                <a:ea typeface="Roboto Condensed"/>
                <a:cs typeface="Roboto Condensed"/>
                <a:sym typeface="Roboto Condensed"/>
              </a:rPr>
              <a:t>Anxiety amnesia: </a:t>
            </a:r>
            <a:r>
              <a:rPr lang="en-US" sz="1600">
                <a:latin typeface="Roboto Condensed"/>
                <a:ea typeface="Roboto Condensed"/>
                <a:cs typeface="Roboto Condensed"/>
                <a:sym typeface="Roboto Condensed"/>
              </a:rPr>
              <a:t>occurs when there is anxious preoccupation or poor concentration in disorders such as depressive illness or generalized  anxiety. Initially it may wrongly suggest dissociative amnesia. More severe forms of amnesia in depressive disorders resemble dementia and are known as </a:t>
            </a:r>
            <a:r>
              <a:rPr lang="en-US" sz="1600" u="sng">
                <a:latin typeface="Roboto Condensed"/>
                <a:ea typeface="Roboto Condensed"/>
                <a:cs typeface="Roboto Condensed"/>
                <a:sym typeface="Roboto Condensed"/>
              </a:rPr>
              <a:t>depressive pseudodementia</a:t>
            </a:r>
            <a:r>
              <a:rPr lang="en-US" sz="1600">
                <a:latin typeface="Roboto Condensed"/>
                <a:ea typeface="Roboto Condensed"/>
                <a:cs typeface="Roboto Condensed"/>
                <a:sym typeface="Roboto Condensed"/>
              </a:rPr>
              <a:t>. Amnesias in anxiety and depressive disorders are generally </a:t>
            </a:r>
            <a:r>
              <a:rPr lang="en-US" sz="1600">
                <a:solidFill>
                  <a:srgbClr val="939F26"/>
                </a:solidFill>
                <a:latin typeface="Roboto Condensed"/>
                <a:ea typeface="Roboto Condensed"/>
                <a:cs typeface="Roboto Condensed"/>
                <a:sym typeface="Roboto Condensed"/>
              </a:rPr>
              <a:t>caused by impaired concentration </a:t>
            </a:r>
            <a:r>
              <a:rPr lang="en-US" sz="1600">
                <a:latin typeface="Roboto Condensed"/>
                <a:ea typeface="Roboto Condensed"/>
                <a:cs typeface="Roboto Condensed"/>
                <a:sym typeface="Roboto Condensed"/>
              </a:rPr>
              <a:t>and resolve once the underlying disorder is treated.</a:t>
            </a:r>
            <a:endParaRPr/>
          </a:p>
          <a:p>
            <a:pPr indent="0" lvl="0" marL="152400" rtl="0" algn="l">
              <a:lnSpc>
                <a:spcPct val="100000"/>
              </a:lnSpc>
              <a:spcBef>
                <a:spcPts val="0"/>
              </a:spcBef>
              <a:spcAft>
                <a:spcPts val="0"/>
              </a:spcAft>
              <a:buSzPts val="1600"/>
              <a:buNone/>
            </a:pPr>
            <a:r>
              <a:t/>
            </a:r>
            <a:endParaRPr sz="1600">
              <a:latin typeface="Roboto Condensed"/>
              <a:ea typeface="Roboto Condensed"/>
              <a:cs typeface="Roboto Condensed"/>
              <a:sym typeface="Roboto Condensed"/>
            </a:endParaRPr>
          </a:p>
          <a:p>
            <a:pPr indent="-285750" lvl="0" marL="285750" rtl="0" algn="l">
              <a:lnSpc>
                <a:spcPct val="100000"/>
              </a:lnSpc>
              <a:spcBef>
                <a:spcPts val="0"/>
              </a:spcBef>
              <a:spcAft>
                <a:spcPts val="0"/>
              </a:spcAft>
              <a:buSzPts val="1600"/>
              <a:buChar char="•"/>
            </a:pPr>
            <a:r>
              <a:rPr b="1" lang="en-US" sz="1600">
                <a:solidFill>
                  <a:schemeClr val="dk2"/>
                </a:solidFill>
                <a:latin typeface="Roboto Condensed"/>
                <a:ea typeface="Roboto Condensed"/>
                <a:cs typeface="Roboto Condensed"/>
                <a:sym typeface="Roboto Condensed"/>
              </a:rPr>
              <a:t>Hyperamnesia</a:t>
            </a:r>
            <a:r>
              <a:rPr lang="en-US" sz="1600">
                <a:latin typeface="Roboto Condensed"/>
                <a:ea typeface="Roboto Condensed"/>
                <a:cs typeface="Roboto Condensed"/>
                <a:sym typeface="Roboto Condensed"/>
              </a:rPr>
              <a:t>: exaggerated registration, retention and recall. Flashbulb memories are those memories that are associated with intense emotion. It is regarded as one of the characteristic symptoms of </a:t>
            </a:r>
            <a:r>
              <a:rPr lang="en-US" sz="1600">
                <a:solidFill>
                  <a:srgbClr val="939F26"/>
                </a:solidFill>
                <a:latin typeface="Roboto Condensed"/>
                <a:ea typeface="Roboto Condensed"/>
                <a:cs typeface="Roboto Condensed"/>
                <a:sym typeface="Roboto Condensed"/>
              </a:rPr>
              <a:t>post-traumatic stress disorder</a:t>
            </a:r>
            <a:r>
              <a:rPr lang="en-US" sz="1600">
                <a:latin typeface="Roboto Condensed"/>
                <a:ea typeface="Roboto Condensed"/>
                <a:cs typeface="Roboto Condensed"/>
                <a:sym typeface="Roboto Condensed"/>
              </a:rPr>
              <a:t> but is also associated with emotional events</a:t>
            </a:r>
            <a:endParaRPr/>
          </a:p>
          <a:p>
            <a:pPr indent="-184150" lvl="0" marL="285750" rtl="0" algn="l">
              <a:lnSpc>
                <a:spcPct val="100000"/>
              </a:lnSpc>
              <a:spcBef>
                <a:spcPts val="0"/>
              </a:spcBef>
              <a:spcAft>
                <a:spcPts val="0"/>
              </a:spcAft>
              <a:buSzPts val="1600"/>
              <a:buNone/>
            </a:pPr>
            <a:r>
              <a:t/>
            </a:r>
            <a:endParaRPr sz="1600">
              <a:latin typeface="Roboto Condensed"/>
              <a:ea typeface="Roboto Condensed"/>
              <a:cs typeface="Roboto Condensed"/>
              <a:sym typeface="Roboto Condensed"/>
            </a:endParaRPr>
          </a:p>
        </p:txBody>
      </p:sp>
    </p:spTree>
  </p:cSld>
  <p:clrMapOvr>
    <a:masterClrMapping/>
  </p:clrMapOvr>
</p:sld>
</file>

<file path=ppt/slides/slide3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6" name="Shape 3676"/>
        <p:cNvGrpSpPr/>
        <p:nvPr/>
      </p:nvGrpSpPr>
      <p:grpSpPr>
        <a:xfrm>
          <a:off x="0" y="0"/>
          <a:ext cx="0" cy="0"/>
          <a:chOff x="0" y="0"/>
          <a:chExt cx="0" cy="0"/>
        </a:xfrm>
      </p:grpSpPr>
      <p:sp>
        <p:nvSpPr>
          <p:cNvPr id="3677" name="Google Shape;3677;g2b64a795e42_0_812"/>
          <p:cNvSpPr txBox="1"/>
          <p:nvPr>
            <p:ph type="title"/>
          </p:nvPr>
        </p:nvSpPr>
        <p:spPr>
          <a:xfrm>
            <a:off x="251250" y="2226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3678" name="Google Shape;3678;g2b64a795e42_0_812"/>
          <p:cNvSpPr txBox="1"/>
          <p:nvPr>
            <p:ph idx="1" type="body"/>
          </p:nvPr>
        </p:nvSpPr>
        <p:spPr>
          <a:xfrm>
            <a:off x="342050" y="1013500"/>
            <a:ext cx="4003200" cy="41301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100000"/>
              </a:lnSpc>
              <a:spcBef>
                <a:spcPts val="0"/>
              </a:spcBef>
              <a:spcAft>
                <a:spcPts val="0"/>
              </a:spcAft>
              <a:buSzPct val="108108"/>
              <a:buNone/>
            </a:pPr>
            <a:r>
              <a:rPr lang="en-US"/>
              <a:t>7- Sense of self as being male or female is the definition of?</a:t>
            </a:r>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A- sexual identity</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solidFill>
                  <a:schemeClr val="dk2"/>
                </a:solidFill>
                <a:latin typeface="Roboto Condensed Light"/>
                <a:ea typeface="Roboto Condensed Light"/>
                <a:cs typeface="Roboto Condensed Light"/>
                <a:sym typeface="Roboto Condensed Light"/>
              </a:rPr>
              <a:t>B- gender identity</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C- Gender role</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D- Sexual orientation</a:t>
            </a:r>
            <a:endParaRPr>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t>8- Premature ejaculation occur at which stage of sexual cycle?</a:t>
            </a:r>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A- Desire</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B- Arousal</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C- Excitement</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D- </a:t>
            </a:r>
            <a:r>
              <a:rPr lang="en-US">
                <a:solidFill>
                  <a:schemeClr val="dk2"/>
                </a:solidFill>
                <a:latin typeface="Roboto Condensed Light"/>
                <a:ea typeface="Roboto Condensed Light"/>
                <a:cs typeface="Roboto Condensed Light"/>
                <a:sym typeface="Roboto Condensed Light"/>
              </a:rPr>
              <a:t>Orgasm</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E- Resolution</a:t>
            </a:r>
            <a:endParaRPr>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t>9- Recurrent, intense sexually arousing fantasies, sexual urges, or behaviors involving touching and rubbing against a non-consenting person?</a:t>
            </a:r>
            <a:endParaRPr/>
          </a:p>
          <a:p>
            <a:pPr indent="0" lvl="0" marL="457200" rtl="0" algn="l">
              <a:lnSpc>
                <a:spcPct val="100000"/>
              </a:lnSpc>
              <a:spcBef>
                <a:spcPts val="0"/>
              </a:spcBef>
              <a:spcAft>
                <a:spcPts val="0"/>
              </a:spcAft>
              <a:buSzPct val="108108"/>
              <a:buNone/>
            </a:pPr>
            <a:r>
              <a:rPr lang="en-US">
                <a:solidFill>
                  <a:schemeClr val="dk2"/>
                </a:solidFill>
                <a:latin typeface="Roboto Condensed Light"/>
                <a:ea typeface="Roboto Condensed Light"/>
                <a:cs typeface="Roboto Condensed Light"/>
                <a:sym typeface="Roboto Condensed Light"/>
              </a:rPr>
              <a:t>Frotteurism </a:t>
            </a:r>
            <a:endParaRPr/>
          </a:p>
          <a:p>
            <a:pPr indent="0" lvl="0" marL="0" rtl="0" algn="l">
              <a:lnSpc>
                <a:spcPct val="100000"/>
              </a:lnSpc>
              <a:spcBef>
                <a:spcPts val="0"/>
              </a:spcBef>
              <a:spcAft>
                <a:spcPts val="0"/>
              </a:spcAft>
              <a:buSzPct val="108108"/>
              <a:buNone/>
            </a:pPr>
            <a:r>
              <a:rPr lang="en-US"/>
              <a:t>10- Which type of Paraphilias is more common in females?</a:t>
            </a:r>
            <a:endParaRPr/>
          </a:p>
          <a:p>
            <a:pPr indent="0" lvl="0" marL="457200" rtl="0" algn="l">
              <a:lnSpc>
                <a:spcPct val="100000"/>
              </a:lnSpc>
              <a:spcBef>
                <a:spcPts val="0"/>
              </a:spcBef>
              <a:spcAft>
                <a:spcPts val="0"/>
              </a:spcAft>
              <a:buClr>
                <a:schemeClr val="dk1"/>
              </a:buClr>
              <a:buSzPct val="84942"/>
              <a:buFont typeface="Arial"/>
              <a:buNone/>
            </a:pPr>
            <a:r>
              <a:rPr lang="en-US">
                <a:solidFill>
                  <a:schemeClr val="dk2"/>
                </a:solidFill>
                <a:latin typeface="Roboto Condensed Light"/>
                <a:ea typeface="Roboto Condensed Light"/>
                <a:cs typeface="Roboto Condensed Light"/>
                <a:sym typeface="Roboto Condensed Light"/>
              </a:rPr>
              <a:t>Sadism</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ct val="108108"/>
              <a:buNone/>
            </a:pPr>
            <a:r>
              <a:t/>
            </a:r>
            <a:endParaRPr/>
          </a:p>
        </p:txBody>
      </p:sp>
      <p:sp>
        <p:nvSpPr>
          <p:cNvPr id="3679" name="Google Shape;3679;g2b64a795e42_0_812"/>
          <p:cNvSpPr txBox="1"/>
          <p:nvPr>
            <p:ph idx="1" type="body"/>
          </p:nvPr>
        </p:nvSpPr>
        <p:spPr>
          <a:xfrm>
            <a:off x="4573400" y="1013500"/>
            <a:ext cx="3686700" cy="41301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100000"/>
              </a:lnSpc>
              <a:spcBef>
                <a:spcPts val="0"/>
              </a:spcBef>
              <a:spcAft>
                <a:spcPts val="0"/>
              </a:spcAft>
              <a:buSzPct val="108108"/>
              <a:buNone/>
            </a:pPr>
            <a:r>
              <a:rPr lang="en-US"/>
              <a:t>11- Pattern of a person’s biological sexual characteristics: chromosomes, external genitalia, internal genitalia, hormonal composition, gonads, and secondary sexual characteristics:</a:t>
            </a:r>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A. gender identity</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solidFill>
                  <a:schemeClr val="dk2"/>
                </a:solidFill>
                <a:latin typeface="Roboto Condensed Light"/>
                <a:ea typeface="Roboto Condensed Light"/>
                <a:cs typeface="Roboto Condensed Light"/>
                <a:sym typeface="Roboto Condensed Light"/>
              </a:rPr>
              <a:t>B. sexual identity</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C. gender role</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ct val="108108"/>
              <a:buNone/>
            </a:pPr>
            <a:r>
              <a:rPr lang="en-US">
                <a:latin typeface="Roboto Condensed Light"/>
                <a:ea typeface="Roboto Condensed Light"/>
                <a:cs typeface="Roboto Condensed Light"/>
                <a:sym typeface="Roboto Condensed Light"/>
              </a:rPr>
              <a:t>D. sexual orientation</a:t>
            </a:r>
            <a:endParaRPr>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t>12- Which of the following is defined as the expression of one’s gender identity in society?</a:t>
            </a:r>
            <a:endParaRPr/>
          </a:p>
          <a:p>
            <a:pPr indent="0" lvl="0" marL="457200" rtl="0" algn="l">
              <a:lnSpc>
                <a:spcPct val="100000"/>
              </a:lnSpc>
              <a:spcBef>
                <a:spcPts val="0"/>
              </a:spcBef>
              <a:spcAft>
                <a:spcPts val="0"/>
              </a:spcAft>
              <a:buClr>
                <a:schemeClr val="dk1"/>
              </a:buClr>
              <a:buSzPct val="84942"/>
              <a:buFont typeface="Arial"/>
              <a:buNone/>
            </a:pPr>
            <a:r>
              <a:rPr lang="en-US">
                <a:solidFill>
                  <a:schemeClr val="dk2"/>
                </a:solidFill>
                <a:latin typeface="Roboto Condensed Light"/>
                <a:ea typeface="Roboto Condensed Light"/>
                <a:cs typeface="Roboto Condensed Light"/>
                <a:sym typeface="Roboto Condensed Light"/>
              </a:rPr>
              <a:t>A. Gender role</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B. Gender identity</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C. Sexual identity</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D. Sexual orientation</a:t>
            </a:r>
            <a:endParaRPr>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t>13- At which stage of sleep does erection occur, which is useful to differentiate between Primary Erection disorder &amp; Vascular causes?</a:t>
            </a:r>
            <a:endParaRPr/>
          </a:p>
          <a:p>
            <a:pPr indent="0" lvl="0" marL="457200" rtl="0" algn="l">
              <a:lnSpc>
                <a:spcPct val="100000"/>
              </a:lnSpc>
              <a:spcBef>
                <a:spcPts val="0"/>
              </a:spcBef>
              <a:spcAft>
                <a:spcPts val="0"/>
              </a:spcAft>
              <a:buSzPct val="108108"/>
              <a:buNone/>
            </a:pPr>
            <a:r>
              <a:rPr lang="en-US">
                <a:solidFill>
                  <a:schemeClr val="dk2"/>
                </a:solidFill>
                <a:latin typeface="Roboto Condensed Light"/>
                <a:ea typeface="Roboto Condensed Light"/>
                <a:cs typeface="Roboto Condensed Light"/>
                <a:sym typeface="Roboto Condensed Light"/>
              </a:rPr>
              <a:t>REM stage</a:t>
            </a:r>
            <a:endParaRPr>
              <a:solidFill>
                <a:schemeClr val="dk2"/>
              </a:solidFill>
              <a:latin typeface="Roboto Condensed Light"/>
              <a:ea typeface="Roboto Condensed Light"/>
              <a:cs typeface="Roboto Condensed Light"/>
              <a:sym typeface="Roboto Condensed Light"/>
            </a:endParaRPr>
          </a:p>
          <a:p>
            <a:pPr indent="457200" lvl="0" marL="0" rtl="0" algn="l">
              <a:lnSpc>
                <a:spcPct val="100000"/>
              </a:lnSpc>
              <a:spcBef>
                <a:spcPts val="0"/>
              </a:spcBef>
              <a:spcAft>
                <a:spcPts val="0"/>
              </a:spcAft>
              <a:buSzPct val="108108"/>
              <a:buNone/>
            </a:pPr>
            <a:r>
              <a:t/>
            </a:r>
            <a:endParaRPr>
              <a:solidFill>
                <a:schemeClr val="dk2"/>
              </a:solidFill>
            </a:endParaRPr>
          </a:p>
        </p:txBody>
      </p:sp>
    </p:spTree>
  </p:cSld>
  <p:clrMapOvr>
    <a:masterClrMapping/>
  </p:clrMapOvr>
</p:sld>
</file>

<file path=ppt/slides/slide3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3" name="Shape 3683"/>
        <p:cNvGrpSpPr/>
        <p:nvPr/>
      </p:nvGrpSpPr>
      <p:grpSpPr>
        <a:xfrm>
          <a:off x="0" y="0"/>
          <a:ext cx="0" cy="0"/>
          <a:chOff x="0" y="0"/>
          <a:chExt cx="0" cy="0"/>
        </a:xfrm>
      </p:grpSpPr>
      <p:sp>
        <p:nvSpPr>
          <p:cNvPr id="3684" name="Google Shape;3684;g2b9a5c43d4a_0_63"/>
          <p:cNvSpPr txBox="1"/>
          <p:nvPr>
            <p:ph type="title"/>
          </p:nvPr>
        </p:nvSpPr>
        <p:spPr>
          <a:xfrm>
            <a:off x="251250" y="2226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3685" name="Google Shape;3685;g2b9a5c43d4a_0_63"/>
          <p:cNvSpPr txBox="1"/>
          <p:nvPr>
            <p:ph idx="1" type="body"/>
          </p:nvPr>
        </p:nvSpPr>
        <p:spPr>
          <a:xfrm>
            <a:off x="342050" y="1013500"/>
            <a:ext cx="4813512" cy="41301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00000"/>
              </a:lnSpc>
              <a:spcBef>
                <a:spcPts val="1000"/>
              </a:spcBef>
              <a:spcAft>
                <a:spcPts val="0"/>
              </a:spcAft>
              <a:buClr>
                <a:schemeClr val="dk1"/>
              </a:buClr>
              <a:buSzPts val="1100"/>
              <a:buFont typeface="Arial"/>
              <a:buNone/>
            </a:pPr>
            <a:r>
              <a:rPr lang="en-US">
                <a:solidFill>
                  <a:schemeClr val="dk1"/>
                </a:solidFill>
              </a:rPr>
              <a:t>14- What drug to be prescribed to patient complaining of premature ejaculation :</a:t>
            </a:r>
            <a:endParaRPr>
              <a:solidFill>
                <a:schemeClr val="dk1"/>
              </a:solidFill>
            </a:endParaRPr>
          </a:p>
          <a:p>
            <a:pPr indent="0" lvl="0" marL="457200" rtl="0" algn="l">
              <a:lnSpc>
                <a:spcPct val="100000"/>
              </a:lnSpc>
              <a:spcBef>
                <a:spcPts val="0"/>
              </a:spcBef>
              <a:spcAft>
                <a:spcPts val="0"/>
              </a:spcAft>
              <a:buClr>
                <a:schemeClr val="dk1"/>
              </a:buClr>
              <a:buSzPts val="1100"/>
              <a:buFont typeface="Arial"/>
              <a:buNone/>
            </a:pPr>
            <a:r>
              <a:rPr lang="en-US">
                <a:solidFill>
                  <a:schemeClr val="dk1"/>
                </a:solidFill>
                <a:latin typeface="Roboto Condensed Light"/>
                <a:ea typeface="Roboto Condensed Light"/>
                <a:cs typeface="Roboto Condensed Light"/>
                <a:sym typeface="Roboto Condensed Light"/>
              </a:rPr>
              <a:t>Trazodone</a:t>
            </a:r>
            <a:endParaRPr>
              <a:solidFill>
                <a:schemeClr val="dk1"/>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Sertraline</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Clr>
                <a:schemeClr val="dk1"/>
              </a:buClr>
              <a:buSzPts val="1100"/>
              <a:buFont typeface="Arial"/>
              <a:buNone/>
            </a:pPr>
            <a:r>
              <a:rPr lang="en-US">
                <a:solidFill>
                  <a:schemeClr val="dk1"/>
                </a:solidFill>
              </a:rPr>
              <a:t>15- SSRI can be used for the treatment of: </a:t>
            </a:r>
            <a:endParaRPr>
              <a:solidFill>
                <a:schemeClr val="dk1"/>
              </a:solidFill>
            </a:endParaRPr>
          </a:p>
          <a:p>
            <a:pPr indent="457200" lvl="0" marL="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premature ejaculation</a:t>
            </a:r>
            <a:endParaRPr/>
          </a:p>
          <a:p>
            <a:pPr indent="0" lvl="0" marL="0" rtl="0" algn="l">
              <a:lnSpc>
                <a:spcPct val="100000"/>
              </a:lnSpc>
              <a:spcBef>
                <a:spcPts val="1000"/>
              </a:spcBef>
              <a:spcAft>
                <a:spcPts val="0"/>
              </a:spcAft>
              <a:buSzPts val="1400"/>
              <a:buNone/>
            </a:pPr>
            <a:r>
              <a:rPr lang="en-US"/>
              <a:t>16- </a:t>
            </a:r>
            <a:r>
              <a:rPr lang="en-US" sz="1100">
                <a:solidFill>
                  <a:schemeClr val="dk1"/>
                </a:solidFill>
                <a:latin typeface="Arial"/>
                <a:ea typeface="Arial"/>
                <a:cs typeface="Arial"/>
                <a:sym typeface="Arial"/>
              </a:rPr>
              <a:t> </a:t>
            </a:r>
            <a:r>
              <a:rPr lang="en-US"/>
              <a:t>A 24 y.o male likes to crossdress and gets sexual pleasure from it, his relationship with his girlfriend is otherwise normal, what is the type of disorder?</a:t>
            </a:r>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 sexual preference disorder</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 sexual orientation disorder</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 sexual dysfunction in arousal</a:t>
            </a:r>
            <a:endParaRPr>
              <a:latin typeface="Roboto Condensed Light"/>
              <a:ea typeface="Roboto Condensed Light"/>
              <a:cs typeface="Roboto Condensed Light"/>
              <a:sym typeface="Roboto Condensed Light"/>
            </a:endParaRPr>
          </a:p>
          <a:p>
            <a:pPr indent="0" lvl="0" marL="0" rtl="0" algn="l">
              <a:lnSpc>
                <a:spcPct val="100000"/>
              </a:lnSpc>
              <a:spcBef>
                <a:spcPts val="600"/>
              </a:spcBef>
              <a:spcAft>
                <a:spcPts val="0"/>
              </a:spcAft>
              <a:buSzPts val="1400"/>
              <a:buNone/>
            </a:pPr>
            <a:r>
              <a:rPr lang="en-US"/>
              <a:t>17- A case of female patient who wants to have sexual activity, but there are failure of genital organs swelling and lubrication along with the Absence of sexual excitement and pleasure during sexual activity</a:t>
            </a:r>
            <a:endParaRPr/>
          </a:p>
          <a:p>
            <a:pPr indent="0" lvl="1" marL="457200" rtl="0" algn="l">
              <a:lnSpc>
                <a:spcPct val="100000"/>
              </a:lnSpc>
              <a:spcBef>
                <a:spcPts val="0"/>
              </a:spcBef>
              <a:spcAft>
                <a:spcPts val="0"/>
              </a:spcAft>
              <a:buSzPts val="1400"/>
              <a:buNone/>
            </a:pPr>
            <a:r>
              <a:rPr lang="en-US">
                <a:solidFill>
                  <a:schemeClr val="dk2"/>
                </a:solidFill>
              </a:rPr>
              <a:t>- Female sexual interest arousal disorder</a:t>
            </a:r>
            <a:endParaRPr/>
          </a:p>
          <a:p>
            <a:pPr indent="0" lvl="0" marL="0" rtl="0" algn="l">
              <a:lnSpc>
                <a:spcPct val="100000"/>
              </a:lnSpc>
              <a:spcBef>
                <a:spcPts val="0"/>
              </a:spcBef>
              <a:spcAft>
                <a:spcPts val="0"/>
              </a:spcAft>
              <a:buSzPts val="1400"/>
              <a:buNone/>
            </a:pPr>
            <a:r>
              <a:t/>
            </a:r>
            <a:endParaRPr/>
          </a:p>
        </p:txBody>
      </p:sp>
      <p:sp>
        <p:nvSpPr>
          <p:cNvPr id="3686" name="Google Shape;3686;g2b9a5c43d4a_0_63"/>
          <p:cNvSpPr txBox="1"/>
          <p:nvPr>
            <p:ph idx="1" type="body"/>
          </p:nvPr>
        </p:nvSpPr>
        <p:spPr>
          <a:xfrm>
            <a:off x="5016500" y="1013500"/>
            <a:ext cx="3243600" cy="4130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solidFill>
                  <a:schemeClr val="dk1"/>
                </a:solidFill>
              </a:rPr>
              <a:t>18- Pt went to the psychiatrist </a:t>
            </a:r>
            <a:r>
              <a:rPr lang="en-US">
                <a:solidFill>
                  <a:schemeClr val="dk1"/>
                </a:solidFill>
              </a:rPr>
              <a:t>complaining</a:t>
            </a:r>
            <a:r>
              <a:rPr lang="en-US">
                <a:solidFill>
                  <a:schemeClr val="dk1"/>
                </a:solidFill>
              </a:rPr>
              <a:t> that her partner has sexual pleasure from pain and hurting her, what is the disorder?</a:t>
            </a:r>
            <a:endParaRPr>
              <a:solidFill>
                <a:schemeClr val="dk1"/>
              </a:solidFill>
            </a:endParaRPr>
          </a:p>
          <a:p>
            <a:pPr indent="0" lvl="0" marL="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	Sadism </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ts val="1400"/>
              <a:buNone/>
            </a:pPr>
            <a:r>
              <a:rPr lang="en-US" sz="1200">
                <a:solidFill>
                  <a:schemeClr val="dk1"/>
                </a:solidFill>
                <a:latin typeface="Roboto Condensed Light"/>
                <a:ea typeface="Roboto Condensed Light"/>
                <a:cs typeface="Roboto Condensed Light"/>
                <a:sym typeface="Roboto Condensed Light"/>
              </a:rPr>
              <a:t>**the question in the archive is not clear if the pleasure is from hurting her or from being hurt, but overall if he experiences pleasure from hurting her → Sadism, and if he experiences pleasure from being hurt → Masochism </a:t>
            </a:r>
            <a:endParaRPr sz="1200">
              <a:solidFill>
                <a:schemeClr val="dk1"/>
              </a:solidFill>
              <a:latin typeface="Roboto Condensed Light"/>
              <a:ea typeface="Roboto Condensed Light"/>
              <a:cs typeface="Roboto Condensed Light"/>
              <a:sym typeface="Roboto Condensed Light"/>
            </a:endParaRPr>
          </a:p>
          <a:p>
            <a:pPr indent="457200" lvl="0" marL="0" rtl="0" algn="l">
              <a:lnSpc>
                <a:spcPct val="100000"/>
              </a:lnSpc>
              <a:spcBef>
                <a:spcPts val="0"/>
              </a:spcBef>
              <a:spcAft>
                <a:spcPts val="0"/>
              </a:spcAft>
              <a:buSzPts val="1400"/>
              <a:buNone/>
            </a:pPr>
            <a:r>
              <a:t/>
            </a:r>
            <a:endParaRPr>
              <a:solidFill>
                <a:schemeClr val="dk2"/>
              </a:solidFill>
            </a:endParaRPr>
          </a:p>
        </p:txBody>
      </p:sp>
    </p:spTree>
  </p:cSld>
  <p:clrMapOvr>
    <a:masterClrMapping/>
  </p:clrMapOvr>
</p:sld>
</file>

<file path=ppt/slides/slide3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0" name="Shape 3690"/>
        <p:cNvGrpSpPr/>
        <p:nvPr/>
      </p:nvGrpSpPr>
      <p:grpSpPr>
        <a:xfrm>
          <a:off x="0" y="0"/>
          <a:ext cx="0" cy="0"/>
          <a:chOff x="0" y="0"/>
          <a:chExt cx="0" cy="0"/>
        </a:xfrm>
      </p:grpSpPr>
      <p:sp>
        <p:nvSpPr>
          <p:cNvPr id="3691" name="Google Shape;3691;g2b64a795e42_0_830"/>
          <p:cNvSpPr txBox="1"/>
          <p:nvPr>
            <p:ph type="title"/>
          </p:nvPr>
        </p:nvSpPr>
        <p:spPr>
          <a:xfrm>
            <a:off x="608639" y="2525322"/>
            <a:ext cx="40734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sz="2800"/>
              <a:t>Sleep disorders</a:t>
            </a:r>
            <a:endParaRPr sz="2800"/>
          </a:p>
        </p:txBody>
      </p:sp>
      <p:sp>
        <p:nvSpPr>
          <p:cNvPr id="3692" name="Google Shape;3692;g2b64a795e42_0_830"/>
          <p:cNvSpPr/>
          <p:nvPr/>
        </p:nvSpPr>
        <p:spPr>
          <a:xfrm>
            <a:off x="1937975" y="1284250"/>
            <a:ext cx="1544540" cy="1112046"/>
          </a:xfrm>
          <a:custGeom>
            <a:rect b="b" l="l" r="r" t="t"/>
            <a:pathLst>
              <a:path extrusionOk="0" h="5692" w="7942">
                <a:moveTo>
                  <a:pt x="3056" y="1"/>
                </a:moveTo>
                <a:cubicBezTo>
                  <a:pt x="2499" y="1"/>
                  <a:pt x="1942" y="26"/>
                  <a:pt x="1393" y="99"/>
                </a:cubicBezTo>
                <a:cubicBezTo>
                  <a:pt x="912" y="166"/>
                  <a:pt x="370" y="314"/>
                  <a:pt x="154" y="808"/>
                </a:cubicBezTo>
                <a:cubicBezTo>
                  <a:pt x="31" y="1079"/>
                  <a:pt x="0" y="1393"/>
                  <a:pt x="25" y="1714"/>
                </a:cubicBezTo>
                <a:cubicBezTo>
                  <a:pt x="68" y="2312"/>
                  <a:pt x="296" y="2966"/>
                  <a:pt x="536" y="3520"/>
                </a:cubicBezTo>
                <a:cubicBezTo>
                  <a:pt x="666" y="3816"/>
                  <a:pt x="789" y="4088"/>
                  <a:pt x="894" y="4310"/>
                </a:cubicBezTo>
                <a:cubicBezTo>
                  <a:pt x="1178" y="4932"/>
                  <a:pt x="1615" y="5537"/>
                  <a:pt x="2220" y="5666"/>
                </a:cubicBezTo>
                <a:cubicBezTo>
                  <a:pt x="2302" y="5684"/>
                  <a:pt x="2385" y="5691"/>
                  <a:pt x="2468" y="5691"/>
                </a:cubicBezTo>
                <a:cubicBezTo>
                  <a:pt x="2824" y="5691"/>
                  <a:pt x="3180" y="5547"/>
                  <a:pt x="3520" y="5407"/>
                </a:cubicBezTo>
                <a:cubicBezTo>
                  <a:pt x="4384" y="5050"/>
                  <a:pt x="5265" y="4680"/>
                  <a:pt x="5993" y="4038"/>
                </a:cubicBezTo>
                <a:cubicBezTo>
                  <a:pt x="7084" y="3077"/>
                  <a:pt x="7941" y="1030"/>
                  <a:pt x="6196" y="277"/>
                </a:cubicBezTo>
                <a:cubicBezTo>
                  <a:pt x="5796" y="105"/>
                  <a:pt x="5364" y="80"/>
                  <a:pt x="4939" y="62"/>
                </a:cubicBezTo>
                <a:cubicBezTo>
                  <a:pt x="4655" y="49"/>
                  <a:pt x="4371" y="37"/>
                  <a:pt x="4088" y="25"/>
                </a:cubicBezTo>
                <a:cubicBezTo>
                  <a:pt x="3744" y="11"/>
                  <a:pt x="3400" y="1"/>
                  <a:pt x="3056"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693" name="Google Shape;3693;g2b64a795e42_0_830"/>
          <p:cNvGrpSpPr/>
          <p:nvPr/>
        </p:nvGrpSpPr>
        <p:grpSpPr>
          <a:xfrm>
            <a:off x="4352214" y="-249185"/>
            <a:ext cx="4653194" cy="5580612"/>
            <a:chOff x="4352214" y="-249185"/>
            <a:chExt cx="4653194" cy="5580612"/>
          </a:xfrm>
        </p:grpSpPr>
        <p:sp>
          <p:nvSpPr>
            <p:cNvPr id="3694" name="Google Shape;3694;g2b64a795e42_0_830"/>
            <p:cNvSpPr/>
            <p:nvPr/>
          </p:nvSpPr>
          <p:spPr>
            <a:xfrm rot="9784833">
              <a:off x="4604931" y="303431"/>
              <a:ext cx="4147759" cy="2353635"/>
            </a:xfrm>
            <a:custGeom>
              <a:rect b="b" l="l" r="r" t="t"/>
              <a:pathLst>
                <a:path extrusionOk="0" h="27814" w="57888">
                  <a:moveTo>
                    <a:pt x="24329" y="0"/>
                  </a:moveTo>
                  <a:cubicBezTo>
                    <a:pt x="20137" y="0"/>
                    <a:pt x="15944" y="292"/>
                    <a:pt x="11795" y="876"/>
                  </a:cubicBezTo>
                  <a:cubicBezTo>
                    <a:pt x="8059" y="1400"/>
                    <a:pt x="3909" y="2467"/>
                    <a:pt x="2041" y="5691"/>
                  </a:cubicBezTo>
                  <a:cubicBezTo>
                    <a:pt x="0" y="9206"/>
                    <a:pt x="1640" y="13707"/>
                    <a:pt x="4033" y="17005"/>
                  </a:cubicBezTo>
                  <a:cubicBezTo>
                    <a:pt x="9661" y="24748"/>
                    <a:pt x="17144" y="27813"/>
                    <a:pt x="25551" y="27813"/>
                  </a:cubicBezTo>
                  <a:cubicBezTo>
                    <a:pt x="28471" y="27813"/>
                    <a:pt x="31503" y="27443"/>
                    <a:pt x="34607" y="26771"/>
                  </a:cubicBezTo>
                  <a:cubicBezTo>
                    <a:pt x="36981" y="26253"/>
                    <a:pt x="39274" y="25538"/>
                    <a:pt x="41395" y="24545"/>
                  </a:cubicBezTo>
                  <a:cubicBezTo>
                    <a:pt x="49157" y="20920"/>
                    <a:pt x="57888" y="5494"/>
                    <a:pt x="45372" y="2485"/>
                  </a:cubicBezTo>
                  <a:cubicBezTo>
                    <a:pt x="38494" y="832"/>
                    <a:pt x="31411" y="0"/>
                    <a:pt x="2432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5" name="Google Shape;3695;g2b64a795e42_0_830"/>
            <p:cNvSpPr/>
            <p:nvPr/>
          </p:nvSpPr>
          <p:spPr>
            <a:xfrm rot="5183080">
              <a:off x="5157570" y="2667456"/>
              <a:ext cx="2471275" cy="2691843"/>
            </a:xfrm>
            <a:custGeom>
              <a:rect b="b" l="l" r="r" t="t"/>
              <a:pathLst>
                <a:path extrusionOk="0" h="3020" w="2757">
                  <a:moveTo>
                    <a:pt x="1727" y="1"/>
                  </a:moveTo>
                  <a:cubicBezTo>
                    <a:pt x="815" y="1"/>
                    <a:pt x="275" y="1495"/>
                    <a:pt x="93" y="2170"/>
                  </a:cubicBezTo>
                  <a:cubicBezTo>
                    <a:pt x="43" y="2361"/>
                    <a:pt x="0" y="2571"/>
                    <a:pt x="93" y="2750"/>
                  </a:cubicBezTo>
                  <a:cubicBezTo>
                    <a:pt x="196" y="2948"/>
                    <a:pt x="423" y="3020"/>
                    <a:pt x="655" y="3020"/>
                  </a:cubicBezTo>
                  <a:cubicBezTo>
                    <a:pt x="756" y="3020"/>
                    <a:pt x="857" y="3006"/>
                    <a:pt x="950" y="2984"/>
                  </a:cubicBezTo>
                  <a:cubicBezTo>
                    <a:pt x="1418" y="2879"/>
                    <a:pt x="1850" y="2639"/>
                    <a:pt x="2183" y="2293"/>
                  </a:cubicBezTo>
                  <a:cubicBezTo>
                    <a:pt x="2479" y="1991"/>
                    <a:pt x="2707" y="1597"/>
                    <a:pt x="2731" y="1171"/>
                  </a:cubicBezTo>
                  <a:cubicBezTo>
                    <a:pt x="2756" y="746"/>
                    <a:pt x="2540" y="296"/>
                    <a:pt x="2164" y="111"/>
                  </a:cubicBezTo>
                  <a:cubicBezTo>
                    <a:pt x="2010" y="35"/>
                    <a:pt x="1864" y="1"/>
                    <a:pt x="1727"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6" name="Google Shape;3696;g2b64a795e42_0_830"/>
            <p:cNvSpPr/>
            <p:nvPr/>
          </p:nvSpPr>
          <p:spPr>
            <a:xfrm>
              <a:off x="6599326" y="1952175"/>
              <a:ext cx="2246512" cy="2392162"/>
            </a:xfrm>
            <a:custGeom>
              <a:rect b="b" l="l" r="r" t="t"/>
              <a:pathLst>
                <a:path extrusionOk="0" h="12553" w="11789">
                  <a:moveTo>
                    <a:pt x="8224" y="1"/>
                  </a:moveTo>
                  <a:cubicBezTo>
                    <a:pt x="6188" y="1"/>
                    <a:pt x="3792" y="774"/>
                    <a:pt x="2646" y="1180"/>
                  </a:cubicBezTo>
                  <a:cubicBezTo>
                    <a:pt x="2621" y="1192"/>
                    <a:pt x="2590" y="1198"/>
                    <a:pt x="2559" y="1211"/>
                  </a:cubicBezTo>
                  <a:cubicBezTo>
                    <a:pt x="1782" y="1494"/>
                    <a:pt x="981" y="1901"/>
                    <a:pt x="574" y="2709"/>
                  </a:cubicBezTo>
                  <a:cubicBezTo>
                    <a:pt x="1" y="3868"/>
                    <a:pt x="469" y="5335"/>
                    <a:pt x="1073" y="6476"/>
                  </a:cubicBezTo>
                  <a:cubicBezTo>
                    <a:pt x="2276" y="8732"/>
                    <a:pt x="4002" y="10625"/>
                    <a:pt x="6018" y="11902"/>
                  </a:cubicBezTo>
                  <a:cubicBezTo>
                    <a:pt x="6265" y="12056"/>
                    <a:pt x="6530" y="12210"/>
                    <a:pt x="6807" y="12321"/>
                  </a:cubicBezTo>
                  <a:cubicBezTo>
                    <a:pt x="7135" y="12462"/>
                    <a:pt x="7471" y="12552"/>
                    <a:pt x="7801" y="12552"/>
                  </a:cubicBezTo>
                  <a:cubicBezTo>
                    <a:pt x="8048" y="12552"/>
                    <a:pt x="8292" y="12501"/>
                    <a:pt x="8527" y="12382"/>
                  </a:cubicBezTo>
                  <a:cubicBezTo>
                    <a:pt x="9095" y="12099"/>
                    <a:pt x="9465" y="11470"/>
                    <a:pt x="9773" y="10853"/>
                  </a:cubicBezTo>
                  <a:cubicBezTo>
                    <a:pt x="10772" y="8843"/>
                    <a:pt x="11419" y="6605"/>
                    <a:pt x="11666" y="4312"/>
                  </a:cubicBezTo>
                  <a:cubicBezTo>
                    <a:pt x="11752" y="3461"/>
                    <a:pt x="11789" y="2567"/>
                    <a:pt x="11518" y="1772"/>
                  </a:cubicBezTo>
                  <a:cubicBezTo>
                    <a:pt x="11067" y="432"/>
                    <a:pt x="9746" y="1"/>
                    <a:pt x="8224" y="1"/>
                  </a:cubicBezTo>
                  <a:close/>
                </a:path>
              </a:pathLst>
            </a:custGeom>
            <a:solidFill>
              <a:schemeClr val="accent3">
                <a:alpha val="4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7" name="Google Shape;3697;g2b64a795e42_0_830"/>
            <p:cNvSpPr/>
            <p:nvPr/>
          </p:nvSpPr>
          <p:spPr>
            <a:xfrm rot="2699978">
              <a:off x="5100118" y="1676293"/>
              <a:ext cx="2926222" cy="2176930"/>
            </a:xfrm>
            <a:custGeom>
              <a:rect b="b" l="l" r="r" t="t"/>
              <a:pathLst>
                <a:path extrusionOk="0" h="6589" w="10631">
                  <a:moveTo>
                    <a:pt x="1143" y="1"/>
                  </a:moveTo>
                  <a:cubicBezTo>
                    <a:pt x="967" y="1"/>
                    <a:pt x="802" y="27"/>
                    <a:pt x="654" y="87"/>
                  </a:cubicBezTo>
                  <a:cubicBezTo>
                    <a:pt x="25" y="340"/>
                    <a:pt x="1" y="1092"/>
                    <a:pt x="198" y="1764"/>
                  </a:cubicBezTo>
                  <a:cubicBezTo>
                    <a:pt x="827" y="3898"/>
                    <a:pt x="2683" y="5260"/>
                    <a:pt x="5075" y="6142"/>
                  </a:cubicBezTo>
                  <a:cubicBezTo>
                    <a:pt x="5543" y="6314"/>
                    <a:pt x="6012" y="6450"/>
                    <a:pt x="6474" y="6536"/>
                  </a:cubicBezTo>
                  <a:cubicBezTo>
                    <a:pt x="6664" y="6572"/>
                    <a:pt x="6867" y="6589"/>
                    <a:pt x="7074" y="6589"/>
                  </a:cubicBezTo>
                  <a:cubicBezTo>
                    <a:pt x="8703" y="6589"/>
                    <a:pt x="10631" y="5535"/>
                    <a:pt x="8799" y="4064"/>
                  </a:cubicBezTo>
                  <a:cubicBezTo>
                    <a:pt x="6992" y="2609"/>
                    <a:pt x="4933" y="1376"/>
                    <a:pt x="2781" y="445"/>
                  </a:cubicBezTo>
                  <a:cubicBezTo>
                    <a:pt x="2246" y="216"/>
                    <a:pt x="1649" y="1"/>
                    <a:pt x="1143" y="1"/>
                  </a:cubicBezTo>
                  <a:close/>
                </a:path>
              </a:pathLst>
            </a:custGeom>
            <a:solidFill>
              <a:schemeClr val="accent4">
                <a:alpha val="5803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698" name="Google Shape;3698;g2b64a795e42_0_830"/>
          <p:cNvSpPr/>
          <p:nvPr/>
        </p:nvSpPr>
        <p:spPr>
          <a:xfrm>
            <a:off x="8244128" y="2496750"/>
            <a:ext cx="259725" cy="267028"/>
          </a:xfrm>
          <a:custGeom>
            <a:rect b="b" l="l" r="r" t="t"/>
            <a:pathLst>
              <a:path extrusionOk="0" h="2701" w="2627">
                <a:moveTo>
                  <a:pt x="1030" y="0"/>
                </a:moveTo>
                <a:cubicBezTo>
                  <a:pt x="968" y="0"/>
                  <a:pt x="919" y="49"/>
                  <a:pt x="919" y="111"/>
                </a:cubicBezTo>
                <a:lnTo>
                  <a:pt x="919" y="956"/>
                </a:lnTo>
                <a:lnTo>
                  <a:pt x="111" y="956"/>
                </a:lnTo>
                <a:cubicBezTo>
                  <a:pt x="50" y="956"/>
                  <a:pt x="0" y="1005"/>
                  <a:pt x="0" y="1067"/>
                </a:cubicBezTo>
                <a:lnTo>
                  <a:pt x="0" y="1628"/>
                </a:lnTo>
                <a:cubicBezTo>
                  <a:pt x="0" y="1689"/>
                  <a:pt x="50" y="1739"/>
                  <a:pt x="111" y="1739"/>
                </a:cubicBezTo>
                <a:lnTo>
                  <a:pt x="919" y="1739"/>
                </a:lnTo>
                <a:lnTo>
                  <a:pt x="919" y="2583"/>
                </a:lnTo>
                <a:cubicBezTo>
                  <a:pt x="919" y="2645"/>
                  <a:pt x="968" y="2701"/>
                  <a:pt x="1030" y="2701"/>
                </a:cubicBezTo>
                <a:lnTo>
                  <a:pt x="1591" y="2701"/>
                </a:lnTo>
                <a:cubicBezTo>
                  <a:pt x="1653" y="2701"/>
                  <a:pt x="1708" y="2645"/>
                  <a:pt x="1708" y="2583"/>
                </a:cubicBezTo>
                <a:lnTo>
                  <a:pt x="1708" y="1739"/>
                </a:lnTo>
                <a:lnTo>
                  <a:pt x="2516" y="1739"/>
                </a:lnTo>
                <a:cubicBezTo>
                  <a:pt x="2578" y="1739"/>
                  <a:pt x="2627" y="1689"/>
                  <a:pt x="2627" y="1628"/>
                </a:cubicBezTo>
                <a:lnTo>
                  <a:pt x="2627" y="1067"/>
                </a:lnTo>
                <a:cubicBezTo>
                  <a:pt x="2627" y="1005"/>
                  <a:pt x="2578" y="956"/>
                  <a:pt x="2516" y="956"/>
                </a:cubicBezTo>
                <a:lnTo>
                  <a:pt x="1708" y="956"/>
                </a:lnTo>
                <a:lnTo>
                  <a:pt x="1708" y="111"/>
                </a:lnTo>
                <a:cubicBezTo>
                  <a:pt x="1708" y="49"/>
                  <a:pt x="1653" y="0"/>
                  <a:pt x="15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9" name="Google Shape;3699;g2b64a795e42_0_830"/>
          <p:cNvSpPr/>
          <p:nvPr/>
        </p:nvSpPr>
        <p:spPr>
          <a:xfrm>
            <a:off x="6183225" y="11040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0" name="Google Shape;3700;g2b64a795e42_0_830"/>
          <p:cNvSpPr/>
          <p:nvPr/>
        </p:nvSpPr>
        <p:spPr>
          <a:xfrm>
            <a:off x="7581625" y="10022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1" name="Google Shape;3701;g2b64a795e42_0_830"/>
          <p:cNvSpPr/>
          <p:nvPr/>
        </p:nvSpPr>
        <p:spPr>
          <a:xfrm>
            <a:off x="6309925" y="44311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2" name="Google Shape;3702;g2b64a795e42_0_830"/>
          <p:cNvSpPr/>
          <p:nvPr/>
        </p:nvSpPr>
        <p:spPr>
          <a:xfrm>
            <a:off x="6751175" y="1337800"/>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3" name="Google Shape;3703;g2b64a795e42_0_830"/>
          <p:cNvSpPr/>
          <p:nvPr/>
        </p:nvSpPr>
        <p:spPr>
          <a:xfrm>
            <a:off x="8003525" y="9123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4" name="Google Shape;3704;g2b64a795e42_0_830"/>
          <p:cNvSpPr/>
          <p:nvPr/>
        </p:nvSpPr>
        <p:spPr>
          <a:xfrm>
            <a:off x="7158350" y="5724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5" name="Google Shape;3705;g2b64a795e42_0_830"/>
          <p:cNvSpPr/>
          <p:nvPr/>
        </p:nvSpPr>
        <p:spPr>
          <a:xfrm flipH="1">
            <a:off x="6141225" y="18058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6" name="Google Shape;3706;g2b64a795e42_0_830"/>
          <p:cNvSpPr/>
          <p:nvPr/>
        </p:nvSpPr>
        <p:spPr>
          <a:xfrm>
            <a:off x="7222850" y="11982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7" name="Google Shape;3707;g2b64a795e42_0_830"/>
          <p:cNvSpPr/>
          <p:nvPr/>
        </p:nvSpPr>
        <p:spPr>
          <a:xfrm>
            <a:off x="7633963" y="9348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8" name="Google Shape;3708;g2b64a795e42_0_830"/>
          <p:cNvSpPr/>
          <p:nvPr/>
        </p:nvSpPr>
        <p:spPr>
          <a:xfrm flipH="1">
            <a:off x="5702600" y="22290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9" name="Google Shape;3709;g2b64a795e42_0_830"/>
          <p:cNvSpPr/>
          <p:nvPr/>
        </p:nvSpPr>
        <p:spPr>
          <a:xfrm>
            <a:off x="5638100" y="16826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0" name="Google Shape;3710;g2b64a795e42_0_830"/>
          <p:cNvSpPr/>
          <p:nvPr/>
        </p:nvSpPr>
        <p:spPr>
          <a:xfrm flipH="1">
            <a:off x="5671075" y="17404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1" name="Google Shape;3711;g2b64a795e42_0_830"/>
          <p:cNvSpPr/>
          <p:nvPr/>
        </p:nvSpPr>
        <p:spPr>
          <a:xfrm flipH="1">
            <a:off x="6265375" y="1742325"/>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2" name="Google Shape;3712;g2b64a795e42_0_830"/>
          <p:cNvSpPr/>
          <p:nvPr/>
        </p:nvSpPr>
        <p:spPr>
          <a:xfrm>
            <a:off x="7222850" y="5836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3" name="Google Shape;3713;g2b64a795e42_0_830"/>
          <p:cNvSpPr/>
          <p:nvPr/>
        </p:nvSpPr>
        <p:spPr>
          <a:xfrm flipH="1">
            <a:off x="5800000" y="2077563"/>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4" name="Google Shape;3714;g2b64a795e42_0_830"/>
          <p:cNvSpPr/>
          <p:nvPr/>
        </p:nvSpPr>
        <p:spPr>
          <a:xfrm flipH="1">
            <a:off x="6321175" y="18058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5" name="Google Shape;3715;g2b64a795e42_0_830"/>
          <p:cNvSpPr/>
          <p:nvPr/>
        </p:nvSpPr>
        <p:spPr>
          <a:xfrm>
            <a:off x="6263351" y="4275525"/>
            <a:ext cx="214127" cy="220152"/>
          </a:xfrm>
          <a:custGeom>
            <a:rect b="b" l="l" r="r" t="t"/>
            <a:pathLst>
              <a:path extrusionOk="0" h="2701" w="2627">
                <a:moveTo>
                  <a:pt x="1030" y="0"/>
                </a:moveTo>
                <a:cubicBezTo>
                  <a:pt x="968" y="0"/>
                  <a:pt x="919" y="49"/>
                  <a:pt x="919" y="111"/>
                </a:cubicBezTo>
                <a:lnTo>
                  <a:pt x="919" y="956"/>
                </a:lnTo>
                <a:lnTo>
                  <a:pt x="111" y="956"/>
                </a:lnTo>
                <a:cubicBezTo>
                  <a:pt x="50" y="956"/>
                  <a:pt x="0" y="1005"/>
                  <a:pt x="0" y="1067"/>
                </a:cubicBezTo>
                <a:lnTo>
                  <a:pt x="0" y="1628"/>
                </a:lnTo>
                <a:cubicBezTo>
                  <a:pt x="0" y="1689"/>
                  <a:pt x="50" y="1739"/>
                  <a:pt x="111" y="1739"/>
                </a:cubicBezTo>
                <a:lnTo>
                  <a:pt x="919" y="1739"/>
                </a:lnTo>
                <a:lnTo>
                  <a:pt x="919" y="2583"/>
                </a:lnTo>
                <a:cubicBezTo>
                  <a:pt x="919" y="2645"/>
                  <a:pt x="968" y="2701"/>
                  <a:pt x="1030" y="2701"/>
                </a:cubicBezTo>
                <a:lnTo>
                  <a:pt x="1591" y="2701"/>
                </a:lnTo>
                <a:cubicBezTo>
                  <a:pt x="1653" y="2701"/>
                  <a:pt x="1708" y="2645"/>
                  <a:pt x="1708" y="2583"/>
                </a:cubicBezTo>
                <a:lnTo>
                  <a:pt x="1708" y="1739"/>
                </a:lnTo>
                <a:lnTo>
                  <a:pt x="2516" y="1739"/>
                </a:lnTo>
                <a:cubicBezTo>
                  <a:pt x="2578" y="1739"/>
                  <a:pt x="2627" y="1689"/>
                  <a:pt x="2627" y="1628"/>
                </a:cubicBezTo>
                <a:lnTo>
                  <a:pt x="2627" y="1067"/>
                </a:lnTo>
                <a:cubicBezTo>
                  <a:pt x="2627" y="1005"/>
                  <a:pt x="2578" y="956"/>
                  <a:pt x="2516" y="956"/>
                </a:cubicBezTo>
                <a:lnTo>
                  <a:pt x="1708" y="956"/>
                </a:lnTo>
                <a:lnTo>
                  <a:pt x="1708" y="111"/>
                </a:lnTo>
                <a:cubicBezTo>
                  <a:pt x="1708" y="49"/>
                  <a:pt x="1653" y="0"/>
                  <a:pt x="15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6" name="Google Shape;3716;g2b64a795e42_0_830"/>
          <p:cNvSpPr/>
          <p:nvPr/>
        </p:nvSpPr>
        <p:spPr>
          <a:xfrm>
            <a:off x="7927300" y="45396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7" name="Google Shape;3717;g2b64a795e42_0_830"/>
          <p:cNvSpPr/>
          <p:nvPr/>
        </p:nvSpPr>
        <p:spPr>
          <a:xfrm>
            <a:off x="6876575" y="36782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8" name="Google Shape;3718;g2b64a795e42_0_830"/>
          <p:cNvSpPr/>
          <p:nvPr/>
        </p:nvSpPr>
        <p:spPr>
          <a:xfrm>
            <a:off x="7497650" y="359703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9" name="Google Shape;3719;g2b64a795e42_0_830"/>
          <p:cNvSpPr/>
          <p:nvPr/>
        </p:nvSpPr>
        <p:spPr>
          <a:xfrm>
            <a:off x="7581038" y="368950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0" name="Google Shape;3720;g2b64a795e42_0_830"/>
          <p:cNvSpPr/>
          <p:nvPr/>
        </p:nvSpPr>
        <p:spPr>
          <a:xfrm>
            <a:off x="7539338" y="3582988"/>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1" name="Google Shape;3721;g2b64a795e42_0_830"/>
          <p:cNvSpPr/>
          <p:nvPr/>
        </p:nvSpPr>
        <p:spPr>
          <a:xfrm flipH="1">
            <a:off x="7165963" y="39893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2" name="Google Shape;3722;g2b64a795e42_0_830"/>
          <p:cNvSpPr/>
          <p:nvPr/>
        </p:nvSpPr>
        <p:spPr>
          <a:xfrm flipH="1">
            <a:off x="7553150" y="4335300"/>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3" name="Google Shape;3723;g2b64a795e42_0_830"/>
          <p:cNvSpPr/>
          <p:nvPr/>
        </p:nvSpPr>
        <p:spPr>
          <a:xfrm>
            <a:off x="6817475" y="41228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4" name="Google Shape;3724;g2b64a795e42_0_830"/>
          <p:cNvSpPr/>
          <p:nvPr/>
        </p:nvSpPr>
        <p:spPr>
          <a:xfrm>
            <a:off x="6741725" y="44311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5" name="Google Shape;3725;g2b64a795e42_0_830"/>
          <p:cNvSpPr/>
          <p:nvPr/>
        </p:nvSpPr>
        <p:spPr>
          <a:xfrm>
            <a:off x="6775475" y="44424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6" name="Google Shape;3726;g2b64a795e42_0_830"/>
          <p:cNvSpPr/>
          <p:nvPr/>
        </p:nvSpPr>
        <p:spPr>
          <a:xfrm>
            <a:off x="6673488" y="44424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7" name="Google Shape;3727;g2b64a795e42_0_830"/>
          <p:cNvSpPr/>
          <p:nvPr/>
        </p:nvSpPr>
        <p:spPr>
          <a:xfrm>
            <a:off x="7197675" y="433633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8" name="Google Shape;3728;g2b64a795e42_0_830"/>
          <p:cNvSpPr/>
          <p:nvPr/>
        </p:nvSpPr>
        <p:spPr>
          <a:xfrm>
            <a:off x="7292625" y="43668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9" name="Google Shape;3729;g2b64a795e42_0_830"/>
          <p:cNvSpPr/>
          <p:nvPr/>
        </p:nvSpPr>
        <p:spPr>
          <a:xfrm>
            <a:off x="7958350" y="34175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0" name="Google Shape;3730;g2b64a795e42_0_830"/>
          <p:cNvSpPr/>
          <p:nvPr/>
        </p:nvSpPr>
        <p:spPr>
          <a:xfrm>
            <a:off x="7882600" y="37259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1" name="Google Shape;3731;g2b64a795e42_0_830"/>
          <p:cNvSpPr/>
          <p:nvPr/>
        </p:nvSpPr>
        <p:spPr>
          <a:xfrm>
            <a:off x="7916350" y="37371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2" name="Google Shape;3732;g2b64a795e42_0_830"/>
          <p:cNvSpPr/>
          <p:nvPr/>
        </p:nvSpPr>
        <p:spPr>
          <a:xfrm>
            <a:off x="7814363" y="37371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3" name="Google Shape;3733;g2b64a795e42_0_830"/>
          <p:cNvSpPr/>
          <p:nvPr/>
        </p:nvSpPr>
        <p:spPr>
          <a:xfrm>
            <a:off x="8338550" y="363108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4" name="Google Shape;3734;g2b64a795e42_0_830"/>
          <p:cNvSpPr/>
          <p:nvPr/>
        </p:nvSpPr>
        <p:spPr>
          <a:xfrm>
            <a:off x="8433500" y="36615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5" name="Google Shape;3735;g2b64a795e42_0_830"/>
          <p:cNvSpPr/>
          <p:nvPr/>
        </p:nvSpPr>
        <p:spPr>
          <a:xfrm>
            <a:off x="5346927" y="1463202"/>
            <a:ext cx="1082100" cy="1082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6" name="Google Shape;3736;g2b64a795e42_0_830"/>
          <p:cNvSpPr/>
          <p:nvPr/>
        </p:nvSpPr>
        <p:spPr>
          <a:xfrm>
            <a:off x="7093290" y="2524338"/>
            <a:ext cx="1643100" cy="1643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7" name="Google Shape;3737;g2b64a795e42_0_830"/>
          <p:cNvSpPr/>
          <p:nvPr/>
        </p:nvSpPr>
        <p:spPr>
          <a:xfrm>
            <a:off x="7364575" y="1151200"/>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8" name="Google Shape;3738;g2b64a795e42_0_830"/>
          <p:cNvSpPr/>
          <p:nvPr/>
        </p:nvSpPr>
        <p:spPr>
          <a:xfrm>
            <a:off x="6469000" y="3843288"/>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9" name="Google Shape;3739;g2b64a795e42_0_830"/>
          <p:cNvSpPr/>
          <p:nvPr/>
        </p:nvSpPr>
        <p:spPr>
          <a:xfrm rot="-6779535">
            <a:off x="1766563" y="247767"/>
            <a:ext cx="648910" cy="469058"/>
          </a:xfrm>
          <a:custGeom>
            <a:rect b="b" l="l" r="r" t="t"/>
            <a:pathLst>
              <a:path extrusionOk="0" h="5915" w="8183">
                <a:moveTo>
                  <a:pt x="4239" y="0"/>
                </a:moveTo>
                <a:cubicBezTo>
                  <a:pt x="4180" y="0"/>
                  <a:pt x="4122" y="2"/>
                  <a:pt x="4064" y="6"/>
                </a:cubicBezTo>
                <a:cubicBezTo>
                  <a:pt x="2769" y="99"/>
                  <a:pt x="1240" y="2207"/>
                  <a:pt x="500" y="3299"/>
                </a:cubicBezTo>
                <a:cubicBezTo>
                  <a:pt x="247" y="3662"/>
                  <a:pt x="1" y="4094"/>
                  <a:pt x="38" y="4538"/>
                </a:cubicBezTo>
                <a:cubicBezTo>
                  <a:pt x="62" y="4797"/>
                  <a:pt x="186" y="5031"/>
                  <a:pt x="358" y="5204"/>
                </a:cubicBezTo>
                <a:cubicBezTo>
                  <a:pt x="432" y="5284"/>
                  <a:pt x="525" y="5352"/>
                  <a:pt x="617" y="5407"/>
                </a:cubicBezTo>
                <a:cubicBezTo>
                  <a:pt x="919" y="5586"/>
                  <a:pt x="1264" y="5648"/>
                  <a:pt x="1604" y="5697"/>
                </a:cubicBezTo>
                <a:cubicBezTo>
                  <a:pt x="2364" y="5820"/>
                  <a:pt x="3149" y="5914"/>
                  <a:pt x="3930" y="5914"/>
                </a:cubicBezTo>
                <a:cubicBezTo>
                  <a:pt x="4999" y="5914"/>
                  <a:pt x="6061" y="5737"/>
                  <a:pt x="7048" y="5210"/>
                </a:cubicBezTo>
                <a:cubicBezTo>
                  <a:pt x="7492" y="4970"/>
                  <a:pt x="7942" y="4618"/>
                  <a:pt x="8077" y="4094"/>
                </a:cubicBezTo>
                <a:cubicBezTo>
                  <a:pt x="8182" y="3687"/>
                  <a:pt x="8071" y="3268"/>
                  <a:pt x="7923" y="2898"/>
                </a:cubicBezTo>
                <a:cubicBezTo>
                  <a:pt x="7868" y="2762"/>
                  <a:pt x="7806" y="2627"/>
                  <a:pt x="7732" y="2491"/>
                </a:cubicBezTo>
                <a:cubicBezTo>
                  <a:pt x="7045" y="1189"/>
                  <a:pt x="5643" y="0"/>
                  <a:pt x="423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0" name="Google Shape;3740;g2b64a795e42_0_830"/>
          <p:cNvSpPr/>
          <p:nvPr/>
        </p:nvSpPr>
        <p:spPr>
          <a:xfrm rot="-715145">
            <a:off x="2230960" y="74760"/>
            <a:ext cx="1797725" cy="815088"/>
          </a:xfrm>
          <a:custGeom>
            <a:rect b="b" l="l" r="r" t="t"/>
            <a:pathLst>
              <a:path extrusionOk="0" h="8997" w="9952">
                <a:moveTo>
                  <a:pt x="3764" y="1"/>
                </a:moveTo>
                <a:cubicBezTo>
                  <a:pt x="3566" y="1"/>
                  <a:pt x="3368" y="7"/>
                  <a:pt x="3169" y="18"/>
                </a:cubicBezTo>
                <a:cubicBezTo>
                  <a:pt x="2806" y="37"/>
                  <a:pt x="2442" y="74"/>
                  <a:pt x="2078" y="135"/>
                </a:cubicBezTo>
                <a:cubicBezTo>
                  <a:pt x="1277" y="265"/>
                  <a:pt x="716" y="431"/>
                  <a:pt x="376" y="875"/>
                </a:cubicBezTo>
                <a:cubicBezTo>
                  <a:pt x="210" y="1091"/>
                  <a:pt x="99" y="1381"/>
                  <a:pt x="44" y="1769"/>
                </a:cubicBezTo>
                <a:cubicBezTo>
                  <a:pt x="13" y="1972"/>
                  <a:pt x="0" y="2201"/>
                  <a:pt x="0" y="2460"/>
                </a:cubicBezTo>
                <a:cubicBezTo>
                  <a:pt x="7" y="4661"/>
                  <a:pt x="1344" y="7552"/>
                  <a:pt x="3120" y="8514"/>
                </a:cubicBezTo>
                <a:cubicBezTo>
                  <a:pt x="3729" y="8843"/>
                  <a:pt x="4377" y="8996"/>
                  <a:pt x="5022" y="8996"/>
                </a:cubicBezTo>
                <a:cubicBezTo>
                  <a:pt x="6790" y="8996"/>
                  <a:pt x="8533" y="7844"/>
                  <a:pt x="9378" y="6023"/>
                </a:cubicBezTo>
                <a:cubicBezTo>
                  <a:pt x="9440" y="5894"/>
                  <a:pt x="9495" y="5764"/>
                  <a:pt x="9545" y="5629"/>
                </a:cubicBezTo>
                <a:cubicBezTo>
                  <a:pt x="9828" y="4864"/>
                  <a:pt x="9951" y="3989"/>
                  <a:pt x="9791" y="3187"/>
                </a:cubicBezTo>
                <a:cubicBezTo>
                  <a:pt x="9748" y="2965"/>
                  <a:pt x="9680" y="2749"/>
                  <a:pt x="9594" y="2546"/>
                </a:cubicBezTo>
                <a:cubicBezTo>
                  <a:pt x="9101" y="1442"/>
                  <a:pt x="8028" y="857"/>
                  <a:pt x="6992" y="517"/>
                </a:cubicBezTo>
                <a:cubicBezTo>
                  <a:pt x="5943" y="173"/>
                  <a:pt x="4855" y="1"/>
                  <a:pt x="3764" y="1"/>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1" name="Google Shape;3741;g2b64a795e42_0_830"/>
          <p:cNvSpPr txBox="1"/>
          <p:nvPr>
            <p:ph idx="2" type="title"/>
          </p:nvPr>
        </p:nvSpPr>
        <p:spPr>
          <a:xfrm>
            <a:off x="1861350" y="1375100"/>
            <a:ext cx="14160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6000"/>
              <a:buNone/>
            </a:pPr>
            <a:r>
              <a:rPr lang="en-US"/>
              <a:t>26</a:t>
            </a:r>
            <a:endParaRPr/>
          </a:p>
        </p:txBody>
      </p:sp>
      <p:pic>
        <p:nvPicPr>
          <p:cNvPr id="3742" name="Google Shape;3742;g2b64a795e42_0_830"/>
          <p:cNvPicPr preferRelativeResize="0"/>
          <p:nvPr/>
        </p:nvPicPr>
        <p:blipFill rotWithShape="1">
          <a:blip r:embed="rId3">
            <a:alphaModFix/>
          </a:blip>
          <a:srcRect b="0" l="0" r="0" t="0"/>
          <a:stretch/>
        </p:blipFill>
        <p:spPr>
          <a:xfrm>
            <a:off x="5336663" y="1054038"/>
            <a:ext cx="3144312" cy="3144312"/>
          </a:xfrm>
          <a:prstGeom prst="rect">
            <a:avLst/>
          </a:prstGeom>
          <a:noFill/>
          <a:ln>
            <a:noFill/>
          </a:ln>
        </p:spPr>
      </p:pic>
    </p:spTree>
  </p:cSld>
  <p:clrMapOvr>
    <a:masterClrMapping/>
  </p:clrMapOvr>
</p:sld>
</file>

<file path=ppt/slides/slide3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6" name="Shape 3746"/>
        <p:cNvGrpSpPr/>
        <p:nvPr/>
      </p:nvGrpSpPr>
      <p:grpSpPr>
        <a:xfrm>
          <a:off x="0" y="0"/>
          <a:ext cx="0" cy="0"/>
          <a:chOff x="0" y="0"/>
          <a:chExt cx="0" cy="0"/>
        </a:xfrm>
      </p:grpSpPr>
      <p:sp>
        <p:nvSpPr>
          <p:cNvPr id="3747" name="Google Shape;3747;p132"/>
          <p:cNvSpPr txBox="1"/>
          <p:nvPr>
            <p:ph type="title"/>
          </p:nvPr>
        </p:nvSpPr>
        <p:spPr>
          <a:xfrm>
            <a:off x="720075" y="539400"/>
            <a:ext cx="7704000" cy="572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4000"/>
              <a:buNone/>
            </a:pPr>
            <a:r>
              <a:rPr lang="en-US"/>
              <a:t>Sleep Physiology </a:t>
            </a:r>
            <a:br>
              <a:rPr lang="en-US"/>
            </a:br>
            <a:endParaRPr/>
          </a:p>
        </p:txBody>
      </p:sp>
      <p:sp>
        <p:nvSpPr>
          <p:cNvPr id="3748" name="Google Shape;3748;p132"/>
          <p:cNvSpPr txBox="1"/>
          <p:nvPr>
            <p:ph idx="1" type="subTitle"/>
          </p:nvPr>
        </p:nvSpPr>
        <p:spPr>
          <a:xfrm>
            <a:off x="7457645" y="1442650"/>
            <a:ext cx="1680650" cy="3268922"/>
          </a:xfrm>
          <a:prstGeom prst="rect">
            <a:avLst/>
          </a:prstGeom>
          <a:noFill/>
          <a:ln>
            <a:noFill/>
          </a:ln>
        </p:spPr>
        <p:txBody>
          <a:bodyPr anchorCtr="0" anchor="t" bIns="91425" lIns="91425" spcFirstLastPara="1" rIns="91425" wrap="square" tIns="91425">
            <a:normAutofit fontScale="92500" lnSpcReduction="20000"/>
          </a:bodyPr>
          <a:lstStyle/>
          <a:p>
            <a:pPr indent="0" lvl="0" marL="139700" rtl="0" algn="ctr">
              <a:lnSpc>
                <a:spcPct val="100000"/>
              </a:lnSpc>
              <a:spcBef>
                <a:spcPts val="0"/>
              </a:spcBef>
              <a:spcAft>
                <a:spcPts val="0"/>
              </a:spcAft>
              <a:buSzPct val="108108"/>
              <a:buNone/>
            </a:pPr>
            <a:r>
              <a:rPr lang="en-US"/>
              <a:t>• There are several stages of sleep, and each has unique EEG findings.</a:t>
            </a:r>
            <a:endParaRPr/>
          </a:p>
          <a:p>
            <a:pPr indent="0" lvl="0" marL="139700" rtl="0" algn="ctr">
              <a:lnSpc>
                <a:spcPct val="100000"/>
              </a:lnSpc>
              <a:spcBef>
                <a:spcPts val="0"/>
              </a:spcBef>
              <a:spcAft>
                <a:spcPts val="0"/>
              </a:spcAft>
              <a:buSzPct val="108108"/>
              <a:buNone/>
            </a:pPr>
            <a:r>
              <a:rPr lang="en-US"/>
              <a:t>• Non-REM sleep ( N1, N2, N3) </a:t>
            </a:r>
            <a:endParaRPr/>
          </a:p>
          <a:p>
            <a:pPr indent="0" lvl="0" marL="139700" rtl="0" algn="ctr">
              <a:lnSpc>
                <a:spcPct val="100000"/>
              </a:lnSpc>
              <a:spcBef>
                <a:spcPts val="0"/>
              </a:spcBef>
              <a:spcAft>
                <a:spcPts val="0"/>
              </a:spcAft>
              <a:buSzPct val="108108"/>
              <a:buNone/>
            </a:pPr>
            <a:r>
              <a:rPr lang="en-US"/>
              <a:t>• REM sleep</a:t>
            </a:r>
            <a:endParaRPr/>
          </a:p>
          <a:p>
            <a:pPr indent="0" lvl="0" marL="139700" rtl="0" algn="ctr">
              <a:lnSpc>
                <a:spcPct val="100000"/>
              </a:lnSpc>
              <a:spcBef>
                <a:spcPts val="0"/>
              </a:spcBef>
              <a:spcAft>
                <a:spcPts val="0"/>
              </a:spcAft>
              <a:buSzPct val="108108"/>
              <a:buNone/>
            </a:pPr>
            <a:r>
              <a:t/>
            </a:r>
            <a:endParaRPr/>
          </a:p>
          <a:p>
            <a:pPr indent="0" lvl="0" marL="139700" rtl="0" algn="ctr">
              <a:lnSpc>
                <a:spcPct val="100000"/>
              </a:lnSpc>
              <a:spcBef>
                <a:spcPts val="0"/>
              </a:spcBef>
              <a:spcAft>
                <a:spcPts val="0"/>
              </a:spcAft>
              <a:buSzPct val="108108"/>
              <a:buNone/>
            </a:pPr>
            <a:r>
              <a:rPr lang="en-US"/>
              <a:t>• One cycle from NREM to REM about 90 minutes. </a:t>
            </a:r>
            <a:endParaRPr/>
          </a:p>
          <a:p>
            <a:pPr indent="0" lvl="0" marL="139700" rtl="0" algn="ctr">
              <a:lnSpc>
                <a:spcPct val="100000"/>
              </a:lnSpc>
              <a:spcBef>
                <a:spcPts val="0"/>
              </a:spcBef>
              <a:spcAft>
                <a:spcPts val="0"/>
              </a:spcAft>
              <a:buSzPct val="108108"/>
              <a:buNone/>
            </a:pPr>
            <a:r>
              <a:rPr lang="en-US"/>
              <a:t>• Length of REM increases during cycles </a:t>
            </a:r>
            <a:endParaRPr/>
          </a:p>
          <a:p>
            <a:pPr indent="0" lvl="0" marL="139700" rtl="0" algn="ctr">
              <a:lnSpc>
                <a:spcPct val="100000"/>
              </a:lnSpc>
              <a:spcBef>
                <a:spcPts val="0"/>
              </a:spcBef>
              <a:spcAft>
                <a:spcPts val="0"/>
              </a:spcAft>
              <a:buSzPct val="108108"/>
              <a:buNone/>
            </a:pPr>
            <a:r>
              <a:rPr lang="en-US"/>
              <a:t>• Length of N3 decreases during cycles</a:t>
            </a:r>
            <a:endParaRPr/>
          </a:p>
          <a:p>
            <a:pPr indent="0" lvl="0" marL="139700" rtl="0" algn="ctr">
              <a:lnSpc>
                <a:spcPct val="100000"/>
              </a:lnSpc>
              <a:spcBef>
                <a:spcPts val="0"/>
              </a:spcBef>
              <a:spcAft>
                <a:spcPts val="0"/>
              </a:spcAft>
              <a:buSzPct val="108108"/>
              <a:buNone/>
            </a:pPr>
            <a:r>
              <a:t/>
            </a:r>
            <a:endParaRPr/>
          </a:p>
        </p:txBody>
      </p:sp>
      <p:graphicFrame>
        <p:nvGraphicFramePr>
          <p:cNvPr id="3749" name="Google Shape;3749;p132"/>
          <p:cNvGraphicFramePr/>
          <p:nvPr/>
        </p:nvGraphicFramePr>
        <p:xfrm>
          <a:off x="499481" y="883119"/>
          <a:ext cx="3000000" cy="3000000"/>
        </p:xfrm>
        <a:graphic>
          <a:graphicData uri="http://schemas.openxmlformats.org/drawingml/2006/table">
            <a:tbl>
              <a:tblPr bandRow="1" firstRow="1">
                <a:noFill/>
                <a:tableStyleId>{EECF1C37-3C69-4171-B057-BDB01486AFB6}</a:tableStyleId>
              </a:tblPr>
              <a:tblGrid>
                <a:gridCol w="1073675"/>
                <a:gridCol w="1906925"/>
                <a:gridCol w="1911500"/>
                <a:gridCol w="2172175"/>
              </a:tblGrid>
              <a:tr h="263250">
                <a:tc>
                  <a:txBody>
                    <a:bodyPr/>
                    <a:lstStyle/>
                    <a:p>
                      <a:pPr indent="0" lvl="0" marL="0" marR="0" rtl="0" algn="l">
                        <a:lnSpc>
                          <a:spcPct val="100000"/>
                        </a:lnSpc>
                        <a:spcBef>
                          <a:spcPts val="0"/>
                        </a:spcBef>
                        <a:spcAft>
                          <a:spcPts val="0"/>
                        </a:spcAft>
                        <a:buNone/>
                      </a:pPr>
                      <a:r>
                        <a:rPr lang="en-US" sz="1100" u="none" cap="none" strike="noStrike"/>
                        <a:t>Stage name </a:t>
                      </a:r>
                      <a:endParaRPr/>
                    </a:p>
                  </a:txBody>
                  <a:tcPr marT="45725" marB="45725" marR="91450" marL="91450"/>
                </a:tc>
                <a:tc>
                  <a:txBody>
                    <a:bodyPr/>
                    <a:lstStyle/>
                    <a:p>
                      <a:pPr indent="0" lvl="0" marL="0" marR="0" rtl="0" algn="l">
                        <a:lnSpc>
                          <a:spcPct val="100000"/>
                        </a:lnSpc>
                        <a:spcBef>
                          <a:spcPts val="0"/>
                        </a:spcBef>
                        <a:spcAft>
                          <a:spcPts val="0"/>
                        </a:spcAft>
                        <a:buNone/>
                      </a:pPr>
                      <a:r>
                        <a:rPr lang="en-US" sz="1100" u="none" cap="none" strike="noStrike"/>
                        <a:t>Description </a:t>
                      </a:r>
                      <a:endParaRPr/>
                    </a:p>
                  </a:txBody>
                  <a:tcPr marT="45725" marB="45725" marR="91450" marL="91450"/>
                </a:tc>
                <a:tc>
                  <a:txBody>
                    <a:bodyPr/>
                    <a:lstStyle/>
                    <a:p>
                      <a:pPr indent="0" lvl="0" marL="0" marR="0" rtl="0" algn="l">
                        <a:lnSpc>
                          <a:spcPct val="100000"/>
                        </a:lnSpc>
                        <a:spcBef>
                          <a:spcPts val="0"/>
                        </a:spcBef>
                        <a:spcAft>
                          <a:spcPts val="0"/>
                        </a:spcAft>
                        <a:buNone/>
                      </a:pPr>
                      <a:r>
                        <a:rPr lang="en-US" sz="1100" u="none" cap="none" strike="noStrike"/>
                        <a:t>EEG wave</a:t>
                      </a:r>
                      <a:endParaRPr/>
                    </a:p>
                  </a:txBody>
                  <a:tcPr marT="45725" marB="45725" marR="91450" marL="91450"/>
                </a:tc>
                <a:tc>
                  <a:txBody>
                    <a:bodyPr/>
                    <a:lstStyle/>
                    <a:p>
                      <a:pPr indent="0" lvl="0" marL="0" marR="0" rtl="0" algn="l">
                        <a:lnSpc>
                          <a:spcPct val="100000"/>
                        </a:lnSpc>
                        <a:spcBef>
                          <a:spcPts val="0"/>
                        </a:spcBef>
                        <a:spcAft>
                          <a:spcPts val="0"/>
                        </a:spcAft>
                        <a:buNone/>
                      </a:pPr>
                      <a:r>
                        <a:rPr lang="en-US" sz="1100" u="none" cap="none" strike="noStrike"/>
                        <a:t>Notes </a:t>
                      </a:r>
                      <a:endParaRPr/>
                    </a:p>
                  </a:txBody>
                  <a:tcPr marT="45725" marB="45725" marR="91450" marL="91450"/>
                </a:tc>
              </a:tr>
              <a:tr h="571600">
                <a:tc>
                  <a:txBody>
                    <a:bodyPr/>
                    <a:lstStyle/>
                    <a:p>
                      <a:pPr indent="0" lvl="0" marL="0" marR="0" rtl="0" algn="l">
                        <a:lnSpc>
                          <a:spcPct val="100000"/>
                        </a:lnSpc>
                        <a:spcBef>
                          <a:spcPts val="0"/>
                        </a:spcBef>
                        <a:spcAft>
                          <a:spcPts val="0"/>
                        </a:spcAft>
                        <a:buNone/>
                      </a:pPr>
                      <a:r>
                        <a:rPr lang="en-US" sz="1100" u="none" cap="none" strike="noStrike"/>
                        <a:t>Awake, eyes open </a:t>
                      </a:r>
                      <a:endParaRPr/>
                    </a:p>
                  </a:txBody>
                  <a:tcPr marT="45725" marB="45725" marR="91450" marL="91450"/>
                </a:tc>
                <a:tc>
                  <a:txBody>
                    <a:bodyPr/>
                    <a:lstStyle/>
                    <a:p>
                      <a:pPr indent="0" lvl="0" marL="0" marR="0" rtl="0" algn="l">
                        <a:lnSpc>
                          <a:spcPct val="100000"/>
                        </a:lnSpc>
                        <a:spcBef>
                          <a:spcPts val="0"/>
                        </a:spcBef>
                        <a:spcAft>
                          <a:spcPts val="0"/>
                        </a:spcAft>
                        <a:buNone/>
                      </a:pPr>
                      <a:r>
                        <a:rPr lang="en-US" sz="1100" u="none" cap="none" strike="noStrike"/>
                        <a:t>Alert, active mental concentration </a:t>
                      </a:r>
                      <a:endParaRPr/>
                    </a:p>
                  </a:txBody>
                  <a:tcPr marT="45725" marB="45725" marR="91450" marL="91450"/>
                </a:tc>
                <a:tc>
                  <a:txBody>
                    <a:bodyPr/>
                    <a:lstStyle/>
                    <a:p>
                      <a:pPr indent="0" lvl="0" marL="0" marR="0" rtl="0" algn="l">
                        <a:lnSpc>
                          <a:spcPct val="100000"/>
                        </a:lnSpc>
                        <a:spcBef>
                          <a:spcPts val="0"/>
                        </a:spcBef>
                        <a:spcAft>
                          <a:spcPts val="0"/>
                        </a:spcAft>
                        <a:buNone/>
                      </a:pPr>
                      <a:r>
                        <a:rPr lang="en-US" sz="1100" u="none" cap="none" strike="noStrike"/>
                        <a:t>Beta waves (low amplitude, high frequency)</a:t>
                      </a:r>
                      <a:endParaRPr/>
                    </a:p>
                  </a:txBody>
                  <a:tcPr marT="45725" marB="45725" marR="91450" marL="91450"/>
                </a:tc>
                <a:tc>
                  <a:txBody>
                    <a:bodyPr/>
                    <a:lstStyle/>
                    <a:p>
                      <a:pPr indent="0" lvl="0" marL="0" marR="0" rtl="0" algn="l">
                        <a:lnSpc>
                          <a:spcPct val="100000"/>
                        </a:lnSpc>
                        <a:spcBef>
                          <a:spcPts val="0"/>
                        </a:spcBef>
                        <a:spcAft>
                          <a:spcPts val="0"/>
                        </a:spcAft>
                        <a:buNone/>
                      </a:pPr>
                      <a:r>
                        <a:t/>
                      </a:r>
                      <a:endParaRPr sz="1100" u="none" cap="none" strike="noStrike"/>
                    </a:p>
                  </a:txBody>
                  <a:tcPr marT="45725" marB="45725" marR="91450" marL="91450"/>
                </a:tc>
              </a:tr>
              <a:tr h="579850">
                <a:tc>
                  <a:txBody>
                    <a:bodyPr/>
                    <a:lstStyle/>
                    <a:p>
                      <a:pPr indent="0" lvl="0" marL="0" marR="0" rtl="0" algn="l">
                        <a:lnSpc>
                          <a:spcPct val="100000"/>
                        </a:lnSpc>
                        <a:spcBef>
                          <a:spcPts val="0"/>
                        </a:spcBef>
                        <a:spcAft>
                          <a:spcPts val="0"/>
                        </a:spcAft>
                        <a:buNone/>
                      </a:pPr>
                      <a:r>
                        <a:rPr lang="en-US" sz="1100" u="none" cap="none" strike="noStrike"/>
                        <a:t>Awake eyes closed</a:t>
                      </a:r>
                      <a:endParaRPr/>
                    </a:p>
                  </a:txBody>
                  <a:tcPr marT="45725" marB="45725" marR="91450" marL="91450"/>
                </a:tc>
                <a:tc>
                  <a:txBody>
                    <a:bodyPr/>
                    <a:lstStyle/>
                    <a:p>
                      <a:pPr indent="0" lvl="0" marL="0" marR="0" rtl="0" algn="l">
                        <a:lnSpc>
                          <a:spcPct val="100000"/>
                        </a:lnSpc>
                        <a:spcBef>
                          <a:spcPts val="0"/>
                        </a:spcBef>
                        <a:spcAft>
                          <a:spcPts val="0"/>
                        </a:spcAft>
                        <a:buNone/>
                      </a:pPr>
                      <a:r>
                        <a:t/>
                      </a:r>
                      <a:endParaRPr sz="1100" u="none" cap="none" strike="noStrike"/>
                    </a:p>
                  </a:txBody>
                  <a:tcPr marT="45725" marB="45725" marR="91450" marL="91450"/>
                </a:tc>
                <a:tc>
                  <a:txBody>
                    <a:bodyPr/>
                    <a:lstStyle/>
                    <a:p>
                      <a:pPr indent="0" lvl="0" marL="0" marR="0" rtl="0" algn="l">
                        <a:lnSpc>
                          <a:spcPct val="100000"/>
                        </a:lnSpc>
                        <a:spcBef>
                          <a:spcPts val="0"/>
                        </a:spcBef>
                        <a:spcAft>
                          <a:spcPts val="0"/>
                        </a:spcAft>
                        <a:buNone/>
                      </a:pPr>
                      <a:r>
                        <a:rPr lang="en-US" sz="1100" u="none" cap="none" strike="noStrike"/>
                        <a:t>Alpha waves (increased amplitude, more synchronous)</a:t>
                      </a:r>
                      <a:endParaRPr/>
                    </a:p>
                  </a:txBody>
                  <a:tcPr marT="45725" marB="45725" marR="91450" marL="91450"/>
                </a:tc>
                <a:tc>
                  <a:txBody>
                    <a:bodyPr/>
                    <a:lstStyle/>
                    <a:p>
                      <a:pPr indent="0" lvl="0" marL="0" marR="0" rtl="0" algn="l">
                        <a:lnSpc>
                          <a:spcPct val="100000"/>
                        </a:lnSpc>
                        <a:spcBef>
                          <a:spcPts val="0"/>
                        </a:spcBef>
                        <a:spcAft>
                          <a:spcPts val="0"/>
                        </a:spcAft>
                        <a:buNone/>
                      </a:pPr>
                      <a:r>
                        <a:t/>
                      </a:r>
                      <a:endParaRPr sz="1100" u="none" cap="none" strike="noStrike"/>
                    </a:p>
                  </a:txBody>
                  <a:tcPr marT="45725" marB="45725" marR="91450" marL="91450"/>
                </a:tc>
              </a:tr>
              <a:tr h="416300">
                <a:tc>
                  <a:txBody>
                    <a:bodyPr/>
                    <a:lstStyle/>
                    <a:p>
                      <a:pPr indent="0" lvl="0" marL="0" marR="0" rtl="0" algn="l">
                        <a:lnSpc>
                          <a:spcPct val="100000"/>
                        </a:lnSpc>
                        <a:spcBef>
                          <a:spcPts val="0"/>
                        </a:spcBef>
                        <a:spcAft>
                          <a:spcPts val="0"/>
                        </a:spcAft>
                        <a:buNone/>
                      </a:pPr>
                      <a:r>
                        <a:rPr lang="en-US" sz="1100" u="none" cap="none" strike="noStrike"/>
                        <a:t>N1</a:t>
                      </a:r>
                      <a:endParaRPr/>
                    </a:p>
                  </a:txBody>
                  <a:tcPr marT="45725" marB="45725" marR="91450" marL="91450"/>
                </a:tc>
                <a:tc>
                  <a:txBody>
                    <a:bodyPr/>
                    <a:lstStyle/>
                    <a:p>
                      <a:pPr indent="0" lvl="0" marL="0" marR="0" rtl="0" algn="l">
                        <a:lnSpc>
                          <a:spcPct val="100000"/>
                        </a:lnSpc>
                        <a:spcBef>
                          <a:spcPts val="0"/>
                        </a:spcBef>
                        <a:spcAft>
                          <a:spcPts val="0"/>
                        </a:spcAft>
                        <a:buNone/>
                      </a:pPr>
                      <a:r>
                        <a:rPr lang="en-US" sz="1100" u="none" cap="none" strike="noStrike"/>
                        <a:t>Light sleep (easy to wake)</a:t>
                      </a:r>
                      <a:endParaRPr/>
                    </a:p>
                  </a:txBody>
                  <a:tcPr marT="45725" marB="45725" marR="91450" marL="91450"/>
                </a:tc>
                <a:tc>
                  <a:txBody>
                    <a:bodyPr/>
                    <a:lstStyle/>
                    <a:p>
                      <a:pPr indent="0" lvl="0" marL="0" marR="0" rtl="0" algn="l">
                        <a:lnSpc>
                          <a:spcPct val="100000"/>
                        </a:lnSpc>
                        <a:spcBef>
                          <a:spcPts val="0"/>
                        </a:spcBef>
                        <a:spcAft>
                          <a:spcPts val="0"/>
                        </a:spcAft>
                        <a:buNone/>
                      </a:pPr>
                      <a:r>
                        <a:rPr lang="en-US" sz="1100" u="none" cap="none" strike="noStrike"/>
                        <a:t>Theta waves </a:t>
                      </a:r>
                      <a:endParaRPr/>
                    </a:p>
                  </a:txBody>
                  <a:tcPr marT="45725" marB="45725" marR="91450" marL="91450"/>
                </a:tc>
                <a:tc>
                  <a:txBody>
                    <a:bodyPr/>
                    <a:lstStyle/>
                    <a:p>
                      <a:pPr indent="0" lvl="0" marL="0" marR="0" rtl="0" algn="l">
                        <a:lnSpc>
                          <a:spcPct val="100000"/>
                        </a:lnSpc>
                        <a:spcBef>
                          <a:spcPts val="0"/>
                        </a:spcBef>
                        <a:spcAft>
                          <a:spcPts val="0"/>
                        </a:spcAft>
                        <a:buNone/>
                      </a:pPr>
                      <a:r>
                        <a:rPr lang="en-US" sz="1100" u="none" cap="none" strike="noStrike"/>
                        <a:t>Smallest percentage (5-10%) of sleep time</a:t>
                      </a:r>
                      <a:endParaRPr/>
                    </a:p>
                  </a:txBody>
                  <a:tcPr marT="45725" marB="45725" marR="91450" marL="91450"/>
                </a:tc>
              </a:tr>
              <a:tr h="905050">
                <a:tc>
                  <a:txBody>
                    <a:bodyPr/>
                    <a:lstStyle/>
                    <a:p>
                      <a:pPr indent="0" lvl="0" marL="0" marR="0" rtl="0" algn="l">
                        <a:lnSpc>
                          <a:spcPct val="100000"/>
                        </a:lnSpc>
                        <a:spcBef>
                          <a:spcPts val="0"/>
                        </a:spcBef>
                        <a:spcAft>
                          <a:spcPts val="0"/>
                        </a:spcAft>
                        <a:buNone/>
                      </a:pPr>
                      <a:r>
                        <a:rPr lang="en-US" sz="1100" u="none" cap="none" strike="noStrike"/>
                        <a:t>N2 </a:t>
                      </a:r>
                      <a:endParaRPr/>
                    </a:p>
                  </a:txBody>
                  <a:tcPr marT="45725" marB="45725" marR="91450" marL="91450"/>
                </a:tc>
                <a:tc>
                  <a:txBody>
                    <a:bodyPr/>
                    <a:lstStyle/>
                    <a:p>
                      <a:pPr indent="0" lvl="0" marL="0" marR="0" rtl="0" algn="l">
                        <a:lnSpc>
                          <a:spcPct val="100000"/>
                        </a:lnSpc>
                        <a:spcBef>
                          <a:spcPts val="0"/>
                        </a:spcBef>
                        <a:spcAft>
                          <a:spcPts val="0"/>
                        </a:spcAft>
                        <a:buNone/>
                      </a:pPr>
                      <a:r>
                        <a:rPr lang="en-US" sz="1100" u="none" cap="none" strike="noStrike"/>
                        <a:t>Deeper sleep</a:t>
                      </a:r>
                      <a:endParaRPr/>
                    </a:p>
                  </a:txBody>
                  <a:tcPr marT="45725" marB="45725" marR="91450" marL="91450"/>
                </a:tc>
                <a:tc>
                  <a:txBody>
                    <a:bodyPr/>
                    <a:lstStyle/>
                    <a:p>
                      <a:pPr indent="0" lvl="0" marL="0" marR="0" rtl="0" algn="l">
                        <a:lnSpc>
                          <a:spcPct val="100000"/>
                        </a:lnSpc>
                        <a:spcBef>
                          <a:spcPts val="0"/>
                        </a:spcBef>
                        <a:spcAft>
                          <a:spcPts val="0"/>
                        </a:spcAft>
                        <a:buNone/>
                      </a:pPr>
                      <a:r>
                        <a:rPr lang="en-US" sz="1100" u="none" cap="none" strike="noStrike"/>
                        <a:t>Theta waves + K complexes (sudden rise in amplitude) + sleep spindles (sudden rise in frequency)</a:t>
                      </a:r>
                      <a:endParaRPr/>
                    </a:p>
                  </a:txBody>
                  <a:tcPr marT="45725" marB="45725" marR="91450" marL="91450"/>
                </a:tc>
                <a:tc>
                  <a:txBody>
                    <a:bodyPr/>
                    <a:lstStyle/>
                    <a:p>
                      <a:pPr indent="0" lvl="0" marL="0" marR="0" rtl="0" algn="l">
                        <a:lnSpc>
                          <a:spcPct val="100000"/>
                        </a:lnSpc>
                        <a:spcBef>
                          <a:spcPts val="0"/>
                        </a:spcBef>
                        <a:spcAft>
                          <a:spcPts val="0"/>
                        </a:spcAft>
                        <a:buNone/>
                      </a:pPr>
                      <a:r>
                        <a:rPr lang="en-US" sz="1100" u="none" cap="none" strike="noStrike"/>
                        <a:t>Largest percentage (50%) of sleep time </a:t>
                      </a:r>
                      <a:endParaRPr/>
                    </a:p>
                    <a:p>
                      <a:pPr indent="0" lvl="0" marL="0" marR="0" rtl="0" algn="l">
                        <a:lnSpc>
                          <a:spcPct val="100000"/>
                        </a:lnSpc>
                        <a:spcBef>
                          <a:spcPts val="0"/>
                        </a:spcBef>
                        <a:spcAft>
                          <a:spcPts val="0"/>
                        </a:spcAft>
                        <a:buNone/>
                      </a:pPr>
                      <a:r>
                        <a:rPr lang="en-US" sz="1100" u="none" cap="none" strike="noStrike"/>
                        <a:t>Tooth grinding occurs </a:t>
                      </a:r>
                      <a:endParaRPr/>
                    </a:p>
                  </a:txBody>
                  <a:tcPr marT="45725" marB="45725" marR="91450" marL="91450"/>
                </a:tc>
              </a:tr>
              <a:tr h="579850">
                <a:tc>
                  <a:txBody>
                    <a:bodyPr/>
                    <a:lstStyle/>
                    <a:p>
                      <a:pPr indent="0" lvl="0" marL="0" marR="0" rtl="0" algn="l">
                        <a:lnSpc>
                          <a:spcPct val="100000"/>
                        </a:lnSpc>
                        <a:spcBef>
                          <a:spcPts val="0"/>
                        </a:spcBef>
                        <a:spcAft>
                          <a:spcPts val="0"/>
                        </a:spcAft>
                        <a:buNone/>
                      </a:pPr>
                      <a:r>
                        <a:rPr lang="en-US" sz="1100" u="none" cap="none" strike="noStrike"/>
                        <a:t>N3 </a:t>
                      </a:r>
                      <a:endParaRPr/>
                    </a:p>
                  </a:txBody>
                  <a:tcPr marT="45725" marB="45725" marR="91450" marL="91450"/>
                </a:tc>
                <a:tc>
                  <a:txBody>
                    <a:bodyPr/>
                    <a:lstStyle/>
                    <a:p>
                      <a:pPr indent="0" lvl="0" marL="0" marR="0" rtl="0" algn="l">
                        <a:lnSpc>
                          <a:spcPct val="100000"/>
                        </a:lnSpc>
                        <a:spcBef>
                          <a:spcPts val="0"/>
                        </a:spcBef>
                        <a:spcAft>
                          <a:spcPts val="0"/>
                        </a:spcAft>
                        <a:buNone/>
                      </a:pPr>
                      <a:r>
                        <a:rPr lang="en-US" sz="1100" u="none" cap="none" strike="noStrike"/>
                        <a:t>Deepest non-REM sleep (hardest to wake sleeper from)</a:t>
                      </a:r>
                      <a:endParaRPr/>
                    </a:p>
                  </a:txBody>
                  <a:tcPr marT="45725" marB="45725" marR="91450" marL="91450"/>
                </a:tc>
                <a:tc>
                  <a:txBody>
                    <a:bodyPr/>
                    <a:lstStyle/>
                    <a:p>
                      <a:pPr indent="0" lvl="0" marL="0" marR="0" rtl="0" algn="l">
                        <a:lnSpc>
                          <a:spcPct val="100000"/>
                        </a:lnSpc>
                        <a:spcBef>
                          <a:spcPts val="0"/>
                        </a:spcBef>
                        <a:spcAft>
                          <a:spcPts val="0"/>
                        </a:spcAft>
                        <a:buNone/>
                      </a:pPr>
                      <a:r>
                        <a:rPr lang="en-US" sz="1100" u="none" cap="none" strike="noStrike"/>
                        <a:t>Slow delta waves (lowest frequency, highest amplitude) </a:t>
                      </a:r>
                      <a:endParaRPr/>
                    </a:p>
                  </a:txBody>
                  <a:tcPr marT="45725" marB="45725" marR="91450" marL="91450"/>
                </a:tc>
                <a:tc>
                  <a:txBody>
                    <a:bodyPr/>
                    <a:lstStyle/>
                    <a:p>
                      <a:pPr indent="0" lvl="0" marL="0" marR="0" rtl="0" algn="l">
                        <a:lnSpc>
                          <a:spcPct val="100000"/>
                        </a:lnSpc>
                        <a:spcBef>
                          <a:spcPts val="0"/>
                        </a:spcBef>
                        <a:spcAft>
                          <a:spcPts val="0"/>
                        </a:spcAft>
                        <a:buNone/>
                      </a:pPr>
                      <a:r>
                        <a:rPr lang="en-US" sz="1100" u="none" cap="none" strike="noStrike"/>
                        <a:t>Sleepwalking, sleep talking, and bed wetting occurs </a:t>
                      </a:r>
                      <a:endParaRPr/>
                    </a:p>
                  </a:txBody>
                  <a:tcPr marT="45725" marB="45725" marR="91450" marL="91450"/>
                </a:tc>
              </a:tr>
              <a:tr h="905050">
                <a:tc>
                  <a:txBody>
                    <a:bodyPr/>
                    <a:lstStyle/>
                    <a:p>
                      <a:pPr indent="0" lvl="0" marL="0" marR="0" rtl="0" algn="l">
                        <a:lnSpc>
                          <a:spcPct val="100000"/>
                        </a:lnSpc>
                        <a:spcBef>
                          <a:spcPts val="0"/>
                        </a:spcBef>
                        <a:spcAft>
                          <a:spcPts val="0"/>
                        </a:spcAft>
                        <a:buNone/>
                      </a:pPr>
                      <a:r>
                        <a:rPr lang="en-US" sz="1100" u="none" cap="none" strike="noStrike"/>
                        <a:t>REM sleep </a:t>
                      </a:r>
                      <a:endParaRPr/>
                    </a:p>
                  </a:txBody>
                  <a:tcPr marT="45725" marB="45725" marR="91450" marL="91450"/>
                </a:tc>
                <a:tc>
                  <a:txBody>
                    <a:bodyPr/>
                    <a:lstStyle/>
                    <a:p>
                      <a:pPr indent="0" lvl="0" marL="0" marR="0" rtl="0" algn="l">
                        <a:lnSpc>
                          <a:spcPct val="100000"/>
                        </a:lnSpc>
                        <a:spcBef>
                          <a:spcPts val="0"/>
                        </a:spcBef>
                        <a:spcAft>
                          <a:spcPts val="0"/>
                        </a:spcAft>
                        <a:buNone/>
                      </a:pPr>
                      <a:r>
                        <a:rPr lang="en-US" sz="1100" u="none" cap="none" strike="noStrike"/>
                        <a:t>Rapid eye movement </a:t>
                      </a:r>
                      <a:endParaRPr/>
                    </a:p>
                  </a:txBody>
                  <a:tcPr marT="45725" marB="45725" marR="91450" marL="91450"/>
                </a:tc>
                <a:tc>
                  <a:txBody>
                    <a:bodyPr/>
                    <a:lstStyle/>
                    <a:p>
                      <a:pPr indent="0" lvl="0" marL="0" marR="0" rtl="0" algn="l">
                        <a:lnSpc>
                          <a:spcPct val="100000"/>
                        </a:lnSpc>
                        <a:spcBef>
                          <a:spcPts val="0"/>
                        </a:spcBef>
                        <a:spcAft>
                          <a:spcPts val="0"/>
                        </a:spcAft>
                        <a:buNone/>
                      </a:pPr>
                      <a:r>
                        <a:rPr lang="en-US" sz="1100" u="none" cap="none" strike="noStrike"/>
                        <a:t>Low voltage pattern (appears saw-toothed)</a:t>
                      </a:r>
                      <a:endParaRPr/>
                    </a:p>
                  </a:txBody>
                  <a:tcPr marT="45725" marB="45725" marR="91450" marL="91450"/>
                </a:tc>
                <a:tc>
                  <a:txBody>
                    <a:bodyPr/>
                    <a:lstStyle/>
                    <a:p>
                      <a:pPr indent="0" lvl="0" marL="0" marR="0" rtl="0" algn="l">
                        <a:lnSpc>
                          <a:spcPct val="100000"/>
                        </a:lnSpc>
                        <a:spcBef>
                          <a:spcPts val="0"/>
                        </a:spcBef>
                        <a:spcAft>
                          <a:spcPts val="0"/>
                        </a:spcAft>
                        <a:buNone/>
                      </a:pPr>
                      <a:r>
                        <a:rPr lang="en-US" sz="1100" u="none" cap="none" strike="noStrike"/>
                        <a:t>Loss of motor tone, dreaming and nightmares </a:t>
                      </a:r>
                      <a:endParaRPr/>
                    </a:p>
                    <a:p>
                      <a:pPr indent="0" lvl="0" marL="0" marR="0" rtl="0" algn="l">
                        <a:lnSpc>
                          <a:spcPct val="100000"/>
                        </a:lnSpc>
                        <a:spcBef>
                          <a:spcPts val="0"/>
                        </a:spcBef>
                        <a:spcAft>
                          <a:spcPts val="0"/>
                        </a:spcAft>
                        <a:buNone/>
                      </a:pPr>
                      <a:r>
                        <a:rPr lang="en-US" sz="1100" u="none" cap="none" strike="noStrike"/>
                        <a:t>Penile/clitoral </a:t>
                      </a:r>
                      <a:r>
                        <a:rPr lang="en-US" sz="1100" u="sng" cap="none" strike="noStrike"/>
                        <a:t>tumescence occurs </a:t>
                      </a:r>
                      <a:endParaRPr/>
                    </a:p>
                  </a:txBody>
                  <a:tcPr marT="45725" marB="45725" marR="91450" marL="91450"/>
                </a:tc>
              </a:tr>
            </a:tbl>
          </a:graphicData>
        </a:graphic>
      </p:graphicFrame>
    </p:spTree>
  </p:cSld>
  <p:clrMapOvr>
    <a:masterClrMapping/>
  </p:clrMapOvr>
</p:sld>
</file>

<file path=ppt/slides/slide3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3" name="Shape 3753"/>
        <p:cNvGrpSpPr/>
        <p:nvPr/>
      </p:nvGrpSpPr>
      <p:grpSpPr>
        <a:xfrm>
          <a:off x="0" y="0"/>
          <a:ext cx="0" cy="0"/>
          <a:chOff x="0" y="0"/>
          <a:chExt cx="0" cy="0"/>
        </a:xfrm>
      </p:grpSpPr>
      <p:sp>
        <p:nvSpPr>
          <p:cNvPr id="3754" name="Google Shape;3754;p133"/>
          <p:cNvSpPr txBox="1"/>
          <p:nvPr>
            <p:ph type="title"/>
          </p:nvPr>
        </p:nvSpPr>
        <p:spPr>
          <a:xfrm>
            <a:off x="720000" y="5394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Types of sleep disorders: </a:t>
            </a:r>
            <a:endParaRPr/>
          </a:p>
        </p:txBody>
      </p:sp>
      <p:sp>
        <p:nvSpPr>
          <p:cNvPr id="3755" name="Google Shape;3755;p133"/>
          <p:cNvSpPr txBox="1"/>
          <p:nvPr>
            <p:ph idx="1" type="body"/>
          </p:nvPr>
        </p:nvSpPr>
        <p:spPr>
          <a:xfrm>
            <a:off x="477877" y="1321385"/>
            <a:ext cx="7945348" cy="3287700"/>
          </a:xfrm>
          <a:prstGeom prst="rect">
            <a:avLst/>
          </a:prstGeom>
          <a:noFill/>
          <a:ln>
            <a:noFill/>
          </a:ln>
        </p:spPr>
        <p:txBody>
          <a:bodyPr anchorCtr="0" anchor="t" bIns="45700" lIns="91425" spcFirstLastPara="1" rIns="91425" wrap="square" tIns="45700">
            <a:normAutofit/>
          </a:bodyPr>
          <a:lstStyle/>
          <a:p>
            <a:pPr indent="0" lvl="0" marL="139700" rtl="0" algn="l">
              <a:lnSpc>
                <a:spcPct val="100000"/>
              </a:lnSpc>
              <a:spcBef>
                <a:spcPts val="0"/>
              </a:spcBef>
              <a:spcAft>
                <a:spcPts val="0"/>
              </a:spcAft>
              <a:buSzPts val="1400"/>
              <a:buNone/>
            </a:pPr>
            <a:r>
              <a:rPr lang="en-US"/>
              <a:t>1. Primary sleep disorder </a:t>
            </a:r>
            <a:endParaRPr/>
          </a:p>
          <a:p>
            <a:pPr indent="0" lvl="0" marL="139700" rtl="0" algn="l">
              <a:lnSpc>
                <a:spcPct val="100000"/>
              </a:lnSpc>
              <a:spcBef>
                <a:spcPts val="0"/>
              </a:spcBef>
              <a:spcAft>
                <a:spcPts val="0"/>
              </a:spcAft>
              <a:buSzPts val="1400"/>
              <a:buNone/>
            </a:pPr>
            <a:r>
              <a:rPr lang="en-US"/>
              <a:t>	</a:t>
            </a:r>
            <a:r>
              <a:rPr lang="en-US">
                <a:solidFill>
                  <a:schemeClr val="dk2"/>
                </a:solidFill>
              </a:rPr>
              <a:t>• Dyssomnia</a:t>
            </a:r>
            <a:r>
              <a:rPr lang="en-US"/>
              <a:t>: its excessive or altered or insufficient timing of sleep. </a:t>
            </a:r>
            <a:endParaRPr/>
          </a:p>
          <a:p>
            <a:pPr indent="0" lvl="0" marL="139700" rtl="0" algn="l">
              <a:lnSpc>
                <a:spcPct val="100000"/>
              </a:lnSpc>
              <a:spcBef>
                <a:spcPts val="0"/>
              </a:spcBef>
              <a:spcAft>
                <a:spcPts val="0"/>
              </a:spcAft>
              <a:buSzPts val="1400"/>
              <a:buNone/>
            </a:pPr>
            <a:r>
              <a:rPr lang="en-US">
                <a:solidFill>
                  <a:schemeClr val="dk2"/>
                </a:solidFill>
              </a:rPr>
              <a:t>	• Parasomnia </a:t>
            </a:r>
            <a:r>
              <a:rPr lang="en-US"/>
              <a:t>: abnormal sleep related habits.</a:t>
            </a:r>
            <a:endParaRPr/>
          </a:p>
          <a:p>
            <a:pPr indent="0" lvl="0" marL="139700" rtl="0" algn="l">
              <a:lnSpc>
                <a:spcPct val="100000"/>
              </a:lnSpc>
              <a:spcBef>
                <a:spcPts val="0"/>
              </a:spcBef>
              <a:spcAft>
                <a:spcPts val="0"/>
              </a:spcAft>
              <a:buSzPts val="1400"/>
              <a:buNone/>
            </a:pPr>
            <a:r>
              <a:rPr lang="en-US"/>
              <a:t> 2. Secondary sleep disorder</a:t>
            </a:r>
            <a:endParaRPr/>
          </a:p>
          <a:p>
            <a:pPr indent="0" lvl="0" marL="139700" rtl="0" algn="l">
              <a:lnSpc>
                <a:spcPct val="100000"/>
              </a:lnSpc>
              <a:spcBef>
                <a:spcPts val="0"/>
              </a:spcBef>
              <a:spcAft>
                <a:spcPts val="0"/>
              </a:spcAft>
              <a:buSzPts val="1400"/>
              <a:buNone/>
            </a:pPr>
            <a:r>
              <a:t/>
            </a:r>
            <a:endParaRPr/>
          </a:p>
          <a:p>
            <a:pPr indent="0" lvl="0" marL="139700" rtl="0" algn="l">
              <a:lnSpc>
                <a:spcPct val="100000"/>
              </a:lnSpc>
              <a:spcBef>
                <a:spcPts val="0"/>
              </a:spcBef>
              <a:spcAft>
                <a:spcPts val="0"/>
              </a:spcAft>
              <a:buSzPts val="1400"/>
              <a:buNone/>
            </a:pPr>
            <a:r>
              <a:rPr lang="en-US" sz="1800">
                <a:solidFill>
                  <a:schemeClr val="dk2"/>
                </a:solidFill>
              </a:rPr>
              <a:t>Dyssomnia: </a:t>
            </a:r>
            <a:endParaRPr/>
          </a:p>
          <a:p>
            <a:pPr indent="0" lvl="0" marL="139700" rtl="0" algn="l">
              <a:lnSpc>
                <a:spcPct val="100000"/>
              </a:lnSpc>
              <a:spcBef>
                <a:spcPts val="0"/>
              </a:spcBef>
              <a:spcAft>
                <a:spcPts val="0"/>
              </a:spcAft>
              <a:buSzPts val="1400"/>
              <a:buNone/>
            </a:pPr>
            <a:r>
              <a:rPr lang="en-US"/>
              <a:t>It’s defined as having hard time in falling a sleep or remaining a sleep , or excessive day time sleep characterized by abnormality in the amount, quality or timing of sleep</a:t>
            </a:r>
            <a:endParaRPr/>
          </a:p>
          <a:p>
            <a:pPr indent="0" lvl="0" marL="139700" rtl="0" algn="l">
              <a:lnSpc>
                <a:spcPct val="100000"/>
              </a:lnSpc>
              <a:spcBef>
                <a:spcPts val="0"/>
              </a:spcBef>
              <a:spcAft>
                <a:spcPts val="0"/>
              </a:spcAft>
              <a:buSzPts val="1400"/>
              <a:buNone/>
            </a:pPr>
            <a:r>
              <a:t/>
            </a:r>
            <a:endParaRPr/>
          </a:p>
          <a:p>
            <a:pPr indent="0" lvl="0" marL="139700" rtl="0" algn="l">
              <a:lnSpc>
                <a:spcPct val="100000"/>
              </a:lnSpc>
              <a:spcBef>
                <a:spcPts val="0"/>
              </a:spcBef>
              <a:spcAft>
                <a:spcPts val="0"/>
              </a:spcAft>
              <a:buSzPts val="1400"/>
              <a:buNone/>
            </a:pPr>
            <a:r>
              <a:rPr lang="en-US"/>
              <a:t> • types of dyssomnia:  </a:t>
            </a:r>
            <a:endParaRPr/>
          </a:p>
          <a:p>
            <a:pPr indent="0" lvl="0" marL="139700" rtl="0" algn="l">
              <a:lnSpc>
                <a:spcPct val="100000"/>
              </a:lnSpc>
              <a:spcBef>
                <a:spcPts val="0"/>
              </a:spcBef>
              <a:spcAft>
                <a:spcPts val="0"/>
              </a:spcAft>
              <a:buSzPts val="1400"/>
              <a:buNone/>
            </a:pPr>
            <a:r>
              <a:rPr lang="en-US"/>
              <a:t> 1. Insomnia  </a:t>
            </a:r>
            <a:endParaRPr/>
          </a:p>
          <a:p>
            <a:pPr indent="0" lvl="0" marL="139700" rtl="0" algn="l">
              <a:lnSpc>
                <a:spcPct val="100000"/>
              </a:lnSpc>
              <a:spcBef>
                <a:spcPts val="0"/>
              </a:spcBef>
              <a:spcAft>
                <a:spcPts val="0"/>
              </a:spcAft>
              <a:buSzPts val="1400"/>
              <a:buNone/>
            </a:pPr>
            <a:r>
              <a:rPr lang="en-US"/>
              <a:t> 2. Hypersomnia</a:t>
            </a:r>
            <a:endParaRPr>
              <a:solidFill>
                <a:schemeClr val="dk2"/>
              </a:solidFill>
            </a:endParaRPr>
          </a:p>
        </p:txBody>
      </p:sp>
    </p:spTree>
  </p:cSld>
  <p:clrMapOvr>
    <a:masterClrMapping/>
  </p:clrMapOvr>
</p:sld>
</file>

<file path=ppt/slides/slide3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9" name="Shape 3759"/>
        <p:cNvGrpSpPr/>
        <p:nvPr/>
      </p:nvGrpSpPr>
      <p:grpSpPr>
        <a:xfrm>
          <a:off x="0" y="0"/>
          <a:ext cx="0" cy="0"/>
          <a:chOff x="0" y="0"/>
          <a:chExt cx="0" cy="0"/>
        </a:xfrm>
      </p:grpSpPr>
      <p:sp>
        <p:nvSpPr>
          <p:cNvPr id="3760" name="Google Shape;3760;p134"/>
          <p:cNvSpPr txBox="1"/>
          <p:nvPr>
            <p:ph type="title"/>
          </p:nvPr>
        </p:nvSpPr>
        <p:spPr>
          <a:xfrm>
            <a:off x="274287" y="24806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Insomnia </a:t>
            </a:r>
            <a:endParaRPr/>
          </a:p>
        </p:txBody>
      </p:sp>
      <p:sp>
        <p:nvSpPr>
          <p:cNvPr id="3761" name="Google Shape;3761;p134"/>
          <p:cNvSpPr txBox="1"/>
          <p:nvPr>
            <p:ph idx="1" type="body"/>
          </p:nvPr>
        </p:nvSpPr>
        <p:spPr>
          <a:xfrm>
            <a:off x="367598" y="983325"/>
            <a:ext cx="7751723" cy="3912110"/>
          </a:xfrm>
          <a:prstGeom prst="rect">
            <a:avLst/>
          </a:prstGeom>
          <a:noFill/>
          <a:ln>
            <a:noFill/>
          </a:ln>
        </p:spPr>
        <p:txBody>
          <a:bodyPr anchorCtr="0" anchor="t" bIns="45700" lIns="91425" spcFirstLastPara="1" rIns="91425" wrap="square" tIns="45700">
            <a:normAutofit lnSpcReduction="10000"/>
          </a:bodyPr>
          <a:lstStyle/>
          <a:p>
            <a:pPr indent="0" lvl="0" marL="139700" rtl="0" algn="l">
              <a:lnSpc>
                <a:spcPct val="100000"/>
              </a:lnSpc>
              <a:spcBef>
                <a:spcPts val="0"/>
              </a:spcBef>
              <a:spcAft>
                <a:spcPts val="0"/>
              </a:spcAft>
              <a:buSzPts val="1400"/>
              <a:buNone/>
            </a:pPr>
            <a:r>
              <a:rPr lang="en-US"/>
              <a:t>Defined as: Having </a:t>
            </a:r>
            <a:r>
              <a:rPr lang="en-US">
                <a:solidFill>
                  <a:srgbClr val="FF0000"/>
                </a:solidFill>
              </a:rPr>
              <a:t>trouble falling asleep, staying asleep, or getting good quality sleep</a:t>
            </a:r>
            <a:r>
              <a:rPr lang="en-US"/>
              <a:t>. This happens even if you have the time and the right environment to sleep well. Insomnia can get in the way of your daily activities and may make you feel sleepy during the day.</a:t>
            </a:r>
            <a:endParaRPr/>
          </a:p>
          <a:p>
            <a:pPr indent="0" lvl="0" marL="139700" rtl="0" algn="l">
              <a:lnSpc>
                <a:spcPct val="100000"/>
              </a:lnSpc>
              <a:spcBef>
                <a:spcPts val="0"/>
              </a:spcBef>
              <a:spcAft>
                <a:spcPts val="0"/>
              </a:spcAft>
              <a:buSzPts val="1400"/>
              <a:buNone/>
            </a:pPr>
            <a:r>
              <a:t/>
            </a:r>
            <a:endParaRPr/>
          </a:p>
          <a:p>
            <a:pPr indent="0" lvl="0" marL="139700" rtl="0" algn="l">
              <a:lnSpc>
                <a:spcPct val="100000"/>
              </a:lnSpc>
              <a:spcBef>
                <a:spcPts val="0"/>
              </a:spcBef>
              <a:spcAft>
                <a:spcPts val="0"/>
              </a:spcAft>
              <a:buSzPts val="1400"/>
              <a:buNone/>
            </a:pPr>
            <a:r>
              <a:rPr lang="en-US"/>
              <a:t>• Types of insomnia:</a:t>
            </a:r>
            <a:endParaRPr/>
          </a:p>
          <a:p>
            <a:pPr indent="-342900" lvl="0" marL="482600" rtl="0" algn="l">
              <a:lnSpc>
                <a:spcPct val="100000"/>
              </a:lnSpc>
              <a:spcBef>
                <a:spcPts val="0"/>
              </a:spcBef>
              <a:spcAft>
                <a:spcPts val="0"/>
              </a:spcAft>
              <a:buSzPts val="1400"/>
              <a:buAutoNum type="arabicPeriod"/>
            </a:pPr>
            <a:r>
              <a:rPr lang="en-US"/>
              <a:t>Acute insomnia: sleep difficulty which is </a:t>
            </a:r>
            <a:r>
              <a:rPr lang="en-US">
                <a:solidFill>
                  <a:srgbClr val="FF0000"/>
                </a:solidFill>
              </a:rPr>
              <a:t>less than 3 months</a:t>
            </a:r>
            <a:r>
              <a:rPr lang="en-US"/>
              <a:t> in duration and associated with stress and change in sleep schedule ,usually it resolves spontaneously . </a:t>
            </a:r>
            <a:endParaRPr/>
          </a:p>
          <a:p>
            <a:pPr indent="-342900" lvl="0" marL="482600" rtl="0" algn="l">
              <a:lnSpc>
                <a:spcPct val="100000"/>
              </a:lnSpc>
              <a:spcBef>
                <a:spcPts val="0"/>
              </a:spcBef>
              <a:spcAft>
                <a:spcPts val="0"/>
              </a:spcAft>
              <a:buSzPts val="1400"/>
              <a:buAutoNum type="arabicPeriod"/>
            </a:pPr>
            <a:r>
              <a:rPr lang="en-US"/>
              <a:t>Chronic insomnia: sleep difficulty </a:t>
            </a:r>
            <a:r>
              <a:rPr lang="en-US">
                <a:solidFill>
                  <a:srgbClr val="FF0000"/>
                </a:solidFill>
              </a:rPr>
              <a:t>which last from 3 month up to a year and associated with reduced quality of life </a:t>
            </a:r>
            <a:r>
              <a:rPr lang="en-US"/>
              <a:t>and increase risk for psychological disorders .</a:t>
            </a:r>
            <a:endParaRPr/>
          </a:p>
          <a:p>
            <a:pPr indent="0" lvl="0" marL="139700" rtl="0" algn="l">
              <a:lnSpc>
                <a:spcPct val="100000"/>
              </a:lnSpc>
              <a:spcBef>
                <a:spcPts val="0"/>
              </a:spcBef>
              <a:spcAft>
                <a:spcPts val="0"/>
              </a:spcAft>
              <a:buSzPts val="1400"/>
              <a:buNone/>
            </a:pPr>
            <a:r>
              <a:t/>
            </a:r>
            <a:endParaRPr/>
          </a:p>
          <a:p>
            <a:pPr indent="0" lvl="0" marL="139700" rtl="0" algn="l">
              <a:lnSpc>
                <a:spcPct val="100000"/>
              </a:lnSpc>
              <a:spcBef>
                <a:spcPts val="0"/>
              </a:spcBef>
              <a:spcAft>
                <a:spcPts val="0"/>
              </a:spcAft>
              <a:buSzPts val="1400"/>
              <a:buNone/>
            </a:pPr>
            <a:r>
              <a:rPr lang="en-US"/>
              <a:t>Diagnostic criteria </a:t>
            </a:r>
            <a:endParaRPr/>
          </a:p>
          <a:p>
            <a:pPr indent="0" lvl="0" marL="139700" rtl="0" algn="l">
              <a:lnSpc>
                <a:spcPct val="100000"/>
              </a:lnSpc>
              <a:spcBef>
                <a:spcPts val="0"/>
              </a:spcBef>
              <a:spcAft>
                <a:spcPts val="0"/>
              </a:spcAft>
              <a:buSzPts val="1400"/>
              <a:buNone/>
            </a:pPr>
            <a:r>
              <a:rPr lang="en-US"/>
              <a:t>1) Difficulty initiating/maintaining sleep or early-morning awakening with inability to return to sleep. </a:t>
            </a:r>
            <a:endParaRPr/>
          </a:p>
          <a:p>
            <a:pPr indent="0" lvl="0" marL="139700" rtl="0" algn="l">
              <a:lnSpc>
                <a:spcPct val="100000"/>
              </a:lnSpc>
              <a:spcBef>
                <a:spcPts val="0"/>
              </a:spcBef>
              <a:spcAft>
                <a:spcPts val="0"/>
              </a:spcAft>
              <a:buSzPts val="1400"/>
              <a:buNone/>
            </a:pPr>
            <a:r>
              <a:rPr lang="en-US"/>
              <a:t>2) </a:t>
            </a:r>
            <a:r>
              <a:rPr lang="en-US">
                <a:solidFill>
                  <a:srgbClr val="FF0000"/>
                </a:solidFill>
              </a:rPr>
              <a:t>At least 3 days a week for at least 3 months</a:t>
            </a:r>
            <a:r>
              <a:rPr lang="en-US"/>
              <a:t>. </a:t>
            </a:r>
            <a:endParaRPr/>
          </a:p>
          <a:p>
            <a:pPr indent="0" lvl="0" marL="139700" rtl="0" algn="l">
              <a:lnSpc>
                <a:spcPct val="100000"/>
              </a:lnSpc>
              <a:spcBef>
                <a:spcPts val="0"/>
              </a:spcBef>
              <a:spcAft>
                <a:spcPts val="0"/>
              </a:spcAft>
              <a:buSzPts val="1400"/>
              <a:buNone/>
            </a:pPr>
            <a:r>
              <a:rPr lang="en-US"/>
              <a:t>3) Causing significant distress or impairment in normal function of the patient . </a:t>
            </a:r>
            <a:endParaRPr/>
          </a:p>
          <a:p>
            <a:pPr indent="0" lvl="0" marL="139700" rtl="0" algn="l">
              <a:lnSpc>
                <a:spcPct val="100000"/>
              </a:lnSpc>
              <a:spcBef>
                <a:spcPts val="0"/>
              </a:spcBef>
              <a:spcAft>
                <a:spcPts val="0"/>
              </a:spcAft>
              <a:buSzPts val="1400"/>
              <a:buNone/>
            </a:pPr>
            <a:r>
              <a:rPr lang="en-US"/>
              <a:t>4) Happen even if there is adequate opportunity to sleep. </a:t>
            </a:r>
            <a:endParaRPr/>
          </a:p>
          <a:p>
            <a:pPr indent="0" lvl="0" marL="139700" rtl="0" algn="l">
              <a:lnSpc>
                <a:spcPct val="100000"/>
              </a:lnSpc>
              <a:spcBef>
                <a:spcPts val="0"/>
              </a:spcBef>
              <a:spcAft>
                <a:spcPts val="0"/>
              </a:spcAft>
              <a:buSzPts val="1400"/>
              <a:buNone/>
            </a:pPr>
            <a:r>
              <a:rPr lang="en-US"/>
              <a:t>5) Does not occur exclusively during the course of another sleep-wake disorder</a:t>
            </a:r>
            <a:endParaRPr/>
          </a:p>
          <a:p>
            <a:pPr indent="0" lvl="0" marL="139700" rtl="0" algn="l">
              <a:lnSpc>
                <a:spcPct val="100000"/>
              </a:lnSpc>
              <a:spcBef>
                <a:spcPts val="0"/>
              </a:spcBef>
              <a:spcAft>
                <a:spcPts val="0"/>
              </a:spcAft>
              <a:buSzPts val="1400"/>
              <a:buNone/>
            </a:pPr>
            <a:r>
              <a:rPr lang="en-US"/>
              <a:t> 6) Its not resulting as physiological effects of a substance or medication.</a:t>
            </a:r>
            <a:endParaRPr/>
          </a:p>
        </p:txBody>
      </p:sp>
    </p:spTree>
  </p:cSld>
  <p:clrMapOvr>
    <a:masterClrMapping/>
  </p:clrMapOvr>
</p:sld>
</file>

<file path=ppt/slides/slide3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5" name="Shape 3765"/>
        <p:cNvGrpSpPr/>
        <p:nvPr/>
      </p:nvGrpSpPr>
      <p:grpSpPr>
        <a:xfrm>
          <a:off x="0" y="0"/>
          <a:ext cx="0" cy="0"/>
          <a:chOff x="0" y="0"/>
          <a:chExt cx="0" cy="0"/>
        </a:xfrm>
      </p:grpSpPr>
      <p:sp>
        <p:nvSpPr>
          <p:cNvPr id="3766" name="Google Shape;3766;p135"/>
          <p:cNvSpPr txBox="1"/>
          <p:nvPr>
            <p:ph type="title"/>
          </p:nvPr>
        </p:nvSpPr>
        <p:spPr>
          <a:xfrm>
            <a:off x="720000" y="5394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Treatment of insomnia  </a:t>
            </a:r>
            <a:endParaRPr/>
          </a:p>
        </p:txBody>
      </p:sp>
      <p:pic>
        <p:nvPicPr>
          <p:cNvPr id="3767" name="Google Shape;3767;p135"/>
          <p:cNvPicPr preferRelativeResize="0"/>
          <p:nvPr/>
        </p:nvPicPr>
        <p:blipFill rotWithShape="1">
          <a:blip r:embed="rId3">
            <a:alphaModFix/>
          </a:blip>
          <a:srcRect b="0" l="0" r="0" t="0"/>
          <a:stretch/>
        </p:blipFill>
        <p:spPr>
          <a:xfrm>
            <a:off x="856156" y="1112100"/>
            <a:ext cx="5682493" cy="3831989"/>
          </a:xfrm>
          <a:prstGeom prst="rect">
            <a:avLst/>
          </a:prstGeom>
          <a:noFill/>
          <a:ln>
            <a:noFill/>
          </a:ln>
        </p:spPr>
      </p:pic>
    </p:spTree>
  </p:cSld>
  <p:clrMapOvr>
    <a:masterClrMapping/>
  </p:clrMapOvr>
</p:sld>
</file>

<file path=ppt/slides/slide3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1" name="Shape 3771"/>
        <p:cNvGrpSpPr/>
        <p:nvPr/>
      </p:nvGrpSpPr>
      <p:grpSpPr>
        <a:xfrm>
          <a:off x="0" y="0"/>
          <a:ext cx="0" cy="0"/>
          <a:chOff x="0" y="0"/>
          <a:chExt cx="0" cy="0"/>
        </a:xfrm>
      </p:grpSpPr>
      <p:sp>
        <p:nvSpPr>
          <p:cNvPr id="3772" name="Google Shape;3772;p136"/>
          <p:cNvSpPr txBox="1"/>
          <p:nvPr>
            <p:ph type="title"/>
          </p:nvPr>
        </p:nvSpPr>
        <p:spPr>
          <a:xfrm>
            <a:off x="251312" y="24806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HYPERSOMNOLENCE DISORDER</a:t>
            </a:r>
            <a:endParaRPr/>
          </a:p>
        </p:txBody>
      </p:sp>
      <p:sp>
        <p:nvSpPr>
          <p:cNvPr id="3773" name="Google Shape;3773;p136"/>
          <p:cNvSpPr txBox="1"/>
          <p:nvPr>
            <p:ph idx="1" type="body"/>
          </p:nvPr>
        </p:nvSpPr>
        <p:spPr>
          <a:xfrm>
            <a:off x="335433" y="896020"/>
            <a:ext cx="7549544" cy="4176832"/>
          </a:xfrm>
          <a:prstGeom prst="rect">
            <a:avLst/>
          </a:prstGeom>
          <a:noFill/>
          <a:ln>
            <a:noFill/>
          </a:ln>
        </p:spPr>
        <p:txBody>
          <a:bodyPr anchorCtr="0" anchor="t" bIns="45700" lIns="91425" spcFirstLastPara="1" rIns="91425" wrap="square" tIns="45700">
            <a:normAutofit lnSpcReduction="10000"/>
          </a:bodyPr>
          <a:lstStyle/>
          <a:p>
            <a:pPr indent="-317500" lvl="0" marL="457200" rtl="0" algn="l">
              <a:lnSpc>
                <a:spcPct val="100000"/>
              </a:lnSpc>
              <a:spcBef>
                <a:spcPts val="0"/>
              </a:spcBef>
              <a:spcAft>
                <a:spcPts val="0"/>
              </a:spcAft>
              <a:buSzPts val="1400"/>
              <a:buChar char="•"/>
            </a:pPr>
            <a:r>
              <a:rPr lang="en-US"/>
              <a:t>Defined as </a:t>
            </a:r>
            <a:r>
              <a:rPr lang="en-US">
                <a:solidFill>
                  <a:srgbClr val="FF0000"/>
                </a:solidFill>
              </a:rPr>
              <a:t>increased quantity of sleep and reduced quality of wakefulness </a:t>
            </a:r>
            <a:r>
              <a:rPr lang="en-US"/>
              <a:t>(sleep drunkenness) and it causes decreased function and alertness after waking up.</a:t>
            </a:r>
            <a:endParaRPr/>
          </a:p>
          <a:p>
            <a:pPr indent="-317500" lvl="0" marL="457200" rtl="0" algn="l">
              <a:lnSpc>
                <a:spcPct val="100000"/>
              </a:lnSpc>
              <a:spcBef>
                <a:spcPts val="0"/>
              </a:spcBef>
              <a:spcAft>
                <a:spcPts val="0"/>
              </a:spcAft>
              <a:buSzPts val="1400"/>
              <a:buChar char="•"/>
            </a:pPr>
            <a:r>
              <a:rPr lang="en-US"/>
              <a:t>Characterized by: </a:t>
            </a:r>
            <a:endParaRPr/>
          </a:p>
          <a:p>
            <a:pPr indent="-317500" lvl="1" marL="914400" rtl="0" algn="l">
              <a:lnSpc>
                <a:spcPct val="100000"/>
              </a:lnSpc>
              <a:spcBef>
                <a:spcPts val="600"/>
              </a:spcBef>
              <a:spcAft>
                <a:spcPts val="0"/>
              </a:spcAft>
              <a:buSzPts val="1400"/>
              <a:buChar char="•"/>
            </a:pPr>
            <a:r>
              <a:rPr lang="en-US"/>
              <a:t>Increased daytime sleepiness. </a:t>
            </a:r>
            <a:endParaRPr/>
          </a:p>
          <a:p>
            <a:pPr indent="-317500" lvl="1" marL="914400" rtl="0" algn="l">
              <a:lnSpc>
                <a:spcPct val="100000"/>
              </a:lnSpc>
              <a:spcBef>
                <a:spcPts val="600"/>
              </a:spcBef>
              <a:spcAft>
                <a:spcPts val="0"/>
              </a:spcAft>
              <a:buSzPts val="1400"/>
              <a:buChar char="•"/>
            </a:pPr>
            <a:r>
              <a:rPr lang="en-US"/>
              <a:t>Prolonged nocturnal sleep episodes. </a:t>
            </a:r>
            <a:endParaRPr/>
          </a:p>
          <a:p>
            <a:pPr indent="-317500" lvl="1" marL="914400" rtl="0" algn="l">
              <a:lnSpc>
                <a:spcPct val="100000"/>
              </a:lnSpc>
              <a:spcBef>
                <a:spcPts val="600"/>
              </a:spcBef>
              <a:spcAft>
                <a:spcPts val="0"/>
              </a:spcAft>
              <a:buSzPts val="1400"/>
              <a:buChar char="•"/>
            </a:pPr>
            <a:r>
              <a:rPr lang="en-US"/>
              <a:t>Increased irresistible urge to sleep.</a:t>
            </a:r>
            <a:endParaRPr/>
          </a:p>
          <a:p>
            <a:pPr indent="-317500" lvl="0" marL="457200" rtl="0" algn="l">
              <a:lnSpc>
                <a:spcPct val="100000"/>
              </a:lnSpc>
              <a:spcBef>
                <a:spcPts val="0"/>
              </a:spcBef>
              <a:spcAft>
                <a:spcPts val="0"/>
              </a:spcAft>
              <a:buSzPts val="1400"/>
              <a:buChar char="•"/>
            </a:pPr>
            <a:r>
              <a:rPr lang="en-US"/>
              <a:t>Obstructive sleep apnea (the most common cause).</a:t>
            </a:r>
            <a:endParaRPr/>
          </a:p>
          <a:p>
            <a:pPr indent="0" lvl="0" marL="1397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ubik"/>
              <a:ea typeface="Rubik"/>
              <a:cs typeface="Rubik"/>
              <a:sym typeface="Rubik"/>
            </a:endParaRPr>
          </a:p>
          <a:p>
            <a:pPr indent="0" lvl="0" marL="13970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Rubik"/>
                <a:ea typeface="Rubik"/>
                <a:cs typeface="Rubik"/>
                <a:sym typeface="Rubik"/>
              </a:rPr>
              <a:t>Diagnostic criteria </a:t>
            </a:r>
            <a:endParaRPr/>
          </a:p>
          <a:p>
            <a:pPr indent="-342900" lvl="0" marL="482600" marR="0" rtl="0" algn="l">
              <a:lnSpc>
                <a:spcPct val="100000"/>
              </a:lnSpc>
              <a:spcBef>
                <a:spcPts val="0"/>
              </a:spcBef>
              <a:spcAft>
                <a:spcPts val="0"/>
              </a:spcAft>
              <a:buClr>
                <a:srgbClr val="000000"/>
              </a:buClr>
              <a:buSzPts val="1400"/>
              <a:buFont typeface="Arial"/>
              <a:buAutoNum type="arabicPeriod"/>
            </a:pPr>
            <a:r>
              <a:rPr b="0" i="0" lang="en-US" sz="1400" u="none" cap="none" strike="noStrike">
                <a:solidFill>
                  <a:srgbClr val="000000"/>
                </a:solidFill>
                <a:latin typeface="Rubik"/>
                <a:ea typeface="Rubik"/>
                <a:cs typeface="Rubik"/>
                <a:sym typeface="Rubik"/>
              </a:rPr>
              <a:t>Excessive sleepiness other than the normal daily 7 h:</a:t>
            </a:r>
            <a:endParaRPr/>
          </a:p>
          <a:p>
            <a:pPr indent="-342900" lvl="1" marL="939800" rtl="0" algn="l">
              <a:lnSpc>
                <a:spcPct val="100000"/>
              </a:lnSpc>
              <a:spcBef>
                <a:spcPts val="0"/>
              </a:spcBef>
              <a:spcAft>
                <a:spcPts val="0"/>
              </a:spcAft>
              <a:buSzPts val="1400"/>
              <a:buFont typeface="Arial"/>
              <a:buAutoNum type="alphaLcParenR"/>
            </a:pPr>
            <a:r>
              <a:rPr b="0" i="0" lang="en-US" u="none" cap="none" strike="noStrike">
                <a:solidFill>
                  <a:srgbClr val="000000"/>
                </a:solidFill>
                <a:latin typeface="Rubik"/>
                <a:ea typeface="Rubik"/>
                <a:cs typeface="Rubik"/>
                <a:sym typeface="Rubik"/>
              </a:rPr>
              <a:t>Recurrent episodes of sleep during the same day.</a:t>
            </a:r>
            <a:endParaRPr/>
          </a:p>
          <a:p>
            <a:pPr indent="-342900" lvl="1" marL="939800" rtl="0" algn="l">
              <a:lnSpc>
                <a:spcPct val="100000"/>
              </a:lnSpc>
              <a:spcBef>
                <a:spcPts val="0"/>
              </a:spcBef>
              <a:spcAft>
                <a:spcPts val="0"/>
              </a:spcAft>
              <a:buSzPts val="1400"/>
              <a:buFont typeface="Arial"/>
              <a:buAutoNum type="alphaLcParenR"/>
            </a:pPr>
            <a:r>
              <a:rPr b="0" i="0" lang="en-US" sz="1400" u="none" cap="none" strike="noStrike">
                <a:solidFill>
                  <a:srgbClr val="000000"/>
                </a:solidFill>
                <a:latin typeface="Rubik"/>
                <a:ea typeface="Rubik"/>
                <a:cs typeface="Rubik"/>
                <a:sym typeface="Rubik"/>
              </a:rPr>
              <a:t>Prolonged nonrestorative sleep more than 9h </a:t>
            </a:r>
            <a:endParaRPr/>
          </a:p>
          <a:p>
            <a:pPr indent="-342900" lvl="1" marL="939800" rtl="0" algn="l">
              <a:lnSpc>
                <a:spcPct val="100000"/>
              </a:lnSpc>
              <a:spcBef>
                <a:spcPts val="0"/>
              </a:spcBef>
              <a:spcAft>
                <a:spcPts val="0"/>
              </a:spcAft>
              <a:buSzPts val="1400"/>
              <a:buFont typeface="Arial"/>
              <a:buAutoNum type="alphaLcParenR"/>
            </a:pPr>
            <a:r>
              <a:rPr b="0" i="0" lang="en-US" sz="1400" u="none" cap="none" strike="noStrike">
                <a:solidFill>
                  <a:srgbClr val="000000"/>
                </a:solidFill>
                <a:latin typeface="Rubik"/>
                <a:ea typeface="Rubik"/>
                <a:cs typeface="Rubik"/>
                <a:sym typeface="Rubik"/>
              </a:rPr>
              <a:t>Difficulty in being fully awake after waking up </a:t>
            </a:r>
            <a:endParaRPr/>
          </a:p>
          <a:p>
            <a:pPr indent="-342900" lvl="0" marL="482600" rtl="0" algn="l">
              <a:lnSpc>
                <a:spcPct val="100000"/>
              </a:lnSpc>
              <a:spcBef>
                <a:spcPts val="0"/>
              </a:spcBef>
              <a:spcAft>
                <a:spcPts val="0"/>
              </a:spcAft>
              <a:buSzPts val="1400"/>
              <a:buFont typeface="Arial"/>
              <a:buAutoNum type="arabicPeriod"/>
            </a:pPr>
            <a:r>
              <a:rPr b="0" i="0" lang="en-US" u="none" cap="none" strike="noStrike">
                <a:solidFill>
                  <a:srgbClr val="000000"/>
                </a:solidFill>
                <a:latin typeface="Rubik"/>
                <a:ea typeface="Rubik"/>
                <a:cs typeface="Rubik"/>
                <a:sym typeface="Rubik"/>
              </a:rPr>
              <a:t>It should happen more than 3 times a week for more than 3 months.</a:t>
            </a:r>
            <a:endParaRPr/>
          </a:p>
          <a:p>
            <a:pPr indent="-342900" lvl="0" marL="482600" rtl="0" algn="l">
              <a:lnSpc>
                <a:spcPct val="100000"/>
              </a:lnSpc>
              <a:spcBef>
                <a:spcPts val="0"/>
              </a:spcBef>
              <a:spcAft>
                <a:spcPts val="0"/>
              </a:spcAft>
              <a:buSzPts val="1400"/>
              <a:buFont typeface="Arial"/>
              <a:buAutoNum type="arabicPeriod"/>
            </a:pPr>
            <a:r>
              <a:rPr b="0" i="0" lang="en-US" sz="1400" u="none" cap="none" strike="noStrike">
                <a:solidFill>
                  <a:srgbClr val="000000"/>
                </a:solidFill>
                <a:latin typeface="Rubik"/>
                <a:ea typeface="Rubik"/>
                <a:cs typeface="Rubik"/>
                <a:sym typeface="Rubik"/>
              </a:rPr>
              <a:t>Causing significant impairment in the patient functioning abilities.</a:t>
            </a:r>
            <a:endParaRPr/>
          </a:p>
          <a:p>
            <a:pPr indent="-342900" lvl="0" marL="482600" rtl="0" algn="l">
              <a:lnSpc>
                <a:spcPct val="100000"/>
              </a:lnSpc>
              <a:spcBef>
                <a:spcPts val="0"/>
              </a:spcBef>
              <a:spcAft>
                <a:spcPts val="0"/>
              </a:spcAft>
              <a:buSzPts val="1400"/>
              <a:buFont typeface="Arial"/>
              <a:buAutoNum type="arabicPeriod"/>
            </a:pPr>
            <a:r>
              <a:rPr b="0" i="0" lang="en-US" sz="1400" u="none" cap="none" strike="noStrike">
                <a:solidFill>
                  <a:srgbClr val="000000"/>
                </a:solidFill>
                <a:latin typeface="Rubik"/>
                <a:ea typeface="Rubik"/>
                <a:cs typeface="Rubik"/>
                <a:sym typeface="Rubik"/>
              </a:rPr>
              <a:t>Does not occur during the course of another sleep-wake disorder.</a:t>
            </a:r>
            <a:endParaRPr/>
          </a:p>
          <a:p>
            <a:pPr indent="-342900" lvl="0" marL="482600" rtl="0" algn="l">
              <a:lnSpc>
                <a:spcPct val="100000"/>
              </a:lnSpc>
              <a:spcBef>
                <a:spcPts val="0"/>
              </a:spcBef>
              <a:spcAft>
                <a:spcPts val="0"/>
              </a:spcAft>
              <a:buSzPts val="1400"/>
              <a:buFont typeface="Arial"/>
              <a:buAutoNum type="arabicPeriod"/>
            </a:pPr>
            <a:r>
              <a:rPr b="0" i="0" lang="en-US" sz="1400" u="none" cap="none" strike="noStrike">
                <a:solidFill>
                  <a:srgbClr val="000000"/>
                </a:solidFill>
                <a:latin typeface="Rubik"/>
                <a:ea typeface="Rubik"/>
                <a:cs typeface="Rubik"/>
                <a:sym typeface="Rubik"/>
              </a:rPr>
              <a:t>Not being a side effect of some substance or medication .</a:t>
            </a:r>
            <a:endParaRPr/>
          </a:p>
          <a:p>
            <a:pPr indent="-342900" lvl="0" marL="482600" rtl="0" algn="l">
              <a:lnSpc>
                <a:spcPct val="100000"/>
              </a:lnSpc>
              <a:spcBef>
                <a:spcPts val="0"/>
              </a:spcBef>
              <a:spcAft>
                <a:spcPts val="0"/>
              </a:spcAft>
              <a:buSzPts val="1400"/>
              <a:buFont typeface="Arial"/>
              <a:buAutoNum type="arabicPeriod"/>
            </a:pPr>
            <a:r>
              <a:rPr b="0" i="0" lang="en-US" sz="1400" u="none" cap="none" strike="noStrike">
                <a:solidFill>
                  <a:srgbClr val="000000"/>
                </a:solidFill>
                <a:latin typeface="Rubik"/>
                <a:ea typeface="Rubik"/>
                <a:cs typeface="Rubik"/>
                <a:sym typeface="Rubik"/>
              </a:rPr>
              <a:t>Coexisting mental and medical disorders do not adequately explain the</a:t>
            </a:r>
            <a:endParaRPr/>
          </a:p>
          <a:p>
            <a:pPr indent="0" lvl="0" marL="13970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Rubik"/>
                <a:ea typeface="Rubik"/>
                <a:cs typeface="Rubik"/>
                <a:sym typeface="Rubik"/>
              </a:rPr>
              <a:t>hypersomnolence.</a:t>
            </a:r>
            <a:endParaRPr b="0" i="0" sz="1400" u="none" cap="none" strike="noStrike">
              <a:solidFill>
                <a:srgbClr val="000000"/>
              </a:solidFill>
              <a:latin typeface="Rubik"/>
              <a:ea typeface="Rubik"/>
              <a:cs typeface="Rubik"/>
              <a:sym typeface="Rubik"/>
            </a:endParaRPr>
          </a:p>
          <a:p>
            <a:pPr indent="-228600" lvl="0" marL="457200" rtl="0" algn="l">
              <a:lnSpc>
                <a:spcPct val="100000"/>
              </a:lnSpc>
              <a:spcBef>
                <a:spcPts val="0"/>
              </a:spcBef>
              <a:spcAft>
                <a:spcPts val="0"/>
              </a:spcAft>
              <a:buSzPts val="1400"/>
              <a:buNone/>
            </a:pPr>
            <a:r>
              <a:t/>
            </a:r>
            <a:endParaRPr/>
          </a:p>
        </p:txBody>
      </p:sp>
    </p:spTree>
  </p:cSld>
  <p:clrMapOvr>
    <a:masterClrMapping/>
  </p:clrMapOvr>
</p:sld>
</file>

<file path=ppt/slides/slide3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7" name="Shape 3777"/>
        <p:cNvGrpSpPr/>
        <p:nvPr/>
      </p:nvGrpSpPr>
      <p:grpSpPr>
        <a:xfrm>
          <a:off x="0" y="0"/>
          <a:ext cx="0" cy="0"/>
          <a:chOff x="0" y="0"/>
          <a:chExt cx="0" cy="0"/>
        </a:xfrm>
      </p:grpSpPr>
      <p:sp>
        <p:nvSpPr>
          <p:cNvPr id="3778" name="Google Shape;3778;p137"/>
          <p:cNvSpPr txBox="1"/>
          <p:nvPr>
            <p:ph type="title"/>
          </p:nvPr>
        </p:nvSpPr>
        <p:spPr>
          <a:xfrm>
            <a:off x="329428" y="328032"/>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Obstructive sleep apnea</a:t>
            </a:r>
            <a:endParaRPr/>
          </a:p>
        </p:txBody>
      </p:sp>
      <p:sp>
        <p:nvSpPr>
          <p:cNvPr id="3779" name="Google Shape;3779;p137"/>
          <p:cNvSpPr txBox="1"/>
          <p:nvPr>
            <p:ph idx="1" type="body"/>
          </p:nvPr>
        </p:nvSpPr>
        <p:spPr>
          <a:xfrm>
            <a:off x="376788" y="1047654"/>
            <a:ext cx="8046437" cy="4006818"/>
          </a:xfrm>
          <a:prstGeom prst="rect">
            <a:avLst/>
          </a:prstGeom>
          <a:noFill/>
          <a:ln>
            <a:noFill/>
          </a:ln>
        </p:spPr>
        <p:txBody>
          <a:bodyPr anchorCtr="0" anchor="t" bIns="45700" lIns="91425" spcFirstLastPara="1" rIns="91425" wrap="square" tIns="45700">
            <a:normAutofit fontScale="92500" lnSpcReduction="10000"/>
          </a:bodyPr>
          <a:lstStyle/>
          <a:p>
            <a:pPr indent="0" lvl="0" marL="139700" rtl="0" algn="l">
              <a:lnSpc>
                <a:spcPct val="100000"/>
              </a:lnSpc>
              <a:spcBef>
                <a:spcPts val="0"/>
              </a:spcBef>
              <a:spcAft>
                <a:spcPts val="0"/>
              </a:spcAft>
              <a:buSzPct val="108108"/>
              <a:buNone/>
            </a:pPr>
            <a:r>
              <a:rPr lang="en-US"/>
              <a:t>Chronic breathing disorder characterized by </a:t>
            </a:r>
            <a:r>
              <a:rPr lang="en-US">
                <a:solidFill>
                  <a:srgbClr val="FF0000"/>
                </a:solidFill>
              </a:rPr>
              <a:t>repetitive collapse of the upper airways during sleep. </a:t>
            </a:r>
            <a:endParaRPr/>
          </a:p>
          <a:p>
            <a:pPr indent="0" lvl="0" marL="139700" rtl="0" algn="l">
              <a:lnSpc>
                <a:spcPct val="100000"/>
              </a:lnSpc>
              <a:spcBef>
                <a:spcPts val="0"/>
              </a:spcBef>
              <a:spcAft>
                <a:spcPts val="0"/>
              </a:spcAft>
              <a:buSzPct val="108108"/>
              <a:buNone/>
            </a:pPr>
            <a:r>
              <a:t/>
            </a:r>
            <a:endParaRPr/>
          </a:p>
          <a:p>
            <a:pPr indent="-317500" lvl="0" marL="457200" rtl="0" algn="l">
              <a:lnSpc>
                <a:spcPct val="100000"/>
              </a:lnSpc>
              <a:spcBef>
                <a:spcPts val="0"/>
              </a:spcBef>
              <a:spcAft>
                <a:spcPts val="0"/>
              </a:spcAft>
              <a:buSzPct val="108108"/>
              <a:buChar char="•"/>
            </a:pPr>
            <a:r>
              <a:rPr lang="en-US"/>
              <a:t>Features: </a:t>
            </a:r>
            <a:endParaRPr/>
          </a:p>
          <a:p>
            <a:pPr indent="-317500" lvl="1" marL="914400" rtl="0" algn="l">
              <a:lnSpc>
                <a:spcPct val="100000"/>
              </a:lnSpc>
              <a:spcBef>
                <a:spcPts val="600"/>
              </a:spcBef>
              <a:spcAft>
                <a:spcPts val="0"/>
              </a:spcAft>
              <a:buSzPct val="108108"/>
              <a:buChar char="•"/>
            </a:pPr>
            <a:r>
              <a:rPr lang="en-US"/>
              <a:t>Excessive day time sleepiness </a:t>
            </a:r>
            <a:endParaRPr/>
          </a:p>
          <a:p>
            <a:pPr indent="-317500" lvl="1" marL="914400" rtl="0" algn="l">
              <a:lnSpc>
                <a:spcPct val="100000"/>
              </a:lnSpc>
              <a:spcBef>
                <a:spcPts val="600"/>
              </a:spcBef>
              <a:spcAft>
                <a:spcPts val="0"/>
              </a:spcAft>
              <a:buSzPct val="108108"/>
              <a:buChar char="•"/>
            </a:pPr>
            <a:r>
              <a:rPr lang="en-US"/>
              <a:t>Apneic episodes. - Cessation of breathing. </a:t>
            </a:r>
            <a:endParaRPr/>
          </a:p>
          <a:p>
            <a:pPr indent="-317500" lvl="1" marL="914400" rtl="0" algn="l">
              <a:lnSpc>
                <a:spcPct val="100000"/>
              </a:lnSpc>
              <a:spcBef>
                <a:spcPts val="600"/>
              </a:spcBef>
              <a:spcAft>
                <a:spcPts val="0"/>
              </a:spcAft>
              <a:buSzPct val="108108"/>
              <a:buChar char="•"/>
            </a:pPr>
            <a:r>
              <a:rPr lang="en-US"/>
              <a:t>Hypopneic episodes of decreased airflow. </a:t>
            </a:r>
            <a:endParaRPr/>
          </a:p>
          <a:p>
            <a:pPr indent="-317500" lvl="1" marL="914400" rtl="0" algn="l">
              <a:lnSpc>
                <a:spcPct val="100000"/>
              </a:lnSpc>
              <a:spcBef>
                <a:spcPts val="600"/>
              </a:spcBef>
              <a:spcAft>
                <a:spcPts val="0"/>
              </a:spcAft>
              <a:buSzPct val="108108"/>
              <a:buChar char="•"/>
            </a:pPr>
            <a:r>
              <a:rPr lang="en-US"/>
              <a:t>Sleep fragmentation.</a:t>
            </a:r>
            <a:endParaRPr/>
          </a:p>
          <a:p>
            <a:pPr indent="-317500" lvl="1" marL="914400" rtl="0" algn="l">
              <a:lnSpc>
                <a:spcPct val="100000"/>
              </a:lnSpc>
              <a:spcBef>
                <a:spcPts val="600"/>
              </a:spcBef>
              <a:spcAft>
                <a:spcPts val="0"/>
              </a:spcAft>
              <a:buSzPct val="108108"/>
              <a:buChar char="•"/>
            </a:pPr>
            <a:r>
              <a:rPr lang="en-US"/>
              <a:t>Frequent awaking due to gasping or chocking.  </a:t>
            </a:r>
            <a:endParaRPr/>
          </a:p>
          <a:p>
            <a:pPr indent="-317500" lvl="1" marL="914400" rtl="0" algn="l">
              <a:lnSpc>
                <a:spcPct val="100000"/>
              </a:lnSpc>
              <a:spcBef>
                <a:spcPts val="600"/>
              </a:spcBef>
              <a:spcAft>
                <a:spcPts val="0"/>
              </a:spcAft>
              <a:buSzPct val="108108"/>
              <a:buChar char="•"/>
            </a:pPr>
            <a:r>
              <a:rPr lang="en-US"/>
              <a:t>Snoring (due to narrowed airways). </a:t>
            </a:r>
            <a:endParaRPr/>
          </a:p>
          <a:p>
            <a:pPr indent="-317500" lvl="1" marL="914400" rtl="0" algn="l">
              <a:lnSpc>
                <a:spcPct val="100000"/>
              </a:lnSpc>
              <a:spcBef>
                <a:spcPts val="600"/>
              </a:spcBef>
              <a:spcAft>
                <a:spcPts val="0"/>
              </a:spcAft>
              <a:buSzPct val="108108"/>
              <a:buChar char="•"/>
            </a:pPr>
            <a:r>
              <a:rPr lang="en-US"/>
              <a:t>Non-refreshing sleep or waking up with fatigue.  </a:t>
            </a:r>
            <a:endParaRPr/>
          </a:p>
          <a:p>
            <a:pPr indent="-317500" lvl="1" marL="914400" rtl="0" algn="l">
              <a:lnSpc>
                <a:spcPct val="100000"/>
              </a:lnSpc>
              <a:spcBef>
                <a:spcPts val="600"/>
              </a:spcBef>
              <a:spcAft>
                <a:spcPts val="0"/>
              </a:spcAft>
              <a:buSzPct val="108108"/>
              <a:buChar char="•"/>
            </a:pPr>
            <a:r>
              <a:rPr lang="en-US"/>
              <a:t>Morning headache. </a:t>
            </a:r>
            <a:endParaRPr/>
          </a:p>
          <a:p>
            <a:pPr indent="-317500" lvl="1" marL="914400" rtl="0" algn="l">
              <a:lnSpc>
                <a:spcPct val="100000"/>
              </a:lnSpc>
              <a:spcBef>
                <a:spcPts val="600"/>
              </a:spcBef>
              <a:spcAft>
                <a:spcPts val="0"/>
              </a:spcAft>
              <a:buSzPct val="108108"/>
              <a:buChar char="•"/>
            </a:pPr>
            <a:r>
              <a:rPr lang="en-US"/>
              <a:t>Hypertension.</a:t>
            </a:r>
            <a:endParaRPr/>
          </a:p>
          <a:p>
            <a:pPr indent="0" lvl="0" marL="139700" rtl="0" algn="l">
              <a:lnSpc>
                <a:spcPct val="100000"/>
              </a:lnSpc>
              <a:spcBef>
                <a:spcPts val="0"/>
              </a:spcBef>
              <a:spcAft>
                <a:spcPts val="0"/>
              </a:spcAft>
              <a:buSzPct val="108108"/>
              <a:buNone/>
            </a:pPr>
            <a:r>
              <a:t/>
            </a:r>
            <a:endParaRPr/>
          </a:p>
          <a:p>
            <a:pPr indent="0" lvl="0" marL="139700" rtl="0" algn="l">
              <a:lnSpc>
                <a:spcPct val="100000"/>
              </a:lnSpc>
              <a:spcBef>
                <a:spcPts val="0"/>
              </a:spcBef>
              <a:spcAft>
                <a:spcPts val="0"/>
              </a:spcAft>
              <a:buSzPct val="108108"/>
              <a:buNone/>
            </a:pPr>
            <a:r>
              <a:rPr lang="en-US"/>
              <a:t>Treatment : </a:t>
            </a:r>
            <a:endParaRPr/>
          </a:p>
          <a:p>
            <a:pPr indent="0" lvl="0" marL="139700" rtl="0" algn="l">
              <a:lnSpc>
                <a:spcPct val="100000"/>
              </a:lnSpc>
              <a:spcBef>
                <a:spcPts val="0"/>
              </a:spcBef>
              <a:spcAft>
                <a:spcPts val="0"/>
              </a:spcAft>
              <a:buSzPct val="108108"/>
              <a:buNone/>
            </a:pPr>
            <a:r>
              <a:rPr lang="en-US"/>
              <a:t> - </a:t>
            </a:r>
            <a:r>
              <a:rPr lang="en-US">
                <a:solidFill>
                  <a:srgbClr val="FF0000"/>
                </a:solidFill>
              </a:rPr>
              <a:t>Positive airway pressure continuous (CPAP)</a:t>
            </a:r>
            <a:endParaRPr/>
          </a:p>
          <a:p>
            <a:pPr indent="0" lvl="0" marL="139700" rtl="0" algn="l">
              <a:lnSpc>
                <a:spcPct val="100000"/>
              </a:lnSpc>
              <a:spcBef>
                <a:spcPts val="0"/>
              </a:spcBef>
              <a:spcAft>
                <a:spcPts val="0"/>
              </a:spcAft>
              <a:buSzPct val="108108"/>
              <a:buNone/>
            </a:pPr>
            <a:r>
              <a:rPr lang="en-US">
                <a:solidFill>
                  <a:srgbClr val="FF0000"/>
                </a:solidFill>
              </a:rPr>
              <a:t> </a:t>
            </a:r>
            <a:r>
              <a:rPr lang="en-US"/>
              <a:t>- behavioral strategies such as weight loss &amp; exercise.</a:t>
            </a:r>
            <a:endParaRPr/>
          </a:p>
          <a:p>
            <a:pPr indent="0" lvl="0" marL="139700" rtl="0" algn="l">
              <a:lnSpc>
                <a:spcPct val="100000"/>
              </a:lnSpc>
              <a:spcBef>
                <a:spcPts val="0"/>
              </a:spcBef>
              <a:spcAft>
                <a:spcPts val="0"/>
              </a:spcAft>
              <a:buSzPct val="108108"/>
              <a:buNone/>
            </a:pPr>
            <a:r>
              <a:rPr lang="en-US"/>
              <a:t> - Surgery </a:t>
            </a:r>
            <a:endParaRPr/>
          </a:p>
          <a:p>
            <a:pPr indent="0" lvl="0" marL="139700" rtl="0" algn="l">
              <a:lnSpc>
                <a:spcPct val="100000"/>
              </a:lnSpc>
              <a:spcBef>
                <a:spcPts val="0"/>
              </a:spcBef>
              <a:spcAft>
                <a:spcPts val="0"/>
              </a:spcAft>
              <a:buSzPct val="108108"/>
              <a:buNone/>
            </a:pPr>
            <a:r>
              <a:t/>
            </a:r>
            <a:endParaRPr/>
          </a:p>
          <a:p>
            <a:pPr indent="0" lvl="0" marL="139700" rtl="0" algn="l">
              <a:lnSpc>
                <a:spcPct val="100000"/>
              </a:lnSpc>
              <a:spcBef>
                <a:spcPts val="0"/>
              </a:spcBef>
              <a:spcAft>
                <a:spcPts val="0"/>
              </a:spcAft>
              <a:buSzPct val="108108"/>
              <a:buNone/>
            </a:pPr>
            <a:r>
              <a:t/>
            </a:r>
            <a:endParaRPr/>
          </a:p>
        </p:txBody>
      </p:sp>
    </p:spTree>
  </p:cSld>
  <p:clrMapOvr>
    <a:masterClrMapping/>
  </p:clrMapOvr>
</p:sld>
</file>

<file path=ppt/slides/slide3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3" name="Shape 3783"/>
        <p:cNvGrpSpPr/>
        <p:nvPr/>
      </p:nvGrpSpPr>
      <p:grpSpPr>
        <a:xfrm>
          <a:off x="0" y="0"/>
          <a:ext cx="0" cy="0"/>
          <a:chOff x="0" y="0"/>
          <a:chExt cx="0" cy="0"/>
        </a:xfrm>
      </p:grpSpPr>
      <p:sp>
        <p:nvSpPr>
          <p:cNvPr id="3784" name="Google Shape;3784;p138"/>
          <p:cNvSpPr txBox="1"/>
          <p:nvPr>
            <p:ph type="title"/>
          </p:nvPr>
        </p:nvSpPr>
        <p:spPr>
          <a:xfrm>
            <a:off x="324832" y="300461"/>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Narcolepsy </a:t>
            </a:r>
            <a:endParaRPr/>
          </a:p>
        </p:txBody>
      </p:sp>
      <p:sp>
        <p:nvSpPr>
          <p:cNvPr id="3785" name="Google Shape;3785;p138"/>
          <p:cNvSpPr txBox="1"/>
          <p:nvPr>
            <p:ph idx="1" type="body"/>
          </p:nvPr>
        </p:nvSpPr>
        <p:spPr>
          <a:xfrm>
            <a:off x="422738" y="992515"/>
            <a:ext cx="7857407" cy="3933298"/>
          </a:xfrm>
          <a:prstGeom prst="rect">
            <a:avLst/>
          </a:prstGeom>
          <a:noFill/>
          <a:ln>
            <a:noFill/>
          </a:ln>
        </p:spPr>
        <p:txBody>
          <a:bodyPr anchorCtr="0" anchor="t" bIns="45700" lIns="91425" spcFirstLastPara="1" rIns="91425" wrap="square" tIns="45700">
            <a:normAutofit fontScale="92500" lnSpcReduction="20000"/>
          </a:bodyPr>
          <a:lstStyle/>
          <a:p>
            <a:pPr indent="0" lvl="0" marL="139700" rtl="0" algn="l">
              <a:lnSpc>
                <a:spcPct val="100000"/>
              </a:lnSpc>
              <a:spcBef>
                <a:spcPts val="0"/>
              </a:spcBef>
              <a:spcAft>
                <a:spcPts val="0"/>
              </a:spcAft>
              <a:buSzPct val="108108"/>
              <a:buNone/>
            </a:pPr>
            <a:r>
              <a:rPr lang="en-US"/>
              <a:t>Its </a:t>
            </a:r>
            <a:r>
              <a:rPr lang="en-US">
                <a:solidFill>
                  <a:srgbClr val="FF0000"/>
                </a:solidFill>
              </a:rPr>
              <a:t>excessive sleepiness in daytime and in inappropriate places or time. </a:t>
            </a:r>
            <a:endParaRPr/>
          </a:p>
          <a:p>
            <a:pPr indent="0" lvl="0" marL="139700" rtl="0" algn="l">
              <a:lnSpc>
                <a:spcPct val="100000"/>
              </a:lnSpc>
              <a:spcBef>
                <a:spcPts val="0"/>
              </a:spcBef>
              <a:spcAft>
                <a:spcPts val="0"/>
              </a:spcAft>
              <a:buSzPct val="108108"/>
              <a:buNone/>
            </a:pPr>
            <a:r>
              <a:t/>
            </a:r>
            <a:endParaRPr/>
          </a:p>
          <a:p>
            <a:pPr indent="-317500" lvl="0" marL="457200" rtl="0" algn="l">
              <a:lnSpc>
                <a:spcPct val="100000"/>
              </a:lnSpc>
              <a:spcBef>
                <a:spcPts val="0"/>
              </a:spcBef>
              <a:spcAft>
                <a:spcPts val="0"/>
              </a:spcAft>
              <a:buSzPct val="108108"/>
              <a:buChar char="•"/>
            </a:pPr>
            <a:r>
              <a:rPr lang="en-US"/>
              <a:t>Clinical Symptoms:</a:t>
            </a:r>
            <a:endParaRPr/>
          </a:p>
          <a:p>
            <a:pPr indent="-317500" lvl="1" marL="914400" rtl="0" algn="l">
              <a:lnSpc>
                <a:spcPct val="100000"/>
              </a:lnSpc>
              <a:spcBef>
                <a:spcPts val="600"/>
              </a:spcBef>
              <a:spcAft>
                <a:spcPts val="0"/>
              </a:spcAft>
              <a:buSzPct val="108108"/>
              <a:buChar char="•"/>
            </a:pPr>
            <a:r>
              <a:rPr lang="en-US"/>
              <a:t>Cataplexy (sudden brief episode of paralysis due to loss of muscle tone). </a:t>
            </a:r>
            <a:endParaRPr/>
          </a:p>
          <a:p>
            <a:pPr indent="-317500" lvl="1" marL="914400" rtl="0" algn="l">
              <a:lnSpc>
                <a:spcPct val="100000"/>
              </a:lnSpc>
              <a:spcBef>
                <a:spcPts val="600"/>
              </a:spcBef>
              <a:spcAft>
                <a:spcPts val="0"/>
              </a:spcAft>
              <a:buSzPct val="108108"/>
              <a:buChar char="•"/>
            </a:pPr>
            <a:r>
              <a:rPr lang="en-US"/>
              <a:t>Excessive sleepiness. </a:t>
            </a:r>
            <a:endParaRPr/>
          </a:p>
          <a:p>
            <a:pPr indent="-317500" lvl="1" marL="914400" rtl="0" algn="l">
              <a:lnSpc>
                <a:spcPct val="100000"/>
              </a:lnSpc>
              <a:spcBef>
                <a:spcPts val="600"/>
              </a:spcBef>
              <a:spcAft>
                <a:spcPts val="0"/>
              </a:spcAft>
              <a:buSzPct val="108108"/>
              <a:buChar char="•"/>
            </a:pPr>
            <a:r>
              <a:rPr lang="en-US"/>
              <a:t>Hallucinations. </a:t>
            </a:r>
            <a:endParaRPr/>
          </a:p>
          <a:p>
            <a:pPr indent="-317500" lvl="2" marL="1371600" rtl="0" algn="l">
              <a:lnSpc>
                <a:spcPct val="100000"/>
              </a:lnSpc>
              <a:spcBef>
                <a:spcPts val="600"/>
              </a:spcBef>
              <a:spcAft>
                <a:spcPts val="0"/>
              </a:spcAft>
              <a:buSzPct val="108108"/>
              <a:buChar char="•"/>
            </a:pPr>
            <a:r>
              <a:rPr lang="en-US"/>
              <a:t>- Hypnagogic hallucination Falling asleep. </a:t>
            </a:r>
            <a:endParaRPr/>
          </a:p>
          <a:p>
            <a:pPr indent="-317500" lvl="2" marL="1371600" rtl="0" algn="l">
              <a:lnSpc>
                <a:spcPct val="100000"/>
              </a:lnSpc>
              <a:spcBef>
                <a:spcPts val="600"/>
              </a:spcBef>
              <a:spcAft>
                <a:spcPts val="0"/>
              </a:spcAft>
              <a:buSzPct val="108108"/>
              <a:buChar char="•"/>
            </a:pPr>
            <a:r>
              <a:rPr lang="en-US"/>
              <a:t>- Hypnopompic hallucination Waking up (less common)  </a:t>
            </a:r>
            <a:endParaRPr/>
          </a:p>
          <a:p>
            <a:pPr indent="-317500" lvl="1" marL="914400" rtl="0" algn="l">
              <a:lnSpc>
                <a:spcPct val="100000"/>
              </a:lnSpc>
              <a:spcBef>
                <a:spcPts val="600"/>
              </a:spcBef>
              <a:spcAft>
                <a:spcPts val="0"/>
              </a:spcAft>
              <a:buSzPct val="108108"/>
              <a:buChar char="•"/>
            </a:pPr>
            <a:r>
              <a:rPr lang="en-US"/>
              <a:t>Sleep paralysis.</a:t>
            </a:r>
            <a:endParaRPr/>
          </a:p>
          <a:p>
            <a:pPr indent="0" lvl="0" marL="139700" rtl="0" algn="l">
              <a:lnSpc>
                <a:spcPct val="100000"/>
              </a:lnSpc>
              <a:spcBef>
                <a:spcPts val="0"/>
              </a:spcBef>
              <a:spcAft>
                <a:spcPts val="0"/>
              </a:spcAft>
              <a:buSzPct val="108108"/>
              <a:buNone/>
            </a:pPr>
            <a:r>
              <a:t/>
            </a:r>
            <a:endParaRPr/>
          </a:p>
          <a:p>
            <a:pPr indent="0" lvl="0" marL="139700" rtl="0" algn="l">
              <a:lnSpc>
                <a:spcPct val="100000"/>
              </a:lnSpc>
              <a:spcBef>
                <a:spcPts val="0"/>
              </a:spcBef>
              <a:spcAft>
                <a:spcPts val="0"/>
              </a:spcAft>
              <a:buSzPct val="108108"/>
              <a:buNone/>
            </a:pPr>
            <a:r>
              <a:rPr lang="en-US"/>
              <a:t>Diagnostic criteria:</a:t>
            </a:r>
            <a:endParaRPr/>
          </a:p>
          <a:p>
            <a:pPr indent="-317500" lvl="0" marL="457200" rtl="0" algn="l">
              <a:lnSpc>
                <a:spcPct val="100000"/>
              </a:lnSpc>
              <a:spcBef>
                <a:spcPts val="0"/>
              </a:spcBef>
              <a:spcAft>
                <a:spcPts val="0"/>
              </a:spcAft>
              <a:buSzPct val="108108"/>
              <a:buChar char="•"/>
            </a:pPr>
            <a:r>
              <a:rPr lang="en-US"/>
              <a:t>Recurrent episodes of need to sleep, lapsing into sleep, or napping during the day, occurring </a:t>
            </a:r>
            <a:r>
              <a:rPr lang="en-US">
                <a:solidFill>
                  <a:srgbClr val="FF0000"/>
                </a:solidFill>
              </a:rPr>
              <a:t>at least 3 times per week for at least 3 months , associated with at least one </a:t>
            </a:r>
            <a:r>
              <a:rPr lang="en-US"/>
              <a:t>of the following:</a:t>
            </a:r>
            <a:endParaRPr/>
          </a:p>
          <a:p>
            <a:pPr indent="-317500" lvl="1" marL="914400" rtl="0" algn="l">
              <a:lnSpc>
                <a:spcPct val="100000"/>
              </a:lnSpc>
              <a:spcBef>
                <a:spcPts val="600"/>
              </a:spcBef>
              <a:spcAft>
                <a:spcPts val="0"/>
              </a:spcAft>
              <a:buSzPct val="108108"/>
              <a:buChar char="•"/>
            </a:pPr>
            <a:r>
              <a:rPr lang="en-US">
                <a:solidFill>
                  <a:srgbClr val="FF0000"/>
                </a:solidFill>
              </a:rPr>
              <a:t>Cataplexy </a:t>
            </a:r>
            <a:r>
              <a:rPr lang="en-US"/>
              <a:t>(brief episodes of sudden bilateral loss of muscle tone, most often associated with intense emotion. </a:t>
            </a:r>
            <a:endParaRPr/>
          </a:p>
          <a:p>
            <a:pPr indent="-317500" lvl="1" marL="914400" rtl="0" algn="l">
              <a:lnSpc>
                <a:spcPct val="100000"/>
              </a:lnSpc>
              <a:spcBef>
                <a:spcPts val="600"/>
              </a:spcBef>
              <a:spcAft>
                <a:spcPts val="0"/>
              </a:spcAft>
              <a:buSzPct val="108108"/>
              <a:buChar char="•"/>
            </a:pPr>
            <a:r>
              <a:rPr lang="en-US"/>
              <a:t>Hypocretin deficiency in the CSF. </a:t>
            </a:r>
            <a:endParaRPr/>
          </a:p>
          <a:p>
            <a:pPr indent="-317500" lvl="1" marL="914400" rtl="0" algn="l">
              <a:lnSpc>
                <a:spcPct val="100000"/>
              </a:lnSpc>
              <a:spcBef>
                <a:spcPts val="600"/>
              </a:spcBef>
              <a:spcAft>
                <a:spcPts val="0"/>
              </a:spcAft>
              <a:buSzPct val="108108"/>
              <a:buChar char="•"/>
            </a:pPr>
            <a:r>
              <a:rPr lang="en-US"/>
              <a:t>Reduced REM sleep latency on polysomnography.</a:t>
            </a:r>
            <a:endParaRPr/>
          </a:p>
          <a:p>
            <a:pPr indent="-317500" lvl="1" marL="914400" rtl="0" algn="l">
              <a:lnSpc>
                <a:spcPct val="100000"/>
              </a:lnSpc>
              <a:spcBef>
                <a:spcPts val="600"/>
              </a:spcBef>
              <a:spcAft>
                <a:spcPts val="0"/>
              </a:spcAft>
              <a:buSzPct val="108108"/>
              <a:buChar char="•"/>
            </a:pPr>
            <a:r>
              <a:rPr lang="en-US"/>
              <a:t>Hallucinations and/or sleep paralysis at the beginning or end of sleep episodes are common (but not necessary for diagnosis in the DSM-5). </a:t>
            </a:r>
            <a:endParaRPr/>
          </a:p>
          <a:p>
            <a:pPr indent="-228600" lvl="0" marL="457200" rtl="0" algn="l">
              <a:lnSpc>
                <a:spcPct val="100000"/>
              </a:lnSpc>
              <a:spcBef>
                <a:spcPts val="0"/>
              </a:spcBef>
              <a:spcAft>
                <a:spcPts val="0"/>
              </a:spcAft>
              <a:buSzPct val="108108"/>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32"/>
          <p:cNvSpPr txBox="1"/>
          <p:nvPr>
            <p:ph type="title"/>
          </p:nvPr>
        </p:nvSpPr>
        <p:spPr>
          <a:xfrm>
            <a:off x="720000" y="5394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Attention </a:t>
            </a:r>
            <a:endParaRPr/>
          </a:p>
        </p:txBody>
      </p:sp>
      <p:sp>
        <p:nvSpPr>
          <p:cNvPr id="557" name="Google Shape;557;p32"/>
          <p:cNvSpPr txBox="1"/>
          <p:nvPr>
            <p:ph idx="4294967295" type="body"/>
          </p:nvPr>
        </p:nvSpPr>
        <p:spPr>
          <a:xfrm>
            <a:off x="513568" y="1346200"/>
            <a:ext cx="7559621" cy="3285600"/>
          </a:xfrm>
          <a:prstGeom prst="rect">
            <a:avLst/>
          </a:prstGeom>
          <a:noFill/>
          <a:ln>
            <a:noFill/>
          </a:ln>
        </p:spPr>
        <p:txBody>
          <a:bodyPr anchorCtr="0" anchor="t" bIns="45700" lIns="91425" spcFirstLastPara="1" rIns="91425" wrap="square" tIns="45700">
            <a:normAutofit/>
          </a:bodyPr>
          <a:lstStyle/>
          <a:p>
            <a:pPr indent="-285750" lvl="0" marL="285750" rtl="0" algn="l">
              <a:lnSpc>
                <a:spcPct val="100000"/>
              </a:lnSpc>
              <a:spcBef>
                <a:spcPts val="0"/>
              </a:spcBef>
              <a:spcAft>
                <a:spcPts val="0"/>
              </a:spcAft>
              <a:buSzPts val="1800"/>
              <a:buChar char="•"/>
            </a:pPr>
            <a:r>
              <a:rPr lang="en-US" sz="1800">
                <a:latin typeface="Roboto Condensed"/>
                <a:ea typeface="Roboto Condensed"/>
                <a:cs typeface="Roboto Condensed"/>
                <a:sym typeface="Roboto Condensed"/>
              </a:rPr>
              <a:t> Attention is the amount of effort exerted in focusing on certain portions of an experience; ability to sustain a focus on one activity; ability to concentrate.</a:t>
            </a:r>
            <a:endParaRPr/>
          </a:p>
          <a:p>
            <a:pPr indent="-342900" lvl="1" marL="952500" rtl="0" algn="l">
              <a:lnSpc>
                <a:spcPct val="100000"/>
              </a:lnSpc>
              <a:spcBef>
                <a:spcPts val="0"/>
              </a:spcBef>
              <a:spcAft>
                <a:spcPts val="0"/>
              </a:spcAft>
              <a:buSzPts val="1800"/>
              <a:buFont typeface="Arial"/>
              <a:buAutoNum type="arabicPeriod"/>
            </a:pPr>
            <a:r>
              <a:rPr lang="en-US" sz="1800">
                <a:solidFill>
                  <a:srgbClr val="939F26"/>
                </a:solidFill>
                <a:latin typeface="Roboto Condensed"/>
                <a:ea typeface="Roboto Condensed"/>
                <a:cs typeface="Roboto Condensed"/>
                <a:sym typeface="Roboto Condensed"/>
              </a:rPr>
              <a:t>Distractibility: </a:t>
            </a:r>
            <a:r>
              <a:rPr lang="en-US" sz="1800">
                <a:latin typeface="Roboto Condensed"/>
                <a:ea typeface="Roboto Condensed"/>
                <a:cs typeface="Roboto Condensed"/>
                <a:sym typeface="Roboto Condensed"/>
              </a:rPr>
              <a:t>inability to concentrate attention; attention drawn to unimportant or irrelevant external stimuli</a:t>
            </a:r>
            <a:endParaRPr/>
          </a:p>
          <a:p>
            <a:pPr indent="-342900" lvl="1" marL="952500" rtl="0" algn="l">
              <a:lnSpc>
                <a:spcPct val="100000"/>
              </a:lnSpc>
              <a:spcBef>
                <a:spcPts val="0"/>
              </a:spcBef>
              <a:spcAft>
                <a:spcPts val="0"/>
              </a:spcAft>
              <a:buSzPts val="1800"/>
              <a:buFont typeface="Arial"/>
              <a:buAutoNum type="arabicPeriod"/>
            </a:pPr>
            <a:r>
              <a:rPr lang="en-US" sz="1800">
                <a:solidFill>
                  <a:srgbClr val="939F26"/>
                </a:solidFill>
                <a:latin typeface="Roboto Condensed"/>
                <a:ea typeface="Roboto Condensed"/>
                <a:cs typeface="Roboto Condensed"/>
                <a:sym typeface="Roboto Condensed"/>
              </a:rPr>
              <a:t>Selective inattention: </a:t>
            </a:r>
            <a:r>
              <a:rPr lang="en-US" sz="1800">
                <a:latin typeface="Roboto Condensed"/>
                <a:ea typeface="Roboto Condensed"/>
                <a:cs typeface="Roboto Condensed"/>
                <a:sym typeface="Roboto Condensed"/>
              </a:rPr>
              <a:t>blocking out only those things that generate anxiety</a:t>
            </a:r>
            <a:endParaRPr/>
          </a:p>
          <a:p>
            <a:pPr indent="-342900" lvl="1" marL="952500" rtl="0" algn="l">
              <a:lnSpc>
                <a:spcPct val="100000"/>
              </a:lnSpc>
              <a:spcBef>
                <a:spcPts val="0"/>
              </a:spcBef>
              <a:spcAft>
                <a:spcPts val="0"/>
              </a:spcAft>
              <a:buSzPts val="1800"/>
              <a:buFont typeface="Arial"/>
              <a:buAutoNum type="arabicPeriod"/>
            </a:pPr>
            <a:r>
              <a:rPr lang="en-US" sz="1800">
                <a:solidFill>
                  <a:srgbClr val="939F26"/>
                </a:solidFill>
                <a:latin typeface="Roboto Condensed"/>
                <a:ea typeface="Roboto Condensed"/>
                <a:cs typeface="Roboto Condensed"/>
                <a:sym typeface="Roboto Condensed"/>
              </a:rPr>
              <a:t>Hypervigilance:</a:t>
            </a:r>
            <a:r>
              <a:rPr lang="en-US" sz="1800">
                <a:latin typeface="Roboto Condensed"/>
                <a:ea typeface="Roboto Condensed"/>
                <a:cs typeface="Roboto Condensed"/>
                <a:sym typeface="Roboto Condensed"/>
              </a:rPr>
              <a:t> excessive attention and focus on all internal and external stimuli, usually secondary to delusional or paranoid states</a:t>
            </a:r>
            <a:endParaRPr/>
          </a:p>
          <a:p>
            <a:pPr indent="-342900" lvl="1" marL="952500" rtl="0" algn="l">
              <a:lnSpc>
                <a:spcPct val="100000"/>
              </a:lnSpc>
              <a:spcBef>
                <a:spcPts val="0"/>
              </a:spcBef>
              <a:spcAft>
                <a:spcPts val="0"/>
              </a:spcAft>
              <a:buSzPts val="1800"/>
              <a:buFont typeface="Arial"/>
              <a:buAutoNum type="arabicPeriod"/>
            </a:pPr>
            <a:r>
              <a:rPr lang="en-US" sz="1800">
                <a:solidFill>
                  <a:srgbClr val="939F26"/>
                </a:solidFill>
                <a:latin typeface="Roboto Condensed"/>
                <a:ea typeface="Roboto Condensed"/>
                <a:cs typeface="Roboto Condensed"/>
                <a:sym typeface="Roboto Condensed"/>
              </a:rPr>
              <a:t>Trance:</a:t>
            </a:r>
            <a:r>
              <a:rPr lang="en-US" sz="1800">
                <a:latin typeface="Roboto Condensed"/>
                <a:ea typeface="Roboto Condensed"/>
                <a:cs typeface="Roboto Condensed"/>
                <a:sym typeface="Roboto Condensed"/>
              </a:rPr>
              <a:t> focused attention and altered consciousness, usually seen in hypnosis, dissociative disorders, and ecstatic religious experiences </a:t>
            </a:r>
            <a:endParaRPr/>
          </a:p>
          <a:p>
            <a:pPr indent="-171450" lvl="0" marL="285750" rtl="0" algn="l">
              <a:lnSpc>
                <a:spcPct val="100000"/>
              </a:lnSpc>
              <a:spcBef>
                <a:spcPts val="0"/>
              </a:spcBef>
              <a:spcAft>
                <a:spcPts val="0"/>
              </a:spcAft>
              <a:buSzPts val="1800"/>
              <a:buNone/>
            </a:pPr>
            <a:r>
              <a:t/>
            </a:r>
            <a:endParaRPr sz="1800">
              <a:latin typeface="Roboto Condensed"/>
              <a:ea typeface="Roboto Condensed"/>
              <a:cs typeface="Roboto Condensed"/>
              <a:sym typeface="Roboto Condensed"/>
            </a:endParaRPr>
          </a:p>
        </p:txBody>
      </p:sp>
      <p:sp>
        <p:nvSpPr>
          <p:cNvPr id="558" name="Google Shape;558;p32"/>
          <p:cNvSpPr txBox="1"/>
          <p:nvPr/>
        </p:nvSpPr>
        <p:spPr>
          <a:xfrm>
            <a:off x="839242" y="1941031"/>
            <a:ext cx="46313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F3542"/>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9" name="Shape 3789"/>
        <p:cNvGrpSpPr/>
        <p:nvPr/>
      </p:nvGrpSpPr>
      <p:grpSpPr>
        <a:xfrm>
          <a:off x="0" y="0"/>
          <a:ext cx="0" cy="0"/>
          <a:chOff x="0" y="0"/>
          <a:chExt cx="0" cy="0"/>
        </a:xfrm>
      </p:grpSpPr>
      <p:sp>
        <p:nvSpPr>
          <p:cNvPr id="3790" name="Google Shape;3790;p139"/>
          <p:cNvSpPr txBox="1"/>
          <p:nvPr>
            <p:ph type="title"/>
          </p:nvPr>
        </p:nvSpPr>
        <p:spPr>
          <a:xfrm>
            <a:off x="301858" y="319088"/>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sz="3600"/>
              <a:t>Circadian rhythm sleep wake disorders</a:t>
            </a:r>
            <a:endParaRPr sz="3600"/>
          </a:p>
        </p:txBody>
      </p:sp>
      <p:sp>
        <p:nvSpPr>
          <p:cNvPr id="3791" name="Google Shape;3791;p139"/>
          <p:cNvSpPr txBox="1"/>
          <p:nvPr>
            <p:ph idx="1" type="body"/>
          </p:nvPr>
        </p:nvSpPr>
        <p:spPr>
          <a:xfrm>
            <a:off x="367598" y="1047654"/>
            <a:ext cx="7839027" cy="4095846"/>
          </a:xfrm>
          <a:prstGeom prst="rect">
            <a:avLst/>
          </a:prstGeom>
          <a:noFill/>
          <a:ln>
            <a:noFill/>
          </a:ln>
        </p:spPr>
        <p:txBody>
          <a:bodyPr anchorCtr="0" anchor="t" bIns="45700" lIns="91425" spcFirstLastPara="1" rIns="91425" wrap="square" tIns="45700">
            <a:normAutofit fontScale="92500" lnSpcReduction="10000"/>
          </a:bodyPr>
          <a:lstStyle/>
          <a:p>
            <a:pPr indent="0" lvl="0" marL="139700" rtl="0" algn="l">
              <a:lnSpc>
                <a:spcPct val="100000"/>
              </a:lnSpc>
              <a:spcBef>
                <a:spcPts val="0"/>
              </a:spcBef>
              <a:spcAft>
                <a:spcPts val="0"/>
              </a:spcAft>
              <a:buSzPct val="108108"/>
              <a:buNone/>
            </a:pPr>
            <a:r>
              <a:rPr lang="en-US"/>
              <a:t>Recurrent patterns of sleep disruption, due to an alteration of the circadian system or misalignment between the endogenous circadian rhythm and sleep wake schedule required by an individual’s environment or schedule </a:t>
            </a:r>
            <a:endParaRPr/>
          </a:p>
          <a:p>
            <a:pPr indent="0" lvl="0" marL="139700" rtl="0" algn="l">
              <a:lnSpc>
                <a:spcPct val="100000"/>
              </a:lnSpc>
              <a:spcBef>
                <a:spcPts val="0"/>
              </a:spcBef>
              <a:spcAft>
                <a:spcPts val="0"/>
              </a:spcAft>
              <a:buSzPct val="108108"/>
              <a:buNone/>
            </a:pPr>
            <a:r>
              <a:t/>
            </a:r>
            <a:endParaRPr/>
          </a:p>
          <a:p>
            <a:pPr indent="-317500" lvl="0" marL="457200" rtl="0" algn="l">
              <a:lnSpc>
                <a:spcPct val="100000"/>
              </a:lnSpc>
              <a:spcBef>
                <a:spcPts val="0"/>
              </a:spcBef>
              <a:spcAft>
                <a:spcPts val="0"/>
              </a:spcAft>
              <a:buSzPct val="108108"/>
              <a:buChar char="•"/>
            </a:pPr>
            <a:r>
              <a:rPr lang="en-US"/>
              <a:t>Types:</a:t>
            </a:r>
            <a:endParaRPr/>
          </a:p>
          <a:p>
            <a:pPr indent="-317500" lvl="1" marL="914400" rtl="0" algn="l">
              <a:lnSpc>
                <a:spcPct val="100000"/>
              </a:lnSpc>
              <a:spcBef>
                <a:spcPts val="600"/>
              </a:spcBef>
              <a:spcAft>
                <a:spcPts val="0"/>
              </a:spcAft>
              <a:buSzPct val="108108"/>
              <a:buChar char="•"/>
            </a:pPr>
            <a:r>
              <a:rPr b="1" lang="en-US"/>
              <a:t>Advanced sleep-wake phase disorder</a:t>
            </a:r>
            <a:r>
              <a:rPr lang="en-US"/>
              <a:t> the patient may find it very difficult to stay awake in the early evening and wake up too early in the morning. This can interfere with work, school, or social responsibilities. Usually occur in older age </a:t>
            </a:r>
            <a:endParaRPr/>
          </a:p>
          <a:p>
            <a:pPr indent="-317500" lvl="1" marL="914400" rtl="0" algn="l">
              <a:lnSpc>
                <a:spcPct val="100000"/>
              </a:lnSpc>
              <a:spcBef>
                <a:spcPts val="600"/>
              </a:spcBef>
              <a:spcAft>
                <a:spcPts val="0"/>
              </a:spcAft>
              <a:buSzPct val="108108"/>
              <a:buChar char="•"/>
            </a:pPr>
            <a:r>
              <a:rPr b="1" lang="en-US"/>
              <a:t>Delayed sleep-wake phase disorder </a:t>
            </a:r>
            <a:r>
              <a:rPr lang="en-US"/>
              <a:t>The patient may fall asleep later than he would like and find it difficult to wake up on time in the morning which can lead to daytime tiredness or anxiety , usually occur with caffeine and nicotine use , irregular sleep schedule and in puberty.</a:t>
            </a:r>
            <a:endParaRPr/>
          </a:p>
          <a:p>
            <a:pPr indent="-317500" lvl="1" marL="914400" rtl="0" algn="l">
              <a:lnSpc>
                <a:spcPct val="100000"/>
              </a:lnSpc>
              <a:spcBef>
                <a:spcPts val="600"/>
              </a:spcBef>
              <a:spcAft>
                <a:spcPts val="0"/>
              </a:spcAft>
              <a:buSzPct val="108108"/>
              <a:buChar char="•"/>
            </a:pPr>
            <a:r>
              <a:rPr b="1" lang="en-US"/>
              <a:t>Shift work disorder </a:t>
            </a:r>
            <a:r>
              <a:rPr lang="en-US"/>
              <a:t>Sleep deprivation secondary to untraditional hours of work </a:t>
            </a:r>
            <a:endParaRPr/>
          </a:p>
          <a:p>
            <a:pPr indent="-317500" lvl="1" marL="914400" rtl="0" algn="l">
              <a:lnSpc>
                <a:spcPct val="100000"/>
              </a:lnSpc>
              <a:spcBef>
                <a:spcPts val="600"/>
              </a:spcBef>
              <a:spcAft>
                <a:spcPts val="0"/>
              </a:spcAft>
              <a:buSzPct val="108108"/>
              <a:buChar char="•"/>
            </a:pPr>
            <a:r>
              <a:rPr b="1" lang="en-US"/>
              <a:t>Jet lag disorder Sleep disturbances </a:t>
            </a:r>
            <a:r>
              <a:rPr lang="en-US"/>
              <a:t>(insomnia, hypersomnia) associated with travel across multiple time zones , usually resolve 2-3 days after travel</a:t>
            </a:r>
            <a:endParaRPr/>
          </a:p>
          <a:p>
            <a:pPr indent="0" lvl="0" marL="139700" rtl="0" algn="l">
              <a:lnSpc>
                <a:spcPct val="100000"/>
              </a:lnSpc>
              <a:spcBef>
                <a:spcPts val="0"/>
              </a:spcBef>
              <a:spcAft>
                <a:spcPts val="0"/>
              </a:spcAft>
              <a:buSzPct val="108108"/>
              <a:buNone/>
            </a:pPr>
            <a:r>
              <a:t/>
            </a:r>
            <a:endParaRPr/>
          </a:p>
          <a:p>
            <a:pPr indent="0" lvl="0" marL="139700" rtl="0" algn="l">
              <a:lnSpc>
                <a:spcPct val="100000"/>
              </a:lnSpc>
              <a:spcBef>
                <a:spcPts val="0"/>
              </a:spcBef>
              <a:spcAft>
                <a:spcPts val="0"/>
              </a:spcAft>
              <a:buSzPct val="108108"/>
              <a:buNone/>
            </a:pPr>
            <a:r>
              <a:rPr lang="en-US"/>
              <a:t>TREATMENTS</a:t>
            </a:r>
            <a:endParaRPr/>
          </a:p>
          <a:p>
            <a:pPr indent="-317500" lvl="0" marL="457200" rtl="0" algn="l">
              <a:lnSpc>
                <a:spcPct val="100000"/>
              </a:lnSpc>
              <a:spcBef>
                <a:spcPts val="0"/>
              </a:spcBef>
              <a:spcAft>
                <a:spcPts val="0"/>
              </a:spcAft>
              <a:buSzPct val="108108"/>
              <a:buChar char="•"/>
            </a:pPr>
            <a:r>
              <a:rPr lang="en-US"/>
              <a:t>Non- Pharmacological (Sleep education) educating the patient about the sleep stages and making them develop good sleep habits and regulating their naps. </a:t>
            </a:r>
            <a:endParaRPr/>
          </a:p>
          <a:p>
            <a:pPr indent="-317500" lvl="0" marL="457200" rtl="0" algn="l">
              <a:lnSpc>
                <a:spcPct val="100000"/>
              </a:lnSpc>
              <a:spcBef>
                <a:spcPts val="0"/>
              </a:spcBef>
              <a:spcAft>
                <a:spcPts val="0"/>
              </a:spcAft>
              <a:buSzPct val="108108"/>
              <a:buChar char="•"/>
            </a:pPr>
            <a:r>
              <a:rPr lang="en-US"/>
              <a:t>Pharmacological - Administration of melatonin in the evening </a:t>
            </a:r>
            <a:endParaRPr/>
          </a:p>
          <a:p>
            <a:pPr indent="-228600" lvl="0" marL="457200" rtl="0" algn="l">
              <a:lnSpc>
                <a:spcPct val="100000"/>
              </a:lnSpc>
              <a:spcBef>
                <a:spcPts val="0"/>
              </a:spcBef>
              <a:spcAft>
                <a:spcPts val="0"/>
              </a:spcAft>
              <a:buSzPct val="108108"/>
              <a:buNone/>
            </a:pPr>
            <a:r>
              <a:t/>
            </a:r>
            <a:endParaRPr/>
          </a:p>
        </p:txBody>
      </p:sp>
    </p:spTree>
  </p:cSld>
  <p:clrMapOvr>
    <a:masterClrMapping/>
  </p:clrMapOvr>
</p:sld>
</file>

<file path=ppt/slides/slide3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5" name="Shape 3795"/>
        <p:cNvGrpSpPr/>
        <p:nvPr/>
      </p:nvGrpSpPr>
      <p:grpSpPr>
        <a:xfrm>
          <a:off x="0" y="0"/>
          <a:ext cx="0" cy="0"/>
          <a:chOff x="0" y="0"/>
          <a:chExt cx="0" cy="0"/>
        </a:xfrm>
      </p:grpSpPr>
      <p:sp>
        <p:nvSpPr>
          <p:cNvPr id="3796" name="Google Shape;3796;p140"/>
          <p:cNvSpPr txBox="1"/>
          <p:nvPr>
            <p:ph type="title"/>
          </p:nvPr>
        </p:nvSpPr>
        <p:spPr>
          <a:xfrm>
            <a:off x="274287" y="24806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Parasomnia</a:t>
            </a:r>
            <a:endParaRPr/>
          </a:p>
        </p:txBody>
      </p:sp>
      <p:sp>
        <p:nvSpPr>
          <p:cNvPr id="3797" name="Google Shape;3797;p140"/>
          <p:cNvSpPr txBox="1"/>
          <p:nvPr>
            <p:ph idx="1" type="body"/>
          </p:nvPr>
        </p:nvSpPr>
        <p:spPr>
          <a:xfrm>
            <a:off x="321649" y="941970"/>
            <a:ext cx="7944712" cy="4144667"/>
          </a:xfrm>
          <a:prstGeom prst="rect">
            <a:avLst/>
          </a:prstGeom>
          <a:noFill/>
          <a:ln>
            <a:noFill/>
          </a:ln>
        </p:spPr>
        <p:txBody>
          <a:bodyPr anchorCtr="0" anchor="t" bIns="45700" lIns="91425" spcFirstLastPara="1" rIns="91425" wrap="square" tIns="45700">
            <a:normAutofit fontScale="92500" lnSpcReduction="10000"/>
          </a:bodyPr>
          <a:lstStyle/>
          <a:p>
            <a:pPr indent="0" lvl="0" marL="139700" rtl="0" algn="l">
              <a:lnSpc>
                <a:spcPct val="100000"/>
              </a:lnSpc>
              <a:spcBef>
                <a:spcPts val="0"/>
              </a:spcBef>
              <a:spcAft>
                <a:spcPts val="0"/>
              </a:spcAft>
              <a:buSzPct val="108108"/>
              <a:buNone/>
            </a:pPr>
            <a:r>
              <a:rPr lang="en-US"/>
              <a:t>Abnormal behaviors, experiences, or physiological events that</a:t>
            </a:r>
            <a:endParaRPr/>
          </a:p>
          <a:p>
            <a:pPr indent="0" lvl="0" marL="139700" rtl="0" algn="l">
              <a:lnSpc>
                <a:spcPct val="100000"/>
              </a:lnSpc>
              <a:spcBef>
                <a:spcPts val="0"/>
              </a:spcBef>
              <a:spcAft>
                <a:spcPts val="0"/>
              </a:spcAft>
              <a:buSzPct val="108108"/>
              <a:buNone/>
            </a:pPr>
            <a:r>
              <a:rPr lang="en-US"/>
              <a:t>occur during sleep or sleep-wake transitions.</a:t>
            </a:r>
            <a:endParaRPr/>
          </a:p>
          <a:p>
            <a:pPr indent="0" lvl="0" marL="139700" rtl="0" algn="l">
              <a:lnSpc>
                <a:spcPct val="100000"/>
              </a:lnSpc>
              <a:spcBef>
                <a:spcPts val="0"/>
              </a:spcBef>
              <a:spcAft>
                <a:spcPts val="0"/>
              </a:spcAft>
              <a:buSzPct val="108108"/>
              <a:buNone/>
            </a:pPr>
            <a:r>
              <a:t/>
            </a:r>
            <a:endParaRPr/>
          </a:p>
          <a:p>
            <a:pPr indent="0" lvl="0" marL="139700" rtl="0" algn="l">
              <a:lnSpc>
                <a:spcPct val="100000"/>
              </a:lnSpc>
              <a:spcBef>
                <a:spcPts val="0"/>
              </a:spcBef>
              <a:spcAft>
                <a:spcPts val="0"/>
              </a:spcAft>
              <a:buSzPct val="108108"/>
              <a:buNone/>
            </a:pPr>
            <a:r>
              <a:rPr lang="en-US"/>
              <a:t>Symptoms may include abnormal movements, emotions, dreams, and autonomic activity.</a:t>
            </a:r>
            <a:endParaRPr/>
          </a:p>
          <a:p>
            <a:pPr indent="0" lvl="0" marL="139700" rtl="0" algn="l">
              <a:lnSpc>
                <a:spcPct val="100000"/>
              </a:lnSpc>
              <a:spcBef>
                <a:spcPts val="0"/>
              </a:spcBef>
              <a:spcAft>
                <a:spcPts val="0"/>
              </a:spcAft>
              <a:buSzPct val="108108"/>
              <a:buNone/>
            </a:pPr>
            <a:r>
              <a:t/>
            </a:r>
            <a:endParaRPr/>
          </a:p>
          <a:p>
            <a:pPr indent="-317500" lvl="0" marL="457200" rtl="0" algn="l">
              <a:lnSpc>
                <a:spcPct val="100000"/>
              </a:lnSpc>
              <a:spcBef>
                <a:spcPts val="0"/>
              </a:spcBef>
              <a:spcAft>
                <a:spcPts val="0"/>
              </a:spcAft>
              <a:buSzPct val="108108"/>
              <a:buChar char="•"/>
            </a:pPr>
            <a:r>
              <a:rPr lang="en-US"/>
              <a:t>Causes of parasomnia: Stress, Anxiety, Depression, Substance use, Side effect of some medication, Irregular sleep (night shifts), Other sleep disorders (insomnia), Sleep deprivation </a:t>
            </a:r>
            <a:endParaRPr/>
          </a:p>
          <a:p>
            <a:pPr indent="-228600" lvl="0" marL="457200" rtl="0" algn="l">
              <a:lnSpc>
                <a:spcPct val="100000"/>
              </a:lnSpc>
              <a:spcBef>
                <a:spcPts val="0"/>
              </a:spcBef>
              <a:spcAft>
                <a:spcPts val="0"/>
              </a:spcAft>
              <a:buSzPct val="108108"/>
              <a:buNone/>
            </a:pPr>
            <a:r>
              <a:t/>
            </a:r>
            <a:endParaRPr/>
          </a:p>
          <a:p>
            <a:pPr indent="-317500" lvl="0" marL="457200" rtl="0" algn="l">
              <a:lnSpc>
                <a:spcPct val="100000"/>
              </a:lnSpc>
              <a:spcBef>
                <a:spcPts val="0"/>
              </a:spcBef>
              <a:spcAft>
                <a:spcPts val="0"/>
              </a:spcAft>
              <a:buSzPct val="108108"/>
              <a:buChar char="•"/>
            </a:pPr>
            <a:r>
              <a:rPr lang="en-US"/>
              <a:t>Types of parasomnia:</a:t>
            </a:r>
            <a:endParaRPr/>
          </a:p>
          <a:p>
            <a:pPr indent="-317500" lvl="1" marL="914400" rtl="0" algn="l">
              <a:lnSpc>
                <a:spcPct val="100000"/>
              </a:lnSpc>
              <a:spcBef>
                <a:spcPts val="600"/>
              </a:spcBef>
              <a:spcAft>
                <a:spcPts val="0"/>
              </a:spcAft>
              <a:buSzPct val="108108"/>
              <a:buChar char="•"/>
            </a:pPr>
            <a:r>
              <a:rPr lang="en-US"/>
              <a:t>Sleep-walking (it can happen in night sleep or even daytime nap.)</a:t>
            </a:r>
            <a:endParaRPr/>
          </a:p>
          <a:p>
            <a:pPr indent="-317500" lvl="1" marL="914400" rtl="0" algn="l">
              <a:lnSpc>
                <a:spcPct val="100000"/>
              </a:lnSpc>
              <a:spcBef>
                <a:spcPts val="600"/>
              </a:spcBef>
              <a:spcAft>
                <a:spcPts val="0"/>
              </a:spcAft>
              <a:buSzPct val="108108"/>
              <a:buChar char="•"/>
            </a:pPr>
            <a:r>
              <a:rPr lang="en-US"/>
              <a:t>Sleep-talking (it involves different forms of talking from mumbling up to full conversations).</a:t>
            </a:r>
            <a:endParaRPr/>
          </a:p>
          <a:p>
            <a:pPr indent="-317500" lvl="1" marL="914400" rtl="0" algn="l">
              <a:lnSpc>
                <a:spcPct val="100000"/>
              </a:lnSpc>
              <a:spcBef>
                <a:spcPts val="600"/>
              </a:spcBef>
              <a:spcAft>
                <a:spcPts val="0"/>
              </a:spcAft>
              <a:buSzPct val="108108"/>
              <a:buChar char="•"/>
            </a:pPr>
            <a:r>
              <a:rPr lang="en-US"/>
              <a:t>Sleep-related groaning: usually happen when you exhale slowly and deeply and can be mistaken with snoring</a:t>
            </a:r>
            <a:endParaRPr>
              <a:solidFill>
                <a:srgbClr val="FF0000"/>
              </a:solidFill>
            </a:endParaRPr>
          </a:p>
          <a:p>
            <a:pPr indent="-317500" lvl="1" marL="914400" rtl="0" algn="l">
              <a:lnSpc>
                <a:spcPct val="100000"/>
              </a:lnSpc>
              <a:spcBef>
                <a:spcPts val="600"/>
              </a:spcBef>
              <a:spcAft>
                <a:spcPts val="0"/>
              </a:spcAft>
              <a:buSzPct val="108108"/>
              <a:buChar char="•"/>
            </a:pPr>
            <a:r>
              <a:rPr lang="en-US">
                <a:solidFill>
                  <a:srgbClr val="FF0000"/>
                </a:solidFill>
              </a:rPr>
              <a:t>Nightmares.(troubling intense dreams that may cause danger and anxiety or fear happening during the REM phase of sleep).</a:t>
            </a:r>
            <a:endParaRPr/>
          </a:p>
          <a:p>
            <a:pPr indent="-317500" lvl="1" marL="914400" rtl="0" algn="l">
              <a:lnSpc>
                <a:spcPct val="100000"/>
              </a:lnSpc>
              <a:spcBef>
                <a:spcPts val="600"/>
              </a:spcBef>
              <a:spcAft>
                <a:spcPts val="0"/>
              </a:spcAft>
              <a:buSzPct val="108108"/>
              <a:buChar char="•"/>
            </a:pPr>
            <a:r>
              <a:rPr lang="en-US">
                <a:solidFill>
                  <a:srgbClr val="FF0000"/>
                </a:solidFill>
              </a:rPr>
              <a:t>Night terrors.(the patient waking up suddenly in a terrified state which can last from 30sec to 5 min and can be associated with sweating or crying usually happening in the NON-REM phase of sleep.)</a:t>
            </a:r>
            <a:endParaRPr/>
          </a:p>
          <a:p>
            <a:pPr indent="-317500" lvl="1" marL="914400" rtl="0" algn="l">
              <a:lnSpc>
                <a:spcPct val="100000"/>
              </a:lnSpc>
              <a:spcBef>
                <a:spcPts val="600"/>
              </a:spcBef>
              <a:spcAft>
                <a:spcPts val="0"/>
              </a:spcAft>
              <a:buSzPct val="108108"/>
              <a:buChar char="•"/>
            </a:pPr>
            <a:r>
              <a:rPr lang="en-US"/>
              <a:t>Bedwetting.(mainly with children).</a:t>
            </a:r>
            <a:endParaRPr/>
          </a:p>
          <a:p>
            <a:pPr indent="0" lvl="0" marL="139700" rtl="0" algn="l">
              <a:lnSpc>
                <a:spcPct val="100000"/>
              </a:lnSpc>
              <a:spcBef>
                <a:spcPts val="0"/>
              </a:spcBef>
              <a:spcAft>
                <a:spcPts val="0"/>
              </a:spcAft>
              <a:buSzPct val="108108"/>
              <a:buNone/>
            </a:pPr>
            <a:r>
              <a:t/>
            </a:r>
            <a:endParaRPr/>
          </a:p>
          <a:p>
            <a:pPr indent="0" lvl="0" marL="139700" rtl="0" algn="l">
              <a:lnSpc>
                <a:spcPct val="100000"/>
              </a:lnSpc>
              <a:spcBef>
                <a:spcPts val="0"/>
              </a:spcBef>
              <a:spcAft>
                <a:spcPts val="0"/>
              </a:spcAft>
              <a:buSzPct val="108108"/>
              <a:buNone/>
            </a:pPr>
            <a:r>
              <a:rPr lang="en-US"/>
              <a:t>Parasomnia treatment It maybe by using medication, behavioral therapy or lifestyle</a:t>
            </a:r>
            <a:endParaRPr/>
          </a:p>
        </p:txBody>
      </p:sp>
    </p:spTree>
  </p:cSld>
  <p:clrMapOvr>
    <a:masterClrMapping/>
  </p:clrMapOvr>
</p:sld>
</file>

<file path=ppt/slides/slide3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1" name="Shape 3801"/>
        <p:cNvGrpSpPr/>
        <p:nvPr/>
      </p:nvGrpSpPr>
      <p:grpSpPr>
        <a:xfrm>
          <a:off x="0" y="0"/>
          <a:ext cx="0" cy="0"/>
          <a:chOff x="0" y="0"/>
          <a:chExt cx="0" cy="0"/>
        </a:xfrm>
      </p:grpSpPr>
      <p:sp>
        <p:nvSpPr>
          <p:cNvPr id="3802" name="Google Shape;3802;g2b64a795e42_0_886"/>
          <p:cNvSpPr txBox="1"/>
          <p:nvPr>
            <p:ph type="title"/>
          </p:nvPr>
        </p:nvSpPr>
        <p:spPr>
          <a:xfrm>
            <a:off x="251250" y="2226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3803" name="Google Shape;3803;g2b64a795e42_0_886"/>
          <p:cNvSpPr txBox="1"/>
          <p:nvPr>
            <p:ph idx="1" type="body"/>
          </p:nvPr>
        </p:nvSpPr>
        <p:spPr>
          <a:xfrm>
            <a:off x="342050" y="1013500"/>
            <a:ext cx="4003200" cy="41301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100000"/>
              </a:lnSpc>
              <a:spcBef>
                <a:spcPts val="0"/>
              </a:spcBef>
              <a:spcAft>
                <a:spcPts val="0"/>
              </a:spcAft>
              <a:buSzPct val="108108"/>
              <a:buNone/>
            </a:pPr>
            <a:r>
              <a:rPr lang="en-US"/>
              <a:t>1- Sleep complex and K spindle with which stage of sleep? </a:t>
            </a:r>
            <a:endParaRPr/>
          </a:p>
          <a:p>
            <a:pPr indent="0" lvl="0" marL="457200" rtl="0" algn="l">
              <a:lnSpc>
                <a:spcPct val="100000"/>
              </a:lnSpc>
              <a:spcBef>
                <a:spcPts val="0"/>
              </a:spcBef>
              <a:spcAft>
                <a:spcPts val="0"/>
              </a:spcAft>
              <a:buSzPct val="108108"/>
              <a:buNone/>
            </a:pPr>
            <a:r>
              <a:rPr lang="en-US">
                <a:solidFill>
                  <a:schemeClr val="dk2"/>
                </a:solidFill>
                <a:latin typeface="Roboto Condensed Light"/>
                <a:ea typeface="Roboto Condensed Light"/>
                <a:cs typeface="Roboto Condensed Light"/>
                <a:sym typeface="Roboto Condensed Light"/>
              </a:rPr>
              <a:t>N2</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t>2- Case of male excessive sleepiness in daytime and sleep in office during doing tasks: </a:t>
            </a:r>
            <a:endParaRPr/>
          </a:p>
          <a:p>
            <a:pPr indent="0" lvl="0" marL="457200" rtl="0" algn="l">
              <a:lnSpc>
                <a:spcPct val="100000"/>
              </a:lnSpc>
              <a:spcBef>
                <a:spcPts val="0"/>
              </a:spcBef>
              <a:spcAft>
                <a:spcPts val="0"/>
              </a:spcAft>
              <a:buSzPct val="108108"/>
              <a:buNone/>
            </a:pPr>
            <a:r>
              <a:rPr lang="en-US">
                <a:solidFill>
                  <a:schemeClr val="dk2"/>
                </a:solidFill>
                <a:latin typeface="Roboto Condensed Light"/>
                <a:ea typeface="Roboto Condensed Light"/>
                <a:cs typeface="Roboto Condensed Light"/>
                <a:sym typeface="Roboto Condensed Light"/>
              </a:rPr>
              <a:t>Narcolepsy</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t>3- In which stage sleep walking and talking occur?</a:t>
            </a:r>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A) N1</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B) N2</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solidFill>
                  <a:schemeClr val="dk2"/>
                </a:solidFill>
                <a:latin typeface="Roboto Condensed Light"/>
                <a:ea typeface="Roboto Condensed Light"/>
                <a:cs typeface="Roboto Condensed Light"/>
                <a:sym typeface="Roboto Condensed Light"/>
              </a:rPr>
              <a:t>C) N3&amp;4 (سؤال مكرر ممكن يكون محدد وحدة فاختاروا 3)</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ct val="108108"/>
              <a:buNone/>
            </a:pPr>
            <a:r>
              <a:rPr lang="en-US">
                <a:latin typeface="Roboto Condensed Light"/>
                <a:ea typeface="Roboto Condensed Light"/>
                <a:cs typeface="Roboto Condensed Light"/>
                <a:sym typeface="Roboto Condensed Light"/>
              </a:rPr>
              <a:t>D) REM</a:t>
            </a:r>
            <a:endParaRPr>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t>4- True about sleep hygiene:</a:t>
            </a:r>
            <a:endParaRPr/>
          </a:p>
          <a:p>
            <a:pPr indent="0" lvl="0" marL="457200" rtl="0" algn="l">
              <a:lnSpc>
                <a:spcPct val="100000"/>
              </a:lnSpc>
              <a:spcBef>
                <a:spcPts val="0"/>
              </a:spcBef>
              <a:spcAft>
                <a:spcPts val="0"/>
              </a:spcAft>
              <a:buSzPct val="108108"/>
              <a:buNone/>
            </a:pPr>
            <a:r>
              <a:rPr lang="en-US">
                <a:solidFill>
                  <a:schemeClr val="dk2"/>
                </a:solidFill>
                <a:latin typeface="Roboto Condensed Light"/>
                <a:ea typeface="Roboto Condensed Light"/>
                <a:cs typeface="Roboto Condensed Light"/>
                <a:sym typeface="Roboto Condensed Light"/>
              </a:rPr>
              <a:t>A. sleep daily at the same specific time</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ct val="108108"/>
              <a:buNone/>
            </a:pPr>
            <a:r>
              <a:rPr lang="en-US">
                <a:latin typeface="Roboto Condensed Light"/>
                <a:ea typeface="Roboto Condensed Light"/>
                <a:cs typeface="Roboto Condensed Light"/>
                <a:sym typeface="Roboto Condensed Light"/>
              </a:rPr>
              <a:t>B. Take daily naps as needed</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ct val="108108"/>
              <a:buNone/>
            </a:pPr>
            <a:r>
              <a:rPr lang="en-US">
                <a:latin typeface="Roboto Condensed Light"/>
                <a:ea typeface="Roboto Condensed Light"/>
                <a:cs typeface="Roboto Condensed Light"/>
                <a:sym typeface="Roboto Condensed Light"/>
              </a:rPr>
              <a:t>C. Eat large meals at bedtime</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ct val="108108"/>
              <a:buNone/>
            </a:pPr>
            <a:r>
              <a:rPr lang="en-US">
                <a:latin typeface="Roboto Condensed Light"/>
                <a:ea typeface="Roboto Condensed Light"/>
                <a:cs typeface="Roboto Condensed Light"/>
                <a:sym typeface="Roboto Condensed Light"/>
              </a:rPr>
              <a:t>D. Exercise right before bedtime </a:t>
            </a:r>
            <a:endParaRPr>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t>5- </a:t>
            </a:r>
            <a:r>
              <a:rPr lang="en-US">
                <a:solidFill>
                  <a:schemeClr val="dk1"/>
                </a:solidFill>
              </a:rPr>
              <a:t>Hypocretin insufficiency contributes in the pathophysiology of? </a:t>
            </a:r>
            <a:endParaRPr>
              <a:solidFill>
                <a:schemeClr val="dk1"/>
              </a:solidFill>
            </a:endParaRPr>
          </a:p>
          <a:p>
            <a:pPr indent="0" lvl="0" marL="457200" rtl="0" algn="l">
              <a:lnSpc>
                <a:spcPct val="100000"/>
              </a:lnSpc>
              <a:spcBef>
                <a:spcPts val="0"/>
              </a:spcBef>
              <a:spcAft>
                <a:spcPts val="0"/>
              </a:spcAft>
              <a:buSzPct val="108108"/>
              <a:buNone/>
            </a:pPr>
            <a:r>
              <a:rPr lang="en-US">
                <a:solidFill>
                  <a:schemeClr val="dk2"/>
                </a:solidFill>
                <a:latin typeface="Roboto Condensed Light"/>
                <a:ea typeface="Roboto Condensed Light"/>
                <a:cs typeface="Roboto Condensed Light"/>
                <a:sym typeface="Roboto Condensed Light"/>
              </a:rPr>
              <a:t>Narcolepsy </a:t>
            </a:r>
            <a:endParaRPr>
              <a:solidFill>
                <a:schemeClr val="dk2"/>
              </a:solidFill>
            </a:endParaRPr>
          </a:p>
        </p:txBody>
      </p:sp>
      <p:sp>
        <p:nvSpPr>
          <p:cNvPr id="3804" name="Google Shape;3804;g2b64a795e42_0_886"/>
          <p:cNvSpPr txBox="1"/>
          <p:nvPr>
            <p:ph idx="1" type="body"/>
          </p:nvPr>
        </p:nvSpPr>
        <p:spPr>
          <a:xfrm>
            <a:off x="4573400" y="1013500"/>
            <a:ext cx="3686700" cy="41301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100000"/>
              </a:lnSpc>
              <a:spcBef>
                <a:spcPts val="0"/>
              </a:spcBef>
              <a:spcAft>
                <a:spcPts val="0"/>
              </a:spcAft>
              <a:buSzPct val="108108"/>
              <a:buNone/>
            </a:pPr>
            <a:r>
              <a:rPr lang="en-US"/>
              <a:t>6- Definitive treatment of obstructive sleep apnea:</a:t>
            </a:r>
            <a:endParaRPr/>
          </a:p>
          <a:p>
            <a:pPr indent="0" lvl="0" marL="457200" rtl="0" algn="l">
              <a:lnSpc>
                <a:spcPct val="100000"/>
              </a:lnSpc>
              <a:spcBef>
                <a:spcPts val="0"/>
              </a:spcBef>
              <a:spcAft>
                <a:spcPts val="0"/>
              </a:spcAft>
              <a:buClr>
                <a:schemeClr val="dk1"/>
              </a:buClr>
              <a:buSzPct val="78571"/>
              <a:buFont typeface="Arial"/>
              <a:buNone/>
            </a:pPr>
            <a:r>
              <a:rPr lang="en-US">
                <a:solidFill>
                  <a:schemeClr val="dk2"/>
                </a:solidFill>
                <a:latin typeface="Roboto Condensed Light"/>
                <a:ea typeface="Roboto Condensed Light"/>
                <a:cs typeface="Roboto Condensed Light"/>
                <a:sym typeface="Roboto Condensed Light"/>
              </a:rPr>
              <a:t>A. nasal continuous positive airway pressure</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78571"/>
              <a:buFont typeface="Arial"/>
              <a:buNone/>
            </a:pPr>
            <a:r>
              <a:rPr lang="en-US">
                <a:latin typeface="Roboto Condensed Light"/>
                <a:ea typeface="Roboto Condensed Light"/>
                <a:cs typeface="Roboto Condensed Light"/>
                <a:sym typeface="Roboto Condensed Light"/>
              </a:rPr>
              <a:t>B. Weight loss</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ct val="108108"/>
              <a:buNone/>
            </a:pPr>
            <a:r>
              <a:rPr lang="en-US">
                <a:latin typeface="Roboto Condensed Light"/>
                <a:ea typeface="Roboto Condensed Light"/>
                <a:cs typeface="Roboto Condensed Light"/>
                <a:sym typeface="Roboto Condensed Light"/>
              </a:rPr>
              <a:t>C. theophylline </a:t>
            </a:r>
            <a:endParaRPr>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t>7- Meaning of sleep latency</a:t>
            </a:r>
            <a:endParaRPr/>
          </a:p>
          <a:p>
            <a:pPr indent="0" lvl="0" marL="457200" rtl="0" algn="l">
              <a:lnSpc>
                <a:spcPct val="100000"/>
              </a:lnSpc>
              <a:spcBef>
                <a:spcPts val="0"/>
              </a:spcBef>
              <a:spcAft>
                <a:spcPts val="0"/>
              </a:spcAft>
              <a:buClr>
                <a:schemeClr val="dk1"/>
              </a:buClr>
              <a:buSzPct val="78571"/>
              <a:buFont typeface="Arial"/>
              <a:buNone/>
            </a:pPr>
            <a:r>
              <a:rPr lang="en-US">
                <a:solidFill>
                  <a:schemeClr val="dk2"/>
                </a:solidFill>
                <a:latin typeface="Roboto Condensed Light"/>
                <a:ea typeface="Roboto Condensed Light"/>
                <a:cs typeface="Roboto Condensed Light"/>
                <a:sym typeface="Roboto Condensed Light"/>
              </a:rPr>
              <a:t>time from turning off the lights till N2 stage</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t>8- Which of these disorder does not happen in REM</a:t>
            </a:r>
            <a:endParaRPr/>
          </a:p>
          <a:p>
            <a:pPr indent="0" lvl="0" marL="457200" rtl="0" algn="l">
              <a:lnSpc>
                <a:spcPct val="100000"/>
              </a:lnSpc>
              <a:spcBef>
                <a:spcPts val="0"/>
              </a:spcBef>
              <a:spcAft>
                <a:spcPts val="0"/>
              </a:spcAft>
              <a:buClr>
                <a:schemeClr val="dk1"/>
              </a:buClr>
              <a:buSzPct val="78571"/>
              <a:buFont typeface="Arial"/>
              <a:buNone/>
            </a:pPr>
            <a:r>
              <a:rPr lang="en-US">
                <a:latin typeface="Roboto Condensed Light"/>
                <a:ea typeface="Roboto Condensed Light"/>
                <a:cs typeface="Roboto Condensed Light"/>
                <a:sym typeface="Roboto Condensed Light"/>
              </a:rPr>
              <a:t>A-narcolepsy</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78571"/>
              <a:buFont typeface="Arial"/>
              <a:buNone/>
            </a:pPr>
            <a:r>
              <a:rPr lang="en-US">
                <a:latin typeface="Roboto Condensed Light"/>
                <a:ea typeface="Roboto Condensed Light"/>
                <a:cs typeface="Roboto Condensed Light"/>
                <a:sym typeface="Roboto Condensed Light"/>
              </a:rPr>
              <a:t>B-sleep apnea</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78571"/>
              <a:buFont typeface="Arial"/>
              <a:buNone/>
            </a:pPr>
            <a:r>
              <a:rPr lang="en-US">
                <a:latin typeface="Roboto Condensed Light"/>
                <a:ea typeface="Roboto Condensed Light"/>
                <a:cs typeface="Roboto Condensed Light"/>
                <a:sym typeface="Roboto Condensed Light"/>
              </a:rPr>
              <a:t>C-Sleep paralysis</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78571"/>
              <a:buFont typeface="Arial"/>
              <a:buNone/>
            </a:pPr>
            <a:r>
              <a:rPr lang="en-US">
                <a:solidFill>
                  <a:schemeClr val="dk2"/>
                </a:solidFill>
                <a:latin typeface="Roboto Condensed Light"/>
                <a:ea typeface="Roboto Condensed Light"/>
                <a:cs typeface="Roboto Condensed Light"/>
                <a:sym typeface="Roboto Condensed Light"/>
              </a:rPr>
              <a:t>D-Night terror</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t>9- Which of the following is NOT a typical symptom of narcolepsy?</a:t>
            </a:r>
            <a:endParaRPr/>
          </a:p>
          <a:p>
            <a:pPr indent="0" lvl="0" marL="0" rtl="0" algn="l">
              <a:lnSpc>
                <a:spcPct val="100000"/>
              </a:lnSpc>
              <a:spcBef>
                <a:spcPts val="0"/>
              </a:spcBef>
              <a:spcAft>
                <a:spcPts val="0"/>
              </a:spcAft>
              <a:buClr>
                <a:schemeClr val="dk1"/>
              </a:buClr>
              <a:buSzPct val="78571"/>
              <a:buFont typeface="Arial"/>
              <a:buNone/>
            </a:pPr>
            <a:r>
              <a:rPr lang="en-US"/>
              <a:t>Select one:</a:t>
            </a:r>
            <a:endParaRPr/>
          </a:p>
          <a:p>
            <a:pPr indent="0" lvl="0" marL="457200" rtl="0" algn="l">
              <a:lnSpc>
                <a:spcPct val="100000"/>
              </a:lnSpc>
              <a:spcBef>
                <a:spcPts val="0"/>
              </a:spcBef>
              <a:spcAft>
                <a:spcPts val="0"/>
              </a:spcAft>
              <a:buClr>
                <a:schemeClr val="dk1"/>
              </a:buClr>
              <a:buSzPct val="78571"/>
              <a:buFont typeface="Arial"/>
              <a:buNone/>
            </a:pPr>
            <a:r>
              <a:rPr lang="en-US">
                <a:latin typeface="Roboto Condensed Light"/>
                <a:ea typeface="Roboto Condensed Light"/>
                <a:cs typeface="Roboto Condensed Light"/>
                <a:sym typeface="Roboto Condensed Light"/>
              </a:rPr>
              <a:t>a. Hypnagogic hallucinations</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78571"/>
              <a:buFont typeface="Arial"/>
              <a:buNone/>
            </a:pPr>
            <a:r>
              <a:rPr lang="en-US">
                <a:latin typeface="Roboto Condensed Light"/>
                <a:ea typeface="Roboto Condensed Light"/>
                <a:cs typeface="Roboto Condensed Light"/>
                <a:sym typeface="Roboto Condensed Light"/>
              </a:rPr>
              <a:t>b. Hypnopompic hallucinations</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78571"/>
              <a:buFont typeface="Arial"/>
              <a:buNone/>
            </a:pPr>
            <a:r>
              <a:rPr lang="en-US">
                <a:latin typeface="Roboto Condensed Light"/>
                <a:ea typeface="Roboto Condensed Light"/>
                <a:cs typeface="Roboto Condensed Light"/>
                <a:sym typeface="Roboto Condensed Light"/>
              </a:rPr>
              <a:t>c. Sleep paralysis</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78571"/>
              <a:buFont typeface="Arial"/>
              <a:buNone/>
            </a:pPr>
            <a:r>
              <a:rPr lang="en-US">
                <a:latin typeface="Roboto Condensed Light"/>
                <a:ea typeface="Roboto Condensed Light"/>
                <a:cs typeface="Roboto Condensed Light"/>
                <a:sym typeface="Roboto Condensed Light"/>
              </a:rPr>
              <a:t>d. Cataplexy</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78571"/>
              <a:buFont typeface="Arial"/>
              <a:buNone/>
            </a:pPr>
            <a:r>
              <a:rPr lang="en-US">
                <a:solidFill>
                  <a:schemeClr val="dk2"/>
                </a:solidFill>
                <a:latin typeface="Roboto Condensed Light"/>
                <a:ea typeface="Roboto Condensed Light"/>
                <a:cs typeface="Roboto Condensed Light"/>
                <a:sym typeface="Roboto Condensed Light"/>
              </a:rPr>
              <a:t>e. Catalepsy</a:t>
            </a:r>
            <a:endParaRPr/>
          </a:p>
        </p:txBody>
      </p:sp>
    </p:spTree>
  </p:cSld>
  <p:clrMapOvr>
    <a:masterClrMapping/>
  </p:clrMapOvr>
</p:sld>
</file>

<file path=ppt/slides/slide3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8" name="Shape 3808"/>
        <p:cNvGrpSpPr/>
        <p:nvPr/>
      </p:nvGrpSpPr>
      <p:grpSpPr>
        <a:xfrm>
          <a:off x="0" y="0"/>
          <a:ext cx="0" cy="0"/>
          <a:chOff x="0" y="0"/>
          <a:chExt cx="0" cy="0"/>
        </a:xfrm>
      </p:grpSpPr>
      <p:sp>
        <p:nvSpPr>
          <p:cNvPr id="3809" name="Google Shape;3809;g2b9a5c43d4a_0_70"/>
          <p:cNvSpPr txBox="1"/>
          <p:nvPr>
            <p:ph type="title"/>
          </p:nvPr>
        </p:nvSpPr>
        <p:spPr>
          <a:xfrm>
            <a:off x="251250" y="2226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3810" name="Google Shape;3810;g2b9a5c43d4a_0_70"/>
          <p:cNvSpPr txBox="1"/>
          <p:nvPr>
            <p:ph idx="1" type="body"/>
          </p:nvPr>
        </p:nvSpPr>
        <p:spPr>
          <a:xfrm>
            <a:off x="342050" y="1013500"/>
            <a:ext cx="4003200" cy="4130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1000"/>
              </a:spcBef>
              <a:spcAft>
                <a:spcPts val="0"/>
              </a:spcAft>
              <a:buSzPts val="1400"/>
              <a:buNone/>
            </a:pPr>
            <a:r>
              <a:rPr lang="en-US">
                <a:solidFill>
                  <a:schemeClr val="dk1"/>
                </a:solidFill>
              </a:rPr>
              <a:t>10- True about rem sleep: </a:t>
            </a:r>
            <a:r>
              <a:rPr lang="en-US">
                <a:solidFill>
                  <a:schemeClr val="dk2"/>
                </a:solidFill>
                <a:latin typeface="Roboto Condensed Light"/>
                <a:ea typeface="Roboto Condensed Light"/>
                <a:cs typeface="Roboto Condensed Light"/>
                <a:sym typeface="Roboto Condensed Light"/>
              </a:rPr>
              <a:t>loss of muscle tone</a:t>
            </a:r>
            <a:r>
              <a:rPr lang="en-US">
                <a:solidFill>
                  <a:schemeClr val="dk1"/>
                </a:solidFill>
              </a:rPr>
              <a:t> </a:t>
            </a:r>
            <a:endParaRPr>
              <a:solidFill>
                <a:schemeClr val="dk1"/>
              </a:solidFill>
            </a:endParaRPr>
          </a:p>
          <a:p>
            <a:pPr indent="0" lvl="0" marL="0" rtl="0" algn="l">
              <a:lnSpc>
                <a:spcPct val="100000"/>
              </a:lnSpc>
              <a:spcBef>
                <a:spcPts val="1000"/>
              </a:spcBef>
              <a:spcAft>
                <a:spcPts val="0"/>
              </a:spcAft>
              <a:buSzPts val="1400"/>
              <a:buNone/>
            </a:pPr>
            <a:r>
              <a:rPr lang="en-US">
                <a:solidFill>
                  <a:schemeClr val="dk1"/>
                </a:solidFill>
              </a:rPr>
              <a:t>11-</a:t>
            </a:r>
            <a:r>
              <a:rPr lang="en-US"/>
              <a:t> Longest stage of sleep</a:t>
            </a:r>
            <a:endParaRPr/>
          </a:p>
          <a:p>
            <a:pPr indent="0" lvl="0" marL="45720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Stage 2</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12- What neurotransmitter released from hypothalamus regulates sleep-wake cycle?</a:t>
            </a:r>
            <a:endParaRPr/>
          </a:p>
          <a:p>
            <a:pPr indent="0" lvl="0" marL="457200" rtl="0" algn="l">
              <a:lnSpc>
                <a:spcPct val="100000"/>
              </a:lnSpc>
              <a:spcBef>
                <a:spcPts val="0"/>
              </a:spcBef>
              <a:spcAft>
                <a:spcPts val="0"/>
              </a:spcAft>
              <a:buSzPts val="1400"/>
              <a:buNone/>
            </a:pPr>
            <a:r>
              <a:rPr lang="en-US">
                <a:latin typeface="Roboto Condensed Light"/>
                <a:ea typeface="Roboto Condensed Light"/>
                <a:cs typeface="Roboto Condensed Light"/>
                <a:sym typeface="Roboto Condensed Light"/>
              </a:rPr>
              <a:t>- Acetylcholine??</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ts val="1400"/>
              <a:buNone/>
            </a:pPr>
            <a:r>
              <a:rPr lang="en-US">
                <a:latin typeface="Roboto Condensed Light"/>
                <a:ea typeface="Roboto Condensed Light"/>
                <a:cs typeface="Roboto Condensed Light"/>
                <a:sym typeface="Roboto Condensed Light"/>
              </a:rPr>
              <a:t>- melatonin</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ts val="1400"/>
              <a:buNone/>
            </a:pPr>
            <a:r>
              <a:rPr lang="en-US">
                <a:latin typeface="Roboto Condensed Light"/>
                <a:ea typeface="Roboto Condensed Light"/>
                <a:cs typeface="Roboto Condensed Light"/>
                <a:sym typeface="Roboto Condensed Light"/>
              </a:rPr>
              <a:t>- serotonin</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ts val="1400"/>
              <a:buNone/>
            </a:pPr>
            <a:r>
              <a:rPr lang="en-US">
                <a:latin typeface="Roboto Condensed Light"/>
                <a:ea typeface="Roboto Condensed Light"/>
                <a:cs typeface="Roboto Condensed Light"/>
                <a:sym typeface="Roboto Condensed Light"/>
              </a:rPr>
              <a:t>- dopamine</a:t>
            </a:r>
            <a:endParaRPr/>
          </a:p>
          <a:p>
            <a:pPr indent="0" lvl="0" marL="0" rtl="0" algn="l">
              <a:lnSpc>
                <a:spcPct val="100000"/>
              </a:lnSpc>
              <a:spcBef>
                <a:spcPts val="1000"/>
              </a:spcBef>
              <a:spcAft>
                <a:spcPts val="0"/>
              </a:spcAft>
              <a:buClr>
                <a:schemeClr val="dk1"/>
              </a:buClr>
              <a:buSzPts val="1100"/>
              <a:buFont typeface="Arial"/>
              <a:buNone/>
            </a:pPr>
            <a:r>
              <a:rPr lang="en-US">
                <a:solidFill>
                  <a:schemeClr val="dk1"/>
                </a:solidFill>
              </a:rPr>
              <a:t>13- true about narcolepsy</a:t>
            </a:r>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	</a:t>
            </a:r>
            <a:r>
              <a:rPr lang="en-US">
                <a:solidFill>
                  <a:schemeClr val="dk1"/>
                </a:solidFill>
                <a:latin typeface="Roboto Condensed Light"/>
                <a:ea typeface="Roboto Condensed Light"/>
                <a:cs typeface="Roboto Condensed Light"/>
                <a:sym typeface="Roboto Condensed Light"/>
              </a:rPr>
              <a:t>- sleep paralysis </a:t>
            </a:r>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latin typeface="Roboto Condensed Light"/>
                <a:ea typeface="Roboto Condensed Light"/>
                <a:cs typeface="Roboto Condensed Light"/>
                <a:sym typeface="Roboto Condensed Light"/>
              </a:rPr>
              <a:t>	- cataplexy</a:t>
            </a:r>
            <a:endParaRPr/>
          </a:p>
          <a:p>
            <a:pPr indent="0" lvl="0" marL="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	- all of the above </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Clr>
                <a:schemeClr val="dk1"/>
              </a:buClr>
              <a:buSzPts val="1100"/>
              <a:buFont typeface="Arial"/>
              <a:buNone/>
            </a:pPr>
            <a:r>
              <a:rPr lang="en-US">
                <a:solidFill>
                  <a:schemeClr val="dk1"/>
                </a:solidFill>
              </a:rPr>
              <a:t>14- Which of the following not a disorders of sleep?</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	Epilepsy </a:t>
            </a:r>
            <a:endParaRPr>
              <a:solidFill>
                <a:schemeClr val="dk2"/>
              </a:solidFill>
              <a:latin typeface="Roboto Condensed Light"/>
              <a:ea typeface="Roboto Condensed Light"/>
              <a:cs typeface="Roboto Condensed Light"/>
              <a:sym typeface="Roboto Condensed Light"/>
            </a:endParaRPr>
          </a:p>
        </p:txBody>
      </p:sp>
      <p:sp>
        <p:nvSpPr>
          <p:cNvPr id="3811" name="Google Shape;3811;g2b9a5c43d4a_0_70"/>
          <p:cNvSpPr txBox="1"/>
          <p:nvPr>
            <p:ph idx="1" type="body"/>
          </p:nvPr>
        </p:nvSpPr>
        <p:spPr>
          <a:xfrm>
            <a:off x="4573400" y="1013500"/>
            <a:ext cx="3686700" cy="4130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1000"/>
              </a:spcBef>
              <a:spcAft>
                <a:spcPts val="0"/>
              </a:spcAft>
              <a:buSzPts val="1400"/>
              <a:buNone/>
            </a:pPr>
            <a:r>
              <a:t/>
            </a:r>
            <a:endParaRPr/>
          </a:p>
        </p:txBody>
      </p:sp>
    </p:spTree>
  </p:cSld>
  <p:clrMapOvr>
    <a:masterClrMapping/>
  </p:clrMapOvr>
</p:sld>
</file>

<file path=ppt/slides/slide3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5" name="Shape 3815"/>
        <p:cNvGrpSpPr/>
        <p:nvPr/>
      </p:nvGrpSpPr>
      <p:grpSpPr>
        <a:xfrm>
          <a:off x="0" y="0"/>
          <a:ext cx="0" cy="0"/>
          <a:chOff x="0" y="0"/>
          <a:chExt cx="0" cy="0"/>
        </a:xfrm>
      </p:grpSpPr>
      <p:sp>
        <p:nvSpPr>
          <p:cNvPr id="3816" name="Google Shape;3816;g2b64a795e42_0_905"/>
          <p:cNvSpPr txBox="1"/>
          <p:nvPr>
            <p:ph type="title"/>
          </p:nvPr>
        </p:nvSpPr>
        <p:spPr>
          <a:xfrm>
            <a:off x="608639" y="2525322"/>
            <a:ext cx="40734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sz="2800"/>
              <a:t>Postpartum disorders</a:t>
            </a:r>
            <a:endParaRPr sz="2800"/>
          </a:p>
        </p:txBody>
      </p:sp>
      <p:sp>
        <p:nvSpPr>
          <p:cNvPr id="3817" name="Google Shape;3817;g2b64a795e42_0_905"/>
          <p:cNvSpPr/>
          <p:nvPr/>
        </p:nvSpPr>
        <p:spPr>
          <a:xfrm>
            <a:off x="1937975" y="1284250"/>
            <a:ext cx="1544540" cy="1112046"/>
          </a:xfrm>
          <a:custGeom>
            <a:rect b="b" l="l" r="r" t="t"/>
            <a:pathLst>
              <a:path extrusionOk="0" h="5692" w="7942">
                <a:moveTo>
                  <a:pt x="3056" y="1"/>
                </a:moveTo>
                <a:cubicBezTo>
                  <a:pt x="2499" y="1"/>
                  <a:pt x="1942" y="26"/>
                  <a:pt x="1393" y="99"/>
                </a:cubicBezTo>
                <a:cubicBezTo>
                  <a:pt x="912" y="166"/>
                  <a:pt x="370" y="314"/>
                  <a:pt x="154" y="808"/>
                </a:cubicBezTo>
                <a:cubicBezTo>
                  <a:pt x="31" y="1079"/>
                  <a:pt x="0" y="1393"/>
                  <a:pt x="25" y="1714"/>
                </a:cubicBezTo>
                <a:cubicBezTo>
                  <a:pt x="68" y="2312"/>
                  <a:pt x="296" y="2966"/>
                  <a:pt x="536" y="3520"/>
                </a:cubicBezTo>
                <a:cubicBezTo>
                  <a:pt x="666" y="3816"/>
                  <a:pt x="789" y="4088"/>
                  <a:pt x="894" y="4310"/>
                </a:cubicBezTo>
                <a:cubicBezTo>
                  <a:pt x="1178" y="4932"/>
                  <a:pt x="1615" y="5537"/>
                  <a:pt x="2220" y="5666"/>
                </a:cubicBezTo>
                <a:cubicBezTo>
                  <a:pt x="2302" y="5684"/>
                  <a:pt x="2385" y="5691"/>
                  <a:pt x="2468" y="5691"/>
                </a:cubicBezTo>
                <a:cubicBezTo>
                  <a:pt x="2824" y="5691"/>
                  <a:pt x="3180" y="5547"/>
                  <a:pt x="3520" y="5407"/>
                </a:cubicBezTo>
                <a:cubicBezTo>
                  <a:pt x="4384" y="5050"/>
                  <a:pt x="5265" y="4680"/>
                  <a:pt x="5993" y="4038"/>
                </a:cubicBezTo>
                <a:cubicBezTo>
                  <a:pt x="7084" y="3077"/>
                  <a:pt x="7941" y="1030"/>
                  <a:pt x="6196" y="277"/>
                </a:cubicBezTo>
                <a:cubicBezTo>
                  <a:pt x="5796" y="105"/>
                  <a:pt x="5364" y="80"/>
                  <a:pt x="4939" y="62"/>
                </a:cubicBezTo>
                <a:cubicBezTo>
                  <a:pt x="4655" y="49"/>
                  <a:pt x="4371" y="37"/>
                  <a:pt x="4088" y="25"/>
                </a:cubicBezTo>
                <a:cubicBezTo>
                  <a:pt x="3744" y="11"/>
                  <a:pt x="3400" y="1"/>
                  <a:pt x="3056"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818" name="Google Shape;3818;g2b64a795e42_0_905"/>
          <p:cNvGrpSpPr/>
          <p:nvPr/>
        </p:nvGrpSpPr>
        <p:grpSpPr>
          <a:xfrm>
            <a:off x="4352214" y="-249185"/>
            <a:ext cx="4653194" cy="5580612"/>
            <a:chOff x="4352214" y="-249185"/>
            <a:chExt cx="4653194" cy="5580612"/>
          </a:xfrm>
        </p:grpSpPr>
        <p:sp>
          <p:nvSpPr>
            <p:cNvPr id="3819" name="Google Shape;3819;g2b64a795e42_0_905"/>
            <p:cNvSpPr/>
            <p:nvPr/>
          </p:nvSpPr>
          <p:spPr>
            <a:xfrm rot="9784833">
              <a:off x="4604931" y="303431"/>
              <a:ext cx="4147759" cy="2353635"/>
            </a:xfrm>
            <a:custGeom>
              <a:rect b="b" l="l" r="r" t="t"/>
              <a:pathLst>
                <a:path extrusionOk="0" h="27814" w="57888">
                  <a:moveTo>
                    <a:pt x="24329" y="0"/>
                  </a:moveTo>
                  <a:cubicBezTo>
                    <a:pt x="20137" y="0"/>
                    <a:pt x="15944" y="292"/>
                    <a:pt x="11795" y="876"/>
                  </a:cubicBezTo>
                  <a:cubicBezTo>
                    <a:pt x="8059" y="1400"/>
                    <a:pt x="3909" y="2467"/>
                    <a:pt x="2041" y="5691"/>
                  </a:cubicBezTo>
                  <a:cubicBezTo>
                    <a:pt x="0" y="9206"/>
                    <a:pt x="1640" y="13707"/>
                    <a:pt x="4033" y="17005"/>
                  </a:cubicBezTo>
                  <a:cubicBezTo>
                    <a:pt x="9661" y="24748"/>
                    <a:pt x="17144" y="27813"/>
                    <a:pt x="25551" y="27813"/>
                  </a:cubicBezTo>
                  <a:cubicBezTo>
                    <a:pt x="28471" y="27813"/>
                    <a:pt x="31503" y="27443"/>
                    <a:pt x="34607" y="26771"/>
                  </a:cubicBezTo>
                  <a:cubicBezTo>
                    <a:pt x="36981" y="26253"/>
                    <a:pt x="39274" y="25538"/>
                    <a:pt x="41395" y="24545"/>
                  </a:cubicBezTo>
                  <a:cubicBezTo>
                    <a:pt x="49157" y="20920"/>
                    <a:pt x="57888" y="5494"/>
                    <a:pt x="45372" y="2485"/>
                  </a:cubicBezTo>
                  <a:cubicBezTo>
                    <a:pt x="38494" y="832"/>
                    <a:pt x="31411" y="0"/>
                    <a:pt x="2432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0" name="Google Shape;3820;g2b64a795e42_0_905"/>
            <p:cNvSpPr/>
            <p:nvPr/>
          </p:nvSpPr>
          <p:spPr>
            <a:xfrm rot="5183080">
              <a:off x="5157570" y="2667456"/>
              <a:ext cx="2471275" cy="2691843"/>
            </a:xfrm>
            <a:custGeom>
              <a:rect b="b" l="l" r="r" t="t"/>
              <a:pathLst>
                <a:path extrusionOk="0" h="3020" w="2757">
                  <a:moveTo>
                    <a:pt x="1727" y="1"/>
                  </a:moveTo>
                  <a:cubicBezTo>
                    <a:pt x="815" y="1"/>
                    <a:pt x="275" y="1495"/>
                    <a:pt x="93" y="2170"/>
                  </a:cubicBezTo>
                  <a:cubicBezTo>
                    <a:pt x="43" y="2361"/>
                    <a:pt x="0" y="2571"/>
                    <a:pt x="93" y="2750"/>
                  </a:cubicBezTo>
                  <a:cubicBezTo>
                    <a:pt x="196" y="2948"/>
                    <a:pt x="423" y="3020"/>
                    <a:pt x="655" y="3020"/>
                  </a:cubicBezTo>
                  <a:cubicBezTo>
                    <a:pt x="756" y="3020"/>
                    <a:pt x="857" y="3006"/>
                    <a:pt x="950" y="2984"/>
                  </a:cubicBezTo>
                  <a:cubicBezTo>
                    <a:pt x="1418" y="2879"/>
                    <a:pt x="1850" y="2639"/>
                    <a:pt x="2183" y="2293"/>
                  </a:cubicBezTo>
                  <a:cubicBezTo>
                    <a:pt x="2479" y="1991"/>
                    <a:pt x="2707" y="1597"/>
                    <a:pt x="2731" y="1171"/>
                  </a:cubicBezTo>
                  <a:cubicBezTo>
                    <a:pt x="2756" y="746"/>
                    <a:pt x="2540" y="296"/>
                    <a:pt x="2164" y="111"/>
                  </a:cubicBezTo>
                  <a:cubicBezTo>
                    <a:pt x="2010" y="35"/>
                    <a:pt x="1864" y="1"/>
                    <a:pt x="1727"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1" name="Google Shape;3821;g2b64a795e42_0_905"/>
            <p:cNvSpPr/>
            <p:nvPr/>
          </p:nvSpPr>
          <p:spPr>
            <a:xfrm>
              <a:off x="6599326" y="1952175"/>
              <a:ext cx="2246512" cy="2392162"/>
            </a:xfrm>
            <a:custGeom>
              <a:rect b="b" l="l" r="r" t="t"/>
              <a:pathLst>
                <a:path extrusionOk="0" h="12553" w="11789">
                  <a:moveTo>
                    <a:pt x="8224" y="1"/>
                  </a:moveTo>
                  <a:cubicBezTo>
                    <a:pt x="6188" y="1"/>
                    <a:pt x="3792" y="774"/>
                    <a:pt x="2646" y="1180"/>
                  </a:cubicBezTo>
                  <a:cubicBezTo>
                    <a:pt x="2621" y="1192"/>
                    <a:pt x="2590" y="1198"/>
                    <a:pt x="2559" y="1211"/>
                  </a:cubicBezTo>
                  <a:cubicBezTo>
                    <a:pt x="1782" y="1494"/>
                    <a:pt x="981" y="1901"/>
                    <a:pt x="574" y="2709"/>
                  </a:cubicBezTo>
                  <a:cubicBezTo>
                    <a:pt x="1" y="3868"/>
                    <a:pt x="469" y="5335"/>
                    <a:pt x="1073" y="6476"/>
                  </a:cubicBezTo>
                  <a:cubicBezTo>
                    <a:pt x="2276" y="8732"/>
                    <a:pt x="4002" y="10625"/>
                    <a:pt x="6018" y="11902"/>
                  </a:cubicBezTo>
                  <a:cubicBezTo>
                    <a:pt x="6265" y="12056"/>
                    <a:pt x="6530" y="12210"/>
                    <a:pt x="6807" y="12321"/>
                  </a:cubicBezTo>
                  <a:cubicBezTo>
                    <a:pt x="7135" y="12462"/>
                    <a:pt x="7471" y="12552"/>
                    <a:pt x="7801" y="12552"/>
                  </a:cubicBezTo>
                  <a:cubicBezTo>
                    <a:pt x="8048" y="12552"/>
                    <a:pt x="8292" y="12501"/>
                    <a:pt x="8527" y="12382"/>
                  </a:cubicBezTo>
                  <a:cubicBezTo>
                    <a:pt x="9095" y="12099"/>
                    <a:pt x="9465" y="11470"/>
                    <a:pt x="9773" y="10853"/>
                  </a:cubicBezTo>
                  <a:cubicBezTo>
                    <a:pt x="10772" y="8843"/>
                    <a:pt x="11419" y="6605"/>
                    <a:pt x="11666" y="4312"/>
                  </a:cubicBezTo>
                  <a:cubicBezTo>
                    <a:pt x="11752" y="3461"/>
                    <a:pt x="11789" y="2567"/>
                    <a:pt x="11518" y="1772"/>
                  </a:cubicBezTo>
                  <a:cubicBezTo>
                    <a:pt x="11067" y="432"/>
                    <a:pt x="9746" y="1"/>
                    <a:pt x="8224" y="1"/>
                  </a:cubicBezTo>
                  <a:close/>
                </a:path>
              </a:pathLst>
            </a:custGeom>
            <a:solidFill>
              <a:schemeClr val="accent3">
                <a:alpha val="4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2" name="Google Shape;3822;g2b64a795e42_0_905"/>
            <p:cNvSpPr/>
            <p:nvPr/>
          </p:nvSpPr>
          <p:spPr>
            <a:xfrm rot="2699978">
              <a:off x="5100118" y="1676293"/>
              <a:ext cx="2926222" cy="2176930"/>
            </a:xfrm>
            <a:custGeom>
              <a:rect b="b" l="l" r="r" t="t"/>
              <a:pathLst>
                <a:path extrusionOk="0" h="6589" w="10631">
                  <a:moveTo>
                    <a:pt x="1143" y="1"/>
                  </a:moveTo>
                  <a:cubicBezTo>
                    <a:pt x="967" y="1"/>
                    <a:pt x="802" y="27"/>
                    <a:pt x="654" y="87"/>
                  </a:cubicBezTo>
                  <a:cubicBezTo>
                    <a:pt x="25" y="340"/>
                    <a:pt x="1" y="1092"/>
                    <a:pt x="198" y="1764"/>
                  </a:cubicBezTo>
                  <a:cubicBezTo>
                    <a:pt x="827" y="3898"/>
                    <a:pt x="2683" y="5260"/>
                    <a:pt x="5075" y="6142"/>
                  </a:cubicBezTo>
                  <a:cubicBezTo>
                    <a:pt x="5543" y="6314"/>
                    <a:pt x="6012" y="6450"/>
                    <a:pt x="6474" y="6536"/>
                  </a:cubicBezTo>
                  <a:cubicBezTo>
                    <a:pt x="6664" y="6572"/>
                    <a:pt x="6867" y="6589"/>
                    <a:pt x="7074" y="6589"/>
                  </a:cubicBezTo>
                  <a:cubicBezTo>
                    <a:pt x="8703" y="6589"/>
                    <a:pt x="10631" y="5535"/>
                    <a:pt x="8799" y="4064"/>
                  </a:cubicBezTo>
                  <a:cubicBezTo>
                    <a:pt x="6992" y="2609"/>
                    <a:pt x="4933" y="1376"/>
                    <a:pt x="2781" y="445"/>
                  </a:cubicBezTo>
                  <a:cubicBezTo>
                    <a:pt x="2246" y="216"/>
                    <a:pt x="1649" y="1"/>
                    <a:pt x="1143" y="1"/>
                  </a:cubicBezTo>
                  <a:close/>
                </a:path>
              </a:pathLst>
            </a:custGeom>
            <a:solidFill>
              <a:schemeClr val="accent4">
                <a:alpha val="5803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823" name="Google Shape;3823;g2b64a795e42_0_905"/>
          <p:cNvSpPr/>
          <p:nvPr/>
        </p:nvSpPr>
        <p:spPr>
          <a:xfrm>
            <a:off x="8244128" y="2496750"/>
            <a:ext cx="259725" cy="267028"/>
          </a:xfrm>
          <a:custGeom>
            <a:rect b="b" l="l" r="r" t="t"/>
            <a:pathLst>
              <a:path extrusionOk="0" h="2701" w="2627">
                <a:moveTo>
                  <a:pt x="1030" y="0"/>
                </a:moveTo>
                <a:cubicBezTo>
                  <a:pt x="968" y="0"/>
                  <a:pt x="919" y="49"/>
                  <a:pt x="919" y="111"/>
                </a:cubicBezTo>
                <a:lnTo>
                  <a:pt x="919" y="956"/>
                </a:lnTo>
                <a:lnTo>
                  <a:pt x="111" y="956"/>
                </a:lnTo>
                <a:cubicBezTo>
                  <a:pt x="50" y="956"/>
                  <a:pt x="0" y="1005"/>
                  <a:pt x="0" y="1067"/>
                </a:cubicBezTo>
                <a:lnTo>
                  <a:pt x="0" y="1628"/>
                </a:lnTo>
                <a:cubicBezTo>
                  <a:pt x="0" y="1689"/>
                  <a:pt x="50" y="1739"/>
                  <a:pt x="111" y="1739"/>
                </a:cubicBezTo>
                <a:lnTo>
                  <a:pt x="919" y="1739"/>
                </a:lnTo>
                <a:lnTo>
                  <a:pt x="919" y="2583"/>
                </a:lnTo>
                <a:cubicBezTo>
                  <a:pt x="919" y="2645"/>
                  <a:pt x="968" y="2701"/>
                  <a:pt x="1030" y="2701"/>
                </a:cubicBezTo>
                <a:lnTo>
                  <a:pt x="1591" y="2701"/>
                </a:lnTo>
                <a:cubicBezTo>
                  <a:pt x="1653" y="2701"/>
                  <a:pt x="1708" y="2645"/>
                  <a:pt x="1708" y="2583"/>
                </a:cubicBezTo>
                <a:lnTo>
                  <a:pt x="1708" y="1739"/>
                </a:lnTo>
                <a:lnTo>
                  <a:pt x="2516" y="1739"/>
                </a:lnTo>
                <a:cubicBezTo>
                  <a:pt x="2578" y="1739"/>
                  <a:pt x="2627" y="1689"/>
                  <a:pt x="2627" y="1628"/>
                </a:cubicBezTo>
                <a:lnTo>
                  <a:pt x="2627" y="1067"/>
                </a:lnTo>
                <a:cubicBezTo>
                  <a:pt x="2627" y="1005"/>
                  <a:pt x="2578" y="956"/>
                  <a:pt x="2516" y="956"/>
                </a:cubicBezTo>
                <a:lnTo>
                  <a:pt x="1708" y="956"/>
                </a:lnTo>
                <a:lnTo>
                  <a:pt x="1708" y="111"/>
                </a:lnTo>
                <a:cubicBezTo>
                  <a:pt x="1708" y="49"/>
                  <a:pt x="1653" y="0"/>
                  <a:pt x="15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4" name="Google Shape;3824;g2b64a795e42_0_905"/>
          <p:cNvSpPr/>
          <p:nvPr/>
        </p:nvSpPr>
        <p:spPr>
          <a:xfrm>
            <a:off x="6183225" y="11040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5" name="Google Shape;3825;g2b64a795e42_0_905"/>
          <p:cNvSpPr/>
          <p:nvPr/>
        </p:nvSpPr>
        <p:spPr>
          <a:xfrm>
            <a:off x="7581625" y="10022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6" name="Google Shape;3826;g2b64a795e42_0_905"/>
          <p:cNvSpPr/>
          <p:nvPr/>
        </p:nvSpPr>
        <p:spPr>
          <a:xfrm>
            <a:off x="6309925" y="44311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7" name="Google Shape;3827;g2b64a795e42_0_905"/>
          <p:cNvSpPr/>
          <p:nvPr/>
        </p:nvSpPr>
        <p:spPr>
          <a:xfrm>
            <a:off x="6751175" y="1337800"/>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8" name="Google Shape;3828;g2b64a795e42_0_905"/>
          <p:cNvSpPr/>
          <p:nvPr/>
        </p:nvSpPr>
        <p:spPr>
          <a:xfrm>
            <a:off x="8003525" y="9123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9" name="Google Shape;3829;g2b64a795e42_0_905"/>
          <p:cNvSpPr/>
          <p:nvPr/>
        </p:nvSpPr>
        <p:spPr>
          <a:xfrm>
            <a:off x="7158350" y="5724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0" name="Google Shape;3830;g2b64a795e42_0_905"/>
          <p:cNvSpPr/>
          <p:nvPr/>
        </p:nvSpPr>
        <p:spPr>
          <a:xfrm flipH="1">
            <a:off x="6141225" y="18058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1" name="Google Shape;3831;g2b64a795e42_0_905"/>
          <p:cNvSpPr/>
          <p:nvPr/>
        </p:nvSpPr>
        <p:spPr>
          <a:xfrm>
            <a:off x="7222850" y="11982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2" name="Google Shape;3832;g2b64a795e42_0_905"/>
          <p:cNvSpPr/>
          <p:nvPr/>
        </p:nvSpPr>
        <p:spPr>
          <a:xfrm>
            <a:off x="7633963" y="9348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3" name="Google Shape;3833;g2b64a795e42_0_905"/>
          <p:cNvSpPr/>
          <p:nvPr/>
        </p:nvSpPr>
        <p:spPr>
          <a:xfrm flipH="1">
            <a:off x="5702600" y="22290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4" name="Google Shape;3834;g2b64a795e42_0_905"/>
          <p:cNvSpPr/>
          <p:nvPr/>
        </p:nvSpPr>
        <p:spPr>
          <a:xfrm>
            <a:off x="5638100" y="16826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5" name="Google Shape;3835;g2b64a795e42_0_905"/>
          <p:cNvSpPr/>
          <p:nvPr/>
        </p:nvSpPr>
        <p:spPr>
          <a:xfrm flipH="1">
            <a:off x="5671075" y="17404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6" name="Google Shape;3836;g2b64a795e42_0_905"/>
          <p:cNvSpPr/>
          <p:nvPr/>
        </p:nvSpPr>
        <p:spPr>
          <a:xfrm flipH="1">
            <a:off x="6265375" y="1742325"/>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7" name="Google Shape;3837;g2b64a795e42_0_905"/>
          <p:cNvSpPr/>
          <p:nvPr/>
        </p:nvSpPr>
        <p:spPr>
          <a:xfrm>
            <a:off x="7222850" y="5836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8" name="Google Shape;3838;g2b64a795e42_0_905"/>
          <p:cNvSpPr/>
          <p:nvPr/>
        </p:nvSpPr>
        <p:spPr>
          <a:xfrm flipH="1">
            <a:off x="5800000" y="2077563"/>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9" name="Google Shape;3839;g2b64a795e42_0_905"/>
          <p:cNvSpPr/>
          <p:nvPr/>
        </p:nvSpPr>
        <p:spPr>
          <a:xfrm flipH="1">
            <a:off x="6321175" y="18058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0" name="Google Shape;3840;g2b64a795e42_0_905"/>
          <p:cNvSpPr/>
          <p:nvPr/>
        </p:nvSpPr>
        <p:spPr>
          <a:xfrm>
            <a:off x="6263351" y="4275525"/>
            <a:ext cx="214127" cy="220152"/>
          </a:xfrm>
          <a:custGeom>
            <a:rect b="b" l="l" r="r" t="t"/>
            <a:pathLst>
              <a:path extrusionOk="0" h="2701" w="2627">
                <a:moveTo>
                  <a:pt x="1030" y="0"/>
                </a:moveTo>
                <a:cubicBezTo>
                  <a:pt x="968" y="0"/>
                  <a:pt x="919" y="49"/>
                  <a:pt x="919" y="111"/>
                </a:cubicBezTo>
                <a:lnTo>
                  <a:pt x="919" y="956"/>
                </a:lnTo>
                <a:lnTo>
                  <a:pt x="111" y="956"/>
                </a:lnTo>
                <a:cubicBezTo>
                  <a:pt x="50" y="956"/>
                  <a:pt x="0" y="1005"/>
                  <a:pt x="0" y="1067"/>
                </a:cubicBezTo>
                <a:lnTo>
                  <a:pt x="0" y="1628"/>
                </a:lnTo>
                <a:cubicBezTo>
                  <a:pt x="0" y="1689"/>
                  <a:pt x="50" y="1739"/>
                  <a:pt x="111" y="1739"/>
                </a:cubicBezTo>
                <a:lnTo>
                  <a:pt x="919" y="1739"/>
                </a:lnTo>
                <a:lnTo>
                  <a:pt x="919" y="2583"/>
                </a:lnTo>
                <a:cubicBezTo>
                  <a:pt x="919" y="2645"/>
                  <a:pt x="968" y="2701"/>
                  <a:pt x="1030" y="2701"/>
                </a:cubicBezTo>
                <a:lnTo>
                  <a:pt x="1591" y="2701"/>
                </a:lnTo>
                <a:cubicBezTo>
                  <a:pt x="1653" y="2701"/>
                  <a:pt x="1708" y="2645"/>
                  <a:pt x="1708" y="2583"/>
                </a:cubicBezTo>
                <a:lnTo>
                  <a:pt x="1708" y="1739"/>
                </a:lnTo>
                <a:lnTo>
                  <a:pt x="2516" y="1739"/>
                </a:lnTo>
                <a:cubicBezTo>
                  <a:pt x="2578" y="1739"/>
                  <a:pt x="2627" y="1689"/>
                  <a:pt x="2627" y="1628"/>
                </a:cubicBezTo>
                <a:lnTo>
                  <a:pt x="2627" y="1067"/>
                </a:lnTo>
                <a:cubicBezTo>
                  <a:pt x="2627" y="1005"/>
                  <a:pt x="2578" y="956"/>
                  <a:pt x="2516" y="956"/>
                </a:cubicBezTo>
                <a:lnTo>
                  <a:pt x="1708" y="956"/>
                </a:lnTo>
                <a:lnTo>
                  <a:pt x="1708" y="111"/>
                </a:lnTo>
                <a:cubicBezTo>
                  <a:pt x="1708" y="49"/>
                  <a:pt x="1653" y="0"/>
                  <a:pt x="15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1" name="Google Shape;3841;g2b64a795e42_0_905"/>
          <p:cNvSpPr/>
          <p:nvPr/>
        </p:nvSpPr>
        <p:spPr>
          <a:xfrm>
            <a:off x="7927300" y="45396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2" name="Google Shape;3842;g2b64a795e42_0_905"/>
          <p:cNvSpPr/>
          <p:nvPr/>
        </p:nvSpPr>
        <p:spPr>
          <a:xfrm>
            <a:off x="6876575" y="36782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3" name="Google Shape;3843;g2b64a795e42_0_905"/>
          <p:cNvSpPr/>
          <p:nvPr/>
        </p:nvSpPr>
        <p:spPr>
          <a:xfrm>
            <a:off x="7497650" y="359703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4" name="Google Shape;3844;g2b64a795e42_0_905"/>
          <p:cNvSpPr/>
          <p:nvPr/>
        </p:nvSpPr>
        <p:spPr>
          <a:xfrm>
            <a:off x="7581038" y="368950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5" name="Google Shape;3845;g2b64a795e42_0_905"/>
          <p:cNvSpPr/>
          <p:nvPr/>
        </p:nvSpPr>
        <p:spPr>
          <a:xfrm>
            <a:off x="7539338" y="3582988"/>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6" name="Google Shape;3846;g2b64a795e42_0_905"/>
          <p:cNvSpPr/>
          <p:nvPr/>
        </p:nvSpPr>
        <p:spPr>
          <a:xfrm flipH="1">
            <a:off x="7165963" y="39893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7" name="Google Shape;3847;g2b64a795e42_0_905"/>
          <p:cNvSpPr/>
          <p:nvPr/>
        </p:nvSpPr>
        <p:spPr>
          <a:xfrm flipH="1">
            <a:off x="7553150" y="4335300"/>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8" name="Google Shape;3848;g2b64a795e42_0_905"/>
          <p:cNvSpPr/>
          <p:nvPr/>
        </p:nvSpPr>
        <p:spPr>
          <a:xfrm>
            <a:off x="6817475" y="41228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9" name="Google Shape;3849;g2b64a795e42_0_905"/>
          <p:cNvSpPr/>
          <p:nvPr/>
        </p:nvSpPr>
        <p:spPr>
          <a:xfrm>
            <a:off x="6741725" y="44311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0" name="Google Shape;3850;g2b64a795e42_0_905"/>
          <p:cNvSpPr/>
          <p:nvPr/>
        </p:nvSpPr>
        <p:spPr>
          <a:xfrm>
            <a:off x="6775475" y="44424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1" name="Google Shape;3851;g2b64a795e42_0_905"/>
          <p:cNvSpPr/>
          <p:nvPr/>
        </p:nvSpPr>
        <p:spPr>
          <a:xfrm>
            <a:off x="6673488" y="44424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2" name="Google Shape;3852;g2b64a795e42_0_905"/>
          <p:cNvSpPr/>
          <p:nvPr/>
        </p:nvSpPr>
        <p:spPr>
          <a:xfrm>
            <a:off x="7197675" y="433633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3" name="Google Shape;3853;g2b64a795e42_0_905"/>
          <p:cNvSpPr/>
          <p:nvPr/>
        </p:nvSpPr>
        <p:spPr>
          <a:xfrm>
            <a:off x="7292625" y="43668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4" name="Google Shape;3854;g2b64a795e42_0_905"/>
          <p:cNvSpPr/>
          <p:nvPr/>
        </p:nvSpPr>
        <p:spPr>
          <a:xfrm>
            <a:off x="7958350" y="34175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5" name="Google Shape;3855;g2b64a795e42_0_905"/>
          <p:cNvSpPr/>
          <p:nvPr/>
        </p:nvSpPr>
        <p:spPr>
          <a:xfrm>
            <a:off x="7882600" y="37259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6" name="Google Shape;3856;g2b64a795e42_0_905"/>
          <p:cNvSpPr/>
          <p:nvPr/>
        </p:nvSpPr>
        <p:spPr>
          <a:xfrm>
            <a:off x="7916350" y="37371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7" name="Google Shape;3857;g2b64a795e42_0_905"/>
          <p:cNvSpPr/>
          <p:nvPr/>
        </p:nvSpPr>
        <p:spPr>
          <a:xfrm>
            <a:off x="7814363" y="37371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8" name="Google Shape;3858;g2b64a795e42_0_905"/>
          <p:cNvSpPr/>
          <p:nvPr/>
        </p:nvSpPr>
        <p:spPr>
          <a:xfrm>
            <a:off x="8338550" y="363108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9" name="Google Shape;3859;g2b64a795e42_0_905"/>
          <p:cNvSpPr/>
          <p:nvPr/>
        </p:nvSpPr>
        <p:spPr>
          <a:xfrm>
            <a:off x="8433500" y="36615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0" name="Google Shape;3860;g2b64a795e42_0_905"/>
          <p:cNvSpPr/>
          <p:nvPr/>
        </p:nvSpPr>
        <p:spPr>
          <a:xfrm>
            <a:off x="5346927" y="1463202"/>
            <a:ext cx="1082100" cy="1082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1" name="Google Shape;3861;g2b64a795e42_0_905"/>
          <p:cNvSpPr/>
          <p:nvPr/>
        </p:nvSpPr>
        <p:spPr>
          <a:xfrm>
            <a:off x="7093290" y="2524338"/>
            <a:ext cx="1643100" cy="1643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2" name="Google Shape;3862;g2b64a795e42_0_905"/>
          <p:cNvSpPr/>
          <p:nvPr/>
        </p:nvSpPr>
        <p:spPr>
          <a:xfrm>
            <a:off x="7364575" y="1151200"/>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3" name="Google Shape;3863;g2b64a795e42_0_905"/>
          <p:cNvSpPr/>
          <p:nvPr/>
        </p:nvSpPr>
        <p:spPr>
          <a:xfrm>
            <a:off x="6469000" y="3843288"/>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4" name="Google Shape;3864;g2b64a795e42_0_905"/>
          <p:cNvSpPr/>
          <p:nvPr/>
        </p:nvSpPr>
        <p:spPr>
          <a:xfrm rot="-6779535">
            <a:off x="1766563" y="247767"/>
            <a:ext cx="648910" cy="469058"/>
          </a:xfrm>
          <a:custGeom>
            <a:rect b="b" l="l" r="r" t="t"/>
            <a:pathLst>
              <a:path extrusionOk="0" h="5915" w="8183">
                <a:moveTo>
                  <a:pt x="4239" y="0"/>
                </a:moveTo>
                <a:cubicBezTo>
                  <a:pt x="4180" y="0"/>
                  <a:pt x="4122" y="2"/>
                  <a:pt x="4064" y="6"/>
                </a:cubicBezTo>
                <a:cubicBezTo>
                  <a:pt x="2769" y="99"/>
                  <a:pt x="1240" y="2207"/>
                  <a:pt x="500" y="3299"/>
                </a:cubicBezTo>
                <a:cubicBezTo>
                  <a:pt x="247" y="3662"/>
                  <a:pt x="1" y="4094"/>
                  <a:pt x="38" y="4538"/>
                </a:cubicBezTo>
                <a:cubicBezTo>
                  <a:pt x="62" y="4797"/>
                  <a:pt x="186" y="5031"/>
                  <a:pt x="358" y="5204"/>
                </a:cubicBezTo>
                <a:cubicBezTo>
                  <a:pt x="432" y="5284"/>
                  <a:pt x="525" y="5352"/>
                  <a:pt x="617" y="5407"/>
                </a:cubicBezTo>
                <a:cubicBezTo>
                  <a:pt x="919" y="5586"/>
                  <a:pt x="1264" y="5648"/>
                  <a:pt x="1604" y="5697"/>
                </a:cubicBezTo>
                <a:cubicBezTo>
                  <a:pt x="2364" y="5820"/>
                  <a:pt x="3149" y="5914"/>
                  <a:pt x="3930" y="5914"/>
                </a:cubicBezTo>
                <a:cubicBezTo>
                  <a:pt x="4999" y="5914"/>
                  <a:pt x="6061" y="5737"/>
                  <a:pt x="7048" y="5210"/>
                </a:cubicBezTo>
                <a:cubicBezTo>
                  <a:pt x="7492" y="4970"/>
                  <a:pt x="7942" y="4618"/>
                  <a:pt x="8077" y="4094"/>
                </a:cubicBezTo>
                <a:cubicBezTo>
                  <a:pt x="8182" y="3687"/>
                  <a:pt x="8071" y="3268"/>
                  <a:pt x="7923" y="2898"/>
                </a:cubicBezTo>
                <a:cubicBezTo>
                  <a:pt x="7868" y="2762"/>
                  <a:pt x="7806" y="2627"/>
                  <a:pt x="7732" y="2491"/>
                </a:cubicBezTo>
                <a:cubicBezTo>
                  <a:pt x="7045" y="1189"/>
                  <a:pt x="5643" y="0"/>
                  <a:pt x="423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5" name="Google Shape;3865;g2b64a795e42_0_905"/>
          <p:cNvSpPr/>
          <p:nvPr/>
        </p:nvSpPr>
        <p:spPr>
          <a:xfrm rot="-715145">
            <a:off x="2230960" y="74760"/>
            <a:ext cx="1797725" cy="815088"/>
          </a:xfrm>
          <a:custGeom>
            <a:rect b="b" l="l" r="r" t="t"/>
            <a:pathLst>
              <a:path extrusionOk="0" h="8997" w="9952">
                <a:moveTo>
                  <a:pt x="3764" y="1"/>
                </a:moveTo>
                <a:cubicBezTo>
                  <a:pt x="3566" y="1"/>
                  <a:pt x="3368" y="7"/>
                  <a:pt x="3169" y="18"/>
                </a:cubicBezTo>
                <a:cubicBezTo>
                  <a:pt x="2806" y="37"/>
                  <a:pt x="2442" y="74"/>
                  <a:pt x="2078" y="135"/>
                </a:cubicBezTo>
                <a:cubicBezTo>
                  <a:pt x="1277" y="265"/>
                  <a:pt x="716" y="431"/>
                  <a:pt x="376" y="875"/>
                </a:cubicBezTo>
                <a:cubicBezTo>
                  <a:pt x="210" y="1091"/>
                  <a:pt x="99" y="1381"/>
                  <a:pt x="44" y="1769"/>
                </a:cubicBezTo>
                <a:cubicBezTo>
                  <a:pt x="13" y="1972"/>
                  <a:pt x="0" y="2201"/>
                  <a:pt x="0" y="2460"/>
                </a:cubicBezTo>
                <a:cubicBezTo>
                  <a:pt x="7" y="4661"/>
                  <a:pt x="1344" y="7552"/>
                  <a:pt x="3120" y="8514"/>
                </a:cubicBezTo>
                <a:cubicBezTo>
                  <a:pt x="3729" y="8843"/>
                  <a:pt x="4377" y="8996"/>
                  <a:pt x="5022" y="8996"/>
                </a:cubicBezTo>
                <a:cubicBezTo>
                  <a:pt x="6790" y="8996"/>
                  <a:pt x="8533" y="7844"/>
                  <a:pt x="9378" y="6023"/>
                </a:cubicBezTo>
                <a:cubicBezTo>
                  <a:pt x="9440" y="5894"/>
                  <a:pt x="9495" y="5764"/>
                  <a:pt x="9545" y="5629"/>
                </a:cubicBezTo>
                <a:cubicBezTo>
                  <a:pt x="9828" y="4864"/>
                  <a:pt x="9951" y="3989"/>
                  <a:pt x="9791" y="3187"/>
                </a:cubicBezTo>
                <a:cubicBezTo>
                  <a:pt x="9748" y="2965"/>
                  <a:pt x="9680" y="2749"/>
                  <a:pt x="9594" y="2546"/>
                </a:cubicBezTo>
                <a:cubicBezTo>
                  <a:pt x="9101" y="1442"/>
                  <a:pt x="8028" y="857"/>
                  <a:pt x="6992" y="517"/>
                </a:cubicBezTo>
                <a:cubicBezTo>
                  <a:pt x="5943" y="173"/>
                  <a:pt x="4855" y="1"/>
                  <a:pt x="3764" y="1"/>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6" name="Google Shape;3866;g2b64a795e42_0_905"/>
          <p:cNvSpPr txBox="1"/>
          <p:nvPr>
            <p:ph idx="2" type="title"/>
          </p:nvPr>
        </p:nvSpPr>
        <p:spPr>
          <a:xfrm>
            <a:off x="1861350" y="1375100"/>
            <a:ext cx="14160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6000"/>
              <a:buNone/>
            </a:pPr>
            <a:r>
              <a:rPr lang="en-US"/>
              <a:t>27</a:t>
            </a:r>
            <a:endParaRPr/>
          </a:p>
        </p:txBody>
      </p:sp>
      <p:pic>
        <p:nvPicPr>
          <p:cNvPr id="3867" name="Google Shape;3867;g2b64a795e42_0_905"/>
          <p:cNvPicPr preferRelativeResize="0"/>
          <p:nvPr/>
        </p:nvPicPr>
        <p:blipFill rotWithShape="1">
          <a:blip r:embed="rId3">
            <a:alphaModFix/>
          </a:blip>
          <a:srcRect b="0" l="0" r="0" t="0"/>
          <a:stretch/>
        </p:blipFill>
        <p:spPr>
          <a:xfrm>
            <a:off x="4936125" y="396500"/>
            <a:ext cx="3945399" cy="3945399"/>
          </a:xfrm>
          <a:prstGeom prst="rect">
            <a:avLst/>
          </a:prstGeom>
          <a:noFill/>
          <a:ln>
            <a:noFill/>
          </a:ln>
        </p:spPr>
      </p:pic>
    </p:spTree>
  </p:cSld>
  <p:clrMapOvr>
    <a:masterClrMapping/>
  </p:clrMapOvr>
</p:sld>
</file>

<file path=ppt/slides/slide3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1" name="Shape 3871"/>
        <p:cNvGrpSpPr/>
        <p:nvPr/>
      </p:nvGrpSpPr>
      <p:grpSpPr>
        <a:xfrm>
          <a:off x="0" y="0"/>
          <a:ext cx="0" cy="0"/>
          <a:chOff x="0" y="0"/>
          <a:chExt cx="0" cy="0"/>
        </a:xfrm>
      </p:grpSpPr>
      <p:sp>
        <p:nvSpPr>
          <p:cNvPr id="3872" name="Google Shape;3872;p141"/>
          <p:cNvSpPr txBox="1"/>
          <p:nvPr>
            <p:ph type="title"/>
          </p:nvPr>
        </p:nvSpPr>
        <p:spPr>
          <a:xfrm>
            <a:off x="301857" y="309651"/>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Postpartum disorders </a:t>
            </a:r>
            <a:endParaRPr/>
          </a:p>
        </p:txBody>
      </p:sp>
      <p:sp>
        <p:nvSpPr>
          <p:cNvPr id="3873" name="Google Shape;3873;p141"/>
          <p:cNvSpPr txBox="1"/>
          <p:nvPr>
            <p:ph idx="1" type="body"/>
          </p:nvPr>
        </p:nvSpPr>
        <p:spPr>
          <a:xfrm>
            <a:off x="390573" y="1001704"/>
            <a:ext cx="7521974" cy="4020603"/>
          </a:xfrm>
          <a:prstGeom prst="rect">
            <a:avLst/>
          </a:prstGeom>
          <a:noFill/>
          <a:ln>
            <a:noFill/>
          </a:ln>
        </p:spPr>
        <p:txBody>
          <a:bodyPr anchorCtr="0" anchor="t" bIns="45700" lIns="91425" spcFirstLastPara="1" rIns="91425" wrap="square" tIns="45700">
            <a:normAutofit/>
          </a:bodyPr>
          <a:lstStyle/>
          <a:p>
            <a:pPr indent="-317500" lvl="0" marL="457200" rtl="0" algn="l">
              <a:lnSpc>
                <a:spcPct val="100000"/>
              </a:lnSpc>
              <a:spcBef>
                <a:spcPts val="0"/>
              </a:spcBef>
              <a:spcAft>
                <a:spcPts val="0"/>
              </a:spcAft>
              <a:buSzPts val="1400"/>
              <a:buChar char="•"/>
            </a:pPr>
            <a:r>
              <a:rPr lang="en-US" sz="1600"/>
              <a:t>Postpartum disorder is a psychiatric disorder that occur in the first couple weeks of childbirth </a:t>
            </a:r>
            <a:endParaRPr/>
          </a:p>
          <a:p>
            <a:pPr indent="-317500" lvl="0" marL="457200" rtl="0" algn="l">
              <a:lnSpc>
                <a:spcPct val="100000"/>
              </a:lnSpc>
              <a:spcBef>
                <a:spcPts val="0"/>
              </a:spcBef>
              <a:spcAft>
                <a:spcPts val="0"/>
              </a:spcAft>
              <a:buSzPts val="1400"/>
              <a:buChar char="•"/>
            </a:pPr>
            <a:r>
              <a:rPr lang="en-US" sz="1600"/>
              <a:t>Postpartum </a:t>
            </a:r>
            <a:r>
              <a:rPr lang="en-US" sz="1600">
                <a:solidFill>
                  <a:schemeClr val="dk2"/>
                </a:solidFill>
              </a:rPr>
              <a:t>blues</a:t>
            </a:r>
            <a:r>
              <a:rPr lang="en-US" sz="1600"/>
              <a:t> </a:t>
            </a:r>
            <a:r>
              <a:rPr lang="en-US" sz="1600">
                <a:solidFill>
                  <a:srgbClr val="FF0000"/>
                </a:solidFill>
              </a:rPr>
              <a:t>very common, up to 80% of pregnancies, </a:t>
            </a:r>
            <a:r>
              <a:rPr lang="en-US" sz="1600">
                <a:solidFill>
                  <a:schemeClr val="dk2"/>
                </a:solidFill>
              </a:rPr>
              <a:t>PP depression </a:t>
            </a:r>
            <a:r>
              <a:rPr lang="en-US" sz="1600"/>
              <a:t>10%–25% of pregnancies</a:t>
            </a:r>
            <a:r>
              <a:rPr lang="en-US" sz="1600">
                <a:solidFill>
                  <a:schemeClr val="dk2"/>
                </a:solidFill>
              </a:rPr>
              <a:t>, and PP psychosis</a:t>
            </a:r>
            <a:r>
              <a:rPr lang="en-US" sz="1600"/>
              <a:t> (rare but more serious ) are 3 of the most common psychiatric disorders experienced in the PP period</a:t>
            </a:r>
            <a:endParaRPr/>
          </a:p>
          <a:p>
            <a:pPr indent="-317500" lvl="0" marL="457200" rtl="0" algn="l">
              <a:lnSpc>
                <a:spcPct val="100000"/>
              </a:lnSpc>
              <a:spcBef>
                <a:spcPts val="0"/>
              </a:spcBef>
              <a:spcAft>
                <a:spcPts val="0"/>
              </a:spcAft>
              <a:buSzPts val="1400"/>
              <a:buChar char="•"/>
            </a:pPr>
            <a:r>
              <a:rPr lang="en-US" sz="1600"/>
              <a:t>According to the DSM-V, to use the “with peripartum onset” modifier, the onset of symptoms must occur </a:t>
            </a:r>
            <a:r>
              <a:rPr lang="en-US" sz="1600">
                <a:solidFill>
                  <a:srgbClr val="FF0000"/>
                </a:solidFill>
              </a:rPr>
              <a:t>during pregnancy or within 4 weeks PP</a:t>
            </a:r>
            <a:endParaRPr/>
          </a:p>
          <a:p>
            <a:pPr indent="-228600" lvl="0" marL="457200" rtl="0" algn="l">
              <a:lnSpc>
                <a:spcPct val="100000"/>
              </a:lnSpc>
              <a:spcBef>
                <a:spcPts val="0"/>
              </a:spcBef>
              <a:spcAft>
                <a:spcPts val="0"/>
              </a:spcAft>
              <a:buSzPts val="1400"/>
              <a:buNone/>
            </a:pPr>
            <a:r>
              <a:t/>
            </a:r>
            <a:endParaRPr sz="1600"/>
          </a:p>
          <a:p>
            <a:pPr indent="-317500" lvl="0" marL="457200" rtl="0" algn="l">
              <a:lnSpc>
                <a:spcPct val="100000"/>
              </a:lnSpc>
              <a:spcBef>
                <a:spcPts val="0"/>
              </a:spcBef>
              <a:spcAft>
                <a:spcPts val="0"/>
              </a:spcAft>
              <a:buSzPts val="1400"/>
              <a:buChar char="•"/>
            </a:pPr>
            <a:r>
              <a:rPr lang="en-US" sz="1600"/>
              <a:t>Estrogen can affect the monoaminergic system serotonin and dopamine → Drastic changes in hormone levels are thought to be major contributing factors in PP psychiatric disorders, early PP period is characterized by a marked ↓ in both estrogen and progesterone, Genetic factors may contribute</a:t>
            </a:r>
            <a:endParaRPr/>
          </a:p>
        </p:txBody>
      </p:sp>
    </p:spTree>
  </p:cSld>
  <p:clrMapOvr>
    <a:masterClrMapping/>
  </p:clrMapOvr>
</p:sld>
</file>

<file path=ppt/slides/slide3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7" name="Shape 3877"/>
        <p:cNvGrpSpPr/>
        <p:nvPr/>
      </p:nvGrpSpPr>
      <p:grpSpPr>
        <a:xfrm>
          <a:off x="0" y="0"/>
          <a:ext cx="0" cy="0"/>
          <a:chOff x="0" y="0"/>
          <a:chExt cx="0" cy="0"/>
        </a:xfrm>
      </p:grpSpPr>
      <p:sp>
        <p:nvSpPr>
          <p:cNvPr id="3878" name="Google Shape;3878;p142"/>
          <p:cNvSpPr txBox="1"/>
          <p:nvPr>
            <p:ph type="title"/>
          </p:nvPr>
        </p:nvSpPr>
        <p:spPr>
          <a:xfrm>
            <a:off x="352402" y="314246"/>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Risk factors </a:t>
            </a:r>
            <a:endParaRPr/>
          </a:p>
        </p:txBody>
      </p:sp>
      <p:sp>
        <p:nvSpPr>
          <p:cNvPr id="3879" name="Google Shape;3879;p142"/>
          <p:cNvSpPr txBox="1"/>
          <p:nvPr>
            <p:ph idx="1" type="body"/>
          </p:nvPr>
        </p:nvSpPr>
        <p:spPr>
          <a:xfrm>
            <a:off x="468001" y="1008926"/>
            <a:ext cx="7219392" cy="4004192"/>
          </a:xfrm>
          <a:prstGeom prst="rect">
            <a:avLst/>
          </a:prstGeom>
          <a:noFill/>
          <a:ln>
            <a:noFill/>
          </a:ln>
        </p:spPr>
        <p:txBody>
          <a:bodyPr anchorCtr="0" anchor="t" bIns="45700" lIns="91425" spcFirstLastPara="1" rIns="91425" wrap="square" tIns="45700">
            <a:normAutofit/>
          </a:bodyPr>
          <a:lstStyle/>
          <a:p>
            <a:pPr indent="-317500" lvl="0" marL="457200" rtl="0" algn="l">
              <a:lnSpc>
                <a:spcPct val="100000"/>
              </a:lnSpc>
              <a:spcBef>
                <a:spcPts val="0"/>
              </a:spcBef>
              <a:spcAft>
                <a:spcPts val="0"/>
              </a:spcAft>
              <a:buSzPts val="1400"/>
              <a:buChar char="•"/>
            </a:pPr>
            <a:r>
              <a:rPr lang="en-US" sz="1600"/>
              <a:t>Young age (&lt; 25 years) </a:t>
            </a:r>
            <a:endParaRPr/>
          </a:p>
          <a:p>
            <a:pPr indent="-317500" lvl="0" marL="457200" rtl="0" algn="l">
              <a:lnSpc>
                <a:spcPct val="100000"/>
              </a:lnSpc>
              <a:spcBef>
                <a:spcPts val="0"/>
              </a:spcBef>
              <a:spcAft>
                <a:spcPts val="0"/>
              </a:spcAft>
              <a:buSzPts val="1400"/>
              <a:buChar char="•"/>
            </a:pPr>
            <a:r>
              <a:rPr lang="en-US" sz="1600"/>
              <a:t>Poor social support </a:t>
            </a:r>
            <a:endParaRPr/>
          </a:p>
          <a:p>
            <a:pPr indent="-317500" lvl="0" marL="457200" rtl="0" algn="l">
              <a:lnSpc>
                <a:spcPct val="100000"/>
              </a:lnSpc>
              <a:spcBef>
                <a:spcPts val="0"/>
              </a:spcBef>
              <a:spcAft>
                <a:spcPts val="0"/>
              </a:spcAft>
              <a:buSzPts val="1400"/>
              <a:buChar char="•"/>
            </a:pPr>
            <a:r>
              <a:rPr lang="en-US" sz="1600"/>
              <a:t>Difficulties with breastfeeding </a:t>
            </a:r>
            <a:endParaRPr/>
          </a:p>
          <a:p>
            <a:pPr indent="-317500" lvl="0" marL="457200" rtl="0" algn="l">
              <a:lnSpc>
                <a:spcPct val="100000"/>
              </a:lnSpc>
              <a:spcBef>
                <a:spcPts val="0"/>
              </a:spcBef>
              <a:spcAft>
                <a:spcPts val="0"/>
              </a:spcAft>
              <a:buSzPts val="1400"/>
              <a:buChar char="•"/>
            </a:pPr>
            <a:r>
              <a:rPr lang="en-US" sz="1600"/>
              <a:t>Complicated birth </a:t>
            </a:r>
            <a:endParaRPr/>
          </a:p>
          <a:p>
            <a:pPr indent="-317500" lvl="0" marL="457200" rtl="0" algn="l">
              <a:lnSpc>
                <a:spcPct val="100000"/>
              </a:lnSpc>
              <a:spcBef>
                <a:spcPts val="0"/>
              </a:spcBef>
              <a:spcAft>
                <a:spcPts val="0"/>
              </a:spcAft>
              <a:buSzPts val="1400"/>
              <a:buChar char="•"/>
            </a:pPr>
            <a:r>
              <a:rPr lang="en-US" sz="1600"/>
              <a:t>Women with infants having health problems and/or with infants admitted to the NICU </a:t>
            </a:r>
            <a:endParaRPr/>
          </a:p>
          <a:p>
            <a:pPr indent="-317500" lvl="0" marL="457200" rtl="0" algn="l">
              <a:lnSpc>
                <a:spcPct val="100000"/>
              </a:lnSpc>
              <a:spcBef>
                <a:spcPts val="0"/>
              </a:spcBef>
              <a:spcAft>
                <a:spcPts val="0"/>
              </a:spcAft>
              <a:buSzPts val="1400"/>
              <a:buChar char="•"/>
            </a:pPr>
            <a:r>
              <a:rPr lang="en-US" sz="1600"/>
              <a:t>History of psychotic illnesses (especially anxiety and depression) </a:t>
            </a:r>
            <a:endParaRPr/>
          </a:p>
          <a:p>
            <a:pPr indent="-317500" lvl="0" marL="457200" rtl="0" algn="l">
              <a:lnSpc>
                <a:spcPct val="100000"/>
              </a:lnSpc>
              <a:spcBef>
                <a:spcPts val="0"/>
              </a:spcBef>
              <a:spcAft>
                <a:spcPts val="0"/>
              </a:spcAft>
              <a:buSzPts val="1400"/>
              <a:buChar char="•"/>
            </a:pPr>
            <a:r>
              <a:rPr lang="en-US" sz="1600"/>
              <a:t>Family history of psychiatric illnesses </a:t>
            </a:r>
            <a:endParaRPr/>
          </a:p>
          <a:p>
            <a:pPr indent="-317500" lvl="0" marL="457200" rtl="0" algn="l">
              <a:lnSpc>
                <a:spcPct val="100000"/>
              </a:lnSpc>
              <a:spcBef>
                <a:spcPts val="0"/>
              </a:spcBef>
              <a:spcAft>
                <a:spcPts val="0"/>
              </a:spcAft>
              <a:buSzPts val="1400"/>
              <a:buChar char="•"/>
            </a:pPr>
            <a:r>
              <a:rPr lang="en-US" sz="1600"/>
              <a:t>Previous episode of PP psychiatric disorder </a:t>
            </a:r>
            <a:endParaRPr/>
          </a:p>
          <a:p>
            <a:pPr indent="-317500" lvl="0" marL="457200" rtl="0" algn="l">
              <a:lnSpc>
                <a:spcPct val="100000"/>
              </a:lnSpc>
              <a:spcBef>
                <a:spcPts val="0"/>
              </a:spcBef>
              <a:spcAft>
                <a:spcPts val="0"/>
              </a:spcAft>
              <a:buSzPts val="1400"/>
              <a:buChar char="•"/>
            </a:pPr>
            <a:r>
              <a:rPr lang="en-US" sz="1600"/>
              <a:t>Stressful life events (during pregnancy and near delivery) </a:t>
            </a:r>
            <a:endParaRPr/>
          </a:p>
          <a:p>
            <a:pPr indent="-317500" lvl="0" marL="457200" rtl="0" algn="l">
              <a:lnSpc>
                <a:spcPct val="100000"/>
              </a:lnSpc>
              <a:spcBef>
                <a:spcPts val="0"/>
              </a:spcBef>
              <a:spcAft>
                <a:spcPts val="0"/>
              </a:spcAft>
              <a:buSzPts val="1400"/>
              <a:buChar char="•"/>
            </a:pPr>
            <a:r>
              <a:rPr lang="en-US" sz="1600"/>
              <a:t>Childcare stress (e.g., inconsolable crying infant) </a:t>
            </a:r>
            <a:endParaRPr/>
          </a:p>
          <a:p>
            <a:pPr indent="-317500" lvl="0" marL="457200" rtl="0" algn="l">
              <a:lnSpc>
                <a:spcPct val="100000"/>
              </a:lnSpc>
              <a:spcBef>
                <a:spcPts val="0"/>
              </a:spcBef>
              <a:spcAft>
                <a:spcPts val="0"/>
              </a:spcAft>
              <a:buSzPts val="1400"/>
              <a:buChar char="•"/>
            </a:pPr>
            <a:r>
              <a:rPr lang="en-US" sz="1600"/>
              <a:t>History of sexual abuse and/or domestic violence</a:t>
            </a:r>
            <a:endParaRPr/>
          </a:p>
          <a:p>
            <a:pPr indent="-317500" lvl="0" marL="457200" rtl="0" algn="l">
              <a:lnSpc>
                <a:spcPct val="100000"/>
              </a:lnSpc>
              <a:spcBef>
                <a:spcPts val="0"/>
              </a:spcBef>
              <a:spcAft>
                <a:spcPts val="0"/>
              </a:spcAft>
              <a:buSzPts val="1400"/>
              <a:buChar char="•"/>
            </a:pPr>
            <a:r>
              <a:rPr lang="en-US" sz="1600"/>
              <a:t>Financial difficulties</a:t>
            </a:r>
            <a:endParaRPr sz="1600"/>
          </a:p>
          <a:p>
            <a:pPr indent="-228600" lvl="0" marL="457200" rtl="0" algn="l">
              <a:lnSpc>
                <a:spcPct val="100000"/>
              </a:lnSpc>
              <a:spcBef>
                <a:spcPts val="0"/>
              </a:spcBef>
              <a:spcAft>
                <a:spcPts val="0"/>
              </a:spcAft>
              <a:buSzPts val="1400"/>
              <a:buNone/>
            </a:pPr>
            <a:r>
              <a:t/>
            </a:r>
            <a:endParaRPr sz="1600"/>
          </a:p>
        </p:txBody>
      </p:sp>
    </p:spTree>
  </p:cSld>
  <p:clrMapOvr>
    <a:masterClrMapping/>
  </p:clrMapOvr>
</p:sld>
</file>

<file path=ppt/slides/slide3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3" name="Shape 3883"/>
        <p:cNvGrpSpPr/>
        <p:nvPr/>
      </p:nvGrpSpPr>
      <p:grpSpPr>
        <a:xfrm>
          <a:off x="0" y="0"/>
          <a:ext cx="0" cy="0"/>
          <a:chOff x="0" y="0"/>
          <a:chExt cx="0" cy="0"/>
        </a:xfrm>
      </p:grpSpPr>
      <p:sp>
        <p:nvSpPr>
          <p:cNvPr id="3884" name="Google Shape;3884;p143"/>
          <p:cNvSpPr txBox="1"/>
          <p:nvPr>
            <p:ph type="title"/>
          </p:nvPr>
        </p:nvSpPr>
        <p:spPr>
          <a:xfrm>
            <a:off x="366187" y="300461"/>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Postpartum Blues</a:t>
            </a:r>
            <a:endParaRPr/>
          </a:p>
        </p:txBody>
      </p:sp>
      <p:sp>
        <p:nvSpPr>
          <p:cNvPr id="3885" name="Google Shape;3885;p143"/>
          <p:cNvSpPr txBox="1"/>
          <p:nvPr>
            <p:ph idx="1" type="body"/>
          </p:nvPr>
        </p:nvSpPr>
        <p:spPr>
          <a:xfrm>
            <a:off x="505447" y="1084414"/>
            <a:ext cx="7917778" cy="4016008"/>
          </a:xfrm>
          <a:prstGeom prst="rect">
            <a:avLst/>
          </a:prstGeom>
          <a:noFill/>
          <a:ln>
            <a:noFill/>
          </a:ln>
        </p:spPr>
        <p:txBody>
          <a:bodyPr anchorCtr="0" anchor="t" bIns="45700" lIns="91425" spcFirstLastPara="1" rIns="91425" wrap="square" tIns="45700">
            <a:normAutofit lnSpcReduction="10000"/>
          </a:bodyPr>
          <a:lstStyle/>
          <a:p>
            <a:pPr indent="-317500" lvl="0" marL="457200" rtl="0" algn="l">
              <a:lnSpc>
                <a:spcPct val="100000"/>
              </a:lnSpc>
              <a:spcBef>
                <a:spcPts val="0"/>
              </a:spcBef>
              <a:spcAft>
                <a:spcPts val="0"/>
              </a:spcAft>
              <a:buSzPts val="1400"/>
              <a:buChar char="•"/>
            </a:pPr>
            <a:r>
              <a:rPr lang="en-US"/>
              <a:t>Postpartum (PP) blues: mild depressive symptoms that are transient and self-limiting in the perinatal period       </a:t>
            </a:r>
            <a:endParaRPr/>
          </a:p>
          <a:p>
            <a:pPr indent="-317500" lvl="0" marL="457200" rtl="0" algn="l">
              <a:lnSpc>
                <a:spcPct val="100000"/>
              </a:lnSpc>
              <a:spcBef>
                <a:spcPts val="0"/>
              </a:spcBef>
              <a:spcAft>
                <a:spcPts val="0"/>
              </a:spcAft>
              <a:buSzPts val="1400"/>
              <a:buChar char="•"/>
            </a:pPr>
            <a:r>
              <a:rPr lang="en-US"/>
              <a:t>Symptoms may include:</a:t>
            </a:r>
            <a:endParaRPr/>
          </a:p>
          <a:p>
            <a:pPr indent="-342900" lvl="1" marL="939800" rtl="0" algn="l">
              <a:lnSpc>
                <a:spcPct val="100000"/>
              </a:lnSpc>
              <a:spcBef>
                <a:spcPts val="600"/>
              </a:spcBef>
              <a:spcAft>
                <a:spcPts val="0"/>
              </a:spcAft>
              <a:buSzPts val="1400"/>
              <a:buAutoNum type="arabicPeriod"/>
            </a:pPr>
            <a:r>
              <a:rPr lang="en-US"/>
              <a:t>Feeling guilty and/or overwhelmed (especially about being a mother)</a:t>
            </a:r>
            <a:endParaRPr/>
          </a:p>
          <a:p>
            <a:pPr indent="-342900" lvl="1" marL="939800" rtl="0" algn="l">
              <a:lnSpc>
                <a:spcPct val="100000"/>
              </a:lnSpc>
              <a:spcBef>
                <a:spcPts val="600"/>
              </a:spcBef>
              <a:spcAft>
                <a:spcPts val="0"/>
              </a:spcAft>
              <a:buSzPts val="1400"/>
              <a:buAutoNum type="arabicPeriod"/>
            </a:pPr>
            <a:r>
              <a:rPr lang="en-US"/>
              <a:t>Crying, sadness</a:t>
            </a:r>
            <a:endParaRPr/>
          </a:p>
          <a:p>
            <a:pPr indent="-342900" lvl="1" marL="939800" rtl="0" algn="l">
              <a:lnSpc>
                <a:spcPct val="100000"/>
              </a:lnSpc>
              <a:spcBef>
                <a:spcPts val="600"/>
              </a:spcBef>
              <a:spcAft>
                <a:spcPts val="0"/>
              </a:spcAft>
              <a:buSzPts val="1400"/>
              <a:buAutoNum type="arabicPeriod"/>
            </a:pPr>
            <a:r>
              <a:rPr lang="en-US"/>
              <a:t>Rapid changes in mood and irritability </a:t>
            </a:r>
            <a:endParaRPr/>
          </a:p>
          <a:p>
            <a:pPr indent="-342900" lvl="1" marL="939800" rtl="0" algn="l">
              <a:lnSpc>
                <a:spcPct val="100000"/>
              </a:lnSpc>
              <a:spcBef>
                <a:spcPts val="600"/>
              </a:spcBef>
              <a:spcAft>
                <a:spcPts val="0"/>
              </a:spcAft>
              <a:buSzPts val="1400"/>
              <a:buAutoNum type="arabicPeriod"/>
            </a:pPr>
            <a:r>
              <a:rPr lang="en-US"/>
              <a:t>Anxiety</a:t>
            </a:r>
            <a:endParaRPr/>
          </a:p>
          <a:p>
            <a:pPr indent="-342900" lvl="1" marL="939800" rtl="0" algn="l">
              <a:lnSpc>
                <a:spcPct val="100000"/>
              </a:lnSpc>
              <a:spcBef>
                <a:spcPts val="600"/>
              </a:spcBef>
              <a:spcAft>
                <a:spcPts val="0"/>
              </a:spcAft>
              <a:buSzPts val="1400"/>
              <a:buAutoNum type="arabicPeriod"/>
            </a:pPr>
            <a:r>
              <a:rPr lang="en-US"/>
              <a:t>Poor concentration </a:t>
            </a:r>
            <a:endParaRPr/>
          </a:p>
          <a:p>
            <a:pPr indent="-342900" lvl="1" marL="939800" rtl="0" algn="l">
              <a:lnSpc>
                <a:spcPct val="100000"/>
              </a:lnSpc>
              <a:spcBef>
                <a:spcPts val="600"/>
              </a:spcBef>
              <a:spcAft>
                <a:spcPts val="0"/>
              </a:spcAft>
              <a:buSzPts val="1400"/>
              <a:buAutoNum type="arabicPeriod"/>
            </a:pPr>
            <a:r>
              <a:rPr lang="en-US"/>
              <a:t>Eating too much or too little </a:t>
            </a:r>
            <a:endParaRPr/>
          </a:p>
          <a:p>
            <a:pPr indent="-342900" lvl="1" marL="939800" rtl="0" algn="l">
              <a:lnSpc>
                <a:spcPct val="100000"/>
              </a:lnSpc>
              <a:spcBef>
                <a:spcPts val="600"/>
              </a:spcBef>
              <a:spcAft>
                <a:spcPts val="0"/>
              </a:spcAft>
              <a:buSzPts val="1400"/>
              <a:buAutoNum type="arabicPeriod"/>
            </a:pPr>
            <a:r>
              <a:rPr lang="en-US"/>
              <a:t>Insomnia or frequent awakenings at night</a:t>
            </a:r>
            <a:endParaRPr/>
          </a:p>
          <a:p>
            <a:pPr indent="0" lvl="0" marL="139700" rtl="0" algn="l">
              <a:lnSpc>
                <a:spcPct val="100000"/>
              </a:lnSpc>
              <a:spcBef>
                <a:spcPts val="0"/>
              </a:spcBef>
              <a:spcAft>
                <a:spcPts val="0"/>
              </a:spcAft>
              <a:buSzPts val="1400"/>
              <a:buNone/>
            </a:pPr>
            <a:r>
              <a:t/>
            </a:r>
            <a:endParaRPr/>
          </a:p>
          <a:p>
            <a:pPr indent="-317500" lvl="0" marL="457200" rtl="0" algn="l">
              <a:lnSpc>
                <a:spcPct val="100000"/>
              </a:lnSpc>
              <a:spcBef>
                <a:spcPts val="0"/>
              </a:spcBef>
              <a:spcAft>
                <a:spcPts val="0"/>
              </a:spcAft>
              <a:buSzPts val="1400"/>
              <a:buChar char="•"/>
            </a:pPr>
            <a:r>
              <a:rPr lang="en-US"/>
              <a:t>Symptoms are mild and do not interfere with activities of daily living</a:t>
            </a:r>
            <a:endParaRPr/>
          </a:p>
          <a:p>
            <a:pPr indent="-317500" lvl="0" marL="457200" rtl="0" algn="l">
              <a:lnSpc>
                <a:spcPct val="100000"/>
              </a:lnSpc>
              <a:spcBef>
                <a:spcPts val="0"/>
              </a:spcBef>
              <a:spcAft>
                <a:spcPts val="0"/>
              </a:spcAft>
              <a:buSzPts val="1400"/>
              <a:buChar char="•"/>
            </a:pPr>
            <a:r>
              <a:rPr lang="en-US"/>
              <a:t>Onset of symptoms: within a couple of days after birth </a:t>
            </a:r>
            <a:endParaRPr/>
          </a:p>
          <a:p>
            <a:pPr indent="-317500" lvl="0" marL="457200" rtl="0" algn="l">
              <a:lnSpc>
                <a:spcPct val="100000"/>
              </a:lnSpc>
              <a:spcBef>
                <a:spcPts val="0"/>
              </a:spcBef>
              <a:spcAft>
                <a:spcPts val="0"/>
              </a:spcAft>
              <a:buSzPts val="1400"/>
              <a:buChar char="•"/>
            </a:pPr>
            <a:r>
              <a:rPr lang="en-US"/>
              <a:t>Duration of symptoms : lasting up to and no more than 2 weeks </a:t>
            </a:r>
            <a:endParaRPr/>
          </a:p>
          <a:p>
            <a:pPr indent="-317500" lvl="0" marL="457200" rtl="0" algn="l">
              <a:lnSpc>
                <a:spcPct val="100000"/>
              </a:lnSpc>
              <a:spcBef>
                <a:spcPts val="0"/>
              </a:spcBef>
              <a:spcAft>
                <a:spcPts val="0"/>
              </a:spcAft>
              <a:buSzPts val="1400"/>
              <a:buChar char="•"/>
            </a:pPr>
            <a:r>
              <a:rPr lang="en-US"/>
              <a:t>Does not meet the criteria for major depressive disorder</a:t>
            </a:r>
            <a:endParaRPr/>
          </a:p>
          <a:p>
            <a:pPr indent="0" lvl="0" marL="139700" rtl="0" algn="l">
              <a:lnSpc>
                <a:spcPct val="100000"/>
              </a:lnSpc>
              <a:spcBef>
                <a:spcPts val="0"/>
              </a:spcBef>
              <a:spcAft>
                <a:spcPts val="0"/>
              </a:spcAft>
              <a:buSzPts val="1400"/>
              <a:buNone/>
            </a:pPr>
            <a:r>
              <a:rPr lang="en-US"/>
              <a:t> </a:t>
            </a:r>
            <a:endParaRPr/>
          </a:p>
          <a:p>
            <a:pPr indent="0" lvl="0" marL="139700" rtl="0" algn="l">
              <a:lnSpc>
                <a:spcPct val="100000"/>
              </a:lnSpc>
              <a:spcBef>
                <a:spcPts val="0"/>
              </a:spcBef>
              <a:spcAft>
                <a:spcPts val="0"/>
              </a:spcAft>
              <a:buSzPts val="1400"/>
              <a:buNone/>
            </a:pPr>
            <a:r>
              <a:rPr lang="en-US"/>
              <a:t>Management: Resolves spontaneously</a:t>
            </a:r>
            <a:endParaRPr/>
          </a:p>
        </p:txBody>
      </p:sp>
    </p:spTree>
  </p:cSld>
  <p:clrMapOvr>
    <a:masterClrMapping/>
  </p:clrMapOvr>
</p:sld>
</file>

<file path=ppt/slides/slide3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9" name="Shape 3889"/>
        <p:cNvGrpSpPr/>
        <p:nvPr/>
      </p:nvGrpSpPr>
      <p:grpSpPr>
        <a:xfrm>
          <a:off x="0" y="0"/>
          <a:ext cx="0" cy="0"/>
          <a:chOff x="0" y="0"/>
          <a:chExt cx="0" cy="0"/>
        </a:xfrm>
      </p:grpSpPr>
      <p:sp>
        <p:nvSpPr>
          <p:cNvPr id="3890" name="Google Shape;3890;p144"/>
          <p:cNvSpPr txBox="1"/>
          <p:nvPr>
            <p:ph type="title"/>
          </p:nvPr>
        </p:nvSpPr>
        <p:spPr>
          <a:xfrm>
            <a:off x="292667" y="323436"/>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Postpartum depression</a:t>
            </a:r>
            <a:endParaRPr/>
          </a:p>
        </p:txBody>
      </p:sp>
      <p:sp>
        <p:nvSpPr>
          <p:cNvPr id="3891" name="Google Shape;3891;p144"/>
          <p:cNvSpPr txBox="1"/>
          <p:nvPr>
            <p:ph idx="1" type="body"/>
          </p:nvPr>
        </p:nvSpPr>
        <p:spPr>
          <a:xfrm>
            <a:off x="381383" y="1024678"/>
            <a:ext cx="7921737" cy="3997629"/>
          </a:xfrm>
          <a:prstGeom prst="rect">
            <a:avLst/>
          </a:prstGeom>
          <a:noFill/>
          <a:ln>
            <a:noFill/>
          </a:ln>
        </p:spPr>
        <p:txBody>
          <a:bodyPr anchorCtr="0" anchor="t" bIns="45700" lIns="91425" spcFirstLastPara="1" rIns="91425" wrap="square" tIns="45700">
            <a:normAutofit fontScale="70000" lnSpcReduction="20000"/>
          </a:bodyPr>
          <a:lstStyle/>
          <a:p>
            <a:pPr indent="-308896" lvl="0" marL="457200" rtl="0" algn="l">
              <a:lnSpc>
                <a:spcPct val="100000"/>
              </a:lnSpc>
              <a:spcBef>
                <a:spcPts val="0"/>
              </a:spcBef>
              <a:spcAft>
                <a:spcPts val="0"/>
              </a:spcAft>
              <a:buSzPct val="129032"/>
              <a:buChar char="•"/>
            </a:pPr>
            <a:r>
              <a:rPr lang="en-US"/>
              <a:t>PP depression: depressive symptoms beginning within the 1st 12 months following childbirth and lasting for at least 2 weeks.</a:t>
            </a:r>
            <a:endParaRPr/>
          </a:p>
          <a:p>
            <a:pPr indent="-308896" lvl="0" marL="457200" rtl="0" algn="l">
              <a:lnSpc>
                <a:spcPct val="100000"/>
              </a:lnSpc>
              <a:spcBef>
                <a:spcPts val="0"/>
              </a:spcBef>
              <a:spcAft>
                <a:spcPts val="0"/>
              </a:spcAft>
              <a:buSzPct val="129032"/>
              <a:buChar char="•"/>
            </a:pPr>
            <a:r>
              <a:rPr lang="en-US"/>
              <a:t>There is no single cause of postpartum depression, but genetics, physical changes and emotional issues may play a role</a:t>
            </a:r>
            <a:endParaRPr/>
          </a:p>
          <a:p>
            <a:pPr indent="-308896" lvl="0" marL="457200" rtl="0" algn="l">
              <a:lnSpc>
                <a:spcPct val="100000"/>
              </a:lnSpc>
              <a:spcBef>
                <a:spcPts val="0"/>
              </a:spcBef>
              <a:spcAft>
                <a:spcPts val="0"/>
              </a:spcAft>
              <a:buSzPct val="129032"/>
              <a:buChar char="•"/>
            </a:pPr>
            <a:r>
              <a:rPr lang="en-US"/>
              <a:t>Having a family history of postpartum depression — especially if it was major — increases the risk of experiencing postpartum depression</a:t>
            </a:r>
            <a:endParaRPr/>
          </a:p>
          <a:p>
            <a:pPr indent="-308896" lvl="0" marL="457200" rtl="0" algn="l">
              <a:lnSpc>
                <a:spcPct val="100000"/>
              </a:lnSpc>
              <a:spcBef>
                <a:spcPts val="0"/>
              </a:spcBef>
              <a:spcAft>
                <a:spcPts val="0"/>
              </a:spcAft>
              <a:buSzPct val="129032"/>
              <a:buChar char="•"/>
            </a:pPr>
            <a:r>
              <a:rPr lang="en-US"/>
              <a:t>Symptoms </a:t>
            </a:r>
            <a:endParaRPr/>
          </a:p>
          <a:p>
            <a:pPr indent="-308896" lvl="1" marL="914400" rtl="0" algn="l">
              <a:lnSpc>
                <a:spcPct val="100000"/>
              </a:lnSpc>
              <a:spcBef>
                <a:spcPts val="600"/>
              </a:spcBef>
              <a:spcAft>
                <a:spcPts val="0"/>
              </a:spcAft>
              <a:buSzPct val="129032"/>
              <a:buChar char="•"/>
            </a:pPr>
            <a:r>
              <a:rPr lang="en-US"/>
              <a:t>Disinterest in self, in child, and in normal activities </a:t>
            </a:r>
            <a:endParaRPr/>
          </a:p>
          <a:p>
            <a:pPr indent="-308896" lvl="1" marL="914400" rtl="0" algn="l">
              <a:lnSpc>
                <a:spcPct val="100000"/>
              </a:lnSpc>
              <a:spcBef>
                <a:spcPts val="600"/>
              </a:spcBef>
              <a:spcAft>
                <a:spcPts val="0"/>
              </a:spcAft>
              <a:buSzPct val="129032"/>
              <a:buChar char="•"/>
            </a:pPr>
            <a:r>
              <a:rPr lang="en-US"/>
              <a:t>Feeling isolated, unwanted, or worthless </a:t>
            </a:r>
            <a:endParaRPr/>
          </a:p>
          <a:p>
            <a:pPr indent="-308896" lvl="1" marL="914400" rtl="0" algn="l">
              <a:lnSpc>
                <a:spcPct val="100000"/>
              </a:lnSpc>
              <a:spcBef>
                <a:spcPts val="600"/>
              </a:spcBef>
              <a:spcAft>
                <a:spcPts val="0"/>
              </a:spcAft>
              <a:buSzPct val="129032"/>
              <a:buChar char="•"/>
            </a:pPr>
            <a:r>
              <a:rPr lang="en-US"/>
              <a:t>Feeling a sense of shame or guilt about parenting skills </a:t>
            </a:r>
            <a:endParaRPr/>
          </a:p>
          <a:p>
            <a:pPr indent="-308896" lvl="1" marL="914400" rtl="0" algn="l">
              <a:lnSpc>
                <a:spcPct val="100000"/>
              </a:lnSpc>
              <a:spcBef>
                <a:spcPts val="600"/>
              </a:spcBef>
              <a:spcAft>
                <a:spcPts val="0"/>
              </a:spcAft>
              <a:buSzPct val="129032"/>
              <a:buChar char="•"/>
            </a:pPr>
            <a:r>
              <a:rPr lang="en-US"/>
              <a:t>Anger outbursts </a:t>
            </a:r>
            <a:endParaRPr/>
          </a:p>
          <a:p>
            <a:pPr indent="-308896" lvl="1" marL="914400" rtl="0" algn="l">
              <a:lnSpc>
                <a:spcPct val="100000"/>
              </a:lnSpc>
              <a:spcBef>
                <a:spcPts val="600"/>
              </a:spcBef>
              <a:spcAft>
                <a:spcPts val="0"/>
              </a:spcAft>
              <a:buSzPct val="129032"/>
              <a:buChar char="•"/>
            </a:pPr>
            <a:r>
              <a:rPr lang="en-US"/>
              <a:t>Suicidal ideation or frequent thoughts of death Symptoms are more severe and patients have an inability to cope.</a:t>
            </a:r>
            <a:endParaRPr/>
          </a:p>
          <a:p>
            <a:pPr indent="-308896" lvl="0" marL="457200" rtl="0" algn="l">
              <a:lnSpc>
                <a:spcPct val="100000"/>
              </a:lnSpc>
              <a:spcBef>
                <a:spcPts val="600"/>
              </a:spcBef>
              <a:spcAft>
                <a:spcPts val="0"/>
              </a:spcAft>
              <a:buSzPct val="129032"/>
              <a:buChar char="•"/>
            </a:pPr>
            <a:r>
              <a:rPr lang="en-US"/>
              <a:t>Onset of symptoms </a:t>
            </a:r>
            <a:r>
              <a:rPr lang="en-US">
                <a:solidFill>
                  <a:srgbClr val="FF0000"/>
                </a:solidFill>
              </a:rPr>
              <a:t>: Up to 1 year after delivery</a:t>
            </a:r>
            <a:endParaRPr/>
          </a:p>
          <a:p>
            <a:pPr indent="-308896" lvl="0" marL="457200" rtl="0" algn="l">
              <a:lnSpc>
                <a:spcPct val="100000"/>
              </a:lnSpc>
              <a:spcBef>
                <a:spcPts val="0"/>
              </a:spcBef>
              <a:spcAft>
                <a:spcPts val="0"/>
              </a:spcAft>
              <a:buSzPct val="129032"/>
              <a:buChar char="•"/>
            </a:pPr>
            <a:r>
              <a:rPr lang="en-US"/>
              <a:t>Postpartum depression is a clinical diagnosis, which may be assisted by using screening questionnaires and the DSM-5 criteria, as well as excluding any contributory medical conditions: (hypothyroidism)</a:t>
            </a:r>
            <a:endParaRPr/>
          </a:p>
          <a:p>
            <a:pPr indent="-308896" lvl="0" marL="457200" rtl="0" algn="l">
              <a:lnSpc>
                <a:spcPct val="100000"/>
              </a:lnSpc>
              <a:spcBef>
                <a:spcPts val="0"/>
              </a:spcBef>
              <a:spcAft>
                <a:spcPts val="0"/>
              </a:spcAft>
              <a:buSzPct val="129032"/>
              <a:buChar char="•"/>
            </a:pPr>
            <a:r>
              <a:rPr lang="en-US"/>
              <a:t>DSM-5 criteria for major depressive disorder with peripartum onset</a:t>
            </a:r>
            <a:endParaRPr/>
          </a:p>
          <a:p>
            <a:pPr indent="-308896" lvl="1" marL="914400" rtl="0" algn="l">
              <a:lnSpc>
                <a:spcPct val="100000"/>
              </a:lnSpc>
              <a:spcBef>
                <a:spcPts val="600"/>
              </a:spcBef>
              <a:spcAft>
                <a:spcPts val="0"/>
              </a:spcAft>
              <a:buSzPct val="129032"/>
              <a:buChar char="•"/>
            </a:pPr>
            <a:r>
              <a:rPr lang="en-US"/>
              <a:t>Patients </a:t>
            </a:r>
            <a:r>
              <a:rPr lang="en-US">
                <a:solidFill>
                  <a:srgbClr val="FF0000"/>
                </a:solidFill>
              </a:rPr>
              <a:t>must meet at least 5 out of 9 symptoms for ≥ 2 weeks.</a:t>
            </a:r>
            <a:endParaRPr/>
          </a:p>
          <a:p>
            <a:pPr indent="-308896" lvl="1" marL="914400" rtl="0" algn="l">
              <a:lnSpc>
                <a:spcPct val="100000"/>
              </a:lnSpc>
              <a:spcBef>
                <a:spcPts val="600"/>
              </a:spcBef>
              <a:spcAft>
                <a:spcPts val="0"/>
              </a:spcAft>
              <a:buSzPct val="129032"/>
              <a:buChar char="•"/>
            </a:pPr>
            <a:r>
              <a:rPr lang="en-US"/>
              <a:t>Depressed mood or anhedonia (reduced pleasure from previously enjoyable habits) must be among the patient's symptoms.</a:t>
            </a:r>
            <a:endParaRPr/>
          </a:p>
          <a:p>
            <a:pPr indent="0" lvl="0" marL="139700" rtl="0" algn="l">
              <a:lnSpc>
                <a:spcPct val="100000"/>
              </a:lnSpc>
              <a:spcBef>
                <a:spcPts val="0"/>
              </a:spcBef>
              <a:spcAft>
                <a:spcPts val="0"/>
              </a:spcAft>
              <a:buSzPct val="129032"/>
              <a:buNone/>
            </a:pPr>
            <a:r>
              <a:t/>
            </a:r>
            <a:endParaRPr/>
          </a:p>
          <a:p>
            <a:pPr indent="-308896" lvl="0" marL="457200" rtl="0" algn="l">
              <a:lnSpc>
                <a:spcPct val="100000"/>
              </a:lnSpc>
              <a:spcBef>
                <a:spcPts val="0"/>
              </a:spcBef>
              <a:spcAft>
                <a:spcPts val="0"/>
              </a:spcAft>
              <a:buSzPct val="129032"/>
              <a:buChar char="•"/>
            </a:pPr>
            <a:r>
              <a:rPr lang="en-US"/>
              <a:t>1st-line treatments: </a:t>
            </a:r>
            <a:endParaRPr/>
          </a:p>
          <a:p>
            <a:pPr indent="-308896" lvl="1" marL="914400" rtl="0" algn="l">
              <a:lnSpc>
                <a:spcPct val="100000"/>
              </a:lnSpc>
              <a:spcBef>
                <a:spcPts val="600"/>
              </a:spcBef>
              <a:spcAft>
                <a:spcPts val="0"/>
              </a:spcAft>
              <a:buSzPct val="129032"/>
              <a:buChar char="•"/>
            </a:pPr>
            <a:r>
              <a:rPr lang="en-US"/>
              <a:t>Mild depression: psychotherapy alone </a:t>
            </a:r>
            <a:endParaRPr/>
          </a:p>
          <a:p>
            <a:pPr indent="-308896" lvl="1" marL="914400" rtl="0" algn="l">
              <a:lnSpc>
                <a:spcPct val="100000"/>
              </a:lnSpc>
              <a:spcBef>
                <a:spcPts val="600"/>
              </a:spcBef>
              <a:spcAft>
                <a:spcPts val="0"/>
              </a:spcAft>
              <a:buSzPct val="129032"/>
              <a:buChar char="•"/>
            </a:pPr>
            <a:r>
              <a:rPr lang="en-US"/>
              <a:t>Moderate-to-severe depression: psychotherapy plus an antidepressant (sertraline) </a:t>
            </a:r>
            <a:endParaRPr/>
          </a:p>
          <a:p>
            <a:pPr indent="-228600" lvl="0" marL="457200" rtl="0" algn="l">
              <a:lnSpc>
                <a:spcPct val="100000"/>
              </a:lnSpc>
              <a:spcBef>
                <a:spcPts val="0"/>
              </a:spcBef>
              <a:spcAft>
                <a:spcPts val="0"/>
              </a:spcAft>
              <a:buSzPct val="129032"/>
              <a:buNone/>
            </a:pPr>
            <a:r>
              <a:t/>
            </a:r>
            <a:endParaRPr/>
          </a:p>
        </p:txBody>
      </p:sp>
    </p:spTree>
  </p:cSld>
  <p:clrMapOvr>
    <a:masterClrMapping/>
  </p:clrMapOvr>
</p:sld>
</file>

<file path=ppt/slides/slide3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5" name="Shape 3895"/>
        <p:cNvGrpSpPr/>
        <p:nvPr/>
      </p:nvGrpSpPr>
      <p:grpSpPr>
        <a:xfrm>
          <a:off x="0" y="0"/>
          <a:ext cx="0" cy="0"/>
          <a:chOff x="0" y="0"/>
          <a:chExt cx="0" cy="0"/>
        </a:xfrm>
      </p:grpSpPr>
      <p:sp>
        <p:nvSpPr>
          <p:cNvPr id="3896" name="Google Shape;3896;p145"/>
          <p:cNvSpPr txBox="1"/>
          <p:nvPr>
            <p:ph type="title"/>
          </p:nvPr>
        </p:nvSpPr>
        <p:spPr>
          <a:xfrm>
            <a:off x="301858" y="305056"/>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Postpartum psychosis </a:t>
            </a:r>
            <a:endParaRPr/>
          </a:p>
        </p:txBody>
      </p:sp>
      <p:sp>
        <p:nvSpPr>
          <p:cNvPr id="3897" name="Google Shape;3897;p145"/>
          <p:cNvSpPr txBox="1"/>
          <p:nvPr>
            <p:ph idx="1" type="body"/>
          </p:nvPr>
        </p:nvSpPr>
        <p:spPr>
          <a:xfrm>
            <a:off x="366911" y="1011010"/>
            <a:ext cx="4159139" cy="3896423"/>
          </a:xfrm>
          <a:prstGeom prst="rect">
            <a:avLst/>
          </a:prstGeom>
          <a:noFill/>
          <a:ln>
            <a:noFill/>
          </a:ln>
        </p:spPr>
        <p:txBody>
          <a:bodyPr anchorCtr="0" anchor="t" bIns="45700" lIns="91425" spcFirstLastPara="1" rIns="91425" wrap="square" tIns="45700">
            <a:normAutofit lnSpcReduction="10000"/>
          </a:bodyPr>
          <a:lstStyle/>
          <a:p>
            <a:pPr indent="-317500" lvl="0" marL="457200" rtl="0" algn="l">
              <a:lnSpc>
                <a:spcPct val="100000"/>
              </a:lnSpc>
              <a:spcBef>
                <a:spcPts val="0"/>
              </a:spcBef>
              <a:spcAft>
                <a:spcPts val="0"/>
              </a:spcAft>
              <a:buSzPts val="1400"/>
              <a:buChar char="•"/>
            </a:pPr>
            <a:r>
              <a:rPr lang="en-US"/>
              <a:t>a psychiatric manifestation with abrupt onset after delivery that is characterized by psychotic symptoms</a:t>
            </a:r>
            <a:endParaRPr/>
          </a:p>
          <a:p>
            <a:pPr indent="-228600" lvl="0" marL="457200" rtl="0" algn="l">
              <a:lnSpc>
                <a:spcPct val="100000"/>
              </a:lnSpc>
              <a:spcBef>
                <a:spcPts val="0"/>
              </a:spcBef>
              <a:spcAft>
                <a:spcPts val="0"/>
              </a:spcAft>
              <a:buSzPts val="1400"/>
              <a:buNone/>
            </a:pPr>
            <a:r>
              <a:t/>
            </a:r>
            <a:endParaRPr/>
          </a:p>
          <a:p>
            <a:pPr indent="-317500" lvl="0" marL="457200" rtl="0" algn="l">
              <a:lnSpc>
                <a:spcPct val="100000"/>
              </a:lnSpc>
              <a:spcBef>
                <a:spcPts val="0"/>
              </a:spcBef>
              <a:spcAft>
                <a:spcPts val="0"/>
              </a:spcAft>
              <a:buSzPts val="1400"/>
              <a:buChar char="•"/>
            </a:pPr>
            <a:r>
              <a:rPr lang="en-US"/>
              <a:t>No clear evidence on what causes postpartum psychosis. </a:t>
            </a:r>
            <a:endParaRPr/>
          </a:p>
          <a:p>
            <a:pPr indent="-317500" lvl="0" marL="457200" rtl="0" algn="l">
              <a:lnSpc>
                <a:spcPct val="100000"/>
              </a:lnSpc>
              <a:spcBef>
                <a:spcPts val="0"/>
              </a:spcBef>
              <a:spcAft>
                <a:spcPts val="0"/>
              </a:spcAft>
              <a:buSzPts val="1400"/>
              <a:buChar char="•"/>
            </a:pPr>
            <a:r>
              <a:rPr lang="en-US"/>
              <a:t>Risk factors:</a:t>
            </a:r>
            <a:endParaRPr/>
          </a:p>
          <a:p>
            <a:pPr indent="-317500" lvl="1" marL="914400" rtl="0" algn="l">
              <a:lnSpc>
                <a:spcPct val="100000"/>
              </a:lnSpc>
              <a:spcBef>
                <a:spcPts val="600"/>
              </a:spcBef>
              <a:spcAft>
                <a:spcPts val="0"/>
              </a:spcAft>
              <a:buSzPts val="1400"/>
              <a:buChar char="•"/>
            </a:pPr>
            <a:r>
              <a:rPr lang="en-US"/>
              <a:t>A family history of mental health problems, particularly a family history of postpartum psychosis </a:t>
            </a:r>
            <a:endParaRPr/>
          </a:p>
          <a:p>
            <a:pPr indent="-317500" lvl="1" marL="914400" rtl="0" algn="l">
              <a:lnSpc>
                <a:spcPct val="100000"/>
              </a:lnSpc>
              <a:spcBef>
                <a:spcPts val="600"/>
              </a:spcBef>
              <a:spcAft>
                <a:spcPts val="0"/>
              </a:spcAft>
              <a:buSzPts val="1400"/>
              <a:buChar char="•"/>
            </a:pPr>
            <a:r>
              <a:rPr lang="en-US"/>
              <a:t>A diagnosis of bipolar disorder or schizophrenia </a:t>
            </a:r>
            <a:endParaRPr/>
          </a:p>
          <a:p>
            <a:pPr indent="-317500" lvl="1" marL="914400" rtl="0" algn="l">
              <a:lnSpc>
                <a:spcPct val="100000"/>
              </a:lnSpc>
              <a:spcBef>
                <a:spcPts val="600"/>
              </a:spcBef>
              <a:spcAft>
                <a:spcPts val="0"/>
              </a:spcAft>
              <a:buSzPts val="1400"/>
              <a:buChar char="•"/>
            </a:pPr>
            <a:r>
              <a:rPr lang="en-US"/>
              <a:t>A traumatic birth or pregnancy</a:t>
            </a:r>
            <a:endParaRPr/>
          </a:p>
          <a:p>
            <a:pPr indent="-317500" lvl="1" marL="914400" rtl="0" algn="l">
              <a:lnSpc>
                <a:spcPct val="100000"/>
              </a:lnSpc>
              <a:spcBef>
                <a:spcPts val="600"/>
              </a:spcBef>
              <a:spcAft>
                <a:spcPts val="0"/>
              </a:spcAft>
              <a:buSzPts val="1400"/>
              <a:buChar char="•"/>
            </a:pPr>
            <a:r>
              <a:rPr lang="en-US"/>
              <a:t>Experienced postpartum psychosis before.</a:t>
            </a:r>
            <a:endParaRPr/>
          </a:p>
          <a:p>
            <a:pPr indent="0" lvl="0" marL="139700" rtl="0" algn="l">
              <a:lnSpc>
                <a:spcPct val="100000"/>
              </a:lnSpc>
              <a:spcBef>
                <a:spcPts val="0"/>
              </a:spcBef>
              <a:spcAft>
                <a:spcPts val="0"/>
              </a:spcAft>
              <a:buSzPts val="1400"/>
              <a:buNone/>
            </a:pPr>
            <a:r>
              <a:rPr lang="en-US"/>
              <a:t>Women can develop postpartum psychosis even without history of mental health problems.</a:t>
            </a:r>
            <a:endParaRPr/>
          </a:p>
        </p:txBody>
      </p:sp>
      <p:sp>
        <p:nvSpPr>
          <p:cNvPr id="3898" name="Google Shape;3898;p145"/>
          <p:cNvSpPr txBox="1"/>
          <p:nvPr/>
        </p:nvSpPr>
        <p:spPr>
          <a:xfrm>
            <a:off x="4654708" y="1011010"/>
            <a:ext cx="3570296" cy="378565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Symptoms:</a:t>
            </a:r>
            <a:endParaRPr/>
          </a:p>
          <a:p>
            <a:pPr indent="-228600" lvl="0" marL="368300" marR="0" rtl="0" algn="l">
              <a:lnSpc>
                <a:spcPct val="100000"/>
              </a:lnSpc>
              <a:spcBef>
                <a:spcPts val="0"/>
              </a:spcBef>
              <a:spcAft>
                <a:spcPts val="0"/>
              </a:spcAft>
              <a:buClr>
                <a:srgbClr val="000000"/>
              </a:buClr>
              <a:buSzPts val="1200"/>
              <a:buFont typeface="Arial"/>
              <a:buAutoNum type="arabicPeriod"/>
            </a:pPr>
            <a:r>
              <a:rPr b="0" i="0" lang="en-US" sz="1200" u="none" cap="none" strike="noStrike">
                <a:solidFill>
                  <a:srgbClr val="000000"/>
                </a:solidFill>
                <a:latin typeface="Arial"/>
                <a:ea typeface="Arial"/>
                <a:cs typeface="Arial"/>
                <a:sym typeface="Arial"/>
              </a:rPr>
              <a:t>Hallucinations </a:t>
            </a:r>
            <a:endParaRPr/>
          </a:p>
          <a:p>
            <a:pPr indent="-228600" lvl="0" marL="368300" marR="0" rtl="0" algn="l">
              <a:lnSpc>
                <a:spcPct val="100000"/>
              </a:lnSpc>
              <a:spcBef>
                <a:spcPts val="0"/>
              </a:spcBef>
              <a:spcAft>
                <a:spcPts val="0"/>
              </a:spcAft>
              <a:buClr>
                <a:srgbClr val="000000"/>
              </a:buClr>
              <a:buSzPts val="1200"/>
              <a:buFont typeface="Arial"/>
              <a:buAutoNum type="arabicPeriod"/>
            </a:pPr>
            <a:r>
              <a:rPr b="0" i="0" lang="en-US" sz="1200" u="none" cap="none" strike="noStrike">
                <a:solidFill>
                  <a:srgbClr val="000000"/>
                </a:solidFill>
                <a:latin typeface="Arial"/>
                <a:ea typeface="Arial"/>
                <a:cs typeface="Arial"/>
                <a:sym typeface="Arial"/>
              </a:rPr>
              <a:t>Delusions </a:t>
            </a:r>
            <a:endParaRPr/>
          </a:p>
          <a:p>
            <a:pPr indent="-228600" lvl="0" marL="368300" marR="0" rtl="0" algn="l">
              <a:lnSpc>
                <a:spcPct val="100000"/>
              </a:lnSpc>
              <a:spcBef>
                <a:spcPts val="0"/>
              </a:spcBef>
              <a:spcAft>
                <a:spcPts val="0"/>
              </a:spcAft>
              <a:buClr>
                <a:srgbClr val="000000"/>
              </a:buClr>
              <a:buSzPts val="1200"/>
              <a:buFont typeface="Arial"/>
              <a:buAutoNum type="arabicPeriod"/>
            </a:pPr>
            <a:r>
              <a:rPr b="0" i="0" lang="en-US" sz="1200" u="none" cap="none" strike="noStrike">
                <a:solidFill>
                  <a:srgbClr val="000000"/>
                </a:solidFill>
                <a:latin typeface="Arial"/>
                <a:ea typeface="Arial"/>
                <a:cs typeface="Arial"/>
                <a:sym typeface="Arial"/>
              </a:rPr>
              <a:t>Thought disorganization </a:t>
            </a:r>
            <a:endParaRPr/>
          </a:p>
          <a:p>
            <a:pPr indent="-228600" lvl="0" marL="368300" marR="0" rtl="0" algn="l">
              <a:lnSpc>
                <a:spcPct val="100000"/>
              </a:lnSpc>
              <a:spcBef>
                <a:spcPts val="0"/>
              </a:spcBef>
              <a:spcAft>
                <a:spcPts val="0"/>
              </a:spcAft>
              <a:buClr>
                <a:srgbClr val="000000"/>
              </a:buClr>
              <a:buSzPts val="1200"/>
              <a:buFont typeface="Arial"/>
              <a:buAutoNum type="arabicPeriod"/>
            </a:pPr>
            <a:r>
              <a:rPr b="0" i="0" lang="en-US" sz="1200" u="none" cap="none" strike="noStrike">
                <a:solidFill>
                  <a:srgbClr val="000000"/>
                </a:solidFill>
                <a:latin typeface="Arial"/>
                <a:ea typeface="Arial"/>
                <a:cs typeface="Arial"/>
                <a:sym typeface="Arial"/>
              </a:rPr>
              <a:t>Disorganized behaviors </a:t>
            </a:r>
            <a:endParaRPr/>
          </a:p>
          <a:p>
            <a:pPr indent="-228600" lvl="0" marL="368300" marR="0" rtl="0" algn="l">
              <a:lnSpc>
                <a:spcPct val="100000"/>
              </a:lnSpc>
              <a:spcBef>
                <a:spcPts val="0"/>
              </a:spcBef>
              <a:spcAft>
                <a:spcPts val="0"/>
              </a:spcAft>
              <a:buClr>
                <a:srgbClr val="000000"/>
              </a:buClr>
              <a:buSzPts val="1200"/>
              <a:buFont typeface="Arial"/>
              <a:buAutoNum type="arabicPeriod"/>
            </a:pPr>
            <a:r>
              <a:rPr b="0" i="0" lang="en-US" sz="1200" u="none" cap="none" strike="noStrike">
                <a:solidFill>
                  <a:srgbClr val="000000"/>
                </a:solidFill>
                <a:latin typeface="Arial"/>
                <a:ea typeface="Arial"/>
                <a:cs typeface="Arial"/>
                <a:sym typeface="Arial"/>
              </a:rPr>
              <a:t>Mood symptoms (e.g., mania, depression, or both) </a:t>
            </a:r>
            <a:endParaRPr/>
          </a:p>
          <a:p>
            <a:pPr indent="-228600" lvl="0" marL="368300" marR="0" rtl="0" algn="l">
              <a:lnSpc>
                <a:spcPct val="100000"/>
              </a:lnSpc>
              <a:spcBef>
                <a:spcPts val="0"/>
              </a:spcBef>
              <a:spcAft>
                <a:spcPts val="0"/>
              </a:spcAft>
              <a:buClr>
                <a:srgbClr val="000000"/>
              </a:buClr>
              <a:buSzPts val="1200"/>
              <a:buFont typeface="Arial"/>
              <a:buAutoNum type="arabicPeriod"/>
            </a:pPr>
            <a:r>
              <a:rPr b="0" i="0" lang="en-US" sz="1200" u="none" cap="none" strike="noStrike">
                <a:solidFill>
                  <a:srgbClr val="000000"/>
                </a:solidFill>
                <a:latin typeface="Arial"/>
                <a:ea typeface="Arial"/>
                <a:cs typeface="Arial"/>
                <a:sym typeface="Arial"/>
              </a:rPr>
              <a:t>Obsession with caring for the infant </a:t>
            </a:r>
            <a:endParaRPr/>
          </a:p>
          <a:p>
            <a:pPr indent="-228600" lvl="0" marL="368300" marR="0" rtl="0" algn="l">
              <a:lnSpc>
                <a:spcPct val="100000"/>
              </a:lnSpc>
              <a:spcBef>
                <a:spcPts val="0"/>
              </a:spcBef>
              <a:spcAft>
                <a:spcPts val="0"/>
              </a:spcAft>
              <a:buClr>
                <a:srgbClr val="000000"/>
              </a:buClr>
              <a:buSzPts val="1200"/>
              <a:buFont typeface="Arial"/>
              <a:buAutoNum type="arabicPeriod"/>
            </a:pPr>
            <a:r>
              <a:rPr b="0" i="0" lang="en-US" sz="1200" u="none" cap="none" strike="noStrike">
                <a:solidFill>
                  <a:srgbClr val="000000"/>
                </a:solidFill>
                <a:latin typeface="Arial"/>
                <a:ea typeface="Arial"/>
                <a:cs typeface="Arial"/>
                <a:sym typeface="Arial"/>
              </a:rPr>
              <a:t>Severe insomnia or frequent awakenings at night </a:t>
            </a:r>
            <a:endParaRPr/>
          </a:p>
          <a:p>
            <a:pPr indent="-228600" lvl="0" marL="368300" marR="0" rtl="0" algn="l">
              <a:lnSpc>
                <a:spcPct val="100000"/>
              </a:lnSpc>
              <a:spcBef>
                <a:spcPts val="0"/>
              </a:spcBef>
              <a:spcAft>
                <a:spcPts val="0"/>
              </a:spcAft>
              <a:buClr>
                <a:srgbClr val="000000"/>
              </a:buClr>
              <a:buSzPts val="1200"/>
              <a:buFont typeface="Arial"/>
              <a:buAutoNum type="arabicPeriod"/>
            </a:pPr>
            <a:r>
              <a:rPr b="0" i="0" lang="en-US" sz="1200" u="none" cap="none" strike="noStrike">
                <a:solidFill>
                  <a:srgbClr val="000000"/>
                </a:solidFill>
                <a:latin typeface="Arial"/>
                <a:ea typeface="Arial"/>
                <a:cs typeface="Arial"/>
                <a:sym typeface="Arial"/>
              </a:rPr>
              <a:t>Irritability, anxiety, hyperactivity, and psychomotor agitation </a:t>
            </a:r>
            <a:endParaRPr/>
          </a:p>
          <a:p>
            <a:pPr indent="-228600" lvl="0" marL="368300" marR="0" rtl="0" algn="l">
              <a:lnSpc>
                <a:spcPct val="100000"/>
              </a:lnSpc>
              <a:spcBef>
                <a:spcPts val="0"/>
              </a:spcBef>
              <a:spcAft>
                <a:spcPts val="0"/>
              </a:spcAft>
              <a:buClr>
                <a:srgbClr val="000000"/>
              </a:buClr>
              <a:buSzPts val="1200"/>
              <a:buFont typeface="Arial"/>
              <a:buAutoNum type="arabicPeriod"/>
            </a:pPr>
            <a:r>
              <a:rPr b="0" i="0" lang="en-US" sz="1200" u="none" cap="none" strike="noStrike">
                <a:solidFill>
                  <a:srgbClr val="000000"/>
                </a:solidFill>
                <a:latin typeface="Arial"/>
                <a:ea typeface="Arial"/>
                <a:cs typeface="Arial"/>
                <a:sym typeface="Arial"/>
              </a:rPr>
              <a:t>Homicidal or violent thoughts related to the infant </a:t>
            </a:r>
            <a:endParaRPr/>
          </a:p>
          <a:p>
            <a:pPr indent="-228600" lvl="0" marL="368300" marR="0" rtl="0" algn="l">
              <a:lnSpc>
                <a:spcPct val="100000"/>
              </a:lnSpc>
              <a:spcBef>
                <a:spcPts val="0"/>
              </a:spcBef>
              <a:spcAft>
                <a:spcPts val="0"/>
              </a:spcAft>
              <a:buClr>
                <a:srgbClr val="000000"/>
              </a:buClr>
              <a:buSzPts val="1200"/>
              <a:buFont typeface="Arial"/>
              <a:buAutoNum type="arabicPeriod"/>
            </a:pPr>
            <a:r>
              <a:rPr b="0" i="0" lang="en-US" sz="1200" u="none" cap="none" strike="noStrike">
                <a:solidFill>
                  <a:srgbClr val="000000"/>
                </a:solidFill>
                <a:latin typeface="Arial"/>
                <a:ea typeface="Arial"/>
                <a:cs typeface="Arial"/>
                <a:sym typeface="Arial"/>
              </a:rPr>
              <a:t>Suicidal ideation or attempts</a:t>
            </a:r>
            <a:endParaRPr/>
          </a:p>
          <a:p>
            <a:pPr indent="0" lvl="0" marL="13970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13970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A mental health provider can diagnose postpartum psychosis based on your symptoms (either by observation or what patient describe) and a physical and neurological exam</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33"/>
          <p:cNvSpPr txBox="1"/>
          <p:nvPr>
            <p:ph type="title"/>
          </p:nvPr>
        </p:nvSpPr>
        <p:spPr>
          <a:xfrm>
            <a:off x="458742" y="269236"/>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564" name="Google Shape;564;p33"/>
          <p:cNvSpPr txBox="1"/>
          <p:nvPr>
            <p:ph idx="4294967295" type="body"/>
          </p:nvPr>
        </p:nvSpPr>
        <p:spPr>
          <a:xfrm>
            <a:off x="278700" y="841925"/>
            <a:ext cx="3787800" cy="4243800"/>
          </a:xfrm>
          <a:prstGeom prst="rect">
            <a:avLst/>
          </a:prstGeom>
          <a:noFill/>
          <a:ln>
            <a:noFill/>
          </a:ln>
        </p:spPr>
        <p:txBody>
          <a:bodyPr anchorCtr="0" anchor="t" bIns="45700" lIns="91425" spcFirstLastPara="1" rIns="91425" wrap="square" tIns="45700">
            <a:normAutofit/>
          </a:bodyPr>
          <a:lstStyle/>
          <a:p>
            <a:pPr indent="0" lvl="0" marL="152400" rtl="0" algn="l">
              <a:lnSpc>
                <a:spcPct val="100000"/>
              </a:lnSpc>
              <a:spcBef>
                <a:spcPts val="0"/>
              </a:spcBef>
              <a:spcAft>
                <a:spcPts val="0"/>
              </a:spcAft>
              <a:buSzPts val="1300"/>
              <a:buNone/>
            </a:pPr>
            <a:r>
              <a:rPr lang="en-US" sz="1300"/>
              <a:t>1- Abnormal, repetitive goal-directed movement?</a:t>
            </a:r>
            <a:endParaRPr/>
          </a:p>
          <a:p>
            <a:pPr indent="0" lvl="1" marL="609600" rtl="0" algn="l">
              <a:lnSpc>
                <a:spcPct val="100000"/>
              </a:lnSpc>
              <a:spcBef>
                <a:spcPts val="0"/>
              </a:spcBef>
              <a:spcAft>
                <a:spcPts val="0"/>
              </a:spcAft>
              <a:buSzPts val="1300"/>
              <a:buNone/>
            </a:pPr>
            <a:r>
              <a:rPr lang="en-US" sz="1300">
                <a:latin typeface="Roboto Light"/>
                <a:ea typeface="Roboto Light"/>
                <a:cs typeface="Roboto Light"/>
                <a:sym typeface="Roboto Light"/>
              </a:rPr>
              <a:t>A- Stereotypy</a:t>
            </a:r>
            <a:endParaRPr/>
          </a:p>
          <a:p>
            <a:pPr indent="0" lvl="1" marL="609600" rtl="0" algn="l">
              <a:lnSpc>
                <a:spcPct val="100000"/>
              </a:lnSpc>
              <a:spcBef>
                <a:spcPts val="0"/>
              </a:spcBef>
              <a:spcAft>
                <a:spcPts val="0"/>
              </a:spcAft>
              <a:buSzPts val="1300"/>
              <a:buNone/>
            </a:pPr>
            <a:r>
              <a:rPr lang="en-US" sz="1300">
                <a:solidFill>
                  <a:schemeClr val="dk2"/>
                </a:solidFill>
                <a:latin typeface="Roboto Light"/>
                <a:ea typeface="Roboto Light"/>
                <a:cs typeface="Roboto Light"/>
                <a:sym typeface="Roboto Light"/>
              </a:rPr>
              <a:t>B- Mannerism</a:t>
            </a:r>
            <a:endParaRPr/>
          </a:p>
          <a:p>
            <a:pPr indent="0" lvl="1" marL="609600" rtl="0" algn="l">
              <a:lnSpc>
                <a:spcPct val="100000"/>
              </a:lnSpc>
              <a:spcBef>
                <a:spcPts val="0"/>
              </a:spcBef>
              <a:spcAft>
                <a:spcPts val="0"/>
              </a:spcAft>
              <a:buSzPts val="1300"/>
              <a:buNone/>
            </a:pPr>
            <a:r>
              <a:rPr lang="en-US" sz="1300">
                <a:latin typeface="Roboto Light"/>
                <a:ea typeface="Roboto Light"/>
                <a:cs typeface="Roboto Light"/>
                <a:sym typeface="Roboto Light"/>
              </a:rPr>
              <a:t>C- Agitation</a:t>
            </a:r>
            <a:endParaRPr/>
          </a:p>
          <a:p>
            <a:pPr indent="0" lvl="1" marL="609600" rtl="0" algn="l">
              <a:lnSpc>
                <a:spcPct val="100000"/>
              </a:lnSpc>
              <a:spcBef>
                <a:spcPts val="0"/>
              </a:spcBef>
              <a:spcAft>
                <a:spcPts val="0"/>
              </a:spcAft>
              <a:buSzPts val="1300"/>
              <a:buNone/>
            </a:pPr>
            <a:r>
              <a:rPr lang="en-US" sz="1300">
                <a:latin typeface="Roboto Light"/>
                <a:ea typeface="Roboto Light"/>
                <a:cs typeface="Roboto Light"/>
                <a:sym typeface="Roboto Light"/>
              </a:rPr>
              <a:t>D- Dystonia</a:t>
            </a:r>
            <a:endParaRPr/>
          </a:p>
          <a:p>
            <a:pPr indent="0" lvl="1" marL="609600" rtl="0" algn="l">
              <a:lnSpc>
                <a:spcPct val="100000"/>
              </a:lnSpc>
              <a:spcBef>
                <a:spcPts val="0"/>
              </a:spcBef>
              <a:spcAft>
                <a:spcPts val="0"/>
              </a:spcAft>
              <a:buSzPts val="1300"/>
              <a:buNone/>
            </a:pPr>
            <a:r>
              <a:rPr lang="en-US" sz="1300">
                <a:latin typeface="Roboto Light"/>
                <a:ea typeface="Roboto Light"/>
                <a:cs typeface="Roboto Light"/>
                <a:sym typeface="Roboto Light"/>
              </a:rPr>
              <a:t>E- Chorea</a:t>
            </a:r>
            <a:endParaRPr/>
          </a:p>
          <a:p>
            <a:pPr indent="0" lvl="0" marL="152400" rtl="0" algn="l">
              <a:lnSpc>
                <a:spcPct val="100000"/>
              </a:lnSpc>
              <a:spcBef>
                <a:spcPts val="600"/>
              </a:spcBef>
              <a:spcAft>
                <a:spcPts val="0"/>
              </a:spcAft>
              <a:buSzPts val="1300"/>
              <a:buNone/>
            </a:pPr>
            <a:r>
              <a:rPr lang="en-US" sz="1300"/>
              <a:t>2- A person is talking about his father death while he is laughing, Dx?</a:t>
            </a:r>
            <a:endParaRPr/>
          </a:p>
          <a:p>
            <a:pPr indent="0" lvl="1" marL="609600" rtl="0" algn="l">
              <a:lnSpc>
                <a:spcPct val="100000"/>
              </a:lnSpc>
              <a:spcBef>
                <a:spcPts val="0"/>
              </a:spcBef>
              <a:spcAft>
                <a:spcPts val="0"/>
              </a:spcAft>
              <a:buSzPts val="1300"/>
              <a:buNone/>
            </a:pPr>
            <a:r>
              <a:rPr lang="en-US" sz="1300">
                <a:latin typeface="Roboto Light"/>
                <a:ea typeface="Roboto Light"/>
                <a:cs typeface="Roboto Light"/>
                <a:sym typeface="Roboto Light"/>
              </a:rPr>
              <a:t>A- Flat affect</a:t>
            </a:r>
            <a:endParaRPr/>
          </a:p>
          <a:p>
            <a:pPr indent="0" lvl="1" marL="609600" rtl="0" algn="l">
              <a:lnSpc>
                <a:spcPct val="100000"/>
              </a:lnSpc>
              <a:spcBef>
                <a:spcPts val="0"/>
              </a:spcBef>
              <a:spcAft>
                <a:spcPts val="0"/>
              </a:spcAft>
              <a:buSzPts val="1300"/>
              <a:buNone/>
            </a:pPr>
            <a:r>
              <a:rPr lang="en-US" sz="1300">
                <a:latin typeface="Roboto Light"/>
                <a:ea typeface="Roboto Light"/>
                <a:cs typeface="Roboto Light"/>
                <a:sym typeface="Roboto Light"/>
              </a:rPr>
              <a:t>B- Euphoria</a:t>
            </a:r>
            <a:endParaRPr/>
          </a:p>
          <a:p>
            <a:pPr indent="0" lvl="1" marL="609600" rtl="0" algn="l">
              <a:lnSpc>
                <a:spcPct val="100000"/>
              </a:lnSpc>
              <a:spcBef>
                <a:spcPts val="0"/>
              </a:spcBef>
              <a:spcAft>
                <a:spcPts val="0"/>
              </a:spcAft>
              <a:buSzPts val="1300"/>
              <a:buNone/>
            </a:pPr>
            <a:r>
              <a:rPr lang="en-US" sz="1300">
                <a:solidFill>
                  <a:schemeClr val="dk2"/>
                </a:solidFill>
                <a:latin typeface="Roboto Light"/>
                <a:ea typeface="Roboto Light"/>
                <a:cs typeface="Roboto Light"/>
                <a:sym typeface="Roboto Light"/>
              </a:rPr>
              <a:t>C- Incongruity of affect</a:t>
            </a:r>
            <a:endParaRPr/>
          </a:p>
          <a:p>
            <a:pPr indent="0" lvl="1" marL="609600" rtl="0" algn="l">
              <a:lnSpc>
                <a:spcPct val="100000"/>
              </a:lnSpc>
              <a:spcBef>
                <a:spcPts val="0"/>
              </a:spcBef>
              <a:spcAft>
                <a:spcPts val="0"/>
              </a:spcAft>
              <a:buSzPts val="1300"/>
              <a:buNone/>
            </a:pPr>
            <a:r>
              <a:rPr lang="en-US" sz="1300">
                <a:latin typeface="Roboto Light"/>
                <a:ea typeface="Roboto Light"/>
                <a:cs typeface="Roboto Light"/>
                <a:sym typeface="Roboto Light"/>
              </a:rPr>
              <a:t>D- Restricted affect</a:t>
            </a:r>
            <a:endParaRPr/>
          </a:p>
          <a:p>
            <a:pPr indent="0" lvl="0" marL="152400" rtl="0" algn="l">
              <a:lnSpc>
                <a:spcPct val="100000"/>
              </a:lnSpc>
              <a:spcBef>
                <a:spcPts val="600"/>
              </a:spcBef>
              <a:spcAft>
                <a:spcPts val="0"/>
              </a:spcAft>
              <a:buSzPts val="1300"/>
              <a:buNone/>
            </a:pPr>
            <a:r>
              <a:rPr lang="en-US" sz="1300"/>
              <a:t>3- Patient who has motiveless resistance to all attempts to be moved or to all instructions?</a:t>
            </a:r>
            <a:endParaRPr/>
          </a:p>
          <a:p>
            <a:pPr indent="0" lvl="1" marL="609600" rtl="0" algn="l">
              <a:lnSpc>
                <a:spcPct val="100000"/>
              </a:lnSpc>
              <a:spcBef>
                <a:spcPts val="0"/>
              </a:spcBef>
              <a:spcAft>
                <a:spcPts val="0"/>
              </a:spcAft>
              <a:buSzPts val="1300"/>
              <a:buNone/>
            </a:pPr>
            <a:r>
              <a:rPr lang="en-US" sz="1300">
                <a:latin typeface="Roboto Light"/>
                <a:ea typeface="Roboto Light"/>
                <a:cs typeface="Roboto Light"/>
                <a:sym typeface="Roboto Light"/>
              </a:rPr>
              <a:t>A- Mannerism</a:t>
            </a:r>
            <a:endParaRPr/>
          </a:p>
          <a:p>
            <a:pPr indent="0" lvl="1" marL="609600" rtl="0" algn="l">
              <a:lnSpc>
                <a:spcPct val="100000"/>
              </a:lnSpc>
              <a:spcBef>
                <a:spcPts val="0"/>
              </a:spcBef>
              <a:spcAft>
                <a:spcPts val="0"/>
              </a:spcAft>
              <a:buSzPts val="1300"/>
              <a:buNone/>
            </a:pPr>
            <a:r>
              <a:rPr lang="en-US" sz="1300">
                <a:latin typeface="Roboto Light"/>
                <a:ea typeface="Roboto Light"/>
                <a:cs typeface="Roboto Light"/>
                <a:sym typeface="Roboto Light"/>
              </a:rPr>
              <a:t>B- Ambitendence</a:t>
            </a:r>
            <a:endParaRPr/>
          </a:p>
          <a:p>
            <a:pPr indent="0" lvl="1" marL="609600" rtl="0" algn="l">
              <a:lnSpc>
                <a:spcPct val="100000"/>
              </a:lnSpc>
              <a:spcBef>
                <a:spcPts val="0"/>
              </a:spcBef>
              <a:spcAft>
                <a:spcPts val="0"/>
              </a:spcAft>
              <a:buSzPts val="1300"/>
              <a:buNone/>
            </a:pPr>
            <a:r>
              <a:rPr lang="en-US" sz="1300">
                <a:solidFill>
                  <a:schemeClr val="dk2"/>
                </a:solidFill>
                <a:latin typeface="Roboto Light"/>
                <a:ea typeface="Roboto Light"/>
                <a:cs typeface="Roboto Light"/>
                <a:sym typeface="Roboto Light"/>
              </a:rPr>
              <a:t>C- Negativism</a:t>
            </a:r>
            <a:endParaRPr/>
          </a:p>
          <a:p>
            <a:pPr indent="0" lvl="1" marL="609600" rtl="0" algn="l">
              <a:lnSpc>
                <a:spcPct val="100000"/>
              </a:lnSpc>
              <a:spcBef>
                <a:spcPts val="0"/>
              </a:spcBef>
              <a:spcAft>
                <a:spcPts val="0"/>
              </a:spcAft>
              <a:buSzPts val="1300"/>
              <a:buNone/>
            </a:pPr>
            <a:r>
              <a:rPr lang="en-US" sz="1300">
                <a:latin typeface="Roboto Light"/>
                <a:ea typeface="Roboto Light"/>
                <a:cs typeface="Roboto Light"/>
                <a:sym typeface="Roboto Light"/>
              </a:rPr>
              <a:t>D- Compulsion</a:t>
            </a:r>
            <a:endParaRPr/>
          </a:p>
        </p:txBody>
      </p:sp>
      <p:sp>
        <p:nvSpPr>
          <p:cNvPr id="565" name="Google Shape;565;p33"/>
          <p:cNvSpPr txBox="1"/>
          <p:nvPr/>
        </p:nvSpPr>
        <p:spPr>
          <a:xfrm>
            <a:off x="4370725" y="716525"/>
            <a:ext cx="4053900" cy="4494600"/>
          </a:xfrm>
          <a:prstGeom prst="rect">
            <a:avLst/>
          </a:prstGeom>
          <a:noFill/>
          <a:ln>
            <a:noFill/>
          </a:ln>
        </p:spPr>
        <p:txBody>
          <a:bodyPr anchorCtr="0" anchor="t" bIns="91425" lIns="91425" spcFirstLastPara="1" rIns="91425" wrap="square" tIns="91425">
            <a:spAutoFit/>
          </a:bodyPr>
          <a:lstStyle/>
          <a:p>
            <a:pPr indent="0" lvl="1" marL="225425" marR="0" rtl="0" algn="l">
              <a:lnSpc>
                <a:spcPct val="100000"/>
              </a:lnSpc>
              <a:spcBef>
                <a:spcPts val="0"/>
              </a:spcBef>
              <a:spcAft>
                <a:spcPts val="0"/>
              </a:spcAft>
              <a:buClr>
                <a:srgbClr val="000000"/>
              </a:buClr>
              <a:buSzPts val="1300"/>
              <a:buFont typeface="Arial"/>
              <a:buNone/>
            </a:pPr>
            <a:r>
              <a:rPr b="0" i="0" lang="en-US" sz="1300" u="none" cap="none" strike="noStrike">
                <a:solidFill>
                  <a:schemeClr val="dk1"/>
                </a:solidFill>
                <a:latin typeface="Rubik"/>
                <a:ea typeface="Rubik"/>
                <a:cs typeface="Rubik"/>
                <a:sym typeface="Rubik"/>
              </a:rPr>
              <a:t>4- 'Senseless repetition of previously requested movement' means ONE of the following;</a:t>
            </a:r>
            <a:endParaRPr b="0" i="0" sz="1400" u="none" cap="none" strike="noStrike">
              <a:solidFill>
                <a:schemeClr val="dk1"/>
              </a:solidFill>
              <a:latin typeface="Arial"/>
              <a:ea typeface="Arial"/>
              <a:cs typeface="Arial"/>
              <a:sym typeface="Arial"/>
            </a:endParaRPr>
          </a:p>
          <a:p>
            <a:pPr indent="0" lvl="1" marL="609600" marR="0" rtl="0" algn="l">
              <a:lnSpc>
                <a:spcPct val="100000"/>
              </a:lnSpc>
              <a:spcBef>
                <a:spcPts val="0"/>
              </a:spcBef>
              <a:spcAft>
                <a:spcPts val="0"/>
              </a:spcAft>
              <a:buClr>
                <a:srgbClr val="000000"/>
              </a:buClr>
              <a:buSzPts val="1300"/>
              <a:buFont typeface="Arial"/>
              <a:buNone/>
            </a:pPr>
            <a:r>
              <a:rPr b="0" i="0" lang="en-US" sz="1300" u="none" cap="none" strike="noStrike">
                <a:solidFill>
                  <a:schemeClr val="dk1"/>
                </a:solidFill>
                <a:latin typeface="Roboto Light"/>
                <a:ea typeface="Roboto Light"/>
                <a:cs typeface="Roboto Light"/>
                <a:sym typeface="Roboto Light"/>
              </a:rPr>
              <a:t>a.	Echopraxia</a:t>
            </a:r>
            <a:endParaRPr b="0" i="0" sz="1400" u="none" cap="none" strike="noStrike">
              <a:solidFill>
                <a:schemeClr val="dk1"/>
              </a:solidFill>
              <a:latin typeface="Arial"/>
              <a:ea typeface="Arial"/>
              <a:cs typeface="Arial"/>
              <a:sym typeface="Arial"/>
            </a:endParaRPr>
          </a:p>
          <a:p>
            <a:pPr indent="0" lvl="1" marL="609600" marR="0" rtl="0" algn="l">
              <a:lnSpc>
                <a:spcPct val="100000"/>
              </a:lnSpc>
              <a:spcBef>
                <a:spcPts val="0"/>
              </a:spcBef>
              <a:spcAft>
                <a:spcPts val="0"/>
              </a:spcAft>
              <a:buClr>
                <a:srgbClr val="000000"/>
              </a:buClr>
              <a:buSzPts val="1300"/>
              <a:buFont typeface="Arial"/>
              <a:buNone/>
            </a:pPr>
            <a:r>
              <a:rPr b="0" i="0" lang="en-US" sz="1300" u="none" cap="none" strike="noStrike">
                <a:solidFill>
                  <a:schemeClr val="dk1"/>
                </a:solidFill>
                <a:latin typeface="Roboto Light"/>
                <a:ea typeface="Roboto Light"/>
                <a:cs typeface="Roboto Light"/>
                <a:sym typeface="Roboto Light"/>
              </a:rPr>
              <a:t>b.	Catalepsy</a:t>
            </a:r>
            <a:endParaRPr b="0" i="0" sz="1400" u="none" cap="none" strike="noStrike">
              <a:solidFill>
                <a:schemeClr val="dk1"/>
              </a:solidFill>
              <a:latin typeface="Arial"/>
              <a:ea typeface="Arial"/>
              <a:cs typeface="Arial"/>
              <a:sym typeface="Arial"/>
            </a:endParaRPr>
          </a:p>
          <a:p>
            <a:pPr indent="0" lvl="1" marL="609600" marR="0" rtl="0" algn="l">
              <a:lnSpc>
                <a:spcPct val="100000"/>
              </a:lnSpc>
              <a:spcBef>
                <a:spcPts val="0"/>
              </a:spcBef>
              <a:spcAft>
                <a:spcPts val="0"/>
              </a:spcAft>
              <a:buClr>
                <a:srgbClr val="000000"/>
              </a:buClr>
              <a:buSzPts val="1300"/>
              <a:buFont typeface="Arial"/>
              <a:buNone/>
            </a:pPr>
            <a:r>
              <a:rPr b="0" i="0" lang="en-US" sz="1300" u="none" cap="none" strike="noStrike">
                <a:solidFill>
                  <a:schemeClr val="dk1"/>
                </a:solidFill>
                <a:latin typeface="Roboto Light"/>
                <a:ea typeface="Roboto Light"/>
                <a:cs typeface="Roboto Light"/>
                <a:sym typeface="Roboto Light"/>
              </a:rPr>
              <a:t>c.	Stereotype</a:t>
            </a:r>
            <a:endParaRPr b="0" i="0" sz="1400" u="none" cap="none" strike="noStrike">
              <a:solidFill>
                <a:schemeClr val="dk1"/>
              </a:solidFill>
              <a:latin typeface="Arial"/>
              <a:ea typeface="Arial"/>
              <a:cs typeface="Arial"/>
              <a:sym typeface="Arial"/>
            </a:endParaRPr>
          </a:p>
          <a:p>
            <a:pPr indent="0" lvl="1" marL="609600" marR="0" rtl="0" algn="l">
              <a:lnSpc>
                <a:spcPct val="100000"/>
              </a:lnSpc>
              <a:spcBef>
                <a:spcPts val="0"/>
              </a:spcBef>
              <a:spcAft>
                <a:spcPts val="0"/>
              </a:spcAft>
              <a:buClr>
                <a:srgbClr val="000000"/>
              </a:buClr>
              <a:buSzPts val="1300"/>
              <a:buFont typeface="Arial"/>
              <a:buNone/>
            </a:pPr>
            <a:r>
              <a:rPr b="0" i="0" lang="en-US" sz="1300" u="none" cap="none" strike="noStrike">
                <a:solidFill>
                  <a:schemeClr val="dk1"/>
                </a:solidFill>
                <a:latin typeface="Roboto Light"/>
                <a:ea typeface="Roboto Light"/>
                <a:cs typeface="Roboto Light"/>
                <a:sym typeface="Roboto Light"/>
              </a:rPr>
              <a:t>d.	Excitation</a:t>
            </a:r>
            <a:endParaRPr b="0" i="0" sz="1400" u="none" cap="none" strike="noStrike">
              <a:solidFill>
                <a:schemeClr val="dk1"/>
              </a:solidFill>
              <a:latin typeface="Arial"/>
              <a:ea typeface="Arial"/>
              <a:cs typeface="Arial"/>
              <a:sym typeface="Arial"/>
            </a:endParaRPr>
          </a:p>
          <a:p>
            <a:pPr indent="0" lvl="1" marL="609600" marR="0" rtl="0" algn="l">
              <a:lnSpc>
                <a:spcPct val="100000"/>
              </a:lnSpc>
              <a:spcBef>
                <a:spcPts val="0"/>
              </a:spcBef>
              <a:spcAft>
                <a:spcPts val="0"/>
              </a:spcAft>
              <a:buClr>
                <a:srgbClr val="000000"/>
              </a:buClr>
              <a:buSzPts val="1300"/>
              <a:buFont typeface="Arial"/>
              <a:buNone/>
            </a:pPr>
            <a:r>
              <a:rPr b="0" i="0" lang="en-US" sz="1300" u="none" cap="none" strike="noStrike">
                <a:solidFill>
                  <a:schemeClr val="dk2"/>
                </a:solidFill>
                <a:latin typeface="Roboto Light"/>
                <a:ea typeface="Roboto Light"/>
                <a:cs typeface="Roboto Light"/>
                <a:sym typeface="Roboto Light"/>
              </a:rPr>
              <a:t>e.	Perseveration </a:t>
            </a:r>
            <a:endParaRPr b="0" i="0" sz="1400" u="none" cap="none" strike="noStrike">
              <a:solidFill>
                <a:schemeClr val="dk1"/>
              </a:solidFill>
              <a:latin typeface="Arial"/>
              <a:ea typeface="Arial"/>
              <a:cs typeface="Arial"/>
              <a:sym typeface="Arial"/>
            </a:endParaRPr>
          </a:p>
          <a:p>
            <a:pPr indent="0" lvl="0" marL="152400" marR="0" rtl="0" algn="l">
              <a:lnSpc>
                <a:spcPct val="100000"/>
              </a:lnSpc>
              <a:spcBef>
                <a:spcPts val="600"/>
              </a:spcBef>
              <a:spcAft>
                <a:spcPts val="0"/>
              </a:spcAft>
              <a:buClr>
                <a:srgbClr val="000000"/>
              </a:buClr>
              <a:buSzPts val="1300"/>
              <a:buFont typeface="Arial"/>
              <a:buNone/>
            </a:pPr>
            <a:r>
              <a:rPr b="0" i="0" lang="en-US" sz="1300" u="none" cap="none" strike="noStrike">
                <a:solidFill>
                  <a:schemeClr val="dk1"/>
                </a:solidFill>
                <a:latin typeface="Rubik"/>
                <a:ea typeface="Rubik"/>
                <a:cs typeface="Rubik"/>
                <a:sym typeface="Rubik"/>
              </a:rPr>
              <a:t>5- Repetitive monotonous non-goal directed movements: </a:t>
            </a:r>
            <a:r>
              <a:rPr b="0" i="0" lang="en-US" sz="1300" u="none" cap="none" strike="noStrike">
                <a:solidFill>
                  <a:schemeClr val="dk2"/>
                </a:solidFill>
                <a:latin typeface="Roboto Light"/>
                <a:ea typeface="Roboto Light"/>
                <a:cs typeface="Roboto Light"/>
                <a:sym typeface="Roboto Light"/>
              </a:rPr>
              <a:t>Stereotypy</a:t>
            </a:r>
            <a:endParaRPr b="0" i="0" sz="1400" u="none" cap="none" strike="noStrike">
              <a:solidFill>
                <a:schemeClr val="dk1"/>
              </a:solidFill>
              <a:latin typeface="Rubik"/>
              <a:ea typeface="Rubik"/>
              <a:cs typeface="Rubik"/>
              <a:sym typeface="Rubik"/>
            </a:endParaRPr>
          </a:p>
          <a:p>
            <a:pPr indent="0" lvl="0" marL="152400" marR="0" rtl="0" algn="l">
              <a:lnSpc>
                <a:spcPct val="100000"/>
              </a:lnSpc>
              <a:spcBef>
                <a:spcPts val="600"/>
              </a:spcBef>
              <a:spcAft>
                <a:spcPts val="0"/>
              </a:spcAft>
              <a:buClr>
                <a:srgbClr val="000000"/>
              </a:buClr>
              <a:buSzPts val="1300"/>
              <a:buFont typeface="Arial"/>
              <a:buNone/>
            </a:pPr>
            <a:r>
              <a:rPr b="0" i="0" lang="en-US" sz="1300" u="none" cap="none" strike="noStrike">
                <a:solidFill>
                  <a:schemeClr val="dk1"/>
                </a:solidFill>
                <a:latin typeface="Rubik"/>
                <a:ea typeface="Rubik"/>
                <a:cs typeface="Rubik"/>
                <a:sym typeface="Rubik"/>
              </a:rPr>
              <a:t>6- Perceptual disturbance? </a:t>
            </a:r>
            <a:r>
              <a:rPr b="0" i="0" lang="en-US" sz="1300" u="none" cap="none" strike="noStrike">
                <a:solidFill>
                  <a:schemeClr val="dk2"/>
                </a:solidFill>
                <a:latin typeface="Roboto Light"/>
                <a:ea typeface="Roboto Light"/>
                <a:cs typeface="Roboto Light"/>
                <a:sym typeface="Roboto Light"/>
              </a:rPr>
              <a:t>Formication</a:t>
            </a:r>
            <a:endParaRPr b="0" i="0" sz="1400" u="none" cap="none" strike="noStrike">
              <a:solidFill>
                <a:schemeClr val="dk1"/>
              </a:solidFill>
              <a:latin typeface="Rubik"/>
              <a:ea typeface="Rubik"/>
              <a:cs typeface="Rubik"/>
              <a:sym typeface="Rubik"/>
            </a:endParaRPr>
          </a:p>
          <a:p>
            <a:pPr indent="0" lvl="0" marL="152400" marR="0" rtl="0" algn="l">
              <a:lnSpc>
                <a:spcPct val="100000"/>
              </a:lnSpc>
              <a:spcBef>
                <a:spcPts val="600"/>
              </a:spcBef>
              <a:spcAft>
                <a:spcPts val="0"/>
              </a:spcAft>
              <a:buClr>
                <a:srgbClr val="000000"/>
              </a:buClr>
              <a:buSzPts val="1300"/>
              <a:buFont typeface="Arial"/>
              <a:buNone/>
            </a:pPr>
            <a:r>
              <a:rPr b="0" i="0" lang="en-US" sz="1300" u="none" cap="none" strike="noStrike">
                <a:solidFill>
                  <a:schemeClr val="dk1"/>
                </a:solidFill>
                <a:latin typeface="Rubik"/>
                <a:ea typeface="Rubik"/>
                <a:cs typeface="Rubik"/>
                <a:sym typeface="Rubik"/>
              </a:rPr>
              <a:t>7- Derailment is a disorder of which component of these :-</a:t>
            </a:r>
            <a:endParaRPr b="0" i="0" sz="1400" u="none" cap="none" strike="noStrike">
              <a:solidFill>
                <a:schemeClr val="dk1"/>
              </a:solidFill>
              <a:latin typeface="Rubik"/>
              <a:ea typeface="Rubik"/>
              <a:cs typeface="Rubik"/>
              <a:sym typeface="Rubik"/>
            </a:endParaRPr>
          </a:p>
          <a:p>
            <a:pPr indent="0" lvl="1" marL="609600" marR="0" rtl="0" algn="l">
              <a:lnSpc>
                <a:spcPct val="100000"/>
              </a:lnSpc>
              <a:spcBef>
                <a:spcPts val="0"/>
              </a:spcBef>
              <a:spcAft>
                <a:spcPts val="0"/>
              </a:spcAft>
              <a:buClr>
                <a:srgbClr val="000000"/>
              </a:buClr>
              <a:buSzPts val="1300"/>
              <a:buFont typeface="Arial"/>
              <a:buNone/>
            </a:pPr>
            <a:r>
              <a:rPr b="0" i="0" lang="en-US" sz="1300" u="none" cap="none" strike="noStrike">
                <a:solidFill>
                  <a:schemeClr val="dk1"/>
                </a:solidFill>
                <a:latin typeface="Roboto Light"/>
                <a:ea typeface="Roboto Light"/>
                <a:cs typeface="Roboto Light"/>
                <a:sym typeface="Roboto Light"/>
              </a:rPr>
              <a:t>a-speech</a:t>
            </a:r>
            <a:endParaRPr b="0" i="0" sz="1400" u="none" cap="none" strike="noStrike">
              <a:solidFill>
                <a:schemeClr val="dk1"/>
              </a:solidFill>
              <a:latin typeface="Arial"/>
              <a:ea typeface="Arial"/>
              <a:cs typeface="Arial"/>
              <a:sym typeface="Arial"/>
            </a:endParaRPr>
          </a:p>
          <a:p>
            <a:pPr indent="0" lvl="1" marL="609600" marR="0" rtl="0" algn="l">
              <a:lnSpc>
                <a:spcPct val="100000"/>
              </a:lnSpc>
              <a:spcBef>
                <a:spcPts val="0"/>
              </a:spcBef>
              <a:spcAft>
                <a:spcPts val="0"/>
              </a:spcAft>
              <a:buClr>
                <a:srgbClr val="000000"/>
              </a:buClr>
              <a:buSzPts val="1300"/>
              <a:buFont typeface="Arial"/>
              <a:buNone/>
            </a:pPr>
            <a:r>
              <a:rPr b="0" i="0" lang="en-US" sz="1300" u="none" cap="none" strike="noStrike">
                <a:solidFill>
                  <a:schemeClr val="dk2"/>
                </a:solidFill>
                <a:latin typeface="Roboto Light"/>
                <a:ea typeface="Roboto Light"/>
                <a:cs typeface="Roboto Light"/>
                <a:sym typeface="Roboto Light"/>
              </a:rPr>
              <a:t>b-thought</a:t>
            </a:r>
            <a:endParaRPr b="0" i="0" sz="1400" u="none" cap="none" strike="noStrike">
              <a:solidFill>
                <a:schemeClr val="dk1"/>
              </a:solidFill>
              <a:latin typeface="Arial"/>
              <a:ea typeface="Arial"/>
              <a:cs typeface="Arial"/>
              <a:sym typeface="Arial"/>
            </a:endParaRPr>
          </a:p>
          <a:p>
            <a:pPr indent="0" lvl="1" marL="609600" marR="0" rtl="0" algn="l">
              <a:lnSpc>
                <a:spcPct val="100000"/>
              </a:lnSpc>
              <a:spcBef>
                <a:spcPts val="0"/>
              </a:spcBef>
              <a:spcAft>
                <a:spcPts val="0"/>
              </a:spcAft>
              <a:buClr>
                <a:srgbClr val="000000"/>
              </a:buClr>
              <a:buSzPts val="1300"/>
              <a:buFont typeface="Arial"/>
              <a:buNone/>
            </a:pPr>
            <a:r>
              <a:rPr b="0" i="0" lang="en-US" sz="1300" u="none" cap="none" strike="noStrike">
                <a:solidFill>
                  <a:schemeClr val="dk1"/>
                </a:solidFill>
                <a:latin typeface="Roboto Light"/>
                <a:ea typeface="Roboto Light"/>
                <a:cs typeface="Roboto Light"/>
                <a:sym typeface="Roboto Light"/>
              </a:rPr>
              <a:t>c-mood</a:t>
            </a:r>
            <a:endParaRPr b="0" i="0" sz="1400" u="none" cap="none" strike="noStrike">
              <a:solidFill>
                <a:schemeClr val="dk1"/>
              </a:solidFill>
              <a:latin typeface="Arial"/>
              <a:ea typeface="Arial"/>
              <a:cs typeface="Arial"/>
              <a:sym typeface="Arial"/>
            </a:endParaRPr>
          </a:p>
          <a:p>
            <a:pPr indent="0" lvl="1" marL="609600" marR="0" rtl="0" algn="l">
              <a:lnSpc>
                <a:spcPct val="100000"/>
              </a:lnSpc>
              <a:spcBef>
                <a:spcPts val="0"/>
              </a:spcBef>
              <a:spcAft>
                <a:spcPts val="0"/>
              </a:spcAft>
              <a:buClr>
                <a:srgbClr val="000000"/>
              </a:buClr>
              <a:buSzPts val="1300"/>
              <a:buFont typeface="Arial"/>
              <a:buNone/>
            </a:pPr>
            <a:r>
              <a:rPr b="0" i="0" lang="en-US" sz="1300" u="none" cap="none" strike="noStrike">
                <a:solidFill>
                  <a:schemeClr val="dk1"/>
                </a:solidFill>
                <a:latin typeface="Roboto Light"/>
                <a:ea typeface="Roboto Light"/>
                <a:cs typeface="Roboto Light"/>
                <a:sym typeface="Roboto Light"/>
              </a:rPr>
              <a:t>d-affect</a:t>
            </a:r>
            <a:endParaRPr b="0" i="0" sz="1400" u="none" cap="none" strike="noStrike">
              <a:solidFill>
                <a:schemeClr val="dk1"/>
              </a:solidFill>
              <a:latin typeface="Arial"/>
              <a:ea typeface="Arial"/>
              <a:cs typeface="Arial"/>
              <a:sym typeface="Arial"/>
            </a:endParaRPr>
          </a:p>
          <a:p>
            <a:pPr indent="0" lvl="1" marL="609600" marR="0" rtl="0" algn="l">
              <a:lnSpc>
                <a:spcPct val="100000"/>
              </a:lnSpc>
              <a:spcBef>
                <a:spcPts val="0"/>
              </a:spcBef>
              <a:spcAft>
                <a:spcPts val="0"/>
              </a:spcAft>
              <a:buClr>
                <a:srgbClr val="000000"/>
              </a:buClr>
              <a:buSzPts val="1300"/>
              <a:buFont typeface="Arial"/>
              <a:buNone/>
            </a:pPr>
            <a:r>
              <a:rPr b="0" i="0" lang="en-US" sz="1300" u="none" cap="none" strike="noStrike">
                <a:solidFill>
                  <a:schemeClr val="dk1"/>
                </a:solidFill>
                <a:latin typeface="Roboto Light"/>
                <a:ea typeface="Roboto Light"/>
                <a:cs typeface="Roboto Light"/>
                <a:sym typeface="Roboto Light"/>
              </a:rPr>
              <a:t>e-memory</a:t>
            </a:r>
            <a:endParaRPr b="0" i="0" sz="1400" u="none" cap="none" strike="noStrike">
              <a:solidFill>
                <a:schemeClr val="dk1"/>
              </a:solidFill>
              <a:latin typeface="Arial"/>
              <a:ea typeface="Arial"/>
              <a:cs typeface="Arial"/>
              <a:sym typeface="Arial"/>
            </a:endParaRPr>
          </a:p>
          <a:p>
            <a:pPr indent="0" lvl="0" marL="152400" marR="0" rtl="0" algn="l">
              <a:lnSpc>
                <a:spcPct val="100000"/>
              </a:lnSpc>
              <a:spcBef>
                <a:spcPts val="600"/>
              </a:spcBef>
              <a:spcAft>
                <a:spcPts val="0"/>
              </a:spcAft>
              <a:buClr>
                <a:srgbClr val="000000"/>
              </a:buClr>
              <a:buSzPts val="1300"/>
              <a:buFont typeface="Arial"/>
              <a:buNone/>
            </a:pPr>
            <a:r>
              <a:rPr b="0" i="0" lang="en-US" sz="1300" u="none" cap="none" strike="noStrike">
                <a:solidFill>
                  <a:schemeClr val="dk1"/>
                </a:solidFill>
                <a:latin typeface="Rubik"/>
                <a:ea typeface="Rubik"/>
                <a:cs typeface="Rubik"/>
                <a:sym typeface="Rubik"/>
              </a:rPr>
              <a:t>8- One of the following isn't perceptual disturbance? </a:t>
            </a:r>
            <a:r>
              <a:rPr b="0" i="0" lang="en-US" sz="1300" u="none" cap="none" strike="noStrike">
                <a:solidFill>
                  <a:schemeClr val="dk2"/>
                </a:solidFill>
                <a:latin typeface="Roboto Light"/>
                <a:ea typeface="Roboto Light"/>
                <a:cs typeface="Roboto Light"/>
                <a:sym typeface="Roboto Light"/>
              </a:rPr>
              <a:t>Echolalia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2" name="Shape 3902"/>
        <p:cNvGrpSpPr/>
        <p:nvPr/>
      </p:nvGrpSpPr>
      <p:grpSpPr>
        <a:xfrm>
          <a:off x="0" y="0"/>
          <a:ext cx="0" cy="0"/>
          <a:chOff x="0" y="0"/>
          <a:chExt cx="0" cy="0"/>
        </a:xfrm>
      </p:grpSpPr>
      <p:sp>
        <p:nvSpPr>
          <p:cNvPr id="3903" name="Google Shape;3903;p146"/>
          <p:cNvSpPr txBox="1"/>
          <p:nvPr>
            <p:ph type="title"/>
          </p:nvPr>
        </p:nvSpPr>
        <p:spPr>
          <a:xfrm>
            <a:off x="288073" y="24806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sz="3200"/>
              <a:t>Management of postpartum psychosis </a:t>
            </a:r>
            <a:endParaRPr/>
          </a:p>
        </p:txBody>
      </p:sp>
      <p:sp>
        <p:nvSpPr>
          <p:cNvPr id="3904" name="Google Shape;3904;p146"/>
          <p:cNvSpPr txBox="1"/>
          <p:nvPr>
            <p:ph idx="1" type="body"/>
          </p:nvPr>
        </p:nvSpPr>
        <p:spPr>
          <a:xfrm>
            <a:off x="418143" y="903730"/>
            <a:ext cx="7811457" cy="4187502"/>
          </a:xfrm>
          <a:prstGeom prst="rect">
            <a:avLst/>
          </a:prstGeom>
          <a:noFill/>
          <a:ln>
            <a:noFill/>
          </a:ln>
        </p:spPr>
        <p:txBody>
          <a:bodyPr anchorCtr="0" anchor="t" bIns="45700" lIns="91425" spcFirstLastPara="1" rIns="91425" wrap="square" tIns="45700">
            <a:normAutofit lnSpcReduction="10000"/>
          </a:bodyPr>
          <a:lstStyle/>
          <a:p>
            <a:pPr indent="-317500" lvl="0" marL="457200" rtl="0" algn="l">
              <a:lnSpc>
                <a:spcPct val="100000"/>
              </a:lnSpc>
              <a:spcBef>
                <a:spcPts val="0"/>
              </a:spcBef>
              <a:spcAft>
                <a:spcPts val="0"/>
              </a:spcAft>
              <a:buSzPts val="1400"/>
              <a:buChar char="•"/>
            </a:pPr>
            <a:r>
              <a:rPr lang="en-US"/>
              <a:t>Postpartum psychosis is considered a psychiatric emergency. </a:t>
            </a:r>
            <a:endParaRPr/>
          </a:p>
          <a:p>
            <a:pPr indent="-317500" lvl="0" marL="457200" rtl="0" algn="l">
              <a:lnSpc>
                <a:spcPct val="100000"/>
              </a:lnSpc>
              <a:spcBef>
                <a:spcPts val="0"/>
              </a:spcBef>
              <a:spcAft>
                <a:spcPts val="0"/>
              </a:spcAft>
              <a:buSzPts val="1400"/>
              <a:buChar char="•"/>
            </a:pPr>
            <a:r>
              <a:rPr lang="en-US"/>
              <a:t>Hospitalization Especially if there is homicidal or suicidal ideation The patient should be under the care of a psychiatrist (not an obstetrician). </a:t>
            </a:r>
            <a:endParaRPr/>
          </a:p>
          <a:p>
            <a:pPr indent="-317500" lvl="0" marL="457200" rtl="0" algn="l">
              <a:lnSpc>
                <a:spcPct val="100000"/>
              </a:lnSpc>
              <a:spcBef>
                <a:spcPts val="0"/>
              </a:spcBef>
              <a:spcAft>
                <a:spcPts val="0"/>
              </a:spcAft>
              <a:buSzPts val="1400"/>
              <a:buChar char="•"/>
            </a:pPr>
            <a:r>
              <a:rPr lang="en-US"/>
              <a:t>Ensure safety of the patient and infant. </a:t>
            </a:r>
            <a:endParaRPr/>
          </a:p>
          <a:p>
            <a:pPr indent="-317500" lvl="0" marL="457200" rtl="0" algn="l">
              <a:lnSpc>
                <a:spcPct val="100000"/>
              </a:lnSpc>
              <a:spcBef>
                <a:spcPts val="0"/>
              </a:spcBef>
              <a:spcAft>
                <a:spcPts val="0"/>
              </a:spcAft>
              <a:buSzPts val="1400"/>
              <a:buChar char="•"/>
            </a:pPr>
            <a:r>
              <a:rPr lang="en-US"/>
              <a:t>Mother should remain hospitalized until stable. </a:t>
            </a:r>
            <a:endParaRPr/>
          </a:p>
          <a:p>
            <a:pPr indent="-317500" lvl="0" marL="457200" rtl="0" algn="l">
              <a:lnSpc>
                <a:spcPct val="100000"/>
              </a:lnSpc>
              <a:spcBef>
                <a:spcPts val="0"/>
              </a:spcBef>
              <a:spcAft>
                <a:spcPts val="0"/>
              </a:spcAft>
              <a:buSzPts val="1400"/>
              <a:buChar char="•"/>
            </a:pPr>
            <a:r>
              <a:rPr lang="en-US"/>
              <a:t>Mother should not be left alone with the infant. Supervised visits with the infant may be possible.</a:t>
            </a:r>
            <a:endParaRPr/>
          </a:p>
          <a:p>
            <a:pPr indent="-317500" lvl="0" marL="457200" rtl="0" algn="l">
              <a:lnSpc>
                <a:spcPct val="100000"/>
              </a:lnSpc>
              <a:spcBef>
                <a:spcPts val="0"/>
              </a:spcBef>
              <a:spcAft>
                <a:spcPts val="0"/>
              </a:spcAft>
              <a:buSzPts val="1400"/>
              <a:buChar char="•"/>
            </a:pPr>
            <a:r>
              <a:rPr lang="en-US"/>
              <a:t>Antipsychotics Typically considered 1st-line therapy</a:t>
            </a:r>
            <a:endParaRPr/>
          </a:p>
          <a:p>
            <a:pPr indent="-317500" lvl="1" marL="914400" rtl="0" algn="l">
              <a:lnSpc>
                <a:spcPct val="100000"/>
              </a:lnSpc>
              <a:spcBef>
                <a:spcPts val="600"/>
              </a:spcBef>
              <a:spcAft>
                <a:spcPts val="0"/>
              </a:spcAft>
              <a:buSzPts val="1400"/>
              <a:buChar char="•"/>
            </a:pPr>
            <a:r>
              <a:rPr lang="en-US"/>
              <a:t>Best options (expert opinion): older 2nd-generation antipsychotics (start with the following initial doses, with a higher dose given for severe symptoms) </a:t>
            </a:r>
            <a:endParaRPr/>
          </a:p>
          <a:p>
            <a:pPr indent="-317500" lvl="2" marL="1371600" rtl="0" algn="l">
              <a:lnSpc>
                <a:spcPct val="100000"/>
              </a:lnSpc>
              <a:spcBef>
                <a:spcPts val="600"/>
              </a:spcBef>
              <a:spcAft>
                <a:spcPts val="0"/>
              </a:spcAft>
              <a:buSzPts val="1400"/>
              <a:buChar char="•"/>
            </a:pPr>
            <a:r>
              <a:rPr lang="en-US"/>
              <a:t>Quetiapine once daily, up to twice daily.	</a:t>
            </a:r>
            <a:endParaRPr/>
          </a:p>
          <a:p>
            <a:pPr indent="-317500" lvl="2" marL="1371600" rtl="0" algn="l">
              <a:lnSpc>
                <a:spcPct val="100000"/>
              </a:lnSpc>
              <a:spcBef>
                <a:spcPts val="600"/>
              </a:spcBef>
              <a:spcAft>
                <a:spcPts val="0"/>
              </a:spcAft>
              <a:buSzPts val="1400"/>
              <a:buChar char="•"/>
            </a:pPr>
            <a:r>
              <a:rPr lang="en-US"/>
              <a:t>Risperidone </a:t>
            </a:r>
            <a:endParaRPr/>
          </a:p>
          <a:p>
            <a:pPr indent="-317500" lvl="2" marL="1371600" rtl="0" algn="l">
              <a:lnSpc>
                <a:spcPct val="100000"/>
              </a:lnSpc>
              <a:spcBef>
                <a:spcPts val="600"/>
              </a:spcBef>
              <a:spcAft>
                <a:spcPts val="0"/>
              </a:spcAft>
              <a:buSzPts val="1400"/>
              <a:buChar char="•"/>
            </a:pPr>
            <a:r>
              <a:rPr lang="en-US"/>
              <a:t>Olanzapine</a:t>
            </a:r>
            <a:endParaRPr/>
          </a:p>
          <a:p>
            <a:pPr indent="-317500" lvl="0" marL="457200" rtl="0" algn="l">
              <a:lnSpc>
                <a:spcPct val="100000"/>
              </a:lnSpc>
              <a:spcBef>
                <a:spcPts val="0"/>
              </a:spcBef>
              <a:spcAft>
                <a:spcPts val="0"/>
              </a:spcAft>
              <a:buSzPts val="1400"/>
              <a:buChar char="•"/>
            </a:pPr>
            <a:r>
              <a:rPr lang="en-US"/>
              <a:t>Mood stabilizers (used in bipolar disorder): </a:t>
            </a:r>
            <a:endParaRPr/>
          </a:p>
          <a:p>
            <a:pPr indent="-317500" lvl="1" marL="914400" rtl="0" algn="l">
              <a:lnSpc>
                <a:spcPct val="100000"/>
              </a:lnSpc>
              <a:spcBef>
                <a:spcPts val="600"/>
              </a:spcBef>
              <a:spcAft>
                <a:spcPts val="0"/>
              </a:spcAft>
              <a:buSzPts val="1400"/>
              <a:buChar char="•"/>
            </a:pPr>
            <a:r>
              <a:rPr lang="en-US"/>
              <a:t>Lithium (if not breastfeeding) twice a day (requires serum monitoring) </a:t>
            </a:r>
            <a:endParaRPr/>
          </a:p>
          <a:p>
            <a:pPr indent="-317500" lvl="1" marL="914400" rtl="0" algn="l">
              <a:lnSpc>
                <a:spcPct val="100000"/>
              </a:lnSpc>
              <a:spcBef>
                <a:spcPts val="600"/>
              </a:spcBef>
              <a:spcAft>
                <a:spcPts val="0"/>
              </a:spcAft>
              <a:buSzPts val="1400"/>
              <a:buChar char="•"/>
            </a:pPr>
            <a:r>
              <a:rPr lang="en-US"/>
              <a:t>Valproate (if breastfeeding) once or twice daily. </a:t>
            </a:r>
            <a:endParaRPr/>
          </a:p>
          <a:p>
            <a:pPr indent="-317500" lvl="0" marL="457200" rtl="0" algn="l">
              <a:lnSpc>
                <a:spcPct val="100000"/>
              </a:lnSpc>
              <a:spcBef>
                <a:spcPts val="0"/>
              </a:spcBef>
              <a:spcAft>
                <a:spcPts val="0"/>
              </a:spcAft>
              <a:buSzPts val="1400"/>
              <a:buChar char="•"/>
            </a:pPr>
            <a:r>
              <a:rPr lang="en-US"/>
              <a:t>Antidepressants are added to antipsychotics in women with: Major depression with psychotic features, Schizoaffective disorder with affective symptoms.</a:t>
            </a:r>
            <a:endParaRPr/>
          </a:p>
        </p:txBody>
      </p:sp>
    </p:spTree>
  </p:cSld>
  <p:clrMapOvr>
    <a:masterClrMapping/>
  </p:clrMapOvr>
</p:sld>
</file>

<file path=ppt/slides/slide3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8" name="Shape 3908"/>
        <p:cNvGrpSpPr/>
        <p:nvPr/>
      </p:nvGrpSpPr>
      <p:grpSpPr>
        <a:xfrm>
          <a:off x="0" y="0"/>
          <a:ext cx="0" cy="0"/>
          <a:chOff x="0" y="0"/>
          <a:chExt cx="0" cy="0"/>
        </a:xfrm>
      </p:grpSpPr>
      <p:sp>
        <p:nvSpPr>
          <p:cNvPr id="3909" name="Google Shape;3909;g2b64a795e42_0_961"/>
          <p:cNvSpPr txBox="1"/>
          <p:nvPr>
            <p:ph type="title"/>
          </p:nvPr>
        </p:nvSpPr>
        <p:spPr>
          <a:xfrm>
            <a:off x="251250" y="2226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3910" name="Google Shape;3910;g2b64a795e42_0_961"/>
          <p:cNvSpPr txBox="1"/>
          <p:nvPr>
            <p:ph idx="1" type="body"/>
          </p:nvPr>
        </p:nvSpPr>
        <p:spPr>
          <a:xfrm>
            <a:off x="342050" y="1013500"/>
            <a:ext cx="4003200" cy="4130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t>1- Postpartum psychosis is strongly related to: </a:t>
            </a:r>
            <a:endParaRPr/>
          </a:p>
          <a:p>
            <a:pPr indent="0" lvl="0" marL="45720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Bipolar disorder</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2- Percentage for postpartum depression is: </a:t>
            </a:r>
            <a:endParaRPr/>
          </a:p>
          <a:p>
            <a:pPr indent="0" lvl="0" marL="45720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10%</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3- Which postpartum disorder has 70% prevalence ? </a:t>
            </a:r>
            <a:endParaRPr/>
          </a:p>
          <a:p>
            <a:pPr indent="0" lvl="0" marL="45720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A) maternal blue</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B) depression </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C) postpartum psychosis</a:t>
            </a:r>
            <a:r>
              <a:rPr lang="en-US"/>
              <a:t> </a:t>
            </a:r>
            <a:endParaRPr sz="1350">
              <a:solidFill>
                <a:schemeClr val="dk1"/>
              </a:solidFill>
              <a:latin typeface="Arial"/>
              <a:ea typeface="Arial"/>
              <a:cs typeface="Arial"/>
              <a:sym typeface="Arial"/>
            </a:endParaRPr>
          </a:p>
          <a:p>
            <a:pPr indent="0" lvl="0" marL="0" rtl="0" algn="l">
              <a:lnSpc>
                <a:spcPct val="100000"/>
              </a:lnSpc>
              <a:spcBef>
                <a:spcPts val="1000"/>
              </a:spcBef>
              <a:spcAft>
                <a:spcPts val="0"/>
              </a:spcAft>
              <a:buSzPts val="1400"/>
              <a:buNone/>
            </a:pPr>
            <a:r>
              <a:rPr lang="en-US"/>
              <a:t>4- The management of postpartum depression and postpartum psychosis?</a:t>
            </a:r>
            <a:endParaRPr/>
          </a:p>
          <a:p>
            <a:pPr indent="0" lvl="0" marL="457200" rtl="0" algn="l">
              <a:lnSpc>
                <a:spcPct val="100000"/>
              </a:lnSpc>
              <a:spcBef>
                <a:spcPts val="0"/>
              </a:spcBef>
              <a:spcAft>
                <a:spcPts val="0"/>
              </a:spcAft>
              <a:buSzPts val="1400"/>
              <a:buNone/>
            </a:pPr>
            <a:r>
              <a:rPr lang="en-US">
                <a:latin typeface="Roboto Condensed Light"/>
                <a:ea typeface="Roboto Condensed Light"/>
                <a:cs typeface="Roboto Condensed Light"/>
                <a:sym typeface="Roboto Condensed Light"/>
              </a:rPr>
              <a:t>a. isolation &amp; avoiding</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b. know the cause and she go away</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solidFill>
                  <a:schemeClr val="dk1"/>
                </a:solidFill>
                <a:latin typeface="Roboto Condensed Light"/>
                <a:ea typeface="Roboto Condensed Light"/>
                <a:cs typeface="Roboto Condensed Light"/>
                <a:sym typeface="Roboto Condensed Light"/>
              </a:rPr>
              <a:t>c. SSRI</a:t>
            </a:r>
            <a:endParaRPr>
              <a:solidFill>
                <a:schemeClr val="dk1"/>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d. seek professional help</a:t>
            </a:r>
            <a:endParaRPr sz="1100">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ts val="1400"/>
              <a:buNone/>
            </a:pPr>
            <a:r>
              <a:t/>
            </a:r>
            <a:endParaRPr/>
          </a:p>
        </p:txBody>
      </p:sp>
      <p:sp>
        <p:nvSpPr>
          <p:cNvPr id="3911" name="Google Shape;3911;g2b64a795e42_0_961"/>
          <p:cNvSpPr txBox="1"/>
          <p:nvPr>
            <p:ph idx="1" type="body"/>
          </p:nvPr>
        </p:nvSpPr>
        <p:spPr>
          <a:xfrm>
            <a:off x="4573400" y="1013500"/>
            <a:ext cx="3686700" cy="4130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t>5- Most persistent risk factor in postpartum depression? </a:t>
            </a:r>
            <a:endParaRPr/>
          </a:p>
          <a:p>
            <a:pPr indent="0" lvl="0" marL="45720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(primiparity) first pregnancy  </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6- Sleep disturbance role in postpartum depression:</a:t>
            </a:r>
            <a:endParaRPr/>
          </a:p>
          <a:p>
            <a:pPr indent="0" lvl="0" marL="45720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It is one of the diagnostic criteria</a:t>
            </a:r>
            <a:endParaRPr>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7- First line treatment in moderate to severe postpartum depression ?</a:t>
            </a:r>
            <a:endParaRPr/>
          </a:p>
          <a:p>
            <a:pPr indent="457200" lvl="0" marL="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SSRI </a:t>
            </a:r>
            <a:endParaRPr sz="1100">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8- Most common psychiatric condition after giving birth?</a:t>
            </a:r>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Postpartum blues</a:t>
            </a:r>
            <a:endParaRPr sz="1100">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9- Prevalence of postpartum depression</a:t>
            </a:r>
            <a:endParaRPr/>
          </a:p>
          <a:p>
            <a:pPr indent="0" lvl="0" marL="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	10-25%</a:t>
            </a:r>
            <a:endParaRPr/>
          </a:p>
        </p:txBody>
      </p:sp>
    </p:spTree>
  </p:cSld>
  <p:clrMapOvr>
    <a:masterClrMapping/>
  </p:clrMapOvr>
</p:sld>
</file>

<file path=ppt/slides/slide3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5" name="Shape 3915"/>
        <p:cNvGrpSpPr/>
        <p:nvPr/>
      </p:nvGrpSpPr>
      <p:grpSpPr>
        <a:xfrm>
          <a:off x="0" y="0"/>
          <a:ext cx="0" cy="0"/>
          <a:chOff x="0" y="0"/>
          <a:chExt cx="0" cy="0"/>
        </a:xfrm>
      </p:grpSpPr>
      <p:sp>
        <p:nvSpPr>
          <p:cNvPr id="3916" name="Google Shape;3916;p147"/>
          <p:cNvSpPr txBox="1"/>
          <p:nvPr>
            <p:ph type="title"/>
          </p:nvPr>
        </p:nvSpPr>
        <p:spPr>
          <a:xfrm>
            <a:off x="251250" y="2226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3917" name="Google Shape;3917;p147"/>
          <p:cNvSpPr txBox="1"/>
          <p:nvPr>
            <p:ph idx="1" type="body"/>
          </p:nvPr>
        </p:nvSpPr>
        <p:spPr>
          <a:xfrm>
            <a:off x="342050" y="1013500"/>
            <a:ext cx="4716900" cy="41301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00000"/>
              </a:lnSpc>
              <a:spcBef>
                <a:spcPts val="0"/>
              </a:spcBef>
              <a:spcAft>
                <a:spcPts val="0"/>
              </a:spcAft>
              <a:buSzPts val="1400"/>
              <a:buNone/>
            </a:pPr>
            <a:r>
              <a:rPr lang="en-US">
                <a:solidFill>
                  <a:schemeClr val="dk1"/>
                </a:solidFill>
                <a:latin typeface="Rubik"/>
                <a:ea typeface="Rubik"/>
                <a:cs typeface="Rubik"/>
                <a:sym typeface="Rubik"/>
              </a:rPr>
              <a:t>10- Risk factor of postpartum depression?</a:t>
            </a:r>
            <a:endParaRPr/>
          </a:p>
          <a:p>
            <a:pPr indent="0" lvl="0" marL="0" rtl="0" algn="l">
              <a:lnSpc>
                <a:spcPct val="100000"/>
              </a:lnSpc>
              <a:spcBef>
                <a:spcPts val="0"/>
              </a:spcBef>
              <a:spcAft>
                <a:spcPts val="0"/>
              </a:spcAft>
              <a:buSzPts val="1400"/>
              <a:buNone/>
            </a:pPr>
            <a:r>
              <a:rPr lang="en-US">
                <a:solidFill>
                  <a:schemeClr val="dk1"/>
                </a:solidFill>
                <a:latin typeface="Rubik"/>
                <a:ea typeface="Rubik"/>
                <a:cs typeface="Rubik"/>
                <a:sym typeface="Rubik"/>
              </a:rPr>
              <a:t>	</a:t>
            </a:r>
            <a:r>
              <a:rPr lang="en-US">
                <a:solidFill>
                  <a:schemeClr val="dk1"/>
                </a:solidFill>
                <a:latin typeface="Roboto Condensed Light"/>
                <a:ea typeface="Roboto Condensed Light"/>
                <a:cs typeface="Roboto Condensed Light"/>
                <a:sym typeface="Roboto Condensed Light"/>
              </a:rPr>
              <a:t>- good family support </a:t>
            </a:r>
            <a:endParaRPr/>
          </a:p>
          <a:p>
            <a:pPr indent="0" lvl="0" marL="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	- previous history of depression </a:t>
            </a:r>
            <a:endParaRPr/>
          </a:p>
          <a:p>
            <a:pPr indent="0" lvl="0" marL="0" rtl="0" algn="l">
              <a:lnSpc>
                <a:spcPct val="100000"/>
              </a:lnSpc>
              <a:spcBef>
                <a:spcPts val="1000"/>
              </a:spcBef>
              <a:spcAft>
                <a:spcPts val="0"/>
              </a:spcAft>
              <a:buSzPts val="1400"/>
              <a:buNone/>
            </a:pPr>
            <a:r>
              <a:rPr lang="en-US"/>
              <a:t>11- not a symptom of postpartum depression:</a:t>
            </a:r>
            <a:endParaRPr/>
          </a:p>
          <a:p>
            <a:pPr indent="0" lvl="1" marL="457200" rtl="0" algn="l">
              <a:lnSpc>
                <a:spcPct val="100000"/>
              </a:lnSpc>
              <a:spcBef>
                <a:spcPts val="0"/>
              </a:spcBef>
              <a:spcAft>
                <a:spcPts val="0"/>
              </a:spcAft>
              <a:buSzPts val="1400"/>
              <a:buNone/>
            </a:pPr>
            <a:r>
              <a:rPr lang="en-US">
                <a:solidFill>
                  <a:schemeClr val="dk2"/>
                </a:solidFill>
              </a:rPr>
              <a:t>Joyful feelings </a:t>
            </a:r>
            <a:endParaRPr/>
          </a:p>
          <a:p>
            <a:pPr indent="0" lvl="0" marL="0" rtl="0" algn="l">
              <a:lnSpc>
                <a:spcPct val="100000"/>
              </a:lnSpc>
              <a:spcBef>
                <a:spcPts val="1000"/>
              </a:spcBef>
              <a:spcAft>
                <a:spcPts val="0"/>
              </a:spcAft>
              <a:buSzPts val="1400"/>
              <a:buNone/>
            </a:pPr>
            <a:r>
              <a:rPr lang="en-US">
                <a:solidFill>
                  <a:schemeClr val="dk1"/>
                </a:solidFill>
              </a:rPr>
              <a:t>12- The main hormone that’s responsible for the postpartum depression is </a:t>
            </a:r>
            <a:endParaRPr/>
          </a:p>
          <a:p>
            <a:pPr indent="0" lvl="1" marL="457200" rtl="0" algn="l">
              <a:lnSpc>
                <a:spcPct val="100000"/>
              </a:lnSpc>
              <a:spcBef>
                <a:spcPts val="0"/>
              </a:spcBef>
              <a:spcAft>
                <a:spcPts val="0"/>
              </a:spcAft>
              <a:buSzPts val="1400"/>
              <a:buNone/>
            </a:pPr>
            <a:r>
              <a:rPr lang="en-US">
                <a:solidFill>
                  <a:schemeClr val="dk1"/>
                </a:solidFill>
              </a:rPr>
              <a:t>-estrogen</a:t>
            </a:r>
            <a:endParaRPr/>
          </a:p>
          <a:p>
            <a:pPr indent="0" lvl="1" marL="457200" rtl="0" algn="l">
              <a:lnSpc>
                <a:spcPct val="100000"/>
              </a:lnSpc>
              <a:spcBef>
                <a:spcPts val="0"/>
              </a:spcBef>
              <a:spcAft>
                <a:spcPts val="0"/>
              </a:spcAft>
              <a:buSzPts val="1400"/>
              <a:buNone/>
            </a:pPr>
            <a:r>
              <a:rPr lang="en-US">
                <a:solidFill>
                  <a:schemeClr val="dk1"/>
                </a:solidFill>
              </a:rPr>
              <a:t>-Oxytocin </a:t>
            </a:r>
            <a:endParaRPr/>
          </a:p>
          <a:p>
            <a:pPr indent="0" lvl="1" marL="457200" rtl="0" algn="l">
              <a:lnSpc>
                <a:spcPct val="100000"/>
              </a:lnSpc>
              <a:spcBef>
                <a:spcPts val="0"/>
              </a:spcBef>
              <a:spcAft>
                <a:spcPts val="0"/>
              </a:spcAft>
              <a:buSzPts val="1400"/>
              <a:buNone/>
            </a:pPr>
            <a:r>
              <a:rPr lang="en-US">
                <a:solidFill>
                  <a:schemeClr val="dk1"/>
                </a:solidFill>
              </a:rPr>
              <a:t>-testosterone </a:t>
            </a:r>
            <a:endParaRPr/>
          </a:p>
          <a:p>
            <a:pPr indent="0" lvl="1" marL="457200" rtl="0" algn="l">
              <a:lnSpc>
                <a:spcPct val="100000"/>
              </a:lnSpc>
              <a:spcBef>
                <a:spcPts val="0"/>
              </a:spcBef>
              <a:spcAft>
                <a:spcPts val="0"/>
              </a:spcAft>
              <a:buSzPts val="1400"/>
              <a:buNone/>
            </a:pPr>
            <a:r>
              <a:rPr lang="en-US">
                <a:solidFill>
                  <a:schemeClr val="dk1"/>
                </a:solidFill>
              </a:rPr>
              <a:t>-cortisole</a:t>
            </a:r>
            <a:endParaRPr>
              <a:solidFill>
                <a:schemeClr val="dk1"/>
              </a:solidFill>
            </a:endParaRPr>
          </a:p>
          <a:p>
            <a:pPr indent="0" lvl="1" marL="457200" rtl="0" algn="l">
              <a:lnSpc>
                <a:spcPct val="100000"/>
              </a:lnSpc>
              <a:spcBef>
                <a:spcPts val="0"/>
              </a:spcBef>
              <a:spcAft>
                <a:spcPts val="0"/>
              </a:spcAft>
              <a:buSzPts val="1400"/>
              <a:buNone/>
            </a:pPr>
            <a:r>
              <a:rPr lang="en-US">
                <a:solidFill>
                  <a:schemeClr val="dk2"/>
                </a:solidFill>
              </a:rPr>
              <a:t>-Progesterone </a:t>
            </a:r>
            <a:endParaRPr>
              <a:solidFill>
                <a:schemeClr val="dk2"/>
              </a:solidFill>
            </a:endParaRPr>
          </a:p>
          <a:p>
            <a:pPr indent="0" lvl="1" marL="0" rtl="0" algn="l">
              <a:lnSpc>
                <a:spcPct val="100000"/>
              </a:lnSpc>
              <a:spcBef>
                <a:spcPts val="0"/>
              </a:spcBef>
              <a:spcAft>
                <a:spcPts val="0"/>
              </a:spcAft>
              <a:buSzPts val="1400"/>
              <a:buNone/>
            </a:pPr>
            <a:r>
              <a:rPr lang="en-US">
                <a:solidFill>
                  <a:schemeClr val="dk1"/>
                </a:solidFill>
                <a:latin typeface="Rubik"/>
                <a:ea typeface="Rubik"/>
                <a:cs typeface="Rubik"/>
                <a:sym typeface="Rubik"/>
              </a:rPr>
              <a:t>13- A female gave birth to her child 3 weeks ago, she complains of change in appetite and sleep and she hears the </a:t>
            </a:r>
            <a:r>
              <a:rPr lang="en-US">
                <a:solidFill>
                  <a:schemeClr val="dk1"/>
                </a:solidFill>
                <a:latin typeface="Rubik"/>
                <a:ea typeface="Rubik"/>
                <a:cs typeface="Rubik"/>
                <a:sym typeface="Rubik"/>
              </a:rPr>
              <a:t>baby crying even when he is sleeping, diagnosis? </a:t>
            </a:r>
            <a:endParaRPr>
              <a:solidFill>
                <a:schemeClr val="dk1"/>
              </a:solidFill>
              <a:latin typeface="Rubik"/>
              <a:ea typeface="Rubik"/>
              <a:cs typeface="Rubik"/>
              <a:sym typeface="Rubik"/>
            </a:endParaRPr>
          </a:p>
          <a:p>
            <a:pPr indent="0" lvl="1" marL="0" rtl="0" algn="l">
              <a:lnSpc>
                <a:spcPct val="100000"/>
              </a:lnSpc>
              <a:spcBef>
                <a:spcPts val="0"/>
              </a:spcBef>
              <a:spcAft>
                <a:spcPts val="0"/>
              </a:spcAft>
              <a:buSzPts val="1400"/>
              <a:buNone/>
            </a:pPr>
            <a:r>
              <a:rPr lang="en-US">
                <a:solidFill>
                  <a:schemeClr val="dk1"/>
                </a:solidFill>
              </a:rPr>
              <a:t>	Postpartum psychosis </a:t>
            </a:r>
            <a:endParaRPr>
              <a:solidFill>
                <a:schemeClr val="dk1"/>
              </a:solidFill>
            </a:endParaRPr>
          </a:p>
          <a:p>
            <a:pPr indent="0" lvl="1" marL="0" rtl="0" algn="l">
              <a:lnSpc>
                <a:spcPct val="100000"/>
              </a:lnSpc>
              <a:spcBef>
                <a:spcPts val="0"/>
              </a:spcBef>
              <a:spcAft>
                <a:spcPts val="0"/>
              </a:spcAft>
              <a:buSzPts val="1400"/>
              <a:buNone/>
            </a:pPr>
            <a:r>
              <a:rPr lang="en-US">
                <a:solidFill>
                  <a:schemeClr val="dk1"/>
                </a:solidFill>
              </a:rPr>
              <a:t>	Major depression with psychotic features (هاد جواب الارشيف بس اذا كان الخيار الاول من ضمن الخيارات فبكون اصح)</a:t>
            </a:r>
            <a:endParaRPr>
              <a:solidFill>
                <a:schemeClr val="dk1"/>
              </a:solidFill>
            </a:endParaRPr>
          </a:p>
        </p:txBody>
      </p:sp>
      <p:sp>
        <p:nvSpPr>
          <p:cNvPr id="3918" name="Google Shape;3918;p147"/>
          <p:cNvSpPr txBox="1"/>
          <p:nvPr>
            <p:ph idx="1" type="body"/>
          </p:nvPr>
        </p:nvSpPr>
        <p:spPr>
          <a:xfrm>
            <a:off x="5225200" y="1165900"/>
            <a:ext cx="3220200" cy="4130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solidFill>
                  <a:schemeClr val="dk1"/>
                </a:solidFill>
                <a:latin typeface="Rubik"/>
                <a:ea typeface="Rubik"/>
                <a:cs typeface="Rubik"/>
                <a:sym typeface="Rubik"/>
              </a:rPr>
              <a:t>1</a:t>
            </a:r>
            <a:r>
              <a:rPr lang="en-US">
                <a:solidFill>
                  <a:schemeClr val="dk1"/>
                </a:solidFill>
              </a:rPr>
              <a:t>4</a:t>
            </a:r>
            <a:r>
              <a:rPr lang="en-US">
                <a:solidFill>
                  <a:schemeClr val="dk1"/>
                </a:solidFill>
                <a:latin typeface="Rubik"/>
                <a:ea typeface="Rubik"/>
                <a:cs typeface="Rubik"/>
                <a:sym typeface="Rubik"/>
              </a:rPr>
              <a:t>- Most common complication </a:t>
            </a:r>
            <a:r>
              <a:rPr lang="en-US">
                <a:solidFill>
                  <a:schemeClr val="dk1"/>
                </a:solidFill>
              </a:rPr>
              <a:t>of postpartum depression?</a:t>
            </a:r>
            <a:endParaRPr>
              <a:solidFill>
                <a:schemeClr val="dk1"/>
              </a:solidFill>
            </a:endParaRPr>
          </a:p>
          <a:p>
            <a:pPr indent="457200" lvl="0" marL="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Suicide </a:t>
            </a:r>
            <a:r>
              <a:rPr lang="en-US">
                <a:solidFill>
                  <a:schemeClr val="dk2"/>
                </a:solidFill>
                <a:latin typeface="Roboto Condensed Light"/>
                <a:ea typeface="Roboto Condensed Light"/>
                <a:cs typeface="Roboto Condensed Light"/>
                <a:sym typeface="Roboto Condensed Light"/>
              </a:rPr>
              <a:t> </a:t>
            </a:r>
            <a:endParaRPr>
              <a:solidFill>
                <a:schemeClr val="dk2"/>
              </a:solidFill>
              <a:latin typeface="Roboto Condensed Light"/>
              <a:ea typeface="Roboto Condensed Light"/>
              <a:cs typeface="Roboto Condensed Light"/>
              <a:sym typeface="Roboto Condensed Light"/>
            </a:endParaRPr>
          </a:p>
        </p:txBody>
      </p:sp>
    </p:spTree>
  </p:cSld>
  <p:clrMapOvr>
    <a:masterClrMapping/>
  </p:clrMapOvr>
</p:sld>
</file>

<file path=ppt/slides/slide3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2" name="Shape 3922"/>
        <p:cNvGrpSpPr/>
        <p:nvPr/>
      </p:nvGrpSpPr>
      <p:grpSpPr>
        <a:xfrm>
          <a:off x="0" y="0"/>
          <a:ext cx="0" cy="0"/>
          <a:chOff x="0" y="0"/>
          <a:chExt cx="0" cy="0"/>
        </a:xfrm>
      </p:grpSpPr>
      <p:sp>
        <p:nvSpPr>
          <p:cNvPr id="3923" name="Google Shape;3923;g2b64a795e42_0_973"/>
          <p:cNvSpPr txBox="1"/>
          <p:nvPr>
            <p:ph type="title"/>
          </p:nvPr>
        </p:nvSpPr>
        <p:spPr>
          <a:xfrm>
            <a:off x="608639" y="2525322"/>
            <a:ext cx="40734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sz="2800"/>
              <a:t>Antidepressants</a:t>
            </a:r>
            <a:endParaRPr sz="2800"/>
          </a:p>
        </p:txBody>
      </p:sp>
      <p:sp>
        <p:nvSpPr>
          <p:cNvPr id="3924" name="Google Shape;3924;g2b64a795e42_0_973"/>
          <p:cNvSpPr/>
          <p:nvPr/>
        </p:nvSpPr>
        <p:spPr>
          <a:xfrm>
            <a:off x="1937975" y="1284250"/>
            <a:ext cx="1544540" cy="1112046"/>
          </a:xfrm>
          <a:custGeom>
            <a:rect b="b" l="l" r="r" t="t"/>
            <a:pathLst>
              <a:path extrusionOk="0" h="5692" w="7942">
                <a:moveTo>
                  <a:pt x="3056" y="1"/>
                </a:moveTo>
                <a:cubicBezTo>
                  <a:pt x="2499" y="1"/>
                  <a:pt x="1942" y="26"/>
                  <a:pt x="1393" y="99"/>
                </a:cubicBezTo>
                <a:cubicBezTo>
                  <a:pt x="912" y="166"/>
                  <a:pt x="370" y="314"/>
                  <a:pt x="154" y="808"/>
                </a:cubicBezTo>
                <a:cubicBezTo>
                  <a:pt x="31" y="1079"/>
                  <a:pt x="0" y="1393"/>
                  <a:pt x="25" y="1714"/>
                </a:cubicBezTo>
                <a:cubicBezTo>
                  <a:pt x="68" y="2312"/>
                  <a:pt x="296" y="2966"/>
                  <a:pt x="536" y="3520"/>
                </a:cubicBezTo>
                <a:cubicBezTo>
                  <a:pt x="666" y="3816"/>
                  <a:pt x="789" y="4088"/>
                  <a:pt x="894" y="4310"/>
                </a:cubicBezTo>
                <a:cubicBezTo>
                  <a:pt x="1178" y="4932"/>
                  <a:pt x="1615" y="5537"/>
                  <a:pt x="2220" y="5666"/>
                </a:cubicBezTo>
                <a:cubicBezTo>
                  <a:pt x="2302" y="5684"/>
                  <a:pt x="2385" y="5691"/>
                  <a:pt x="2468" y="5691"/>
                </a:cubicBezTo>
                <a:cubicBezTo>
                  <a:pt x="2824" y="5691"/>
                  <a:pt x="3180" y="5547"/>
                  <a:pt x="3520" y="5407"/>
                </a:cubicBezTo>
                <a:cubicBezTo>
                  <a:pt x="4384" y="5050"/>
                  <a:pt x="5265" y="4680"/>
                  <a:pt x="5993" y="4038"/>
                </a:cubicBezTo>
                <a:cubicBezTo>
                  <a:pt x="7084" y="3077"/>
                  <a:pt x="7941" y="1030"/>
                  <a:pt x="6196" y="277"/>
                </a:cubicBezTo>
                <a:cubicBezTo>
                  <a:pt x="5796" y="105"/>
                  <a:pt x="5364" y="80"/>
                  <a:pt x="4939" y="62"/>
                </a:cubicBezTo>
                <a:cubicBezTo>
                  <a:pt x="4655" y="49"/>
                  <a:pt x="4371" y="37"/>
                  <a:pt x="4088" y="25"/>
                </a:cubicBezTo>
                <a:cubicBezTo>
                  <a:pt x="3744" y="11"/>
                  <a:pt x="3400" y="1"/>
                  <a:pt x="3056"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925" name="Google Shape;3925;g2b64a795e42_0_973"/>
          <p:cNvGrpSpPr/>
          <p:nvPr/>
        </p:nvGrpSpPr>
        <p:grpSpPr>
          <a:xfrm>
            <a:off x="4352214" y="-249185"/>
            <a:ext cx="4653194" cy="5580612"/>
            <a:chOff x="4352214" y="-249185"/>
            <a:chExt cx="4653194" cy="5580612"/>
          </a:xfrm>
        </p:grpSpPr>
        <p:sp>
          <p:nvSpPr>
            <p:cNvPr id="3926" name="Google Shape;3926;g2b64a795e42_0_973"/>
            <p:cNvSpPr/>
            <p:nvPr/>
          </p:nvSpPr>
          <p:spPr>
            <a:xfrm rot="9784833">
              <a:off x="4604931" y="303431"/>
              <a:ext cx="4147759" cy="2353635"/>
            </a:xfrm>
            <a:custGeom>
              <a:rect b="b" l="l" r="r" t="t"/>
              <a:pathLst>
                <a:path extrusionOk="0" h="27814" w="57888">
                  <a:moveTo>
                    <a:pt x="24329" y="0"/>
                  </a:moveTo>
                  <a:cubicBezTo>
                    <a:pt x="20137" y="0"/>
                    <a:pt x="15944" y="292"/>
                    <a:pt x="11795" y="876"/>
                  </a:cubicBezTo>
                  <a:cubicBezTo>
                    <a:pt x="8059" y="1400"/>
                    <a:pt x="3909" y="2467"/>
                    <a:pt x="2041" y="5691"/>
                  </a:cubicBezTo>
                  <a:cubicBezTo>
                    <a:pt x="0" y="9206"/>
                    <a:pt x="1640" y="13707"/>
                    <a:pt x="4033" y="17005"/>
                  </a:cubicBezTo>
                  <a:cubicBezTo>
                    <a:pt x="9661" y="24748"/>
                    <a:pt x="17144" y="27813"/>
                    <a:pt x="25551" y="27813"/>
                  </a:cubicBezTo>
                  <a:cubicBezTo>
                    <a:pt x="28471" y="27813"/>
                    <a:pt x="31503" y="27443"/>
                    <a:pt x="34607" y="26771"/>
                  </a:cubicBezTo>
                  <a:cubicBezTo>
                    <a:pt x="36981" y="26253"/>
                    <a:pt x="39274" y="25538"/>
                    <a:pt x="41395" y="24545"/>
                  </a:cubicBezTo>
                  <a:cubicBezTo>
                    <a:pt x="49157" y="20920"/>
                    <a:pt x="57888" y="5494"/>
                    <a:pt x="45372" y="2485"/>
                  </a:cubicBezTo>
                  <a:cubicBezTo>
                    <a:pt x="38494" y="832"/>
                    <a:pt x="31411" y="0"/>
                    <a:pt x="2432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7" name="Google Shape;3927;g2b64a795e42_0_973"/>
            <p:cNvSpPr/>
            <p:nvPr/>
          </p:nvSpPr>
          <p:spPr>
            <a:xfrm rot="5183080">
              <a:off x="5157570" y="2667456"/>
              <a:ext cx="2471275" cy="2691843"/>
            </a:xfrm>
            <a:custGeom>
              <a:rect b="b" l="l" r="r" t="t"/>
              <a:pathLst>
                <a:path extrusionOk="0" h="3020" w="2757">
                  <a:moveTo>
                    <a:pt x="1727" y="1"/>
                  </a:moveTo>
                  <a:cubicBezTo>
                    <a:pt x="815" y="1"/>
                    <a:pt x="275" y="1495"/>
                    <a:pt x="93" y="2170"/>
                  </a:cubicBezTo>
                  <a:cubicBezTo>
                    <a:pt x="43" y="2361"/>
                    <a:pt x="0" y="2571"/>
                    <a:pt x="93" y="2750"/>
                  </a:cubicBezTo>
                  <a:cubicBezTo>
                    <a:pt x="196" y="2948"/>
                    <a:pt x="423" y="3020"/>
                    <a:pt x="655" y="3020"/>
                  </a:cubicBezTo>
                  <a:cubicBezTo>
                    <a:pt x="756" y="3020"/>
                    <a:pt x="857" y="3006"/>
                    <a:pt x="950" y="2984"/>
                  </a:cubicBezTo>
                  <a:cubicBezTo>
                    <a:pt x="1418" y="2879"/>
                    <a:pt x="1850" y="2639"/>
                    <a:pt x="2183" y="2293"/>
                  </a:cubicBezTo>
                  <a:cubicBezTo>
                    <a:pt x="2479" y="1991"/>
                    <a:pt x="2707" y="1597"/>
                    <a:pt x="2731" y="1171"/>
                  </a:cubicBezTo>
                  <a:cubicBezTo>
                    <a:pt x="2756" y="746"/>
                    <a:pt x="2540" y="296"/>
                    <a:pt x="2164" y="111"/>
                  </a:cubicBezTo>
                  <a:cubicBezTo>
                    <a:pt x="2010" y="35"/>
                    <a:pt x="1864" y="1"/>
                    <a:pt x="1727"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8" name="Google Shape;3928;g2b64a795e42_0_973"/>
            <p:cNvSpPr/>
            <p:nvPr/>
          </p:nvSpPr>
          <p:spPr>
            <a:xfrm>
              <a:off x="6599326" y="1952175"/>
              <a:ext cx="2246512" cy="2392162"/>
            </a:xfrm>
            <a:custGeom>
              <a:rect b="b" l="l" r="r" t="t"/>
              <a:pathLst>
                <a:path extrusionOk="0" h="12553" w="11789">
                  <a:moveTo>
                    <a:pt x="8224" y="1"/>
                  </a:moveTo>
                  <a:cubicBezTo>
                    <a:pt x="6188" y="1"/>
                    <a:pt x="3792" y="774"/>
                    <a:pt x="2646" y="1180"/>
                  </a:cubicBezTo>
                  <a:cubicBezTo>
                    <a:pt x="2621" y="1192"/>
                    <a:pt x="2590" y="1198"/>
                    <a:pt x="2559" y="1211"/>
                  </a:cubicBezTo>
                  <a:cubicBezTo>
                    <a:pt x="1782" y="1494"/>
                    <a:pt x="981" y="1901"/>
                    <a:pt x="574" y="2709"/>
                  </a:cubicBezTo>
                  <a:cubicBezTo>
                    <a:pt x="1" y="3868"/>
                    <a:pt x="469" y="5335"/>
                    <a:pt x="1073" y="6476"/>
                  </a:cubicBezTo>
                  <a:cubicBezTo>
                    <a:pt x="2276" y="8732"/>
                    <a:pt x="4002" y="10625"/>
                    <a:pt x="6018" y="11902"/>
                  </a:cubicBezTo>
                  <a:cubicBezTo>
                    <a:pt x="6265" y="12056"/>
                    <a:pt x="6530" y="12210"/>
                    <a:pt x="6807" y="12321"/>
                  </a:cubicBezTo>
                  <a:cubicBezTo>
                    <a:pt x="7135" y="12462"/>
                    <a:pt x="7471" y="12552"/>
                    <a:pt x="7801" y="12552"/>
                  </a:cubicBezTo>
                  <a:cubicBezTo>
                    <a:pt x="8048" y="12552"/>
                    <a:pt x="8292" y="12501"/>
                    <a:pt x="8527" y="12382"/>
                  </a:cubicBezTo>
                  <a:cubicBezTo>
                    <a:pt x="9095" y="12099"/>
                    <a:pt x="9465" y="11470"/>
                    <a:pt x="9773" y="10853"/>
                  </a:cubicBezTo>
                  <a:cubicBezTo>
                    <a:pt x="10772" y="8843"/>
                    <a:pt x="11419" y="6605"/>
                    <a:pt x="11666" y="4312"/>
                  </a:cubicBezTo>
                  <a:cubicBezTo>
                    <a:pt x="11752" y="3461"/>
                    <a:pt x="11789" y="2567"/>
                    <a:pt x="11518" y="1772"/>
                  </a:cubicBezTo>
                  <a:cubicBezTo>
                    <a:pt x="11067" y="432"/>
                    <a:pt x="9746" y="1"/>
                    <a:pt x="8224" y="1"/>
                  </a:cubicBezTo>
                  <a:close/>
                </a:path>
              </a:pathLst>
            </a:custGeom>
            <a:solidFill>
              <a:schemeClr val="accent3">
                <a:alpha val="4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9" name="Google Shape;3929;g2b64a795e42_0_973"/>
            <p:cNvSpPr/>
            <p:nvPr/>
          </p:nvSpPr>
          <p:spPr>
            <a:xfrm rot="2699978">
              <a:off x="5100118" y="1676293"/>
              <a:ext cx="2926222" cy="2176930"/>
            </a:xfrm>
            <a:custGeom>
              <a:rect b="b" l="l" r="r" t="t"/>
              <a:pathLst>
                <a:path extrusionOk="0" h="6589" w="10631">
                  <a:moveTo>
                    <a:pt x="1143" y="1"/>
                  </a:moveTo>
                  <a:cubicBezTo>
                    <a:pt x="967" y="1"/>
                    <a:pt x="802" y="27"/>
                    <a:pt x="654" y="87"/>
                  </a:cubicBezTo>
                  <a:cubicBezTo>
                    <a:pt x="25" y="340"/>
                    <a:pt x="1" y="1092"/>
                    <a:pt x="198" y="1764"/>
                  </a:cubicBezTo>
                  <a:cubicBezTo>
                    <a:pt x="827" y="3898"/>
                    <a:pt x="2683" y="5260"/>
                    <a:pt x="5075" y="6142"/>
                  </a:cubicBezTo>
                  <a:cubicBezTo>
                    <a:pt x="5543" y="6314"/>
                    <a:pt x="6012" y="6450"/>
                    <a:pt x="6474" y="6536"/>
                  </a:cubicBezTo>
                  <a:cubicBezTo>
                    <a:pt x="6664" y="6572"/>
                    <a:pt x="6867" y="6589"/>
                    <a:pt x="7074" y="6589"/>
                  </a:cubicBezTo>
                  <a:cubicBezTo>
                    <a:pt x="8703" y="6589"/>
                    <a:pt x="10631" y="5535"/>
                    <a:pt x="8799" y="4064"/>
                  </a:cubicBezTo>
                  <a:cubicBezTo>
                    <a:pt x="6992" y="2609"/>
                    <a:pt x="4933" y="1376"/>
                    <a:pt x="2781" y="445"/>
                  </a:cubicBezTo>
                  <a:cubicBezTo>
                    <a:pt x="2246" y="216"/>
                    <a:pt x="1649" y="1"/>
                    <a:pt x="1143" y="1"/>
                  </a:cubicBezTo>
                  <a:close/>
                </a:path>
              </a:pathLst>
            </a:custGeom>
            <a:solidFill>
              <a:schemeClr val="accent4">
                <a:alpha val="5803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930" name="Google Shape;3930;g2b64a795e42_0_973"/>
          <p:cNvSpPr/>
          <p:nvPr/>
        </p:nvSpPr>
        <p:spPr>
          <a:xfrm>
            <a:off x="8244128" y="2496750"/>
            <a:ext cx="259725" cy="267028"/>
          </a:xfrm>
          <a:custGeom>
            <a:rect b="b" l="l" r="r" t="t"/>
            <a:pathLst>
              <a:path extrusionOk="0" h="2701" w="2627">
                <a:moveTo>
                  <a:pt x="1030" y="0"/>
                </a:moveTo>
                <a:cubicBezTo>
                  <a:pt x="968" y="0"/>
                  <a:pt x="919" y="49"/>
                  <a:pt x="919" y="111"/>
                </a:cubicBezTo>
                <a:lnTo>
                  <a:pt x="919" y="956"/>
                </a:lnTo>
                <a:lnTo>
                  <a:pt x="111" y="956"/>
                </a:lnTo>
                <a:cubicBezTo>
                  <a:pt x="50" y="956"/>
                  <a:pt x="0" y="1005"/>
                  <a:pt x="0" y="1067"/>
                </a:cubicBezTo>
                <a:lnTo>
                  <a:pt x="0" y="1628"/>
                </a:lnTo>
                <a:cubicBezTo>
                  <a:pt x="0" y="1689"/>
                  <a:pt x="50" y="1739"/>
                  <a:pt x="111" y="1739"/>
                </a:cubicBezTo>
                <a:lnTo>
                  <a:pt x="919" y="1739"/>
                </a:lnTo>
                <a:lnTo>
                  <a:pt x="919" y="2583"/>
                </a:lnTo>
                <a:cubicBezTo>
                  <a:pt x="919" y="2645"/>
                  <a:pt x="968" y="2701"/>
                  <a:pt x="1030" y="2701"/>
                </a:cubicBezTo>
                <a:lnTo>
                  <a:pt x="1591" y="2701"/>
                </a:lnTo>
                <a:cubicBezTo>
                  <a:pt x="1653" y="2701"/>
                  <a:pt x="1708" y="2645"/>
                  <a:pt x="1708" y="2583"/>
                </a:cubicBezTo>
                <a:lnTo>
                  <a:pt x="1708" y="1739"/>
                </a:lnTo>
                <a:lnTo>
                  <a:pt x="2516" y="1739"/>
                </a:lnTo>
                <a:cubicBezTo>
                  <a:pt x="2578" y="1739"/>
                  <a:pt x="2627" y="1689"/>
                  <a:pt x="2627" y="1628"/>
                </a:cubicBezTo>
                <a:lnTo>
                  <a:pt x="2627" y="1067"/>
                </a:lnTo>
                <a:cubicBezTo>
                  <a:pt x="2627" y="1005"/>
                  <a:pt x="2578" y="956"/>
                  <a:pt x="2516" y="956"/>
                </a:cubicBezTo>
                <a:lnTo>
                  <a:pt x="1708" y="956"/>
                </a:lnTo>
                <a:lnTo>
                  <a:pt x="1708" y="111"/>
                </a:lnTo>
                <a:cubicBezTo>
                  <a:pt x="1708" y="49"/>
                  <a:pt x="1653" y="0"/>
                  <a:pt x="15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1" name="Google Shape;3931;g2b64a795e42_0_973"/>
          <p:cNvSpPr/>
          <p:nvPr/>
        </p:nvSpPr>
        <p:spPr>
          <a:xfrm>
            <a:off x="6183225" y="11040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2" name="Google Shape;3932;g2b64a795e42_0_973"/>
          <p:cNvSpPr/>
          <p:nvPr/>
        </p:nvSpPr>
        <p:spPr>
          <a:xfrm>
            <a:off x="7581625" y="10022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3" name="Google Shape;3933;g2b64a795e42_0_973"/>
          <p:cNvSpPr/>
          <p:nvPr/>
        </p:nvSpPr>
        <p:spPr>
          <a:xfrm>
            <a:off x="6309925" y="44311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4" name="Google Shape;3934;g2b64a795e42_0_973"/>
          <p:cNvSpPr/>
          <p:nvPr/>
        </p:nvSpPr>
        <p:spPr>
          <a:xfrm>
            <a:off x="6751175" y="1337800"/>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5" name="Google Shape;3935;g2b64a795e42_0_973"/>
          <p:cNvSpPr/>
          <p:nvPr/>
        </p:nvSpPr>
        <p:spPr>
          <a:xfrm>
            <a:off x="8003525" y="9123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6" name="Google Shape;3936;g2b64a795e42_0_973"/>
          <p:cNvSpPr/>
          <p:nvPr/>
        </p:nvSpPr>
        <p:spPr>
          <a:xfrm>
            <a:off x="7158350" y="5724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7" name="Google Shape;3937;g2b64a795e42_0_973"/>
          <p:cNvSpPr/>
          <p:nvPr/>
        </p:nvSpPr>
        <p:spPr>
          <a:xfrm flipH="1">
            <a:off x="6141225" y="18058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8" name="Google Shape;3938;g2b64a795e42_0_973"/>
          <p:cNvSpPr/>
          <p:nvPr/>
        </p:nvSpPr>
        <p:spPr>
          <a:xfrm>
            <a:off x="7222850" y="11982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9" name="Google Shape;3939;g2b64a795e42_0_973"/>
          <p:cNvSpPr/>
          <p:nvPr/>
        </p:nvSpPr>
        <p:spPr>
          <a:xfrm>
            <a:off x="7633963" y="9348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0" name="Google Shape;3940;g2b64a795e42_0_973"/>
          <p:cNvSpPr/>
          <p:nvPr/>
        </p:nvSpPr>
        <p:spPr>
          <a:xfrm flipH="1">
            <a:off x="5702600" y="22290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1" name="Google Shape;3941;g2b64a795e42_0_973"/>
          <p:cNvSpPr/>
          <p:nvPr/>
        </p:nvSpPr>
        <p:spPr>
          <a:xfrm>
            <a:off x="5638100" y="16826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2" name="Google Shape;3942;g2b64a795e42_0_973"/>
          <p:cNvSpPr/>
          <p:nvPr/>
        </p:nvSpPr>
        <p:spPr>
          <a:xfrm flipH="1">
            <a:off x="5671075" y="17404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3" name="Google Shape;3943;g2b64a795e42_0_973"/>
          <p:cNvSpPr/>
          <p:nvPr/>
        </p:nvSpPr>
        <p:spPr>
          <a:xfrm flipH="1">
            <a:off x="6265375" y="1742325"/>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4" name="Google Shape;3944;g2b64a795e42_0_973"/>
          <p:cNvSpPr/>
          <p:nvPr/>
        </p:nvSpPr>
        <p:spPr>
          <a:xfrm>
            <a:off x="7222850" y="5836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5" name="Google Shape;3945;g2b64a795e42_0_973"/>
          <p:cNvSpPr/>
          <p:nvPr/>
        </p:nvSpPr>
        <p:spPr>
          <a:xfrm flipH="1">
            <a:off x="5800000" y="2077563"/>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6" name="Google Shape;3946;g2b64a795e42_0_973"/>
          <p:cNvSpPr/>
          <p:nvPr/>
        </p:nvSpPr>
        <p:spPr>
          <a:xfrm flipH="1">
            <a:off x="6321175" y="18058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7" name="Google Shape;3947;g2b64a795e42_0_973"/>
          <p:cNvSpPr/>
          <p:nvPr/>
        </p:nvSpPr>
        <p:spPr>
          <a:xfrm>
            <a:off x="6263351" y="4275525"/>
            <a:ext cx="214127" cy="220152"/>
          </a:xfrm>
          <a:custGeom>
            <a:rect b="b" l="l" r="r" t="t"/>
            <a:pathLst>
              <a:path extrusionOk="0" h="2701" w="2627">
                <a:moveTo>
                  <a:pt x="1030" y="0"/>
                </a:moveTo>
                <a:cubicBezTo>
                  <a:pt x="968" y="0"/>
                  <a:pt x="919" y="49"/>
                  <a:pt x="919" y="111"/>
                </a:cubicBezTo>
                <a:lnTo>
                  <a:pt x="919" y="956"/>
                </a:lnTo>
                <a:lnTo>
                  <a:pt x="111" y="956"/>
                </a:lnTo>
                <a:cubicBezTo>
                  <a:pt x="50" y="956"/>
                  <a:pt x="0" y="1005"/>
                  <a:pt x="0" y="1067"/>
                </a:cubicBezTo>
                <a:lnTo>
                  <a:pt x="0" y="1628"/>
                </a:lnTo>
                <a:cubicBezTo>
                  <a:pt x="0" y="1689"/>
                  <a:pt x="50" y="1739"/>
                  <a:pt x="111" y="1739"/>
                </a:cubicBezTo>
                <a:lnTo>
                  <a:pt x="919" y="1739"/>
                </a:lnTo>
                <a:lnTo>
                  <a:pt x="919" y="2583"/>
                </a:lnTo>
                <a:cubicBezTo>
                  <a:pt x="919" y="2645"/>
                  <a:pt x="968" y="2701"/>
                  <a:pt x="1030" y="2701"/>
                </a:cubicBezTo>
                <a:lnTo>
                  <a:pt x="1591" y="2701"/>
                </a:lnTo>
                <a:cubicBezTo>
                  <a:pt x="1653" y="2701"/>
                  <a:pt x="1708" y="2645"/>
                  <a:pt x="1708" y="2583"/>
                </a:cubicBezTo>
                <a:lnTo>
                  <a:pt x="1708" y="1739"/>
                </a:lnTo>
                <a:lnTo>
                  <a:pt x="2516" y="1739"/>
                </a:lnTo>
                <a:cubicBezTo>
                  <a:pt x="2578" y="1739"/>
                  <a:pt x="2627" y="1689"/>
                  <a:pt x="2627" y="1628"/>
                </a:cubicBezTo>
                <a:lnTo>
                  <a:pt x="2627" y="1067"/>
                </a:lnTo>
                <a:cubicBezTo>
                  <a:pt x="2627" y="1005"/>
                  <a:pt x="2578" y="956"/>
                  <a:pt x="2516" y="956"/>
                </a:cubicBezTo>
                <a:lnTo>
                  <a:pt x="1708" y="956"/>
                </a:lnTo>
                <a:lnTo>
                  <a:pt x="1708" y="111"/>
                </a:lnTo>
                <a:cubicBezTo>
                  <a:pt x="1708" y="49"/>
                  <a:pt x="1653" y="0"/>
                  <a:pt x="15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8" name="Google Shape;3948;g2b64a795e42_0_973"/>
          <p:cNvSpPr/>
          <p:nvPr/>
        </p:nvSpPr>
        <p:spPr>
          <a:xfrm>
            <a:off x="7927300" y="45396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9" name="Google Shape;3949;g2b64a795e42_0_973"/>
          <p:cNvSpPr/>
          <p:nvPr/>
        </p:nvSpPr>
        <p:spPr>
          <a:xfrm>
            <a:off x="6876575" y="36782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0" name="Google Shape;3950;g2b64a795e42_0_973"/>
          <p:cNvSpPr/>
          <p:nvPr/>
        </p:nvSpPr>
        <p:spPr>
          <a:xfrm>
            <a:off x="7497650" y="359703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1" name="Google Shape;3951;g2b64a795e42_0_973"/>
          <p:cNvSpPr/>
          <p:nvPr/>
        </p:nvSpPr>
        <p:spPr>
          <a:xfrm>
            <a:off x="7581038" y="368950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2" name="Google Shape;3952;g2b64a795e42_0_973"/>
          <p:cNvSpPr/>
          <p:nvPr/>
        </p:nvSpPr>
        <p:spPr>
          <a:xfrm>
            <a:off x="7539338" y="3582988"/>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3" name="Google Shape;3953;g2b64a795e42_0_973"/>
          <p:cNvSpPr/>
          <p:nvPr/>
        </p:nvSpPr>
        <p:spPr>
          <a:xfrm flipH="1">
            <a:off x="7165963" y="39893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4" name="Google Shape;3954;g2b64a795e42_0_973"/>
          <p:cNvSpPr/>
          <p:nvPr/>
        </p:nvSpPr>
        <p:spPr>
          <a:xfrm flipH="1">
            <a:off x="7553150" y="4335300"/>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5" name="Google Shape;3955;g2b64a795e42_0_973"/>
          <p:cNvSpPr/>
          <p:nvPr/>
        </p:nvSpPr>
        <p:spPr>
          <a:xfrm>
            <a:off x="6817475" y="41228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6" name="Google Shape;3956;g2b64a795e42_0_973"/>
          <p:cNvSpPr/>
          <p:nvPr/>
        </p:nvSpPr>
        <p:spPr>
          <a:xfrm>
            <a:off x="6741725" y="44311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7" name="Google Shape;3957;g2b64a795e42_0_973"/>
          <p:cNvSpPr/>
          <p:nvPr/>
        </p:nvSpPr>
        <p:spPr>
          <a:xfrm>
            <a:off x="6775475" y="44424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8" name="Google Shape;3958;g2b64a795e42_0_973"/>
          <p:cNvSpPr/>
          <p:nvPr/>
        </p:nvSpPr>
        <p:spPr>
          <a:xfrm>
            <a:off x="6673488" y="44424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9" name="Google Shape;3959;g2b64a795e42_0_973"/>
          <p:cNvSpPr/>
          <p:nvPr/>
        </p:nvSpPr>
        <p:spPr>
          <a:xfrm>
            <a:off x="7197675" y="433633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0" name="Google Shape;3960;g2b64a795e42_0_973"/>
          <p:cNvSpPr/>
          <p:nvPr/>
        </p:nvSpPr>
        <p:spPr>
          <a:xfrm>
            <a:off x="7292625" y="43668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1" name="Google Shape;3961;g2b64a795e42_0_973"/>
          <p:cNvSpPr/>
          <p:nvPr/>
        </p:nvSpPr>
        <p:spPr>
          <a:xfrm>
            <a:off x="7958350" y="34175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2" name="Google Shape;3962;g2b64a795e42_0_973"/>
          <p:cNvSpPr/>
          <p:nvPr/>
        </p:nvSpPr>
        <p:spPr>
          <a:xfrm>
            <a:off x="7882600" y="37259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3" name="Google Shape;3963;g2b64a795e42_0_973"/>
          <p:cNvSpPr/>
          <p:nvPr/>
        </p:nvSpPr>
        <p:spPr>
          <a:xfrm>
            <a:off x="7916350" y="37371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4" name="Google Shape;3964;g2b64a795e42_0_973"/>
          <p:cNvSpPr/>
          <p:nvPr/>
        </p:nvSpPr>
        <p:spPr>
          <a:xfrm>
            <a:off x="7814363" y="37371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5" name="Google Shape;3965;g2b64a795e42_0_973"/>
          <p:cNvSpPr/>
          <p:nvPr/>
        </p:nvSpPr>
        <p:spPr>
          <a:xfrm>
            <a:off x="8338550" y="363108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6" name="Google Shape;3966;g2b64a795e42_0_973"/>
          <p:cNvSpPr/>
          <p:nvPr/>
        </p:nvSpPr>
        <p:spPr>
          <a:xfrm>
            <a:off x="8433500" y="36615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7" name="Google Shape;3967;g2b64a795e42_0_973"/>
          <p:cNvSpPr/>
          <p:nvPr/>
        </p:nvSpPr>
        <p:spPr>
          <a:xfrm>
            <a:off x="5346927" y="1463202"/>
            <a:ext cx="1082100" cy="1082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8" name="Google Shape;3968;g2b64a795e42_0_973"/>
          <p:cNvSpPr/>
          <p:nvPr/>
        </p:nvSpPr>
        <p:spPr>
          <a:xfrm>
            <a:off x="7093290" y="2524338"/>
            <a:ext cx="1643100" cy="1643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9" name="Google Shape;3969;g2b64a795e42_0_973"/>
          <p:cNvSpPr/>
          <p:nvPr/>
        </p:nvSpPr>
        <p:spPr>
          <a:xfrm>
            <a:off x="7364575" y="1151200"/>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0" name="Google Shape;3970;g2b64a795e42_0_973"/>
          <p:cNvSpPr/>
          <p:nvPr/>
        </p:nvSpPr>
        <p:spPr>
          <a:xfrm>
            <a:off x="6469000" y="3843288"/>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1" name="Google Shape;3971;g2b64a795e42_0_973"/>
          <p:cNvSpPr/>
          <p:nvPr/>
        </p:nvSpPr>
        <p:spPr>
          <a:xfrm rot="-6779535">
            <a:off x="1766563" y="247767"/>
            <a:ext cx="648910" cy="469058"/>
          </a:xfrm>
          <a:custGeom>
            <a:rect b="b" l="l" r="r" t="t"/>
            <a:pathLst>
              <a:path extrusionOk="0" h="5915" w="8183">
                <a:moveTo>
                  <a:pt x="4239" y="0"/>
                </a:moveTo>
                <a:cubicBezTo>
                  <a:pt x="4180" y="0"/>
                  <a:pt x="4122" y="2"/>
                  <a:pt x="4064" y="6"/>
                </a:cubicBezTo>
                <a:cubicBezTo>
                  <a:pt x="2769" y="99"/>
                  <a:pt x="1240" y="2207"/>
                  <a:pt x="500" y="3299"/>
                </a:cubicBezTo>
                <a:cubicBezTo>
                  <a:pt x="247" y="3662"/>
                  <a:pt x="1" y="4094"/>
                  <a:pt x="38" y="4538"/>
                </a:cubicBezTo>
                <a:cubicBezTo>
                  <a:pt x="62" y="4797"/>
                  <a:pt x="186" y="5031"/>
                  <a:pt x="358" y="5204"/>
                </a:cubicBezTo>
                <a:cubicBezTo>
                  <a:pt x="432" y="5284"/>
                  <a:pt x="525" y="5352"/>
                  <a:pt x="617" y="5407"/>
                </a:cubicBezTo>
                <a:cubicBezTo>
                  <a:pt x="919" y="5586"/>
                  <a:pt x="1264" y="5648"/>
                  <a:pt x="1604" y="5697"/>
                </a:cubicBezTo>
                <a:cubicBezTo>
                  <a:pt x="2364" y="5820"/>
                  <a:pt x="3149" y="5914"/>
                  <a:pt x="3930" y="5914"/>
                </a:cubicBezTo>
                <a:cubicBezTo>
                  <a:pt x="4999" y="5914"/>
                  <a:pt x="6061" y="5737"/>
                  <a:pt x="7048" y="5210"/>
                </a:cubicBezTo>
                <a:cubicBezTo>
                  <a:pt x="7492" y="4970"/>
                  <a:pt x="7942" y="4618"/>
                  <a:pt x="8077" y="4094"/>
                </a:cubicBezTo>
                <a:cubicBezTo>
                  <a:pt x="8182" y="3687"/>
                  <a:pt x="8071" y="3268"/>
                  <a:pt x="7923" y="2898"/>
                </a:cubicBezTo>
                <a:cubicBezTo>
                  <a:pt x="7868" y="2762"/>
                  <a:pt x="7806" y="2627"/>
                  <a:pt x="7732" y="2491"/>
                </a:cubicBezTo>
                <a:cubicBezTo>
                  <a:pt x="7045" y="1189"/>
                  <a:pt x="5643" y="0"/>
                  <a:pt x="423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2" name="Google Shape;3972;g2b64a795e42_0_973"/>
          <p:cNvSpPr/>
          <p:nvPr/>
        </p:nvSpPr>
        <p:spPr>
          <a:xfrm rot="-715145">
            <a:off x="2230960" y="74760"/>
            <a:ext cx="1797725" cy="815088"/>
          </a:xfrm>
          <a:custGeom>
            <a:rect b="b" l="l" r="r" t="t"/>
            <a:pathLst>
              <a:path extrusionOk="0" h="8997" w="9952">
                <a:moveTo>
                  <a:pt x="3764" y="1"/>
                </a:moveTo>
                <a:cubicBezTo>
                  <a:pt x="3566" y="1"/>
                  <a:pt x="3368" y="7"/>
                  <a:pt x="3169" y="18"/>
                </a:cubicBezTo>
                <a:cubicBezTo>
                  <a:pt x="2806" y="37"/>
                  <a:pt x="2442" y="74"/>
                  <a:pt x="2078" y="135"/>
                </a:cubicBezTo>
                <a:cubicBezTo>
                  <a:pt x="1277" y="265"/>
                  <a:pt x="716" y="431"/>
                  <a:pt x="376" y="875"/>
                </a:cubicBezTo>
                <a:cubicBezTo>
                  <a:pt x="210" y="1091"/>
                  <a:pt x="99" y="1381"/>
                  <a:pt x="44" y="1769"/>
                </a:cubicBezTo>
                <a:cubicBezTo>
                  <a:pt x="13" y="1972"/>
                  <a:pt x="0" y="2201"/>
                  <a:pt x="0" y="2460"/>
                </a:cubicBezTo>
                <a:cubicBezTo>
                  <a:pt x="7" y="4661"/>
                  <a:pt x="1344" y="7552"/>
                  <a:pt x="3120" y="8514"/>
                </a:cubicBezTo>
                <a:cubicBezTo>
                  <a:pt x="3729" y="8843"/>
                  <a:pt x="4377" y="8996"/>
                  <a:pt x="5022" y="8996"/>
                </a:cubicBezTo>
                <a:cubicBezTo>
                  <a:pt x="6790" y="8996"/>
                  <a:pt x="8533" y="7844"/>
                  <a:pt x="9378" y="6023"/>
                </a:cubicBezTo>
                <a:cubicBezTo>
                  <a:pt x="9440" y="5894"/>
                  <a:pt x="9495" y="5764"/>
                  <a:pt x="9545" y="5629"/>
                </a:cubicBezTo>
                <a:cubicBezTo>
                  <a:pt x="9828" y="4864"/>
                  <a:pt x="9951" y="3989"/>
                  <a:pt x="9791" y="3187"/>
                </a:cubicBezTo>
                <a:cubicBezTo>
                  <a:pt x="9748" y="2965"/>
                  <a:pt x="9680" y="2749"/>
                  <a:pt x="9594" y="2546"/>
                </a:cubicBezTo>
                <a:cubicBezTo>
                  <a:pt x="9101" y="1442"/>
                  <a:pt x="8028" y="857"/>
                  <a:pt x="6992" y="517"/>
                </a:cubicBezTo>
                <a:cubicBezTo>
                  <a:pt x="5943" y="173"/>
                  <a:pt x="4855" y="1"/>
                  <a:pt x="3764" y="1"/>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3" name="Google Shape;3973;g2b64a795e42_0_973"/>
          <p:cNvSpPr txBox="1"/>
          <p:nvPr>
            <p:ph idx="2" type="title"/>
          </p:nvPr>
        </p:nvSpPr>
        <p:spPr>
          <a:xfrm>
            <a:off x="1861350" y="1375100"/>
            <a:ext cx="14160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6000"/>
              <a:buNone/>
            </a:pPr>
            <a:r>
              <a:rPr lang="en-US"/>
              <a:t>28</a:t>
            </a:r>
            <a:endParaRPr/>
          </a:p>
        </p:txBody>
      </p:sp>
      <p:pic>
        <p:nvPicPr>
          <p:cNvPr id="3974" name="Google Shape;3974;g2b64a795e42_0_973"/>
          <p:cNvPicPr preferRelativeResize="0"/>
          <p:nvPr/>
        </p:nvPicPr>
        <p:blipFill rotWithShape="1">
          <a:blip r:embed="rId3">
            <a:alphaModFix/>
          </a:blip>
          <a:srcRect b="0" l="0" r="0" t="0"/>
          <a:stretch/>
        </p:blipFill>
        <p:spPr>
          <a:xfrm>
            <a:off x="5424513" y="1110450"/>
            <a:ext cx="2968625" cy="2968625"/>
          </a:xfrm>
          <a:prstGeom prst="rect">
            <a:avLst/>
          </a:prstGeom>
          <a:noFill/>
          <a:ln>
            <a:noFill/>
          </a:ln>
        </p:spPr>
      </p:pic>
    </p:spTree>
  </p:cSld>
  <p:clrMapOvr>
    <a:masterClrMapping/>
  </p:clrMapOvr>
</p:sld>
</file>

<file path=ppt/slides/slide3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8" name="Shape 3978"/>
        <p:cNvGrpSpPr/>
        <p:nvPr/>
      </p:nvGrpSpPr>
      <p:grpSpPr>
        <a:xfrm>
          <a:off x="0" y="0"/>
          <a:ext cx="0" cy="0"/>
          <a:chOff x="0" y="0"/>
          <a:chExt cx="0" cy="0"/>
        </a:xfrm>
      </p:grpSpPr>
      <p:sp>
        <p:nvSpPr>
          <p:cNvPr id="3979" name="Google Shape;3979;p148"/>
          <p:cNvSpPr txBox="1"/>
          <p:nvPr>
            <p:ph type="title"/>
          </p:nvPr>
        </p:nvSpPr>
        <p:spPr>
          <a:xfrm>
            <a:off x="334022" y="282082"/>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Antidepressants</a:t>
            </a:r>
            <a:endParaRPr/>
          </a:p>
        </p:txBody>
      </p:sp>
      <p:sp>
        <p:nvSpPr>
          <p:cNvPr id="3980" name="Google Shape;3980;p148"/>
          <p:cNvSpPr txBox="1"/>
          <p:nvPr>
            <p:ph idx="1" type="body"/>
          </p:nvPr>
        </p:nvSpPr>
        <p:spPr>
          <a:xfrm>
            <a:off x="334022" y="1010894"/>
            <a:ext cx="8089203" cy="3850524"/>
          </a:xfrm>
          <a:prstGeom prst="rect">
            <a:avLst/>
          </a:prstGeom>
          <a:noFill/>
          <a:ln>
            <a:noFill/>
          </a:ln>
        </p:spPr>
        <p:txBody>
          <a:bodyPr anchorCtr="0" anchor="t" bIns="45700" lIns="91425" spcFirstLastPara="1" rIns="91425" wrap="square" tIns="45700">
            <a:normAutofit/>
          </a:bodyPr>
          <a:lstStyle/>
          <a:p>
            <a:pPr indent="-317500" lvl="0" marL="457200" rtl="0" algn="l">
              <a:lnSpc>
                <a:spcPct val="100000"/>
              </a:lnSpc>
              <a:spcBef>
                <a:spcPts val="0"/>
              </a:spcBef>
              <a:spcAft>
                <a:spcPts val="0"/>
              </a:spcAft>
              <a:buSzPts val="1400"/>
              <a:buChar char="•"/>
            </a:pPr>
            <a:r>
              <a:rPr lang="en-US"/>
              <a:t>Are medications that are prescribed to relieve symptoms of depression. </a:t>
            </a:r>
            <a:endParaRPr/>
          </a:p>
          <a:p>
            <a:pPr indent="-317500" lvl="0" marL="457200" rtl="0" algn="l">
              <a:lnSpc>
                <a:spcPct val="100000"/>
              </a:lnSpc>
              <a:spcBef>
                <a:spcPts val="600"/>
              </a:spcBef>
              <a:spcAft>
                <a:spcPts val="0"/>
              </a:spcAft>
              <a:buSzPts val="1400"/>
              <a:buChar char="•"/>
            </a:pPr>
            <a:r>
              <a:rPr lang="en-US"/>
              <a:t>They aim to correct chemical imbalances of neurotransmitters in the brain (Monoamine hypothesis), in which all work on increasing the level of depleted monoamines in brain that are believed to be responsible for changes in mood and behavior. </a:t>
            </a:r>
            <a:endParaRPr/>
          </a:p>
          <a:p>
            <a:pPr indent="-317500" lvl="0" marL="457200" rtl="0" algn="l">
              <a:lnSpc>
                <a:spcPct val="100000"/>
              </a:lnSpc>
              <a:spcBef>
                <a:spcPts val="600"/>
              </a:spcBef>
              <a:spcAft>
                <a:spcPts val="0"/>
              </a:spcAft>
              <a:buSzPts val="1400"/>
              <a:buChar char="•"/>
            </a:pPr>
            <a:r>
              <a:rPr lang="en-US"/>
              <a:t>All antidepressants are considered equally effective in treating major depression but differ in safety and side effect profiles </a:t>
            </a:r>
            <a:endParaRPr/>
          </a:p>
          <a:p>
            <a:pPr indent="-317500" lvl="0" marL="457200" rtl="0" algn="l">
              <a:lnSpc>
                <a:spcPct val="100000"/>
              </a:lnSpc>
              <a:spcBef>
                <a:spcPts val="600"/>
              </a:spcBef>
              <a:spcAft>
                <a:spcPts val="0"/>
              </a:spcAft>
              <a:buSzPts val="1400"/>
              <a:buChar char="•"/>
            </a:pPr>
            <a:r>
              <a:rPr lang="en-US"/>
              <a:t>About 70% of patients with major depression will respond to antidepressant medication. </a:t>
            </a:r>
            <a:endParaRPr/>
          </a:p>
          <a:p>
            <a:pPr indent="-317500" lvl="0" marL="457200" rtl="0" algn="l">
              <a:lnSpc>
                <a:spcPct val="100000"/>
              </a:lnSpc>
              <a:spcBef>
                <a:spcPts val="600"/>
              </a:spcBef>
              <a:spcAft>
                <a:spcPts val="0"/>
              </a:spcAft>
              <a:buSzPts val="1400"/>
              <a:buChar char="•"/>
            </a:pPr>
            <a:r>
              <a:rPr lang="en-US"/>
              <a:t>Newer ADs should be considered first because of </a:t>
            </a:r>
            <a:r>
              <a:rPr lang="en-US">
                <a:solidFill>
                  <a:srgbClr val="FF0000"/>
                </a:solidFill>
              </a:rPr>
              <a:t>better safety profile and fewer side effects</a:t>
            </a:r>
            <a:r>
              <a:rPr lang="en-US"/>
              <a:t>, but older ADs are extremely dangerous when an overdose is ingested. </a:t>
            </a:r>
            <a:endParaRPr/>
          </a:p>
          <a:p>
            <a:pPr indent="-317500" lvl="0" marL="457200" rtl="0" algn="l">
              <a:lnSpc>
                <a:spcPct val="100000"/>
              </a:lnSpc>
              <a:spcBef>
                <a:spcPts val="600"/>
              </a:spcBef>
              <a:spcAft>
                <a:spcPts val="0"/>
              </a:spcAft>
              <a:buSzPts val="1400"/>
              <a:buChar char="•"/>
            </a:pPr>
            <a:r>
              <a:rPr lang="en-US"/>
              <a:t>Treatment should continue </a:t>
            </a:r>
            <a:r>
              <a:rPr lang="en-US">
                <a:solidFill>
                  <a:srgbClr val="FF0000"/>
                </a:solidFill>
              </a:rPr>
              <a:t>for 6 months </a:t>
            </a:r>
            <a:r>
              <a:rPr lang="en-US"/>
              <a:t>to year after favorable response</a:t>
            </a:r>
            <a:endParaRPr/>
          </a:p>
          <a:p>
            <a:pPr indent="-317500" lvl="0" marL="457200" rtl="0" algn="l">
              <a:lnSpc>
                <a:spcPct val="100000"/>
              </a:lnSpc>
              <a:spcBef>
                <a:spcPts val="600"/>
              </a:spcBef>
              <a:spcAft>
                <a:spcPts val="600"/>
              </a:spcAft>
              <a:buSzPts val="1400"/>
              <a:buChar char="•"/>
            </a:pPr>
            <a:r>
              <a:rPr lang="en-US"/>
              <a:t>No single anti-depressant drug can act before 2-3 weeks, since it takes time to change the chemical abnormalities in a person's brain, which is a huge cause of lack of compliance.</a:t>
            </a:r>
            <a:endParaRPr/>
          </a:p>
        </p:txBody>
      </p:sp>
    </p:spTree>
  </p:cSld>
  <p:clrMapOvr>
    <a:masterClrMapping/>
  </p:clrMapOvr>
</p:sld>
</file>

<file path=ppt/slides/slide3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4" name="Shape 3984"/>
        <p:cNvGrpSpPr/>
        <p:nvPr/>
      </p:nvGrpSpPr>
      <p:grpSpPr>
        <a:xfrm>
          <a:off x="0" y="0"/>
          <a:ext cx="0" cy="0"/>
          <a:chOff x="0" y="0"/>
          <a:chExt cx="0" cy="0"/>
        </a:xfrm>
      </p:grpSpPr>
      <p:sp>
        <p:nvSpPr>
          <p:cNvPr id="3985" name="Google Shape;3985;p149"/>
          <p:cNvSpPr txBox="1"/>
          <p:nvPr>
            <p:ph type="title"/>
          </p:nvPr>
        </p:nvSpPr>
        <p:spPr>
          <a:xfrm>
            <a:off x="462709" y="741633"/>
            <a:ext cx="36687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Other uses </a:t>
            </a:r>
            <a:endParaRPr/>
          </a:p>
        </p:txBody>
      </p:sp>
      <p:sp>
        <p:nvSpPr>
          <p:cNvPr id="3986" name="Google Shape;3986;p149"/>
          <p:cNvSpPr txBox="1"/>
          <p:nvPr>
            <p:ph idx="1" type="body"/>
          </p:nvPr>
        </p:nvSpPr>
        <p:spPr>
          <a:xfrm>
            <a:off x="461963" y="1431925"/>
            <a:ext cx="3668700" cy="3436800"/>
          </a:xfrm>
          <a:prstGeom prst="rect">
            <a:avLst/>
          </a:prstGeom>
          <a:noFill/>
          <a:ln>
            <a:noFill/>
          </a:ln>
        </p:spPr>
        <p:txBody>
          <a:bodyPr anchorCtr="0" anchor="t" bIns="45700" lIns="91425" spcFirstLastPara="1" rIns="91425" wrap="square" tIns="45700">
            <a:normAutofit/>
          </a:bodyPr>
          <a:lstStyle/>
          <a:p>
            <a:pPr indent="0" lvl="0" marL="139700" rtl="0" algn="l">
              <a:lnSpc>
                <a:spcPct val="100000"/>
              </a:lnSpc>
              <a:spcBef>
                <a:spcPts val="0"/>
              </a:spcBef>
              <a:spcAft>
                <a:spcPts val="0"/>
              </a:spcAft>
              <a:buSzPts val="1400"/>
              <a:buNone/>
            </a:pPr>
            <a:r>
              <a:rPr lang="en-US" sz="1800"/>
              <a:t>Anti-depressants can be used to treat other conditions like </a:t>
            </a:r>
            <a:endParaRPr/>
          </a:p>
          <a:p>
            <a:pPr indent="-317500" lvl="0" marL="457200" rtl="0" algn="l">
              <a:lnSpc>
                <a:spcPct val="100000"/>
              </a:lnSpc>
              <a:spcBef>
                <a:spcPts val="0"/>
              </a:spcBef>
              <a:spcAft>
                <a:spcPts val="0"/>
              </a:spcAft>
              <a:buSzPts val="1400"/>
              <a:buChar char="•"/>
            </a:pPr>
            <a:r>
              <a:rPr lang="en-US" sz="1800"/>
              <a:t>obsessive-compulsive disorders (OCD) </a:t>
            </a:r>
            <a:endParaRPr/>
          </a:p>
          <a:p>
            <a:pPr indent="-317500" lvl="0" marL="457200" rtl="0" algn="l">
              <a:lnSpc>
                <a:spcPct val="100000"/>
              </a:lnSpc>
              <a:spcBef>
                <a:spcPts val="0"/>
              </a:spcBef>
              <a:spcAft>
                <a:spcPts val="0"/>
              </a:spcAft>
              <a:buSzPts val="1400"/>
              <a:buChar char="•"/>
            </a:pPr>
            <a:r>
              <a:rPr lang="en-US" sz="1800"/>
              <a:t>childhood enuresis, or bedwetting </a:t>
            </a:r>
            <a:endParaRPr/>
          </a:p>
          <a:p>
            <a:pPr indent="-317500" lvl="0" marL="457200" rtl="0" algn="l">
              <a:lnSpc>
                <a:spcPct val="100000"/>
              </a:lnSpc>
              <a:spcBef>
                <a:spcPts val="0"/>
              </a:spcBef>
              <a:spcAft>
                <a:spcPts val="0"/>
              </a:spcAft>
              <a:buSzPts val="1400"/>
              <a:buChar char="•"/>
            </a:pPr>
            <a:r>
              <a:rPr lang="en-US" sz="1800"/>
              <a:t>generalized anxiety disorder </a:t>
            </a:r>
            <a:endParaRPr/>
          </a:p>
          <a:p>
            <a:pPr indent="-317500" lvl="0" marL="457200" rtl="0" algn="l">
              <a:lnSpc>
                <a:spcPct val="100000"/>
              </a:lnSpc>
              <a:spcBef>
                <a:spcPts val="0"/>
              </a:spcBef>
              <a:spcAft>
                <a:spcPts val="0"/>
              </a:spcAft>
              <a:buSzPts val="1400"/>
              <a:buChar char="•"/>
            </a:pPr>
            <a:r>
              <a:rPr lang="en-US" sz="1800"/>
              <a:t>Posttraumatic stress disorder (PTSD) </a:t>
            </a:r>
            <a:endParaRPr/>
          </a:p>
          <a:p>
            <a:pPr indent="-317500" lvl="0" marL="457200" rtl="0" algn="l">
              <a:lnSpc>
                <a:spcPct val="100000"/>
              </a:lnSpc>
              <a:spcBef>
                <a:spcPts val="0"/>
              </a:spcBef>
              <a:spcAft>
                <a:spcPts val="0"/>
              </a:spcAft>
              <a:buSzPts val="1400"/>
              <a:buChar char="•"/>
            </a:pPr>
            <a:r>
              <a:rPr lang="en-US" sz="1800"/>
              <a:t>Social anxiety disorder</a:t>
            </a:r>
            <a:endParaRPr/>
          </a:p>
          <a:p>
            <a:pPr indent="-228600" lvl="0" marL="457200" rtl="0" algn="l">
              <a:lnSpc>
                <a:spcPct val="100000"/>
              </a:lnSpc>
              <a:spcBef>
                <a:spcPts val="0"/>
              </a:spcBef>
              <a:spcAft>
                <a:spcPts val="0"/>
              </a:spcAft>
              <a:buSzPts val="1400"/>
              <a:buNone/>
            </a:pPr>
            <a:r>
              <a:t/>
            </a:r>
            <a:endParaRPr sz="1800"/>
          </a:p>
          <a:p>
            <a:pPr indent="-228600" lvl="0" marL="457200" rtl="0" algn="l">
              <a:lnSpc>
                <a:spcPct val="100000"/>
              </a:lnSpc>
              <a:spcBef>
                <a:spcPts val="0"/>
              </a:spcBef>
              <a:spcAft>
                <a:spcPts val="0"/>
              </a:spcAft>
              <a:buSzPts val="1400"/>
              <a:buNone/>
            </a:pPr>
            <a:r>
              <a:t/>
            </a:r>
            <a:endParaRPr sz="1800"/>
          </a:p>
          <a:p>
            <a:pPr indent="-228600" lvl="0" marL="457200" rtl="0" algn="l">
              <a:lnSpc>
                <a:spcPct val="100000"/>
              </a:lnSpc>
              <a:spcBef>
                <a:spcPts val="0"/>
              </a:spcBef>
              <a:spcAft>
                <a:spcPts val="0"/>
              </a:spcAft>
              <a:buSzPts val="1400"/>
              <a:buNone/>
            </a:pPr>
            <a:r>
              <a:t/>
            </a:r>
            <a:endParaRPr sz="1800"/>
          </a:p>
        </p:txBody>
      </p:sp>
      <p:sp>
        <p:nvSpPr>
          <p:cNvPr id="3987" name="Google Shape;3987;p149"/>
          <p:cNvSpPr txBox="1"/>
          <p:nvPr>
            <p:ph idx="2" type="body"/>
          </p:nvPr>
        </p:nvSpPr>
        <p:spPr>
          <a:xfrm>
            <a:off x="5012579" y="1448441"/>
            <a:ext cx="3668700" cy="3436800"/>
          </a:xfrm>
          <a:prstGeom prst="rect">
            <a:avLst/>
          </a:prstGeom>
          <a:noFill/>
          <a:ln>
            <a:noFill/>
          </a:ln>
        </p:spPr>
        <p:txBody>
          <a:bodyPr anchorCtr="0" anchor="t" bIns="45700" lIns="91425" spcFirstLastPara="1" rIns="91425" wrap="square" tIns="45700">
            <a:normAutofit/>
          </a:bodyPr>
          <a:lstStyle/>
          <a:p>
            <a:pPr indent="0" lvl="0" marL="139700" rtl="0" algn="l">
              <a:lnSpc>
                <a:spcPct val="100000"/>
              </a:lnSpc>
              <a:spcBef>
                <a:spcPts val="0"/>
              </a:spcBef>
              <a:spcAft>
                <a:spcPts val="0"/>
              </a:spcAft>
              <a:buSzPts val="1400"/>
              <a:buNone/>
            </a:pPr>
            <a:r>
              <a:rPr lang="en-US" sz="1800"/>
              <a:t>The 4 major categories of antidepressants are:</a:t>
            </a:r>
            <a:endParaRPr/>
          </a:p>
          <a:p>
            <a:pPr indent="-317500" lvl="0" marL="457200" rtl="0" algn="l">
              <a:lnSpc>
                <a:spcPct val="100000"/>
              </a:lnSpc>
              <a:spcBef>
                <a:spcPts val="0"/>
              </a:spcBef>
              <a:spcAft>
                <a:spcPts val="0"/>
              </a:spcAft>
              <a:buSzPts val="1400"/>
              <a:buChar char="•"/>
            </a:pPr>
            <a:r>
              <a:rPr lang="en-US" sz="1800"/>
              <a:t>Monoamine oxidase inhibitors (MAOIs) </a:t>
            </a:r>
            <a:endParaRPr/>
          </a:p>
          <a:p>
            <a:pPr indent="-317500" lvl="0" marL="457200" rtl="0" algn="l">
              <a:lnSpc>
                <a:spcPct val="100000"/>
              </a:lnSpc>
              <a:spcBef>
                <a:spcPts val="0"/>
              </a:spcBef>
              <a:spcAft>
                <a:spcPts val="0"/>
              </a:spcAft>
              <a:buSzPts val="1400"/>
              <a:buChar char="•"/>
            </a:pPr>
            <a:r>
              <a:rPr lang="en-US" sz="1800"/>
              <a:t>Tricyclic antidepressants (TCAs) </a:t>
            </a:r>
            <a:endParaRPr/>
          </a:p>
          <a:p>
            <a:pPr indent="-317500" lvl="0" marL="457200" rtl="0" algn="l">
              <a:lnSpc>
                <a:spcPct val="100000"/>
              </a:lnSpc>
              <a:spcBef>
                <a:spcPts val="0"/>
              </a:spcBef>
              <a:spcAft>
                <a:spcPts val="0"/>
              </a:spcAft>
              <a:buSzPts val="1400"/>
              <a:buChar char="•"/>
            </a:pPr>
            <a:r>
              <a:rPr lang="en-US" sz="1800"/>
              <a:t>Selective serotonin reuptake inhibitors (SSRIs) </a:t>
            </a:r>
            <a:endParaRPr/>
          </a:p>
          <a:p>
            <a:pPr indent="-317500" lvl="0" marL="457200" rtl="0" algn="l">
              <a:lnSpc>
                <a:spcPct val="100000"/>
              </a:lnSpc>
              <a:spcBef>
                <a:spcPts val="0"/>
              </a:spcBef>
              <a:spcAft>
                <a:spcPts val="0"/>
              </a:spcAft>
              <a:buSzPts val="1400"/>
              <a:buChar char="•"/>
            </a:pPr>
            <a:r>
              <a:rPr lang="en-US" sz="1800"/>
              <a:t>Atypical antidepressants</a:t>
            </a:r>
            <a:endParaRPr/>
          </a:p>
          <a:p>
            <a:pPr indent="-228600" lvl="0" marL="457200" rtl="0" algn="l">
              <a:lnSpc>
                <a:spcPct val="100000"/>
              </a:lnSpc>
              <a:spcBef>
                <a:spcPts val="0"/>
              </a:spcBef>
              <a:spcAft>
                <a:spcPts val="0"/>
              </a:spcAft>
              <a:buSzPts val="1400"/>
              <a:buNone/>
            </a:pPr>
            <a:r>
              <a:t/>
            </a:r>
            <a:endParaRPr sz="1800"/>
          </a:p>
        </p:txBody>
      </p:sp>
      <p:sp>
        <p:nvSpPr>
          <p:cNvPr id="3988" name="Google Shape;3988;p149"/>
          <p:cNvSpPr txBox="1"/>
          <p:nvPr>
            <p:ph idx="3" type="body"/>
          </p:nvPr>
        </p:nvSpPr>
        <p:spPr>
          <a:xfrm>
            <a:off x="5013325" y="741363"/>
            <a:ext cx="3667200" cy="573000"/>
          </a:xfrm>
          <a:prstGeom prst="rect">
            <a:avLst/>
          </a:prstGeom>
          <a:noFill/>
          <a:ln>
            <a:noFill/>
          </a:ln>
        </p:spPr>
        <p:txBody>
          <a:bodyPr anchorCtr="0" anchor="t" bIns="45700" lIns="91425" spcFirstLastPara="1" rIns="91425" wrap="square" tIns="45700">
            <a:normAutofit/>
          </a:bodyPr>
          <a:lstStyle/>
          <a:p>
            <a:pPr indent="-228600" lvl="0" marL="457200" rtl="0" algn="l">
              <a:lnSpc>
                <a:spcPct val="100000"/>
              </a:lnSpc>
              <a:spcBef>
                <a:spcPts val="0"/>
              </a:spcBef>
              <a:spcAft>
                <a:spcPts val="0"/>
              </a:spcAft>
              <a:buSzPts val="2400"/>
              <a:buNone/>
            </a:pPr>
            <a:r>
              <a:rPr lang="en-US"/>
              <a:t>Major categories </a:t>
            </a:r>
            <a:endParaRPr/>
          </a:p>
        </p:txBody>
      </p:sp>
    </p:spTree>
  </p:cSld>
  <p:clrMapOvr>
    <a:masterClrMapping/>
  </p:clrMapOvr>
</p:sld>
</file>

<file path=ppt/slides/slide3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2" name="Shape 3992"/>
        <p:cNvGrpSpPr/>
        <p:nvPr/>
      </p:nvGrpSpPr>
      <p:grpSpPr>
        <a:xfrm>
          <a:off x="0" y="0"/>
          <a:ext cx="0" cy="0"/>
          <a:chOff x="0" y="0"/>
          <a:chExt cx="0" cy="0"/>
        </a:xfrm>
      </p:grpSpPr>
      <p:sp>
        <p:nvSpPr>
          <p:cNvPr id="3993" name="Google Shape;3993;p150"/>
          <p:cNvSpPr txBox="1"/>
          <p:nvPr>
            <p:ph type="title"/>
          </p:nvPr>
        </p:nvSpPr>
        <p:spPr>
          <a:xfrm>
            <a:off x="347807" y="40785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sz="3200"/>
              <a:t>1. Selective Serotonin Reuptake Inhibitors (SSRIs)</a:t>
            </a:r>
            <a:endParaRPr/>
          </a:p>
        </p:txBody>
      </p:sp>
      <p:sp>
        <p:nvSpPr>
          <p:cNvPr id="3994" name="Google Shape;3994;p150"/>
          <p:cNvSpPr txBox="1"/>
          <p:nvPr>
            <p:ph idx="1" type="body"/>
          </p:nvPr>
        </p:nvSpPr>
        <p:spPr>
          <a:xfrm>
            <a:off x="347800" y="1321375"/>
            <a:ext cx="4224300" cy="3938700"/>
          </a:xfrm>
          <a:prstGeom prst="rect">
            <a:avLst/>
          </a:prstGeom>
          <a:noFill/>
          <a:ln>
            <a:noFill/>
          </a:ln>
        </p:spPr>
        <p:txBody>
          <a:bodyPr anchorCtr="0" anchor="t" bIns="45700" lIns="91425" spcFirstLastPara="1" rIns="91425" wrap="square" tIns="45700">
            <a:normAutofit fontScale="85000" lnSpcReduction="20000"/>
          </a:bodyPr>
          <a:lstStyle/>
          <a:p>
            <a:pPr indent="-318484" lvl="0" marL="457200" rtl="0" algn="l">
              <a:lnSpc>
                <a:spcPct val="100000"/>
              </a:lnSpc>
              <a:spcBef>
                <a:spcPts val="0"/>
              </a:spcBef>
              <a:spcAft>
                <a:spcPts val="0"/>
              </a:spcAft>
              <a:buSzPct val="100000"/>
              <a:buAutoNum type="arabicPeriod"/>
            </a:pPr>
            <a:r>
              <a:rPr lang="en-US" sz="1665">
                <a:solidFill>
                  <a:schemeClr val="dk2"/>
                </a:solidFill>
              </a:rPr>
              <a:t>Fluoxetine</a:t>
            </a:r>
            <a:r>
              <a:rPr lang="en-US" sz="1665">
                <a:solidFill>
                  <a:srgbClr val="FF0000"/>
                </a:solidFill>
              </a:rPr>
              <a:t> </a:t>
            </a:r>
            <a:endParaRPr sz="2015"/>
          </a:p>
          <a:p>
            <a:pPr indent="-318484" lvl="1" marL="914400" rtl="0" algn="l">
              <a:lnSpc>
                <a:spcPct val="100000"/>
              </a:lnSpc>
              <a:spcBef>
                <a:spcPts val="0"/>
              </a:spcBef>
              <a:spcAft>
                <a:spcPts val="0"/>
              </a:spcAft>
              <a:buSzPct val="100000"/>
              <a:buAutoNum type="alphaLcPeriod"/>
            </a:pPr>
            <a:r>
              <a:rPr lang="en-US" sz="1665"/>
              <a:t>Longest half-life (can be given weekly)</a:t>
            </a:r>
            <a:endParaRPr sz="2015"/>
          </a:p>
          <a:p>
            <a:pPr indent="-318484" lvl="1" marL="914400" rtl="0" algn="l">
              <a:lnSpc>
                <a:spcPct val="100000"/>
              </a:lnSpc>
              <a:spcBef>
                <a:spcPts val="0"/>
              </a:spcBef>
              <a:spcAft>
                <a:spcPts val="0"/>
              </a:spcAft>
              <a:buSzPct val="100000"/>
              <a:buAutoNum type="alphaLcPeriod"/>
            </a:pPr>
            <a:r>
              <a:rPr lang="en-US" sz="1665"/>
              <a:t>Safe in pregnancy, approved for use in children and adolescents. </a:t>
            </a:r>
            <a:endParaRPr sz="2015"/>
          </a:p>
          <a:p>
            <a:pPr indent="-318484" lvl="1" marL="914400" rtl="0" algn="l">
              <a:lnSpc>
                <a:spcPct val="100000"/>
              </a:lnSpc>
              <a:spcBef>
                <a:spcPts val="0"/>
              </a:spcBef>
              <a:spcAft>
                <a:spcPts val="0"/>
              </a:spcAft>
              <a:buSzPct val="100000"/>
              <a:buAutoNum type="alphaLcPeriod"/>
            </a:pPr>
            <a:r>
              <a:rPr lang="en-US" sz="1665"/>
              <a:t>Can elevate levels of antipsychotics, leading to increased side effects.</a:t>
            </a:r>
            <a:endParaRPr sz="2015"/>
          </a:p>
          <a:p>
            <a:pPr indent="-318484" lvl="0" marL="457200" rtl="0" algn="l">
              <a:lnSpc>
                <a:spcPct val="100000"/>
              </a:lnSpc>
              <a:spcBef>
                <a:spcPts val="0"/>
              </a:spcBef>
              <a:spcAft>
                <a:spcPts val="0"/>
              </a:spcAft>
              <a:buClr>
                <a:schemeClr val="dk2"/>
              </a:buClr>
              <a:buSzPct val="100000"/>
              <a:buAutoNum type="arabicPeriod"/>
            </a:pPr>
            <a:r>
              <a:rPr lang="en-US" sz="1665">
                <a:solidFill>
                  <a:schemeClr val="dk2"/>
                </a:solidFill>
              </a:rPr>
              <a:t>Sertraline</a:t>
            </a:r>
            <a:endParaRPr sz="2015"/>
          </a:p>
          <a:p>
            <a:pPr indent="-318484" lvl="1" marL="914400" rtl="0" algn="l">
              <a:lnSpc>
                <a:spcPct val="100000"/>
              </a:lnSpc>
              <a:spcBef>
                <a:spcPts val="0"/>
              </a:spcBef>
              <a:spcAft>
                <a:spcPts val="0"/>
              </a:spcAft>
              <a:buSzPct val="100000"/>
              <a:buAutoNum type="alphaLcPeriod"/>
            </a:pPr>
            <a:r>
              <a:rPr lang="en-US" sz="1665"/>
              <a:t>Very few drug interactions </a:t>
            </a:r>
            <a:endParaRPr sz="2015"/>
          </a:p>
          <a:p>
            <a:pPr indent="-318484" lvl="1" marL="914400" rtl="0" algn="l">
              <a:lnSpc>
                <a:spcPct val="100000"/>
              </a:lnSpc>
              <a:spcBef>
                <a:spcPts val="0"/>
              </a:spcBef>
              <a:spcAft>
                <a:spcPts val="0"/>
              </a:spcAft>
              <a:buSzPct val="100000"/>
              <a:buAutoNum type="alphaLcPeriod"/>
            </a:pPr>
            <a:r>
              <a:rPr lang="en-US" sz="1665"/>
              <a:t>SAFEST ONE Also used in adolescents (safe in overdose= fatal sertraline overdose is very rare)</a:t>
            </a:r>
            <a:endParaRPr sz="2015"/>
          </a:p>
          <a:p>
            <a:pPr indent="-318484" lvl="0" marL="457200" rtl="0" algn="l">
              <a:lnSpc>
                <a:spcPct val="100000"/>
              </a:lnSpc>
              <a:spcBef>
                <a:spcPts val="0"/>
              </a:spcBef>
              <a:spcAft>
                <a:spcPts val="0"/>
              </a:spcAft>
              <a:buClr>
                <a:schemeClr val="dk2"/>
              </a:buClr>
              <a:buSzPct val="100000"/>
              <a:buAutoNum type="arabicPeriod"/>
            </a:pPr>
            <a:r>
              <a:rPr lang="en-US" sz="1665">
                <a:solidFill>
                  <a:schemeClr val="dk2"/>
                </a:solidFill>
              </a:rPr>
              <a:t>Paroxetine</a:t>
            </a:r>
            <a:endParaRPr sz="2015"/>
          </a:p>
          <a:p>
            <a:pPr indent="-318484" lvl="1" marL="914400" rtl="0" algn="l">
              <a:lnSpc>
                <a:spcPct val="100000"/>
              </a:lnSpc>
              <a:spcBef>
                <a:spcPts val="0"/>
              </a:spcBef>
              <a:spcAft>
                <a:spcPts val="0"/>
              </a:spcAft>
              <a:buSzPct val="100000"/>
              <a:buAutoNum type="alphaLcPeriod"/>
            </a:pPr>
            <a:r>
              <a:rPr lang="en-US" sz="1665"/>
              <a:t>Most serotonin specific, </a:t>
            </a:r>
            <a:endParaRPr sz="2015"/>
          </a:p>
          <a:p>
            <a:pPr indent="-318484" lvl="1" marL="914400" rtl="0" algn="l">
              <a:lnSpc>
                <a:spcPct val="100000"/>
              </a:lnSpc>
              <a:spcBef>
                <a:spcPts val="0"/>
              </a:spcBef>
              <a:spcAft>
                <a:spcPts val="0"/>
              </a:spcAft>
              <a:buSzPct val="100000"/>
              <a:buAutoNum type="alphaLcPeriod"/>
            </a:pPr>
            <a:r>
              <a:rPr lang="en-US" sz="1665"/>
              <a:t>Most activating (stimulant)</a:t>
            </a:r>
            <a:endParaRPr sz="2015"/>
          </a:p>
          <a:p>
            <a:pPr indent="-318484" lvl="1" marL="914400" rtl="0" algn="l">
              <a:lnSpc>
                <a:spcPct val="100000"/>
              </a:lnSpc>
              <a:spcBef>
                <a:spcPts val="0"/>
              </a:spcBef>
              <a:spcAft>
                <a:spcPts val="0"/>
              </a:spcAft>
              <a:buSzPct val="100000"/>
              <a:buAutoNum type="alphaLcPeriod"/>
            </a:pPr>
            <a:r>
              <a:rPr lang="en-US" sz="1665"/>
              <a:t>A potent inhibitor of CYP26 live enzyme, which can lead to several drug–drug interactions. </a:t>
            </a:r>
            <a:endParaRPr sz="2015"/>
          </a:p>
          <a:p>
            <a:pPr indent="-318484" lvl="1" marL="914400" rtl="0" algn="l">
              <a:lnSpc>
                <a:spcPct val="100000"/>
              </a:lnSpc>
              <a:spcBef>
                <a:spcPts val="0"/>
              </a:spcBef>
              <a:spcAft>
                <a:spcPts val="0"/>
              </a:spcAft>
              <a:buSzPct val="100000"/>
              <a:buAutoNum type="alphaLcPeriod"/>
            </a:pPr>
            <a:r>
              <a:rPr lang="en-US" sz="1665"/>
              <a:t>Short half-life leading to withdrawal phenomena if not taken consistently </a:t>
            </a:r>
            <a:endParaRPr sz="2015"/>
          </a:p>
          <a:p>
            <a:pPr indent="-318484" lvl="1" marL="914400" rtl="0" algn="l">
              <a:lnSpc>
                <a:spcPct val="100000"/>
              </a:lnSpc>
              <a:spcBef>
                <a:spcPts val="0"/>
              </a:spcBef>
              <a:spcAft>
                <a:spcPts val="0"/>
              </a:spcAft>
              <a:buSzPct val="100000"/>
              <a:buAutoNum type="alphaLcPeriod"/>
            </a:pPr>
            <a:r>
              <a:rPr lang="en-US" sz="1665"/>
              <a:t>It has a sedative effect Fluvoxamine Currently approved only for use in OCD </a:t>
            </a:r>
            <a:endParaRPr sz="1050"/>
          </a:p>
        </p:txBody>
      </p:sp>
      <p:sp>
        <p:nvSpPr>
          <p:cNvPr id="3995" name="Google Shape;3995;p150"/>
          <p:cNvSpPr txBox="1"/>
          <p:nvPr/>
        </p:nvSpPr>
        <p:spPr>
          <a:xfrm>
            <a:off x="4572000" y="1321372"/>
            <a:ext cx="3459900" cy="3540300"/>
          </a:xfrm>
          <a:prstGeom prst="rect">
            <a:avLst/>
          </a:prstGeom>
          <a:noFill/>
          <a:ln>
            <a:noFill/>
          </a:ln>
        </p:spPr>
        <p:txBody>
          <a:bodyPr anchorCtr="0" anchor="t" bIns="45700" lIns="91425" spcFirstLastPara="1" rIns="91425" wrap="square" tIns="45700">
            <a:spAutoFit/>
          </a:bodyPr>
          <a:lstStyle/>
          <a:p>
            <a:pPr indent="0" lvl="0" marL="139700" marR="0" rtl="0" algn="l">
              <a:lnSpc>
                <a:spcPct val="100000"/>
              </a:lnSpc>
              <a:spcBef>
                <a:spcPts val="0"/>
              </a:spcBef>
              <a:spcAft>
                <a:spcPts val="0"/>
              </a:spcAft>
              <a:buClr>
                <a:srgbClr val="000000"/>
              </a:buClr>
              <a:buSzPts val="1200"/>
              <a:buFont typeface="Arial"/>
              <a:buNone/>
            </a:pPr>
            <a:r>
              <a:rPr b="0" i="0" lang="en-US" u="none" cap="none" strike="noStrike">
                <a:solidFill>
                  <a:schemeClr val="dk2"/>
                </a:solidFill>
                <a:latin typeface="Arial"/>
                <a:ea typeface="Arial"/>
                <a:cs typeface="Arial"/>
                <a:sym typeface="Arial"/>
              </a:rPr>
              <a:t>Citalopram </a:t>
            </a:r>
            <a:endParaRPr sz="1600"/>
          </a:p>
          <a:p>
            <a:pPr indent="-355600" lvl="1" marL="939800" marR="0" rtl="0" algn="l">
              <a:lnSpc>
                <a:spcPct val="100000"/>
              </a:lnSpc>
              <a:spcBef>
                <a:spcPts val="0"/>
              </a:spcBef>
              <a:spcAft>
                <a:spcPts val="0"/>
              </a:spcAft>
              <a:buClr>
                <a:srgbClr val="000000"/>
              </a:buClr>
              <a:buSzPts val="1400"/>
              <a:buFont typeface="Arial"/>
              <a:buAutoNum type="arabicPeriod"/>
            </a:pPr>
            <a:r>
              <a:rPr b="0" i="0" lang="en-US" u="none" cap="none" strike="noStrike">
                <a:solidFill>
                  <a:srgbClr val="000000"/>
                </a:solidFill>
                <a:latin typeface="Roboto Condensed Light"/>
                <a:ea typeface="Roboto Condensed Light"/>
                <a:cs typeface="Roboto Condensed Light"/>
                <a:sym typeface="Roboto Condensed Light"/>
              </a:rPr>
              <a:t>Few drug–drug interactions. </a:t>
            </a:r>
            <a:endParaRPr sz="1600"/>
          </a:p>
          <a:p>
            <a:pPr indent="-355600" lvl="1" marL="939800" marR="0" rtl="0" algn="l">
              <a:lnSpc>
                <a:spcPct val="100000"/>
              </a:lnSpc>
              <a:spcBef>
                <a:spcPts val="0"/>
              </a:spcBef>
              <a:spcAft>
                <a:spcPts val="0"/>
              </a:spcAft>
              <a:buClr>
                <a:srgbClr val="000000"/>
              </a:buClr>
              <a:buSzPts val="1400"/>
              <a:buFont typeface="Arial"/>
              <a:buAutoNum type="arabicPeriod"/>
            </a:pPr>
            <a:r>
              <a:rPr b="0" i="0" lang="en-US" u="none" cap="none" strike="noStrike">
                <a:solidFill>
                  <a:srgbClr val="000000"/>
                </a:solidFill>
                <a:latin typeface="Roboto Condensed Light"/>
                <a:ea typeface="Roboto Condensed Light"/>
                <a:cs typeface="Roboto Condensed Light"/>
                <a:sym typeface="Roboto Condensed Light"/>
              </a:rPr>
              <a:t>Dose-dependent QTc prolongation </a:t>
            </a:r>
            <a:endParaRPr sz="1600"/>
          </a:p>
          <a:p>
            <a:pPr indent="0" lvl="0" marL="139700" marR="0" rtl="0" algn="l">
              <a:lnSpc>
                <a:spcPct val="100000"/>
              </a:lnSpc>
              <a:spcBef>
                <a:spcPts val="0"/>
              </a:spcBef>
              <a:spcAft>
                <a:spcPts val="0"/>
              </a:spcAft>
              <a:buClr>
                <a:srgbClr val="000000"/>
              </a:buClr>
              <a:buSzPts val="1200"/>
              <a:buFont typeface="Arial"/>
              <a:buNone/>
            </a:pPr>
            <a:r>
              <a:rPr b="0" i="0" lang="en-US" u="none" cap="none" strike="noStrike">
                <a:solidFill>
                  <a:schemeClr val="dk2"/>
                </a:solidFill>
                <a:latin typeface="Arial"/>
                <a:ea typeface="Arial"/>
                <a:cs typeface="Arial"/>
                <a:sym typeface="Arial"/>
              </a:rPr>
              <a:t>esCitalopram</a:t>
            </a:r>
            <a:r>
              <a:rPr b="0" i="0" lang="en-US" u="none" cap="none" strike="noStrike">
                <a:solidFill>
                  <a:srgbClr val="000000"/>
                </a:solidFill>
                <a:latin typeface="Arial"/>
                <a:ea typeface="Arial"/>
                <a:cs typeface="Arial"/>
                <a:sym typeface="Arial"/>
              </a:rPr>
              <a:t> </a:t>
            </a:r>
            <a:endParaRPr sz="1600"/>
          </a:p>
          <a:p>
            <a:pPr indent="-355600" lvl="1" marL="939800" marR="0" rtl="0" algn="l">
              <a:lnSpc>
                <a:spcPct val="100000"/>
              </a:lnSpc>
              <a:spcBef>
                <a:spcPts val="0"/>
              </a:spcBef>
              <a:spcAft>
                <a:spcPts val="0"/>
              </a:spcAft>
              <a:buClr>
                <a:srgbClr val="000000"/>
              </a:buClr>
              <a:buSzPts val="1400"/>
              <a:buFont typeface="Arial"/>
              <a:buAutoNum type="arabicPeriod"/>
            </a:pPr>
            <a:r>
              <a:rPr b="0" i="0" lang="en-US" u="none" cap="none" strike="noStrike">
                <a:solidFill>
                  <a:srgbClr val="000000"/>
                </a:solidFill>
                <a:latin typeface="Roboto Condensed Light"/>
                <a:ea typeface="Roboto Condensed Light"/>
                <a:cs typeface="Roboto Condensed Light"/>
                <a:sym typeface="Roboto Condensed Light"/>
              </a:rPr>
              <a:t>Isomer of citalopram; similar efficacy, fewer side effects, much more expensive. </a:t>
            </a:r>
            <a:endParaRPr sz="1600"/>
          </a:p>
          <a:p>
            <a:pPr indent="-355600" lvl="1" marL="939800" marR="0" rtl="0" algn="l">
              <a:lnSpc>
                <a:spcPct val="100000"/>
              </a:lnSpc>
              <a:spcBef>
                <a:spcPts val="0"/>
              </a:spcBef>
              <a:spcAft>
                <a:spcPts val="0"/>
              </a:spcAft>
              <a:buClr>
                <a:srgbClr val="000000"/>
              </a:buClr>
              <a:buSzPts val="1400"/>
              <a:buFont typeface="Arial"/>
              <a:buAutoNum type="arabicPeriod"/>
            </a:pPr>
            <a:r>
              <a:rPr b="0" i="0" lang="en-US" u="none" cap="none" strike="noStrike">
                <a:solidFill>
                  <a:srgbClr val="000000"/>
                </a:solidFill>
                <a:latin typeface="Roboto Condensed Light"/>
                <a:ea typeface="Roboto Condensed Light"/>
                <a:cs typeface="Roboto Condensed Light"/>
                <a:sym typeface="Roboto Condensed Light"/>
              </a:rPr>
              <a:t>Fewest drug – drug interaction</a:t>
            </a:r>
            <a:endParaRPr sz="1600"/>
          </a:p>
          <a:p>
            <a:pPr indent="-266700" lvl="0" marL="482600" marR="0" rtl="0" algn="l">
              <a:lnSpc>
                <a:spcPct val="100000"/>
              </a:lnSpc>
              <a:spcBef>
                <a:spcPts val="0"/>
              </a:spcBef>
              <a:spcAft>
                <a:spcPts val="0"/>
              </a:spcAft>
              <a:buClr>
                <a:srgbClr val="000000"/>
              </a:buClr>
              <a:buSzPts val="1200"/>
              <a:buFont typeface="Arial"/>
              <a:buNone/>
            </a:pPr>
            <a:r>
              <a:t/>
            </a:r>
            <a:endParaRPr b="0" i="0" u="none" cap="none" strike="noStrike">
              <a:solidFill>
                <a:srgbClr val="000000"/>
              </a:solidFill>
              <a:latin typeface="Arial"/>
              <a:ea typeface="Arial"/>
              <a:cs typeface="Arial"/>
              <a:sym typeface="Arial"/>
            </a:endParaRPr>
          </a:p>
          <a:p>
            <a:pPr indent="0" lvl="0" marL="139700" marR="0" rtl="0" algn="l">
              <a:lnSpc>
                <a:spcPct val="100000"/>
              </a:lnSpc>
              <a:spcBef>
                <a:spcPts val="0"/>
              </a:spcBef>
              <a:spcAft>
                <a:spcPts val="0"/>
              </a:spcAft>
              <a:buClr>
                <a:srgbClr val="000000"/>
              </a:buClr>
              <a:buSzPts val="1200"/>
              <a:buFont typeface="Arial"/>
              <a:buNone/>
            </a:pPr>
            <a:r>
              <a:rPr b="0" i="0" lang="en-US" u="none" cap="none" strike="noStrike">
                <a:solidFill>
                  <a:schemeClr val="dk2"/>
                </a:solidFill>
                <a:latin typeface="Arial"/>
                <a:ea typeface="Arial"/>
                <a:cs typeface="Arial"/>
                <a:sym typeface="Arial"/>
              </a:rPr>
              <a:t> Vortioxetine </a:t>
            </a:r>
            <a:endParaRPr sz="1600"/>
          </a:p>
          <a:p>
            <a:pPr indent="-184150" lvl="8" marL="914400" marR="0" rtl="0" algn="l">
              <a:lnSpc>
                <a:spcPct val="100000"/>
              </a:lnSpc>
              <a:spcBef>
                <a:spcPts val="0"/>
              </a:spcBef>
              <a:spcAft>
                <a:spcPts val="0"/>
              </a:spcAft>
              <a:buClr>
                <a:srgbClr val="000000"/>
              </a:buClr>
              <a:buSzPts val="1400"/>
              <a:buFont typeface="Arial"/>
              <a:buChar char="•"/>
            </a:pPr>
            <a:r>
              <a:rPr b="0" i="0" lang="en-US" u="none" cap="none" strike="noStrike">
                <a:solidFill>
                  <a:srgbClr val="000000"/>
                </a:solidFill>
                <a:latin typeface="Roboto Condensed Light"/>
                <a:ea typeface="Roboto Condensed Light"/>
                <a:cs typeface="Roboto Condensed Light"/>
                <a:sym typeface="Roboto Condensed Light"/>
              </a:rPr>
              <a:t>Effective in cases of MDD SSRI &amp; direct serotonin modulator metabolized primarily by the cytochrome P450 enzyme CYP2D6</a:t>
            </a:r>
            <a:endParaRPr b="0" i="0" u="none" cap="none" strike="noStrike">
              <a:solidFill>
                <a:srgbClr val="FF0000"/>
              </a:solidFill>
              <a:latin typeface="Roboto Condensed Light"/>
              <a:ea typeface="Roboto Condensed Light"/>
              <a:cs typeface="Roboto Condensed Light"/>
              <a:sym typeface="Roboto Condensed Light"/>
            </a:endParaRPr>
          </a:p>
        </p:txBody>
      </p:sp>
    </p:spTree>
  </p:cSld>
  <p:clrMapOvr>
    <a:masterClrMapping/>
  </p:clrMapOvr>
</p:sld>
</file>

<file path=ppt/slides/slide3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9" name="Shape 3999"/>
        <p:cNvGrpSpPr/>
        <p:nvPr/>
      </p:nvGrpSpPr>
      <p:grpSpPr>
        <a:xfrm>
          <a:off x="0" y="0"/>
          <a:ext cx="0" cy="0"/>
          <a:chOff x="0" y="0"/>
          <a:chExt cx="0" cy="0"/>
        </a:xfrm>
      </p:grpSpPr>
      <p:sp>
        <p:nvSpPr>
          <p:cNvPr id="4000" name="Google Shape;4000;p151"/>
          <p:cNvSpPr txBox="1"/>
          <p:nvPr>
            <p:ph type="title"/>
          </p:nvPr>
        </p:nvSpPr>
        <p:spPr>
          <a:xfrm>
            <a:off x="274288" y="318841"/>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Side effects of SSRIs</a:t>
            </a:r>
            <a:endParaRPr/>
          </a:p>
        </p:txBody>
      </p:sp>
      <p:sp>
        <p:nvSpPr>
          <p:cNvPr id="4001" name="Google Shape;4001;p151"/>
          <p:cNvSpPr txBox="1"/>
          <p:nvPr>
            <p:ph idx="1" type="body"/>
          </p:nvPr>
        </p:nvSpPr>
        <p:spPr>
          <a:xfrm>
            <a:off x="371507" y="1031901"/>
            <a:ext cx="7766194" cy="3792757"/>
          </a:xfrm>
          <a:prstGeom prst="rect">
            <a:avLst/>
          </a:prstGeom>
          <a:noFill/>
          <a:ln>
            <a:noFill/>
          </a:ln>
        </p:spPr>
        <p:txBody>
          <a:bodyPr anchorCtr="0" anchor="t" bIns="45700" lIns="91425" spcFirstLastPara="1" rIns="91425" wrap="square" tIns="45700">
            <a:normAutofit/>
          </a:bodyPr>
          <a:lstStyle/>
          <a:p>
            <a:pPr indent="-317500" lvl="0" marL="457200" rtl="0" algn="l">
              <a:lnSpc>
                <a:spcPct val="100000"/>
              </a:lnSpc>
              <a:spcBef>
                <a:spcPts val="0"/>
              </a:spcBef>
              <a:spcAft>
                <a:spcPts val="0"/>
              </a:spcAft>
              <a:buSzPts val="1400"/>
              <a:buChar char="•"/>
            </a:pPr>
            <a:r>
              <a:rPr lang="en-US"/>
              <a:t>Orthostatic hypotension</a:t>
            </a:r>
            <a:endParaRPr/>
          </a:p>
          <a:p>
            <a:pPr indent="-317500" lvl="0" marL="457200" rtl="0" algn="l">
              <a:lnSpc>
                <a:spcPct val="100000"/>
              </a:lnSpc>
              <a:spcBef>
                <a:spcPts val="0"/>
              </a:spcBef>
              <a:spcAft>
                <a:spcPts val="0"/>
              </a:spcAft>
              <a:buSzPts val="1400"/>
              <a:buChar char="•"/>
            </a:pPr>
            <a:r>
              <a:rPr lang="en-US"/>
              <a:t>Sexual dysfunction </a:t>
            </a:r>
            <a:endParaRPr/>
          </a:p>
          <a:p>
            <a:pPr indent="-317500" lvl="0" marL="457200" rtl="0" algn="l">
              <a:lnSpc>
                <a:spcPct val="100000"/>
              </a:lnSpc>
              <a:spcBef>
                <a:spcPts val="0"/>
              </a:spcBef>
              <a:spcAft>
                <a:spcPts val="0"/>
              </a:spcAft>
              <a:buSzPts val="1400"/>
              <a:buChar char="•"/>
            </a:pPr>
            <a:r>
              <a:rPr lang="en-US"/>
              <a:t>Serotonin Syndrome (Toxic synergism) when used with MAOIs, TCAs or two SSRIs used together. </a:t>
            </a:r>
            <a:endParaRPr/>
          </a:p>
          <a:p>
            <a:pPr indent="-317500" lvl="0" marL="457200" rtl="0" algn="l">
              <a:lnSpc>
                <a:spcPct val="100000"/>
              </a:lnSpc>
              <a:spcBef>
                <a:spcPts val="0"/>
              </a:spcBef>
              <a:spcAft>
                <a:spcPts val="0"/>
              </a:spcAft>
              <a:buSzPts val="1400"/>
              <a:buChar char="•"/>
            </a:pPr>
            <a:r>
              <a:rPr lang="en-US"/>
              <a:t>CNS dysfunction (excitation or sedation) Why? Don't know but they become tolerable with time. </a:t>
            </a:r>
            <a:endParaRPr/>
          </a:p>
          <a:p>
            <a:pPr indent="-317500" lvl="0" marL="457200" rtl="0" algn="l">
              <a:lnSpc>
                <a:spcPct val="100000"/>
              </a:lnSpc>
              <a:spcBef>
                <a:spcPts val="0"/>
              </a:spcBef>
              <a:spcAft>
                <a:spcPts val="0"/>
              </a:spcAft>
              <a:buSzPts val="1400"/>
              <a:buChar char="•"/>
            </a:pPr>
            <a:r>
              <a:rPr lang="en-US"/>
              <a:t>GIT irritation (Most common) </a:t>
            </a:r>
            <a:endParaRPr/>
          </a:p>
          <a:p>
            <a:pPr indent="-317500" lvl="0" marL="457200" rtl="0" algn="l">
              <a:lnSpc>
                <a:spcPct val="100000"/>
              </a:lnSpc>
              <a:spcBef>
                <a:spcPts val="0"/>
              </a:spcBef>
              <a:spcAft>
                <a:spcPts val="0"/>
              </a:spcAft>
              <a:buSzPts val="1400"/>
              <a:buChar char="•"/>
            </a:pPr>
            <a:r>
              <a:rPr lang="en-US"/>
              <a:t>Arrythmias: but to a less extent than TCAs arrythmias </a:t>
            </a:r>
            <a:endParaRPr/>
          </a:p>
          <a:p>
            <a:pPr indent="-317500" lvl="0" marL="457200" rtl="0" algn="l">
              <a:lnSpc>
                <a:spcPct val="100000"/>
              </a:lnSpc>
              <a:spcBef>
                <a:spcPts val="0"/>
              </a:spcBef>
              <a:spcAft>
                <a:spcPts val="0"/>
              </a:spcAft>
              <a:buSzPts val="1400"/>
              <a:buChar char="•"/>
            </a:pPr>
            <a:r>
              <a:rPr lang="en-US"/>
              <a:t>Akathisia, Anorexia, weight loss </a:t>
            </a:r>
            <a:endParaRPr/>
          </a:p>
          <a:p>
            <a:pPr indent="-228600" lvl="0" marL="457200" rtl="0" algn="l">
              <a:lnSpc>
                <a:spcPct val="100000"/>
              </a:lnSpc>
              <a:spcBef>
                <a:spcPts val="0"/>
              </a:spcBef>
              <a:spcAft>
                <a:spcPts val="0"/>
              </a:spcAft>
              <a:buSzPts val="1400"/>
              <a:buNone/>
            </a:pPr>
            <a:r>
              <a:t/>
            </a:r>
            <a:endParaRPr/>
          </a:p>
          <a:p>
            <a:pPr indent="0" lvl="0" marL="139700" rtl="0" algn="l">
              <a:lnSpc>
                <a:spcPct val="100000"/>
              </a:lnSpc>
              <a:spcBef>
                <a:spcPts val="0"/>
              </a:spcBef>
              <a:spcAft>
                <a:spcPts val="0"/>
              </a:spcAft>
              <a:buSzPts val="1400"/>
              <a:buNone/>
            </a:pPr>
            <a:r>
              <a:rPr lang="en-US"/>
              <a:t>Note: Have significantly fewer side effects than TCAs and MAOIs due to serotonin selectivity (they do not act on histamine, adrenergic, or muscarinic receptors). S</a:t>
            </a:r>
            <a:endParaRPr/>
          </a:p>
        </p:txBody>
      </p:sp>
    </p:spTree>
  </p:cSld>
  <p:clrMapOvr>
    <a:masterClrMapping/>
  </p:clrMapOvr>
</p:sld>
</file>

<file path=ppt/slides/slide3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5" name="Shape 4005"/>
        <p:cNvGrpSpPr/>
        <p:nvPr/>
      </p:nvGrpSpPr>
      <p:grpSpPr>
        <a:xfrm>
          <a:off x="0" y="0"/>
          <a:ext cx="0" cy="0"/>
          <a:chOff x="0" y="0"/>
          <a:chExt cx="0" cy="0"/>
        </a:xfrm>
      </p:grpSpPr>
      <p:sp>
        <p:nvSpPr>
          <p:cNvPr id="4006" name="Google Shape;4006;p152"/>
          <p:cNvSpPr txBox="1"/>
          <p:nvPr>
            <p:ph type="title"/>
          </p:nvPr>
        </p:nvSpPr>
        <p:spPr>
          <a:xfrm>
            <a:off x="720000" y="5394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2. Monoamine oxidase inhibitors </a:t>
            </a:r>
            <a:endParaRPr/>
          </a:p>
        </p:txBody>
      </p:sp>
      <p:sp>
        <p:nvSpPr>
          <p:cNvPr id="4007" name="Google Shape;4007;p152"/>
          <p:cNvSpPr txBox="1"/>
          <p:nvPr>
            <p:ph idx="1" type="body"/>
          </p:nvPr>
        </p:nvSpPr>
        <p:spPr>
          <a:xfrm>
            <a:off x="720725" y="1321385"/>
            <a:ext cx="7702500" cy="3613618"/>
          </a:xfrm>
          <a:prstGeom prst="rect">
            <a:avLst/>
          </a:prstGeom>
          <a:noFill/>
          <a:ln>
            <a:noFill/>
          </a:ln>
        </p:spPr>
        <p:txBody>
          <a:bodyPr anchorCtr="0" anchor="t" bIns="45700" lIns="91425" spcFirstLastPara="1" rIns="91425" wrap="square" tIns="45700">
            <a:normAutofit fontScale="92500" lnSpcReduction="20000"/>
          </a:bodyPr>
          <a:lstStyle/>
          <a:p>
            <a:pPr indent="0" lvl="0" marL="139700" rtl="0" algn="l">
              <a:lnSpc>
                <a:spcPct val="100000"/>
              </a:lnSpc>
              <a:spcBef>
                <a:spcPts val="0"/>
              </a:spcBef>
              <a:spcAft>
                <a:spcPts val="0"/>
              </a:spcAft>
              <a:buSzPct val="108108"/>
              <a:buNone/>
            </a:pPr>
            <a:r>
              <a:rPr lang="en-US"/>
              <a:t>Examples: </a:t>
            </a:r>
            <a:endParaRPr/>
          </a:p>
          <a:p>
            <a:pPr indent="-317500" lvl="1" marL="914400" rtl="0" algn="l">
              <a:lnSpc>
                <a:spcPct val="100000"/>
              </a:lnSpc>
              <a:spcBef>
                <a:spcPts val="600"/>
              </a:spcBef>
              <a:spcAft>
                <a:spcPts val="0"/>
              </a:spcAft>
              <a:buSzPct val="108108"/>
              <a:buChar char="•"/>
            </a:pPr>
            <a:r>
              <a:rPr lang="en-US"/>
              <a:t>Phenelzine </a:t>
            </a:r>
            <a:endParaRPr/>
          </a:p>
          <a:p>
            <a:pPr indent="-317500" lvl="1" marL="914400" rtl="0" algn="l">
              <a:lnSpc>
                <a:spcPct val="100000"/>
              </a:lnSpc>
              <a:spcBef>
                <a:spcPts val="600"/>
              </a:spcBef>
              <a:spcAft>
                <a:spcPts val="0"/>
              </a:spcAft>
              <a:buSzPct val="108108"/>
              <a:buChar char="•"/>
            </a:pPr>
            <a:r>
              <a:rPr lang="en-US"/>
              <a:t>Tranylcypromine </a:t>
            </a:r>
            <a:endParaRPr/>
          </a:p>
          <a:p>
            <a:pPr indent="-317500" lvl="1" marL="914400" rtl="0" algn="l">
              <a:lnSpc>
                <a:spcPct val="100000"/>
              </a:lnSpc>
              <a:spcBef>
                <a:spcPts val="600"/>
              </a:spcBef>
              <a:spcAft>
                <a:spcPts val="0"/>
              </a:spcAft>
              <a:buSzPct val="108108"/>
              <a:buChar char="•"/>
            </a:pPr>
            <a:r>
              <a:rPr lang="en-US"/>
              <a:t>Isocarboxazid</a:t>
            </a:r>
            <a:endParaRPr/>
          </a:p>
          <a:p>
            <a:pPr indent="0" lvl="0" marL="139700" rtl="0" algn="l">
              <a:lnSpc>
                <a:spcPct val="100000"/>
              </a:lnSpc>
              <a:spcBef>
                <a:spcPts val="0"/>
              </a:spcBef>
              <a:spcAft>
                <a:spcPts val="0"/>
              </a:spcAft>
              <a:buSzPct val="108108"/>
              <a:buNone/>
            </a:pPr>
            <a:r>
              <a:t/>
            </a:r>
            <a:endParaRPr/>
          </a:p>
          <a:p>
            <a:pPr indent="0" lvl="0" marL="139700" rtl="0" algn="l">
              <a:lnSpc>
                <a:spcPct val="100000"/>
              </a:lnSpc>
              <a:spcBef>
                <a:spcPts val="0"/>
              </a:spcBef>
              <a:spcAft>
                <a:spcPts val="0"/>
              </a:spcAft>
              <a:buSzPct val="108108"/>
              <a:buNone/>
            </a:pPr>
            <a:r>
              <a:rPr lang="en-US">
                <a:solidFill>
                  <a:srgbClr val="FF0000"/>
                </a:solidFill>
              </a:rPr>
              <a:t>S.E:</a:t>
            </a:r>
            <a:endParaRPr/>
          </a:p>
          <a:p>
            <a:pPr indent="-317500" lvl="1" marL="914400" rtl="0" algn="l">
              <a:lnSpc>
                <a:spcPct val="100000"/>
              </a:lnSpc>
              <a:spcBef>
                <a:spcPts val="600"/>
              </a:spcBef>
              <a:spcAft>
                <a:spcPts val="0"/>
              </a:spcAft>
              <a:buSzPct val="108108"/>
              <a:buChar char="•"/>
            </a:pPr>
            <a:r>
              <a:rPr lang="en-US"/>
              <a:t>Orthostatic hypotension</a:t>
            </a:r>
            <a:endParaRPr/>
          </a:p>
          <a:p>
            <a:pPr indent="-317500" lvl="1" marL="914400" rtl="0" algn="l">
              <a:lnSpc>
                <a:spcPct val="100000"/>
              </a:lnSpc>
              <a:spcBef>
                <a:spcPts val="600"/>
              </a:spcBef>
              <a:spcAft>
                <a:spcPts val="0"/>
              </a:spcAft>
              <a:buSzPct val="108108"/>
              <a:buChar char="•"/>
            </a:pPr>
            <a:r>
              <a:rPr lang="en-US"/>
              <a:t>Sexual dysfunction </a:t>
            </a:r>
            <a:endParaRPr/>
          </a:p>
          <a:p>
            <a:pPr indent="-317500" lvl="1" marL="914400" rtl="0" algn="l">
              <a:lnSpc>
                <a:spcPct val="100000"/>
              </a:lnSpc>
              <a:spcBef>
                <a:spcPts val="600"/>
              </a:spcBef>
              <a:spcAft>
                <a:spcPts val="0"/>
              </a:spcAft>
              <a:buSzPct val="108108"/>
              <a:buChar char="•"/>
            </a:pPr>
            <a:r>
              <a:rPr lang="en-US"/>
              <a:t>Serotonin Syndrome (Toxic synergism)</a:t>
            </a:r>
            <a:endParaRPr/>
          </a:p>
          <a:p>
            <a:pPr indent="-317500" lvl="1" marL="914400" rtl="0" algn="l">
              <a:lnSpc>
                <a:spcPct val="100000"/>
              </a:lnSpc>
              <a:spcBef>
                <a:spcPts val="600"/>
              </a:spcBef>
              <a:spcAft>
                <a:spcPts val="0"/>
              </a:spcAft>
              <a:buSzPct val="108108"/>
              <a:buChar char="•"/>
            </a:pPr>
            <a:r>
              <a:rPr lang="en-US"/>
              <a:t>CNS excitation(insomnia, irritability, etc.)</a:t>
            </a:r>
            <a:endParaRPr/>
          </a:p>
          <a:p>
            <a:pPr indent="-317500" lvl="1" marL="914400" rtl="0" algn="l">
              <a:lnSpc>
                <a:spcPct val="100000"/>
              </a:lnSpc>
              <a:spcBef>
                <a:spcPts val="600"/>
              </a:spcBef>
              <a:spcAft>
                <a:spcPts val="0"/>
              </a:spcAft>
              <a:buSzPct val="108108"/>
              <a:buChar char="•"/>
            </a:pPr>
            <a:r>
              <a:rPr lang="en-US"/>
              <a:t>Cheese reaction (Hypertensive Crisis)</a:t>
            </a:r>
            <a:endParaRPr/>
          </a:p>
          <a:p>
            <a:pPr indent="0" lvl="0" marL="139700" rtl="0" algn="l">
              <a:lnSpc>
                <a:spcPct val="100000"/>
              </a:lnSpc>
              <a:spcBef>
                <a:spcPts val="0"/>
              </a:spcBef>
              <a:spcAft>
                <a:spcPts val="0"/>
              </a:spcAft>
              <a:buSzPct val="108108"/>
              <a:buNone/>
            </a:pPr>
            <a:r>
              <a:t/>
            </a:r>
            <a:endParaRPr/>
          </a:p>
          <a:p>
            <a:pPr indent="-317500" lvl="0" marL="457200" rtl="0" algn="l">
              <a:lnSpc>
                <a:spcPct val="120000"/>
              </a:lnSpc>
              <a:spcBef>
                <a:spcPts val="0"/>
              </a:spcBef>
              <a:spcAft>
                <a:spcPts val="0"/>
              </a:spcAft>
              <a:buSzPct val="108108"/>
              <a:buChar char="•"/>
            </a:pPr>
            <a:r>
              <a:rPr lang="en-US">
                <a:solidFill>
                  <a:srgbClr val="FF0000"/>
                </a:solidFill>
              </a:rPr>
              <a:t>MAOIs are never used as first-line agents </a:t>
            </a:r>
            <a:r>
              <a:rPr lang="en-US"/>
              <a:t>because of their severe side effects and the increased safety and tolerability of newer agents. </a:t>
            </a:r>
            <a:endParaRPr/>
          </a:p>
          <a:p>
            <a:pPr indent="-317500" lvl="0" marL="457200" rtl="0" algn="l">
              <a:lnSpc>
                <a:spcPct val="120000"/>
              </a:lnSpc>
              <a:spcBef>
                <a:spcPts val="0"/>
              </a:spcBef>
              <a:spcAft>
                <a:spcPts val="0"/>
              </a:spcAft>
              <a:buSzPct val="108108"/>
              <a:buChar char="•"/>
            </a:pPr>
            <a:r>
              <a:rPr lang="en-US"/>
              <a:t>However, MAOIs are considered very effective for certain types of refractory depression and depression nonresponsive to other antidepressants. </a:t>
            </a:r>
            <a:endParaRPr/>
          </a:p>
          <a:p>
            <a:pPr indent="-228600" lvl="0" marL="457200" rtl="0" algn="l">
              <a:lnSpc>
                <a:spcPct val="100000"/>
              </a:lnSpc>
              <a:spcBef>
                <a:spcPts val="0"/>
              </a:spcBef>
              <a:spcAft>
                <a:spcPts val="0"/>
              </a:spcAft>
              <a:buSzPct val="108108"/>
              <a:buNone/>
            </a:pPr>
            <a:r>
              <a:t/>
            </a:r>
            <a:endParaRPr/>
          </a:p>
        </p:txBody>
      </p:sp>
    </p:spTree>
  </p:cSld>
  <p:clrMapOvr>
    <a:masterClrMapping/>
  </p:clrMapOvr>
</p:sld>
</file>

<file path=ppt/slides/slide3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1" name="Shape 4011"/>
        <p:cNvGrpSpPr/>
        <p:nvPr/>
      </p:nvGrpSpPr>
      <p:grpSpPr>
        <a:xfrm>
          <a:off x="0" y="0"/>
          <a:ext cx="0" cy="0"/>
          <a:chOff x="0" y="0"/>
          <a:chExt cx="0" cy="0"/>
        </a:xfrm>
      </p:grpSpPr>
      <p:sp>
        <p:nvSpPr>
          <p:cNvPr id="4012" name="Google Shape;4012;p153"/>
          <p:cNvSpPr txBox="1"/>
          <p:nvPr>
            <p:ph type="title"/>
          </p:nvPr>
        </p:nvSpPr>
        <p:spPr>
          <a:xfrm>
            <a:off x="113015" y="189794"/>
            <a:ext cx="8759881"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*Serotonin Syndrome (Toxic synergism):</a:t>
            </a:r>
            <a:endParaRPr/>
          </a:p>
        </p:txBody>
      </p:sp>
      <p:sp>
        <p:nvSpPr>
          <p:cNvPr id="4013" name="Google Shape;4013;p153"/>
          <p:cNvSpPr/>
          <p:nvPr/>
        </p:nvSpPr>
        <p:spPr>
          <a:xfrm>
            <a:off x="113014" y="862270"/>
            <a:ext cx="5230941" cy="4185761"/>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Occurs when antidepressants that elevate the level of serotonin are used together</a:t>
            </a:r>
            <a:r>
              <a:rPr b="0" i="0" lang="en-US" sz="1400" u="none" cap="none" strike="noStrike">
                <a:solidFill>
                  <a:srgbClr val="FF0000"/>
                </a:solidFill>
                <a:latin typeface="Arial"/>
                <a:ea typeface="Arial"/>
                <a:cs typeface="Arial"/>
                <a:sym typeface="Arial"/>
              </a:rPr>
              <a:t>, MAOIs with SSRIs or two SSRIs or MAOIs with TCAs </a:t>
            </a:r>
            <a:r>
              <a:rPr b="0" i="0" lang="en-US" sz="1400" u="none" cap="none" strike="noStrike">
                <a:solidFill>
                  <a:srgbClr val="000000"/>
                </a:solidFill>
                <a:latin typeface="Arial"/>
                <a:ea typeface="Arial"/>
                <a:cs typeface="Arial"/>
                <a:sym typeface="Arial"/>
              </a:rPr>
              <a:t>,etc. Which withholds toxic synergistic effect. </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It occurs due to spiking levels of serotonin in brain and peripheral tissue. </a:t>
            </a:r>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FF0000"/>
                </a:solidFill>
                <a:latin typeface="Arial"/>
                <a:ea typeface="Arial"/>
                <a:cs typeface="Arial"/>
                <a:sym typeface="Arial"/>
              </a:rPr>
              <a:t>Presentation</a:t>
            </a:r>
            <a:r>
              <a:rPr b="0" i="0" lang="en-US" sz="1400" u="none" cap="none" strike="noStrike">
                <a:solidFill>
                  <a:srgbClr val="000000"/>
                </a:solidFill>
                <a:latin typeface="Arial"/>
                <a:ea typeface="Arial"/>
                <a:cs typeface="Arial"/>
                <a:sym typeface="Arial"/>
              </a:rPr>
              <a:t>: Hyperthermia, diaphoresis, diarrhea, tachycardia and even arrythmias, clonus and hyperreflexia which holds high risk of mortality. </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**Autonomic nervous system</a:t>
            </a:r>
            <a:endParaRPr/>
          </a:p>
          <a:p>
            <a:pPr indent="0" lvl="0" marL="0" marR="0" rtl="0" algn="l">
              <a:lnSpc>
                <a:spcPct val="100000"/>
              </a:lnSpc>
              <a:spcBef>
                <a:spcPts val="0"/>
              </a:spcBef>
              <a:spcAft>
                <a:spcPts val="0"/>
              </a:spcAft>
              <a:buNone/>
            </a:pPr>
            <a:r>
              <a:t/>
            </a:r>
            <a:endParaRPr b="0" i="0" sz="1400" u="none" cap="none" strike="noStrike">
              <a:solidFill>
                <a:srgbClr val="FF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FF0000"/>
                </a:solidFill>
                <a:latin typeface="Arial"/>
                <a:ea typeface="Arial"/>
                <a:cs typeface="Arial"/>
                <a:sym typeface="Arial"/>
              </a:rPr>
              <a:t>Cheese reaction (Hypertensive Crisis) tyramine hypersensitivity</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Occurs when patients who take MAOI ingest yogurt, old cheese, chicken liver, fava beans (tyramine rich foods). *MAOI inhibit the MAO enzyme in the liver which is responsible for digestion of tyramine, tyramine has a sever sympathomimetic effect, it elevates the blood pressure of the patients to a sky-high level which is life threatening.</a:t>
            </a:r>
            <a:endParaRPr b="0" i="0" sz="1400" u="none" cap="none" strike="noStrike">
              <a:solidFill>
                <a:srgbClr val="000000"/>
              </a:solidFill>
              <a:latin typeface="Arial"/>
              <a:ea typeface="Arial"/>
              <a:cs typeface="Arial"/>
              <a:sym typeface="Arial"/>
            </a:endParaRPr>
          </a:p>
        </p:txBody>
      </p:sp>
      <p:pic>
        <p:nvPicPr>
          <p:cNvPr id="4014" name="Google Shape;4014;p153"/>
          <p:cNvPicPr preferRelativeResize="0"/>
          <p:nvPr/>
        </p:nvPicPr>
        <p:blipFill rotWithShape="1">
          <a:blip r:embed="rId3">
            <a:alphaModFix/>
          </a:blip>
          <a:srcRect b="12779" l="5220" r="4922" t="17744"/>
          <a:stretch/>
        </p:blipFill>
        <p:spPr>
          <a:xfrm>
            <a:off x="5192320" y="1520937"/>
            <a:ext cx="4025199" cy="300511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34"/>
          <p:cNvSpPr txBox="1"/>
          <p:nvPr>
            <p:ph type="title"/>
          </p:nvPr>
        </p:nvSpPr>
        <p:spPr>
          <a:xfrm>
            <a:off x="458742" y="36127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571" name="Google Shape;571;p34"/>
          <p:cNvSpPr txBox="1"/>
          <p:nvPr>
            <p:ph idx="4294967295" type="body"/>
          </p:nvPr>
        </p:nvSpPr>
        <p:spPr>
          <a:xfrm>
            <a:off x="458750" y="1038825"/>
            <a:ext cx="3759900" cy="4096500"/>
          </a:xfrm>
          <a:prstGeom prst="rect">
            <a:avLst/>
          </a:prstGeom>
          <a:noFill/>
          <a:ln>
            <a:noFill/>
          </a:ln>
        </p:spPr>
        <p:txBody>
          <a:bodyPr anchorCtr="0" anchor="t" bIns="45700" lIns="91425" spcFirstLastPara="1" rIns="91425" wrap="square" tIns="45700">
            <a:normAutofit/>
          </a:bodyPr>
          <a:lstStyle/>
          <a:p>
            <a:pPr indent="0" lvl="0" marL="152400" rtl="0" algn="l">
              <a:lnSpc>
                <a:spcPct val="100000"/>
              </a:lnSpc>
              <a:spcBef>
                <a:spcPts val="0"/>
              </a:spcBef>
              <a:spcAft>
                <a:spcPts val="0"/>
              </a:spcAft>
              <a:buSzPts val="1300"/>
              <a:buNone/>
            </a:pPr>
            <a:r>
              <a:rPr lang="en-US" sz="1300"/>
              <a:t>9- Syndrome with nihilistic delusion: </a:t>
            </a:r>
            <a:r>
              <a:rPr lang="en-US" sz="1300">
                <a:solidFill>
                  <a:schemeClr val="dk2"/>
                </a:solidFill>
                <a:latin typeface="Roboto Light"/>
                <a:ea typeface="Roboto Light"/>
                <a:cs typeface="Roboto Light"/>
                <a:sym typeface="Roboto Light"/>
              </a:rPr>
              <a:t>Cotards syndrome</a:t>
            </a:r>
            <a:endParaRPr/>
          </a:p>
          <a:p>
            <a:pPr indent="0" lvl="0" marL="152400" rtl="0" algn="l">
              <a:lnSpc>
                <a:spcPct val="100000"/>
              </a:lnSpc>
              <a:spcBef>
                <a:spcPts val="600"/>
              </a:spcBef>
              <a:spcAft>
                <a:spcPts val="0"/>
              </a:spcAft>
              <a:buSzPts val="1300"/>
              <a:buNone/>
            </a:pPr>
            <a:r>
              <a:rPr lang="en-US" sz="1300"/>
              <a:t>10- Wrong about passivity phenomena</a:t>
            </a:r>
            <a:endParaRPr/>
          </a:p>
          <a:p>
            <a:pPr indent="-342900" lvl="1" marL="952500" rtl="0" algn="l">
              <a:lnSpc>
                <a:spcPct val="100000"/>
              </a:lnSpc>
              <a:spcBef>
                <a:spcPts val="0"/>
              </a:spcBef>
              <a:spcAft>
                <a:spcPts val="0"/>
              </a:spcAft>
              <a:buSzPts val="1300"/>
              <a:buAutoNum type="alphaUcParenR"/>
            </a:pPr>
            <a:r>
              <a:rPr lang="en-US" sz="1300">
                <a:solidFill>
                  <a:schemeClr val="dk2"/>
                </a:solidFill>
                <a:latin typeface="Roboto Light"/>
                <a:ea typeface="Roboto Light"/>
                <a:cs typeface="Roboto Light"/>
                <a:sym typeface="Roboto Light"/>
              </a:rPr>
              <a:t>Thought block</a:t>
            </a:r>
            <a:endParaRPr/>
          </a:p>
          <a:p>
            <a:pPr indent="-342900" lvl="1" marL="952500" rtl="0" algn="l">
              <a:lnSpc>
                <a:spcPct val="100000"/>
              </a:lnSpc>
              <a:spcBef>
                <a:spcPts val="0"/>
              </a:spcBef>
              <a:spcAft>
                <a:spcPts val="0"/>
              </a:spcAft>
              <a:buSzPts val="1300"/>
              <a:buAutoNum type="alphaUcParenR"/>
            </a:pPr>
            <a:r>
              <a:rPr lang="en-US" sz="1300">
                <a:latin typeface="Roboto Light"/>
                <a:ea typeface="Roboto Light"/>
                <a:cs typeface="Roboto Light"/>
                <a:sym typeface="Roboto Light"/>
              </a:rPr>
              <a:t>Thought broadcasting </a:t>
            </a:r>
            <a:endParaRPr/>
          </a:p>
          <a:p>
            <a:pPr indent="-342900" lvl="1" marL="952500" rtl="0" algn="l">
              <a:lnSpc>
                <a:spcPct val="100000"/>
              </a:lnSpc>
              <a:spcBef>
                <a:spcPts val="0"/>
              </a:spcBef>
              <a:spcAft>
                <a:spcPts val="0"/>
              </a:spcAft>
              <a:buSzPts val="1300"/>
              <a:buAutoNum type="alphaUcParenR"/>
            </a:pPr>
            <a:r>
              <a:rPr lang="en-US" sz="1300">
                <a:latin typeface="Roboto Light"/>
                <a:ea typeface="Roboto Light"/>
                <a:cs typeface="Roboto Light"/>
                <a:sym typeface="Roboto Light"/>
              </a:rPr>
              <a:t>Thought withdrawal</a:t>
            </a:r>
            <a:endParaRPr/>
          </a:p>
          <a:p>
            <a:pPr indent="0" lvl="0" marL="152400" rtl="0" algn="l">
              <a:lnSpc>
                <a:spcPct val="100000"/>
              </a:lnSpc>
              <a:spcBef>
                <a:spcPts val="600"/>
              </a:spcBef>
              <a:spcAft>
                <a:spcPts val="0"/>
              </a:spcAft>
              <a:buSzPts val="1300"/>
              <a:buNone/>
            </a:pPr>
            <a:r>
              <a:rPr lang="en-US" sz="1300"/>
              <a:t>11- The patient constantly imitates and does whatever movements the doctor make without being asked to: </a:t>
            </a:r>
            <a:endParaRPr/>
          </a:p>
          <a:p>
            <a:pPr indent="0" lvl="1" marL="609600" rtl="0" algn="l">
              <a:lnSpc>
                <a:spcPct val="100000"/>
              </a:lnSpc>
              <a:spcBef>
                <a:spcPts val="0"/>
              </a:spcBef>
              <a:spcAft>
                <a:spcPts val="0"/>
              </a:spcAft>
              <a:buSzPts val="1300"/>
              <a:buNone/>
            </a:pPr>
            <a:r>
              <a:rPr lang="en-US" sz="1300">
                <a:solidFill>
                  <a:schemeClr val="dk2"/>
                </a:solidFill>
                <a:latin typeface="Roboto Light"/>
                <a:ea typeface="Roboto Light"/>
                <a:cs typeface="Roboto Light"/>
                <a:sym typeface="Roboto Light"/>
              </a:rPr>
              <a:t>A-Echopraxia</a:t>
            </a:r>
            <a:r>
              <a:rPr lang="en-US" sz="1300">
                <a:latin typeface="Roboto Light"/>
                <a:ea typeface="Roboto Light"/>
                <a:cs typeface="Roboto Light"/>
                <a:sym typeface="Roboto Light"/>
              </a:rPr>
              <a:t> </a:t>
            </a:r>
            <a:endParaRPr/>
          </a:p>
          <a:p>
            <a:pPr indent="0" lvl="1" marL="609600" rtl="0" algn="l">
              <a:lnSpc>
                <a:spcPct val="100000"/>
              </a:lnSpc>
              <a:spcBef>
                <a:spcPts val="0"/>
              </a:spcBef>
              <a:spcAft>
                <a:spcPts val="0"/>
              </a:spcAft>
              <a:buSzPts val="1300"/>
              <a:buNone/>
            </a:pPr>
            <a:r>
              <a:rPr lang="en-US" sz="1300">
                <a:latin typeface="Roboto Light"/>
                <a:ea typeface="Roboto Light"/>
                <a:cs typeface="Roboto Light"/>
                <a:sym typeface="Roboto Light"/>
              </a:rPr>
              <a:t>B- Catalepsy </a:t>
            </a:r>
            <a:endParaRPr/>
          </a:p>
          <a:p>
            <a:pPr indent="0" lvl="1" marL="609600" rtl="0" algn="l">
              <a:lnSpc>
                <a:spcPct val="100000"/>
              </a:lnSpc>
              <a:spcBef>
                <a:spcPts val="0"/>
              </a:spcBef>
              <a:spcAft>
                <a:spcPts val="0"/>
              </a:spcAft>
              <a:buSzPts val="1300"/>
              <a:buNone/>
            </a:pPr>
            <a:r>
              <a:rPr lang="en-US" sz="1300">
                <a:latin typeface="Roboto Light"/>
                <a:ea typeface="Roboto Light"/>
                <a:cs typeface="Roboto Light"/>
                <a:sym typeface="Roboto Light"/>
              </a:rPr>
              <a:t>C-Catalepsy </a:t>
            </a:r>
            <a:endParaRPr/>
          </a:p>
          <a:p>
            <a:pPr indent="0" lvl="1" marL="609600" rtl="0" algn="l">
              <a:lnSpc>
                <a:spcPct val="100000"/>
              </a:lnSpc>
              <a:spcBef>
                <a:spcPts val="0"/>
              </a:spcBef>
              <a:spcAft>
                <a:spcPts val="0"/>
              </a:spcAft>
              <a:buSzPts val="1300"/>
              <a:buNone/>
            </a:pPr>
            <a:r>
              <a:rPr lang="en-US" sz="1300">
                <a:latin typeface="Roboto Light"/>
                <a:ea typeface="Roboto Light"/>
                <a:cs typeface="Roboto Light"/>
                <a:sym typeface="Roboto Light"/>
              </a:rPr>
              <a:t>D-Waxy flexibility </a:t>
            </a:r>
            <a:endParaRPr/>
          </a:p>
          <a:p>
            <a:pPr indent="0" lvl="1" marL="609600" rtl="0" algn="l">
              <a:lnSpc>
                <a:spcPct val="100000"/>
              </a:lnSpc>
              <a:spcBef>
                <a:spcPts val="0"/>
              </a:spcBef>
              <a:spcAft>
                <a:spcPts val="0"/>
              </a:spcAft>
              <a:buSzPts val="1300"/>
              <a:buNone/>
            </a:pPr>
            <a:r>
              <a:rPr lang="en-US" sz="1300">
                <a:latin typeface="Roboto Light"/>
                <a:ea typeface="Roboto Light"/>
                <a:cs typeface="Roboto Light"/>
                <a:sym typeface="Roboto Light"/>
              </a:rPr>
              <a:t>E- Preservation </a:t>
            </a:r>
            <a:endParaRPr/>
          </a:p>
          <a:p>
            <a:pPr indent="0" lvl="0" marL="152400" rtl="0" algn="l">
              <a:lnSpc>
                <a:spcPct val="100000"/>
              </a:lnSpc>
              <a:spcBef>
                <a:spcPts val="600"/>
              </a:spcBef>
              <a:spcAft>
                <a:spcPts val="0"/>
              </a:spcAft>
              <a:buSzPts val="1300"/>
              <a:buNone/>
            </a:pPr>
            <a:r>
              <a:rPr lang="en-US" sz="1300"/>
              <a:t>12- One sees his own body in space: </a:t>
            </a:r>
            <a:r>
              <a:rPr lang="en-US" sz="1300">
                <a:solidFill>
                  <a:schemeClr val="dk2"/>
                </a:solidFill>
                <a:latin typeface="Roboto Light"/>
                <a:ea typeface="Roboto Light"/>
                <a:cs typeface="Roboto Light"/>
                <a:sym typeface="Roboto Light"/>
              </a:rPr>
              <a:t>Autoscopic hallucinations </a:t>
            </a:r>
            <a:endParaRPr/>
          </a:p>
          <a:p>
            <a:pPr indent="0" lvl="0" marL="152400" rtl="0" algn="l">
              <a:lnSpc>
                <a:spcPct val="100000"/>
              </a:lnSpc>
              <a:spcBef>
                <a:spcPts val="600"/>
              </a:spcBef>
              <a:spcAft>
                <a:spcPts val="0"/>
              </a:spcAft>
              <a:buSzPts val="1300"/>
              <a:buNone/>
            </a:pPr>
            <a:r>
              <a:t/>
            </a:r>
            <a:endParaRPr sz="1300"/>
          </a:p>
        </p:txBody>
      </p:sp>
      <p:sp>
        <p:nvSpPr>
          <p:cNvPr id="572" name="Google Shape;572;p34"/>
          <p:cNvSpPr txBox="1"/>
          <p:nvPr/>
        </p:nvSpPr>
        <p:spPr>
          <a:xfrm>
            <a:off x="4712750" y="1038825"/>
            <a:ext cx="3699300" cy="3940500"/>
          </a:xfrm>
          <a:prstGeom prst="rect">
            <a:avLst/>
          </a:prstGeom>
          <a:noFill/>
          <a:ln>
            <a:noFill/>
          </a:ln>
        </p:spPr>
        <p:txBody>
          <a:bodyPr anchorCtr="0" anchor="t" bIns="91425" lIns="91425" spcFirstLastPara="1" rIns="91425" wrap="square" tIns="91425">
            <a:spAutoFit/>
          </a:bodyPr>
          <a:lstStyle/>
          <a:p>
            <a:pPr indent="0" lvl="0" marL="152400" marR="0" rtl="0" algn="l">
              <a:lnSpc>
                <a:spcPct val="100000"/>
              </a:lnSpc>
              <a:spcBef>
                <a:spcPts val="600"/>
              </a:spcBef>
              <a:spcAft>
                <a:spcPts val="0"/>
              </a:spcAft>
              <a:buClr>
                <a:srgbClr val="000000"/>
              </a:buClr>
              <a:buSzPts val="1300"/>
              <a:buFont typeface="Arial"/>
              <a:buNone/>
            </a:pPr>
            <a:r>
              <a:rPr b="0" i="0" lang="en-US" sz="1300" u="none" cap="none" strike="noStrike">
                <a:solidFill>
                  <a:schemeClr val="dk1"/>
                </a:solidFill>
                <a:latin typeface="Rubik"/>
                <a:ea typeface="Rubik"/>
                <a:cs typeface="Rubik"/>
                <a:sym typeface="Rubik"/>
              </a:rPr>
              <a:t>13- All of the following are motor signs &amp; symptoms of psychiatric illness except:</a:t>
            </a:r>
            <a:endParaRPr b="0" i="0" sz="1400" u="none" cap="none" strike="noStrike">
              <a:solidFill>
                <a:schemeClr val="dk1"/>
              </a:solidFill>
              <a:latin typeface="Rubik"/>
              <a:ea typeface="Rubik"/>
              <a:cs typeface="Rubik"/>
              <a:sym typeface="Rubik"/>
            </a:endParaRPr>
          </a:p>
          <a:p>
            <a:pPr indent="0" lvl="1" marL="609600" marR="0" rtl="0" algn="l">
              <a:lnSpc>
                <a:spcPct val="100000"/>
              </a:lnSpc>
              <a:spcBef>
                <a:spcPts val="0"/>
              </a:spcBef>
              <a:spcAft>
                <a:spcPts val="0"/>
              </a:spcAft>
              <a:buClr>
                <a:srgbClr val="000000"/>
              </a:buClr>
              <a:buSzPts val="1300"/>
              <a:buFont typeface="Arial"/>
              <a:buNone/>
            </a:pPr>
            <a:r>
              <a:rPr b="0" i="0" lang="en-US" sz="1300" u="none" cap="none" strike="noStrike">
                <a:solidFill>
                  <a:schemeClr val="dk1"/>
                </a:solidFill>
                <a:latin typeface="Roboto Light"/>
                <a:ea typeface="Roboto Light"/>
                <a:cs typeface="Roboto Light"/>
                <a:sym typeface="Roboto Light"/>
              </a:rPr>
              <a:t>a. Echopraxia.</a:t>
            </a:r>
            <a:endParaRPr b="0" i="0" sz="1400" u="none" cap="none" strike="noStrike">
              <a:solidFill>
                <a:schemeClr val="dk1"/>
              </a:solidFill>
              <a:latin typeface="Arial"/>
              <a:ea typeface="Arial"/>
              <a:cs typeface="Arial"/>
              <a:sym typeface="Arial"/>
            </a:endParaRPr>
          </a:p>
          <a:p>
            <a:pPr indent="0" lvl="1" marL="609600" marR="0" rtl="0" algn="l">
              <a:lnSpc>
                <a:spcPct val="100000"/>
              </a:lnSpc>
              <a:spcBef>
                <a:spcPts val="0"/>
              </a:spcBef>
              <a:spcAft>
                <a:spcPts val="0"/>
              </a:spcAft>
              <a:buClr>
                <a:srgbClr val="000000"/>
              </a:buClr>
              <a:buSzPts val="1300"/>
              <a:buFont typeface="Arial"/>
              <a:buNone/>
            </a:pPr>
            <a:r>
              <a:rPr b="0" i="0" lang="en-US" sz="1300" u="none" cap="none" strike="noStrike">
                <a:solidFill>
                  <a:schemeClr val="dk1"/>
                </a:solidFill>
                <a:latin typeface="Roboto Light"/>
                <a:ea typeface="Roboto Light"/>
                <a:cs typeface="Roboto Light"/>
                <a:sym typeface="Roboto Light"/>
              </a:rPr>
              <a:t>b. Mannerism</a:t>
            </a:r>
            <a:endParaRPr b="0" i="0" sz="1400" u="none" cap="none" strike="noStrike">
              <a:solidFill>
                <a:schemeClr val="dk1"/>
              </a:solidFill>
              <a:latin typeface="Arial"/>
              <a:ea typeface="Arial"/>
              <a:cs typeface="Arial"/>
              <a:sym typeface="Arial"/>
            </a:endParaRPr>
          </a:p>
          <a:p>
            <a:pPr indent="0" lvl="1" marL="609600" marR="0" rtl="0" algn="l">
              <a:lnSpc>
                <a:spcPct val="100000"/>
              </a:lnSpc>
              <a:spcBef>
                <a:spcPts val="0"/>
              </a:spcBef>
              <a:spcAft>
                <a:spcPts val="0"/>
              </a:spcAft>
              <a:buClr>
                <a:srgbClr val="000000"/>
              </a:buClr>
              <a:buSzPts val="1300"/>
              <a:buFont typeface="Arial"/>
              <a:buNone/>
            </a:pPr>
            <a:r>
              <a:rPr b="0" i="0" lang="en-US" sz="1300" u="none" cap="none" strike="noStrike">
                <a:solidFill>
                  <a:schemeClr val="dk2"/>
                </a:solidFill>
                <a:latin typeface="Roboto Light"/>
                <a:ea typeface="Roboto Light"/>
                <a:cs typeface="Roboto Light"/>
                <a:sym typeface="Roboto Light"/>
              </a:rPr>
              <a:t>c. Neologism</a:t>
            </a:r>
            <a:endParaRPr b="0" i="0" sz="1400" u="none" cap="none" strike="noStrike">
              <a:solidFill>
                <a:schemeClr val="dk1"/>
              </a:solidFill>
              <a:latin typeface="Arial"/>
              <a:ea typeface="Arial"/>
              <a:cs typeface="Arial"/>
              <a:sym typeface="Arial"/>
            </a:endParaRPr>
          </a:p>
          <a:p>
            <a:pPr indent="0" lvl="1" marL="609600" marR="0" rtl="0" algn="l">
              <a:lnSpc>
                <a:spcPct val="100000"/>
              </a:lnSpc>
              <a:spcBef>
                <a:spcPts val="0"/>
              </a:spcBef>
              <a:spcAft>
                <a:spcPts val="0"/>
              </a:spcAft>
              <a:buClr>
                <a:srgbClr val="000000"/>
              </a:buClr>
              <a:buSzPts val="1300"/>
              <a:buFont typeface="Arial"/>
              <a:buNone/>
            </a:pPr>
            <a:r>
              <a:rPr b="0" i="0" lang="en-US" sz="1300" u="none" cap="none" strike="noStrike">
                <a:solidFill>
                  <a:schemeClr val="dk1"/>
                </a:solidFill>
                <a:latin typeface="Roboto Light"/>
                <a:ea typeface="Roboto Light"/>
                <a:cs typeface="Roboto Light"/>
                <a:sym typeface="Roboto Light"/>
              </a:rPr>
              <a:t>d. Stereotype</a:t>
            </a:r>
            <a:endParaRPr b="0" i="0" sz="1400" u="none" cap="none" strike="noStrike">
              <a:solidFill>
                <a:schemeClr val="dk1"/>
              </a:solidFill>
              <a:latin typeface="Arial"/>
              <a:ea typeface="Arial"/>
              <a:cs typeface="Arial"/>
              <a:sym typeface="Arial"/>
            </a:endParaRPr>
          </a:p>
          <a:p>
            <a:pPr indent="0" lvl="1" marL="609600" marR="0" rtl="0" algn="l">
              <a:lnSpc>
                <a:spcPct val="100000"/>
              </a:lnSpc>
              <a:spcBef>
                <a:spcPts val="0"/>
              </a:spcBef>
              <a:spcAft>
                <a:spcPts val="0"/>
              </a:spcAft>
              <a:buClr>
                <a:srgbClr val="000000"/>
              </a:buClr>
              <a:buSzPts val="1300"/>
              <a:buFont typeface="Arial"/>
              <a:buNone/>
            </a:pPr>
            <a:r>
              <a:rPr b="0" i="0" lang="en-US" sz="1300" u="none" cap="none" strike="noStrike">
                <a:solidFill>
                  <a:schemeClr val="dk1"/>
                </a:solidFill>
                <a:latin typeface="Roboto Light"/>
                <a:ea typeface="Roboto Light"/>
                <a:cs typeface="Roboto Light"/>
                <a:sym typeface="Roboto Light"/>
              </a:rPr>
              <a:t>e. Waxy flexibility</a:t>
            </a:r>
            <a:endParaRPr b="0" i="0" sz="1400" u="none" cap="none" strike="noStrike">
              <a:solidFill>
                <a:schemeClr val="dk1"/>
              </a:solidFill>
              <a:latin typeface="Arial"/>
              <a:ea typeface="Arial"/>
              <a:cs typeface="Arial"/>
              <a:sym typeface="Arial"/>
            </a:endParaRPr>
          </a:p>
          <a:p>
            <a:pPr indent="0" lvl="0" marL="152400" marR="0" rtl="0" algn="l">
              <a:lnSpc>
                <a:spcPct val="100000"/>
              </a:lnSpc>
              <a:spcBef>
                <a:spcPts val="600"/>
              </a:spcBef>
              <a:spcAft>
                <a:spcPts val="0"/>
              </a:spcAft>
              <a:buClr>
                <a:srgbClr val="000000"/>
              </a:buClr>
              <a:buSzPts val="1300"/>
              <a:buFont typeface="Arial"/>
              <a:buNone/>
            </a:pPr>
            <a:r>
              <a:rPr b="0" i="0" lang="en-US" sz="1300" u="none" cap="none" strike="noStrike">
                <a:solidFill>
                  <a:schemeClr val="dk1"/>
                </a:solidFill>
                <a:latin typeface="Rubik"/>
                <a:ea typeface="Rubik"/>
                <a:cs typeface="Rubik"/>
                <a:sym typeface="Rubik"/>
              </a:rPr>
              <a:t>14- Which of the following not considered as disturbances of attention: </a:t>
            </a:r>
            <a:r>
              <a:rPr b="0" i="0" lang="en-US" sz="1300" u="none" cap="none" strike="noStrike">
                <a:solidFill>
                  <a:schemeClr val="dk2"/>
                </a:solidFill>
                <a:latin typeface="Roboto Light"/>
                <a:ea typeface="Roboto Light"/>
                <a:cs typeface="Roboto Light"/>
                <a:sym typeface="Roboto Light"/>
              </a:rPr>
              <a:t>Echopraxia</a:t>
            </a:r>
            <a:r>
              <a:rPr b="0" i="0" lang="en-US" sz="1300" u="none" cap="none" strike="noStrike">
                <a:solidFill>
                  <a:schemeClr val="dk1"/>
                </a:solidFill>
                <a:latin typeface="Roboto Light"/>
                <a:ea typeface="Roboto Light"/>
                <a:cs typeface="Roboto Light"/>
                <a:sym typeface="Roboto Light"/>
              </a:rPr>
              <a:t> </a:t>
            </a:r>
            <a:endParaRPr b="0" i="0" sz="1400" u="none" cap="none" strike="noStrike">
              <a:solidFill>
                <a:schemeClr val="dk1"/>
              </a:solidFill>
              <a:latin typeface="Rubik"/>
              <a:ea typeface="Rubik"/>
              <a:cs typeface="Rubik"/>
              <a:sym typeface="Rubik"/>
            </a:endParaRPr>
          </a:p>
          <a:p>
            <a:pPr indent="0" lvl="0" marL="152400" marR="0" rtl="0" algn="l">
              <a:lnSpc>
                <a:spcPct val="100000"/>
              </a:lnSpc>
              <a:spcBef>
                <a:spcPts val="600"/>
              </a:spcBef>
              <a:spcAft>
                <a:spcPts val="0"/>
              </a:spcAft>
              <a:buClr>
                <a:srgbClr val="000000"/>
              </a:buClr>
              <a:buSzPts val="1300"/>
              <a:buFont typeface="Arial"/>
              <a:buNone/>
            </a:pPr>
            <a:r>
              <a:rPr b="0" i="0" lang="en-US" sz="1300" u="none" cap="none" strike="noStrike">
                <a:solidFill>
                  <a:schemeClr val="dk1"/>
                </a:solidFill>
                <a:latin typeface="Rubik"/>
                <a:ea typeface="Rubik"/>
                <a:cs typeface="Rubik"/>
                <a:sym typeface="Rubik"/>
              </a:rPr>
              <a:t> 15- The patient would think "I must put the kettle on, and after a pause of not more than one second would hear a voice say "I must put the Kettle on ‘ This is described as</a:t>
            </a:r>
            <a:endParaRPr b="0" i="0" sz="1400" u="none" cap="none" strike="noStrike">
              <a:solidFill>
                <a:schemeClr val="dk1"/>
              </a:solidFill>
              <a:latin typeface="Rubik"/>
              <a:ea typeface="Rubik"/>
              <a:cs typeface="Rubik"/>
              <a:sym typeface="Rubik"/>
            </a:endParaRPr>
          </a:p>
          <a:p>
            <a:pPr indent="0" lvl="1" marL="609600" marR="0" rtl="0" algn="l">
              <a:lnSpc>
                <a:spcPct val="100000"/>
              </a:lnSpc>
              <a:spcBef>
                <a:spcPts val="0"/>
              </a:spcBef>
              <a:spcAft>
                <a:spcPts val="0"/>
              </a:spcAft>
              <a:buClr>
                <a:srgbClr val="000000"/>
              </a:buClr>
              <a:buSzPts val="1300"/>
              <a:buFont typeface="Arial"/>
              <a:buNone/>
            </a:pPr>
            <a:r>
              <a:rPr b="0" i="0" lang="en-US" sz="1300" u="none" cap="none" strike="noStrike">
                <a:solidFill>
                  <a:schemeClr val="dk1"/>
                </a:solidFill>
                <a:latin typeface="Roboto Light"/>
                <a:ea typeface="Roboto Light"/>
                <a:cs typeface="Roboto Light"/>
                <a:sym typeface="Roboto Light"/>
              </a:rPr>
              <a:t>A. Thought insertion </a:t>
            </a:r>
            <a:endParaRPr b="0" i="0" sz="1400" u="none" cap="none" strike="noStrike">
              <a:solidFill>
                <a:schemeClr val="dk1"/>
              </a:solidFill>
              <a:latin typeface="Arial"/>
              <a:ea typeface="Arial"/>
              <a:cs typeface="Arial"/>
              <a:sym typeface="Arial"/>
            </a:endParaRPr>
          </a:p>
          <a:p>
            <a:pPr indent="0" lvl="1" marL="609600" marR="0" rtl="0" algn="l">
              <a:lnSpc>
                <a:spcPct val="100000"/>
              </a:lnSpc>
              <a:spcBef>
                <a:spcPts val="0"/>
              </a:spcBef>
              <a:spcAft>
                <a:spcPts val="0"/>
              </a:spcAft>
              <a:buClr>
                <a:srgbClr val="000000"/>
              </a:buClr>
              <a:buSzPts val="1300"/>
              <a:buFont typeface="Arial"/>
              <a:buNone/>
            </a:pPr>
            <a:r>
              <a:rPr b="0" i="0" lang="en-US" sz="1300" u="none" cap="none" strike="noStrike">
                <a:solidFill>
                  <a:schemeClr val="dk1"/>
                </a:solidFill>
                <a:latin typeface="Roboto Light"/>
                <a:ea typeface="Roboto Light"/>
                <a:cs typeface="Roboto Light"/>
                <a:sym typeface="Roboto Light"/>
              </a:rPr>
              <a:t>B. Thought withdrawal</a:t>
            </a:r>
            <a:endParaRPr b="0" i="0" sz="1400" u="none" cap="none" strike="noStrike">
              <a:solidFill>
                <a:schemeClr val="dk1"/>
              </a:solidFill>
              <a:latin typeface="Arial"/>
              <a:ea typeface="Arial"/>
              <a:cs typeface="Arial"/>
              <a:sym typeface="Arial"/>
            </a:endParaRPr>
          </a:p>
          <a:p>
            <a:pPr indent="0" lvl="1" marL="609600" marR="0" rtl="0" algn="l">
              <a:lnSpc>
                <a:spcPct val="100000"/>
              </a:lnSpc>
              <a:spcBef>
                <a:spcPts val="0"/>
              </a:spcBef>
              <a:spcAft>
                <a:spcPts val="0"/>
              </a:spcAft>
              <a:buClr>
                <a:srgbClr val="000000"/>
              </a:buClr>
              <a:buSzPts val="1300"/>
              <a:buFont typeface="Arial"/>
              <a:buNone/>
            </a:pPr>
            <a:r>
              <a:rPr b="0" i="0" lang="en-US" sz="1300" u="none" cap="none" strike="noStrike">
                <a:solidFill>
                  <a:schemeClr val="dk2"/>
                </a:solidFill>
                <a:latin typeface="Roboto Light"/>
                <a:ea typeface="Roboto Light"/>
                <a:cs typeface="Roboto Light"/>
                <a:sym typeface="Roboto Light"/>
              </a:rPr>
              <a:t>C. Audible thoughts</a:t>
            </a:r>
            <a:endParaRPr b="0" i="0" sz="1400" u="none" cap="none" strike="noStrike">
              <a:solidFill>
                <a:schemeClr val="dk1"/>
              </a:solidFill>
              <a:latin typeface="Arial"/>
              <a:ea typeface="Arial"/>
              <a:cs typeface="Arial"/>
              <a:sym typeface="Arial"/>
            </a:endParaRPr>
          </a:p>
          <a:p>
            <a:pPr indent="0" lvl="1" marL="609600" marR="0" rtl="0" algn="l">
              <a:lnSpc>
                <a:spcPct val="100000"/>
              </a:lnSpc>
              <a:spcBef>
                <a:spcPts val="0"/>
              </a:spcBef>
              <a:spcAft>
                <a:spcPts val="0"/>
              </a:spcAft>
              <a:buClr>
                <a:srgbClr val="000000"/>
              </a:buClr>
              <a:buSzPts val="1300"/>
              <a:buFont typeface="Arial"/>
              <a:buNone/>
            </a:pPr>
            <a:r>
              <a:rPr b="0" i="0" lang="en-US" sz="1300" u="none" cap="none" strike="noStrike">
                <a:solidFill>
                  <a:schemeClr val="dk1"/>
                </a:solidFill>
                <a:latin typeface="Roboto Light"/>
                <a:ea typeface="Roboto Light"/>
                <a:cs typeface="Roboto Light"/>
                <a:sym typeface="Roboto Light"/>
              </a:rPr>
              <a:t>D. Thought broadcast </a:t>
            </a:r>
            <a:endParaRPr b="0" i="0" sz="1400" u="none" cap="none" strike="noStrike">
              <a:solidFill>
                <a:schemeClr val="dk1"/>
              </a:solidFill>
              <a:latin typeface="Arial"/>
              <a:ea typeface="Arial"/>
              <a:cs typeface="Arial"/>
              <a:sym typeface="Arial"/>
            </a:endParaRPr>
          </a:p>
          <a:p>
            <a:pPr indent="0" lvl="1" marL="609600" marR="0" rtl="0" algn="l">
              <a:lnSpc>
                <a:spcPct val="100000"/>
              </a:lnSpc>
              <a:spcBef>
                <a:spcPts val="0"/>
              </a:spcBef>
              <a:spcAft>
                <a:spcPts val="0"/>
              </a:spcAft>
              <a:buClr>
                <a:srgbClr val="000000"/>
              </a:buClr>
              <a:buSzPts val="1300"/>
              <a:buFont typeface="Arial"/>
              <a:buNone/>
            </a:pPr>
            <a:r>
              <a:rPr b="0" i="0" lang="en-US" sz="1300" u="none" cap="none" strike="noStrike">
                <a:solidFill>
                  <a:schemeClr val="dk1"/>
                </a:solidFill>
                <a:latin typeface="Roboto Light"/>
                <a:ea typeface="Roboto Light"/>
                <a:cs typeface="Roboto Light"/>
                <a:sym typeface="Roboto Light"/>
              </a:rPr>
              <a:t>E. Tangentiality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8" name="Shape 4018"/>
        <p:cNvGrpSpPr/>
        <p:nvPr/>
      </p:nvGrpSpPr>
      <p:grpSpPr>
        <a:xfrm>
          <a:off x="0" y="0"/>
          <a:ext cx="0" cy="0"/>
          <a:chOff x="0" y="0"/>
          <a:chExt cx="0" cy="0"/>
        </a:xfrm>
      </p:grpSpPr>
      <p:sp>
        <p:nvSpPr>
          <p:cNvPr id="4019" name="Google Shape;4019;p154"/>
          <p:cNvSpPr txBox="1"/>
          <p:nvPr>
            <p:ph type="title"/>
          </p:nvPr>
        </p:nvSpPr>
        <p:spPr>
          <a:xfrm>
            <a:off x="922206" y="210078"/>
            <a:ext cx="5685368" cy="873304"/>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sz="3200"/>
              <a:t>3.Tricyclic antidepressants (TCAs)</a:t>
            </a:r>
            <a:endParaRPr/>
          </a:p>
        </p:txBody>
      </p:sp>
      <p:pic>
        <p:nvPicPr>
          <p:cNvPr id="4020" name="Google Shape;4020;p154"/>
          <p:cNvPicPr preferRelativeResize="0"/>
          <p:nvPr/>
        </p:nvPicPr>
        <p:blipFill rotWithShape="1">
          <a:blip r:embed="rId3">
            <a:alphaModFix/>
          </a:blip>
          <a:srcRect b="0" l="0" r="0" t="0"/>
          <a:stretch/>
        </p:blipFill>
        <p:spPr>
          <a:xfrm>
            <a:off x="2414898" y="983326"/>
            <a:ext cx="6729102" cy="4160174"/>
          </a:xfrm>
          <a:prstGeom prst="rect">
            <a:avLst/>
          </a:prstGeom>
          <a:noFill/>
          <a:ln>
            <a:noFill/>
          </a:ln>
        </p:spPr>
      </p:pic>
      <p:sp>
        <p:nvSpPr>
          <p:cNvPr id="4021" name="Google Shape;4021;p154"/>
          <p:cNvSpPr txBox="1"/>
          <p:nvPr/>
        </p:nvSpPr>
        <p:spPr>
          <a:xfrm>
            <a:off x="-47098" y="1145751"/>
            <a:ext cx="2441080" cy="2308324"/>
          </a:xfrm>
          <a:prstGeom prst="rect">
            <a:avLst/>
          </a:prstGeom>
          <a:noFill/>
          <a:ln>
            <a:noFill/>
          </a:ln>
        </p:spPr>
        <p:txBody>
          <a:bodyPr anchorCtr="0" anchor="t" bIns="45700" lIns="91425" spcFirstLastPara="1" rIns="91425" wrap="square" tIns="45700">
            <a:spAutoFit/>
          </a:bodyPr>
          <a:lstStyle/>
          <a:p>
            <a:pPr indent="0" lvl="0" marL="13970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1. they are rarely used as first-line agents because they have a higher incidence of side effects, require greater monitoring of dosing, and can be lethal in overdose. </a:t>
            </a:r>
            <a:endParaRPr/>
          </a:p>
          <a:p>
            <a:pPr indent="0" lvl="0" marL="13970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 Patients are usually started on low doses to allow acclimation to the common early anticholinergic side effects before achieving therapeutic doses</a:t>
            </a:r>
            <a:endParaRPr/>
          </a:p>
        </p:txBody>
      </p:sp>
    </p:spTree>
  </p:cSld>
  <p:clrMapOvr>
    <a:masterClrMapping/>
  </p:clrMapOvr>
</p:sld>
</file>

<file path=ppt/slides/slide3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5" name="Shape 4025"/>
        <p:cNvGrpSpPr/>
        <p:nvPr/>
      </p:nvGrpSpPr>
      <p:grpSpPr>
        <a:xfrm>
          <a:off x="0" y="0"/>
          <a:ext cx="0" cy="0"/>
          <a:chOff x="0" y="0"/>
          <a:chExt cx="0" cy="0"/>
        </a:xfrm>
      </p:grpSpPr>
      <p:sp>
        <p:nvSpPr>
          <p:cNvPr id="4026" name="Google Shape;4026;p155"/>
          <p:cNvSpPr txBox="1"/>
          <p:nvPr>
            <p:ph type="title"/>
          </p:nvPr>
        </p:nvSpPr>
        <p:spPr>
          <a:xfrm>
            <a:off x="462709" y="741633"/>
            <a:ext cx="36687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Atypical Antidepressant</a:t>
            </a:r>
            <a:endParaRPr/>
          </a:p>
        </p:txBody>
      </p:sp>
      <p:sp>
        <p:nvSpPr>
          <p:cNvPr id="4027" name="Google Shape;4027;p155"/>
          <p:cNvSpPr txBox="1"/>
          <p:nvPr>
            <p:ph idx="1" type="body"/>
          </p:nvPr>
        </p:nvSpPr>
        <p:spPr>
          <a:xfrm>
            <a:off x="461963" y="1431925"/>
            <a:ext cx="3255372" cy="3436800"/>
          </a:xfrm>
          <a:prstGeom prst="rect">
            <a:avLst/>
          </a:prstGeom>
          <a:noFill/>
          <a:ln>
            <a:noFill/>
          </a:ln>
        </p:spPr>
        <p:txBody>
          <a:bodyPr anchorCtr="0" anchor="t" bIns="45700" lIns="91425" spcFirstLastPara="1" rIns="91425" wrap="square" tIns="45700">
            <a:normAutofit/>
          </a:bodyPr>
          <a:lstStyle/>
          <a:p>
            <a:pPr indent="-342900" lvl="0" marL="482600" rtl="0" algn="l">
              <a:lnSpc>
                <a:spcPct val="100000"/>
              </a:lnSpc>
              <a:spcBef>
                <a:spcPts val="0"/>
              </a:spcBef>
              <a:spcAft>
                <a:spcPts val="0"/>
              </a:spcAft>
              <a:buSzPts val="1400"/>
              <a:buFont typeface="Arial"/>
              <a:buAutoNum type="arabicPeriod"/>
            </a:pPr>
            <a:r>
              <a:rPr lang="en-US"/>
              <a:t>Serotonin/norepinephrin e reuptake inhibitors (SNRIs) Ex) Venlafaxine Atomoxetine</a:t>
            </a:r>
            <a:endParaRPr/>
          </a:p>
          <a:p>
            <a:pPr indent="-254000" lvl="0" marL="482600" rtl="0" algn="l">
              <a:lnSpc>
                <a:spcPct val="100000"/>
              </a:lnSpc>
              <a:spcBef>
                <a:spcPts val="0"/>
              </a:spcBef>
              <a:spcAft>
                <a:spcPts val="0"/>
              </a:spcAft>
              <a:buSzPts val="1400"/>
              <a:buFont typeface="Arial"/>
              <a:buNone/>
            </a:pPr>
            <a:r>
              <a:t/>
            </a:r>
            <a:endParaRPr/>
          </a:p>
          <a:p>
            <a:pPr indent="-342900" lvl="0" marL="482600" rtl="0" algn="l">
              <a:lnSpc>
                <a:spcPct val="100000"/>
              </a:lnSpc>
              <a:spcBef>
                <a:spcPts val="0"/>
              </a:spcBef>
              <a:spcAft>
                <a:spcPts val="0"/>
              </a:spcAft>
              <a:buSzPts val="1400"/>
              <a:buFont typeface="Arial"/>
              <a:buAutoNum type="arabicPeriod"/>
            </a:pPr>
            <a:r>
              <a:rPr lang="en-US"/>
              <a:t> Norepinephrine/dopam ine reuptake inhibitors (NDRIs) EX) Bupropion </a:t>
            </a:r>
            <a:endParaRPr/>
          </a:p>
          <a:p>
            <a:pPr indent="-254000" lvl="0" marL="482600" rtl="0" algn="l">
              <a:lnSpc>
                <a:spcPct val="100000"/>
              </a:lnSpc>
              <a:spcBef>
                <a:spcPts val="0"/>
              </a:spcBef>
              <a:spcAft>
                <a:spcPts val="0"/>
              </a:spcAft>
              <a:buSzPts val="1400"/>
              <a:buFont typeface="Arial"/>
              <a:buNone/>
            </a:pPr>
            <a:r>
              <a:t/>
            </a:r>
            <a:endParaRPr/>
          </a:p>
          <a:p>
            <a:pPr indent="-342900" lvl="0" marL="482600" rtl="0" algn="l">
              <a:lnSpc>
                <a:spcPct val="100000"/>
              </a:lnSpc>
              <a:spcBef>
                <a:spcPts val="0"/>
              </a:spcBef>
              <a:spcAft>
                <a:spcPts val="0"/>
              </a:spcAft>
              <a:buSzPts val="1400"/>
              <a:buFont typeface="Arial"/>
              <a:buAutoNum type="arabicPeriod"/>
            </a:pPr>
            <a:r>
              <a:rPr lang="en-US"/>
              <a:t>Serotonin antagonist and reuptake inhibitors (SARIs) EX) Nefazodone and trazodone </a:t>
            </a:r>
            <a:endParaRPr/>
          </a:p>
          <a:p>
            <a:pPr indent="-254000" lvl="0" marL="482600" rtl="0" algn="l">
              <a:lnSpc>
                <a:spcPct val="100000"/>
              </a:lnSpc>
              <a:spcBef>
                <a:spcPts val="0"/>
              </a:spcBef>
              <a:spcAft>
                <a:spcPts val="0"/>
              </a:spcAft>
              <a:buSzPts val="1400"/>
              <a:buFont typeface="Arial"/>
              <a:buNone/>
            </a:pPr>
            <a:r>
              <a:t/>
            </a:r>
            <a:endParaRPr/>
          </a:p>
          <a:p>
            <a:pPr indent="-342900" lvl="0" marL="482600" rtl="0" algn="l">
              <a:lnSpc>
                <a:spcPct val="100000"/>
              </a:lnSpc>
              <a:spcBef>
                <a:spcPts val="0"/>
              </a:spcBef>
              <a:spcAft>
                <a:spcPts val="0"/>
              </a:spcAft>
              <a:buSzPts val="1400"/>
              <a:buFont typeface="Arial"/>
              <a:buAutoNum type="arabicPeriod"/>
            </a:pPr>
            <a:r>
              <a:rPr lang="en-US"/>
              <a:t>Norepinephrine and serotonin antagonists (NASAs) EX) Mirtazapine</a:t>
            </a:r>
            <a:endParaRPr/>
          </a:p>
        </p:txBody>
      </p:sp>
      <p:sp>
        <p:nvSpPr>
          <p:cNvPr id="4028" name="Google Shape;4028;p155"/>
          <p:cNvSpPr txBox="1"/>
          <p:nvPr>
            <p:ph idx="2" type="body"/>
          </p:nvPr>
        </p:nvSpPr>
        <p:spPr>
          <a:xfrm>
            <a:off x="3717335" y="741633"/>
            <a:ext cx="5380715" cy="4127092"/>
          </a:xfrm>
          <a:prstGeom prst="rect">
            <a:avLst/>
          </a:prstGeom>
          <a:noFill/>
          <a:ln>
            <a:noFill/>
          </a:ln>
        </p:spPr>
        <p:txBody>
          <a:bodyPr anchorCtr="0" anchor="t" bIns="45700" lIns="91425" spcFirstLastPara="1" rIns="91425" wrap="square" tIns="45700">
            <a:normAutofit fontScale="92500"/>
          </a:bodyPr>
          <a:lstStyle/>
          <a:p>
            <a:pPr indent="0" lvl="0" marL="139700" rtl="0" algn="l">
              <a:lnSpc>
                <a:spcPct val="100000"/>
              </a:lnSpc>
              <a:spcBef>
                <a:spcPts val="0"/>
              </a:spcBef>
              <a:spcAft>
                <a:spcPts val="0"/>
              </a:spcAft>
              <a:buSzPct val="89030"/>
              <a:buNone/>
            </a:pPr>
            <a:r>
              <a:rPr lang="en-US" sz="1700">
                <a:solidFill>
                  <a:schemeClr val="accent1"/>
                </a:solidFill>
              </a:rPr>
              <a:t>SNRIs:</a:t>
            </a:r>
            <a:endParaRPr/>
          </a:p>
          <a:p>
            <a:pPr indent="0" lvl="0" marL="139700" rtl="0" algn="l">
              <a:lnSpc>
                <a:spcPct val="100000"/>
              </a:lnSpc>
              <a:spcBef>
                <a:spcPts val="0"/>
              </a:spcBef>
              <a:spcAft>
                <a:spcPts val="0"/>
              </a:spcAft>
              <a:buSzPct val="108108"/>
              <a:buNone/>
            </a:pPr>
            <a:r>
              <a:rPr lang="en-US">
                <a:solidFill>
                  <a:schemeClr val="dk2"/>
                </a:solidFill>
              </a:rPr>
              <a:t>Venlafaxine</a:t>
            </a:r>
            <a:r>
              <a:rPr lang="en-US">
                <a:solidFill>
                  <a:srgbClr val="FF0000"/>
                </a:solidFill>
              </a:rPr>
              <a:t> </a:t>
            </a:r>
            <a:endParaRPr/>
          </a:p>
          <a:p>
            <a:pPr indent="-317500" lvl="0" marL="457200" rtl="0" algn="l">
              <a:lnSpc>
                <a:spcPct val="100000"/>
              </a:lnSpc>
              <a:spcBef>
                <a:spcPts val="0"/>
              </a:spcBef>
              <a:spcAft>
                <a:spcPts val="0"/>
              </a:spcAft>
              <a:buSzPct val="108108"/>
              <a:buChar char="•"/>
            </a:pPr>
            <a:r>
              <a:rPr lang="en-US"/>
              <a:t>Venlafaxine main indications are: </a:t>
            </a:r>
            <a:endParaRPr/>
          </a:p>
          <a:p>
            <a:pPr indent="-317500" lvl="1" marL="914400" rtl="0" algn="l">
              <a:lnSpc>
                <a:spcPct val="100000"/>
              </a:lnSpc>
              <a:spcBef>
                <a:spcPts val="0"/>
              </a:spcBef>
              <a:spcAft>
                <a:spcPts val="0"/>
              </a:spcAft>
              <a:buSzPct val="108108"/>
              <a:buChar char="•"/>
            </a:pPr>
            <a:r>
              <a:rPr lang="en-US"/>
              <a:t>management of major depressive disorder (MDD), generalized anxiety disorder (GAD), social anxiety disorder (social phobia) </a:t>
            </a:r>
            <a:endParaRPr/>
          </a:p>
          <a:p>
            <a:pPr indent="-317500" lvl="0" marL="457200" rtl="0" algn="l">
              <a:lnSpc>
                <a:spcPct val="100000"/>
              </a:lnSpc>
              <a:spcBef>
                <a:spcPts val="0"/>
              </a:spcBef>
              <a:spcAft>
                <a:spcPts val="0"/>
              </a:spcAft>
              <a:buSzPct val="108108"/>
              <a:buChar char="•"/>
            </a:pPr>
            <a:r>
              <a:rPr lang="en-US"/>
              <a:t>S.E similar to SSRIs but in addition it can increase BP (do not use in patients with untreated or labile BP) + it also have withdrawal symptoms </a:t>
            </a:r>
            <a:endParaRPr/>
          </a:p>
          <a:p>
            <a:pPr indent="0" lvl="0" marL="139700" rtl="0" algn="l">
              <a:lnSpc>
                <a:spcPct val="100000"/>
              </a:lnSpc>
              <a:spcBef>
                <a:spcPts val="0"/>
              </a:spcBef>
              <a:spcAft>
                <a:spcPts val="0"/>
              </a:spcAft>
              <a:buSzPct val="108108"/>
              <a:buNone/>
            </a:pPr>
            <a:r>
              <a:rPr lang="en-US">
                <a:solidFill>
                  <a:schemeClr val="dk2"/>
                </a:solidFill>
              </a:rPr>
              <a:t>Atomoxetine</a:t>
            </a:r>
            <a:r>
              <a:rPr lang="en-US"/>
              <a:t>: </a:t>
            </a:r>
            <a:endParaRPr/>
          </a:p>
          <a:p>
            <a:pPr indent="-317500" lvl="0" marL="457200" rtl="0" algn="l">
              <a:lnSpc>
                <a:spcPct val="100000"/>
              </a:lnSpc>
              <a:spcBef>
                <a:spcPts val="0"/>
              </a:spcBef>
              <a:spcAft>
                <a:spcPts val="0"/>
              </a:spcAft>
              <a:buSzPct val="108108"/>
              <a:buChar char="•"/>
            </a:pPr>
            <a:r>
              <a:rPr lang="en-US"/>
              <a:t>Main indication is (ADHD) but can be used sometimes off-label to treat patients with treatment resistant depression </a:t>
            </a:r>
            <a:endParaRPr/>
          </a:p>
          <a:p>
            <a:pPr indent="-317500" lvl="0" marL="457200" rtl="0" algn="l">
              <a:lnSpc>
                <a:spcPct val="100000"/>
              </a:lnSpc>
              <a:spcBef>
                <a:spcPts val="0"/>
              </a:spcBef>
              <a:spcAft>
                <a:spcPts val="0"/>
              </a:spcAft>
              <a:buSzPct val="108108"/>
              <a:buChar char="•"/>
            </a:pPr>
            <a:r>
              <a:rPr lang="en-US"/>
              <a:t>S.E: trouble in sleeping , dry mouth, constipation, upset stomach </a:t>
            </a:r>
            <a:endParaRPr/>
          </a:p>
          <a:p>
            <a:pPr indent="0" lvl="0" marL="139700" rtl="0" algn="l">
              <a:lnSpc>
                <a:spcPct val="100000"/>
              </a:lnSpc>
              <a:spcBef>
                <a:spcPts val="0"/>
              </a:spcBef>
              <a:spcAft>
                <a:spcPts val="0"/>
              </a:spcAft>
              <a:buSzPct val="108108"/>
              <a:buNone/>
            </a:pPr>
            <a:r>
              <a:t/>
            </a:r>
            <a:endParaRPr>
              <a:solidFill>
                <a:srgbClr val="FF0000"/>
              </a:solidFill>
            </a:endParaRPr>
          </a:p>
          <a:p>
            <a:pPr indent="0" lvl="0" marL="139700" rtl="0" algn="l">
              <a:lnSpc>
                <a:spcPct val="100000"/>
              </a:lnSpc>
              <a:spcBef>
                <a:spcPts val="0"/>
              </a:spcBef>
              <a:spcAft>
                <a:spcPts val="0"/>
              </a:spcAft>
              <a:buSzPct val="89030"/>
              <a:buNone/>
            </a:pPr>
            <a:r>
              <a:rPr lang="en-US" sz="1700">
                <a:solidFill>
                  <a:schemeClr val="accent1"/>
                </a:solidFill>
              </a:rPr>
              <a:t>NDRIs</a:t>
            </a:r>
            <a:r>
              <a:rPr lang="en-US">
                <a:solidFill>
                  <a:srgbClr val="FF0000"/>
                </a:solidFill>
              </a:rPr>
              <a:t>: </a:t>
            </a:r>
            <a:endParaRPr/>
          </a:p>
          <a:p>
            <a:pPr indent="0" lvl="0" marL="139700" rtl="0" algn="l">
              <a:lnSpc>
                <a:spcPct val="100000"/>
              </a:lnSpc>
              <a:spcBef>
                <a:spcPts val="0"/>
              </a:spcBef>
              <a:spcAft>
                <a:spcPts val="0"/>
              </a:spcAft>
              <a:buSzPct val="108108"/>
              <a:buNone/>
            </a:pPr>
            <a:r>
              <a:rPr lang="en-US">
                <a:solidFill>
                  <a:schemeClr val="dk2"/>
                </a:solidFill>
              </a:rPr>
              <a:t>Bupropion</a:t>
            </a:r>
            <a:endParaRPr/>
          </a:p>
          <a:p>
            <a:pPr indent="-317500" lvl="0" marL="457200" rtl="0" algn="l">
              <a:lnSpc>
                <a:spcPct val="100000"/>
              </a:lnSpc>
              <a:spcBef>
                <a:spcPts val="0"/>
              </a:spcBef>
              <a:spcAft>
                <a:spcPts val="0"/>
              </a:spcAft>
              <a:buSzPct val="108108"/>
              <a:buChar char="•"/>
            </a:pPr>
            <a:r>
              <a:rPr lang="en-US"/>
              <a:t>Bupropion main indication: (MDD), seasonal affective disorder (SAD), adult attention deficit hyperactivity disorder (ADHD). and as an aid to smoking cessation, favorable sexual side effect </a:t>
            </a:r>
            <a:endParaRPr/>
          </a:p>
          <a:p>
            <a:pPr indent="-317500" lvl="0" marL="457200" rtl="0" algn="l">
              <a:lnSpc>
                <a:spcPct val="100000"/>
              </a:lnSpc>
              <a:spcBef>
                <a:spcPts val="0"/>
              </a:spcBef>
              <a:spcAft>
                <a:spcPts val="0"/>
              </a:spcAft>
              <a:buSzPct val="108108"/>
              <a:buChar char="•"/>
            </a:pPr>
            <a:r>
              <a:rPr lang="en-US"/>
              <a:t>S.E are also similar to SSRIs, with increased sweating and increased risk of seizures and psychosis </a:t>
            </a:r>
            <a:endParaRPr/>
          </a:p>
        </p:txBody>
      </p:sp>
    </p:spTree>
  </p:cSld>
  <p:clrMapOvr>
    <a:masterClrMapping/>
  </p:clrMapOvr>
</p:sld>
</file>

<file path=ppt/slides/slide3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2" name="Shape 4032"/>
        <p:cNvGrpSpPr/>
        <p:nvPr/>
      </p:nvGrpSpPr>
      <p:grpSpPr>
        <a:xfrm>
          <a:off x="0" y="0"/>
          <a:ext cx="0" cy="0"/>
          <a:chOff x="0" y="0"/>
          <a:chExt cx="0" cy="0"/>
        </a:xfrm>
      </p:grpSpPr>
      <p:sp>
        <p:nvSpPr>
          <p:cNvPr id="4033" name="Google Shape;4033;p156"/>
          <p:cNvSpPr txBox="1"/>
          <p:nvPr>
            <p:ph idx="1" type="body"/>
          </p:nvPr>
        </p:nvSpPr>
        <p:spPr>
          <a:xfrm>
            <a:off x="461963" y="811658"/>
            <a:ext cx="4550616" cy="4057067"/>
          </a:xfrm>
          <a:prstGeom prst="rect">
            <a:avLst/>
          </a:prstGeom>
          <a:noFill/>
          <a:ln>
            <a:noFill/>
          </a:ln>
        </p:spPr>
        <p:txBody>
          <a:bodyPr anchorCtr="0" anchor="t" bIns="45700" lIns="91425" spcFirstLastPara="1" rIns="91425" wrap="square" tIns="45700">
            <a:normAutofit/>
          </a:bodyPr>
          <a:lstStyle/>
          <a:p>
            <a:pPr indent="0" lvl="0" marL="139700" rtl="0" algn="l">
              <a:lnSpc>
                <a:spcPct val="100000"/>
              </a:lnSpc>
              <a:spcBef>
                <a:spcPts val="0"/>
              </a:spcBef>
              <a:spcAft>
                <a:spcPts val="0"/>
              </a:spcAft>
              <a:buSzPts val="1400"/>
              <a:buNone/>
            </a:pPr>
            <a:r>
              <a:rPr lang="en-US">
                <a:solidFill>
                  <a:schemeClr val="accent1"/>
                </a:solidFill>
              </a:rPr>
              <a:t>SARI’s:</a:t>
            </a:r>
            <a:endParaRPr/>
          </a:p>
          <a:p>
            <a:pPr indent="0" lvl="0" marL="139700" rtl="0" algn="l">
              <a:lnSpc>
                <a:spcPct val="100000"/>
              </a:lnSpc>
              <a:spcBef>
                <a:spcPts val="0"/>
              </a:spcBef>
              <a:spcAft>
                <a:spcPts val="0"/>
              </a:spcAft>
              <a:buSzPts val="1400"/>
              <a:buNone/>
            </a:pPr>
            <a:r>
              <a:rPr lang="en-US">
                <a:solidFill>
                  <a:schemeClr val="dk2"/>
                </a:solidFill>
              </a:rPr>
              <a:t>Nefazodone and trazodone. </a:t>
            </a:r>
            <a:endParaRPr/>
          </a:p>
          <a:p>
            <a:pPr indent="-317500" lvl="0" marL="457200" rtl="0" algn="l">
              <a:lnSpc>
                <a:spcPct val="100000"/>
              </a:lnSpc>
              <a:spcBef>
                <a:spcPts val="0"/>
              </a:spcBef>
              <a:spcAft>
                <a:spcPts val="0"/>
              </a:spcAft>
              <a:buSzPts val="1400"/>
              <a:buChar char="•"/>
            </a:pPr>
            <a:r>
              <a:rPr lang="en-US"/>
              <a:t>Especially used in MDD and refractory MDD and its also used for the treatment of insomnia and anxiety </a:t>
            </a:r>
            <a:endParaRPr/>
          </a:p>
          <a:p>
            <a:pPr indent="-317500" lvl="0" marL="457200" rtl="0" algn="l">
              <a:lnSpc>
                <a:spcPct val="100000"/>
              </a:lnSpc>
              <a:spcBef>
                <a:spcPts val="0"/>
              </a:spcBef>
              <a:spcAft>
                <a:spcPts val="0"/>
              </a:spcAft>
              <a:buSzPts val="1400"/>
              <a:buChar char="•"/>
            </a:pPr>
            <a:r>
              <a:rPr lang="en-US"/>
              <a:t>S.E include nausea, dizziness, orthostatic hypotension, cardiac arrhythmias, sedation, and priapism, liver damage (</a:t>
            </a:r>
            <a:r>
              <a:rPr lang="en-US">
                <a:solidFill>
                  <a:schemeClr val="accent1"/>
                </a:solidFill>
              </a:rPr>
              <a:t>sedation and priapism especially with trazodone</a:t>
            </a:r>
            <a:r>
              <a:rPr lang="en-US"/>
              <a:t>). </a:t>
            </a:r>
            <a:endParaRPr/>
          </a:p>
          <a:p>
            <a:pPr indent="-228600" lvl="0" marL="457200" rtl="0" algn="l">
              <a:lnSpc>
                <a:spcPct val="100000"/>
              </a:lnSpc>
              <a:spcBef>
                <a:spcPts val="0"/>
              </a:spcBef>
              <a:spcAft>
                <a:spcPts val="0"/>
              </a:spcAft>
              <a:buSzPts val="1400"/>
              <a:buNone/>
            </a:pPr>
            <a:r>
              <a:t/>
            </a:r>
            <a:endParaRPr/>
          </a:p>
          <a:p>
            <a:pPr indent="0" lvl="0" marL="139700" rtl="0" algn="l">
              <a:lnSpc>
                <a:spcPct val="100000"/>
              </a:lnSpc>
              <a:spcBef>
                <a:spcPts val="0"/>
              </a:spcBef>
              <a:spcAft>
                <a:spcPts val="0"/>
              </a:spcAft>
              <a:buSzPts val="1400"/>
              <a:buNone/>
            </a:pPr>
            <a:r>
              <a:rPr lang="en-US">
                <a:solidFill>
                  <a:schemeClr val="accent1"/>
                </a:solidFill>
              </a:rPr>
              <a:t>NASA’s: </a:t>
            </a:r>
            <a:endParaRPr/>
          </a:p>
          <a:p>
            <a:pPr indent="0" lvl="0" marL="139700" rtl="0" algn="l">
              <a:lnSpc>
                <a:spcPct val="100000"/>
              </a:lnSpc>
              <a:spcBef>
                <a:spcPts val="0"/>
              </a:spcBef>
              <a:spcAft>
                <a:spcPts val="0"/>
              </a:spcAft>
              <a:buSzPts val="1400"/>
              <a:buNone/>
            </a:pPr>
            <a:r>
              <a:rPr lang="en-US">
                <a:solidFill>
                  <a:schemeClr val="dk2"/>
                </a:solidFill>
              </a:rPr>
              <a:t>Mirtazapine </a:t>
            </a:r>
            <a:endParaRPr/>
          </a:p>
          <a:p>
            <a:pPr indent="-317500" lvl="0" marL="457200" rtl="0" algn="l">
              <a:lnSpc>
                <a:spcPct val="100000"/>
              </a:lnSpc>
              <a:spcBef>
                <a:spcPts val="0"/>
              </a:spcBef>
              <a:spcAft>
                <a:spcPts val="0"/>
              </a:spcAft>
              <a:buSzPts val="1400"/>
              <a:buChar char="•"/>
            </a:pPr>
            <a:r>
              <a:rPr lang="en-US"/>
              <a:t>Useful in the treatment of refractory major depression, especially in patients who need to gain weight </a:t>
            </a:r>
            <a:endParaRPr/>
          </a:p>
          <a:p>
            <a:pPr indent="-317500" lvl="0" marL="457200" rtl="0" algn="l">
              <a:lnSpc>
                <a:spcPct val="100000"/>
              </a:lnSpc>
              <a:spcBef>
                <a:spcPts val="0"/>
              </a:spcBef>
              <a:spcAft>
                <a:spcPts val="0"/>
              </a:spcAft>
              <a:buSzPts val="1400"/>
              <a:buChar char="•"/>
            </a:pPr>
            <a:r>
              <a:rPr lang="en-US"/>
              <a:t>S.E include sedation, weight gain, dizziness, somnolence (state of being drowsy) , tremor, and agranulocytosis.</a:t>
            </a:r>
            <a:endParaRPr/>
          </a:p>
        </p:txBody>
      </p:sp>
      <p:sp>
        <p:nvSpPr>
          <p:cNvPr id="4034" name="Google Shape;4034;p156"/>
          <p:cNvSpPr txBox="1"/>
          <p:nvPr>
            <p:ph idx="2" type="body"/>
          </p:nvPr>
        </p:nvSpPr>
        <p:spPr>
          <a:xfrm>
            <a:off x="5012579" y="1448441"/>
            <a:ext cx="3668700" cy="3436800"/>
          </a:xfrm>
          <a:prstGeom prst="rect">
            <a:avLst/>
          </a:prstGeom>
          <a:noFill/>
          <a:ln>
            <a:noFill/>
          </a:ln>
        </p:spPr>
        <p:txBody>
          <a:bodyPr anchorCtr="0" anchor="t" bIns="45700" lIns="91425" spcFirstLastPara="1" rIns="91425" wrap="square" tIns="45700">
            <a:normAutofit/>
          </a:bodyPr>
          <a:lstStyle/>
          <a:p>
            <a:pPr indent="-317500" lvl="0" marL="457200" rtl="0" algn="l">
              <a:lnSpc>
                <a:spcPct val="100000"/>
              </a:lnSpc>
              <a:spcBef>
                <a:spcPts val="0"/>
              </a:spcBef>
              <a:spcAft>
                <a:spcPts val="0"/>
              </a:spcAft>
              <a:buSzPts val="1400"/>
              <a:buChar char="•"/>
            </a:pPr>
            <a:r>
              <a:rPr lang="en-US"/>
              <a:t>NOTE: </a:t>
            </a:r>
            <a:endParaRPr/>
          </a:p>
          <a:p>
            <a:pPr indent="-317500" lvl="0" marL="457200" rtl="0" algn="l">
              <a:lnSpc>
                <a:spcPct val="100000"/>
              </a:lnSpc>
              <a:spcBef>
                <a:spcPts val="0"/>
              </a:spcBef>
              <a:spcAft>
                <a:spcPts val="0"/>
              </a:spcAft>
              <a:buSzPts val="1400"/>
              <a:buChar char="•"/>
            </a:pPr>
            <a:r>
              <a:rPr lang="en-US"/>
              <a:t>Any side effects will likely occur during the first 2 weeks, and then gradually wear off. Common effects are nausea and anxiety, but this will depend on the type of drug used, as mentioned above. </a:t>
            </a:r>
            <a:endParaRPr/>
          </a:p>
          <a:p>
            <a:pPr indent="-317500" lvl="0" marL="457200" rtl="0" algn="l">
              <a:lnSpc>
                <a:spcPct val="100000"/>
              </a:lnSpc>
              <a:spcBef>
                <a:spcPts val="0"/>
              </a:spcBef>
              <a:spcAft>
                <a:spcPts val="0"/>
              </a:spcAft>
              <a:buSzPts val="1400"/>
              <a:buChar char="•"/>
            </a:pPr>
            <a:r>
              <a:rPr lang="en-US"/>
              <a:t>If the side effects are very unpleasant, or if they include thinking about suicide, the doctor should be informed at once</a:t>
            </a:r>
            <a:endParaRPr/>
          </a:p>
        </p:txBody>
      </p:sp>
    </p:spTree>
  </p:cSld>
  <p:clrMapOvr>
    <a:masterClrMapping/>
  </p:clrMapOvr>
</p:sld>
</file>

<file path=ppt/slides/slide3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8" name="Shape 4038"/>
        <p:cNvGrpSpPr/>
        <p:nvPr/>
      </p:nvGrpSpPr>
      <p:grpSpPr>
        <a:xfrm>
          <a:off x="0" y="0"/>
          <a:ext cx="0" cy="0"/>
          <a:chOff x="0" y="0"/>
          <a:chExt cx="0" cy="0"/>
        </a:xfrm>
      </p:grpSpPr>
      <p:sp>
        <p:nvSpPr>
          <p:cNvPr id="4039" name="Google Shape;4039;g2b64a795e42_0_1029"/>
          <p:cNvSpPr txBox="1"/>
          <p:nvPr>
            <p:ph type="title"/>
          </p:nvPr>
        </p:nvSpPr>
        <p:spPr>
          <a:xfrm>
            <a:off x="251250" y="2226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4040" name="Google Shape;4040;g2b64a795e42_0_1029"/>
          <p:cNvSpPr txBox="1"/>
          <p:nvPr>
            <p:ph idx="1" type="body"/>
          </p:nvPr>
        </p:nvSpPr>
        <p:spPr>
          <a:xfrm>
            <a:off x="342050" y="1013500"/>
            <a:ext cx="4003200" cy="4130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t>1- SSRIs is safer than TCA and MAOI due to:</a:t>
            </a:r>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A) cause less sexual dysfunction</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B) work by inhibition of noradrenaline reuptake</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C) less potential for serotonin syndrome</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D) best choice for bipolar</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E) less sleep disturbance </a:t>
            </a:r>
            <a:endParaRPr>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2- Common side effect of SSRI ?</a:t>
            </a:r>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Dry mouth</a:t>
            </a:r>
            <a:r>
              <a:rPr lang="en-US">
                <a:solidFill>
                  <a:schemeClr val="dk2"/>
                </a:solidFill>
              </a:rPr>
              <a:t> </a:t>
            </a:r>
            <a:endParaRPr>
              <a:solidFill>
                <a:schemeClr val="dk2"/>
              </a:solidFill>
            </a:endParaRPr>
          </a:p>
          <a:p>
            <a:pPr indent="0" lvl="0" marL="0" rtl="0" algn="l">
              <a:lnSpc>
                <a:spcPct val="100000"/>
              </a:lnSpc>
              <a:spcBef>
                <a:spcPts val="1000"/>
              </a:spcBef>
              <a:spcAft>
                <a:spcPts val="0"/>
              </a:spcAft>
              <a:buSzPts val="1400"/>
              <a:buNone/>
            </a:pPr>
            <a:r>
              <a:rPr lang="en-US"/>
              <a:t>3- The most common SSRI side effect? </a:t>
            </a:r>
            <a:endParaRPr/>
          </a:p>
          <a:p>
            <a:pPr indent="0" lvl="0" marL="45720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GI irritation </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4- Priapism is caused by which drug?</a:t>
            </a:r>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A- TCA</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B- MAOI</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C- Nefazodone</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D- Trazodone</a:t>
            </a:r>
            <a:endParaRPr/>
          </a:p>
          <a:p>
            <a:pPr indent="0" lvl="0" marL="0" rtl="0" algn="l">
              <a:lnSpc>
                <a:spcPct val="100000"/>
              </a:lnSpc>
              <a:spcBef>
                <a:spcPts val="0"/>
              </a:spcBef>
              <a:spcAft>
                <a:spcPts val="0"/>
              </a:spcAft>
              <a:buSzPts val="1400"/>
              <a:buNone/>
            </a:pPr>
            <a:r>
              <a:t/>
            </a:r>
            <a:endParaRPr/>
          </a:p>
        </p:txBody>
      </p:sp>
      <p:sp>
        <p:nvSpPr>
          <p:cNvPr id="4041" name="Google Shape;4041;g2b64a795e42_0_1029"/>
          <p:cNvSpPr txBox="1"/>
          <p:nvPr>
            <p:ph idx="1" type="body"/>
          </p:nvPr>
        </p:nvSpPr>
        <p:spPr>
          <a:xfrm>
            <a:off x="4573400" y="1013500"/>
            <a:ext cx="3686700" cy="4130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t>5- Which drug is not an atypical drug :</a:t>
            </a:r>
            <a:endParaRPr/>
          </a:p>
          <a:p>
            <a:pPr indent="-317500" lvl="0" marL="914400" rtl="0" algn="l">
              <a:lnSpc>
                <a:spcPct val="100000"/>
              </a:lnSpc>
              <a:spcBef>
                <a:spcPts val="0"/>
              </a:spcBef>
              <a:spcAft>
                <a:spcPts val="0"/>
              </a:spcAft>
              <a:buSzPts val="1400"/>
              <a:buFont typeface="Roboto Condensed Light"/>
              <a:buAutoNum type="alphaLcPeriod"/>
            </a:pPr>
            <a:r>
              <a:rPr lang="en-US">
                <a:latin typeface="Roboto Condensed Light"/>
                <a:ea typeface="Roboto Condensed Light"/>
                <a:cs typeface="Roboto Condensed Light"/>
                <a:sym typeface="Roboto Condensed Light"/>
              </a:rPr>
              <a:t>Venlafaxine</a:t>
            </a:r>
            <a:endParaRPr>
              <a:latin typeface="Roboto Condensed Light"/>
              <a:ea typeface="Roboto Condensed Light"/>
              <a:cs typeface="Roboto Condensed Light"/>
              <a:sym typeface="Roboto Condensed Light"/>
            </a:endParaRPr>
          </a:p>
          <a:p>
            <a:pPr indent="-317500" lvl="0" marL="914400" rtl="0" algn="l">
              <a:lnSpc>
                <a:spcPct val="100000"/>
              </a:lnSpc>
              <a:spcBef>
                <a:spcPts val="0"/>
              </a:spcBef>
              <a:spcAft>
                <a:spcPts val="0"/>
              </a:spcAft>
              <a:buSzPts val="1400"/>
              <a:buFont typeface="Roboto Condensed Light"/>
              <a:buAutoNum type="alphaLcPeriod"/>
            </a:pPr>
            <a:r>
              <a:rPr lang="en-US">
                <a:latin typeface="Roboto Condensed Light"/>
                <a:ea typeface="Roboto Condensed Light"/>
                <a:cs typeface="Roboto Condensed Light"/>
                <a:sym typeface="Roboto Condensed Light"/>
              </a:rPr>
              <a:t>Mirtazapine</a:t>
            </a:r>
            <a:endParaRPr>
              <a:latin typeface="Roboto Condensed Light"/>
              <a:ea typeface="Roboto Condensed Light"/>
              <a:cs typeface="Roboto Condensed Light"/>
              <a:sym typeface="Roboto Condensed Light"/>
            </a:endParaRPr>
          </a:p>
          <a:p>
            <a:pPr indent="-317500" lvl="0" marL="914400" rtl="0" algn="l">
              <a:lnSpc>
                <a:spcPct val="100000"/>
              </a:lnSpc>
              <a:spcBef>
                <a:spcPts val="0"/>
              </a:spcBef>
              <a:spcAft>
                <a:spcPts val="0"/>
              </a:spcAft>
              <a:buSzPts val="1400"/>
              <a:buFont typeface="Roboto Condensed Light"/>
              <a:buAutoNum type="alphaLcPeriod"/>
            </a:pPr>
            <a:r>
              <a:rPr lang="en-US">
                <a:latin typeface="Roboto Condensed Light"/>
                <a:ea typeface="Roboto Condensed Light"/>
                <a:cs typeface="Roboto Condensed Light"/>
                <a:sym typeface="Roboto Condensed Light"/>
              </a:rPr>
              <a:t>Trazodone</a:t>
            </a:r>
            <a:endParaRPr>
              <a:latin typeface="Roboto Condensed Light"/>
              <a:ea typeface="Roboto Condensed Light"/>
              <a:cs typeface="Roboto Condensed Light"/>
              <a:sym typeface="Roboto Condensed Light"/>
            </a:endParaRPr>
          </a:p>
          <a:p>
            <a:pPr indent="-317500" lvl="0" marL="914400" rtl="0" algn="l">
              <a:lnSpc>
                <a:spcPct val="100000"/>
              </a:lnSpc>
              <a:spcBef>
                <a:spcPts val="0"/>
              </a:spcBef>
              <a:spcAft>
                <a:spcPts val="0"/>
              </a:spcAft>
              <a:buSzPts val="1400"/>
              <a:buFont typeface="Roboto Condensed Light"/>
              <a:buAutoNum type="alphaLcPeriod"/>
            </a:pPr>
            <a:r>
              <a:rPr lang="en-US">
                <a:latin typeface="Roboto Condensed Light"/>
                <a:ea typeface="Roboto Condensed Light"/>
                <a:cs typeface="Roboto Condensed Light"/>
                <a:sym typeface="Roboto Condensed Light"/>
              </a:rPr>
              <a:t>Bupropion</a:t>
            </a:r>
            <a:endParaRPr>
              <a:latin typeface="Roboto Condensed Light"/>
              <a:ea typeface="Roboto Condensed Light"/>
              <a:cs typeface="Roboto Condensed Light"/>
              <a:sym typeface="Roboto Condensed Light"/>
            </a:endParaRPr>
          </a:p>
          <a:p>
            <a:pPr indent="-317500" lvl="0" marL="914400" rtl="0" algn="l">
              <a:lnSpc>
                <a:spcPct val="100000"/>
              </a:lnSpc>
              <a:spcBef>
                <a:spcPts val="0"/>
              </a:spcBef>
              <a:spcAft>
                <a:spcPts val="0"/>
              </a:spcAft>
              <a:buClr>
                <a:schemeClr val="dk2"/>
              </a:buClr>
              <a:buSzPts val="1400"/>
              <a:buFont typeface="Roboto Condensed Light"/>
              <a:buAutoNum type="alphaLcPeriod"/>
            </a:pPr>
            <a:r>
              <a:rPr lang="en-US">
                <a:solidFill>
                  <a:schemeClr val="dk2"/>
                </a:solidFill>
                <a:latin typeface="Roboto Condensed Light"/>
                <a:ea typeface="Roboto Condensed Light"/>
                <a:cs typeface="Roboto Condensed Light"/>
                <a:sym typeface="Roboto Condensed Light"/>
              </a:rPr>
              <a:t>Escitalopram</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6- Safest SSRI in overdose?</a:t>
            </a:r>
            <a:endParaRPr/>
          </a:p>
          <a:p>
            <a:pPr indent="0" lvl="0" marL="45720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Sertraline</a:t>
            </a:r>
            <a:r>
              <a:rPr lang="en-US">
                <a:solidFill>
                  <a:schemeClr val="dk2"/>
                </a:solidFill>
              </a:rPr>
              <a:t> </a:t>
            </a:r>
            <a:endParaRPr>
              <a:solidFill>
                <a:schemeClr val="dk2"/>
              </a:solidFill>
            </a:endParaRPr>
          </a:p>
          <a:p>
            <a:pPr indent="0" lvl="0" marL="0" rtl="0" algn="l">
              <a:lnSpc>
                <a:spcPct val="100000"/>
              </a:lnSpc>
              <a:spcBef>
                <a:spcPts val="1000"/>
              </a:spcBef>
              <a:spcAft>
                <a:spcPts val="0"/>
              </a:spcAft>
              <a:buSzPts val="1400"/>
              <a:buNone/>
            </a:pPr>
            <a:r>
              <a:rPr lang="en-US"/>
              <a:t>7- The least drug cause withdrawal symptoms in SSRI?</a:t>
            </a:r>
            <a:endParaRPr/>
          </a:p>
          <a:p>
            <a:pPr indent="0" lvl="0" marL="45720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Fluoxetine</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8- Which of these is not a side effect of SSRI? </a:t>
            </a:r>
            <a:endParaRPr/>
          </a:p>
          <a:p>
            <a:pPr indent="-317500" lvl="0" marL="914400" rtl="0" algn="l">
              <a:lnSpc>
                <a:spcPct val="100000"/>
              </a:lnSpc>
              <a:spcBef>
                <a:spcPts val="0"/>
              </a:spcBef>
              <a:spcAft>
                <a:spcPts val="0"/>
              </a:spcAft>
              <a:buSzPts val="1400"/>
              <a:buFont typeface="Roboto Condensed Light"/>
              <a:buAutoNum type="alphaLcPeriod"/>
            </a:pPr>
            <a:r>
              <a:rPr lang="en-US">
                <a:latin typeface="Roboto Condensed Light"/>
                <a:ea typeface="Roboto Condensed Light"/>
                <a:cs typeface="Roboto Condensed Light"/>
                <a:sym typeface="Roboto Condensed Light"/>
              </a:rPr>
              <a:t>GI disturbance </a:t>
            </a:r>
            <a:endParaRPr>
              <a:latin typeface="Roboto Condensed Light"/>
              <a:ea typeface="Roboto Condensed Light"/>
              <a:cs typeface="Roboto Condensed Light"/>
              <a:sym typeface="Roboto Condensed Light"/>
            </a:endParaRPr>
          </a:p>
          <a:p>
            <a:pPr indent="-317500" lvl="0" marL="914400" rtl="0" algn="l">
              <a:lnSpc>
                <a:spcPct val="100000"/>
              </a:lnSpc>
              <a:spcBef>
                <a:spcPts val="0"/>
              </a:spcBef>
              <a:spcAft>
                <a:spcPts val="0"/>
              </a:spcAft>
              <a:buClr>
                <a:schemeClr val="dk2"/>
              </a:buClr>
              <a:buSzPts val="1400"/>
              <a:buFont typeface="Roboto Condensed Light"/>
              <a:buAutoNum type="alphaLcPeriod"/>
            </a:pPr>
            <a:r>
              <a:rPr lang="en-US">
                <a:solidFill>
                  <a:schemeClr val="dk2"/>
                </a:solidFill>
                <a:latin typeface="Roboto Condensed Light"/>
                <a:ea typeface="Roboto Condensed Light"/>
                <a:cs typeface="Roboto Condensed Light"/>
                <a:sym typeface="Roboto Condensed Light"/>
              </a:rPr>
              <a:t>premature ejaculation </a:t>
            </a:r>
            <a:endParaRPr>
              <a:solidFill>
                <a:schemeClr val="dk2"/>
              </a:solidFill>
              <a:latin typeface="Roboto Condensed Light"/>
              <a:ea typeface="Roboto Condensed Light"/>
              <a:cs typeface="Roboto Condensed Light"/>
              <a:sym typeface="Roboto Condensed Light"/>
            </a:endParaRPr>
          </a:p>
          <a:p>
            <a:pPr indent="-317500" lvl="0" marL="914400" rtl="0" algn="l">
              <a:lnSpc>
                <a:spcPct val="100000"/>
              </a:lnSpc>
              <a:spcBef>
                <a:spcPts val="0"/>
              </a:spcBef>
              <a:spcAft>
                <a:spcPts val="0"/>
              </a:spcAft>
              <a:buSzPts val="1400"/>
              <a:buFont typeface="Roboto Condensed Light"/>
              <a:buAutoNum type="alphaLcPeriod"/>
            </a:pPr>
            <a:r>
              <a:rPr lang="en-US">
                <a:latin typeface="Roboto Condensed Light"/>
                <a:ea typeface="Roboto Condensed Light"/>
                <a:cs typeface="Roboto Condensed Light"/>
                <a:sym typeface="Roboto Condensed Light"/>
              </a:rPr>
              <a:t>Insomnia </a:t>
            </a:r>
            <a:endParaRPr>
              <a:latin typeface="Roboto Condensed Light"/>
              <a:ea typeface="Roboto Condensed Light"/>
              <a:cs typeface="Roboto Condensed Light"/>
              <a:sym typeface="Roboto Condensed Light"/>
            </a:endParaRPr>
          </a:p>
          <a:p>
            <a:pPr indent="-317500" lvl="0" marL="914400" rtl="0" algn="l">
              <a:lnSpc>
                <a:spcPct val="100000"/>
              </a:lnSpc>
              <a:spcBef>
                <a:spcPts val="0"/>
              </a:spcBef>
              <a:spcAft>
                <a:spcPts val="0"/>
              </a:spcAft>
              <a:buSzPts val="1400"/>
              <a:buFont typeface="Roboto Condensed Light"/>
              <a:buAutoNum type="alphaLcPeriod"/>
            </a:pPr>
            <a:r>
              <a:rPr lang="en-US">
                <a:latin typeface="Roboto Condensed Light"/>
                <a:ea typeface="Roboto Condensed Light"/>
                <a:cs typeface="Roboto Condensed Light"/>
                <a:sym typeface="Roboto Condensed Light"/>
              </a:rPr>
              <a:t>Sexual dysfunction </a:t>
            </a:r>
            <a:endParaRPr>
              <a:latin typeface="Roboto Condensed Light"/>
              <a:ea typeface="Roboto Condensed Light"/>
              <a:cs typeface="Roboto Condensed Light"/>
              <a:sym typeface="Roboto Condensed Light"/>
            </a:endParaRPr>
          </a:p>
        </p:txBody>
      </p:sp>
    </p:spTree>
  </p:cSld>
  <p:clrMapOvr>
    <a:masterClrMapping/>
  </p:clrMapOvr>
</p:sld>
</file>

<file path=ppt/slides/slide3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5" name="Shape 4045"/>
        <p:cNvGrpSpPr/>
        <p:nvPr/>
      </p:nvGrpSpPr>
      <p:grpSpPr>
        <a:xfrm>
          <a:off x="0" y="0"/>
          <a:ext cx="0" cy="0"/>
          <a:chOff x="0" y="0"/>
          <a:chExt cx="0" cy="0"/>
        </a:xfrm>
      </p:grpSpPr>
      <p:sp>
        <p:nvSpPr>
          <p:cNvPr id="4046" name="Google Shape;4046;g2b64a795e42_0_1045"/>
          <p:cNvSpPr txBox="1"/>
          <p:nvPr>
            <p:ph type="title"/>
          </p:nvPr>
        </p:nvSpPr>
        <p:spPr>
          <a:xfrm>
            <a:off x="251250" y="2226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4047" name="Google Shape;4047;g2b64a795e42_0_1045"/>
          <p:cNvSpPr txBox="1"/>
          <p:nvPr>
            <p:ph idx="1" type="body"/>
          </p:nvPr>
        </p:nvSpPr>
        <p:spPr>
          <a:xfrm>
            <a:off x="342050" y="1013500"/>
            <a:ext cx="4003200" cy="4130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t>9- Which of these SSRIs has withdrawal symptom? </a:t>
            </a:r>
            <a:endParaRPr/>
          </a:p>
          <a:p>
            <a:pPr indent="0" lvl="0" marL="45720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paroxetine</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10- Mirtazapine act in which receptor? </a:t>
            </a:r>
            <a:endParaRPr/>
          </a:p>
          <a:p>
            <a:pPr indent="457200" lvl="0" marL="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A2 – antagonist</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11- Not TCA side effect: </a:t>
            </a:r>
            <a:endParaRPr/>
          </a:p>
          <a:p>
            <a:pPr indent="-317500" lvl="0" marL="457200" rtl="0" algn="l">
              <a:lnSpc>
                <a:spcPct val="100000"/>
              </a:lnSpc>
              <a:spcBef>
                <a:spcPts val="0"/>
              </a:spcBef>
              <a:spcAft>
                <a:spcPts val="0"/>
              </a:spcAft>
              <a:buSzPts val="1400"/>
              <a:buFont typeface="Roboto Condensed Light"/>
              <a:buAutoNum type="alphaLcPeriod"/>
            </a:pPr>
            <a:r>
              <a:rPr lang="en-US">
                <a:latin typeface="Roboto Condensed Light"/>
                <a:ea typeface="Roboto Condensed Light"/>
                <a:cs typeface="Roboto Condensed Light"/>
                <a:sym typeface="Roboto Condensed Light"/>
              </a:rPr>
              <a:t>Sedation </a:t>
            </a:r>
            <a:endParaRPr>
              <a:latin typeface="Roboto Condensed Light"/>
              <a:ea typeface="Roboto Condensed Light"/>
              <a:cs typeface="Roboto Condensed Light"/>
              <a:sym typeface="Roboto Condensed Light"/>
            </a:endParaRPr>
          </a:p>
          <a:p>
            <a:pPr indent="-317500" lvl="0" marL="457200" rtl="0" algn="l">
              <a:lnSpc>
                <a:spcPct val="100000"/>
              </a:lnSpc>
              <a:spcBef>
                <a:spcPts val="0"/>
              </a:spcBef>
              <a:spcAft>
                <a:spcPts val="0"/>
              </a:spcAft>
              <a:buSzPts val="1400"/>
              <a:buFont typeface="Roboto Condensed Light"/>
              <a:buAutoNum type="alphaLcPeriod"/>
            </a:pPr>
            <a:r>
              <a:rPr lang="en-US">
                <a:latin typeface="Roboto Condensed Light"/>
                <a:ea typeface="Roboto Condensed Light"/>
                <a:cs typeface="Roboto Condensed Light"/>
                <a:sym typeface="Roboto Condensed Light"/>
              </a:rPr>
              <a:t>weight gain </a:t>
            </a:r>
            <a:endParaRPr>
              <a:latin typeface="Roboto Condensed Light"/>
              <a:ea typeface="Roboto Condensed Light"/>
              <a:cs typeface="Roboto Condensed Light"/>
              <a:sym typeface="Roboto Condensed Light"/>
            </a:endParaRPr>
          </a:p>
          <a:p>
            <a:pPr indent="-317500" lvl="0" marL="457200" rtl="0" algn="l">
              <a:lnSpc>
                <a:spcPct val="100000"/>
              </a:lnSpc>
              <a:spcBef>
                <a:spcPts val="0"/>
              </a:spcBef>
              <a:spcAft>
                <a:spcPts val="0"/>
              </a:spcAft>
              <a:buSzPts val="1400"/>
              <a:buFont typeface="Roboto Condensed Light"/>
              <a:buAutoNum type="alphaLcPeriod"/>
            </a:pPr>
            <a:r>
              <a:rPr lang="en-US">
                <a:latin typeface="Roboto Condensed Light"/>
                <a:ea typeface="Roboto Condensed Light"/>
                <a:cs typeface="Roboto Condensed Light"/>
                <a:sym typeface="Roboto Condensed Light"/>
              </a:rPr>
              <a:t>QT prolongation </a:t>
            </a:r>
            <a:endParaRPr>
              <a:latin typeface="Roboto Condensed Light"/>
              <a:ea typeface="Roboto Condensed Light"/>
              <a:cs typeface="Roboto Condensed Light"/>
              <a:sym typeface="Roboto Condensed Light"/>
            </a:endParaRPr>
          </a:p>
          <a:p>
            <a:pPr indent="-317500" lvl="0" marL="457200" rtl="0" algn="l">
              <a:lnSpc>
                <a:spcPct val="100000"/>
              </a:lnSpc>
              <a:spcBef>
                <a:spcPts val="0"/>
              </a:spcBef>
              <a:spcAft>
                <a:spcPts val="0"/>
              </a:spcAft>
              <a:buClr>
                <a:schemeClr val="dk2"/>
              </a:buClr>
              <a:buSzPts val="1400"/>
              <a:buFont typeface="Roboto Condensed Light"/>
              <a:buAutoNum type="alphaLcPeriod"/>
            </a:pPr>
            <a:r>
              <a:rPr lang="en-US">
                <a:solidFill>
                  <a:schemeClr val="dk2"/>
                </a:solidFill>
                <a:latin typeface="Roboto Condensed Light"/>
                <a:ea typeface="Roboto Condensed Light"/>
                <a:cs typeface="Roboto Condensed Light"/>
                <a:sym typeface="Roboto Condensed Light"/>
              </a:rPr>
              <a:t>Bradycardia</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12- All of these are SSRIs used in treatment of depression except: </a:t>
            </a:r>
            <a:endParaRPr/>
          </a:p>
          <a:p>
            <a:pPr indent="-317500" lvl="0" marL="457200" rtl="0" algn="l">
              <a:lnSpc>
                <a:spcPct val="100000"/>
              </a:lnSpc>
              <a:spcBef>
                <a:spcPts val="0"/>
              </a:spcBef>
              <a:spcAft>
                <a:spcPts val="0"/>
              </a:spcAft>
              <a:buSzPts val="1400"/>
              <a:buFont typeface="Roboto Condensed Light"/>
              <a:buAutoNum type="alphaLcPeriod"/>
            </a:pPr>
            <a:r>
              <a:rPr lang="en-US">
                <a:latin typeface="Roboto Condensed Light"/>
                <a:ea typeface="Roboto Condensed Light"/>
                <a:cs typeface="Roboto Condensed Light"/>
                <a:sym typeface="Roboto Condensed Light"/>
              </a:rPr>
              <a:t>Fluoxetine </a:t>
            </a:r>
            <a:endParaRPr>
              <a:latin typeface="Roboto Condensed Light"/>
              <a:ea typeface="Roboto Condensed Light"/>
              <a:cs typeface="Roboto Condensed Light"/>
              <a:sym typeface="Roboto Condensed Light"/>
            </a:endParaRPr>
          </a:p>
          <a:p>
            <a:pPr indent="-317500" lvl="0" marL="457200" rtl="0" algn="l">
              <a:lnSpc>
                <a:spcPct val="100000"/>
              </a:lnSpc>
              <a:spcBef>
                <a:spcPts val="0"/>
              </a:spcBef>
              <a:spcAft>
                <a:spcPts val="0"/>
              </a:spcAft>
              <a:buClr>
                <a:schemeClr val="dk2"/>
              </a:buClr>
              <a:buSzPts val="1400"/>
              <a:buFont typeface="Roboto Condensed Light"/>
              <a:buAutoNum type="alphaLcPeriod"/>
            </a:pPr>
            <a:r>
              <a:rPr lang="en-US">
                <a:solidFill>
                  <a:schemeClr val="dk2"/>
                </a:solidFill>
                <a:latin typeface="Roboto Condensed Light"/>
                <a:ea typeface="Roboto Condensed Light"/>
                <a:cs typeface="Roboto Condensed Light"/>
                <a:sym typeface="Roboto Condensed Light"/>
              </a:rPr>
              <a:t>Duloxetine</a:t>
            </a:r>
            <a:endParaRPr>
              <a:solidFill>
                <a:schemeClr val="dk2"/>
              </a:solidFill>
              <a:latin typeface="Roboto Condensed Light"/>
              <a:ea typeface="Roboto Condensed Light"/>
              <a:cs typeface="Roboto Condensed Light"/>
              <a:sym typeface="Roboto Condensed Light"/>
            </a:endParaRPr>
          </a:p>
          <a:p>
            <a:pPr indent="-317500" lvl="0" marL="457200" rtl="0" algn="l">
              <a:lnSpc>
                <a:spcPct val="100000"/>
              </a:lnSpc>
              <a:spcBef>
                <a:spcPts val="0"/>
              </a:spcBef>
              <a:spcAft>
                <a:spcPts val="0"/>
              </a:spcAft>
              <a:buSzPts val="1400"/>
              <a:buFont typeface="Roboto Condensed Light"/>
              <a:buAutoNum type="alphaLcPeriod"/>
            </a:pPr>
            <a:r>
              <a:rPr lang="en-US">
                <a:latin typeface="Roboto Condensed Light"/>
                <a:ea typeface="Roboto Condensed Light"/>
                <a:cs typeface="Roboto Condensed Light"/>
                <a:sym typeface="Roboto Condensed Light"/>
              </a:rPr>
              <a:t>Escitalopram </a:t>
            </a:r>
            <a:endParaRPr>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ts val="1400"/>
              <a:buNone/>
            </a:pPr>
            <a:r>
              <a:t/>
            </a:r>
            <a:endParaRPr/>
          </a:p>
        </p:txBody>
      </p:sp>
      <p:sp>
        <p:nvSpPr>
          <p:cNvPr id="4048" name="Google Shape;4048;g2b64a795e42_0_1045"/>
          <p:cNvSpPr txBox="1"/>
          <p:nvPr>
            <p:ph idx="1" type="body"/>
          </p:nvPr>
        </p:nvSpPr>
        <p:spPr>
          <a:xfrm>
            <a:off x="4573400" y="1013500"/>
            <a:ext cx="3686700" cy="4130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t>13- Which of the following classes of Antidepressants is NOT preferred due to chances of dangerous interactions &amp; lesser effectiveness?</a:t>
            </a:r>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a. MAOIs</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solidFill>
                  <a:schemeClr val="dk1"/>
                </a:solidFill>
                <a:latin typeface="Roboto Condensed Light"/>
                <a:ea typeface="Roboto Condensed Light"/>
                <a:cs typeface="Roboto Condensed Light"/>
                <a:sym typeface="Roboto Condensed Light"/>
              </a:rPr>
              <a:t>b. SSRIs</a:t>
            </a:r>
            <a:endParaRPr>
              <a:solidFill>
                <a:schemeClr val="dk1"/>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solidFill>
                  <a:schemeClr val="dk1"/>
                </a:solidFill>
                <a:latin typeface="Roboto Condensed Light"/>
                <a:ea typeface="Roboto Condensed Light"/>
                <a:cs typeface="Roboto Condensed Light"/>
                <a:sym typeface="Roboto Condensed Light"/>
              </a:rPr>
              <a:t>c. SNRIs</a:t>
            </a:r>
            <a:endParaRPr>
              <a:solidFill>
                <a:schemeClr val="dk1"/>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solidFill>
                  <a:schemeClr val="dk1"/>
                </a:solidFill>
                <a:latin typeface="Roboto Condensed Light"/>
                <a:ea typeface="Roboto Condensed Light"/>
                <a:cs typeface="Roboto Condensed Light"/>
                <a:sym typeface="Roboto Condensed Light"/>
              </a:rPr>
              <a:t>d TCAs</a:t>
            </a:r>
            <a:endParaRPr>
              <a:solidFill>
                <a:schemeClr val="dk1"/>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14- SSRI with longest half-life and active metabolites: </a:t>
            </a:r>
            <a:endParaRPr/>
          </a:p>
          <a:p>
            <a:pPr indent="0" lvl="0" marL="45720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Fluoxetine</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15-  SSRI that is most serotonin specific: </a:t>
            </a:r>
            <a:endParaRPr/>
          </a:p>
          <a:p>
            <a:pPr indent="0" lvl="0" marL="45720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Paroxetine</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16- Which SSRI does not cause sexual dysfunction</a:t>
            </a:r>
            <a:endParaRPr/>
          </a:p>
          <a:p>
            <a:pPr indent="457200" lvl="0" marL="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All cause sexual dysfunction but the least is escitalopram.</a:t>
            </a:r>
            <a:endParaRPr/>
          </a:p>
        </p:txBody>
      </p:sp>
    </p:spTree>
  </p:cSld>
  <p:clrMapOvr>
    <a:masterClrMapping/>
  </p:clrMapOvr>
</p:sld>
</file>

<file path=ppt/slides/slide3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2" name="Shape 4052"/>
        <p:cNvGrpSpPr/>
        <p:nvPr/>
      </p:nvGrpSpPr>
      <p:grpSpPr>
        <a:xfrm>
          <a:off x="0" y="0"/>
          <a:ext cx="0" cy="0"/>
          <a:chOff x="0" y="0"/>
          <a:chExt cx="0" cy="0"/>
        </a:xfrm>
      </p:grpSpPr>
      <p:sp>
        <p:nvSpPr>
          <p:cNvPr id="4053" name="Google Shape;4053;g2b64a795e42_0_1058"/>
          <p:cNvSpPr txBox="1"/>
          <p:nvPr>
            <p:ph type="title"/>
          </p:nvPr>
        </p:nvSpPr>
        <p:spPr>
          <a:xfrm>
            <a:off x="251250" y="2226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4054" name="Google Shape;4054;g2b64a795e42_0_1058"/>
          <p:cNvSpPr txBox="1"/>
          <p:nvPr>
            <p:ph idx="1" type="body"/>
          </p:nvPr>
        </p:nvSpPr>
        <p:spPr>
          <a:xfrm>
            <a:off x="342050" y="1013500"/>
            <a:ext cx="4003200" cy="41301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100000"/>
              </a:lnSpc>
              <a:spcBef>
                <a:spcPts val="0"/>
              </a:spcBef>
              <a:spcAft>
                <a:spcPts val="0"/>
              </a:spcAft>
              <a:buSzPct val="108108"/>
              <a:buNone/>
            </a:pPr>
            <a:r>
              <a:rPr lang="en-US"/>
              <a:t>17- One of these drugs is not safe to prescribed with SNRI?</a:t>
            </a:r>
            <a:endParaRPr/>
          </a:p>
          <a:p>
            <a:pPr indent="457200" lvl="0" marL="0" rtl="0" algn="l">
              <a:lnSpc>
                <a:spcPct val="100000"/>
              </a:lnSpc>
              <a:spcBef>
                <a:spcPts val="0"/>
              </a:spcBef>
              <a:spcAft>
                <a:spcPts val="0"/>
              </a:spcAft>
              <a:buSzPct val="108108"/>
              <a:buNone/>
            </a:pPr>
            <a:r>
              <a:rPr lang="en-US"/>
              <a:t>MAO inhibitors </a:t>
            </a:r>
            <a:endParaRPr/>
          </a:p>
          <a:p>
            <a:pPr indent="0" lvl="0" marL="0" rtl="0" algn="l">
              <a:lnSpc>
                <a:spcPct val="100000"/>
              </a:lnSpc>
              <a:spcBef>
                <a:spcPts val="1000"/>
              </a:spcBef>
              <a:spcAft>
                <a:spcPts val="0"/>
              </a:spcAft>
              <a:buSzPct val="108108"/>
              <a:buNone/>
            </a:pPr>
            <a:r>
              <a:rPr lang="en-US"/>
              <a:t>18- Not a side effect of TCA drugs :</a:t>
            </a:r>
            <a:endParaRPr/>
          </a:p>
          <a:p>
            <a:pPr indent="-310832" lvl="0" marL="914400" rtl="0" algn="l">
              <a:lnSpc>
                <a:spcPct val="100000"/>
              </a:lnSpc>
              <a:spcBef>
                <a:spcPts val="0"/>
              </a:spcBef>
              <a:spcAft>
                <a:spcPts val="0"/>
              </a:spcAft>
              <a:buSzPct val="100000"/>
              <a:buFont typeface="Roboto Condensed Light"/>
              <a:buAutoNum type="alphaLcParenR"/>
            </a:pPr>
            <a:r>
              <a:rPr lang="en-US">
                <a:latin typeface="Roboto Condensed Light"/>
                <a:ea typeface="Roboto Condensed Light"/>
                <a:cs typeface="Roboto Condensed Light"/>
                <a:sym typeface="Roboto Condensed Light"/>
              </a:rPr>
              <a:t>Urinary retention</a:t>
            </a:r>
            <a:endParaRPr>
              <a:latin typeface="Roboto Condensed Light"/>
              <a:ea typeface="Roboto Condensed Light"/>
              <a:cs typeface="Roboto Condensed Light"/>
              <a:sym typeface="Roboto Condensed Light"/>
            </a:endParaRPr>
          </a:p>
          <a:p>
            <a:pPr indent="-310832" lvl="0" marL="914400" rtl="0" algn="l">
              <a:lnSpc>
                <a:spcPct val="100000"/>
              </a:lnSpc>
              <a:spcBef>
                <a:spcPts val="0"/>
              </a:spcBef>
              <a:spcAft>
                <a:spcPts val="0"/>
              </a:spcAft>
              <a:buSzPct val="100000"/>
              <a:buFont typeface="Roboto Condensed Light"/>
              <a:buAutoNum type="alphaLcParenR"/>
            </a:pPr>
            <a:r>
              <a:rPr lang="en-US">
                <a:latin typeface="Roboto Condensed Light"/>
                <a:ea typeface="Roboto Condensed Light"/>
                <a:cs typeface="Roboto Condensed Light"/>
                <a:sym typeface="Roboto Condensed Light"/>
              </a:rPr>
              <a:t>Sedation</a:t>
            </a:r>
            <a:endParaRPr>
              <a:latin typeface="Roboto Condensed Light"/>
              <a:ea typeface="Roboto Condensed Light"/>
              <a:cs typeface="Roboto Condensed Light"/>
              <a:sym typeface="Roboto Condensed Light"/>
            </a:endParaRPr>
          </a:p>
          <a:p>
            <a:pPr indent="-310832" lvl="0" marL="914400" rtl="0" algn="l">
              <a:lnSpc>
                <a:spcPct val="100000"/>
              </a:lnSpc>
              <a:spcBef>
                <a:spcPts val="0"/>
              </a:spcBef>
              <a:spcAft>
                <a:spcPts val="0"/>
              </a:spcAft>
              <a:buSzPct val="100000"/>
              <a:buFont typeface="Roboto Condensed Light"/>
              <a:buAutoNum type="alphaLcParenR"/>
            </a:pPr>
            <a:r>
              <a:rPr lang="en-US">
                <a:latin typeface="Roboto Condensed Light"/>
                <a:ea typeface="Roboto Condensed Light"/>
                <a:cs typeface="Roboto Condensed Light"/>
                <a:sym typeface="Roboto Condensed Light"/>
              </a:rPr>
              <a:t>Blurred vision</a:t>
            </a:r>
            <a:endParaRPr>
              <a:latin typeface="Roboto Condensed Light"/>
              <a:ea typeface="Roboto Condensed Light"/>
              <a:cs typeface="Roboto Condensed Light"/>
              <a:sym typeface="Roboto Condensed Light"/>
            </a:endParaRPr>
          </a:p>
          <a:p>
            <a:pPr indent="-310832" lvl="0" marL="914400" rtl="0" algn="l">
              <a:lnSpc>
                <a:spcPct val="100000"/>
              </a:lnSpc>
              <a:spcBef>
                <a:spcPts val="0"/>
              </a:spcBef>
              <a:spcAft>
                <a:spcPts val="0"/>
              </a:spcAft>
              <a:buClr>
                <a:schemeClr val="dk2"/>
              </a:buClr>
              <a:buSzPct val="100000"/>
              <a:buFont typeface="Roboto Condensed Light"/>
              <a:buAutoNum type="alphaLcParenR"/>
            </a:pPr>
            <a:r>
              <a:rPr lang="en-US">
                <a:solidFill>
                  <a:schemeClr val="dk2"/>
                </a:solidFill>
                <a:latin typeface="Roboto Condensed Light"/>
                <a:ea typeface="Roboto Condensed Light"/>
                <a:cs typeface="Roboto Condensed Light"/>
                <a:sym typeface="Roboto Condensed Light"/>
              </a:rPr>
              <a:t>Diarrhea</a:t>
            </a:r>
            <a:endParaRPr>
              <a:solidFill>
                <a:schemeClr val="dk2"/>
              </a:solidFill>
              <a:latin typeface="Roboto Condensed Light"/>
              <a:ea typeface="Roboto Condensed Light"/>
              <a:cs typeface="Roboto Condensed Light"/>
              <a:sym typeface="Roboto Condensed Light"/>
            </a:endParaRPr>
          </a:p>
          <a:p>
            <a:pPr indent="-310832" lvl="0" marL="914400" rtl="0" algn="l">
              <a:lnSpc>
                <a:spcPct val="100000"/>
              </a:lnSpc>
              <a:spcBef>
                <a:spcPts val="0"/>
              </a:spcBef>
              <a:spcAft>
                <a:spcPts val="0"/>
              </a:spcAft>
              <a:buClr>
                <a:schemeClr val="dk2"/>
              </a:buClr>
              <a:buSzPct val="100000"/>
              <a:buFont typeface="Roboto Condensed Light"/>
              <a:buAutoNum type="alphaLcParenR"/>
            </a:pPr>
            <a:r>
              <a:rPr lang="en-US">
                <a:solidFill>
                  <a:schemeClr val="dk2"/>
                </a:solidFill>
                <a:latin typeface="Roboto Condensed Light"/>
                <a:ea typeface="Roboto Condensed Light"/>
                <a:cs typeface="Roboto Condensed Light"/>
                <a:sym typeface="Roboto Condensed Light"/>
              </a:rPr>
              <a:t>insomnia</a:t>
            </a:r>
            <a:endParaRPr>
              <a:solidFill>
                <a:schemeClr val="dk2"/>
              </a:solidFill>
              <a:latin typeface="Roboto Condensed Light"/>
              <a:ea typeface="Roboto Condensed Light"/>
              <a:cs typeface="Roboto Condensed Light"/>
              <a:sym typeface="Roboto Condensed Light"/>
            </a:endParaRPr>
          </a:p>
          <a:p>
            <a:pPr indent="-310832" lvl="0" marL="914400" rtl="0" algn="l">
              <a:lnSpc>
                <a:spcPct val="100000"/>
              </a:lnSpc>
              <a:spcBef>
                <a:spcPts val="0"/>
              </a:spcBef>
              <a:spcAft>
                <a:spcPts val="0"/>
              </a:spcAft>
              <a:buClr>
                <a:schemeClr val="dk2"/>
              </a:buClr>
              <a:buSzPct val="100000"/>
              <a:buFont typeface="Roboto Condensed Light"/>
              <a:buAutoNum type="alphaLcParenR"/>
            </a:pPr>
            <a:r>
              <a:rPr lang="en-US">
                <a:solidFill>
                  <a:schemeClr val="dk2"/>
                </a:solidFill>
                <a:latin typeface="Roboto Condensed Light"/>
                <a:ea typeface="Roboto Condensed Light"/>
                <a:cs typeface="Roboto Condensed Light"/>
                <a:sym typeface="Roboto Condensed Light"/>
              </a:rPr>
              <a:t>Hyperventilation</a:t>
            </a:r>
            <a:endParaRPr>
              <a:solidFill>
                <a:schemeClr val="dk2"/>
              </a:solidFill>
              <a:latin typeface="Roboto Condensed Light"/>
              <a:ea typeface="Roboto Condensed Light"/>
              <a:cs typeface="Roboto Condensed Light"/>
              <a:sym typeface="Roboto Condensed Light"/>
            </a:endParaRPr>
          </a:p>
          <a:p>
            <a:pPr indent="-310832" lvl="0" marL="914400" rtl="0" algn="l">
              <a:lnSpc>
                <a:spcPct val="100000"/>
              </a:lnSpc>
              <a:spcBef>
                <a:spcPts val="0"/>
              </a:spcBef>
              <a:spcAft>
                <a:spcPts val="0"/>
              </a:spcAft>
              <a:buClr>
                <a:schemeClr val="dk2"/>
              </a:buClr>
              <a:buSzPct val="100000"/>
              <a:buFont typeface="Roboto Condensed Light"/>
              <a:buAutoNum type="alphaLcParenR"/>
            </a:pPr>
            <a:r>
              <a:rPr lang="en-US">
                <a:solidFill>
                  <a:schemeClr val="dk2"/>
                </a:solidFill>
                <a:latin typeface="Roboto Condensed Light"/>
                <a:ea typeface="Roboto Condensed Light"/>
                <a:cs typeface="Roboto Condensed Light"/>
                <a:sym typeface="Roboto Condensed Light"/>
              </a:rPr>
              <a:t>weight loss (ٍسؤال مكرر كل مرة جواب)</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Clr>
                <a:schemeClr val="dk1"/>
              </a:buClr>
              <a:buSzPct val="78571"/>
              <a:buFont typeface="Arial"/>
              <a:buNone/>
            </a:pPr>
            <a:r>
              <a:rPr lang="en-US"/>
              <a:t>19- Not a side effect of trazodone :</a:t>
            </a:r>
            <a:endParaRPr/>
          </a:p>
          <a:p>
            <a:pPr indent="-310832" lvl="0" marL="914400" rtl="0" algn="l">
              <a:lnSpc>
                <a:spcPct val="100000"/>
              </a:lnSpc>
              <a:spcBef>
                <a:spcPts val="0"/>
              </a:spcBef>
              <a:spcAft>
                <a:spcPts val="0"/>
              </a:spcAft>
              <a:buSzPct val="100000"/>
              <a:buFont typeface="Roboto Condensed Light"/>
              <a:buAutoNum type="alphaLcParenR"/>
            </a:pPr>
            <a:r>
              <a:rPr lang="en-US">
                <a:latin typeface="Roboto Condensed Light"/>
                <a:ea typeface="Roboto Condensed Light"/>
                <a:cs typeface="Roboto Condensed Light"/>
                <a:sym typeface="Roboto Condensed Light"/>
              </a:rPr>
              <a:t>Sedation</a:t>
            </a:r>
            <a:endParaRPr>
              <a:latin typeface="Roboto Condensed Light"/>
              <a:ea typeface="Roboto Condensed Light"/>
              <a:cs typeface="Roboto Condensed Light"/>
              <a:sym typeface="Roboto Condensed Light"/>
            </a:endParaRPr>
          </a:p>
          <a:p>
            <a:pPr indent="-310832" lvl="0" marL="914400" rtl="0" algn="l">
              <a:lnSpc>
                <a:spcPct val="100000"/>
              </a:lnSpc>
              <a:spcBef>
                <a:spcPts val="0"/>
              </a:spcBef>
              <a:spcAft>
                <a:spcPts val="0"/>
              </a:spcAft>
              <a:buSzPct val="100000"/>
              <a:buFont typeface="Roboto Condensed Light"/>
              <a:buAutoNum type="alphaLcParenR"/>
            </a:pPr>
            <a:r>
              <a:rPr lang="en-US">
                <a:latin typeface="Roboto Condensed Light"/>
                <a:ea typeface="Roboto Condensed Light"/>
                <a:cs typeface="Roboto Condensed Light"/>
                <a:sym typeface="Roboto Condensed Light"/>
              </a:rPr>
              <a:t>Priapism</a:t>
            </a:r>
            <a:endParaRPr>
              <a:latin typeface="Roboto Condensed Light"/>
              <a:ea typeface="Roboto Condensed Light"/>
              <a:cs typeface="Roboto Condensed Light"/>
              <a:sym typeface="Roboto Condensed Light"/>
            </a:endParaRPr>
          </a:p>
          <a:p>
            <a:pPr indent="-310832" lvl="0" marL="914400" rtl="0" algn="l">
              <a:lnSpc>
                <a:spcPct val="100000"/>
              </a:lnSpc>
              <a:spcBef>
                <a:spcPts val="0"/>
              </a:spcBef>
              <a:spcAft>
                <a:spcPts val="0"/>
              </a:spcAft>
              <a:buClr>
                <a:schemeClr val="dk2"/>
              </a:buClr>
              <a:buSzPct val="100000"/>
              <a:buFont typeface="Roboto Condensed Light"/>
              <a:buAutoNum type="alphaLcParenR"/>
            </a:pPr>
            <a:r>
              <a:rPr lang="en-US">
                <a:solidFill>
                  <a:schemeClr val="dk2"/>
                </a:solidFill>
                <a:latin typeface="Roboto Condensed Light"/>
                <a:ea typeface="Roboto Condensed Light"/>
                <a:cs typeface="Roboto Condensed Light"/>
                <a:sym typeface="Roboto Condensed Light"/>
              </a:rPr>
              <a:t>Seizures</a:t>
            </a:r>
            <a:endParaRPr>
              <a:solidFill>
                <a:schemeClr val="dk2"/>
              </a:solidFill>
              <a:latin typeface="Roboto Condensed Light"/>
              <a:ea typeface="Roboto Condensed Light"/>
              <a:cs typeface="Roboto Condensed Light"/>
              <a:sym typeface="Roboto Condensed Light"/>
            </a:endParaRPr>
          </a:p>
          <a:p>
            <a:pPr indent="-310832" lvl="0" marL="914400" rtl="0" algn="l">
              <a:lnSpc>
                <a:spcPct val="100000"/>
              </a:lnSpc>
              <a:spcBef>
                <a:spcPts val="0"/>
              </a:spcBef>
              <a:spcAft>
                <a:spcPts val="0"/>
              </a:spcAft>
              <a:buSzPct val="100000"/>
              <a:buAutoNum type="alphaLcParenR"/>
            </a:pPr>
            <a:r>
              <a:rPr lang="en-US">
                <a:latin typeface="Roboto Condensed Light"/>
                <a:ea typeface="Roboto Condensed Light"/>
                <a:cs typeface="Roboto Condensed Light"/>
                <a:sym typeface="Roboto Condensed Light"/>
              </a:rPr>
              <a:t>Postural hypotension</a:t>
            </a:r>
            <a:r>
              <a:rPr lang="en-US"/>
              <a:t> </a:t>
            </a:r>
            <a:endParaRPr/>
          </a:p>
          <a:p>
            <a:pPr indent="0" lvl="0" marL="0" rtl="0" algn="l">
              <a:lnSpc>
                <a:spcPct val="100000"/>
              </a:lnSpc>
              <a:spcBef>
                <a:spcPts val="1000"/>
              </a:spcBef>
              <a:spcAft>
                <a:spcPts val="0"/>
              </a:spcAft>
              <a:buSzPct val="108108"/>
              <a:buNone/>
            </a:pPr>
            <a:r>
              <a:rPr lang="en-US"/>
              <a:t>20- what neurotransmitters antidepressant agents work mainly on?</a:t>
            </a:r>
            <a:endParaRPr/>
          </a:p>
          <a:p>
            <a:pPr indent="0" lvl="0" marL="457200" rtl="0" algn="l">
              <a:lnSpc>
                <a:spcPct val="100000"/>
              </a:lnSpc>
              <a:spcBef>
                <a:spcPts val="0"/>
              </a:spcBef>
              <a:spcAft>
                <a:spcPts val="0"/>
              </a:spcAft>
              <a:buSzPct val="108108"/>
              <a:buNone/>
            </a:pPr>
            <a:r>
              <a:rPr lang="en-US">
                <a:solidFill>
                  <a:schemeClr val="dk2"/>
                </a:solidFill>
                <a:latin typeface="Roboto Condensed Light"/>
                <a:ea typeface="Roboto Condensed Light"/>
                <a:cs typeface="Roboto Condensed Light"/>
                <a:sym typeface="Roboto Condensed Light"/>
              </a:rPr>
              <a:t>A. Serotonin and dopamine                 </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ct val="108108"/>
              <a:buNone/>
            </a:pPr>
            <a:r>
              <a:rPr lang="en-US">
                <a:latin typeface="Roboto Condensed Light"/>
                <a:ea typeface="Roboto Condensed Light"/>
                <a:cs typeface="Roboto Condensed Light"/>
                <a:sym typeface="Roboto Condensed Light"/>
              </a:rPr>
              <a:t>B. Norepinephrine</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ct val="108108"/>
              <a:buNone/>
            </a:pPr>
            <a:r>
              <a:rPr lang="en-US">
                <a:latin typeface="Roboto Condensed Light"/>
                <a:ea typeface="Roboto Condensed Light"/>
                <a:cs typeface="Roboto Condensed Light"/>
                <a:sym typeface="Roboto Condensed Light"/>
              </a:rPr>
              <a:t>C. dopamine and ach                           	</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ct val="108108"/>
              <a:buNone/>
            </a:pPr>
            <a:r>
              <a:rPr lang="en-US">
                <a:latin typeface="Roboto Condensed Light"/>
                <a:ea typeface="Roboto Condensed Light"/>
                <a:cs typeface="Roboto Condensed Light"/>
                <a:sym typeface="Roboto Condensed Light"/>
              </a:rPr>
              <a:t>D. adrenaline and dopamine</a:t>
            </a:r>
            <a:r>
              <a:rPr lang="en-US"/>
              <a:t> </a:t>
            </a:r>
            <a:endParaRPr/>
          </a:p>
        </p:txBody>
      </p:sp>
      <p:sp>
        <p:nvSpPr>
          <p:cNvPr id="4055" name="Google Shape;4055;g2b64a795e42_0_1058"/>
          <p:cNvSpPr txBox="1"/>
          <p:nvPr>
            <p:ph idx="1" type="body"/>
          </p:nvPr>
        </p:nvSpPr>
        <p:spPr>
          <a:xfrm>
            <a:off x="4573400" y="1013500"/>
            <a:ext cx="3686700" cy="41301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100000"/>
              </a:lnSpc>
              <a:spcBef>
                <a:spcPts val="0"/>
              </a:spcBef>
              <a:spcAft>
                <a:spcPts val="0"/>
              </a:spcAft>
              <a:buSzPct val="108108"/>
              <a:buNone/>
            </a:pPr>
            <a:r>
              <a:rPr lang="en-US"/>
              <a:t>21- What neurotransmitter does vortioxetine work on?</a:t>
            </a:r>
            <a:endParaRPr/>
          </a:p>
          <a:p>
            <a:pPr indent="0" lvl="0" marL="457200" rtl="0" algn="l">
              <a:lnSpc>
                <a:spcPct val="100000"/>
              </a:lnSpc>
              <a:spcBef>
                <a:spcPts val="0"/>
              </a:spcBef>
              <a:spcAft>
                <a:spcPts val="0"/>
              </a:spcAft>
              <a:buClr>
                <a:schemeClr val="dk1"/>
              </a:buClr>
              <a:buSzPct val="84942"/>
              <a:buFont typeface="Arial"/>
              <a:buNone/>
            </a:pPr>
            <a:r>
              <a:rPr lang="en-US">
                <a:solidFill>
                  <a:schemeClr val="dk2"/>
                </a:solidFill>
                <a:latin typeface="Roboto Condensed Light"/>
                <a:ea typeface="Roboto Condensed Light"/>
                <a:cs typeface="Roboto Condensed Light"/>
                <a:sym typeface="Roboto Condensed Light"/>
              </a:rPr>
              <a:t>a- serotonin receptor modulator</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b- serotonin and noradrenaline reuptake inhibitor</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c- monoamine oxidase inhibitor</a:t>
            </a:r>
            <a:endParaRPr>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t>22-  All are MAOI side effects except? </a:t>
            </a:r>
            <a:endParaRPr/>
          </a:p>
          <a:p>
            <a:pPr indent="-317500" lvl="0" marL="914400" rtl="0" algn="l">
              <a:lnSpc>
                <a:spcPct val="100000"/>
              </a:lnSpc>
              <a:spcBef>
                <a:spcPts val="0"/>
              </a:spcBef>
              <a:spcAft>
                <a:spcPts val="0"/>
              </a:spcAft>
              <a:buClr>
                <a:schemeClr val="dk2"/>
              </a:buClr>
              <a:buSzPct val="108108"/>
              <a:buFont typeface="Roboto Condensed Light"/>
              <a:buAutoNum type="alphaLcPeriod"/>
            </a:pPr>
            <a:r>
              <a:rPr lang="en-US">
                <a:solidFill>
                  <a:schemeClr val="dk2"/>
                </a:solidFill>
                <a:latin typeface="Roboto Condensed Light"/>
                <a:ea typeface="Roboto Condensed Light"/>
                <a:cs typeface="Roboto Condensed Light"/>
                <a:sym typeface="Roboto Condensed Light"/>
              </a:rPr>
              <a:t>CNS sedation</a:t>
            </a:r>
            <a:endParaRPr>
              <a:solidFill>
                <a:schemeClr val="dk2"/>
              </a:solidFill>
              <a:latin typeface="Roboto Condensed Light"/>
              <a:ea typeface="Roboto Condensed Light"/>
              <a:cs typeface="Roboto Condensed Light"/>
              <a:sym typeface="Roboto Condensed Light"/>
            </a:endParaRPr>
          </a:p>
          <a:p>
            <a:pPr indent="-317500" lvl="0" marL="914400" rtl="0" algn="l">
              <a:lnSpc>
                <a:spcPct val="100000"/>
              </a:lnSpc>
              <a:spcBef>
                <a:spcPts val="0"/>
              </a:spcBef>
              <a:spcAft>
                <a:spcPts val="0"/>
              </a:spcAft>
              <a:buSzPct val="108108"/>
              <a:buFont typeface="Roboto Condensed Light"/>
              <a:buAutoNum type="alphaLcPeriod"/>
            </a:pPr>
            <a:r>
              <a:rPr lang="en-US">
                <a:latin typeface="Roboto Condensed Light"/>
                <a:ea typeface="Roboto Condensed Light"/>
                <a:cs typeface="Roboto Condensed Light"/>
                <a:sym typeface="Roboto Condensed Light"/>
              </a:rPr>
              <a:t>Orthostatic hypotension </a:t>
            </a:r>
            <a:endParaRPr>
              <a:latin typeface="Roboto Condensed Light"/>
              <a:ea typeface="Roboto Condensed Light"/>
              <a:cs typeface="Roboto Condensed Light"/>
              <a:sym typeface="Roboto Condensed Light"/>
            </a:endParaRPr>
          </a:p>
          <a:p>
            <a:pPr indent="-317500" lvl="0" marL="914400" rtl="0" algn="l">
              <a:lnSpc>
                <a:spcPct val="100000"/>
              </a:lnSpc>
              <a:spcBef>
                <a:spcPts val="0"/>
              </a:spcBef>
              <a:spcAft>
                <a:spcPts val="0"/>
              </a:spcAft>
              <a:buSzPct val="108108"/>
              <a:buFont typeface="Roboto Condensed Light"/>
              <a:buAutoNum type="alphaLcPeriod"/>
            </a:pPr>
            <a:r>
              <a:rPr lang="en-US">
                <a:latin typeface="Roboto Condensed Light"/>
                <a:ea typeface="Roboto Condensed Light"/>
                <a:cs typeface="Roboto Condensed Light"/>
                <a:sym typeface="Roboto Condensed Light"/>
              </a:rPr>
              <a:t>Drowsiness </a:t>
            </a:r>
            <a:endParaRPr>
              <a:latin typeface="Roboto Condensed Light"/>
              <a:ea typeface="Roboto Condensed Light"/>
              <a:cs typeface="Roboto Condensed Light"/>
              <a:sym typeface="Roboto Condensed Light"/>
            </a:endParaRPr>
          </a:p>
          <a:p>
            <a:pPr indent="0" lvl="0" marL="0" rtl="0" algn="l">
              <a:lnSpc>
                <a:spcPct val="106000"/>
              </a:lnSpc>
              <a:spcBef>
                <a:spcPts val="1200"/>
              </a:spcBef>
              <a:spcAft>
                <a:spcPts val="0"/>
              </a:spcAft>
              <a:buSzPct val="108108"/>
              <a:buNone/>
            </a:pPr>
            <a:r>
              <a:rPr lang="en-US"/>
              <a:t> 23- All are not considered in Serotonin syndrome except? </a:t>
            </a:r>
            <a:endParaRPr/>
          </a:p>
          <a:p>
            <a:pPr indent="457200" lvl="0" marL="0" rtl="0" algn="l">
              <a:lnSpc>
                <a:spcPct val="106000"/>
              </a:lnSpc>
              <a:spcBef>
                <a:spcPts val="0"/>
              </a:spcBef>
              <a:spcAft>
                <a:spcPts val="0"/>
              </a:spcAft>
              <a:buClr>
                <a:schemeClr val="dk1"/>
              </a:buClr>
              <a:buSzPct val="91476"/>
              <a:buFont typeface="Arial"/>
              <a:buNone/>
            </a:pPr>
            <a:r>
              <a:rPr lang="en-US">
                <a:solidFill>
                  <a:schemeClr val="dk2"/>
                </a:solidFill>
                <a:latin typeface="Roboto Condensed Light"/>
                <a:ea typeface="Roboto Condensed Light"/>
                <a:cs typeface="Roboto Condensed Light"/>
                <a:sym typeface="Roboto Condensed Light"/>
              </a:rPr>
              <a:t>Tachycardia </a:t>
            </a:r>
            <a:r>
              <a:rPr lang="en-US" sz="1300">
                <a:solidFill>
                  <a:schemeClr val="dk2"/>
                </a:solidFill>
                <a:latin typeface="Roboto Condensed Light"/>
                <a:ea typeface="Roboto Condensed Light"/>
                <a:cs typeface="Roboto Condensed Light"/>
                <a:sym typeface="Roboto Condensed Light"/>
              </a:rPr>
              <a:t> </a:t>
            </a:r>
            <a:r>
              <a:rPr b="1" lang="en-US" sz="1300">
                <a:solidFill>
                  <a:schemeClr val="dk2"/>
                </a:solidFill>
                <a:latin typeface="Arial"/>
                <a:ea typeface="Arial"/>
                <a:cs typeface="Arial"/>
                <a:sym typeface="Arial"/>
              </a:rPr>
              <a:t>      </a:t>
            </a:r>
            <a:endParaRPr b="1" sz="1300">
              <a:solidFill>
                <a:schemeClr val="dk2"/>
              </a:solidFill>
              <a:latin typeface="Arial"/>
              <a:ea typeface="Arial"/>
              <a:cs typeface="Arial"/>
              <a:sym typeface="Arial"/>
            </a:endParaRPr>
          </a:p>
          <a:p>
            <a:pPr indent="0" lvl="0" marL="0" rtl="0" algn="l">
              <a:lnSpc>
                <a:spcPct val="100000"/>
              </a:lnSpc>
              <a:spcBef>
                <a:spcPts val="1000"/>
              </a:spcBef>
              <a:spcAft>
                <a:spcPts val="0"/>
              </a:spcAft>
              <a:buSzPct val="108108"/>
              <a:buNone/>
            </a:pPr>
            <a:r>
              <a:rPr lang="en-US"/>
              <a:t>24- Which of these drugs works by increasing the availability of norepinephrine, serotonin, dopamine and tyramine ? </a:t>
            </a:r>
            <a:endParaRPr/>
          </a:p>
          <a:p>
            <a:pPr indent="-317500" lvl="0" marL="914400" rtl="0" algn="l">
              <a:lnSpc>
                <a:spcPct val="100000"/>
              </a:lnSpc>
              <a:spcBef>
                <a:spcPts val="0"/>
              </a:spcBef>
              <a:spcAft>
                <a:spcPts val="0"/>
              </a:spcAft>
              <a:buClr>
                <a:schemeClr val="dk2"/>
              </a:buClr>
              <a:buSzPct val="108108"/>
              <a:buFont typeface="Roboto Condensed Light"/>
              <a:buAutoNum type="alphaLcPeriod"/>
            </a:pPr>
            <a:r>
              <a:rPr lang="en-US">
                <a:solidFill>
                  <a:schemeClr val="dk2"/>
                </a:solidFill>
                <a:latin typeface="Roboto Condensed Light"/>
                <a:ea typeface="Roboto Condensed Light"/>
                <a:cs typeface="Roboto Condensed Light"/>
                <a:sym typeface="Roboto Condensed Light"/>
              </a:rPr>
              <a:t>Phenelzine </a:t>
            </a:r>
            <a:endParaRPr>
              <a:solidFill>
                <a:schemeClr val="dk2"/>
              </a:solidFill>
              <a:latin typeface="Roboto Condensed Light"/>
              <a:ea typeface="Roboto Condensed Light"/>
              <a:cs typeface="Roboto Condensed Light"/>
              <a:sym typeface="Roboto Condensed Light"/>
            </a:endParaRPr>
          </a:p>
          <a:p>
            <a:pPr indent="-317500" lvl="0" marL="914400" rtl="0" algn="l">
              <a:lnSpc>
                <a:spcPct val="100000"/>
              </a:lnSpc>
              <a:spcBef>
                <a:spcPts val="0"/>
              </a:spcBef>
              <a:spcAft>
                <a:spcPts val="0"/>
              </a:spcAft>
              <a:buClr>
                <a:schemeClr val="dk1"/>
              </a:buClr>
              <a:buSzPct val="108108"/>
              <a:buFont typeface="Roboto Condensed Light"/>
              <a:buAutoNum type="alphaLcPeriod"/>
            </a:pPr>
            <a:r>
              <a:rPr lang="en-US">
                <a:solidFill>
                  <a:schemeClr val="dk1"/>
                </a:solidFill>
                <a:latin typeface="Roboto Condensed Light"/>
                <a:ea typeface="Roboto Condensed Light"/>
                <a:cs typeface="Roboto Condensed Light"/>
                <a:sym typeface="Roboto Condensed Light"/>
              </a:rPr>
              <a:t>Fluoxetine </a:t>
            </a:r>
            <a:endParaRPr>
              <a:solidFill>
                <a:schemeClr val="dk1"/>
              </a:solidFill>
              <a:latin typeface="Roboto Condensed Light"/>
              <a:ea typeface="Roboto Condensed Light"/>
              <a:cs typeface="Roboto Condensed Light"/>
              <a:sym typeface="Roboto Condensed Light"/>
            </a:endParaRPr>
          </a:p>
          <a:p>
            <a:pPr indent="-317500" lvl="0" marL="914400" rtl="0" algn="l">
              <a:lnSpc>
                <a:spcPct val="100000"/>
              </a:lnSpc>
              <a:spcBef>
                <a:spcPts val="0"/>
              </a:spcBef>
              <a:spcAft>
                <a:spcPts val="0"/>
              </a:spcAft>
              <a:buClr>
                <a:schemeClr val="dk1"/>
              </a:buClr>
              <a:buSzPct val="108108"/>
              <a:buFont typeface="Roboto Condensed Light"/>
              <a:buAutoNum type="alphaLcPeriod"/>
            </a:pPr>
            <a:r>
              <a:rPr lang="en-US">
                <a:solidFill>
                  <a:schemeClr val="dk1"/>
                </a:solidFill>
                <a:latin typeface="Roboto Condensed Light"/>
                <a:ea typeface="Roboto Condensed Light"/>
                <a:cs typeface="Roboto Condensed Light"/>
                <a:sym typeface="Roboto Condensed Light"/>
              </a:rPr>
              <a:t>Trazodone</a:t>
            </a:r>
            <a:endParaRPr>
              <a:solidFill>
                <a:schemeClr val="dk1"/>
              </a:solidFill>
              <a:latin typeface="Roboto Condensed Light"/>
              <a:ea typeface="Roboto Condensed Light"/>
              <a:cs typeface="Roboto Condensed Light"/>
              <a:sym typeface="Roboto Condensed Light"/>
            </a:endParaRPr>
          </a:p>
        </p:txBody>
      </p:sp>
    </p:spTree>
  </p:cSld>
  <p:clrMapOvr>
    <a:masterClrMapping/>
  </p:clrMapOvr>
</p:sld>
</file>

<file path=ppt/slides/slide3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9" name="Shape 4059"/>
        <p:cNvGrpSpPr/>
        <p:nvPr/>
      </p:nvGrpSpPr>
      <p:grpSpPr>
        <a:xfrm>
          <a:off x="0" y="0"/>
          <a:ext cx="0" cy="0"/>
          <a:chOff x="0" y="0"/>
          <a:chExt cx="0" cy="0"/>
        </a:xfrm>
      </p:grpSpPr>
      <p:sp>
        <p:nvSpPr>
          <p:cNvPr id="4060" name="Google Shape;4060;g2b64a795e42_0_1070"/>
          <p:cNvSpPr txBox="1"/>
          <p:nvPr>
            <p:ph type="title"/>
          </p:nvPr>
        </p:nvSpPr>
        <p:spPr>
          <a:xfrm>
            <a:off x="251250" y="2226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4061" name="Google Shape;4061;g2b64a795e42_0_1070"/>
          <p:cNvSpPr txBox="1"/>
          <p:nvPr>
            <p:ph idx="1" type="body"/>
          </p:nvPr>
        </p:nvSpPr>
        <p:spPr>
          <a:xfrm>
            <a:off x="342050" y="1013500"/>
            <a:ext cx="3661200" cy="41301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00000"/>
              </a:lnSpc>
              <a:spcBef>
                <a:spcPts val="0"/>
              </a:spcBef>
              <a:spcAft>
                <a:spcPts val="0"/>
              </a:spcAft>
              <a:buSzPts val="1400"/>
              <a:buNone/>
            </a:pPr>
            <a:r>
              <a:rPr lang="en-US"/>
              <a:t>25- Which of the following is a life threatening sign of “serotonin syndrome”?</a:t>
            </a:r>
            <a:endParaRPr/>
          </a:p>
          <a:p>
            <a:pPr indent="0" lvl="0" marL="457200" rtl="0" algn="l">
              <a:lnSpc>
                <a:spcPct val="100000"/>
              </a:lnSpc>
              <a:spcBef>
                <a:spcPts val="0"/>
              </a:spcBef>
              <a:spcAft>
                <a:spcPts val="0"/>
              </a:spcAft>
              <a:buSzPts val="1400"/>
              <a:buNone/>
            </a:pPr>
            <a:r>
              <a:rPr lang="en-US">
                <a:latin typeface="Roboto Condensed Light"/>
                <a:ea typeface="Roboto Condensed Light"/>
                <a:cs typeface="Roboto Condensed Light"/>
                <a:sym typeface="Roboto Condensed Light"/>
              </a:rPr>
              <a:t>A. loss of consciousness</a:t>
            </a:r>
            <a:br>
              <a:rPr lang="en-US">
                <a:latin typeface="Roboto Condensed Light"/>
                <a:ea typeface="Roboto Condensed Light"/>
                <a:cs typeface="Roboto Condensed Light"/>
                <a:sym typeface="Roboto Condensed Light"/>
              </a:rPr>
            </a:br>
            <a:r>
              <a:rPr lang="en-US">
                <a:latin typeface="Roboto Condensed Light"/>
                <a:ea typeface="Roboto Condensed Light"/>
                <a:cs typeface="Roboto Condensed Light"/>
                <a:sym typeface="Roboto Condensed Light"/>
              </a:rPr>
              <a:t>B. tachycardia</a:t>
            </a:r>
            <a:br>
              <a:rPr lang="en-US">
                <a:latin typeface="Roboto Condensed Light"/>
                <a:ea typeface="Roboto Condensed Light"/>
                <a:cs typeface="Roboto Condensed Light"/>
                <a:sym typeface="Roboto Condensed Light"/>
              </a:rPr>
            </a:br>
            <a:r>
              <a:rPr lang="en-US">
                <a:solidFill>
                  <a:schemeClr val="dk2"/>
                </a:solidFill>
                <a:latin typeface="Roboto Condensed Light"/>
                <a:ea typeface="Roboto Condensed Light"/>
                <a:cs typeface="Roboto Condensed Light"/>
                <a:sym typeface="Roboto Condensed Light"/>
              </a:rPr>
              <a:t>C. muscle rigidity</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26- </a:t>
            </a:r>
            <a:r>
              <a:rPr lang="en-US">
                <a:solidFill>
                  <a:schemeClr val="dk1"/>
                </a:solidFill>
                <a:latin typeface="Arial"/>
                <a:ea typeface="Arial"/>
                <a:cs typeface="Arial"/>
                <a:sym typeface="Arial"/>
              </a:rPr>
              <a:t>Which of these is a side effect of TCAs?</a:t>
            </a:r>
            <a:endParaRPr>
              <a:solidFill>
                <a:schemeClr val="dk1"/>
              </a:solidFill>
              <a:latin typeface="Arial"/>
              <a:ea typeface="Arial"/>
              <a:cs typeface="Arial"/>
              <a:sym typeface="Arial"/>
            </a:endParaRPr>
          </a:p>
          <a:p>
            <a:pPr indent="0" lvl="0" marL="45720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a. Seizures </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ts val="1400"/>
              <a:buNone/>
            </a:pPr>
            <a:r>
              <a:rPr lang="en-US">
                <a:latin typeface="Roboto Condensed Light"/>
                <a:ea typeface="Roboto Condensed Light"/>
                <a:cs typeface="Roboto Condensed Light"/>
                <a:sym typeface="Roboto Condensed Light"/>
              </a:rPr>
              <a:t>b. Diarrhea </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ts val="1400"/>
              <a:buNone/>
            </a:pPr>
            <a:r>
              <a:rPr lang="en-US">
                <a:latin typeface="Roboto Condensed Light"/>
                <a:ea typeface="Roboto Condensed Light"/>
                <a:cs typeface="Roboto Condensed Light"/>
                <a:sym typeface="Roboto Condensed Light"/>
              </a:rPr>
              <a:t>c. Weight loss</a:t>
            </a:r>
            <a:r>
              <a:rPr lang="en-US"/>
              <a:t> </a:t>
            </a:r>
            <a:endParaRPr/>
          </a:p>
          <a:p>
            <a:pPr indent="0" lvl="0" marL="0" rtl="0" algn="l">
              <a:lnSpc>
                <a:spcPct val="100000"/>
              </a:lnSpc>
              <a:spcBef>
                <a:spcPts val="1000"/>
              </a:spcBef>
              <a:spcAft>
                <a:spcPts val="0"/>
              </a:spcAft>
              <a:buSzPts val="1400"/>
              <a:buNone/>
            </a:pPr>
            <a:r>
              <a:rPr lang="en-US"/>
              <a:t>27- Tyramine hypersensitivity is considered? </a:t>
            </a:r>
            <a:r>
              <a:rPr lang="en-US">
                <a:solidFill>
                  <a:schemeClr val="dk2"/>
                </a:solidFill>
                <a:latin typeface="Roboto Condensed Light"/>
                <a:ea typeface="Roboto Condensed Light"/>
                <a:cs typeface="Roboto Condensed Light"/>
                <a:sym typeface="Roboto Condensed Light"/>
              </a:rPr>
              <a:t>MAOI side effect </a:t>
            </a:r>
            <a:endParaRPr/>
          </a:p>
          <a:p>
            <a:pPr indent="0" lvl="0" marL="0" rtl="0" algn="l">
              <a:lnSpc>
                <a:spcPct val="100000"/>
              </a:lnSpc>
              <a:spcBef>
                <a:spcPts val="1000"/>
              </a:spcBef>
              <a:spcAft>
                <a:spcPts val="0"/>
              </a:spcAft>
              <a:buSzPts val="1400"/>
              <a:buNone/>
            </a:pPr>
            <a:r>
              <a:rPr lang="en-US"/>
              <a:t>28- Which of the following TCAs has the least sedative effect</a:t>
            </a:r>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A-Clomipramine</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B-nortriptyline</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C-desipramine</a:t>
            </a:r>
            <a:endParaRPr/>
          </a:p>
          <a:p>
            <a:pPr indent="0" lvl="0" marL="457200" rtl="0" algn="l">
              <a:lnSpc>
                <a:spcPct val="100000"/>
              </a:lnSpc>
              <a:spcBef>
                <a:spcPts val="0"/>
              </a:spcBef>
              <a:spcAft>
                <a:spcPts val="0"/>
              </a:spcAft>
              <a:buClr>
                <a:schemeClr val="dk1"/>
              </a:buClr>
              <a:buSzPts val="1100"/>
              <a:buFont typeface="Arial"/>
              <a:buNone/>
            </a:pPr>
            <a:r>
              <a:t/>
            </a:r>
            <a:endParaRPr>
              <a:solidFill>
                <a:schemeClr val="dk2"/>
              </a:solidFill>
              <a:latin typeface="Roboto Condensed Light"/>
              <a:ea typeface="Roboto Condensed Light"/>
              <a:cs typeface="Roboto Condensed Light"/>
              <a:sym typeface="Roboto Condensed Light"/>
            </a:endParaRPr>
          </a:p>
        </p:txBody>
      </p:sp>
      <p:sp>
        <p:nvSpPr>
          <p:cNvPr id="4062" name="Google Shape;4062;g2b64a795e42_0_1070"/>
          <p:cNvSpPr txBox="1"/>
          <p:nvPr/>
        </p:nvSpPr>
        <p:spPr>
          <a:xfrm>
            <a:off x="4510075" y="962825"/>
            <a:ext cx="3534600" cy="420624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1000"/>
              </a:spcBef>
              <a:spcAft>
                <a:spcPts val="0"/>
              </a:spcAft>
              <a:buClr>
                <a:srgbClr val="000000"/>
              </a:buClr>
              <a:buSzPts val="1200"/>
              <a:buFont typeface="Arial"/>
              <a:buNone/>
            </a:pPr>
            <a:r>
              <a:rPr b="0" i="0" lang="en-US" sz="1200" u="none" cap="none" strike="noStrike">
                <a:solidFill>
                  <a:schemeClr val="dk1"/>
                </a:solidFill>
                <a:latin typeface="Rubik"/>
                <a:ea typeface="Rubik"/>
                <a:cs typeface="Rubik"/>
                <a:sym typeface="Rubik"/>
              </a:rPr>
              <a:t>29- Which of the following antidepressants would be the best choice for a patient  concerned about  erectile dysfunction ?</a:t>
            </a:r>
            <a:endParaRPr b="0" i="0" sz="1200" u="none" cap="none" strike="noStrike">
              <a:solidFill>
                <a:schemeClr val="dk1"/>
              </a:solidFill>
              <a:latin typeface="Rubik"/>
              <a:ea typeface="Rubik"/>
              <a:cs typeface="Rubik"/>
              <a:sym typeface="Rubik"/>
            </a:endParaRPr>
          </a:p>
          <a:p>
            <a:pPr indent="-304800" lvl="0" marL="914400" marR="0" rtl="0" algn="l">
              <a:lnSpc>
                <a:spcPct val="100000"/>
              </a:lnSpc>
              <a:spcBef>
                <a:spcPts val="0"/>
              </a:spcBef>
              <a:spcAft>
                <a:spcPts val="0"/>
              </a:spcAft>
              <a:buClr>
                <a:schemeClr val="dk2"/>
              </a:buClr>
              <a:buSzPts val="1200"/>
              <a:buFont typeface="Roboto Condensed Light"/>
              <a:buAutoNum type="alphaUcPeriod"/>
            </a:pPr>
            <a:r>
              <a:rPr b="0" i="0" lang="en-US" sz="1200" u="none" cap="none" strike="noStrike">
                <a:solidFill>
                  <a:schemeClr val="dk2"/>
                </a:solidFill>
                <a:latin typeface="Roboto Condensed Light"/>
                <a:ea typeface="Roboto Condensed Light"/>
                <a:cs typeface="Roboto Condensed Light"/>
                <a:sym typeface="Roboto Condensed Light"/>
              </a:rPr>
              <a:t>Bupropion</a:t>
            </a:r>
            <a:endParaRPr b="0" i="0" sz="1200" u="none" cap="none" strike="noStrike">
              <a:solidFill>
                <a:schemeClr val="dk2"/>
              </a:solidFill>
              <a:latin typeface="Roboto Condensed Light"/>
              <a:ea typeface="Roboto Condensed Light"/>
              <a:cs typeface="Roboto Condensed Light"/>
              <a:sym typeface="Roboto Condensed Light"/>
            </a:endParaRPr>
          </a:p>
          <a:p>
            <a:pPr indent="-304800" lvl="0" marL="914400" marR="0" rtl="0" algn="l">
              <a:lnSpc>
                <a:spcPct val="100000"/>
              </a:lnSpc>
              <a:spcBef>
                <a:spcPts val="0"/>
              </a:spcBef>
              <a:spcAft>
                <a:spcPts val="0"/>
              </a:spcAft>
              <a:buClr>
                <a:schemeClr val="dk1"/>
              </a:buClr>
              <a:buSzPts val="1200"/>
              <a:buFont typeface="Roboto Condensed Light"/>
              <a:buAutoNum type="alphaUcPeriod"/>
            </a:pPr>
            <a:r>
              <a:rPr b="0" i="0" lang="en-US" sz="1200" u="none" cap="none" strike="noStrike">
                <a:solidFill>
                  <a:schemeClr val="dk1"/>
                </a:solidFill>
                <a:latin typeface="Roboto Condensed Light"/>
                <a:ea typeface="Roboto Condensed Light"/>
                <a:cs typeface="Roboto Condensed Light"/>
                <a:sym typeface="Roboto Condensed Light"/>
              </a:rPr>
              <a:t>Fluoxetine</a:t>
            </a:r>
            <a:endParaRPr b="0" i="0" sz="1200" u="none" cap="none" strike="noStrike">
              <a:solidFill>
                <a:schemeClr val="dk1"/>
              </a:solidFill>
              <a:latin typeface="Roboto Condensed Light"/>
              <a:ea typeface="Roboto Condensed Light"/>
              <a:cs typeface="Roboto Condensed Light"/>
              <a:sym typeface="Roboto Condensed Light"/>
            </a:endParaRPr>
          </a:p>
          <a:p>
            <a:pPr indent="-304800" lvl="0" marL="914400" marR="0" rtl="0" algn="l">
              <a:lnSpc>
                <a:spcPct val="100000"/>
              </a:lnSpc>
              <a:spcBef>
                <a:spcPts val="0"/>
              </a:spcBef>
              <a:spcAft>
                <a:spcPts val="0"/>
              </a:spcAft>
              <a:buClr>
                <a:schemeClr val="dk1"/>
              </a:buClr>
              <a:buSzPts val="1200"/>
              <a:buFont typeface="Roboto Condensed Light"/>
              <a:buAutoNum type="alphaUcPeriod"/>
            </a:pPr>
            <a:r>
              <a:rPr b="0" i="0" lang="en-US" sz="1200" u="none" cap="none" strike="noStrike">
                <a:solidFill>
                  <a:schemeClr val="dk1"/>
                </a:solidFill>
                <a:latin typeface="Roboto Condensed Light"/>
                <a:ea typeface="Roboto Condensed Light"/>
                <a:cs typeface="Roboto Condensed Light"/>
                <a:sym typeface="Roboto Condensed Light"/>
              </a:rPr>
              <a:t>Desipramine</a:t>
            </a:r>
            <a:endParaRPr b="0" i="0" sz="1200" u="none" cap="none" strike="noStrike">
              <a:solidFill>
                <a:schemeClr val="dk1"/>
              </a:solidFill>
              <a:latin typeface="Roboto Condensed Light"/>
              <a:ea typeface="Roboto Condensed Light"/>
              <a:cs typeface="Roboto Condensed Light"/>
              <a:sym typeface="Roboto Condensed Light"/>
            </a:endParaRPr>
          </a:p>
          <a:p>
            <a:pPr indent="0" lvl="0" marL="0" marR="0" rtl="0" algn="l">
              <a:lnSpc>
                <a:spcPct val="100000"/>
              </a:lnSpc>
              <a:spcBef>
                <a:spcPts val="1000"/>
              </a:spcBef>
              <a:spcAft>
                <a:spcPts val="0"/>
              </a:spcAft>
              <a:buClr>
                <a:srgbClr val="000000"/>
              </a:buClr>
              <a:buSzPts val="1200"/>
              <a:buFont typeface="Arial"/>
              <a:buNone/>
            </a:pPr>
            <a:r>
              <a:rPr b="0" i="0" lang="en-US" sz="1200" u="none" cap="none" strike="noStrike">
                <a:solidFill>
                  <a:schemeClr val="dk1"/>
                </a:solidFill>
                <a:latin typeface="Rubik"/>
                <a:ea typeface="Rubik"/>
                <a:cs typeface="Rubik"/>
                <a:sym typeface="Rubik"/>
              </a:rPr>
              <a:t>30- Safest Antidepressant in elderly patients would be :</a:t>
            </a:r>
            <a:endParaRPr b="0" i="0" sz="1200" u="none" cap="none" strike="noStrike">
              <a:solidFill>
                <a:schemeClr val="dk1"/>
              </a:solidFill>
              <a:latin typeface="Rubik"/>
              <a:ea typeface="Rubik"/>
              <a:cs typeface="Rubik"/>
              <a:sym typeface="Rubik"/>
            </a:endParaRPr>
          </a:p>
          <a:p>
            <a:pPr indent="0" lvl="0" marL="45720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boto Condensed Light"/>
                <a:ea typeface="Roboto Condensed Light"/>
                <a:cs typeface="Roboto Condensed Light"/>
                <a:sym typeface="Roboto Condensed Light"/>
              </a:rPr>
              <a:t>A. Paroxetine</a:t>
            </a:r>
            <a:endParaRPr b="0" i="0" sz="1200" u="none" cap="none" strike="noStrike">
              <a:solidFill>
                <a:schemeClr val="dk1"/>
              </a:solidFill>
              <a:latin typeface="Roboto Condensed Light"/>
              <a:ea typeface="Roboto Condensed Light"/>
              <a:cs typeface="Roboto Condensed Light"/>
              <a:sym typeface="Roboto Condensed Light"/>
            </a:endParaRPr>
          </a:p>
          <a:p>
            <a:pPr indent="0" lvl="0" marL="45720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boto Condensed Light"/>
                <a:ea typeface="Roboto Condensed Light"/>
                <a:cs typeface="Roboto Condensed Light"/>
                <a:sym typeface="Roboto Condensed Light"/>
              </a:rPr>
              <a:t>B. Clomipramine</a:t>
            </a:r>
            <a:endParaRPr b="0" i="0" sz="1200" u="none" cap="none" strike="noStrike">
              <a:solidFill>
                <a:schemeClr val="dk1"/>
              </a:solidFill>
              <a:latin typeface="Roboto Condensed Light"/>
              <a:ea typeface="Roboto Condensed Light"/>
              <a:cs typeface="Roboto Condensed Light"/>
              <a:sym typeface="Roboto Condensed Light"/>
            </a:endParaRPr>
          </a:p>
          <a:p>
            <a:pPr indent="0" lvl="0" marL="45720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2"/>
                </a:solidFill>
                <a:latin typeface="Roboto Condensed Light"/>
                <a:ea typeface="Roboto Condensed Light"/>
                <a:cs typeface="Roboto Condensed Light"/>
                <a:sym typeface="Roboto Condensed Light"/>
              </a:rPr>
              <a:t>C. Escitalopram </a:t>
            </a:r>
            <a:endParaRPr b="0" i="0" sz="1200" u="none" cap="none" strike="noStrike">
              <a:solidFill>
                <a:schemeClr val="dk2"/>
              </a:solidFill>
              <a:latin typeface="Roboto Condensed Light"/>
              <a:ea typeface="Roboto Condensed Light"/>
              <a:cs typeface="Roboto Condensed Light"/>
              <a:sym typeface="Roboto Condensed Light"/>
            </a:endParaRPr>
          </a:p>
          <a:p>
            <a:pPr indent="0" lvl="0" marL="0" marR="0" rtl="0" algn="l">
              <a:lnSpc>
                <a:spcPct val="100000"/>
              </a:lnSpc>
              <a:spcBef>
                <a:spcPts val="1000"/>
              </a:spcBef>
              <a:spcAft>
                <a:spcPts val="0"/>
              </a:spcAft>
              <a:buClr>
                <a:srgbClr val="000000"/>
              </a:buClr>
              <a:buSzPts val="1200"/>
              <a:buFont typeface="Arial"/>
              <a:buNone/>
            </a:pPr>
            <a:r>
              <a:rPr b="0" i="0" lang="en-US" sz="1200" u="none" cap="none" strike="noStrike">
                <a:solidFill>
                  <a:srgbClr val="000000"/>
                </a:solidFill>
                <a:latin typeface="Rubik"/>
                <a:ea typeface="Rubik"/>
                <a:cs typeface="Rubik"/>
                <a:sym typeface="Rubik"/>
              </a:rPr>
              <a:t>31- Patient with MDD, complaining of persistent erection for 5 hours, what drug is mostly associated with it?</a:t>
            </a:r>
            <a:endParaRPr b="0" i="0" sz="1200" u="none" cap="none" strike="noStrike">
              <a:solidFill>
                <a:srgbClr val="000000"/>
              </a:solidFill>
              <a:latin typeface="Rubik"/>
              <a:ea typeface="Rubik"/>
              <a:cs typeface="Rubik"/>
              <a:sym typeface="Rubik"/>
            </a:endParaRPr>
          </a:p>
          <a:p>
            <a:pPr indent="0" lvl="0" marL="45720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2"/>
                </a:solidFill>
                <a:latin typeface="Roboto Condensed Light"/>
                <a:ea typeface="Roboto Condensed Light"/>
                <a:cs typeface="Roboto Condensed Light"/>
                <a:sym typeface="Roboto Condensed Light"/>
              </a:rPr>
              <a:t>Trazodone (because it’s a case of priapism)</a:t>
            </a:r>
            <a:endParaRPr b="0" i="0" sz="1200" u="none" cap="none" strike="noStrike">
              <a:solidFill>
                <a:schemeClr val="dk2"/>
              </a:solidFill>
              <a:latin typeface="Roboto Condensed Light"/>
              <a:ea typeface="Roboto Condensed Light"/>
              <a:cs typeface="Roboto Condensed Light"/>
              <a:sym typeface="Roboto Condensed Light"/>
            </a:endParaRPr>
          </a:p>
          <a:p>
            <a:pPr indent="0" lvl="0" marL="0" marR="0" rtl="0" algn="l">
              <a:lnSpc>
                <a:spcPct val="100000"/>
              </a:lnSpc>
              <a:spcBef>
                <a:spcPts val="1000"/>
              </a:spcBef>
              <a:spcAft>
                <a:spcPts val="0"/>
              </a:spcAft>
              <a:buClr>
                <a:srgbClr val="000000"/>
              </a:buClr>
              <a:buSzPts val="1200"/>
              <a:buFont typeface="Arial"/>
              <a:buNone/>
            </a:pPr>
            <a:r>
              <a:rPr b="0" i="0" lang="en-US" sz="1200" u="none" cap="none" strike="noStrike">
                <a:solidFill>
                  <a:srgbClr val="000000"/>
                </a:solidFill>
                <a:latin typeface="Rubik"/>
                <a:ea typeface="Rubik"/>
                <a:cs typeface="Rubik"/>
                <a:sym typeface="Rubik"/>
              </a:rPr>
              <a:t>32- </a:t>
            </a:r>
            <a:r>
              <a:rPr b="0" i="0" lang="en-US" sz="1200" u="none" cap="none" strike="noStrike">
                <a:solidFill>
                  <a:srgbClr val="000000"/>
                </a:solidFill>
                <a:latin typeface="Arial"/>
                <a:ea typeface="Arial"/>
                <a:cs typeface="Arial"/>
                <a:sym typeface="Arial"/>
              </a:rPr>
              <a:t>SSRIs are different than other antidepressants in the way they affect the platelets, what is their effect on platelets?</a:t>
            </a:r>
            <a:endParaRPr b="0" i="0" sz="12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2"/>
                </a:solidFill>
                <a:latin typeface="Roboto Condensed Light"/>
                <a:ea typeface="Roboto Condensed Light"/>
                <a:cs typeface="Roboto Condensed Light"/>
                <a:sym typeface="Roboto Condensed Light"/>
              </a:rPr>
              <a:t>Decrease serotonin levels in platelets</a:t>
            </a:r>
            <a:endParaRPr b="0" i="0" sz="1200" u="none" cap="none" strike="noStrike">
              <a:solidFill>
                <a:schemeClr val="dk2"/>
              </a:solidFill>
              <a:latin typeface="Roboto Condensed Light"/>
              <a:ea typeface="Roboto Condensed Light"/>
              <a:cs typeface="Roboto Condensed Light"/>
              <a:sym typeface="Roboto Condensed Light"/>
            </a:endParaRPr>
          </a:p>
        </p:txBody>
      </p:sp>
    </p:spTree>
  </p:cSld>
  <p:clrMapOvr>
    <a:masterClrMapping/>
  </p:clrMapOvr>
</p:sld>
</file>

<file path=ppt/slides/slide3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6" name="Shape 4066"/>
        <p:cNvGrpSpPr/>
        <p:nvPr/>
      </p:nvGrpSpPr>
      <p:grpSpPr>
        <a:xfrm>
          <a:off x="0" y="0"/>
          <a:ext cx="0" cy="0"/>
          <a:chOff x="0" y="0"/>
          <a:chExt cx="0" cy="0"/>
        </a:xfrm>
      </p:grpSpPr>
      <p:sp>
        <p:nvSpPr>
          <p:cNvPr id="4067" name="Google Shape;4067;p157"/>
          <p:cNvSpPr txBox="1"/>
          <p:nvPr>
            <p:ph type="title"/>
          </p:nvPr>
        </p:nvSpPr>
        <p:spPr>
          <a:xfrm>
            <a:off x="251250" y="2226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4068" name="Google Shape;4068;p157"/>
          <p:cNvSpPr txBox="1"/>
          <p:nvPr>
            <p:ph idx="1" type="body"/>
          </p:nvPr>
        </p:nvSpPr>
        <p:spPr>
          <a:xfrm>
            <a:off x="342050" y="1013500"/>
            <a:ext cx="3661200" cy="4130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t>33- Case with the following symptoms (dietary reaction severe headache palpitation hypertensive crisis) what is this SE: </a:t>
            </a:r>
            <a:endParaRPr/>
          </a:p>
          <a:p>
            <a:pPr indent="0" lvl="1" marL="457200" rtl="0" algn="l">
              <a:lnSpc>
                <a:spcPct val="100000"/>
              </a:lnSpc>
              <a:spcBef>
                <a:spcPts val="0"/>
              </a:spcBef>
              <a:spcAft>
                <a:spcPts val="0"/>
              </a:spcAft>
              <a:buSzPts val="1400"/>
              <a:buNone/>
            </a:pPr>
            <a:r>
              <a:rPr lang="en-US">
                <a:solidFill>
                  <a:schemeClr val="dk2"/>
                </a:solidFill>
              </a:rPr>
              <a:t>-tyramine reaction</a:t>
            </a:r>
            <a:endParaRPr/>
          </a:p>
          <a:p>
            <a:pPr indent="0" lvl="0" marL="0" rtl="0" algn="l">
              <a:lnSpc>
                <a:spcPct val="100000"/>
              </a:lnSpc>
              <a:spcBef>
                <a:spcPts val="0"/>
              </a:spcBef>
              <a:spcAft>
                <a:spcPts val="0"/>
              </a:spcAft>
              <a:buSzPts val="1400"/>
              <a:buNone/>
            </a:pPr>
            <a:r>
              <a:t/>
            </a:r>
            <a:endParaRPr>
              <a:solidFill>
                <a:schemeClr val="dk2"/>
              </a:solidFill>
              <a:latin typeface="Roboto Condensed Light"/>
              <a:ea typeface="Roboto Condensed Light"/>
              <a:cs typeface="Roboto Condensed Light"/>
              <a:sym typeface="Roboto Condensed Light"/>
            </a:endParaRPr>
          </a:p>
        </p:txBody>
      </p:sp>
    </p:spTree>
  </p:cSld>
  <p:clrMapOvr>
    <a:masterClrMapping/>
  </p:clrMapOvr>
</p:sld>
</file>

<file path=ppt/slides/slide3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2" name="Shape 4072"/>
        <p:cNvGrpSpPr/>
        <p:nvPr/>
      </p:nvGrpSpPr>
      <p:grpSpPr>
        <a:xfrm>
          <a:off x="0" y="0"/>
          <a:ext cx="0" cy="0"/>
          <a:chOff x="0" y="0"/>
          <a:chExt cx="0" cy="0"/>
        </a:xfrm>
      </p:grpSpPr>
      <p:sp>
        <p:nvSpPr>
          <p:cNvPr id="4073" name="Google Shape;4073;g2b64a795e42_0_1080"/>
          <p:cNvSpPr txBox="1"/>
          <p:nvPr>
            <p:ph type="title"/>
          </p:nvPr>
        </p:nvSpPr>
        <p:spPr>
          <a:xfrm>
            <a:off x="608639" y="2525322"/>
            <a:ext cx="40734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sz="2800"/>
              <a:t>Benzodiazepines</a:t>
            </a:r>
            <a:endParaRPr sz="2800"/>
          </a:p>
        </p:txBody>
      </p:sp>
      <p:sp>
        <p:nvSpPr>
          <p:cNvPr id="4074" name="Google Shape;4074;g2b64a795e42_0_1080"/>
          <p:cNvSpPr/>
          <p:nvPr/>
        </p:nvSpPr>
        <p:spPr>
          <a:xfrm>
            <a:off x="1937975" y="1284250"/>
            <a:ext cx="1544540" cy="1112046"/>
          </a:xfrm>
          <a:custGeom>
            <a:rect b="b" l="l" r="r" t="t"/>
            <a:pathLst>
              <a:path extrusionOk="0" h="5692" w="7942">
                <a:moveTo>
                  <a:pt x="3056" y="1"/>
                </a:moveTo>
                <a:cubicBezTo>
                  <a:pt x="2499" y="1"/>
                  <a:pt x="1942" y="26"/>
                  <a:pt x="1393" y="99"/>
                </a:cubicBezTo>
                <a:cubicBezTo>
                  <a:pt x="912" y="166"/>
                  <a:pt x="370" y="314"/>
                  <a:pt x="154" y="808"/>
                </a:cubicBezTo>
                <a:cubicBezTo>
                  <a:pt x="31" y="1079"/>
                  <a:pt x="0" y="1393"/>
                  <a:pt x="25" y="1714"/>
                </a:cubicBezTo>
                <a:cubicBezTo>
                  <a:pt x="68" y="2312"/>
                  <a:pt x="296" y="2966"/>
                  <a:pt x="536" y="3520"/>
                </a:cubicBezTo>
                <a:cubicBezTo>
                  <a:pt x="666" y="3816"/>
                  <a:pt x="789" y="4088"/>
                  <a:pt x="894" y="4310"/>
                </a:cubicBezTo>
                <a:cubicBezTo>
                  <a:pt x="1178" y="4932"/>
                  <a:pt x="1615" y="5537"/>
                  <a:pt x="2220" y="5666"/>
                </a:cubicBezTo>
                <a:cubicBezTo>
                  <a:pt x="2302" y="5684"/>
                  <a:pt x="2385" y="5691"/>
                  <a:pt x="2468" y="5691"/>
                </a:cubicBezTo>
                <a:cubicBezTo>
                  <a:pt x="2824" y="5691"/>
                  <a:pt x="3180" y="5547"/>
                  <a:pt x="3520" y="5407"/>
                </a:cubicBezTo>
                <a:cubicBezTo>
                  <a:pt x="4384" y="5050"/>
                  <a:pt x="5265" y="4680"/>
                  <a:pt x="5993" y="4038"/>
                </a:cubicBezTo>
                <a:cubicBezTo>
                  <a:pt x="7084" y="3077"/>
                  <a:pt x="7941" y="1030"/>
                  <a:pt x="6196" y="277"/>
                </a:cubicBezTo>
                <a:cubicBezTo>
                  <a:pt x="5796" y="105"/>
                  <a:pt x="5364" y="80"/>
                  <a:pt x="4939" y="62"/>
                </a:cubicBezTo>
                <a:cubicBezTo>
                  <a:pt x="4655" y="49"/>
                  <a:pt x="4371" y="37"/>
                  <a:pt x="4088" y="25"/>
                </a:cubicBezTo>
                <a:cubicBezTo>
                  <a:pt x="3744" y="11"/>
                  <a:pt x="3400" y="1"/>
                  <a:pt x="3056"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075" name="Google Shape;4075;g2b64a795e42_0_1080"/>
          <p:cNvGrpSpPr/>
          <p:nvPr/>
        </p:nvGrpSpPr>
        <p:grpSpPr>
          <a:xfrm>
            <a:off x="4352214" y="-249185"/>
            <a:ext cx="4653194" cy="5580612"/>
            <a:chOff x="4352214" y="-249185"/>
            <a:chExt cx="4653194" cy="5580612"/>
          </a:xfrm>
        </p:grpSpPr>
        <p:sp>
          <p:nvSpPr>
            <p:cNvPr id="4076" name="Google Shape;4076;g2b64a795e42_0_1080"/>
            <p:cNvSpPr/>
            <p:nvPr/>
          </p:nvSpPr>
          <p:spPr>
            <a:xfrm rot="9784833">
              <a:off x="4604931" y="303431"/>
              <a:ext cx="4147759" cy="2353635"/>
            </a:xfrm>
            <a:custGeom>
              <a:rect b="b" l="l" r="r" t="t"/>
              <a:pathLst>
                <a:path extrusionOk="0" h="27814" w="57888">
                  <a:moveTo>
                    <a:pt x="24329" y="0"/>
                  </a:moveTo>
                  <a:cubicBezTo>
                    <a:pt x="20137" y="0"/>
                    <a:pt x="15944" y="292"/>
                    <a:pt x="11795" y="876"/>
                  </a:cubicBezTo>
                  <a:cubicBezTo>
                    <a:pt x="8059" y="1400"/>
                    <a:pt x="3909" y="2467"/>
                    <a:pt x="2041" y="5691"/>
                  </a:cubicBezTo>
                  <a:cubicBezTo>
                    <a:pt x="0" y="9206"/>
                    <a:pt x="1640" y="13707"/>
                    <a:pt x="4033" y="17005"/>
                  </a:cubicBezTo>
                  <a:cubicBezTo>
                    <a:pt x="9661" y="24748"/>
                    <a:pt x="17144" y="27813"/>
                    <a:pt x="25551" y="27813"/>
                  </a:cubicBezTo>
                  <a:cubicBezTo>
                    <a:pt x="28471" y="27813"/>
                    <a:pt x="31503" y="27443"/>
                    <a:pt x="34607" y="26771"/>
                  </a:cubicBezTo>
                  <a:cubicBezTo>
                    <a:pt x="36981" y="26253"/>
                    <a:pt x="39274" y="25538"/>
                    <a:pt x="41395" y="24545"/>
                  </a:cubicBezTo>
                  <a:cubicBezTo>
                    <a:pt x="49157" y="20920"/>
                    <a:pt x="57888" y="5494"/>
                    <a:pt x="45372" y="2485"/>
                  </a:cubicBezTo>
                  <a:cubicBezTo>
                    <a:pt x="38494" y="832"/>
                    <a:pt x="31411" y="0"/>
                    <a:pt x="2432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7" name="Google Shape;4077;g2b64a795e42_0_1080"/>
            <p:cNvSpPr/>
            <p:nvPr/>
          </p:nvSpPr>
          <p:spPr>
            <a:xfrm rot="5183080">
              <a:off x="5157570" y="2667456"/>
              <a:ext cx="2471275" cy="2691843"/>
            </a:xfrm>
            <a:custGeom>
              <a:rect b="b" l="l" r="r" t="t"/>
              <a:pathLst>
                <a:path extrusionOk="0" h="3020" w="2757">
                  <a:moveTo>
                    <a:pt x="1727" y="1"/>
                  </a:moveTo>
                  <a:cubicBezTo>
                    <a:pt x="815" y="1"/>
                    <a:pt x="275" y="1495"/>
                    <a:pt x="93" y="2170"/>
                  </a:cubicBezTo>
                  <a:cubicBezTo>
                    <a:pt x="43" y="2361"/>
                    <a:pt x="0" y="2571"/>
                    <a:pt x="93" y="2750"/>
                  </a:cubicBezTo>
                  <a:cubicBezTo>
                    <a:pt x="196" y="2948"/>
                    <a:pt x="423" y="3020"/>
                    <a:pt x="655" y="3020"/>
                  </a:cubicBezTo>
                  <a:cubicBezTo>
                    <a:pt x="756" y="3020"/>
                    <a:pt x="857" y="3006"/>
                    <a:pt x="950" y="2984"/>
                  </a:cubicBezTo>
                  <a:cubicBezTo>
                    <a:pt x="1418" y="2879"/>
                    <a:pt x="1850" y="2639"/>
                    <a:pt x="2183" y="2293"/>
                  </a:cubicBezTo>
                  <a:cubicBezTo>
                    <a:pt x="2479" y="1991"/>
                    <a:pt x="2707" y="1597"/>
                    <a:pt x="2731" y="1171"/>
                  </a:cubicBezTo>
                  <a:cubicBezTo>
                    <a:pt x="2756" y="746"/>
                    <a:pt x="2540" y="296"/>
                    <a:pt x="2164" y="111"/>
                  </a:cubicBezTo>
                  <a:cubicBezTo>
                    <a:pt x="2010" y="35"/>
                    <a:pt x="1864" y="1"/>
                    <a:pt x="1727"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8" name="Google Shape;4078;g2b64a795e42_0_1080"/>
            <p:cNvSpPr/>
            <p:nvPr/>
          </p:nvSpPr>
          <p:spPr>
            <a:xfrm>
              <a:off x="6599326" y="1952175"/>
              <a:ext cx="2246512" cy="2392162"/>
            </a:xfrm>
            <a:custGeom>
              <a:rect b="b" l="l" r="r" t="t"/>
              <a:pathLst>
                <a:path extrusionOk="0" h="12553" w="11789">
                  <a:moveTo>
                    <a:pt x="8224" y="1"/>
                  </a:moveTo>
                  <a:cubicBezTo>
                    <a:pt x="6188" y="1"/>
                    <a:pt x="3792" y="774"/>
                    <a:pt x="2646" y="1180"/>
                  </a:cubicBezTo>
                  <a:cubicBezTo>
                    <a:pt x="2621" y="1192"/>
                    <a:pt x="2590" y="1198"/>
                    <a:pt x="2559" y="1211"/>
                  </a:cubicBezTo>
                  <a:cubicBezTo>
                    <a:pt x="1782" y="1494"/>
                    <a:pt x="981" y="1901"/>
                    <a:pt x="574" y="2709"/>
                  </a:cubicBezTo>
                  <a:cubicBezTo>
                    <a:pt x="1" y="3868"/>
                    <a:pt x="469" y="5335"/>
                    <a:pt x="1073" y="6476"/>
                  </a:cubicBezTo>
                  <a:cubicBezTo>
                    <a:pt x="2276" y="8732"/>
                    <a:pt x="4002" y="10625"/>
                    <a:pt x="6018" y="11902"/>
                  </a:cubicBezTo>
                  <a:cubicBezTo>
                    <a:pt x="6265" y="12056"/>
                    <a:pt x="6530" y="12210"/>
                    <a:pt x="6807" y="12321"/>
                  </a:cubicBezTo>
                  <a:cubicBezTo>
                    <a:pt x="7135" y="12462"/>
                    <a:pt x="7471" y="12552"/>
                    <a:pt x="7801" y="12552"/>
                  </a:cubicBezTo>
                  <a:cubicBezTo>
                    <a:pt x="8048" y="12552"/>
                    <a:pt x="8292" y="12501"/>
                    <a:pt x="8527" y="12382"/>
                  </a:cubicBezTo>
                  <a:cubicBezTo>
                    <a:pt x="9095" y="12099"/>
                    <a:pt x="9465" y="11470"/>
                    <a:pt x="9773" y="10853"/>
                  </a:cubicBezTo>
                  <a:cubicBezTo>
                    <a:pt x="10772" y="8843"/>
                    <a:pt x="11419" y="6605"/>
                    <a:pt x="11666" y="4312"/>
                  </a:cubicBezTo>
                  <a:cubicBezTo>
                    <a:pt x="11752" y="3461"/>
                    <a:pt x="11789" y="2567"/>
                    <a:pt x="11518" y="1772"/>
                  </a:cubicBezTo>
                  <a:cubicBezTo>
                    <a:pt x="11067" y="432"/>
                    <a:pt x="9746" y="1"/>
                    <a:pt x="8224" y="1"/>
                  </a:cubicBezTo>
                  <a:close/>
                </a:path>
              </a:pathLst>
            </a:custGeom>
            <a:solidFill>
              <a:schemeClr val="accent3">
                <a:alpha val="4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9" name="Google Shape;4079;g2b64a795e42_0_1080"/>
            <p:cNvSpPr/>
            <p:nvPr/>
          </p:nvSpPr>
          <p:spPr>
            <a:xfrm rot="2699978">
              <a:off x="5100118" y="1676293"/>
              <a:ext cx="2926222" cy="2176930"/>
            </a:xfrm>
            <a:custGeom>
              <a:rect b="b" l="l" r="r" t="t"/>
              <a:pathLst>
                <a:path extrusionOk="0" h="6589" w="10631">
                  <a:moveTo>
                    <a:pt x="1143" y="1"/>
                  </a:moveTo>
                  <a:cubicBezTo>
                    <a:pt x="967" y="1"/>
                    <a:pt x="802" y="27"/>
                    <a:pt x="654" y="87"/>
                  </a:cubicBezTo>
                  <a:cubicBezTo>
                    <a:pt x="25" y="340"/>
                    <a:pt x="1" y="1092"/>
                    <a:pt x="198" y="1764"/>
                  </a:cubicBezTo>
                  <a:cubicBezTo>
                    <a:pt x="827" y="3898"/>
                    <a:pt x="2683" y="5260"/>
                    <a:pt x="5075" y="6142"/>
                  </a:cubicBezTo>
                  <a:cubicBezTo>
                    <a:pt x="5543" y="6314"/>
                    <a:pt x="6012" y="6450"/>
                    <a:pt x="6474" y="6536"/>
                  </a:cubicBezTo>
                  <a:cubicBezTo>
                    <a:pt x="6664" y="6572"/>
                    <a:pt x="6867" y="6589"/>
                    <a:pt x="7074" y="6589"/>
                  </a:cubicBezTo>
                  <a:cubicBezTo>
                    <a:pt x="8703" y="6589"/>
                    <a:pt x="10631" y="5535"/>
                    <a:pt x="8799" y="4064"/>
                  </a:cubicBezTo>
                  <a:cubicBezTo>
                    <a:pt x="6992" y="2609"/>
                    <a:pt x="4933" y="1376"/>
                    <a:pt x="2781" y="445"/>
                  </a:cubicBezTo>
                  <a:cubicBezTo>
                    <a:pt x="2246" y="216"/>
                    <a:pt x="1649" y="1"/>
                    <a:pt x="1143" y="1"/>
                  </a:cubicBezTo>
                  <a:close/>
                </a:path>
              </a:pathLst>
            </a:custGeom>
            <a:solidFill>
              <a:schemeClr val="accent4">
                <a:alpha val="5803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080" name="Google Shape;4080;g2b64a795e42_0_1080"/>
          <p:cNvSpPr/>
          <p:nvPr/>
        </p:nvSpPr>
        <p:spPr>
          <a:xfrm>
            <a:off x="8244128" y="2496750"/>
            <a:ext cx="259725" cy="267028"/>
          </a:xfrm>
          <a:custGeom>
            <a:rect b="b" l="l" r="r" t="t"/>
            <a:pathLst>
              <a:path extrusionOk="0" h="2701" w="2627">
                <a:moveTo>
                  <a:pt x="1030" y="0"/>
                </a:moveTo>
                <a:cubicBezTo>
                  <a:pt x="968" y="0"/>
                  <a:pt x="919" y="49"/>
                  <a:pt x="919" y="111"/>
                </a:cubicBezTo>
                <a:lnTo>
                  <a:pt x="919" y="956"/>
                </a:lnTo>
                <a:lnTo>
                  <a:pt x="111" y="956"/>
                </a:lnTo>
                <a:cubicBezTo>
                  <a:pt x="50" y="956"/>
                  <a:pt x="0" y="1005"/>
                  <a:pt x="0" y="1067"/>
                </a:cubicBezTo>
                <a:lnTo>
                  <a:pt x="0" y="1628"/>
                </a:lnTo>
                <a:cubicBezTo>
                  <a:pt x="0" y="1689"/>
                  <a:pt x="50" y="1739"/>
                  <a:pt x="111" y="1739"/>
                </a:cubicBezTo>
                <a:lnTo>
                  <a:pt x="919" y="1739"/>
                </a:lnTo>
                <a:lnTo>
                  <a:pt x="919" y="2583"/>
                </a:lnTo>
                <a:cubicBezTo>
                  <a:pt x="919" y="2645"/>
                  <a:pt x="968" y="2701"/>
                  <a:pt x="1030" y="2701"/>
                </a:cubicBezTo>
                <a:lnTo>
                  <a:pt x="1591" y="2701"/>
                </a:lnTo>
                <a:cubicBezTo>
                  <a:pt x="1653" y="2701"/>
                  <a:pt x="1708" y="2645"/>
                  <a:pt x="1708" y="2583"/>
                </a:cubicBezTo>
                <a:lnTo>
                  <a:pt x="1708" y="1739"/>
                </a:lnTo>
                <a:lnTo>
                  <a:pt x="2516" y="1739"/>
                </a:lnTo>
                <a:cubicBezTo>
                  <a:pt x="2578" y="1739"/>
                  <a:pt x="2627" y="1689"/>
                  <a:pt x="2627" y="1628"/>
                </a:cubicBezTo>
                <a:lnTo>
                  <a:pt x="2627" y="1067"/>
                </a:lnTo>
                <a:cubicBezTo>
                  <a:pt x="2627" y="1005"/>
                  <a:pt x="2578" y="956"/>
                  <a:pt x="2516" y="956"/>
                </a:cubicBezTo>
                <a:lnTo>
                  <a:pt x="1708" y="956"/>
                </a:lnTo>
                <a:lnTo>
                  <a:pt x="1708" y="111"/>
                </a:lnTo>
                <a:cubicBezTo>
                  <a:pt x="1708" y="49"/>
                  <a:pt x="1653" y="0"/>
                  <a:pt x="15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1" name="Google Shape;4081;g2b64a795e42_0_1080"/>
          <p:cNvSpPr/>
          <p:nvPr/>
        </p:nvSpPr>
        <p:spPr>
          <a:xfrm>
            <a:off x="6183225" y="11040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2" name="Google Shape;4082;g2b64a795e42_0_1080"/>
          <p:cNvSpPr/>
          <p:nvPr/>
        </p:nvSpPr>
        <p:spPr>
          <a:xfrm>
            <a:off x="7581625" y="10022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3" name="Google Shape;4083;g2b64a795e42_0_1080"/>
          <p:cNvSpPr/>
          <p:nvPr/>
        </p:nvSpPr>
        <p:spPr>
          <a:xfrm>
            <a:off x="6309925" y="44311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4" name="Google Shape;4084;g2b64a795e42_0_1080"/>
          <p:cNvSpPr/>
          <p:nvPr/>
        </p:nvSpPr>
        <p:spPr>
          <a:xfrm>
            <a:off x="6751175" y="1337800"/>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5" name="Google Shape;4085;g2b64a795e42_0_1080"/>
          <p:cNvSpPr/>
          <p:nvPr/>
        </p:nvSpPr>
        <p:spPr>
          <a:xfrm>
            <a:off x="8003525" y="9123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6" name="Google Shape;4086;g2b64a795e42_0_1080"/>
          <p:cNvSpPr/>
          <p:nvPr/>
        </p:nvSpPr>
        <p:spPr>
          <a:xfrm>
            <a:off x="7158350" y="5724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7" name="Google Shape;4087;g2b64a795e42_0_1080"/>
          <p:cNvSpPr/>
          <p:nvPr/>
        </p:nvSpPr>
        <p:spPr>
          <a:xfrm flipH="1">
            <a:off x="6141225" y="18058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8" name="Google Shape;4088;g2b64a795e42_0_1080"/>
          <p:cNvSpPr/>
          <p:nvPr/>
        </p:nvSpPr>
        <p:spPr>
          <a:xfrm>
            <a:off x="7222850" y="11982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9" name="Google Shape;4089;g2b64a795e42_0_1080"/>
          <p:cNvSpPr/>
          <p:nvPr/>
        </p:nvSpPr>
        <p:spPr>
          <a:xfrm>
            <a:off x="7633963" y="9348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0" name="Google Shape;4090;g2b64a795e42_0_1080"/>
          <p:cNvSpPr/>
          <p:nvPr/>
        </p:nvSpPr>
        <p:spPr>
          <a:xfrm flipH="1">
            <a:off x="5702600" y="22290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1" name="Google Shape;4091;g2b64a795e42_0_1080"/>
          <p:cNvSpPr/>
          <p:nvPr/>
        </p:nvSpPr>
        <p:spPr>
          <a:xfrm>
            <a:off x="5638100" y="16826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2" name="Google Shape;4092;g2b64a795e42_0_1080"/>
          <p:cNvSpPr/>
          <p:nvPr/>
        </p:nvSpPr>
        <p:spPr>
          <a:xfrm flipH="1">
            <a:off x="5671075" y="17404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3" name="Google Shape;4093;g2b64a795e42_0_1080"/>
          <p:cNvSpPr/>
          <p:nvPr/>
        </p:nvSpPr>
        <p:spPr>
          <a:xfrm flipH="1">
            <a:off x="6265375" y="1742325"/>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4" name="Google Shape;4094;g2b64a795e42_0_1080"/>
          <p:cNvSpPr/>
          <p:nvPr/>
        </p:nvSpPr>
        <p:spPr>
          <a:xfrm>
            <a:off x="7222850" y="5836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5" name="Google Shape;4095;g2b64a795e42_0_1080"/>
          <p:cNvSpPr/>
          <p:nvPr/>
        </p:nvSpPr>
        <p:spPr>
          <a:xfrm flipH="1">
            <a:off x="5800000" y="2077563"/>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6" name="Google Shape;4096;g2b64a795e42_0_1080"/>
          <p:cNvSpPr/>
          <p:nvPr/>
        </p:nvSpPr>
        <p:spPr>
          <a:xfrm flipH="1">
            <a:off x="6321175" y="18058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7" name="Google Shape;4097;g2b64a795e42_0_1080"/>
          <p:cNvSpPr/>
          <p:nvPr/>
        </p:nvSpPr>
        <p:spPr>
          <a:xfrm>
            <a:off x="6263351" y="4275525"/>
            <a:ext cx="214127" cy="220152"/>
          </a:xfrm>
          <a:custGeom>
            <a:rect b="b" l="l" r="r" t="t"/>
            <a:pathLst>
              <a:path extrusionOk="0" h="2701" w="2627">
                <a:moveTo>
                  <a:pt x="1030" y="0"/>
                </a:moveTo>
                <a:cubicBezTo>
                  <a:pt x="968" y="0"/>
                  <a:pt x="919" y="49"/>
                  <a:pt x="919" y="111"/>
                </a:cubicBezTo>
                <a:lnTo>
                  <a:pt x="919" y="956"/>
                </a:lnTo>
                <a:lnTo>
                  <a:pt x="111" y="956"/>
                </a:lnTo>
                <a:cubicBezTo>
                  <a:pt x="50" y="956"/>
                  <a:pt x="0" y="1005"/>
                  <a:pt x="0" y="1067"/>
                </a:cubicBezTo>
                <a:lnTo>
                  <a:pt x="0" y="1628"/>
                </a:lnTo>
                <a:cubicBezTo>
                  <a:pt x="0" y="1689"/>
                  <a:pt x="50" y="1739"/>
                  <a:pt x="111" y="1739"/>
                </a:cubicBezTo>
                <a:lnTo>
                  <a:pt x="919" y="1739"/>
                </a:lnTo>
                <a:lnTo>
                  <a:pt x="919" y="2583"/>
                </a:lnTo>
                <a:cubicBezTo>
                  <a:pt x="919" y="2645"/>
                  <a:pt x="968" y="2701"/>
                  <a:pt x="1030" y="2701"/>
                </a:cubicBezTo>
                <a:lnTo>
                  <a:pt x="1591" y="2701"/>
                </a:lnTo>
                <a:cubicBezTo>
                  <a:pt x="1653" y="2701"/>
                  <a:pt x="1708" y="2645"/>
                  <a:pt x="1708" y="2583"/>
                </a:cubicBezTo>
                <a:lnTo>
                  <a:pt x="1708" y="1739"/>
                </a:lnTo>
                <a:lnTo>
                  <a:pt x="2516" y="1739"/>
                </a:lnTo>
                <a:cubicBezTo>
                  <a:pt x="2578" y="1739"/>
                  <a:pt x="2627" y="1689"/>
                  <a:pt x="2627" y="1628"/>
                </a:cubicBezTo>
                <a:lnTo>
                  <a:pt x="2627" y="1067"/>
                </a:lnTo>
                <a:cubicBezTo>
                  <a:pt x="2627" y="1005"/>
                  <a:pt x="2578" y="956"/>
                  <a:pt x="2516" y="956"/>
                </a:cubicBezTo>
                <a:lnTo>
                  <a:pt x="1708" y="956"/>
                </a:lnTo>
                <a:lnTo>
                  <a:pt x="1708" y="111"/>
                </a:lnTo>
                <a:cubicBezTo>
                  <a:pt x="1708" y="49"/>
                  <a:pt x="1653" y="0"/>
                  <a:pt x="15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8" name="Google Shape;4098;g2b64a795e42_0_1080"/>
          <p:cNvSpPr/>
          <p:nvPr/>
        </p:nvSpPr>
        <p:spPr>
          <a:xfrm>
            <a:off x="7927300" y="45396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9" name="Google Shape;4099;g2b64a795e42_0_1080"/>
          <p:cNvSpPr/>
          <p:nvPr/>
        </p:nvSpPr>
        <p:spPr>
          <a:xfrm>
            <a:off x="6876575" y="36782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0" name="Google Shape;4100;g2b64a795e42_0_1080"/>
          <p:cNvSpPr/>
          <p:nvPr/>
        </p:nvSpPr>
        <p:spPr>
          <a:xfrm>
            <a:off x="7497650" y="359703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1" name="Google Shape;4101;g2b64a795e42_0_1080"/>
          <p:cNvSpPr/>
          <p:nvPr/>
        </p:nvSpPr>
        <p:spPr>
          <a:xfrm>
            <a:off x="7581038" y="368950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2" name="Google Shape;4102;g2b64a795e42_0_1080"/>
          <p:cNvSpPr/>
          <p:nvPr/>
        </p:nvSpPr>
        <p:spPr>
          <a:xfrm>
            <a:off x="7539338" y="3582988"/>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3" name="Google Shape;4103;g2b64a795e42_0_1080"/>
          <p:cNvSpPr/>
          <p:nvPr/>
        </p:nvSpPr>
        <p:spPr>
          <a:xfrm flipH="1">
            <a:off x="7165963" y="39893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4" name="Google Shape;4104;g2b64a795e42_0_1080"/>
          <p:cNvSpPr/>
          <p:nvPr/>
        </p:nvSpPr>
        <p:spPr>
          <a:xfrm flipH="1">
            <a:off x="7553150" y="4335300"/>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5" name="Google Shape;4105;g2b64a795e42_0_1080"/>
          <p:cNvSpPr/>
          <p:nvPr/>
        </p:nvSpPr>
        <p:spPr>
          <a:xfrm>
            <a:off x="6817475" y="41228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6" name="Google Shape;4106;g2b64a795e42_0_1080"/>
          <p:cNvSpPr/>
          <p:nvPr/>
        </p:nvSpPr>
        <p:spPr>
          <a:xfrm>
            <a:off x="6741725" y="44311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7" name="Google Shape;4107;g2b64a795e42_0_1080"/>
          <p:cNvSpPr/>
          <p:nvPr/>
        </p:nvSpPr>
        <p:spPr>
          <a:xfrm>
            <a:off x="6775475" y="44424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8" name="Google Shape;4108;g2b64a795e42_0_1080"/>
          <p:cNvSpPr/>
          <p:nvPr/>
        </p:nvSpPr>
        <p:spPr>
          <a:xfrm>
            <a:off x="6673488" y="44424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9" name="Google Shape;4109;g2b64a795e42_0_1080"/>
          <p:cNvSpPr/>
          <p:nvPr/>
        </p:nvSpPr>
        <p:spPr>
          <a:xfrm>
            <a:off x="7197675" y="433633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0" name="Google Shape;4110;g2b64a795e42_0_1080"/>
          <p:cNvSpPr/>
          <p:nvPr/>
        </p:nvSpPr>
        <p:spPr>
          <a:xfrm>
            <a:off x="7292625" y="43668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1" name="Google Shape;4111;g2b64a795e42_0_1080"/>
          <p:cNvSpPr/>
          <p:nvPr/>
        </p:nvSpPr>
        <p:spPr>
          <a:xfrm>
            <a:off x="7958350" y="34175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2" name="Google Shape;4112;g2b64a795e42_0_1080"/>
          <p:cNvSpPr/>
          <p:nvPr/>
        </p:nvSpPr>
        <p:spPr>
          <a:xfrm>
            <a:off x="7882600" y="37259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3" name="Google Shape;4113;g2b64a795e42_0_1080"/>
          <p:cNvSpPr/>
          <p:nvPr/>
        </p:nvSpPr>
        <p:spPr>
          <a:xfrm>
            <a:off x="7916350" y="37371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4" name="Google Shape;4114;g2b64a795e42_0_1080"/>
          <p:cNvSpPr/>
          <p:nvPr/>
        </p:nvSpPr>
        <p:spPr>
          <a:xfrm>
            <a:off x="7814363" y="37371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5" name="Google Shape;4115;g2b64a795e42_0_1080"/>
          <p:cNvSpPr/>
          <p:nvPr/>
        </p:nvSpPr>
        <p:spPr>
          <a:xfrm>
            <a:off x="8338550" y="363108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6" name="Google Shape;4116;g2b64a795e42_0_1080"/>
          <p:cNvSpPr/>
          <p:nvPr/>
        </p:nvSpPr>
        <p:spPr>
          <a:xfrm>
            <a:off x="8433500" y="36615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7" name="Google Shape;4117;g2b64a795e42_0_1080"/>
          <p:cNvSpPr/>
          <p:nvPr/>
        </p:nvSpPr>
        <p:spPr>
          <a:xfrm>
            <a:off x="5346927" y="1463202"/>
            <a:ext cx="1082100" cy="1082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8" name="Google Shape;4118;g2b64a795e42_0_1080"/>
          <p:cNvSpPr/>
          <p:nvPr/>
        </p:nvSpPr>
        <p:spPr>
          <a:xfrm>
            <a:off x="7093290" y="2524338"/>
            <a:ext cx="1643100" cy="1643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9" name="Google Shape;4119;g2b64a795e42_0_1080"/>
          <p:cNvSpPr/>
          <p:nvPr/>
        </p:nvSpPr>
        <p:spPr>
          <a:xfrm>
            <a:off x="7364575" y="1151200"/>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0" name="Google Shape;4120;g2b64a795e42_0_1080"/>
          <p:cNvSpPr/>
          <p:nvPr/>
        </p:nvSpPr>
        <p:spPr>
          <a:xfrm>
            <a:off x="6469000" y="3843288"/>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1" name="Google Shape;4121;g2b64a795e42_0_1080"/>
          <p:cNvSpPr/>
          <p:nvPr/>
        </p:nvSpPr>
        <p:spPr>
          <a:xfrm rot="-6779535">
            <a:off x="1766563" y="247767"/>
            <a:ext cx="648910" cy="469058"/>
          </a:xfrm>
          <a:custGeom>
            <a:rect b="b" l="l" r="r" t="t"/>
            <a:pathLst>
              <a:path extrusionOk="0" h="5915" w="8183">
                <a:moveTo>
                  <a:pt x="4239" y="0"/>
                </a:moveTo>
                <a:cubicBezTo>
                  <a:pt x="4180" y="0"/>
                  <a:pt x="4122" y="2"/>
                  <a:pt x="4064" y="6"/>
                </a:cubicBezTo>
                <a:cubicBezTo>
                  <a:pt x="2769" y="99"/>
                  <a:pt x="1240" y="2207"/>
                  <a:pt x="500" y="3299"/>
                </a:cubicBezTo>
                <a:cubicBezTo>
                  <a:pt x="247" y="3662"/>
                  <a:pt x="1" y="4094"/>
                  <a:pt x="38" y="4538"/>
                </a:cubicBezTo>
                <a:cubicBezTo>
                  <a:pt x="62" y="4797"/>
                  <a:pt x="186" y="5031"/>
                  <a:pt x="358" y="5204"/>
                </a:cubicBezTo>
                <a:cubicBezTo>
                  <a:pt x="432" y="5284"/>
                  <a:pt x="525" y="5352"/>
                  <a:pt x="617" y="5407"/>
                </a:cubicBezTo>
                <a:cubicBezTo>
                  <a:pt x="919" y="5586"/>
                  <a:pt x="1264" y="5648"/>
                  <a:pt x="1604" y="5697"/>
                </a:cubicBezTo>
                <a:cubicBezTo>
                  <a:pt x="2364" y="5820"/>
                  <a:pt x="3149" y="5914"/>
                  <a:pt x="3930" y="5914"/>
                </a:cubicBezTo>
                <a:cubicBezTo>
                  <a:pt x="4999" y="5914"/>
                  <a:pt x="6061" y="5737"/>
                  <a:pt x="7048" y="5210"/>
                </a:cubicBezTo>
                <a:cubicBezTo>
                  <a:pt x="7492" y="4970"/>
                  <a:pt x="7942" y="4618"/>
                  <a:pt x="8077" y="4094"/>
                </a:cubicBezTo>
                <a:cubicBezTo>
                  <a:pt x="8182" y="3687"/>
                  <a:pt x="8071" y="3268"/>
                  <a:pt x="7923" y="2898"/>
                </a:cubicBezTo>
                <a:cubicBezTo>
                  <a:pt x="7868" y="2762"/>
                  <a:pt x="7806" y="2627"/>
                  <a:pt x="7732" y="2491"/>
                </a:cubicBezTo>
                <a:cubicBezTo>
                  <a:pt x="7045" y="1189"/>
                  <a:pt x="5643" y="0"/>
                  <a:pt x="423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2" name="Google Shape;4122;g2b64a795e42_0_1080"/>
          <p:cNvSpPr/>
          <p:nvPr/>
        </p:nvSpPr>
        <p:spPr>
          <a:xfrm rot="-715145">
            <a:off x="2230960" y="74760"/>
            <a:ext cx="1797725" cy="815088"/>
          </a:xfrm>
          <a:custGeom>
            <a:rect b="b" l="l" r="r" t="t"/>
            <a:pathLst>
              <a:path extrusionOk="0" h="8997" w="9952">
                <a:moveTo>
                  <a:pt x="3764" y="1"/>
                </a:moveTo>
                <a:cubicBezTo>
                  <a:pt x="3566" y="1"/>
                  <a:pt x="3368" y="7"/>
                  <a:pt x="3169" y="18"/>
                </a:cubicBezTo>
                <a:cubicBezTo>
                  <a:pt x="2806" y="37"/>
                  <a:pt x="2442" y="74"/>
                  <a:pt x="2078" y="135"/>
                </a:cubicBezTo>
                <a:cubicBezTo>
                  <a:pt x="1277" y="265"/>
                  <a:pt x="716" y="431"/>
                  <a:pt x="376" y="875"/>
                </a:cubicBezTo>
                <a:cubicBezTo>
                  <a:pt x="210" y="1091"/>
                  <a:pt x="99" y="1381"/>
                  <a:pt x="44" y="1769"/>
                </a:cubicBezTo>
                <a:cubicBezTo>
                  <a:pt x="13" y="1972"/>
                  <a:pt x="0" y="2201"/>
                  <a:pt x="0" y="2460"/>
                </a:cubicBezTo>
                <a:cubicBezTo>
                  <a:pt x="7" y="4661"/>
                  <a:pt x="1344" y="7552"/>
                  <a:pt x="3120" y="8514"/>
                </a:cubicBezTo>
                <a:cubicBezTo>
                  <a:pt x="3729" y="8843"/>
                  <a:pt x="4377" y="8996"/>
                  <a:pt x="5022" y="8996"/>
                </a:cubicBezTo>
                <a:cubicBezTo>
                  <a:pt x="6790" y="8996"/>
                  <a:pt x="8533" y="7844"/>
                  <a:pt x="9378" y="6023"/>
                </a:cubicBezTo>
                <a:cubicBezTo>
                  <a:pt x="9440" y="5894"/>
                  <a:pt x="9495" y="5764"/>
                  <a:pt x="9545" y="5629"/>
                </a:cubicBezTo>
                <a:cubicBezTo>
                  <a:pt x="9828" y="4864"/>
                  <a:pt x="9951" y="3989"/>
                  <a:pt x="9791" y="3187"/>
                </a:cubicBezTo>
                <a:cubicBezTo>
                  <a:pt x="9748" y="2965"/>
                  <a:pt x="9680" y="2749"/>
                  <a:pt x="9594" y="2546"/>
                </a:cubicBezTo>
                <a:cubicBezTo>
                  <a:pt x="9101" y="1442"/>
                  <a:pt x="8028" y="857"/>
                  <a:pt x="6992" y="517"/>
                </a:cubicBezTo>
                <a:cubicBezTo>
                  <a:pt x="5943" y="173"/>
                  <a:pt x="4855" y="1"/>
                  <a:pt x="3764" y="1"/>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3" name="Google Shape;4123;g2b64a795e42_0_1080"/>
          <p:cNvSpPr txBox="1"/>
          <p:nvPr>
            <p:ph idx="2" type="title"/>
          </p:nvPr>
        </p:nvSpPr>
        <p:spPr>
          <a:xfrm>
            <a:off x="1861350" y="1375100"/>
            <a:ext cx="14160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6000"/>
              <a:buNone/>
            </a:pPr>
            <a:r>
              <a:rPr lang="en-US"/>
              <a:t>29</a:t>
            </a:r>
            <a:endParaRPr/>
          </a:p>
        </p:txBody>
      </p:sp>
      <p:pic>
        <p:nvPicPr>
          <p:cNvPr id="4124" name="Google Shape;4124;g2b64a795e42_0_1080"/>
          <p:cNvPicPr preferRelativeResize="0"/>
          <p:nvPr/>
        </p:nvPicPr>
        <p:blipFill rotWithShape="1">
          <a:blip r:embed="rId3">
            <a:alphaModFix/>
          </a:blip>
          <a:srcRect b="0" l="0" r="0" t="0"/>
          <a:stretch/>
        </p:blipFill>
        <p:spPr>
          <a:xfrm>
            <a:off x="5949052" y="743925"/>
            <a:ext cx="2048625" cy="3591500"/>
          </a:xfrm>
          <a:prstGeom prst="rect">
            <a:avLst/>
          </a:prstGeom>
          <a:noFill/>
          <a:ln>
            <a:noFill/>
          </a:ln>
        </p:spPr>
      </p:pic>
    </p:spTree>
  </p:cSld>
  <p:clrMapOvr>
    <a:masterClrMapping/>
  </p:clrMapOvr>
</p:sld>
</file>

<file path=ppt/slides/slide3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8" name="Shape 4128"/>
        <p:cNvGrpSpPr/>
        <p:nvPr/>
      </p:nvGrpSpPr>
      <p:grpSpPr>
        <a:xfrm>
          <a:off x="0" y="0"/>
          <a:ext cx="0" cy="0"/>
          <a:chOff x="0" y="0"/>
          <a:chExt cx="0" cy="0"/>
        </a:xfrm>
      </p:grpSpPr>
      <p:sp>
        <p:nvSpPr>
          <p:cNvPr id="4129" name="Google Shape;4129;p158"/>
          <p:cNvSpPr txBox="1"/>
          <p:nvPr>
            <p:ph type="title"/>
          </p:nvPr>
        </p:nvSpPr>
        <p:spPr>
          <a:xfrm>
            <a:off x="338617" y="295867"/>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Benzodiazepines </a:t>
            </a:r>
            <a:endParaRPr/>
          </a:p>
        </p:txBody>
      </p:sp>
      <p:sp>
        <p:nvSpPr>
          <p:cNvPr id="4130" name="Google Shape;4130;p158"/>
          <p:cNvSpPr txBox="1"/>
          <p:nvPr>
            <p:ph idx="1" type="body"/>
          </p:nvPr>
        </p:nvSpPr>
        <p:spPr>
          <a:xfrm>
            <a:off x="338617" y="969540"/>
            <a:ext cx="7863413" cy="4080337"/>
          </a:xfrm>
          <a:prstGeom prst="rect">
            <a:avLst/>
          </a:prstGeom>
          <a:noFill/>
          <a:ln>
            <a:noFill/>
          </a:ln>
        </p:spPr>
        <p:txBody>
          <a:bodyPr anchorCtr="0" anchor="t" bIns="45700" lIns="91425" spcFirstLastPara="1" rIns="91425" wrap="square" tIns="45700">
            <a:normAutofit lnSpcReduction="10000"/>
          </a:bodyPr>
          <a:lstStyle/>
          <a:p>
            <a:pPr indent="-317500" lvl="0" marL="457200" rtl="0" algn="l">
              <a:lnSpc>
                <a:spcPct val="100000"/>
              </a:lnSpc>
              <a:spcBef>
                <a:spcPts val="0"/>
              </a:spcBef>
              <a:spcAft>
                <a:spcPts val="0"/>
              </a:spcAft>
              <a:buSzPts val="1400"/>
              <a:buChar char="•"/>
            </a:pPr>
            <a:r>
              <a:rPr lang="en-US"/>
              <a:t>Benzodiazepines are </a:t>
            </a:r>
            <a:r>
              <a:rPr lang="en-US">
                <a:solidFill>
                  <a:srgbClr val="FF0000"/>
                </a:solidFill>
              </a:rPr>
              <a:t>indirect GABAA receptor agonists </a:t>
            </a:r>
            <a:r>
              <a:rPr lang="en-US"/>
              <a:t>; that bind to GABA-A receptors → ↑ affinity of GABA to bind to GABA receptors → ↑ GABA action → ↑ opening frequency of chloride channels → hyperpolarization of the postsynaptic neuronal membrane → </a:t>
            </a:r>
            <a:r>
              <a:rPr lang="en-US">
                <a:solidFill>
                  <a:srgbClr val="FF0000"/>
                </a:solidFill>
              </a:rPr>
              <a:t>↓ neuronal excitability.</a:t>
            </a:r>
            <a:endParaRPr/>
          </a:p>
          <a:p>
            <a:pPr indent="-228600" lvl="0" marL="457200" rtl="0" algn="l">
              <a:lnSpc>
                <a:spcPct val="100000"/>
              </a:lnSpc>
              <a:spcBef>
                <a:spcPts val="0"/>
              </a:spcBef>
              <a:spcAft>
                <a:spcPts val="0"/>
              </a:spcAft>
              <a:buSzPts val="1400"/>
              <a:buNone/>
            </a:pPr>
            <a:r>
              <a:t/>
            </a:r>
            <a:endParaRPr>
              <a:solidFill>
                <a:srgbClr val="FF0000"/>
              </a:solidFill>
            </a:endParaRPr>
          </a:p>
          <a:p>
            <a:pPr indent="-317500" lvl="0" marL="457200" rtl="0" algn="l">
              <a:lnSpc>
                <a:spcPct val="100000"/>
              </a:lnSpc>
              <a:spcBef>
                <a:spcPts val="0"/>
              </a:spcBef>
              <a:spcAft>
                <a:spcPts val="0"/>
              </a:spcAft>
              <a:buSzPts val="1400"/>
              <a:buChar char="•"/>
            </a:pPr>
            <a:r>
              <a:rPr lang="en-US"/>
              <a:t>They are a class of agents that work in the central nervous system and are used for a variety of medical conditions. </a:t>
            </a:r>
            <a:endParaRPr/>
          </a:p>
          <a:p>
            <a:pPr indent="-317500" lvl="0" marL="457200" rtl="0" algn="l">
              <a:lnSpc>
                <a:spcPct val="100000"/>
              </a:lnSpc>
              <a:spcBef>
                <a:spcPts val="0"/>
              </a:spcBef>
              <a:spcAft>
                <a:spcPts val="0"/>
              </a:spcAft>
              <a:buSzPts val="1400"/>
              <a:buChar char="•"/>
            </a:pPr>
            <a:r>
              <a:rPr lang="en-US"/>
              <a:t>Decreases the duration of N3 phase in REM sleep, thereby reducing the occurrence of sleepwalking and night terrors.</a:t>
            </a:r>
            <a:endParaRPr/>
          </a:p>
          <a:p>
            <a:pPr indent="-228600" lvl="0" marL="457200" rtl="0" algn="l">
              <a:lnSpc>
                <a:spcPct val="100000"/>
              </a:lnSpc>
              <a:spcBef>
                <a:spcPts val="0"/>
              </a:spcBef>
              <a:spcAft>
                <a:spcPts val="0"/>
              </a:spcAft>
              <a:buSzPts val="1400"/>
              <a:buNone/>
            </a:pPr>
            <a:r>
              <a:t/>
            </a:r>
            <a:endParaRPr/>
          </a:p>
          <a:p>
            <a:pPr indent="-317500" lvl="0" marL="457200" rtl="0" algn="l">
              <a:lnSpc>
                <a:spcPct val="100000"/>
              </a:lnSpc>
              <a:spcBef>
                <a:spcPts val="0"/>
              </a:spcBef>
              <a:spcAft>
                <a:spcPts val="0"/>
              </a:spcAft>
              <a:buSzPts val="1400"/>
              <a:buChar char="•"/>
            </a:pPr>
            <a:r>
              <a:rPr lang="en-US"/>
              <a:t>CLINICAL USES:</a:t>
            </a:r>
            <a:endParaRPr/>
          </a:p>
          <a:p>
            <a:pPr indent="-342900" lvl="1" marL="939800" rtl="0" algn="l">
              <a:lnSpc>
                <a:spcPct val="100000"/>
              </a:lnSpc>
              <a:spcBef>
                <a:spcPts val="600"/>
              </a:spcBef>
              <a:spcAft>
                <a:spcPts val="0"/>
              </a:spcAft>
              <a:buSzPts val="1400"/>
              <a:buAutoNum type="arabicPeriod"/>
            </a:pPr>
            <a:r>
              <a:rPr lang="en-US"/>
              <a:t>Anxiety disorders </a:t>
            </a:r>
            <a:endParaRPr/>
          </a:p>
          <a:p>
            <a:pPr indent="-342900" lvl="1" marL="939800" rtl="0" algn="l">
              <a:lnSpc>
                <a:spcPct val="100000"/>
              </a:lnSpc>
              <a:spcBef>
                <a:spcPts val="600"/>
              </a:spcBef>
              <a:spcAft>
                <a:spcPts val="0"/>
              </a:spcAft>
              <a:buSzPts val="1400"/>
              <a:buAutoNum type="arabicPeriod"/>
            </a:pPr>
            <a:r>
              <a:rPr lang="en-US"/>
              <a:t>Muscle spasm </a:t>
            </a:r>
            <a:endParaRPr/>
          </a:p>
          <a:p>
            <a:pPr indent="-342900" lvl="1" marL="939800" rtl="0" algn="l">
              <a:lnSpc>
                <a:spcPct val="100000"/>
              </a:lnSpc>
              <a:spcBef>
                <a:spcPts val="600"/>
              </a:spcBef>
              <a:spcAft>
                <a:spcPts val="0"/>
              </a:spcAft>
              <a:buSzPts val="1400"/>
              <a:buAutoNum type="arabicPeriod"/>
            </a:pPr>
            <a:r>
              <a:rPr lang="en-US"/>
              <a:t>Seizures (absence seizure - petite mal) </a:t>
            </a:r>
            <a:endParaRPr/>
          </a:p>
          <a:p>
            <a:pPr indent="-342900" lvl="1" marL="939800" rtl="0" algn="l">
              <a:lnSpc>
                <a:spcPct val="100000"/>
              </a:lnSpc>
              <a:spcBef>
                <a:spcPts val="600"/>
              </a:spcBef>
              <a:spcAft>
                <a:spcPts val="0"/>
              </a:spcAft>
              <a:buSzPts val="1400"/>
              <a:buAutoNum type="arabicPeriod"/>
            </a:pPr>
            <a:r>
              <a:rPr lang="en-US"/>
              <a:t>Sleep disorders (insomnia) </a:t>
            </a:r>
            <a:endParaRPr/>
          </a:p>
          <a:p>
            <a:pPr indent="-342900" lvl="1" marL="939800" rtl="0" algn="l">
              <a:lnSpc>
                <a:spcPct val="100000"/>
              </a:lnSpc>
              <a:spcBef>
                <a:spcPts val="600"/>
              </a:spcBef>
              <a:spcAft>
                <a:spcPts val="0"/>
              </a:spcAft>
              <a:buSzPts val="1400"/>
              <a:buAutoNum type="arabicPeriod"/>
            </a:pPr>
            <a:r>
              <a:rPr lang="en-US"/>
              <a:t>Alcohol withdrawal  </a:t>
            </a:r>
            <a:endParaRPr/>
          </a:p>
          <a:p>
            <a:pPr indent="-342900" lvl="1" marL="939800" rtl="0" algn="l">
              <a:lnSpc>
                <a:spcPct val="100000"/>
              </a:lnSpc>
              <a:spcBef>
                <a:spcPts val="600"/>
              </a:spcBef>
              <a:spcAft>
                <a:spcPts val="0"/>
              </a:spcAft>
              <a:buSzPts val="1400"/>
              <a:buAutoNum type="arabicPeriod"/>
            </a:pPr>
            <a:r>
              <a:rPr lang="en-US"/>
              <a:t>Anaesthesia induction</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35"/>
          <p:cNvSpPr txBox="1"/>
          <p:nvPr>
            <p:ph type="title"/>
          </p:nvPr>
        </p:nvSpPr>
        <p:spPr>
          <a:xfrm>
            <a:off x="458742" y="249758"/>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578" name="Google Shape;578;p35"/>
          <p:cNvSpPr txBox="1"/>
          <p:nvPr>
            <p:ph idx="4294967295" type="body"/>
          </p:nvPr>
        </p:nvSpPr>
        <p:spPr>
          <a:xfrm>
            <a:off x="358375" y="923800"/>
            <a:ext cx="3974400" cy="4321200"/>
          </a:xfrm>
          <a:prstGeom prst="rect">
            <a:avLst/>
          </a:prstGeom>
          <a:noFill/>
          <a:ln>
            <a:noFill/>
          </a:ln>
        </p:spPr>
        <p:txBody>
          <a:bodyPr anchorCtr="0" anchor="t" bIns="45700" lIns="91425" spcFirstLastPara="1" rIns="91425" wrap="square" tIns="45700">
            <a:normAutofit lnSpcReduction="10000"/>
          </a:bodyPr>
          <a:lstStyle/>
          <a:p>
            <a:pPr indent="0" lvl="0" marL="152400" rtl="0" algn="l">
              <a:lnSpc>
                <a:spcPct val="100000"/>
              </a:lnSpc>
              <a:spcBef>
                <a:spcPts val="0"/>
              </a:spcBef>
              <a:spcAft>
                <a:spcPts val="0"/>
              </a:spcAft>
              <a:buSzPts val="1300"/>
              <a:buNone/>
            </a:pPr>
            <a:r>
              <a:rPr lang="en-US" sz="1300"/>
              <a:t>16- Which of the following is not a catatonic sign: </a:t>
            </a:r>
            <a:endParaRPr/>
          </a:p>
          <a:p>
            <a:pPr indent="0" lvl="1" marL="609600" rtl="0" algn="l">
              <a:lnSpc>
                <a:spcPct val="100000"/>
              </a:lnSpc>
              <a:spcBef>
                <a:spcPts val="0"/>
              </a:spcBef>
              <a:spcAft>
                <a:spcPts val="0"/>
              </a:spcAft>
              <a:buSzPts val="1300"/>
              <a:buNone/>
            </a:pPr>
            <a:r>
              <a:rPr lang="en-US" sz="1300">
                <a:latin typeface="Roboto Light"/>
                <a:ea typeface="Roboto Light"/>
                <a:cs typeface="Roboto Light"/>
                <a:sym typeface="Roboto Light"/>
              </a:rPr>
              <a:t>A. Catalepsy</a:t>
            </a:r>
            <a:endParaRPr/>
          </a:p>
          <a:p>
            <a:pPr indent="0" lvl="1" marL="609600" rtl="0" algn="l">
              <a:lnSpc>
                <a:spcPct val="100000"/>
              </a:lnSpc>
              <a:spcBef>
                <a:spcPts val="0"/>
              </a:spcBef>
              <a:spcAft>
                <a:spcPts val="0"/>
              </a:spcAft>
              <a:buSzPts val="1300"/>
              <a:buNone/>
            </a:pPr>
            <a:r>
              <a:rPr lang="en-US" sz="1300">
                <a:latin typeface="Roboto Light"/>
                <a:ea typeface="Roboto Light"/>
                <a:cs typeface="Roboto Light"/>
                <a:sym typeface="Roboto Light"/>
              </a:rPr>
              <a:t>B. Posturing </a:t>
            </a:r>
            <a:endParaRPr/>
          </a:p>
          <a:p>
            <a:pPr indent="0" lvl="1" marL="609600" rtl="0" algn="l">
              <a:lnSpc>
                <a:spcPct val="100000"/>
              </a:lnSpc>
              <a:spcBef>
                <a:spcPts val="0"/>
              </a:spcBef>
              <a:spcAft>
                <a:spcPts val="0"/>
              </a:spcAft>
              <a:buSzPts val="1300"/>
              <a:buNone/>
            </a:pPr>
            <a:r>
              <a:rPr lang="en-US" sz="1300">
                <a:solidFill>
                  <a:schemeClr val="dk2"/>
                </a:solidFill>
                <a:latin typeface="Roboto Light"/>
                <a:ea typeface="Roboto Light"/>
                <a:cs typeface="Roboto Light"/>
                <a:sym typeface="Roboto Light"/>
              </a:rPr>
              <a:t>D. Cataplexy </a:t>
            </a:r>
            <a:endParaRPr/>
          </a:p>
          <a:p>
            <a:pPr indent="0" lvl="1" marL="609600" rtl="0" algn="l">
              <a:lnSpc>
                <a:spcPct val="100000"/>
              </a:lnSpc>
              <a:spcBef>
                <a:spcPts val="0"/>
              </a:spcBef>
              <a:spcAft>
                <a:spcPts val="0"/>
              </a:spcAft>
              <a:buSzPts val="1300"/>
              <a:buNone/>
            </a:pPr>
            <a:r>
              <a:rPr lang="en-US" sz="1300">
                <a:latin typeface="Roboto Light"/>
                <a:ea typeface="Roboto Light"/>
                <a:cs typeface="Roboto Light"/>
                <a:sym typeface="Roboto Light"/>
              </a:rPr>
              <a:t>E. Waxy flexibility</a:t>
            </a:r>
            <a:endParaRPr/>
          </a:p>
          <a:p>
            <a:pPr indent="0" lvl="0" marL="152400" rtl="0" algn="l">
              <a:lnSpc>
                <a:spcPct val="100000"/>
              </a:lnSpc>
              <a:spcBef>
                <a:spcPts val="600"/>
              </a:spcBef>
              <a:spcAft>
                <a:spcPts val="0"/>
              </a:spcAft>
              <a:buSzPts val="1300"/>
              <a:buNone/>
            </a:pPr>
            <a:r>
              <a:rPr lang="en-US" sz="1300"/>
              <a:t>17- A 30-year-old man was brought to the Accident and Emergency Department. He suddenly fell down after hearing a loud sound at a party. There was no loss of consciousness. The psychopathology being described is:</a:t>
            </a:r>
            <a:endParaRPr/>
          </a:p>
          <a:p>
            <a:pPr indent="-342900" lvl="1" marL="952500" rtl="0" algn="l">
              <a:lnSpc>
                <a:spcPct val="100000"/>
              </a:lnSpc>
              <a:spcBef>
                <a:spcPts val="0"/>
              </a:spcBef>
              <a:spcAft>
                <a:spcPts val="0"/>
              </a:spcAft>
              <a:buSzPts val="1300"/>
              <a:buAutoNum type="alphaUcPeriod"/>
            </a:pPr>
            <a:r>
              <a:rPr lang="en-US" sz="1300">
                <a:latin typeface="Roboto Light"/>
                <a:ea typeface="Roboto Light"/>
                <a:cs typeface="Roboto Light"/>
                <a:sym typeface="Roboto Light"/>
              </a:rPr>
              <a:t>Catalepsy </a:t>
            </a:r>
            <a:endParaRPr/>
          </a:p>
          <a:p>
            <a:pPr indent="-342900" lvl="1" marL="952500" rtl="0" algn="l">
              <a:lnSpc>
                <a:spcPct val="100000"/>
              </a:lnSpc>
              <a:spcBef>
                <a:spcPts val="0"/>
              </a:spcBef>
              <a:spcAft>
                <a:spcPts val="0"/>
              </a:spcAft>
              <a:buSzPts val="1300"/>
              <a:buFont typeface="Roboto Condensed Light"/>
              <a:buAutoNum type="alphaUcPeriod"/>
            </a:pPr>
            <a:r>
              <a:rPr lang="en-US" sz="1300">
                <a:solidFill>
                  <a:schemeClr val="dk2"/>
                </a:solidFill>
                <a:latin typeface="Roboto Light"/>
                <a:ea typeface="Roboto Light"/>
                <a:cs typeface="Roboto Light"/>
                <a:sym typeface="Roboto Light"/>
              </a:rPr>
              <a:t>Cataplexy </a:t>
            </a:r>
            <a:endParaRPr/>
          </a:p>
          <a:p>
            <a:pPr indent="-342900" lvl="1" marL="952500" rtl="0" algn="l">
              <a:lnSpc>
                <a:spcPct val="100000"/>
              </a:lnSpc>
              <a:spcBef>
                <a:spcPts val="0"/>
              </a:spcBef>
              <a:spcAft>
                <a:spcPts val="0"/>
              </a:spcAft>
              <a:buSzPts val="1300"/>
              <a:buAutoNum type="alphaUcPeriod"/>
            </a:pPr>
            <a:r>
              <a:rPr lang="en-US" sz="1300">
                <a:latin typeface="Roboto Light"/>
                <a:ea typeface="Roboto Light"/>
                <a:cs typeface="Roboto Light"/>
                <a:sym typeface="Roboto Light"/>
              </a:rPr>
              <a:t>Posturing </a:t>
            </a:r>
            <a:endParaRPr/>
          </a:p>
          <a:p>
            <a:pPr indent="0" lvl="0" marL="152400" rtl="0" algn="l">
              <a:lnSpc>
                <a:spcPct val="100000"/>
              </a:lnSpc>
              <a:spcBef>
                <a:spcPts val="600"/>
              </a:spcBef>
              <a:spcAft>
                <a:spcPts val="0"/>
              </a:spcAft>
              <a:buSzPts val="1300"/>
              <a:buNone/>
            </a:pPr>
            <a:r>
              <a:rPr lang="en-US" sz="1300"/>
              <a:t>18- Giving information that may not be related to the original inquiry:</a:t>
            </a:r>
            <a:endParaRPr/>
          </a:p>
          <a:p>
            <a:pPr indent="0" lvl="1" marL="609600" rtl="0" algn="l">
              <a:lnSpc>
                <a:spcPct val="100000"/>
              </a:lnSpc>
              <a:spcBef>
                <a:spcPts val="0"/>
              </a:spcBef>
              <a:spcAft>
                <a:spcPts val="0"/>
              </a:spcAft>
              <a:buSzPts val="1300"/>
              <a:buNone/>
            </a:pPr>
            <a:r>
              <a:rPr lang="en-US" sz="1300">
                <a:latin typeface="Roboto Light"/>
                <a:ea typeface="Roboto Light"/>
                <a:cs typeface="Roboto Light"/>
                <a:sym typeface="Roboto Light"/>
              </a:rPr>
              <a:t>A. Loose association</a:t>
            </a:r>
            <a:endParaRPr/>
          </a:p>
          <a:p>
            <a:pPr indent="0" lvl="1" marL="609600" rtl="0" algn="l">
              <a:lnSpc>
                <a:spcPct val="100000"/>
              </a:lnSpc>
              <a:spcBef>
                <a:spcPts val="0"/>
              </a:spcBef>
              <a:spcAft>
                <a:spcPts val="0"/>
              </a:spcAft>
              <a:buSzPts val="1300"/>
              <a:buNone/>
            </a:pPr>
            <a:r>
              <a:rPr lang="en-US" sz="1300">
                <a:latin typeface="Roboto Light"/>
                <a:ea typeface="Roboto Light"/>
                <a:cs typeface="Roboto Light"/>
                <a:sym typeface="Roboto Light"/>
              </a:rPr>
              <a:t>B. Circumstantiality</a:t>
            </a:r>
            <a:endParaRPr/>
          </a:p>
          <a:p>
            <a:pPr indent="0" lvl="1" marL="609600" rtl="0" algn="l">
              <a:lnSpc>
                <a:spcPct val="100000"/>
              </a:lnSpc>
              <a:spcBef>
                <a:spcPts val="0"/>
              </a:spcBef>
              <a:spcAft>
                <a:spcPts val="0"/>
              </a:spcAft>
              <a:buSzPts val="1300"/>
              <a:buNone/>
            </a:pPr>
            <a:r>
              <a:rPr lang="en-US" sz="1300">
                <a:solidFill>
                  <a:schemeClr val="dk2"/>
                </a:solidFill>
                <a:latin typeface="Roboto Light"/>
                <a:ea typeface="Roboto Light"/>
                <a:cs typeface="Roboto Light"/>
                <a:sym typeface="Roboto Light"/>
              </a:rPr>
              <a:t>C. Tangentiality</a:t>
            </a:r>
            <a:endParaRPr/>
          </a:p>
          <a:p>
            <a:pPr indent="0" lvl="0" marL="152400" rtl="0" algn="l">
              <a:lnSpc>
                <a:spcPct val="100000"/>
              </a:lnSpc>
              <a:spcBef>
                <a:spcPts val="0"/>
              </a:spcBef>
              <a:spcAft>
                <a:spcPts val="0"/>
              </a:spcAft>
              <a:buSzPts val="1300"/>
              <a:buNone/>
            </a:pPr>
            <a:r>
              <a:rPr lang="en-US" sz="1300"/>
              <a:t>19- Person wear yellow underwear to keep day sunny is an example of: </a:t>
            </a:r>
            <a:r>
              <a:rPr lang="en-US" sz="1300">
                <a:solidFill>
                  <a:schemeClr val="dk2"/>
                </a:solidFill>
                <a:latin typeface="Roboto Light"/>
                <a:ea typeface="Roboto Light"/>
                <a:cs typeface="Roboto Light"/>
                <a:sym typeface="Roboto Light"/>
              </a:rPr>
              <a:t>magical thinking</a:t>
            </a:r>
            <a:endParaRPr sz="1300">
              <a:solidFill>
                <a:schemeClr val="dk2"/>
              </a:solidFill>
            </a:endParaRPr>
          </a:p>
        </p:txBody>
      </p:sp>
      <p:sp>
        <p:nvSpPr>
          <p:cNvPr id="579" name="Google Shape;579;p35"/>
          <p:cNvSpPr txBox="1"/>
          <p:nvPr/>
        </p:nvSpPr>
        <p:spPr>
          <a:xfrm>
            <a:off x="4332775" y="923800"/>
            <a:ext cx="4066800" cy="4048200"/>
          </a:xfrm>
          <a:prstGeom prst="rect">
            <a:avLst/>
          </a:prstGeom>
          <a:noFill/>
          <a:ln>
            <a:noFill/>
          </a:ln>
        </p:spPr>
        <p:txBody>
          <a:bodyPr anchorCtr="0" anchor="t" bIns="91425" lIns="91425" spcFirstLastPara="1" rIns="91425" wrap="square" tIns="91425">
            <a:spAutoFit/>
          </a:bodyPr>
          <a:lstStyle/>
          <a:p>
            <a:pPr indent="0" lvl="0" marL="152400" marR="0" rtl="0" algn="l">
              <a:lnSpc>
                <a:spcPct val="100000"/>
              </a:lnSpc>
              <a:spcBef>
                <a:spcPts val="600"/>
              </a:spcBef>
              <a:spcAft>
                <a:spcPts val="0"/>
              </a:spcAft>
              <a:buClr>
                <a:srgbClr val="000000"/>
              </a:buClr>
              <a:buSzPts val="1300"/>
              <a:buFont typeface="Arial"/>
              <a:buNone/>
            </a:pPr>
            <a:r>
              <a:rPr b="0" i="0" lang="en-US" sz="1300" u="none" cap="none" strike="noStrike">
                <a:solidFill>
                  <a:schemeClr val="dk1"/>
                </a:solidFill>
                <a:latin typeface="Rubik"/>
                <a:ea typeface="Rubik"/>
                <a:cs typeface="Rubik"/>
                <a:sym typeface="Rubik"/>
              </a:rPr>
              <a:t>20- Pt with slow motion and delaying in speech: </a:t>
            </a:r>
            <a:r>
              <a:rPr b="0" i="0" lang="en-US" sz="1300" u="none" cap="none" strike="noStrike">
                <a:solidFill>
                  <a:schemeClr val="dk2"/>
                </a:solidFill>
                <a:latin typeface="Roboto Light"/>
                <a:ea typeface="Roboto Light"/>
                <a:cs typeface="Roboto Light"/>
                <a:sym typeface="Roboto Light"/>
              </a:rPr>
              <a:t>Psychomotor Retardation</a:t>
            </a:r>
            <a:endParaRPr b="0" i="0" sz="1400" u="none" cap="none" strike="noStrike">
              <a:solidFill>
                <a:schemeClr val="dk1"/>
              </a:solidFill>
              <a:latin typeface="Rubik"/>
              <a:ea typeface="Rubik"/>
              <a:cs typeface="Rubik"/>
              <a:sym typeface="Rubik"/>
            </a:endParaRPr>
          </a:p>
          <a:p>
            <a:pPr indent="0" lvl="0" marL="152400" marR="0" rtl="0" algn="l">
              <a:lnSpc>
                <a:spcPct val="100000"/>
              </a:lnSpc>
              <a:spcBef>
                <a:spcPts val="600"/>
              </a:spcBef>
              <a:spcAft>
                <a:spcPts val="0"/>
              </a:spcAft>
              <a:buClr>
                <a:srgbClr val="000000"/>
              </a:buClr>
              <a:buSzPts val="1300"/>
              <a:buFont typeface="Arial"/>
              <a:buNone/>
            </a:pPr>
            <a:r>
              <a:rPr b="0" i="0" lang="en-US" sz="1300" u="none" cap="none" strike="noStrike">
                <a:solidFill>
                  <a:schemeClr val="dk1"/>
                </a:solidFill>
                <a:latin typeface="Rubik"/>
                <a:ea typeface="Rubik"/>
                <a:cs typeface="Rubik"/>
                <a:sym typeface="Rubik"/>
              </a:rPr>
              <a:t>21- Restlessness with inner tension. Patient is NOT fully aware of restlessness: </a:t>
            </a:r>
            <a:r>
              <a:rPr b="0" i="0" lang="en-US" sz="1300" u="none" cap="none" strike="noStrike">
                <a:solidFill>
                  <a:schemeClr val="dk2"/>
                </a:solidFill>
                <a:latin typeface="Roboto Light"/>
                <a:ea typeface="Roboto Light"/>
                <a:cs typeface="Roboto Light"/>
                <a:sym typeface="Roboto Light"/>
              </a:rPr>
              <a:t>Agitation </a:t>
            </a:r>
            <a:endParaRPr b="0" i="0" sz="1400" u="none" cap="none" strike="noStrike">
              <a:solidFill>
                <a:schemeClr val="dk1"/>
              </a:solidFill>
              <a:latin typeface="Rubik"/>
              <a:ea typeface="Rubik"/>
              <a:cs typeface="Rubik"/>
              <a:sym typeface="Rubik"/>
            </a:endParaRPr>
          </a:p>
          <a:p>
            <a:pPr indent="0" lvl="0" marL="152400" marR="0" rtl="0" algn="l">
              <a:lnSpc>
                <a:spcPct val="100000"/>
              </a:lnSpc>
              <a:spcBef>
                <a:spcPts val="600"/>
              </a:spcBef>
              <a:spcAft>
                <a:spcPts val="0"/>
              </a:spcAft>
              <a:buClr>
                <a:srgbClr val="000000"/>
              </a:buClr>
              <a:buSzPts val="1300"/>
              <a:buFont typeface="Arial"/>
              <a:buNone/>
            </a:pPr>
            <a:r>
              <a:rPr b="0" i="0" lang="en-US" sz="1300" u="none" cap="none" strike="noStrike">
                <a:solidFill>
                  <a:schemeClr val="dk1"/>
                </a:solidFill>
                <a:latin typeface="Rubik"/>
                <a:ea typeface="Rubik"/>
                <a:cs typeface="Rubik"/>
                <a:sym typeface="Rubik"/>
              </a:rPr>
              <a:t>22- Restlessness with inner tension. Patient is fully aware of restlessness: </a:t>
            </a:r>
            <a:r>
              <a:rPr b="0" i="0" lang="en-US" sz="1300" u="none" cap="none" strike="noStrike">
                <a:solidFill>
                  <a:schemeClr val="dk2"/>
                </a:solidFill>
                <a:latin typeface="Roboto Light"/>
                <a:ea typeface="Roboto Light"/>
                <a:cs typeface="Roboto Light"/>
                <a:sym typeface="Roboto Light"/>
              </a:rPr>
              <a:t>Akathisia</a:t>
            </a:r>
            <a:endParaRPr b="0" i="0" sz="1300" u="none" cap="none" strike="noStrike">
              <a:solidFill>
                <a:schemeClr val="dk1"/>
              </a:solidFill>
              <a:latin typeface="Roboto Light"/>
              <a:ea typeface="Roboto Light"/>
              <a:cs typeface="Roboto Light"/>
              <a:sym typeface="Roboto Light"/>
            </a:endParaRPr>
          </a:p>
          <a:p>
            <a:pPr indent="0" lvl="0" marL="152400" marR="0" rtl="0" algn="l">
              <a:lnSpc>
                <a:spcPct val="100000"/>
              </a:lnSpc>
              <a:spcBef>
                <a:spcPts val="600"/>
              </a:spcBef>
              <a:spcAft>
                <a:spcPts val="0"/>
              </a:spcAft>
              <a:buClr>
                <a:srgbClr val="000000"/>
              </a:buClr>
              <a:buSzPts val="1300"/>
              <a:buFont typeface="Arial"/>
              <a:buNone/>
            </a:pPr>
            <a:r>
              <a:rPr b="0" i="0" lang="en-US" sz="1300" u="none" cap="none" strike="noStrike">
                <a:solidFill>
                  <a:schemeClr val="dk1"/>
                </a:solidFill>
                <a:latin typeface="Rubik"/>
                <a:ea typeface="Rubik"/>
                <a:cs typeface="Rubik"/>
                <a:sym typeface="Rubik"/>
              </a:rPr>
              <a:t>23- pt look at bee when dr talk to him, example of: </a:t>
            </a:r>
            <a:endParaRPr b="0" i="0" sz="1400" u="none" cap="none" strike="noStrike">
              <a:solidFill>
                <a:schemeClr val="dk1"/>
              </a:solidFill>
              <a:latin typeface="Rubik"/>
              <a:ea typeface="Rubik"/>
              <a:cs typeface="Rubik"/>
              <a:sym typeface="Rubik"/>
            </a:endParaRPr>
          </a:p>
          <a:p>
            <a:pPr indent="0" lvl="1" marL="609600" marR="0" rtl="0" algn="l">
              <a:lnSpc>
                <a:spcPct val="100000"/>
              </a:lnSpc>
              <a:spcBef>
                <a:spcPts val="0"/>
              </a:spcBef>
              <a:spcAft>
                <a:spcPts val="0"/>
              </a:spcAft>
              <a:buClr>
                <a:srgbClr val="000000"/>
              </a:buClr>
              <a:buSzPts val="1300"/>
              <a:buFont typeface="Arial"/>
              <a:buNone/>
            </a:pPr>
            <a:r>
              <a:rPr b="0" i="0" lang="en-US" sz="1300" u="none" cap="none" strike="noStrike">
                <a:solidFill>
                  <a:schemeClr val="dk1"/>
                </a:solidFill>
                <a:latin typeface="Roboto Light"/>
                <a:ea typeface="Roboto Light"/>
                <a:cs typeface="Roboto Light"/>
                <a:sym typeface="Roboto Light"/>
              </a:rPr>
              <a:t>A. Inattention </a:t>
            </a:r>
            <a:r>
              <a:rPr b="0" i="0" lang="en-US" sz="1300" u="none" cap="none" strike="noStrike">
                <a:solidFill>
                  <a:schemeClr val="dk1"/>
                </a:solidFill>
                <a:latin typeface="Arial"/>
                <a:ea typeface="Arial"/>
                <a:cs typeface="Arial"/>
                <a:sym typeface="Arial"/>
              </a:rPr>
              <a:t>هاد الجواب اللي مكتوب بالارشيف بس الخيار التاني ادق</a:t>
            </a:r>
            <a:endParaRPr b="0" i="0" sz="1300" u="none" cap="none" strike="noStrike">
              <a:solidFill>
                <a:schemeClr val="dk1"/>
              </a:solidFill>
              <a:latin typeface="Arial"/>
              <a:ea typeface="Arial"/>
              <a:cs typeface="Arial"/>
              <a:sym typeface="Arial"/>
            </a:endParaRPr>
          </a:p>
          <a:p>
            <a:pPr indent="0" lvl="1" marL="609600" marR="0" rtl="0" algn="l">
              <a:lnSpc>
                <a:spcPct val="100000"/>
              </a:lnSpc>
              <a:spcBef>
                <a:spcPts val="0"/>
              </a:spcBef>
              <a:spcAft>
                <a:spcPts val="0"/>
              </a:spcAft>
              <a:buClr>
                <a:srgbClr val="000000"/>
              </a:buClr>
              <a:buSzPts val="1300"/>
              <a:buFont typeface="Arial"/>
              <a:buNone/>
            </a:pPr>
            <a:r>
              <a:rPr b="0" i="0" lang="en-US" sz="1300" u="none" cap="none" strike="noStrike">
                <a:solidFill>
                  <a:schemeClr val="dk2"/>
                </a:solidFill>
                <a:latin typeface="Roboto Light"/>
                <a:ea typeface="Roboto Light"/>
                <a:cs typeface="Roboto Light"/>
                <a:sym typeface="Roboto Light"/>
              </a:rPr>
              <a:t>B. Distractibility </a:t>
            </a:r>
            <a:endParaRPr b="0" i="0" sz="1400" u="none" cap="none" strike="noStrike">
              <a:solidFill>
                <a:schemeClr val="dk1"/>
              </a:solidFill>
              <a:latin typeface="Arial"/>
              <a:ea typeface="Arial"/>
              <a:cs typeface="Arial"/>
              <a:sym typeface="Arial"/>
            </a:endParaRPr>
          </a:p>
          <a:p>
            <a:pPr indent="0" lvl="0" marL="152400" marR="0" rtl="0" algn="l">
              <a:lnSpc>
                <a:spcPct val="100000"/>
              </a:lnSpc>
              <a:spcBef>
                <a:spcPts val="600"/>
              </a:spcBef>
              <a:spcAft>
                <a:spcPts val="0"/>
              </a:spcAft>
              <a:buClr>
                <a:srgbClr val="000000"/>
              </a:buClr>
              <a:buSzPts val="1300"/>
              <a:buFont typeface="Arial"/>
              <a:buNone/>
            </a:pPr>
            <a:r>
              <a:rPr b="0" i="0" lang="en-US" sz="1300" u="none" cap="none" strike="noStrike">
                <a:solidFill>
                  <a:schemeClr val="dk1"/>
                </a:solidFill>
                <a:latin typeface="Rubik"/>
                <a:ea typeface="Rubik"/>
                <a:cs typeface="Rubik"/>
                <a:sym typeface="Rubik"/>
              </a:rPr>
              <a:t>24- Inability or difficulty in describing or being aware of one’s emotions or mood ? </a:t>
            </a:r>
            <a:r>
              <a:rPr b="0" i="0" lang="en-US" sz="1300" u="none" cap="none" strike="noStrike">
                <a:solidFill>
                  <a:schemeClr val="dk2"/>
                </a:solidFill>
                <a:latin typeface="Roboto Light"/>
                <a:ea typeface="Roboto Light"/>
                <a:cs typeface="Roboto Light"/>
                <a:sym typeface="Roboto Light"/>
              </a:rPr>
              <a:t>Alexithymia</a:t>
            </a:r>
            <a:endParaRPr b="0" i="0" sz="1400" u="none" cap="none" strike="noStrike">
              <a:solidFill>
                <a:schemeClr val="dk1"/>
              </a:solidFill>
              <a:latin typeface="Rubik"/>
              <a:ea typeface="Rubik"/>
              <a:cs typeface="Rubik"/>
              <a:sym typeface="Rubik"/>
            </a:endParaRPr>
          </a:p>
          <a:p>
            <a:pPr indent="0" lvl="0" marL="152400" marR="0" rtl="0" algn="l">
              <a:lnSpc>
                <a:spcPct val="100000"/>
              </a:lnSpc>
              <a:spcBef>
                <a:spcPts val="600"/>
              </a:spcBef>
              <a:spcAft>
                <a:spcPts val="0"/>
              </a:spcAft>
              <a:buClr>
                <a:srgbClr val="000000"/>
              </a:buClr>
              <a:buSzPts val="1300"/>
              <a:buFont typeface="Arial"/>
              <a:buNone/>
            </a:pPr>
            <a:r>
              <a:rPr b="0" i="0" lang="en-US" sz="1300" u="none" cap="none" strike="noStrike">
                <a:solidFill>
                  <a:schemeClr val="dk1"/>
                </a:solidFill>
                <a:latin typeface="Rubik"/>
                <a:ea typeface="Rubik"/>
                <a:cs typeface="Rubik"/>
                <a:sym typeface="Rubik"/>
              </a:rPr>
              <a:t>25- Patient is thinking and he feels thoughts stopping, this is? </a:t>
            </a:r>
            <a:r>
              <a:rPr b="0" i="0" lang="en-US" sz="1300" u="none" cap="none" strike="noStrike">
                <a:solidFill>
                  <a:schemeClr val="dk2"/>
                </a:solidFill>
                <a:latin typeface="Roboto Light"/>
                <a:ea typeface="Roboto Light"/>
                <a:cs typeface="Roboto Light"/>
                <a:sym typeface="Roboto Light"/>
              </a:rPr>
              <a:t>Thought block </a:t>
            </a:r>
            <a:endParaRPr b="0" i="0" sz="1400" u="none" cap="none" strike="noStrike">
              <a:solidFill>
                <a:schemeClr val="dk1"/>
              </a:solidFill>
              <a:latin typeface="Rubik"/>
              <a:ea typeface="Rubik"/>
              <a:cs typeface="Rubik"/>
              <a:sym typeface="Rubik"/>
            </a:endParaRPr>
          </a:p>
          <a:p>
            <a:pPr indent="0" lvl="0" marL="152400" marR="0" rtl="0" algn="l">
              <a:lnSpc>
                <a:spcPct val="100000"/>
              </a:lnSpc>
              <a:spcBef>
                <a:spcPts val="600"/>
              </a:spcBef>
              <a:spcAft>
                <a:spcPts val="0"/>
              </a:spcAft>
              <a:buClr>
                <a:srgbClr val="000000"/>
              </a:buClr>
              <a:buSzPts val="1300"/>
              <a:buFont typeface="Arial"/>
              <a:buNone/>
            </a:pPr>
            <a:r>
              <a:rPr b="0" i="0" lang="en-US" sz="1300" u="none" cap="none" strike="noStrike">
                <a:solidFill>
                  <a:schemeClr val="dk1"/>
                </a:solidFill>
                <a:latin typeface="Rubik"/>
                <a:ea typeface="Rubik"/>
                <a:cs typeface="Rubik"/>
                <a:sym typeface="Rubik"/>
              </a:rPr>
              <a:t>26- Voices commenting on patient’s actions? </a:t>
            </a:r>
            <a:r>
              <a:rPr b="0" i="0" lang="en-US" sz="1300" u="none" cap="none" strike="noStrike">
                <a:solidFill>
                  <a:schemeClr val="dk2"/>
                </a:solidFill>
                <a:latin typeface="Roboto Light"/>
                <a:ea typeface="Roboto Light"/>
                <a:cs typeface="Roboto Light"/>
                <a:sym typeface="Roboto Light"/>
              </a:rPr>
              <a:t>Third person hallucination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4" name="Shape 4134"/>
        <p:cNvGrpSpPr/>
        <p:nvPr/>
      </p:nvGrpSpPr>
      <p:grpSpPr>
        <a:xfrm>
          <a:off x="0" y="0"/>
          <a:ext cx="0" cy="0"/>
          <a:chOff x="0" y="0"/>
          <a:chExt cx="0" cy="0"/>
        </a:xfrm>
      </p:grpSpPr>
      <p:sp>
        <p:nvSpPr>
          <p:cNvPr id="4135" name="Google Shape;4135;p159"/>
          <p:cNvSpPr txBox="1"/>
          <p:nvPr>
            <p:ph type="title"/>
          </p:nvPr>
        </p:nvSpPr>
        <p:spPr>
          <a:xfrm>
            <a:off x="462709" y="741633"/>
            <a:ext cx="36687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Adverse effects</a:t>
            </a:r>
            <a:endParaRPr/>
          </a:p>
        </p:txBody>
      </p:sp>
      <p:sp>
        <p:nvSpPr>
          <p:cNvPr id="4136" name="Google Shape;4136;p159"/>
          <p:cNvSpPr txBox="1"/>
          <p:nvPr>
            <p:ph idx="1" type="body"/>
          </p:nvPr>
        </p:nvSpPr>
        <p:spPr>
          <a:xfrm>
            <a:off x="461963" y="1431925"/>
            <a:ext cx="3668700" cy="3436800"/>
          </a:xfrm>
          <a:prstGeom prst="rect">
            <a:avLst/>
          </a:prstGeom>
          <a:noFill/>
          <a:ln>
            <a:noFill/>
          </a:ln>
        </p:spPr>
        <p:txBody>
          <a:bodyPr anchorCtr="0" anchor="t" bIns="45700" lIns="91425" spcFirstLastPara="1" rIns="91425" wrap="square" tIns="45700">
            <a:normAutofit/>
          </a:bodyPr>
          <a:lstStyle/>
          <a:p>
            <a:pPr indent="-317500" lvl="0" marL="457200" rtl="0" algn="l">
              <a:lnSpc>
                <a:spcPct val="100000"/>
              </a:lnSpc>
              <a:spcBef>
                <a:spcPts val="0"/>
              </a:spcBef>
              <a:spcAft>
                <a:spcPts val="0"/>
              </a:spcAft>
              <a:buSzPts val="1400"/>
              <a:buChar char="•"/>
            </a:pPr>
            <a:r>
              <a:rPr lang="en-US"/>
              <a:t>Anterograde amnesia </a:t>
            </a:r>
            <a:endParaRPr/>
          </a:p>
          <a:p>
            <a:pPr indent="-317500" lvl="0" marL="457200" rtl="0" algn="l">
              <a:lnSpc>
                <a:spcPct val="100000"/>
              </a:lnSpc>
              <a:spcBef>
                <a:spcPts val="0"/>
              </a:spcBef>
              <a:spcAft>
                <a:spcPts val="0"/>
              </a:spcAft>
              <a:buSzPts val="1400"/>
              <a:buChar char="•"/>
            </a:pPr>
            <a:r>
              <a:rPr lang="en-US"/>
              <a:t>Addictive potential </a:t>
            </a:r>
            <a:endParaRPr/>
          </a:p>
          <a:p>
            <a:pPr indent="-317500" lvl="0" marL="457200" rtl="0" algn="l">
              <a:lnSpc>
                <a:spcPct val="100000"/>
              </a:lnSpc>
              <a:spcBef>
                <a:spcPts val="0"/>
              </a:spcBef>
              <a:spcAft>
                <a:spcPts val="0"/>
              </a:spcAft>
              <a:buSzPts val="1400"/>
              <a:buChar char="•"/>
            </a:pPr>
            <a:r>
              <a:rPr lang="en-US"/>
              <a:t>Drug tolerance </a:t>
            </a:r>
            <a:endParaRPr/>
          </a:p>
          <a:p>
            <a:pPr indent="-317500" lvl="0" marL="457200" rtl="0" algn="l">
              <a:lnSpc>
                <a:spcPct val="100000"/>
              </a:lnSpc>
              <a:spcBef>
                <a:spcPts val="0"/>
              </a:spcBef>
              <a:spcAft>
                <a:spcPts val="0"/>
              </a:spcAft>
              <a:buSzPts val="1400"/>
              <a:buChar char="•"/>
            </a:pPr>
            <a:r>
              <a:rPr lang="en-US"/>
              <a:t>Drowsiness, sleepiness, or dizziness (Hangover) </a:t>
            </a:r>
            <a:endParaRPr/>
          </a:p>
          <a:p>
            <a:pPr indent="-317500" lvl="0" marL="457200" rtl="0" algn="l">
              <a:lnSpc>
                <a:spcPct val="100000"/>
              </a:lnSpc>
              <a:spcBef>
                <a:spcPts val="0"/>
              </a:spcBef>
              <a:spcAft>
                <a:spcPts val="0"/>
              </a:spcAft>
              <a:buSzPts val="1400"/>
              <a:buChar char="•"/>
            </a:pPr>
            <a:r>
              <a:rPr lang="en-US"/>
              <a:t>Rebound insomnia </a:t>
            </a:r>
            <a:endParaRPr/>
          </a:p>
          <a:p>
            <a:pPr indent="-317500" lvl="0" marL="457200" rtl="0" algn="l">
              <a:lnSpc>
                <a:spcPct val="100000"/>
              </a:lnSpc>
              <a:spcBef>
                <a:spcPts val="0"/>
              </a:spcBef>
              <a:spcAft>
                <a:spcPts val="0"/>
              </a:spcAft>
              <a:buSzPts val="1400"/>
              <a:buChar char="•"/>
            </a:pPr>
            <a:r>
              <a:rPr lang="en-US"/>
              <a:t>Reduced motor coordination </a:t>
            </a:r>
            <a:endParaRPr/>
          </a:p>
          <a:p>
            <a:pPr indent="-317500" lvl="0" marL="457200" rtl="0" algn="l">
              <a:lnSpc>
                <a:spcPct val="100000"/>
              </a:lnSpc>
              <a:spcBef>
                <a:spcPts val="0"/>
              </a:spcBef>
              <a:spcAft>
                <a:spcPts val="0"/>
              </a:spcAft>
              <a:buSzPts val="1400"/>
              <a:buChar char="•"/>
            </a:pPr>
            <a:r>
              <a:rPr lang="en-US"/>
              <a:t>↑ Appetite </a:t>
            </a:r>
            <a:endParaRPr/>
          </a:p>
          <a:p>
            <a:pPr indent="-317500" lvl="0" marL="457200" rtl="0" algn="l">
              <a:lnSpc>
                <a:spcPct val="100000"/>
              </a:lnSpc>
              <a:spcBef>
                <a:spcPts val="0"/>
              </a:spcBef>
              <a:spcAft>
                <a:spcPts val="0"/>
              </a:spcAft>
              <a:buSzPts val="1400"/>
              <a:buChar char="•"/>
            </a:pPr>
            <a:r>
              <a:rPr lang="en-US"/>
              <a:t>Impairment of intellectual function </a:t>
            </a:r>
            <a:endParaRPr/>
          </a:p>
          <a:p>
            <a:pPr indent="-317500" lvl="0" marL="457200" rtl="0" algn="l">
              <a:lnSpc>
                <a:spcPct val="100000"/>
              </a:lnSpc>
              <a:spcBef>
                <a:spcPts val="0"/>
              </a:spcBef>
              <a:spcAft>
                <a:spcPts val="0"/>
              </a:spcAft>
              <a:buSzPts val="1400"/>
              <a:buChar char="•"/>
            </a:pPr>
            <a:r>
              <a:rPr lang="en-US"/>
              <a:t>Less risk of respiratory depression and coma than barbiturates</a:t>
            </a:r>
            <a:endParaRPr/>
          </a:p>
        </p:txBody>
      </p:sp>
      <p:sp>
        <p:nvSpPr>
          <p:cNvPr id="4137" name="Google Shape;4137;p159"/>
          <p:cNvSpPr txBox="1"/>
          <p:nvPr>
            <p:ph idx="2" type="body"/>
          </p:nvPr>
        </p:nvSpPr>
        <p:spPr>
          <a:xfrm>
            <a:off x="4663899" y="1448441"/>
            <a:ext cx="4017380" cy="3436800"/>
          </a:xfrm>
          <a:prstGeom prst="rect">
            <a:avLst/>
          </a:prstGeom>
          <a:noFill/>
          <a:ln>
            <a:noFill/>
          </a:ln>
        </p:spPr>
        <p:txBody>
          <a:bodyPr anchorCtr="0" anchor="t" bIns="45700" lIns="91425" spcFirstLastPara="1" rIns="91425" wrap="square" tIns="45700">
            <a:normAutofit/>
          </a:bodyPr>
          <a:lstStyle/>
          <a:p>
            <a:pPr indent="-317500" lvl="0" marL="457200" rtl="0" algn="l">
              <a:lnSpc>
                <a:spcPct val="100000"/>
              </a:lnSpc>
              <a:spcBef>
                <a:spcPts val="0"/>
              </a:spcBef>
              <a:spcAft>
                <a:spcPts val="0"/>
              </a:spcAft>
              <a:buSzPts val="1400"/>
              <a:buChar char="•"/>
            </a:pPr>
            <a:r>
              <a:rPr lang="en-US"/>
              <a:t>benzodiazepine overdose can lead to:</a:t>
            </a:r>
            <a:endParaRPr/>
          </a:p>
          <a:p>
            <a:pPr indent="-317500" lvl="1" marL="914400" rtl="0" algn="l">
              <a:lnSpc>
                <a:spcPct val="100000"/>
              </a:lnSpc>
              <a:spcBef>
                <a:spcPts val="0"/>
              </a:spcBef>
              <a:spcAft>
                <a:spcPts val="0"/>
              </a:spcAft>
              <a:buSzPts val="1400"/>
              <a:buChar char="•"/>
            </a:pPr>
            <a:r>
              <a:rPr lang="en-US"/>
              <a:t>Extreme sedation or drowsiness</a:t>
            </a:r>
            <a:endParaRPr/>
          </a:p>
          <a:p>
            <a:pPr indent="-317500" lvl="1" marL="914400" rtl="0" algn="l">
              <a:lnSpc>
                <a:spcPct val="100000"/>
              </a:lnSpc>
              <a:spcBef>
                <a:spcPts val="0"/>
              </a:spcBef>
              <a:spcAft>
                <a:spcPts val="0"/>
              </a:spcAft>
              <a:buSzPts val="1400"/>
              <a:buChar char="•"/>
            </a:pPr>
            <a:r>
              <a:rPr lang="en-US"/>
              <a:t>Confusion and difficulty thinking</a:t>
            </a:r>
            <a:endParaRPr/>
          </a:p>
          <a:p>
            <a:pPr indent="-317500" lvl="1" marL="914400" rtl="0" algn="l">
              <a:lnSpc>
                <a:spcPct val="100000"/>
              </a:lnSpc>
              <a:spcBef>
                <a:spcPts val="0"/>
              </a:spcBef>
              <a:spcAft>
                <a:spcPts val="0"/>
              </a:spcAft>
              <a:buSzPts val="1400"/>
              <a:buChar char="•"/>
            </a:pPr>
            <a:r>
              <a:rPr lang="en-US"/>
              <a:t>Slurred speech</a:t>
            </a:r>
            <a:endParaRPr/>
          </a:p>
          <a:p>
            <a:pPr indent="-317500" lvl="1" marL="914400" rtl="0" algn="l">
              <a:lnSpc>
                <a:spcPct val="100000"/>
              </a:lnSpc>
              <a:spcBef>
                <a:spcPts val="0"/>
              </a:spcBef>
              <a:spcAft>
                <a:spcPts val="0"/>
              </a:spcAft>
              <a:buSzPts val="1400"/>
              <a:buChar char="•"/>
            </a:pPr>
            <a:r>
              <a:rPr lang="en-US"/>
              <a:t>Hypotonia and hyporeflexia</a:t>
            </a:r>
            <a:endParaRPr/>
          </a:p>
          <a:p>
            <a:pPr indent="-317500" lvl="1" marL="914400" rtl="0" algn="l">
              <a:lnSpc>
                <a:spcPct val="100000"/>
              </a:lnSpc>
              <a:spcBef>
                <a:spcPts val="0"/>
              </a:spcBef>
              <a:spcAft>
                <a:spcPts val="0"/>
              </a:spcAft>
              <a:buSzPts val="1400"/>
              <a:buChar char="•"/>
            </a:pPr>
            <a:r>
              <a:rPr lang="en-US"/>
              <a:t>Ataxia</a:t>
            </a:r>
            <a:endParaRPr/>
          </a:p>
          <a:p>
            <a:pPr indent="-317500" lvl="1" marL="914400" rtl="0" algn="l">
              <a:lnSpc>
                <a:spcPct val="100000"/>
              </a:lnSpc>
              <a:spcBef>
                <a:spcPts val="0"/>
              </a:spcBef>
              <a:spcAft>
                <a:spcPts val="0"/>
              </a:spcAft>
              <a:buSzPts val="1400"/>
              <a:buChar char="•"/>
            </a:pPr>
            <a:r>
              <a:rPr lang="en-US"/>
              <a:t>Respiratory depression (benzodiazepines have a wider margin of safety than barbiturates and, consequently, a lower risk of coma and respiratory depression)</a:t>
            </a:r>
            <a:endParaRPr/>
          </a:p>
          <a:p>
            <a:pPr indent="0" lvl="0" marL="139700" rtl="0" algn="l">
              <a:lnSpc>
                <a:spcPct val="100000"/>
              </a:lnSpc>
              <a:spcBef>
                <a:spcPts val="0"/>
              </a:spcBef>
              <a:spcAft>
                <a:spcPts val="0"/>
              </a:spcAft>
              <a:buSzPts val="1400"/>
              <a:buNone/>
            </a:pPr>
            <a:r>
              <a:t/>
            </a:r>
            <a:endParaRPr>
              <a:solidFill>
                <a:srgbClr val="FF0000"/>
              </a:solidFill>
            </a:endParaRPr>
          </a:p>
          <a:p>
            <a:pPr indent="0" lvl="0" marL="139700" rtl="0" algn="l">
              <a:lnSpc>
                <a:spcPct val="100000"/>
              </a:lnSpc>
              <a:spcBef>
                <a:spcPts val="0"/>
              </a:spcBef>
              <a:spcAft>
                <a:spcPts val="0"/>
              </a:spcAft>
              <a:buSzPts val="1400"/>
              <a:buNone/>
            </a:pPr>
            <a:r>
              <a:rPr lang="en-US">
                <a:solidFill>
                  <a:srgbClr val="FF0000"/>
                </a:solidFill>
              </a:rPr>
              <a:t>Antidote: flumazenil</a:t>
            </a:r>
            <a:endParaRPr/>
          </a:p>
          <a:p>
            <a:pPr indent="0" lvl="0" marL="139700" rtl="0" algn="l">
              <a:lnSpc>
                <a:spcPct val="100000"/>
              </a:lnSpc>
              <a:spcBef>
                <a:spcPts val="0"/>
              </a:spcBef>
              <a:spcAft>
                <a:spcPts val="0"/>
              </a:spcAft>
              <a:buSzPts val="1400"/>
              <a:buNone/>
            </a:pPr>
            <a:r>
              <a:rPr lang="en-US"/>
              <a:t>Mechanism of action: competitive antagonism at GABA receptor </a:t>
            </a:r>
            <a:endParaRPr/>
          </a:p>
        </p:txBody>
      </p:sp>
      <p:sp>
        <p:nvSpPr>
          <p:cNvPr id="4138" name="Google Shape;4138;p159"/>
          <p:cNvSpPr txBox="1"/>
          <p:nvPr>
            <p:ph idx="3" type="body"/>
          </p:nvPr>
        </p:nvSpPr>
        <p:spPr>
          <a:xfrm>
            <a:off x="4663899" y="741333"/>
            <a:ext cx="3667200" cy="573000"/>
          </a:xfrm>
          <a:prstGeom prst="rect">
            <a:avLst/>
          </a:prstGeom>
          <a:noFill/>
          <a:ln>
            <a:noFill/>
          </a:ln>
        </p:spPr>
        <p:txBody>
          <a:bodyPr anchorCtr="0" anchor="ctr" bIns="45700" lIns="91425" spcFirstLastPara="1" rIns="91425" wrap="square" tIns="45700">
            <a:normAutofit/>
          </a:bodyPr>
          <a:lstStyle/>
          <a:p>
            <a:pPr indent="-228600" lvl="0" marL="457200" rtl="0" algn="l">
              <a:lnSpc>
                <a:spcPct val="100000"/>
              </a:lnSpc>
              <a:spcBef>
                <a:spcPts val="0"/>
              </a:spcBef>
              <a:spcAft>
                <a:spcPts val="0"/>
              </a:spcAft>
              <a:buSzPts val="2400"/>
              <a:buNone/>
            </a:pPr>
            <a:r>
              <a:rPr lang="en-US"/>
              <a:t>Benzodiazepine overdose</a:t>
            </a:r>
            <a:endParaRPr/>
          </a:p>
        </p:txBody>
      </p:sp>
    </p:spTree>
  </p:cSld>
  <p:clrMapOvr>
    <a:masterClrMapping/>
  </p:clrMapOvr>
</p:sld>
</file>

<file path=ppt/slides/slide3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2" name="Shape 4142"/>
        <p:cNvGrpSpPr/>
        <p:nvPr/>
      </p:nvGrpSpPr>
      <p:grpSpPr>
        <a:xfrm>
          <a:off x="0" y="0"/>
          <a:ext cx="0" cy="0"/>
          <a:chOff x="0" y="0"/>
          <a:chExt cx="0" cy="0"/>
        </a:xfrm>
      </p:grpSpPr>
      <p:sp>
        <p:nvSpPr>
          <p:cNvPr id="4143" name="Google Shape;4143;p160"/>
          <p:cNvSpPr txBox="1"/>
          <p:nvPr>
            <p:ph type="title"/>
          </p:nvPr>
        </p:nvSpPr>
        <p:spPr>
          <a:xfrm>
            <a:off x="283478" y="24806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Benzodiazepine dependence</a:t>
            </a:r>
            <a:endParaRPr/>
          </a:p>
        </p:txBody>
      </p:sp>
      <p:sp>
        <p:nvSpPr>
          <p:cNvPr id="4144" name="Google Shape;4144;p160"/>
          <p:cNvSpPr txBox="1"/>
          <p:nvPr>
            <p:ph idx="1" type="body"/>
          </p:nvPr>
        </p:nvSpPr>
        <p:spPr>
          <a:xfrm>
            <a:off x="353813" y="1006299"/>
            <a:ext cx="7806862" cy="3602786"/>
          </a:xfrm>
          <a:prstGeom prst="rect">
            <a:avLst/>
          </a:prstGeom>
          <a:noFill/>
          <a:ln>
            <a:noFill/>
          </a:ln>
        </p:spPr>
        <p:txBody>
          <a:bodyPr anchorCtr="0" anchor="t" bIns="45700" lIns="91425" spcFirstLastPara="1" rIns="91425" wrap="square" tIns="45700">
            <a:normAutofit/>
          </a:bodyPr>
          <a:lstStyle/>
          <a:p>
            <a:pPr indent="-317500" lvl="0" marL="457200" rtl="0" algn="l">
              <a:lnSpc>
                <a:spcPct val="100000"/>
              </a:lnSpc>
              <a:spcBef>
                <a:spcPts val="0"/>
              </a:spcBef>
              <a:spcAft>
                <a:spcPts val="0"/>
              </a:spcAft>
              <a:buSzPts val="1400"/>
              <a:buChar char="•"/>
            </a:pPr>
            <a:r>
              <a:rPr lang="en-US"/>
              <a:t>Rebound phenomenon: reemergence of symptoms (e.g., depression, insomnia , and anxiety) that were previously absent or controlled by benzodiazepine therapy when the medication is discontinued for a few days</a:t>
            </a:r>
            <a:endParaRPr/>
          </a:p>
          <a:p>
            <a:pPr indent="-228600" lvl="0" marL="457200" rtl="0" algn="l">
              <a:lnSpc>
                <a:spcPct val="100000"/>
              </a:lnSpc>
              <a:spcBef>
                <a:spcPts val="0"/>
              </a:spcBef>
              <a:spcAft>
                <a:spcPts val="0"/>
              </a:spcAft>
              <a:buSzPts val="1400"/>
              <a:buNone/>
            </a:pPr>
            <a:r>
              <a:t/>
            </a:r>
            <a:endParaRPr/>
          </a:p>
          <a:p>
            <a:pPr indent="-317500" lvl="0" marL="457200" rtl="0" algn="l">
              <a:lnSpc>
                <a:spcPct val="100000"/>
              </a:lnSpc>
              <a:spcBef>
                <a:spcPts val="0"/>
              </a:spcBef>
              <a:spcAft>
                <a:spcPts val="0"/>
              </a:spcAft>
              <a:buSzPts val="1400"/>
              <a:buChar char="•"/>
            </a:pPr>
            <a:r>
              <a:rPr lang="en-US">
                <a:solidFill>
                  <a:srgbClr val="FF0000"/>
                </a:solidFill>
              </a:rPr>
              <a:t>Withdrawal symptoms:</a:t>
            </a:r>
            <a:endParaRPr/>
          </a:p>
          <a:p>
            <a:pPr indent="-317500" lvl="0" marL="457200" rtl="0" algn="l">
              <a:lnSpc>
                <a:spcPct val="100000"/>
              </a:lnSpc>
              <a:spcBef>
                <a:spcPts val="0"/>
              </a:spcBef>
              <a:spcAft>
                <a:spcPts val="0"/>
              </a:spcAft>
              <a:buSzPts val="1400"/>
              <a:buChar char="•"/>
            </a:pPr>
            <a:r>
              <a:rPr lang="en-US"/>
              <a:t>Autonomic nervous system:</a:t>
            </a:r>
            <a:endParaRPr/>
          </a:p>
          <a:p>
            <a:pPr indent="-317500" lvl="1" marL="914400" rtl="0" algn="l">
              <a:lnSpc>
                <a:spcPct val="100000"/>
              </a:lnSpc>
              <a:spcBef>
                <a:spcPts val="600"/>
              </a:spcBef>
              <a:spcAft>
                <a:spcPts val="0"/>
              </a:spcAft>
              <a:buSzPts val="1400"/>
              <a:buChar char="•"/>
            </a:pPr>
            <a:r>
              <a:rPr lang="en-US"/>
              <a:t>Sweating, Nausea, vomiting, and anorexia, Hypertension</a:t>
            </a:r>
            <a:endParaRPr/>
          </a:p>
          <a:p>
            <a:pPr indent="-317500" lvl="0" marL="457200" rtl="0" algn="l">
              <a:lnSpc>
                <a:spcPct val="100000"/>
              </a:lnSpc>
              <a:spcBef>
                <a:spcPts val="0"/>
              </a:spcBef>
              <a:spcAft>
                <a:spcPts val="0"/>
              </a:spcAft>
              <a:buSzPts val="1400"/>
              <a:buChar char="•"/>
            </a:pPr>
            <a:r>
              <a:rPr lang="en-US"/>
              <a:t>Neurological: Seizures• Tremors, Memory impairment</a:t>
            </a:r>
            <a:endParaRPr/>
          </a:p>
          <a:p>
            <a:pPr indent="-317500" lvl="0" marL="457200" rtl="0" algn="l">
              <a:lnSpc>
                <a:spcPct val="100000"/>
              </a:lnSpc>
              <a:spcBef>
                <a:spcPts val="0"/>
              </a:spcBef>
              <a:spcAft>
                <a:spcPts val="0"/>
              </a:spcAft>
              <a:buSzPts val="1400"/>
              <a:buChar char="•"/>
            </a:pPr>
            <a:r>
              <a:rPr lang="en-US"/>
              <a:t>Psychiatric: Depressive moods, Insomnia ,Withdrawal psychosis with optic and auditory hallucinations</a:t>
            </a:r>
            <a:endParaRPr/>
          </a:p>
          <a:p>
            <a:pPr indent="0" lvl="0" marL="139700" rtl="0" algn="l">
              <a:lnSpc>
                <a:spcPct val="100000"/>
              </a:lnSpc>
              <a:spcBef>
                <a:spcPts val="0"/>
              </a:spcBef>
              <a:spcAft>
                <a:spcPts val="0"/>
              </a:spcAft>
              <a:buSzPts val="1400"/>
              <a:buNone/>
            </a:pPr>
            <a:r>
              <a:t/>
            </a:r>
            <a:endParaRPr/>
          </a:p>
          <a:p>
            <a:pPr indent="-317500" lvl="0" marL="457200" rtl="0" algn="l">
              <a:lnSpc>
                <a:spcPct val="100000"/>
              </a:lnSpc>
              <a:spcBef>
                <a:spcPts val="0"/>
              </a:spcBef>
              <a:spcAft>
                <a:spcPts val="0"/>
              </a:spcAft>
              <a:buSzPts val="1400"/>
              <a:buChar char="•"/>
            </a:pPr>
            <a:r>
              <a:rPr lang="en-US"/>
              <a:t>Treatment : Benzodiazepines (stabilize patient, then taper gradually).</a:t>
            </a:r>
            <a:endParaRPr/>
          </a:p>
        </p:txBody>
      </p:sp>
    </p:spTree>
  </p:cSld>
  <p:clrMapOvr>
    <a:masterClrMapping/>
  </p:clrMapOvr>
</p:sld>
</file>

<file path=ppt/slides/slide3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8" name="Shape 4148"/>
        <p:cNvGrpSpPr/>
        <p:nvPr/>
      </p:nvGrpSpPr>
      <p:grpSpPr>
        <a:xfrm>
          <a:off x="0" y="0"/>
          <a:ext cx="0" cy="0"/>
          <a:chOff x="0" y="0"/>
          <a:chExt cx="0" cy="0"/>
        </a:xfrm>
      </p:grpSpPr>
      <p:sp>
        <p:nvSpPr>
          <p:cNvPr id="4149" name="Google Shape;4149;p161"/>
          <p:cNvSpPr txBox="1"/>
          <p:nvPr>
            <p:ph type="title"/>
          </p:nvPr>
        </p:nvSpPr>
        <p:spPr>
          <a:xfrm>
            <a:off x="292668" y="24806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Benzodiazepines contraindications </a:t>
            </a:r>
            <a:endParaRPr/>
          </a:p>
        </p:txBody>
      </p:sp>
      <p:sp>
        <p:nvSpPr>
          <p:cNvPr id="4150" name="Google Shape;4150;p161"/>
          <p:cNvSpPr txBox="1"/>
          <p:nvPr>
            <p:ph idx="1" type="body"/>
          </p:nvPr>
        </p:nvSpPr>
        <p:spPr>
          <a:xfrm>
            <a:off x="358408" y="951160"/>
            <a:ext cx="7783887" cy="4098717"/>
          </a:xfrm>
          <a:prstGeom prst="rect">
            <a:avLst/>
          </a:prstGeom>
          <a:noFill/>
          <a:ln>
            <a:noFill/>
          </a:ln>
        </p:spPr>
        <p:txBody>
          <a:bodyPr anchorCtr="0" anchor="t" bIns="45700" lIns="91425" spcFirstLastPara="1" rIns="91425" wrap="square" tIns="45700">
            <a:normAutofit lnSpcReduction="10000"/>
          </a:bodyPr>
          <a:lstStyle/>
          <a:p>
            <a:pPr indent="0" lvl="0" marL="139700" rtl="0" algn="l">
              <a:lnSpc>
                <a:spcPct val="100000"/>
              </a:lnSpc>
              <a:spcBef>
                <a:spcPts val="0"/>
              </a:spcBef>
              <a:spcAft>
                <a:spcPts val="0"/>
              </a:spcAft>
              <a:buSzPts val="1400"/>
              <a:buNone/>
            </a:pPr>
            <a:r>
              <a:rPr lang="en-US"/>
              <a:t>Contraindications: </a:t>
            </a:r>
            <a:endParaRPr/>
          </a:p>
          <a:p>
            <a:pPr indent="-317500" lvl="1" marL="914400" rtl="0" algn="l">
              <a:lnSpc>
                <a:spcPct val="100000"/>
              </a:lnSpc>
              <a:spcBef>
                <a:spcPts val="600"/>
              </a:spcBef>
              <a:spcAft>
                <a:spcPts val="0"/>
              </a:spcAft>
              <a:buSzPts val="1400"/>
              <a:buChar char="•"/>
            </a:pPr>
            <a:r>
              <a:rPr lang="en-US"/>
              <a:t>Hypersensitivity to benzodiazepines </a:t>
            </a:r>
            <a:endParaRPr/>
          </a:p>
          <a:p>
            <a:pPr indent="-317500" lvl="1" marL="914400" rtl="0" algn="l">
              <a:lnSpc>
                <a:spcPct val="100000"/>
              </a:lnSpc>
              <a:spcBef>
                <a:spcPts val="600"/>
              </a:spcBef>
              <a:spcAft>
                <a:spcPts val="0"/>
              </a:spcAft>
              <a:buSzPts val="1400"/>
              <a:buChar char="•"/>
            </a:pPr>
            <a:r>
              <a:rPr lang="en-US"/>
              <a:t>Neuromuscular diseases (e.g., myasthenia gravis ): worsening of myasthenic symptoms </a:t>
            </a:r>
            <a:endParaRPr/>
          </a:p>
          <a:p>
            <a:pPr indent="-317500" lvl="1" marL="914400" rtl="0" algn="l">
              <a:lnSpc>
                <a:spcPct val="100000"/>
              </a:lnSpc>
              <a:spcBef>
                <a:spcPts val="600"/>
              </a:spcBef>
              <a:spcAft>
                <a:spcPts val="0"/>
              </a:spcAft>
              <a:buSzPts val="1400"/>
              <a:buChar char="•"/>
            </a:pPr>
            <a:r>
              <a:rPr lang="en-US"/>
              <a:t>Narrow-angle glaucoma ( increase intraocular pressure )</a:t>
            </a:r>
            <a:endParaRPr/>
          </a:p>
          <a:p>
            <a:pPr indent="-317500" lvl="1" marL="914400" rtl="0" algn="l">
              <a:lnSpc>
                <a:spcPct val="100000"/>
              </a:lnSpc>
              <a:spcBef>
                <a:spcPts val="600"/>
              </a:spcBef>
              <a:spcAft>
                <a:spcPts val="0"/>
              </a:spcAft>
              <a:buSzPts val="1400"/>
              <a:buChar char="•"/>
            </a:pPr>
            <a:r>
              <a:rPr lang="en-US"/>
              <a:t>Respiratory depression (COPD , respiratory failure ) </a:t>
            </a:r>
            <a:endParaRPr/>
          </a:p>
          <a:p>
            <a:pPr indent="-317500" lvl="1" marL="914400" rtl="0" algn="l">
              <a:lnSpc>
                <a:spcPct val="100000"/>
              </a:lnSpc>
              <a:spcBef>
                <a:spcPts val="600"/>
              </a:spcBef>
              <a:spcAft>
                <a:spcPts val="0"/>
              </a:spcAft>
              <a:buSzPts val="1400"/>
              <a:buChar char="•"/>
            </a:pPr>
            <a:r>
              <a:rPr lang="en-US"/>
              <a:t>Drug dependence (alcohol, illicit drug, or prescription medication use)</a:t>
            </a:r>
            <a:endParaRPr/>
          </a:p>
          <a:p>
            <a:pPr indent="-317500" lvl="1" marL="914400" rtl="0" algn="l">
              <a:lnSpc>
                <a:spcPct val="100000"/>
              </a:lnSpc>
              <a:spcBef>
                <a:spcPts val="600"/>
              </a:spcBef>
              <a:spcAft>
                <a:spcPts val="0"/>
              </a:spcAft>
              <a:buSzPts val="1400"/>
              <a:buChar char="•"/>
            </a:pPr>
            <a:r>
              <a:rPr lang="en-US"/>
              <a:t>Pregnancy (except for the management of eclampsia following unsuccessful magnesium sulfate therapy): ↑ risk of floppy infant syndrome (hypotonia)</a:t>
            </a:r>
            <a:endParaRPr/>
          </a:p>
          <a:p>
            <a:pPr indent="-317500" lvl="1" marL="914400" rtl="0" algn="l">
              <a:lnSpc>
                <a:spcPct val="100000"/>
              </a:lnSpc>
              <a:spcBef>
                <a:spcPts val="600"/>
              </a:spcBef>
              <a:spcAft>
                <a:spcPts val="0"/>
              </a:spcAft>
              <a:buSzPts val="1400"/>
              <a:buChar char="•"/>
            </a:pPr>
            <a:r>
              <a:rPr lang="en-US"/>
              <a:t>Alcohol use (severe CNS depression, respiratory depression, death)</a:t>
            </a:r>
            <a:endParaRPr/>
          </a:p>
          <a:p>
            <a:pPr indent="0" lvl="1" marL="596900" rtl="0" algn="l">
              <a:lnSpc>
                <a:spcPct val="100000"/>
              </a:lnSpc>
              <a:spcBef>
                <a:spcPts val="600"/>
              </a:spcBef>
              <a:spcAft>
                <a:spcPts val="0"/>
              </a:spcAft>
              <a:buSzPts val="1400"/>
              <a:buNone/>
            </a:pPr>
            <a:r>
              <a:t/>
            </a:r>
            <a:endParaRPr/>
          </a:p>
          <a:p>
            <a:pPr indent="0" lvl="0" marL="139700" rtl="0" algn="l">
              <a:lnSpc>
                <a:spcPct val="100000"/>
              </a:lnSpc>
              <a:spcBef>
                <a:spcPts val="0"/>
              </a:spcBef>
              <a:spcAft>
                <a:spcPts val="0"/>
              </a:spcAft>
              <a:buSzPts val="1400"/>
              <a:buNone/>
            </a:pPr>
            <a:r>
              <a:rPr lang="en-US"/>
              <a:t>• In chronic alcoholics or those with liver disease, use benzodiazepines that are not metabolized by the liver. Example: Lorazepam, Oxazepam and Temazepam.</a:t>
            </a:r>
            <a:endParaRPr/>
          </a:p>
          <a:p>
            <a:pPr indent="0" lvl="0" marL="139700" rtl="0" algn="l">
              <a:lnSpc>
                <a:spcPct val="100000"/>
              </a:lnSpc>
              <a:spcBef>
                <a:spcPts val="0"/>
              </a:spcBef>
              <a:spcAft>
                <a:spcPts val="0"/>
              </a:spcAft>
              <a:buSzPts val="1400"/>
              <a:buNone/>
            </a:pPr>
            <a:r>
              <a:t/>
            </a:r>
            <a:endParaRPr/>
          </a:p>
          <a:p>
            <a:pPr indent="0" lvl="0" marL="139700" rtl="0" algn="l">
              <a:lnSpc>
                <a:spcPct val="100000"/>
              </a:lnSpc>
              <a:spcBef>
                <a:spcPts val="0"/>
              </a:spcBef>
              <a:spcAft>
                <a:spcPts val="0"/>
              </a:spcAft>
              <a:buSzPts val="1400"/>
              <a:buNone/>
            </a:pPr>
            <a:r>
              <a:rPr lang="en-US"/>
              <a:t> • For benzodiazepine overdose, flumazenil is used to reverse the effects. Do not to induce withdrawal too quickly—this can be life threatening. (Flumazenil = GABA-A receptor antagonist, BZD antidote)</a:t>
            </a:r>
            <a:endParaRPr/>
          </a:p>
        </p:txBody>
      </p:sp>
    </p:spTree>
  </p:cSld>
  <p:clrMapOvr>
    <a:masterClrMapping/>
  </p:clrMapOvr>
</p:sld>
</file>

<file path=ppt/slides/slide3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4" name="Shape 4154"/>
        <p:cNvGrpSpPr/>
        <p:nvPr/>
      </p:nvGrpSpPr>
      <p:grpSpPr>
        <a:xfrm>
          <a:off x="0" y="0"/>
          <a:ext cx="0" cy="0"/>
          <a:chOff x="0" y="0"/>
          <a:chExt cx="0" cy="0"/>
        </a:xfrm>
      </p:grpSpPr>
      <p:pic>
        <p:nvPicPr>
          <p:cNvPr id="4155" name="Google Shape;4155;p162"/>
          <p:cNvPicPr preferRelativeResize="0"/>
          <p:nvPr/>
        </p:nvPicPr>
        <p:blipFill rotWithShape="1">
          <a:blip r:embed="rId3">
            <a:alphaModFix/>
          </a:blip>
          <a:srcRect b="0" l="0" r="0" t="0"/>
          <a:stretch/>
        </p:blipFill>
        <p:spPr>
          <a:xfrm>
            <a:off x="844148" y="125920"/>
            <a:ext cx="7056679" cy="5017580"/>
          </a:xfrm>
          <a:prstGeom prst="rect">
            <a:avLst/>
          </a:prstGeom>
          <a:noFill/>
          <a:ln>
            <a:noFill/>
          </a:ln>
        </p:spPr>
      </p:pic>
    </p:spTree>
  </p:cSld>
  <p:clrMapOvr>
    <a:masterClrMapping/>
  </p:clrMapOvr>
</p:sld>
</file>

<file path=ppt/slides/slide3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9" name="Shape 4159"/>
        <p:cNvGrpSpPr/>
        <p:nvPr/>
      </p:nvGrpSpPr>
      <p:grpSpPr>
        <a:xfrm>
          <a:off x="0" y="0"/>
          <a:ext cx="0" cy="0"/>
          <a:chOff x="0" y="0"/>
          <a:chExt cx="0" cy="0"/>
        </a:xfrm>
      </p:grpSpPr>
      <p:sp>
        <p:nvSpPr>
          <p:cNvPr id="4160" name="Google Shape;4160;p163"/>
          <p:cNvSpPr txBox="1"/>
          <p:nvPr>
            <p:ph type="title"/>
          </p:nvPr>
        </p:nvSpPr>
        <p:spPr>
          <a:xfrm>
            <a:off x="720000" y="5394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Non-BZD hypnotics and anxiolytics </a:t>
            </a:r>
            <a:endParaRPr/>
          </a:p>
        </p:txBody>
      </p:sp>
      <p:sp>
        <p:nvSpPr>
          <p:cNvPr id="4161" name="Google Shape;4161;p163"/>
          <p:cNvSpPr txBox="1"/>
          <p:nvPr>
            <p:ph idx="1" type="body"/>
          </p:nvPr>
        </p:nvSpPr>
        <p:spPr>
          <a:xfrm>
            <a:off x="720725" y="1321385"/>
            <a:ext cx="7702500" cy="3287700"/>
          </a:xfrm>
          <a:prstGeom prst="rect">
            <a:avLst/>
          </a:prstGeom>
          <a:noFill/>
          <a:ln>
            <a:noFill/>
          </a:ln>
        </p:spPr>
        <p:txBody>
          <a:bodyPr anchorCtr="0" anchor="t" bIns="45700" lIns="91425" spcFirstLastPara="1" rIns="91425" wrap="square" tIns="45700">
            <a:normAutofit/>
          </a:bodyPr>
          <a:lstStyle/>
          <a:p>
            <a:pPr indent="-317500" lvl="0" marL="457200" rtl="0" algn="l">
              <a:lnSpc>
                <a:spcPct val="100000"/>
              </a:lnSpc>
              <a:spcBef>
                <a:spcPts val="0"/>
              </a:spcBef>
              <a:spcAft>
                <a:spcPts val="0"/>
              </a:spcAft>
              <a:buSzPts val="1400"/>
              <a:buChar char="•"/>
            </a:pPr>
            <a:r>
              <a:rPr lang="en-US"/>
              <a:t>Hypnotics 				Anxiolytics</a:t>
            </a:r>
            <a:endParaRPr/>
          </a:p>
        </p:txBody>
      </p:sp>
      <p:pic>
        <p:nvPicPr>
          <p:cNvPr id="4162" name="Google Shape;4162;p163"/>
          <p:cNvPicPr preferRelativeResize="0"/>
          <p:nvPr/>
        </p:nvPicPr>
        <p:blipFill rotWithShape="1">
          <a:blip r:embed="rId3">
            <a:alphaModFix/>
          </a:blip>
          <a:srcRect b="0" l="0" r="0" t="0"/>
          <a:stretch/>
        </p:blipFill>
        <p:spPr>
          <a:xfrm>
            <a:off x="878236" y="1710938"/>
            <a:ext cx="3202102" cy="2435452"/>
          </a:xfrm>
          <a:prstGeom prst="rect">
            <a:avLst/>
          </a:prstGeom>
          <a:noFill/>
          <a:ln>
            <a:noFill/>
          </a:ln>
        </p:spPr>
      </p:pic>
      <p:pic>
        <p:nvPicPr>
          <p:cNvPr id="4163" name="Google Shape;4163;p163"/>
          <p:cNvPicPr preferRelativeResize="0"/>
          <p:nvPr/>
        </p:nvPicPr>
        <p:blipFill rotWithShape="1">
          <a:blip r:embed="rId4">
            <a:alphaModFix/>
          </a:blip>
          <a:srcRect b="0" l="0" r="0" t="0"/>
          <a:stretch/>
        </p:blipFill>
        <p:spPr>
          <a:xfrm>
            <a:off x="5210497" y="1710938"/>
            <a:ext cx="3248852" cy="2886053"/>
          </a:xfrm>
          <a:prstGeom prst="rect">
            <a:avLst/>
          </a:prstGeom>
          <a:noFill/>
          <a:ln>
            <a:noFill/>
          </a:ln>
        </p:spPr>
      </p:pic>
      <p:sp>
        <p:nvSpPr>
          <p:cNvPr id="4164" name="Google Shape;4164;p163"/>
          <p:cNvSpPr txBox="1"/>
          <p:nvPr/>
        </p:nvSpPr>
        <p:spPr>
          <a:xfrm>
            <a:off x="6834923" y="3538131"/>
            <a:ext cx="1828800"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100" u="none" cap="none" strike="noStrike">
                <a:solidFill>
                  <a:srgbClr val="000000"/>
                </a:solidFill>
                <a:latin typeface="Arial"/>
                <a:ea typeface="Arial"/>
                <a:cs typeface="Arial"/>
                <a:sym typeface="Arial"/>
              </a:rPr>
              <a:t>Used for anxiety as well as social phobia and panic attacks and treatment of akathisia</a:t>
            </a:r>
            <a:endParaRPr/>
          </a:p>
        </p:txBody>
      </p:sp>
      <p:sp>
        <p:nvSpPr>
          <p:cNvPr id="4165" name="Google Shape;4165;p163"/>
          <p:cNvSpPr txBox="1"/>
          <p:nvPr/>
        </p:nvSpPr>
        <p:spPr>
          <a:xfrm>
            <a:off x="6612487" y="3538131"/>
            <a:ext cx="182880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a:t>
            </a:r>
            <a:endParaRPr/>
          </a:p>
        </p:txBody>
      </p:sp>
      <p:sp>
        <p:nvSpPr>
          <p:cNvPr id="4166" name="Google Shape;4166;p163"/>
          <p:cNvSpPr txBox="1"/>
          <p:nvPr/>
        </p:nvSpPr>
        <p:spPr>
          <a:xfrm>
            <a:off x="2479287" y="2343437"/>
            <a:ext cx="1828800"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100" u="none" cap="none" strike="noStrike">
                <a:solidFill>
                  <a:srgbClr val="000000"/>
                </a:solidFill>
                <a:latin typeface="Arial"/>
                <a:ea typeface="Arial"/>
                <a:cs typeface="Arial"/>
                <a:sym typeface="Arial"/>
              </a:rPr>
              <a:t>** Used for insomnia </a:t>
            </a:r>
            <a:endParaRPr/>
          </a:p>
        </p:txBody>
      </p:sp>
    </p:spTree>
  </p:cSld>
  <p:clrMapOvr>
    <a:masterClrMapping/>
  </p:clrMapOvr>
</p:sld>
</file>

<file path=ppt/slides/slide3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0" name="Shape 4170"/>
        <p:cNvGrpSpPr/>
        <p:nvPr/>
      </p:nvGrpSpPr>
      <p:grpSpPr>
        <a:xfrm>
          <a:off x="0" y="0"/>
          <a:ext cx="0" cy="0"/>
          <a:chOff x="0" y="0"/>
          <a:chExt cx="0" cy="0"/>
        </a:xfrm>
      </p:grpSpPr>
      <p:sp>
        <p:nvSpPr>
          <p:cNvPr id="4171" name="Google Shape;4171;p164"/>
          <p:cNvSpPr txBox="1"/>
          <p:nvPr>
            <p:ph type="title"/>
          </p:nvPr>
        </p:nvSpPr>
        <p:spPr>
          <a:xfrm>
            <a:off x="251250" y="2226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4172" name="Google Shape;4172;p164"/>
          <p:cNvSpPr txBox="1"/>
          <p:nvPr>
            <p:ph idx="1" type="body"/>
          </p:nvPr>
        </p:nvSpPr>
        <p:spPr>
          <a:xfrm>
            <a:off x="342050" y="1013500"/>
            <a:ext cx="4003200" cy="4130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t>1- Benzodiazepines are? </a:t>
            </a:r>
            <a:endParaRPr/>
          </a:p>
          <a:p>
            <a:pPr indent="0" lvl="0" marL="45720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GABA agonist</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2- Lorazepam is?: </a:t>
            </a:r>
            <a:endParaRPr/>
          </a:p>
          <a:p>
            <a:pPr indent="0" lvl="0" marL="45720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GABA A agonist </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3- One of the following is not a side effect of Benzodiazepines?</a:t>
            </a:r>
            <a:endParaRPr/>
          </a:p>
          <a:p>
            <a:pPr indent="0" lvl="0" marL="457200" rtl="0" algn="l">
              <a:lnSpc>
                <a:spcPct val="100000"/>
              </a:lnSpc>
              <a:spcBef>
                <a:spcPts val="0"/>
              </a:spcBef>
              <a:spcAft>
                <a:spcPts val="0"/>
              </a:spcAft>
              <a:buClr>
                <a:schemeClr val="dk1"/>
              </a:buClr>
              <a:buSzPts val="1100"/>
              <a:buFont typeface="Arial"/>
              <a:buNone/>
            </a:pPr>
            <a:r>
              <a:rPr lang="en-US">
                <a:solidFill>
                  <a:schemeClr val="dk1"/>
                </a:solidFill>
                <a:latin typeface="Roboto Condensed Light"/>
                <a:ea typeface="Roboto Condensed Light"/>
                <a:cs typeface="Roboto Condensed Light"/>
                <a:sym typeface="Roboto Condensed Light"/>
              </a:rPr>
              <a:t>A. Impairment of intellectual function                        </a:t>
            </a:r>
            <a:endParaRPr>
              <a:solidFill>
                <a:schemeClr val="dk1"/>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solidFill>
                  <a:schemeClr val="dk1"/>
                </a:solidFill>
                <a:latin typeface="Roboto Condensed Light"/>
                <a:ea typeface="Roboto Condensed Light"/>
                <a:cs typeface="Roboto Condensed Light"/>
                <a:sym typeface="Roboto Condensed Light"/>
              </a:rPr>
              <a:t>B. Reduced motor coordination</a:t>
            </a:r>
            <a:endParaRPr>
              <a:solidFill>
                <a:schemeClr val="dk1"/>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solidFill>
                  <a:schemeClr val="dk1"/>
                </a:solidFill>
                <a:latin typeface="Roboto Condensed Light"/>
                <a:ea typeface="Roboto Condensed Light"/>
                <a:cs typeface="Roboto Condensed Light"/>
                <a:sym typeface="Roboto Condensed Light"/>
              </a:rPr>
              <a:t> C. Drug tolerance</a:t>
            </a:r>
            <a:endParaRPr>
              <a:solidFill>
                <a:schemeClr val="dk1"/>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solidFill>
                  <a:schemeClr val="dk1"/>
                </a:solidFill>
                <a:latin typeface="Roboto Condensed Light"/>
                <a:ea typeface="Roboto Condensed Light"/>
                <a:cs typeface="Roboto Condensed Light"/>
                <a:sym typeface="Roboto Condensed Light"/>
              </a:rPr>
              <a:t> D. Drowsiness, sleepiness, or dizziness</a:t>
            </a:r>
            <a:endParaRPr>
              <a:solidFill>
                <a:schemeClr val="dk1"/>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 E. Acute dystonia</a:t>
            </a:r>
            <a:r>
              <a:rPr lang="en-US"/>
              <a:t> </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4- Antidote for Benzodiazepines</a:t>
            </a:r>
            <a:endParaRPr/>
          </a:p>
          <a:p>
            <a:pPr indent="0" lvl="0" marL="45720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Flumazenil </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5- Case about clonazepam overdose, which drug would you give? </a:t>
            </a:r>
            <a:endParaRPr/>
          </a:p>
          <a:p>
            <a:pPr indent="0" lvl="0" marL="45720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Flumazenil</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ts val="1400"/>
              <a:buNone/>
            </a:pPr>
            <a:r>
              <a:t/>
            </a:r>
            <a:endParaRPr/>
          </a:p>
        </p:txBody>
      </p:sp>
      <p:sp>
        <p:nvSpPr>
          <p:cNvPr id="4173" name="Google Shape;4173;p164"/>
          <p:cNvSpPr txBox="1"/>
          <p:nvPr>
            <p:ph idx="1" type="body"/>
          </p:nvPr>
        </p:nvSpPr>
        <p:spPr>
          <a:xfrm>
            <a:off x="4573400" y="1013500"/>
            <a:ext cx="3686700" cy="4130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1000"/>
              </a:spcBef>
              <a:spcAft>
                <a:spcPts val="0"/>
              </a:spcAft>
              <a:buClr>
                <a:schemeClr val="dk1"/>
              </a:buClr>
              <a:buSzPts val="1100"/>
              <a:buFont typeface="Arial"/>
              <a:buNone/>
            </a:pPr>
            <a:r>
              <a:rPr lang="en-US">
                <a:solidFill>
                  <a:schemeClr val="dk1"/>
                </a:solidFill>
              </a:rPr>
              <a:t>6- What neurotransmitter is associated with benzodiazepine withdrawal?</a:t>
            </a:r>
            <a:endParaRPr>
              <a:solidFill>
                <a:schemeClr val="dk1"/>
              </a:solidFill>
            </a:endParaRPr>
          </a:p>
          <a:p>
            <a:pPr indent="0" lvl="0" marL="457200" rtl="0" algn="l">
              <a:lnSpc>
                <a:spcPct val="100000"/>
              </a:lnSpc>
              <a:spcBef>
                <a:spcPts val="0"/>
              </a:spcBef>
              <a:spcAft>
                <a:spcPts val="0"/>
              </a:spcAft>
              <a:buClr>
                <a:schemeClr val="dk1"/>
              </a:buClr>
              <a:buSzPts val="1100"/>
              <a:buFont typeface="Arial"/>
              <a:buNone/>
            </a:pPr>
            <a:r>
              <a:rPr lang="en-US">
                <a:solidFill>
                  <a:schemeClr val="dk1"/>
                </a:solidFill>
                <a:latin typeface="Roboto Condensed Light"/>
                <a:ea typeface="Roboto Condensed Light"/>
                <a:cs typeface="Roboto Condensed Light"/>
                <a:sym typeface="Roboto Condensed Light"/>
              </a:rPr>
              <a:t>a. Acetylcholine</a:t>
            </a:r>
            <a:endParaRPr>
              <a:solidFill>
                <a:schemeClr val="dk1"/>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b. GABA</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solidFill>
                  <a:schemeClr val="dk1"/>
                </a:solidFill>
                <a:latin typeface="Roboto Condensed Light"/>
                <a:ea typeface="Roboto Condensed Light"/>
                <a:cs typeface="Roboto Condensed Light"/>
                <a:sym typeface="Roboto Condensed Light"/>
              </a:rPr>
              <a:t>c Norepinephrine</a:t>
            </a:r>
            <a:endParaRPr/>
          </a:p>
          <a:p>
            <a:pPr indent="0" lvl="0" marL="0" rtl="0" algn="l">
              <a:lnSpc>
                <a:spcPct val="100000"/>
              </a:lnSpc>
              <a:spcBef>
                <a:spcPts val="1000"/>
              </a:spcBef>
              <a:spcAft>
                <a:spcPts val="0"/>
              </a:spcAft>
              <a:buSzPts val="1400"/>
              <a:buNone/>
            </a:pPr>
            <a:r>
              <a:rPr lang="en-US"/>
              <a:t>7- The anxiolytic property of benzodiazepines is related to which of the following receptors?</a:t>
            </a:r>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A. GABA-B</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B. GABA- A</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C. NMDA</a:t>
            </a:r>
            <a:endParaRPr>
              <a:solidFill>
                <a:schemeClr val="dk1"/>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8- benzodiazepines side effects include all except</a:t>
            </a:r>
            <a:endParaRPr/>
          </a:p>
          <a:p>
            <a:pPr indent="-304165" lvl="0" marL="914400" rtl="0" algn="l">
              <a:lnSpc>
                <a:spcPct val="100000"/>
              </a:lnSpc>
              <a:spcBef>
                <a:spcPts val="0"/>
              </a:spcBef>
              <a:spcAft>
                <a:spcPts val="0"/>
              </a:spcAft>
              <a:buClr>
                <a:schemeClr val="dk2"/>
              </a:buClr>
              <a:buSzPts val="1400"/>
              <a:buFont typeface="Roboto Condensed Light"/>
              <a:buAutoNum type="alphaLcPeriod"/>
            </a:pPr>
            <a:r>
              <a:rPr lang="en-US">
                <a:solidFill>
                  <a:schemeClr val="dk2"/>
                </a:solidFill>
                <a:latin typeface="Roboto Condensed Light"/>
                <a:ea typeface="Roboto Condensed Light"/>
                <a:cs typeface="Roboto Condensed Light"/>
                <a:sym typeface="Roboto Condensed Light"/>
              </a:rPr>
              <a:t>anticholinergic effects</a:t>
            </a:r>
            <a:endParaRPr>
              <a:solidFill>
                <a:schemeClr val="dk2"/>
              </a:solidFill>
              <a:latin typeface="Roboto Condensed Light"/>
              <a:ea typeface="Roboto Condensed Light"/>
              <a:cs typeface="Roboto Condensed Light"/>
              <a:sym typeface="Roboto Condensed Light"/>
            </a:endParaRPr>
          </a:p>
          <a:p>
            <a:pPr indent="-304165" lvl="0" marL="914400" rtl="0" algn="l">
              <a:lnSpc>
                <a:spcPct val="100000"/>
              </a:lnSpc>
              <a:spcBef>
                <a:spcPts val="0"/>
              </a:spcBef>
              <a:spcAft>
                <a:spcPts val="0"/>
              </a:spcAft>
              <a:buSzPts val="1400"/>
              <a:buFont typeface="Roboto Condensed Light"/>
              <a:buAutoNum type="alphaLcPeriod"/>
            </a:pPr>
            <a:r>
              <a:rPr lang="en-US">
                <a:latin typeface="Roboto Condensed Light"/>
                <a:ea typeface="Roboto Condensed Light"/>
                <a:cs typeface="Roboto Condensed Light"/>
                <a:sym typeface="Roboto Condensed Light"/>
              </a:rPr>
              <a:t>drug tolerance </a:t>
            </a:r>
            <a:endParaRPr>
              <a:latin typeface="Roboto Condensed Light"/>
              <a:ea typeface="Roboto Condensed Light"/>
              <a:cs typeface="Roboto Condensed Light"/>
              <a:sym typeface="Roboto Condensed Light"/>
            </a:endParaRPr>
          </a:p>
          <a:p>
            <a:pPr indent="-304165" lvl="0" marL="914400" rtl="0" algn="l">
              <a:lnSpc>
                <a:spcPct val="100000"/>
              </a:lnSpc>
              <a:spcBef>
                <a:spcPts val="0"/>
              </a:spcBef>
              <a:spcAft>
                <a:spcPts val="0"/>
              </a:spcAft>
              <a:buSzPts val="1400"/>
              <a:buFont typeface="Roboto Condensed Light"/>
              <a:buAutoNum type="alphaLcPeriod"/>
            </a:pPr>
            <a:r>
              <a:rPr lang="en-US">
                <a:latin typeface="Roboto Condensed Light"/>
                <a:ea typeface="Roboto Condensed Light"/>
                <a:cs typeface="Roboto Condensed Light"/>
                <a:sym typeface="Roboto Condensed Light"/>
              </a:rPr>
              <a:t>drowsiness </a:t>
            </a:r>
            <a:endParaRPr>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ts val="1400"/>
              <a:buNone/>
            </a:pPr>
            <a:r>
              <a:t/>
            </a:r>
            <a:endParaRPr/>
          </a:p>
        </p:txBody>
      </p:sp>
    </p:spTree>
  </p:cSld>
  <p:clrMapOvr>
    <a:masterClrMapping/>
  </p:clrMapOvr>
</p:sld>
</file>

<file path=ppt/slides/slide3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7" name="Shape 4177"/>
        <p:cNvGrpSpPr/>
        <p:nvPr/>
      </p:nvGrpSpPr>
      <p:grpSpPr>
        <a:xfrm>
          <a:off x="0" y="0"/>
          <a:ext cx="0" cy="0"/>
          <a:chOff x="0" y="0"/>
          <a:chExt cx="0" cy="0"/>
        </a:xfrm>
      </p:grpSpPr>
      <p:sp>
        <p:nvSpPr>
          <p:cNvPr id="4178" name="Google Shape;4178;g2b64a795e42_0_1136"/>
          <p:cNvSpPr txBox="1"/>
          <p:nvPr>
            <p:ph type="title"/>
          </p:nvPr>
        </p:nvSpPr>
        <p:spPr>
          <a:xfrm>
            <a:off x="251250" y="2226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4179" name="Google Shape;4179;g2b64a795e42_0_1136"/>
          <p:cNvSpPr txBox="1"/>
          <p:nvPr>
            <p:ph idx="1" type="body"/>
          </p:nvPr>
        </p:nvSpPr>
        <p:spPr>
          <a:xfrm>
            <a:off x="342050" y="1013500"/>
            <a:ext cx="4003200" cy="4130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1000"/>
              </a:spcBef>
              <a:spcAft>
                <a:spcPts val="0"/>
              </a:spcAft>
              <a:buSzPts val="1400"/>
              <a:buNone/>
            </a:pPr>
            <a:r>
              <a:rPr lang="en-US"/>
              <a:t>9- Medical student complaining of insomnia? </a:t>
            </a:r>
            <a:endParaRPr/>
          </a:p>
          <a:p>
            <a:pPr indent="0" lvl="0" marL="45720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Zolpidem</a:t>
            </a:r>
            <a:endParaRPr/>
          </a:p>
          <a:p>
            <a:pPr indent="0" lvl="0" marL="0" rtl="0" algn="l">
              <a:lnSpc>
                <a:spcPct val="100000"/>
              </a:lnSpc>
              <a:spcBef>
                <a:spcPts val="1000"/>
              </a:spcBef>
              <a:spcAft>
                <a:spcPts val="0"/>
              </a:spcAft>
              <a:buSzPts val="1400"/>
              <a:buNone/>
            </a:pPr>
            <a:r>
              <a:rPr lang="en-US"/>
              <a:t>10- Beta-blockers are used for? </a:t>
            </a:r>
            <a:endParaRPr/>
          </a:p>
          <a:p>
            <a:pPr indent="0" lvl="0" marL="0" rtl="0" algn="l">
              <a:lnSpc>
                <a:spcPct val="100000"/>
              </a:lnSpc>
              <a:spcBef>
                <a:spcPts val="0"/>
              </a:spcBef>
              <a:spcAft>
                <a:spcPts val="0"/>
              </a:spcAft>
              <a:buSzPts val="1400"/>
              <a:buNone/>
            </a:pPr>
            <a:r>
              <a:rPr lang="en-US"/>
              <a:t>	</a:t>
            </a:r>
            <a:r>
              <a:rPr lang="en-US">
                <a:latin typeface="Roboto Condensed Light"/>
                <a:ea typeface="Roboto Condensed Light"/>
                <a:cs typeface="Roboto Condensed Light"/>
                <a:sym typeface="Roboto Condensed Light"/>
              </a:rPr>
              <a:t>a. Anxiety</a:t>
            </a:r>
            <a:endParaRPr/>
          </a:p>
          <a:p>
            <a:pPr indent="0" lvl="0" marL="0" rtl="0" algn="l">
              <a:lnSpc>
                <a:spcPct val="100000"/>
              </a:lnSpc>
              <a:spcBef>
                <a:spcPts val="0"/>
              </a:spcBef>
              <a:spcAft>
                <a:spcPts val="0"/>
              </a:spcAft>
              <a:buSzPts val="1400"/>
              <a:buNone/>
            </a:pPr>
            <a:r>
              <a:rPr lang="en-US">
                <a:latin typeface="Roboto Condensed Light"/>
                <a:ea typeface="Roboto Condensed Light"/>
                <a:cs typeface="Roboto Condensed Light"/>
                <a:sym typeface="Roboto Condensed Light"/>
              </a:rPr>
              <a:t>	b. Phobia</a:t>
            </a:r>
            <a:endParaRPr/>
          </a:p>
          <a:p>
            <a:pPr indent="0" lvl="0" marL="0" rtl="0" algn="l">
              <a:lnSpc>
                <a:spcPct val="100000"/>
              </a:lnSpc>
              <a:spcBef>
                <a:spcPts val="0"/>
              </a:spcBef>
              <a:spcAft>
                <a:spcPts val="0"/>
              </a:spcAft>
              <a:buSzPts val="1400"/>
              <a:buNone/>
            </a:pPr>
            <a:r>
              <a:rPr lang="en-US">
                <a:latin typeface="Roboto Condensed Light"/>
                <a:ea typeface="Roboto Condensed Light"/>
                <a:cs typeface="Roboto Condensed Light"/>
                <a:sym typeface="Roboto Condensed Light"/>
              </a:rPr>
              <a:t>	c. panic</a:t>
            </a:r>
            <a:endParaRPr/>
          </a:p>
          <a:p>
            <a:pPr indent="0" lvl="0" marL="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	d. all of the above</a:t>
            </a:r>
            <a:endParaRPr/>
          </a:p>
          <a:p>
            <a:pPr indent="0" lvl="0" marL="0" rtl="0" algn="l">
              <a:lnSpc>
                <a:spcPct val="100000"/>
              </a:lnSpc>
              <a:spcBef>
                <a:spcPts val="1000"/>
              </a:spcBef>
              <a:spcAft>
                <a:spcPts val="0"/>
              </a:spcAft>
              <a:buSzPts val="1400"/>
              <a:buNone/>
            </a:pPr>
            <a:r>
              <a:rPr lang="en-US"/>
              <a:t>11- probable contraindication of propranolol in anxiety treatment</a:t>
            </a:r>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 cardiac arrhythmia</a:t>
            </a:r>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 allergy</a:t>
            </a:r>
            <a:endParaRPr/>
          </a:p>
          <a:p>
            <a:pPr indent="0" lvl="0" marL="457200" rtl="0" algn="l">
              <a:lnSpc>
                <a:spcPct val="100000"/>
              </a:lnSpc>
              <a:spcBef>
                <a:spcPts val="0"/>
              </a:spcBef>
              <a:spcAft>
                <a:spcPts val="0"/>
              </a:spcAft>
              <a:buClr>
                <a:schemeClr val="dk1"/>
              </a:buClr>
              <a:buSzPts val="1400"/>
              <a:buFont typeface="Arial"/>
              <a:buNone/>
            </a:pPr>
            <a:r>
              <a:rPr lang="en-US">
                <a:solidFill>
                  <a:schemeClr val="dk2"/>
                </a:solidFill>
                <a:latin typeface="Roboto Condensed Light"/>
                <a:ea typeface="Roboto Condensed Light"/>
                <a:cs typeface="Roboto Condensed Light"/>
                <a:sym typeface="Roboto Condensed Light"/>
              </a:rPr>
              <a:t>- asthma</a:t>
            </a:r>
            <a:endParaRPr sz="1100">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ts val="1400"/>
              <a:buNone/>
            </a:pPr>
            <a:r>
              <a:t/>
            </a:r>
            <a:endParaRPr/>
          </a:p>
        </p:txBody>
      </p:sp>
      <p:sp>
        <p:nvSpPr>
          <p:cNvPr id="4180" name="Google Shape;4180;g2b64a795e42_0_1136"/>
          <p:cNvSpPr txBox="1"/>
          <p:nvPr>
            <p:ph idx="1" type="body"/>
          </p:nvPr>
        </p:nvSpPr>
        <p:spPr>
          <a:xfrm>
            <a:off x="4573400" y="1013500"/>
            <a:ext cx="3686700" cy="4130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1000"/>
              </a:spcBef>
              <a:spcAft>
                <a:spcPts val="0"/>
              </a:spcAft>
              <a:buClr>
                <a:schemeClr val="dk1"/>
              </a:buClr>
              <a:buSzPts val="1100"/>
              <a:buFont typeface="Arial"/>
              <a:buNone/>
            </a:pPr>
            <a:r>
              <a:rPr lang="en-US">
                <a:solidFill>
                  <a:schemeClr val="dk1"/>
                </a:solidFill>
              </a:rPr>
              <a:t>- </a:t>
            </a:r>
            <a:endParaRPr/>
          </a:p>
        </p:txBody>
      </p:sp>
    </p:spTree>
  </p:cSld>
  <p:clrMapOvr>
    <a:masterClrMapping/>
  </p:clrMapOvr>
</p:sld>
</file>

<file path=ppt/slides/slide3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4" name="Shape 4184"/>
        <p:cNvGrpSpPr/>
        <p:nvPr/>
      </p:nvGrpSpPr>
      <p:grpSpPr>
        <a:xfrm>
          <a:off x="0" y="0"/>
          <a:ext cx="0" cy="0"/>
          <a:chOff x="0" y="0"/>
          <a:chExt cx="0" cy="0"/>
        </a:xfrm>
      </p:grpSpPr>
      <p:sp>
        <p:nvSpPr>
          <p:cNvPr id="4185" name="Google Shape;4185;g2b64a795e42_0_1150"/>
          <p:cNvSpPr txBox="1"/>
          <p:nvPr>
            <p:ph type="title"/>
          </p:nvPr>
        </p:nvSpPr>
        <p:spPr>
          <a:xfrm>
            <a:off x="608639" y="2525322"/>
            <a:ext cx="40734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sz="2800"/>
              <a:t>Mood stabilizers</a:t>
            </a:r>
            <a:endParaRPr sz="2800"/>
          </a:p>
        </p:txBody>
      </p:sp>
      <p:sp>
        <p:nvSpPr>
          <p:cNvPr id="4186" name="Google Shape;4186;g2b64a795e42_0_1150"/>
          <p:cNvSpPr/>
          <p:nvPr/>
        </p:nvSpPr>
        <p:spPr>
          <a:xfrm>
            <a:off x="1937975" y="1284250"/>
            <a:ext cx="1544540" cy="1112046"/>
          </a:xfrm>
          <a:custGeom>
            <a:rect b="b" l="l" r="r" t="t"/>
            <a:pathLst>
              <a:path extrusionOk="0" h="5692" w="7942">
                <a:moveTo>
                  <a:pt x="3056" y="1"/>
                </a:moveTo>
                <a:cubicBezTo>
                  <a:pt x="2499" y="1"/>
                  <a:pt x="1942" y="26"/>
                  <a:pt x="1393" y="99"/>
                </a:cubicBezTo>
                <a:cubicBezTo>
                  <a:pt x="912" y="166"/>
                  <a:pt x="370" y="314"/>
                  <a:pt x="154" y="808"/>
                </a:cubicBezTo>
                <a:cubicBezTo>
                  <a:pt x="31" y="1079"/>
                  <a:pt x="0" y="1393"/>
                  <a:pt x="25" y="1714"/>
                </a:cubicBezTo>
                <a:cubicBezTo>
                  <a:pt x="68" y="2312"/>
                  <a:pt x="296" y="2966"/>
                  <a:pt x="536" y="3520"/>
                </a:cubicBezTo>
                <a:cubicBezTo>
                  <a:pt x="666" y="3816"/>
                  <a:pt x="789" y="4088"/>
                  <a:pt x="894" y="4310"/>
                </a:cubicBezTo>
                <a:cubicBezTo>
                  <a:pt x="1178" y="4932"/>
                  <a:pt x="1615" y="5537"/>
                  <a:pt x="2220" y="5666"/>
                </a:cubicBezTo>
                <a:cubicBezTo>
                  <a:pt x="2302" y="5684"/>
                  <a:pt x="2385" y="5691"/>
                  <a:pt x="2468" y="5691"/>
                </a:cubicBezTo>
                <a:cubicBezTo>
                  <a:pt x="2824" y="5691"/>
                  <a:pt x="3180" y="5547"/>
                  <a:pt x="3520" y="5407"/>
                </a:cubicBezTo>
                <a:cubicBezTo>
                  <a:pt x="4384" y="5050"/>
                  <a:pt x="5265" y="4680"/>
                  <a:pt x="5993" y="4038"/>
                </a:cubicBezTo>
                <a:cubicBezTo>
                  <a:pt x="7084" y="3077"/>
                  <a:pt x="7941" y="1030"/>
                  <a:pt x="6196" y="277"/>
                </a:cubicBezTo>
                <a:cubicBezTo>
                  <a:pt x="5796" y="105"/>
                  <a:pt x="5364" y="80"/>
                  <a:pt x="4939" y="62"/>
                </a:cubicBezTo>
                <a:cubicBezTo>
                  <a:pt x="4655" y="49"/>
                  <a:pt x="4371" y="37"/>
                  <a:pt x="4088" y="25"/>
                </a:cubicBezTo>
                <a:cubicBezTo>
                  <a:pt x="3744" y="11"/>
                  <a:pt x="3400" y="1"/>
                  <a:pt x="3056"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187" name="Google Shape;4187;g2b64a795e42_0_1150"/>
          <p:cNvGrpSpPr/>
          <p:nvPr/>
        </p:nvGrpSpPr>
        <p:grpSpPr>
          <a:xfrm>
            <a:off x="4352214" y="-249185"/>
            <a:ext cx="4653194" cy="5580612"/>
            <a:chOff x="4352214" y="-249185"/>
            <a:chExt cx="4653194" cy="5580612"/>
          </a:xfrm>
        </p:grpSpPr>
        <p:sp>
          <p:nvSpPr>
            <p:cNvPr id="4188" name="Google Shape;4188;g2b64a795e42_0_1150"/>
            <p:cNvSpPr/>
            <p:nvPr/>
          </p:nvSpPr>
          <p:spPr>
            <a:xfrm rot="9784833">
              <a:off x="4604931" y="303431"/>
              <a:ext cx="4147759" cy="2353635"/>
            </a:xfrm>
            <a:custGeom>
              <a:rect b="b" l="l" r="r" t="t"/>
              <a:pathLst>
                <a:path extrusionOk="0" h="27814" w="57888">
                  <a:moveTo>
                    <a:pt x="24329" y="0"/>
                  </a:moveTo>
                  <a:cubicBezTo>
                    <a:pt x="20137" y="0"/>
                    <a:pt x="15944" y="292"/>
                    <a:pt x="11795" y="876"/>
                  </a:cubicBezTo>
                  <a:cubicBezTo>
                    <a:pt x="8059" y="1400"/>
                    <a:pt x="3909" y="2467"/>
                    <a:pt x="2041" y="5691"/>
                  </a:cubicBezTo>
                  <a:cubicBezTo>
                    <a:pt x="0" y="9206"/>
                    <a:pt x="1640" y="13707"/>
                    <a:pt x="4033" y="17005"/>
                  </a:cubicBezTo>
                  <a:cubicBezTo>
                    <a:pt x="9661" y="24748"/>
                    <a:pt x="17144" y="27813"/>
                    <a:pt x="25551" y="27813"/>
                  </a:cubicBezTo>
                  <a:cubicBezTo>
                    <a:pt x="28471" y="27813"/>
                    <a:pt x="31503" y="27443"/>
                    <a:pt x="34607" y="26771"/>
                  </a:cubicBezTo>
                  <a:cubicBezTo>
                    <a:pt x="36981" y="26253"/>
                    <a:pt x="39274" y="25538"/>
                    <a:pt x="41395" y="24545"/>
                  </a:cubicBezTo>
                  <a:cubicBezTo>
                    <a:pt x="49157" y="20920"/>
                    <a:pt x="57888" y="5494"/>
                    <a:pt x="45372" y="2485"/>
                  </a:cubicBezTo>
                  <a:cubicBezTo>
                    <a:pt x="38494" y="832"/>
                    <a:pt x="31411" y="0"/>
                    <a:pt x="2432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9" name="Google Shape;4189;g2b64a795e42_0_1150"/>
            <p:cNvSpPr/>
            <p:nvPr/>
          </p:nvSpPr>
          <p:spPr>
            <a:xfrm rot="5183080">
              <a:off x="5157570" y="2667456"/>
              <a:ext cx="2471275" cy="2691843"/>
            </a:xfrm>
            <a:custGeom>
              <a:rect b="b" l="l" r="r" t="t"/>
              <a:pathLst>
                <a:path extrusionOk="0" h="3020" w="2757">
                  <a:moveTo>
                    <a:pt x="1727" y="1"/>
                  </a:moveTo>
                  <a:cubicBezTo>
                    <a:pt x="815" y="1"/>
                    <a:pt x="275" y="1495"/>
                    <a:pt x="93" y="2170"/>
                  </a:cubicBezTo>
                  <a:cubicBezTo>
                    <a:pt x="43" y="2361"/>
                    <a:pt x="0" y="2571"/>
                    <a:pt x="93" y="2750"/>
                  </a:cubicBezTo>
                  <a:cubicBezTo>
                    <a:pt x="196" y="2948"/>
                    <a:pt x="423" y="3020"/>
                    <a:pt x="655" y="3020"/>
                  </a:cubicBezTo>
                  <a:cubicBezTo>
                    <a:pt x="756" y="3020"/>
                    <a:pt x="857" y="3006"/>
                    <a:pt x="950" y="2984"/>
                  </a:cubicBezTo>
                  <a:cubicBezTo>
                    <a:pt x="1418" y="2879"/>
                    <a:pt x="1850" y="2639"/>
                    <a:pt x="2183" y="2293"/>
                  </a:cubicBezTo>
                  <a:cubicBezTo>
                    <a:pt x="2479" y="1991"/>
                    <a:pt x="2707" y="1597"/>
                    <a:pt x="2731" y="1171"/>
                  </a:cubicBezTo>
                  <a:cubicBezTo>
                    <a:pt x="2756" y="746"/>
                    <a:pt x="2540" y="296"/>
                    <a:pt x="2164" y="111"/>
                  </a:cubicBezTo>
                  <a:cubicBezTo>
                    <a:pt x="2010" y="35"/>
                    <a:pt x="1864" y="1"/>
                    <a:pt x="1727"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0" name="Google Shape;4190;g2b64a795e42_0_1150"/>
            <p:cNvSpPr/>
            <p:nvPr/>
          </p:nvSpPr>
          <p:spPr>
            <a:xfrm>
              <a:off x="6599326" y="1952175"/>
              <a:ext cx="2246512" cy="2392162"/>
            </a:xfrm>
            <a:custGeom>
              <a:rect b="b" l="l" r="r" t="t"/>
              <a:pathLst>
                <a:path extrusionOk="0" h="12553" w="11789">
                  <a:moveTo>
                    <a:pt x="8224" y="1"/>
                  </a:moveTo>
                  <a:cubicBezTo>
                    <a:pt x="6188" y="1"/>
                    <a:pt x="3792" y="774"/>
                    <a:pt x="2646" y="1180"/>
                  </a:cubicBezTo>
                  <a:cubicBezTo>
                    <a:pt x="2621" y="1192"/>
                    <a:pt x="2590" y="1198"/>
                    <a:pt x="2559" y="1211"/>
                  </a:cubicBezTo>
                  <a:cubicBezTo>
                    <a:pt x="1782" y="1494"/>
                    <a:pt x="981" y="1901"/>
                    <a:pt x="574" y="2709"/>
                  </a:cubicBezTo>
                  <a:cubicBezTo>
                    <a:pt x="1" y="3868"/>
                    <a:pt x="469" y="5335"/>
                    <a:pt x="1073" y="6476"/>
                  </a:cubicBezTo>
                  <a:cubicBezTo>
                    <a:pt x="2276" y="8732"/>
                    <a:pt x="4002" y="10625"/>
                    <a:pt x="6018" y="11902"/>
                  </a:cubicBezTo>
                  <a:cubicBezTo>
                    <a:pt x="6265" y="12056"/>
                    <a:pt x="6530" y="12210"/>
                    <a:pt x="6807" y="12321"/>
                  </a:cubicBezTo>
                  <a:cubicBezTo>
                    <a:pt x="7135" y="12462"/>
                    <a:pt x="7471" y="12552"/>
                    <a:pt x="7801" y="12552"/>
                  </a:cubicBezTo>
                  <a:cubicBezTo>
                    <a:pt x="8048" y="12552"/>
                    <a:pt x="8292" y="12501"/>
                    <a:pt x="8527" y="12382"/>
                  </a:cubicBezTo>
                  <a:cubicBezTo>
                    <a:pt x="9095" y="12099"/>
                    <a:pt x="9465" y="11470"/>
                    <a:pt x="9773" y="10853"/>
                  </a:cubicBezTo>
                  <a:cubicBezTo>
                    <a:pt x="10772" y="8843"/>
                    <a:pt x="11419" y="6605"/>
                    <a:pt x="11666" y="4312"/>
                  </a:cubicBezTo>
                  <a:cubicBezTo>
                    <a:pt x="11752" y="3461"/>
                    <a:pt x="11789" y="2567"/>
                    <a:pt x="11518" y="1772"/>
                  </a:cubicBezTo>
                  <a:cubicBezTo>
                    <a:pt x="11067" y="432"/>
                    <a:pt x="9746" y="1"/>
                    <a:pt x="8224" y="1"/>
                  </a:cubicBezTo>
                  <a:close/>
                </a:path>
              </a:pathLst>
            </a:custGeom>
            <a:solidFill>
              <a:schemeClr val="accent3">
                <a:alpha val="4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1" name="Google Shape;4191;g2b64a795e42_0_1150"/>
            <p:cNvSpPr/>
            <p:nvPr/>
          </p:nvSpPr>
          <p:spPr>
            <a:xfrm rot="2699978">
              <a:off x="5100118" y="1676293"/>
              <a:ext cx="2926222" cy="2176930"/>
            </a:xfrm>
            <a:custGeom>
              <a:rect b="b" l="l" r="r" t="t"/>
              <a:pathLst>
                <a:path extrusionOk="0" h="6589" w="10631">
                  <a:moveTo>
                    <a:pt x="1143" y="1"/>
                  </a:moveTo>
                  <a:cubicBezTo>
                    <a:pt x="967" y="1"/>
                    <a:pt x="802" y="27"/>
                    <a:pt x="654" y="87"/>
                  </a:cubicBezTo>
                  <a:cubicBezTo>
                    <a:pt x="25" y="340"/>
                    <a:pt x="1" y="1092"/>
                    <a:pt x="198" y="1764"/>
                  </a:cubicBezTo>
                  <a:cubicBezTo>
                    <a:pt x="827" y="3898"/>
                    <a:pt x="2683" y="5260"/>
                    <a:pt x="5075" y="6142"/>
                  </a:cubicBezTo>
                  <a:cubicBezTo>
                    <a:pt x="5543" y="6314"/>
                    <a:pt x="6012" y="6450"/>
                    <a:pt x="6474" y="6536"/>
                  </a:cubicBezTo>
                  <a:cubicBezTo>
                    <a:pt x="6664" y="6572"/>
                    <a:pt x="6867" y="6589"/>
                    <a:pt x="7074" y="6589"/>
                  </a:cubicBezTo>
                  <a:cubicBezTo>
                    <a:pt x="8703" y="6589"/>
                    <a:pt x="10631" y="5535"/>
                    <a:pt x="8799" y="4064"/>
                  </a:cubicBezTo>
                  <a:cubicBezTo>
                    <a:pt x="6992" y="2609"/>
                    <a:pt x="4933" y="1376"/>
                    <a:pt x="2781" y="445"/>
                  </a:cubicBezTo>
                  <a:cubicBezTo>
                    <a:pt x="2246" y="216"/>
                    <a:pt x="1649" y="1"/>
                    <a:pt x="1143" y="1"/>
                  </a:cubicBezTo>
                  <a:close/>
                </a:path>
              </a:pathLst>
            </a:custGeom>
            <a:solidFill>
              <a:schemeClr val="accent4">
                <a:alpha val="5803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192" name="Google Shape;4192;g2b64a795e42_0_1150"/>
          <p:cNvSpPr/>
          <p:nvPr/>
        </p:nvSpPr>
        <p:spPr>
          <a:xfrm>
            <a:off x="8244128" y="2496750"/>
            <a:ext cx="259725" cy="267028"/>
          </a:xfrm>
          <a:custGeom>
            <a:rect b="b" l="l" r="r" t="t"/>
            <a:pathLst>
              <a:path extrusionOk="0" h="2701" w="2627">
                <a:moveTo>
                  <a:pt x="1030" y="0"/>
                </a:moveTo>
                <a:cubicBezTo>
                  <a:pt x="968" y="0"/>
                  <a:pt x="919" y="49"/>
                  <a:pt x="919" y="111"/>
                </a:cubicBezTo>
                <a:lnTo>
                  <a:pt x="919" y="956"/>
                </a:lnTo>
                <a:lnTo>
                  <a:pt x="111" y="956"/>
                </a:lnTo>
                <a:cubicBezTo>
                  <a:pt x="50" y="956"/>
                  <a:pt x="0" y="1005"/>
                  <a:pt x="0" y="1067"/>
                </a:cubicBezTo>
                <a:lnTo>
                  <a:pt x="0" y="1628"/>
                </a:lnTo>
                <a:cubicBezTo>
                  <a:pt x="0" y="1689"/>
                  <a:pt x="50" y="1739"/>
                  <a:pt x="111" y="1739"/>
                </a:cubicBezTo>
                <a:lnTo>
                  <a:pt x="919" y="1739"/>
                </a:lnTo>
                <a:lnTo>
                  <a:pt x="919" y="2583"/>
                </a:lnTo>
                <a:cubicBezTo>
                  <a:pt x="919" y="2645"/>
                  <a:pt x="968" y="2701"/>
                  <a:pt x="1030" y="2701"/>
                </a:cubicBezTo>
                <a:lnTo>
                  <a:pt x="1591" y="2701"/>
                </a:lnTo>
                <a:cubicBezTo>
                  <a:pt x="1653" y="2701"/>
                  <a:pt x="1708" y="2645"/>
                  <a:pt x="1708" y="2583"/>
                </a:cubicBezTo>
                <a:lnTo>
                  <a:pt x="1708" y="1739"/>
                </a:lnTo>
                <a:lnTo>
                  <a:pt x="2516" y="1739"/>
                </a:lnTo>
                <a:cubicBezTo>
                  <a:pt x="2578" y="1739"/>
                  <a:pt x="2627" y="1689"/>
                  <a:pt x="2627" y="1628"/>
                </a:cubicBezTo>
                <a:lnTo>
                  <a:pt x="2627" y="1067"/>
                </a:lnTo>
                <a:cubicBezTo>
                  <a:pt x="2627" y="1005"/>
                  <a:pt x="2578" y="956"/>
                  <a:pt x="2516" y="956"/>
                </a:cubicBezTo>
                <a:lnTo>
                  <a:pt x="1708" y="956"/>
                </a:lnTo>
                <a:lnTo>
                  <a:pt x="1708" y="111"/>
                </a:lnTo>
                <a:cubicBezTo>
                  <a:pt x="1708" y="49"/>
                  <a:pt x="1653" y="0"/>
                  <a:pt x="15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3" name="Google Shape;4193;g2b64a795e42_0_1150"/>
          <p:cNvSpPr/>
          <p:nvPr/>
        </p:nvSpPr>
        <p:spPr>
          <a:xfrm>
            <a:off x="6183225" y="11040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4" name="Google Shape;4194;g2b64a795e42_0_1150"/>
          <p:cNvSpPr/>
          <p:nvPr/>
        </p:nvSpPr>
        <p:spPr>
          <a:xfrm>
            <a:off x="7581625" y="10022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5" name="Google Shape;4195;g2b64a795e42_0_1150"/>
          <p:cNvSpPr/>
          <p:nvPr/>
        </p:nvSpPr>
        <p:spPr>
          <a:xfrm>
            <a:off x="6309925" y="44311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6" name="Google Shape;4196;g2b64a795e42_0_1150"/>
          <p:cNvSpPr/>
          <p:nvPr/>
        </p:nvSpPr>
        <p:spPr>
          <a:xfrm>
            <a:off x="6751175" y="1337800"/>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7" name="Google Shape;4197;g2b64a795e42_0_1150"/>
          <p:cNvSpPr/>
          <p:nvPr/>
        </p:nvSpPr>
        <p:spPr>
          <a:xfrm>
            <a:off x="8003525" y="9123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8" name="Google Shape;4198;g2b64a795e42_0_1150"/>
          <p:cNvSpPr/>
          <p:nvPr/>
        </p:nvSpPr>
        <p:spPr>
          <a:xfrm>
            <a:off x="7158350" y="5724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9" name="Google Shape;4199;g2b64a795e42_0_1150"/>
          <p:cNvSpPr/>
          <p:nvPr/>
        </p:nvSpPr>
        <p:spPr>
          <a:xfrm flipH="1">
            <a:off x="6141225" y="18058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0" name="Google Shape;4200;g2b64a795e42_0_1150"/>
          <p:cNvSpPr/>
          <p:nvPr/>
        </p:nvSpPr>
        <p:spPr>
          <a:xfrm>
            <a:off x="7222850" y="11982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1" name="Google Shape;4201;g2b64a795e42_0_1150"/>
          <p:cNvSpPr/>
          <p:nvPr/>
        </p:nvSpPr>
        <p:spPr>
          <a:xfrm>
            <a:off x="7633963" y="9348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2" name="Google Shape;4202;g2b64a795e42_0_1150"/>
          <p:cNvSpPr/>
          <p:nvPr/>
        </p:nvSpPr>
        <p:spPr>
          <a:xfrm flipH="1">
            <a:off x="5702600" y="22290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3" name="Google Shape;4203;g2b64a795e42_0_1150"/>
          <p:cNvSpPr/>
          <p:nvPr/>
        </p:nvSpPr>
        <p:spPr>
          <a:xfrm>
            <a:off x="5638100" y="16826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4" name="Google Shape;4204;g2b64a795e42_0_1150"/>
          <p:cNvSpPr/>
          <p:nvPr/>
        </p:nvSpPr>
        <p:spPr>
          <a:xfrm flipH="1">
            <a:off x="5671075" y="17404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5" name="Google Shape;4205;g2b64a795e42_0_1150"/>
          <p:cNvSpPr/>
          <p:nvPr/>
        </p:nvSpPr>
        <p:spPr>
          <a:xfrm flipH="1">
            <a:off x="6265375" y="1742325"/>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6" name="Google Shape;4206;g2b64a795e42_0_1150"/>
          <p:cNvSpPr/>
          <p:nvPr/>
        </p:nvSpPr>
        <p:spPr>
          <a:xfrm>
            <a:off x="7222850" y="5836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7" name="Google Shape;4207;g2b64a795e42_0_1150"/>
          <p:cNvSpPr/>
          <p:nvPr/>
        </p:nvSpPr>
        <p:spPr>
          <a:xfrm flipH="1">
            <a:off x="5800000" y="2077563"/>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8" name="Google Shape;4208;g2b64a795e42_0_1150"/>
          <p:cNvSpPr/>
          <p:nvPr/>
        </p:nvSpPr>
        <p:spPr>
          <a:xfrm flipH="1">
            <a:off x="6321175" y="18058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9" name="Google Shape;4209;g2b64a795e42_0_1150"/>
          <p:cNvSpPr/>
          <p:nvPr/>
        </p:nvSpPr>
        <p:spPr>
          <a:xfrm>
            <a:off x="6263351" y="4275525"/>
            <a:ext cx="214127" cy="220152"/>
          </a:xfrm>
          <a:custGeom>
            <a:rect b="b" l="l" r="r" t="t"/>
            <a:pathLst>
              <a:path extrusionOk="0" h="2701" w="2627">
                <a:moveTo>
                  <a:pt x="1030" y="0"/>
                </a:moveTo>
                <a:cubicBezTo>
                  <a:pt x="968" y="0"/>
                  <a:pt x="919" y="49"/>
                  <a:pt x="919" y="111"/>
                </a:cubicBezTo>
                <a:lnTo>
                  <a:pt x="919" y="956"/>
                </a:lnTo>
                <a:lnTo>
                  <a:pt x="111" y="956"/>
                </a:lnTo>
                <a:cubicBezTo>
                  <a:pt x="50" y="956"/>
                  <a:pt x="0" y="1005"/>
                  <a:pt x="0" y="1067"/>
                </a:cubicBezTo>
                <a:lnTo>
                  <a:pt x="0" y="1628"/>
                </a:lnTo>
                <a:cubicBezTo>
                  <a:pt x="0" y="1689"/>
                  <a:pt x="50" y="1739"/>
                  <a:pt x="111" y="1739"/>
                </a:cubicBezTo>
                <a:lnTo>
                  <a:pt x="919" y="1739"/>
                </a:lnTo>
                <a:lnTo>
                  <a:pt x="919" y="2583"/>
                </a:lnTo>
                <a:cubicBezTo>
                  <a:pt x="919" y="2645"/>
                  <a:pt x="968" y="2701"/>
                  <a:pt x="1030" y="2701"/>
                </a:cubicBezTo>
                <a:lnTo>
                  <a:pt x="1591" y="2701"/>
                </a:lnTo>
                <a:cubicBezTo>
                  <a:pt x="1653" y="2701"/>
                  <a:pt x="1708" y="2645"/>
                  <a:pt x="1708" y="2583"/>
                </a:cubicBezTo>
                <a:lnTo>
                  <a:pt x="1708" y="1739"/>
                </a:lnTo>
                <a:lnTo>
                  <a:pt x="2516" y="1739"/>
                </a:lnTo>
                <a:cubicBezTo>
                  <a:pt x="2578" y="1739"/>
                  <a:pt x="2627" y="1689"/>
                  <a:pt x="2627" y="1628"/>
                </a:cubicBezTo>
                <a:lnTo>
                  <a:pt x="2627" y="1067"/>
                </a:lnTo>
                <a:cubicBezTo>
                  <a:pt x="2627" y="1005"/>
                  <a:pt x="2578" y="956"/>
                  <a:pt x="2516" y="956"/>
                </a:cubicBezTo>
                <a:lnTo>
                  <a:pt x="1708" y="956"/>
                </a:lnTo>
                <a:lnTo>
                  <a:pt x="1708" y="111"/>
                </a:lnTo>
                <a:cubicBezTo>
                  <a:pt x="1708" y="49"/>
                  <a:pt x="1653" y="0"/>
                  <a:pt x="15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0" name="Google Shape;4210;g2b64a795e42_0_1150"/>
          <p:cNvSpPr/>
          <p:nvPr/>
        </p:nvSpPr>
        <p:spPr>
          <a:xfrm>
            <a:off x="7927300" y="45396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1" name="Google Shape;4211;g2b64a795e42_0_1150"/>
          <p:cNvSpPr/>
          <p:nvPr/>
        </p:nvSpPr>
        <p:spPr>
          <a:xfrm>
            <a:off x="6876575" y="36782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2" name="Google Shape;4212;g2b64a795e42_0_1150"/>
          <p:cNvSpPr/>
          <p:nvPr/>
        </p:nvSpPr>
        <p:spPr>
          <a:xfrm>
            <a:off x="7497650" y="359703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3" name="Google Shape;4213;g2b64a795e42_0_1150"/>
          <p:cNvSpPr/>
          <p:nvPr/>
        </p:nvSpPr>
        <p:spPr>
          <a:xfrm>
            <a:off x="7581038" y="368950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4" name="Google Shape;4214;g2b64a795e42_0_1150"/>
          <p:cNvSpPr/>
          <p:nvPr/>
        </p:nvSpPr>
        <p:spPr>
          <a:xfrm>
            <a:off x="7539338" y="3582988"/>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5" name="Google Shape;4215;g2b64a795e42_0_1150"/>
          <p:cNvSpPr/>
          <p:nvPr/>
        </p:nvSpPr>
        <p:spPr>
          <a:xfrm flipH="1">
            <a:off x="7165963" y="39893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6" name="Google Shape;4216;g2b64a795e42_0_1150"/>
          <p:cNvSpPr/>
          <p:nvPr/>
        </p:nvSpPr>
        <p:spPr>
          <a:xfrm flipH="1">
            <a:off x="7553150" y="4335300"/>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7" name="Google Shape;4217;g2b64a795e42_0_1150"/>
          <p:cNvSpPr/>
          <p:nvPr/>
        </p:nvSpPr>
        <p:spPr>
          <a:xfrm>
            <a:off x="6817475" y="41228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8" name="Google Shape;4218;g2b64a795e42_0_1150"/>
          <p:cNvSpPr/>
          <p:nvPr/>
        </p:nvSpPr>
        <p:spPr>
          <a:xfrm>
            <a:off x="6741725" y="44311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9" name="Google Shape;4219;g2b64a795e42_0_1150"/>
          <p:cNvSpPr/>
          <p:nvPr/>
        </p:nvSpPr>
        <p:spPr>
          <a:xfrm>
            <a:off x="6775475" y="44424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0" name="Google Shape;4220;g2b64a795e42_0_1150"/>
          <p:cNvSpPr/>
          <p:nvPr/>
        </p:nvSpPr>
        <p:spPr>
          <a:xfrm>
            <a:off x="6673488" y="44424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1" name="Google Shape;4221;g2b64a795e42_0_1150"/>
          <p:cNvSpPr/>
          <p:nvPr/>
        </p:nvSpPr>
        <p:spPr>
          <a:xfrm>
            <a:off x="7197675" y="433633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2" name="Google Shape;4222;g2b64a795e42_0_1150"/>
          <p:cNvSpPr/>
          <p:nvPr/>
        </p:nvSpPr>
        <p:spPr>
          <a:xfrm>
            <a:off x="7292625" y="43668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3" name="Google Shape;4223;g2b64a795e42_0_1150"/>
          <p:cNvSpPr/>
          <p:nvPr/>
        </p:nvSpPr>
        <p:spPr>
          <a:xfrm>
            <a:off x="7958350" y="34175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4" name="Google Shape;4224;g2b64a795e42_0_1150"/>
          <p:cNvSpPr/>
          <p:nvPr/>
        </p:nvSpPr>
        <p:spPr>
          <a:xfrm>
            <a:off x="7882600" y="37259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5" name="Google Shape;4225;g2b64a795e42_0_1150"/>
          <p:cNvSpPr/>
          <p:nvPr/>
        </p:nvSpPr>
        <p:spPr>
          <a:xfrm>
            <a:off x="7916350" y="37371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6" name="Google Shape;4226;g2b64a795e42_0_1150"/>
          <p:cNvSpPr/>
          <p:nvPr/>
        </p:nvSpPr>
        <p:spPr>
          <a:xfrm>
            <a:off x="7814363" y="37371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7" name="Google Shape;4227;g2b64a795e42_0_1150"/>
          <p:cNvSpPr/>
          <p:nvPr/>
        </p:nvSpPr>
        <p:spPr>
          <a:xfrm>
            <a:off x="8338550" y="363108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8" name="Google Shape;4228;g2b64a795e42_0_1150"/>
          <p:cNvSpPr/>
          <p:nvPr/>
        </p:nvSpPr>
        <p:spPr>
          <a:xfrm>
            <a:off x="8433500" y="36615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9" name="Google Shape;4229;g2b64a795e42_0_1150"/>
          <p:cNvSpPr/>
          <p:nvPr/>
        </p:nvSpPr>
        <p:spPr>
          <a:xfrm>
            <a:off x="5346927" y="1463202"/>
            <a:ext cx="1082100" cy="1082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0" name="Google Shape;4230;g2b64a795e42_0_1150"/>
          <p:cNvSpPr/>
          <p:nvPr/>
        </p:nvSpPr>
        <p:spPr>
          <a:xfrm>
            <a:off x="7093290" y="2524338"/>
            <a:ext cx="1643100" cy="1643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1" name="Google Shape;4231;g2b64a795e42_0_1150"/>
          <p:cNvSpPr/>
          <p:nvPr/>
        </p:nvSpPr>
        <p:spPr>
          <a:xfrm>
            <a:off x="7364575" y="1151200"/>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2" name="Google Shape;4232;g2b64a795e42_0_1150"/>
          <p:cNvSpPr/>
          <p:nvPr/>
        </p:nvSpPr>
        <p:spPr>
          <a:xfrm>
            <a:off x="6469000" y="3843288"/>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3" name="Google Shape;4233;g2b64a795e42_0_1150"/>
          <p:cNvSpPr/>
          <p:nvPr/>
        </p:nvSpPr>
        <p:spPr>
          <a:xfrm rot="-6779535">
            <a:off x="1766563" y="247767"/>
            <a:ext cx="648910" cy="469058"/>
          </a:xfrm>
          <a:custGeom>
            <a:rect b="b" l="l" r="r" t="t"/>
            <a:pathLst>
              <a:path extrusionOk="0" h="5915" w="8183">
                <a:moveTo>
                  <a:pt x="4239" y="0"/>
                </a:moveTo>
                <a:cubicBezTo>
                  <a:pt x="4180" y="0"/>
                  <a:pt x="4122" y="2"/>
                  <a:pt x="4064" y="6"/>
                </a:cubicBezTo>
                <a:cubicBezTo>
                  <a:pt x="2769" y="99"/>
                  <a:pt x="1240" y="2207"/>
                  <a:pt x="500" y="3299"/>
                </a:cubicBezTo>
                <a:cubicBezTo>
                  <a:pt x="247" y="3662"/>
                  <a:pt x="1" y="4094"/>
                  <a:pt x="38" y="4538"/>
                </a:cubicBezTo>
                <a:cubicBezTo>
                  <a:pt x="62" y="4797"/>
                  <a:pt x="186" y="5031"/>
                  <a:pt x="358" y="5204"/>
                </a:cubicBezTo>
                <a:cubicBezTo>
                  <a:pt x="432" y="5284"/>
                  <a:pt x="525" y="5352"/>
                  <a:pt x="617" y="5407"/>
                </a:cubicBezTo>
                <a:cubicBezTo>
                  <a:pt x="919" y="5586"/>
                  <a:pt x="1264" y="5648"/>
                  <a:pt x="1604" y="5697"/>
                </a:cubicBezTo>
                <a:cubicBezTo>
                  <a:pt x="2364" y="5820"/>
                  <a:pt x="3149" y="5914"/>
                  <a:pt x="3930" y="5914"/>
                </a:cubicBezTo>
                <a:cubicBezTo>
                  <a:pt x="4999" y="5914"/>
                  <a:pt x="6061" y="5737"/>
                  <a:pt x="7048" y="5210"/>
                </a:cubicBezTo>
                <a:cubicBezTo>
                  <a:pt x="7492" y="4970"/>
                  <a:pt x="7942" y="4618"/>
                  <a:pt x="8077" y="4094"/>
                </a:cubicBezTo>
                <a:cubicBezTo>
                  <a:pt x="8182" y="3687"/>
                  <a:pt x="8071" y="3268"/>
                  <a:pt x="7923" y="2898"/>
                </a:cubicBezTo>
                <a:cubicBezTo>
                  <a:pt x="7868" y="2762"/>
                  <a:pt x="7806" y="2627"/>
                  <a:pt x="7732" y="2491"/>
                </a:cubicBezTo>
                <a:cubicBezTo>
                  <a:pt x="7045" y="1189"/>
                  <a:pt x="5643" y="0"/>
                  <a:pt x="423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4" name="Google Shape;4234;g2b64a795e42_0_1150"/>
          <p:cNvSpPr/>
          <p:nvPr/>
        </p:nvSpPr>
        <p:spPr>
          <a:xfrm rot="-715145">
            <a:off x="2230960" y="74760"/>
            <a:ext cx="1797725" cy="815088"/>
          </a:xfrm>
          <a:custGeom>
            <a:rect b="b" l="l" r="r" t="t"/>
            <a:pathLst>
              <a:path extrusionOk="0" h="8997" w="9952">
                <a:moveTo>
                  <a:pt x="3764" y="1"/>
                </a:moveTo>
                <a:cubicBezTo>
                  <a:pt x="3566" y="1"/>
                  <a:pt x="3368" y="7"/>
                  <a:pt x="3169" y="18"/>
                </a:cubicBezTo>
                <a:cubicBezTo>
                  <a:pt x="2806" y="37"/>
                  <a:pt x="2442" y="74"/>
                  <a:pt x="2078" y="135"/>
                </a:cubicBezTo>
                <a:cubicBezTo>
                  <a:pt x="1277" y="265"/>
                  <a:pt x="716" y="431"/>
                  <a:pt x="376" y="875"/>
                </a:cubicBezTo>
                <a:cubicBezTo>
                  <a:pt x="210" y="1091"/>
                  <a:pt x="99" y="1381"/>
                  <a:pt x="44" y="1769"/>
                </a:cubicBezTo>
                <a:cubicBezTo>
                  <a:pt x="13" y="1972"/>
                  <a:pt x="0" y="2201"/>
                  <a:pt x="0" y="2460"/>
                </a:cubicBezTo>
                <a:cubicBezTo>
                  <a:pt x="7" y="4661"/>
                  <a:pt x="1344" y="7552"/>
                  <a:pt x="3120" y="8514"/>
                </a:cubicBezTo>
                <a:cubicBezTo>
                  <a:pt x="3729" y="8843"/>
                  <a:pt x="4377" y="8996"/>
                  <a:pt x="5022" y="8996"/>
                </a:cubicBezTo>
                <a:cubicBezTo>
                  <a:pt x="6790" y="8996"/>
                  <a:pt x="8533" y="7844"/>
                  <a:pt x="9378" y="6023"/>
                </a:cubicBezTo>
                <a:cubicBezTo>
                  <a:pt x="9440" y="5894"/>
                  <a:pt x="9495" y="5764"/>
                  <a:pt x="9545" y="5629"/>
                </a:cubicBezTo>
                <a:cubicBezTo>
                  <a:pt x="9828" y="4864"/>
                  <a:pt x="9951" y="3989"/>
                  <a:pt x="9791" y="3187"/>
                </a:cubicBezTo>
                <a:cubicBezTo>
                  <a:pt x="9748" y="2965"/>
                  <a:pt x="9680" y="2749"/>
                  <a:pt x="9594" y="2546"/>
                </a:cubicBezTo>
                <a:cubicBezTo>
                  <a:pt x="9101" y="1442"/>
                  <a:pt x="8028" y="857"/>
                  <a:pt x="6992" y="517"/>
                </a:cubicBezTo>
                <a:cubicBezTo>
                  <a:pt x="5943" y="173"/>
                  <a:pt x="4855" y="1"/>
                  <a:pt x="3764" y="1"/>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5" name="Google Shape;4235;g2b64a795e42_0_1150"/>
          <p:cNvSpPr txBox="1"/>
          <p:nvPr>
            <p:ph idx="2" type="title"/>
          </p:nvPr>
        </p:nvSpPr>
        <p:spPr>
          <a:xfrm>
            <a:off x="1861350" y="1375100"/>
            <a:ext cx="14160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6000"/>
              <a:buNone/>
            </a:pPr>
            <a:r>
              <a:rPr lang="en-US"/>
              <a:t>30</a:t>
            </a:r>
            <a:endParaRPr/>
          </a:p>
        </p:txBody>
      </p:sp>
      <p:pic>
        <p:nvPicPr>
          <p:cNvPr id="4236" name="Google Shape;4236;g2b64a795e42_0_1150"/>
          <p:cNvPicPr preferRelativeResize="0"/>
          <p:nvPr/>
        </p:nvPicPr>
        <p:blipFill rotWithShape="1">
          <a:blip r:embed="rId3">
            <a:alphaModFix/>
          </a:blip>
          <a:srcRect b="0" l="0" r="0" t="0"/>
          <a:stretch/>
        </p:blipFill>
        <p:spPr>
          <a:xfrm>
            <a:off x="4337075" y="-102100"/>
            <a:ext cx="5143500" cy="5143500"/>
          </a:xfrm>
          <a:prstGeom prst="rect">
            <a:avLst/>
          </a:prstGeom>
          <a:noFill/>
          <a:ln>
            <a:noFill/>
          </a:ln>
        </p:spPr>
      </p:pic>
    </p:spTree>
  </p:cSld>
  <p:clrMapOvr>
    <a:masterClrMapping/>
  </p:clrMapOvr>
</p:sld>
</file>

<file path=ppt/slides/slide3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0" name="Shape 4240"/>
        <p:cNvGrpSpPr/>
        <p:nvPr/>
      </p:nvGrpSpPr>
      <p:grpSpPr>
        <a:xfrm>
          <a:off x="0" y="0"/>
          <a:ext cx="0" cy="0"/>
          <a:chOff x="0" y="0"/>
          <a:chExt cx="0" cy="0"/>
        </a:xfrm>
      </p:grpSpPr>
      <p:sp>
        <p:nvSpPr>
          <p:cNvPr id="4241" name="Google Shape;4241;p165"/>
          <p:cNvSpPr txBox="1"/>
          <p:nvPr>
            <p:ph type="title"/>
          </p:nvPr>
        </p:nvSpPr>
        <p:spPr>
          <a:xfrm>
            <a:off x="301514" y="309651"/>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Mood stabilizers </a:t>
            </a:r>
            <a:endParaRPr/>
          </a:p>
        </p:txBody>
      </p:sp>
      <p:sp>
        <p:nvSpPr>
          <p:cNvPr id="4242" name="Google Shape;4242;p165"/>
          <p:cNvSpPr txBox="1"/>
          <p:nvPr>
            <p:ph idx="1" type="body"/>
          </p:nvPr>
        </p:nvSpPr>
        <p:spPr>
          <a:xfrm>
            <a:off x="353813" y="1038464"/>
            <a:ext cx="7651701" cy="3570621"/>
          </a:xfrm>
          <a:prstGeom prst="rect">
            <a:avLst/>
          </a:prstGeom>
          <a:noFill/>
          <a:ln>
            <a:noFill/>
          </a:ln>
        </p:spPr>
        <p:txBody>
          <a:bodyPr anchorCtr="0" anchor="t" bIns="45700" lIns="91425" spcFirstLastPara="1" rIns="91425" wrap="square" tIns="45700">
            <a:normAutofit/>
          </a:bodyPr>
          <a:lstStyle/>
          <a:p>
            <a:pPr indent="-342900" lvl="0" marL="482600" rtl="0" algn="l">
              <a:lnSpc>
                <a:spcPct val="100000"/>
              </a:lnSpc>
              <a:spcBef>
                <a:spcPts val="0"/>
              </a:spcBef>
              <a:spcAft>
                <a:spcPts val="0"/>
              </a:spcAft>
              <a:buSzPts val="1400"/>
              <a:buFont typeface="Arial"/>
              <a:buAutoNum type="arabicPeriod"/>
            </a:pPr>
            <a:r>
              <a:rPr lang="en-US" sz="1600"/>
              <a:t>Mood stabilizers are used to treat acute mania and to help prevent relapses of manic episodes (maintenance treatment) in bipolar disorder and schizoaffective disorder .</a:t>
            </a:r>
            <a:endParaRPr/>
          </a:p>
          <a:p>
            <a:pPr indent="-254000" lvl="0" marL="482600" rtl="0" algn="l">
              <a:lnSpc>
                <a:spcPct val="100000"/>
              </a:lnSpc>
              <a:spcBef>
                <a:spcPts val="0"/>
              </a:spcBef>
              <a:spcAft>
                <a:spcPts val="0"/>
              </a:spcAft>
              <a:buSzPts val="1400"/>
              <a:buFont typeface="Arial"/>
              <a:buNone/>
            </a:pPr>
            <a:r>
              <a:t/>
            </a:r>
            <a:endParaRPr sz="1600"/>
          </a:p>
          <a:p>
            <a:pPr indent="-342900" lvl="0" marL="482600" rtl="0" algn="l">
              <a:lnSpc>
                <a:spcPct val="100000"/>
              </a:lnSpc>
              <a:spcBef>
                <a:spcPts val="0"/>
              </a:spcBef>
              <a:spcAft>
                <a:spcPts val="0"/>
              </a:spcAft>
              <a:buSzPts val="1400"/>
              <a:buFont typeface="Arial"/>
              <a:buAutoNum type="arabicPeriod"/>
            </a:pPr>
            <a:r>
              <a:rPr lang="en-US" sz="1600"/>
              <a:t>Less commonly, they may be used for: </a:t>
            </a:r>
            <a:endParaRPr/>
          </a:p>
          <a:p>
            <a:pPr indent="-317500" lvl="1" marL="914400" rtl="0" algn="l">
              <a:lnSpc>
                <a:spcPct val="100000"/>
              </a:lnSpc>
              <a:spcBef>
                <a:spcPts val="600"/>
              </a:spcBef>
              <a:spcAft>
                <a:spcPts val="0"/>
              </a:spcAft>
              <a:buSzPts val="1400"/>
              <a:buChar char="•"/>
            </a:pPr>
            <a:r>
              <a:rPr lang="en-US" sz="1600"/>
              <a:t>Augmentation of antidepressants in patients with major depression refractory to monotherapy</a:t>
            </a:r>
            <a:endParaRPr/>
          </a:p>
          <a:p>
            <a:pPr indent="-317500" lvl="1" marL="914400" rtl="0" algn="l">
              <a:lnSpc>
                <a:spcPct val="100000"/>
              </a:lnSpc>
              <a:spcBef>
                <a:spcPts val="600"/>
              </a:spcBef>
              <a:spcAft>
                <a:spcPts val="0"/>
              </a:spcAft>
              <a:buSzPts val="1400"/>
              <a:buChar char="•"/>
            </a:pPr>
            <a:r>
              <a:rPr lang="en-US" sz="1600"/>
              <a:t>Potentiation of antipsychotics in patients with schizophrenia or schizoaffective disorder </a:t>
            </a:r>
            <a:endParaRPr/>
          </a:p>
          <a:p>
            <a:pPr indent="-317500" lvl="1" marL="914400" rtl="0" algn="l">
              <a:lnSpc>
                <a:spcPct val="100000"/>
              </a:lnSpc>
              <a:spcBef>
                <a:spcPts val="600"/>
              </a:spcBef>
              <a:spcAft>
                <a:spcPts val="0"/>
              </a:spcAft>
              <a:buSzPts val="1400"/>
              <a:buChar char="•"/>
            </a:pPr>
            <a:r>
              <a:rPr lang="en-US" sz="1600"/>
              <a:t>Treatment of aggression and impulsivity (e.g., neurocognitive disorders, intellectual disability, personality disorders, other medical conditions)</a:t>
            </a:r>
            <a:endParaRPr sz="1600"/>
          </a:p>
        </p:txBody>
      </p:sp>
    </p:spTree>
  </p:cSld>
  <p:clrMapOvr>
    <a:masterClrMapping/>
  </p:clrMapOvr>
</p:sld>
</file>

<file path=ppt/slides/slide3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6" name="Shape 4246"/>
        <p:cNvGrpSpPr/>
        <p:nvPr/>
      </p:nvGrpSpPr>
      <p:grpSpPr>
        <a:xfrm>
          <a:off x="0" y="0"/>
          <a:ext cx="0" cy="0"/>
          <a:chOff x="0" y="0"/>
          <a:chExt cx="0" cy="0"/>
        </a:xfrm>
      </p:grpSpPr>
      <p:sp>
        <p:nvSpPr>
          <p:cNvPr id="4247" name="Google Shape;4247;p166"/>
          <p:cNvSpPr txBox="1"/>
          <p:nvPr>
            <p:ph type="title"/>
          </p:nvPr>
        </p:nvSpPr>
        <p:spPr>
          <a:xfrm>
            <a:off x="297262" y="277189"/>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Lithium</a:t>
            </a:r>
            <a:endParaRPr/>
          </a:p>
        </p:txBody>
      </p:sp>
      <p:sp>
        <p:nvSpPr>
          <p:cNvPr id="4248" name="Google Shape;4248;p166"/>
          <p:cNvSpPr txBox="1"/>
          <p:nvPr>
            <p:ph idx="1" type="body"/>
          </p:nvPr>
        </p:nvSpPr>
        <p:spPr>
          <a:xfrm>
            <a:off x="363802" y="935407"/>
            <a:ext cx="4686075" cy="3631998"/>
          </a:xfrm>
          <a:prstGeom prst="rect">
            <a:avLst/>
          </a:prstGeom>
          <a:noFill/>
          <a:ln>
            <a:noFill/>
          </a:ln>
        </p:spPr>
        <p:txBody>
          <a:bodyPr anchorCtr="0" anchor="t" bIns="45700" lIns="91425" spcFirstLastPara="1" rIns="91425" wrap="square" tIns="45700">
            <a:normAutofit lnSpcReduction="10000"/>
          </a:bodyPr>
          <a:lstStyle/>
          <a:p>
            <a:pPr indent="0" lvl="0" marL="139700" rtl="0" algn="l">
              <a:lnSpc>
                <a:spcPct val="100000"/>
              </a:lnSpc>
              <a:spcBef>
                <a:spcPts val="0"/>
              </a:spcBef>
              <a:spcAft>
                <a:spcPts val="0"/>
              </a:spcAft>
              <a:buSzPts val="1400"/>
              <a:buNone/>
            </a:pPr>
            <a:r>
              <a:rPr lang="en-US" sz="1600"/>
              <a:t>Antimanic agent </a:t>
            </a:r>
            <a:endParaRPr/>
          </a:p>
          <a:p>
            <a:pPr indent="-317500" lvl="0" marL="457200" rtl="0" algn="l">
              <a:lnSpc>
                <a:spcPct val="100000"/>
              </a:lnSpc>
              <a:spcBef>
                <a:spcPts val="0"/>
              </a:spcBef>
              <a:spcAft>
                <a:spcPts val="0"/>
              </a:spcAft>
              <a:buSzPts val="1400"/>
              <a:buChar char="•"/>
            </a:pPr>
            <a:r>
              <a:rPr lang="en-US" sz="1600"/>
              <a:t>Inhibition of norepinephrine and dopamine release in the brain </a:t>
            </a:r>
            <a:endParaRPr/>
          </a:p>
          <a:p>
            <a:pPr indent="-317500" lvl="0" marL="457200" rtl="0" algn="l">
              <a:lnSpc>
                <a:spcPct val="100000"/>
              </a:lnSpc>
              <a:spcBef>
                <a:spcPts val="0"/>
              </a:spcBef>
              <a:spcAft>
                <a:spcPts val="0"/>
              </a:spcAft>
              <a:buSzPts val="1400"/>
              <a:buChar char="•"/>
            </a:pPr>
            <a:r>
              <a:rPr lang="en-US" sz="1600"/>
              <a:t>Increase of serotonin production in the brain </a:t>
            </a:r>
            <a:endParaRPr/>
          </a:p>
          <a:p>
            <a:pPr indent="-317500" lvl="0" marL="457200" rtl="0" algn="l">
              <a:lnSpc>
                <a:spcPct val="100000"/>
              </a:lnSpc>
              <a:spcBef>
                <a:spcPts val="0"/>
              </a:spcBef>
              <a:spcAft>
                <a:spcPts val="0"/>
              </a:spcAft>
              <a:buSzPts val="1400"/>
              <a:buChar char="•"/>
            </a:pPr>
            <a:r>
              <a:rPr lang="en-US" sz="1600"/>
              <a:t>Alteration of Na+/ K+ ion transport (brain, muscle cells) </a:t>
            </a:r>
            <a:endParaRPr/>
          </a:p>
          <a:p>
            <a:pPr indent="-317500" lvl="0" marL="457200" rtl="0" algn="l">
              <a:lnSpc>
                <a:spcPct val="100000"/>
              </a:lnSpc>
              <a:spcBef>
                <a:spcPts val="0"/>
              </a:spcBef>
              <a:spcAft>
                <a:spcPts val="0"/>
              </a:spcAft>
              <a:buSzPts val="1400"/>
              <a:buChar char="•"/>
            </a:pPr>
            <a:r>
              <a:rPr lang="en-US" sz="1600"/>
              <a:t>Metabolized by the kidney</a:t>
            </a:r>
            <a:endParaRPr/>
          </a:p>
          <a:p>
            <a:pPr indent="-317500" lvl="0" marL="457200" rtl="0" algn="l">
              <a:lnSpc>
                <a:spcPct val="100000"/>
              </a:lnSpc>
              <a:spcBef>
                <a:spcPts val="0"/>
              </a:spcBef>
              <a:spcAft>
                <a:spcPts val="0"/>
              </a:spcAft>
              <a:buSzPts val="1400"/>
              <a:buChar char="•"/>
            </a:pPr>
            <a:r>
              <a:rPr lang="en-US" sz="1600"/>
              <a:t>Onset of action takes 5–7 days.</a:t>
            </a:r>
            <a:endParaRPr/>
          </a:p>
          <a:p>
            <a:pPr indent="-317500" lvl="0" marL="457200" rtl="0" algn="l">
              <a:lnSpc>
                <a:spcPct val="100000"/>
              </a:lnSpc>
              <a:spcBef>
                <a:spcPts val="0"/>
              </a:spcBef>
              <a:spcAft>
                <a:spcPts val="0"/>
              </a:spcAft>
              <a:buSzPts val="1400"/>
              <a:buChar char="•"/>
            </a:pPr>
            <a:r>
              <a:rPr lang="en-US" sz="1600"/>
              <a:t>Indications :in acute mania and as prophylaxis for both manic and depressive episodes in bipolar and schizoaffective disorders.</a:t>
            </a:r>
            <a:endParaRPr/>
          </a:p>
          <a:p>
            <a:pPr indent="-317500" lvl="0" marL="457200" rtl="0" algn="l">
              <a:lnSpc>
                <a:spcPct val="100000"/>
              </a:lnSpc>
              <a:spcBef>
                <a:spcPts val="0"/>
              </a:spcBef>
              <a:spcAft>
                <a:spcPts val="0"/>
              </a:spcAft>
              <a:buSzPts val="1400"/>
              <a:buChar char="•"/>
            </a:pPr>
            <a:r>
              <a:rPr lang="en-US" sz="1600"/>
              <a:t>It is also used in cyclothymic disorder and unipolar depression.</a:t>
            </a:r>
            <a:endParaRPr sz="1600"/>
          </a:p>
        </p:txBody>
      </p:sp>
      <p:pic>
        <p:nvPicPr>
          <p:cNvPr id="4249" name="Google Shape;4249;p166"/>
          <p:cNvPicPr preferRelativeResize="0"/>
          <p:nvPr/>
        </p:nvPicPr>
        <p:blipFill rotWithShape="1">
          <a:blip r:embed="rId3">
            <a:alphaModFix/>
          </a:blip>
          <a:srcRect b="0" l="0" r="0" t="0"/>
          <a:stretch/>
        </p:blipFill>
        <p:spPr>
          <a:xfrm>
            <a:off x="5157628" y="226031"/>
            <a:ext cx="3622570" cy="464028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p36"/>
          <p:cNvSpPr txBox="1"/>
          <p:nvPr>
            <p:ph type="title"/>
          </p:nvPr>
        </p:nvSpPr>
        <p:spPr>
          <a:xfrm>
            <a:off x="458742" y="249758"/>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585" name="Google Shape;585;p36"/>
          <p:cNvSpPr txBox="1"/>
          <p:nvPr>
            <p:ph idx="4294967295" type="body"/>
          </p:nvPr>
        </p:nvSpPr>
        <p:spPr>
          <a:xfrm>
            <a:off x="336079" y="945121"/>
            <a:ext cx="7704000" cy="4321042"/>
          </a:xfrm>
          <a:prstGeom prst="rect">
            <a:avLst/>
          </a:prstGeom>
          <a:noFill/>
          <a:ln>
            <a:noFill/>
          </a:ln>
        </p:spPr>
        <p:txBody>
          <a:bodyPr anchorCtr="0" anchor="t" bIns="45700" lIns="91425" spcFirstLastPara="1" rIns="91425" wrap="square" tIns="45700">
            <a:normAutofit/>
          </a:bodyPr>
          <a:lstStyle/>
          <a:p>
            <a:pPr indent="0" lvl="0" marL="152400" rtl="0" algn="l">
              <a:lnSpc>
                <a:spcPct val="100000"/>
              </a:lnSpc>
              <a:spcBef>
                <a:spcPts val="0"/>
              </a:spcBef>
              <a:spcAft>
                <a:spcPts val="0"/>
              </a:spcAft>
              <a:buSzPts val="1600"/>
              <a:buNone/>
            </a:pPr>
            <a:r>
              <a:rPr lang="en-US" sz="1600"/>
              <a:t>27- Fixed false belief that events, remarks, and objects are directed at oneself?</a:t>
            </a:r>
            <a:endParaRPr/>
          </a:p>
          <a:p>
            <a:pPr indent="0" lvl="2" marL="457200" rtl="0" algn="l">
              <a:lnSpc>
                <a:spcPct val="100000"/>
              </a:lnSpc>
              <a:spcBef>
                <a:spcPts val="600"/>
              </a:spcBef>
              <a:spcAft>
                <a:spcPts val="0"/>
              </a:spcAft>
              <a:buSzPts val="1600"/>
              <a:buNone/>
            </a:pPr>
            <a:r>
              <a:rPr lang="en-US" sz="1600">
                <a:latin typeface="Roboto Light"/>
                <a:ea typeface="Roboto Light"/>
                <a:cs typeface="Roboto Light"/>
                <a:sym typeface="Roboto Light"/>
              </a:rPr>
              <a:t>A- Delusional Perception</a:t>
            </a:r>
            <a:endParaRPr/>
          </a:p>
          <a:p>
            <a:pPr indent="0" lvl="2" marL="457200" rtl="0" algn="l">
              <a:lnSpc>
                <a:spcPct val="100000"/>
              </a:lnSpc>
              <a:spcBef>
                <a:spcPts val="600"/>
              </a:spcBef>
              <a:spcAft>
                <a:spcPts val="0"/>
              </a:spcAft>
              <a:buSzPts val="1600"/>
              <a:buNone/>
            </a:pPr>
            <a:r>
              <a:rPr lang="en-US" sz="1600">
                <a:solidFill>
                  <a:schemeClr val="dk2"/>
                </a:solidFill>
                <a:latin typeface="Roboto Light"/>
                <a:ea typeface="Roboto Light"/>
                <a:cs typeface="Roboto Light"/>
                <a:sym typeface="Roboto Light"/>
              </a:rPr>
              <a:t>B- Delusions of reference</a:t>
            </a:r>
            <a:endParaRPr/>
          </a:p>
          <a:p>
            <a:pPr indent="0" lvl="2" marL="457200" rtl="0" algn="l">
              <a:lnSpc>
                <a:spcPct val="100000"/>
              </a:lnSpc>
              <a:spcBef>
                <a:spcPts val="600"/>
              </a:spcBef>
              <a:spcAft>
                <a:spcPts val="0"/>
              </a:spcAft>
              <a:buSzPts val="1600"/>
              <a:buNone/>
            </a:pPr>
            <a:r>
              <a:rPr lang="en-US" sz="1600">
                <a:latin typeface="Roboto Light"/>
                <a:ea typeface="Roboto Light"/>
                <a:cs typeface="Roboto Light"/>
                <a:sym typeface="Roboto Light"/>
              </a:rPr>
              <a:t>D- Delusion of control</a:t>
            </a:r>
            <a:endParaRPr/>
          </a:p>
          <a:p>
            <a:pPr indent="0" lvl="0" marL="152400" rtl="0" algn="l">
              <a:lnSpc>
                <a:spcPct val="100000"/>
              </a:lnSpc>
              <a:spcBef>
                <a:spcPts val="600"/>
              </a:spcBef>
              <a:spcAft>
                <a:spcPts val="0"/>
              </a:spcAft>
              <a:buSzPts val="1600"/>
              <a:buNone/>
            </a:pPr>
            <a:r>
              <a:rPr lang="en-US" sz="1600"/>
              <a:t> 28- Pt. thinks that his neighbor can order him and push him to do things he doesn't like to do: </a:t>
            </a:r>
            <a:r>
              <a:rPr lang="en-US" sz="1600">
                <a:solidFill>
                  <a:schemeClr val="dk2"/>
                </a:solidFill>
                <a:latin typeface="Roboto Light"/>
                <a:ea typeface="Roboto Light"/>
                <a:cs typeface="Roboto Light"/>
                <a:sym typeface="Roboto Light"/>
              </a:rPr>
              <a:t>delusion of control</a:t>
            </a:r>
            <a:endParaRPr/>
          </a:p>
          <a:p>
            <a:pPr indent="0" lvl="0" marL="152400" rtl="0" algn="l">
              <a:lnSpc>
                <a:spcPct val="100000"/>
              </a:lnSpc>
              <a:spcBef>
                <a:spcPts val="600"/>
              </a:spcBef>
              <a:spcAft>
                <a:spcPts val="0"/>
              </a:spcAft>
              <a:buSzPts val="1600"/>
              <a:buNone/>
            </a:pPr>
            <a:r>
              <a:rPr lang="en-US" sz="1600">
                <a:solidFill>
                  <a:srgbClr val="434343"/>
                </a:solidFill>
              </a:rPr>
              <a:t>29- Definition of persecutory delusion: </a:t>
            </a:r>
            <a:r>
              <a:rPr lang="en-US" sz="1600">
                <a:solidFill>
                  <a:schemeClr val="dk2"/>
                </a:solidFill>
                <a:latin typeface="Roboto Light"/>
                <a:ea typeface="Roboto Light"/>
                <a:cs typeface="Roboto Light"/>
                <a:sym typeface="Roboto Light"/>
              </a:rPr>
              <a:t>Fixed false belief that one is being harmed or harm is impending &amp; that the perpetrators of that harm are causing it intentionally</a:t>
            </a:r>
            <a:endParaRPr/>
          </a:p>
          <a:p>
            <a:pPr indent="0" lvl="0" marL="152400" rtl="0" algn="l">
              <a:lnSpc>
                <a:spcPct val="100000"/>
              </a:lnSpc>
              <a:spcBef>
                <a:spcPts val="600"/>
              </a:spcBef>
              <a:spcAft>
                <a:spcPts val="0"/>
              </a:spcAft>
              <a:buSzPts val="1600"/>
              <a:buNone/>
            </a:pPr>
            <a:r>
              <a:rPr lang="en-US" sz="1600">
                <a:solidFill>
                  <a:schemeClr val="dk1"/>
                </a:solidFill>
                <a:latin typeface="Rubik"/>
                <a:ea typeface="Rubik"/>
                <a:cs typeface="Rubik"/>
                <a:sym typeface="Rubik"/>
              </a:rPr>
              <a:t>30- Two voices or more talk to another referring to the patient as “he” or “she" and may give a running commentary on the patients action or intention</a:t>
            </a:r>
            <a:endParaRPr/>
          </a:p>
          <a:p>
            <a:pPr indent="0" lvl="0" marL="152400" rtl="0" algn="l">
              <a:lnSpc>
                <a:spcPct val="100000"/>
              </a:lnSpc>
              <a:spcBef>
                <a:spcPts val="600"/>
              </a:spcBef>
              <a:spcAft>
                <a:spcPts val="0"/>
              </a:spcAft>
              <a:buSzPts val="1600"/>
              <a:buNone/>
            </a:pPr>
            <a:r>
              <a:rPr lang="en-US" sz="1600">
                <a:solidFill>
                  <a:schemeClr val="dk2"/>
                </a:solidFill>
                <a:latin typeface="Roboto Condensed Light"/>
                <a:ea typeface="Roboto Condensed Light"/>
                <a:cs typeface="Roboto Condensed Light"/>
                <a:sym typeface="Roboto Condensed Light"/>
              </a:rPr>
              <a:t>-Third person hallucination</a:t>
            </a:r>
            <a:endParaRPr/>
          </a:p>
          <a:p>
            <a:pPr indent="0" lvl="0" marL="152400" rtl="0" algn="l">
              <a:lnSpc>
                <a:spcPct val="100000"/>
              </a:lnSpc>
              <a:spcBef>
                <a:spcPts val="600"/>
              </a:spcBef>
              <a:spcAft>
                <a:spcPts val="0"/>
              </a:spcAft>
              <a:buSzPts val="1600"/>
              <a:buNone/>
            </a:pPr>
            <a:r>
              <a:t/>
            </a:r>
            <a:endParaRPr/>
          </a:p>
        </p:txBody>
      </p:sp>
    </p:spTree>
  </p:cSld>
  <p:clrMapOvr>
    <a:masterClrMapping/>
  </p:clrMapOvr>
</p:sld>
</file>

<file path=ppt/slides/slide3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3" name="Shape 4253"/>
        <p:cNvGrpSpPr/>
        <p:nvPr/>
      </p:nvGrpSpPr>
      <p:grpSpPr>
        <a:xfrm>
          <a:off x="0" y="0"/>
          <a:ext cx="0" cy="0"/>
          <a:chOff x="0" y="0"/>
          <a:chExt cx="0" cy="0"/>
        </a:xfrm>
      </p:grpSpPr>
      <p:sp>
        <p:nvSpPr>
          <p:cNvPr id="4254" name="Google Shape;4254;p167"/>
          <p:cNvSpPr txBox="1"/>
          <p:nvPr>
            <p:ph type="title"/>
          </p:nvPr>
        </p:nvSpPr>
        <p:spPr>
          <a:xfrm>
            <a:off x="384567" y="42718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Side effects of lithium </a:t>
            </a:r>
            <a:endParaRPr/>
          </a:p>
        </p:txBody>
      </p:sp>
      <p:sp>
        <p:nvSpPr>
          <p:cNvPr id="4255" name="Google Shape;4255;p167"/>
          <p:cNvSpPr txBox="1"/>
          <p:nvPr>
            <p:ph idx="1" type="body"/>
          </p:nvPr>
        </p:nvSpPr>
        <p:spPr>
          <a:xfrm>
            <a:off x="422738" y="1024680"/>
            <a:ext cx="5003617" cy="4057362"/>
          </a:xfrm>
          <a:prstGeom prst="rect">
            <a:avLst/>
          </a:prstGeom>
          <a:noFill/>
          <a:ln>
            <a:noFill/>
          </a:ln>
        </p:spPr>
        <p:txBody>
          <a:bodyPr anchorCtr="0" anchor="t" bIns="45700" lIns="91425" spcFirstLastPara="1" rIns="91425" wrap="square" tIns="45700">
            <a:normAutofit fontScale="92500" lnSpcReduction="10000"/>
          </a:bodyPr>
          <a:lstStyle/>
          <a:p>
            <a:pPr indent="0" lvl="0" marL="139700" rtl="0" algn="l">
              <a:lnSpc>
                <a:spcPct val="100000"/>
              </a:lnSpc>
              <a:spcBef>
                <a:spcPts val="0"/>
              </a:spcBef>
              <a:spcAft>
                <a:spcPts val="0"/>
              </a:spcAft>
              <a:buSzPct val="108108"/>
              <a:buNone/>
            </a:pPr>
            <a:r>
              <a:rPr lang="en-US">
                <a:solidFill>
                  <a:srgbClr val="FF0000"/>
                </a:solidFill>
              </a:rPr>
              <a:t>NARROW THERAPEUTIC INDEX</a:t>
            </a:r>
            <a:endParaRPr/>
          </a:p>
          <a:p>
            <a:pPr indent="-317500" lvl="0" marL="457200" rtl="0" algn="l">
              <a:lnSpc>
                <a:spcPct val="100000"/>
              </a:lnSpc>
              <a:spcBef>
                <a:spcPts val="0"/>
              </a:spcBef>
              <a:spcAft>
                <a:spcPts val="0"/>
              </a:spcAft>
              <a:buSzPct val="108108"/>
              <a:buChar char="•"/>
            </a:pPr>
            <a:r>
              <a:rPr lang="en-US">
                <a:solidFill>
                  <a:schemeClr val="dk1"/>
                </a:solidFill>
              </a:rPr>
              <a:t>Early:</a:t>
            </a:r>
            <a:endParaRPr/>
          </a:p>
          <a:p>
            <a:pPr indent="-317500" lvl="1" marL="914400" rtl="0" algn="l">
              <a:lnSpc>
                <a:spcPct val="100000"/>
              </a:lnSpc>
              <a:spcBef>
                <a:spcPts val="600"/>
              </a:spcBef>
              <a:spcAft>
                <a:spcPts val="0"/>
              </a:spcAft>
              <a:buSzPct val="108108"/>
              <a:buChar char="•"/>
            </a:pPr>
            <a:r>
              <a:rPr lang="en-US">
                <a:solidFill>
                  <a:schemeClr val="dk1"/>
                </a:solidFill>
              </a:rPr>
              <a:t>Nausea, vomiting, diarrhea, weight gain, metallic taste</a:t>
            </a:r>
            <a:endParaRPr/>
          </a:p>
          <a:p>
            <a:pPr indent="-317500" lvl="1" marL="914400" rtl="0" algn="l">
              <a:lnSpc>
                <a:spcPct val="100000"/>
              </a:lnSpc>
              <a:spcBef>
                <a:spcPts val="600"/>
              </a:spcBef>
              <a:spcAft>
                <a:spcPts val="0"/>
              </a:spcAft>
              <a:buSzPct val="108108"/>
              <a:buChar char="•"/>
            </a:pPr>
            <a:r>
              <a:rPr lang="en-US">
                <a:solidFill>
                  <a:schemeClr val="dk1"/>
                </a:solidFill>
              </a:rPr>
              <a:t>Polyurea, polydypsia (nephrogenic diabetes insipidus)</a:t>
            </a:r>
            <a:endParaRPr/>
          </a:p>
          <a:p>
            <a:pPr indent="-317500" lvl="1" marL="914400" rtl="0" algn="l">
              <a:lnSpc>
                <a:spcPct val="100000"/>
              </a:lnSpc>
              <a:spcBef>
                <a:spcPts val="600"/>
              </a:spcBef>
              <a:spcAft>
                <a:spcPts val="0"/>
              </a:spcAft>
              <a:buSzPct val="108108"/>
              <a:buChar char="•"/>
            </a:pPr>
            <a:r>
              <a:rPr lang="en-US">
                <a:solidFill>
                  <a:schemeClr val="dk1"/>
                </a:solidFill>
              </a:rPr>
              <a:t>Fine Tremor, muscle weakness, edema</a:t>
            </a:r>
            <a:endParaRPr>
              <a:solidFill>
                <a:schemeClr val="dk1"/>
              </a:solidFill>
            </a:endParaRPr>
          </a:p>
          <a:p>
            <a:pPr indent="-317500" lvl="1" marL="914400" rtl="0" algn="l">
              <a:lnSpc>
                <a:spcPct val="100000"/>
              </a:lnSpc>
              <a:spcBef>
                <a:spcPts val="600"/>
              </a:spcBef>
              <a:spcAft>
                <a:spcPts val="0"/>
              </a:spcAft>
              <a:buSzPct val="108108"/>
              <a:buChar char="•"/>
            </a:pPr>
            <a:r>
              <a:rPr lang="en-US">
                <a:solidFill>
                  <a:schemeClr val="dk1"/>
                </a:solidFill>
              </a:rPr>
              <a:t>Worsening of psoriasis</a:t>
            </a:r>
            <a:endParaRPr/>
          </a:p>
          <a:p>
            <a:pPr indent="-317500" lvl="1" marL="914400" rtl="0" algn="l">
              <a:lnSpc>
                <a:spcPct val="100000"/>
              </a:lnSpc>
              <a:spcBef>
                <a:spcPts val="600"/>
              </a:spcBef>
              <a:spcAft>
                <a:spcPts val="0"/>
              </a:spcAft>
              <a:buSzPct val="108108"/>
              <a:buChar char="•"/>
            </a:pPr>
            <a:r>
              <a:rPr lang="en-US">
                <a:solidFill>
                  <a:schemeClr val="dk1"/>
                </a:solidFill>
              </a:rPr>
              <a:t>Acne</a:t>
            </a:r>
            <a:endParaRPr/>
          </a:p>
          <a:p>
            <a:pPr indent="-317500" lvl="1" marL="914400" rtl="0" algn="l">
              <a:lnSpc>
                <a:spcPct val="100000"/>
              </a:lnSpc>
              <a:spcBef>
                <a:spcPts val="600"/>
              </a:spcBef>
              <a:spcAft>
                <a:spcPts val="0"/>
              </a:spcAft>
              <a:buSzPct val="108108"/>
              <a:buChar char="•"/>
            </a:pPr>
            <a:r>
              <a:rPr lang="en-US">
                <a:solidFill>
                  <a:schemeClr val="dk1"/>
                </a:solidFill>
              </a:rPr>
              <a:t>Hair loss</a:t>
            </a:r>
            <a:endParaRPr/>
          </a:p>
          <a:p>
            <a:pPr indent="-228600" lvl="0" marL="457200" rtl="0" algn="l">
              <a:lnSpc>
                <a:spcPct val="100000"/>
              </a:lnSpc>
              <a:spcBef>
                <a:spcPts val="0"/>
              </a:spcBef>
              <a:spcAft>
                <a:spcPts val="0"/>
              </a:spcAft>
              <a:buSzPct val="108108"/>
              <a:buNone/>
            </a:pPr>
            <a:r>
              <a:t/>
            </a:r>
            <a:endParaRPr>
              <a:solidFill>
                <a:schemeClr val="dk1"/>
              </a:solidFill>
            </a:endParaRPr>
          </a:p>
          <a:p>
            <a:pPr indent="-317500" lvl="0" marL="457200" rtl="0" algn="l">
              <a:lnSpc>
                <a:spcPct val="100000"/>
              </a:lnSpc>
              <a:spcBef>
                <a:spcPts val="0"/>
              </a:spcBef>
              <a:spcAft>
                <a:spcPts val="0"/>
              </a:spcAft>
              <a:buSzPct val="108108"/>
              <a:buChar char="•"/>
            </a:pPr>
            <a:r>
              <a:rPr lang="en-US">
                <a:solidFill>
                  <a:schemeClr val="dk1"/>
                </a:solidFill>
              </a:rPr>
              <a:t>Late:</a:t>
            </a:r>
            <a:endParaRPr/>
          </a:p>
          <a:p>
            <a:pPr indent="-317500" lvl="1" marL="914400" rtl="0" algn="l">
              <a:lnSpc>
                <a:spcPct val="100000"/>
              </a:lnSpc>
              <a:spcBef>
                <a:spcPts val="600"/>
              </a:spcBef>
              <a:spcAft>
                <a:spcPts val="0"/>
              </a:spcAft>
              <a:buSzPct val="108108"/>
              <a:buChar char="•"/>
            </a:pPr>
            <a:r>
              <a:rPr lang="en-US">
                <a:solidFill>
                  <a:schemeClr val="dk1"/>
                </a:solidFill>
              </a:rPr>
              <a:t>Hypothyroidism, Goitre</a:t>
            </a:r>
            <a:endParaRPr/>
          </a:p>
          <a:p>
            <a:pPr indent="-317500" lvl="1" marL="914400" rtl="0" algn="l">
              <a:lnSpc>
                <a:spcPct val="100000"/>
              </a:lnSpc>
              <a:spcBef>
                <a:spcPts val="600"/>
              </a:spcBef>
              <a:spcAft>
                <a:spcPts val="0"/>
              </a:spcAft>
              <a:buSzPct val="108108"/>
              <a:buChar char="•"/>
            </a:pPr>
            <a:r>
              <a:rPr lang="en-US">
                <a:solidFill>
                  <a:schemeClr val="dk1"/>
                </a:solidFill>
              </a:rPr>
              <a:t>Memory impairment</a:t>
            </a:r>
            <a:endParaRPr/>
          </a:p>
          <a:p>
            <a:pPr indent="-317500" lvl="1" marL="914400" rtl="0" algn="l">
              <a:lnSpc>
                <a:spcPct val="100000"/>
              </a:lnSpc>
              <a:spcBef>
                <a:spcPts val="600"/>
              </a:spcBef>
              <a:spcAft>
                <a:spcPts val="0"/>
              </a:spcAft>
              <a:buSzPct val="108108"/>
              <a:buChar char="•"/>
            </a:pPr>
            <a:r>
              <a:rPr lang="en-US">
                <a:solidFill>
                  <a:schemeClr val="dk1"/>
                </a:solidFill>
              </a:rPr>
              <a:t>Nephro toxicity</a:t>
            </a:r>
            <a:endParaRPr/>
          </a:p>
          <a:p>
            <a:pPr indent="-317500" lvl="1" marL="914400" rtl="0" algn="l">
              <a:lnSpc>
                <a:spcPct val="100000"/>
              </a:lnSpc>
              <a:spcBef>
                <a:spcPts val="600"/>
              </a:spcBef>
              <a:spcAft>
                <a:spcPts val="0"/>
              </a:spcAft>
              <a:buSzPct val="108108"/>
              <a:buChar char="•"/>
            </a:pPr>
            <a:r>
              <a:rPr lang="en-US">
                <a:solidFill>
                  <a:schemeClr val="dk1"/>
                </a:solidFill>
              </a:rPr>
              <a:t>ECG changes : T wave flattening</a:t>
            </a:r>
            <a:endParaRPr/>
          </a:p>
          <a:p>
            <a:pPr indent="-317500" lvl="1" marL="914400" rtl="0" algn="l">
              <a:lnSpc>
                <a:spcPct val="100000"/>
              </a:lnSpc>
              <a:spcBef>
                <a:spcPts val="600"/>
              </a:spcBef>
              <a:spcAft>
                <a:spcPts val="0"/>
              </a:spcAft>
              <a:buSzPct val="108108"/>
              <a:buChar char="•"/>
            </a:pPr>
            <a:r>
              <a:rPr lang="en-US">
                <a:solidFill>
                  <a:schemeClr val="dk1"/>
                </a:solidFill>
              </a:rPr>
              <a:t>Arrhythmia</a:t>
            </a:r>
            <a:endParaRPr/>
          </a:p>
          <a:p>
            <a:pPr indent="0" lvl="0" marL="139700" rtl="0" algn="l">
              <a:lnSpc>
                <a:spcPct val="100000"/>
              </a:lnSpc>
              <a:spcBef>
                <a:spcPts val="0"/>
              </a:spcBef>
              <a:spcAft>
                <a:spcPts val="0"/>
              </a:spcAft>
              <a:buSzPct val="108108"/>
              <a:buNone/>
            </a:pPr>
            <a:r>
              <a:t/>
            </a:r>
            <a:endParaRPr/>
          </a:p>
          <a:p>
            <a:pPr indent="0" lvl="0" marL="139700" rtl="0" algn="l">
              <a:lnSpc>
                <a:spcPct val="100000"/>
              </a:lnSpc>
              <a:spcBef>
                <a:spcPts val="0"/>
              </a:spcBef>
              <a:spcAft>
                <a:spcPts val="0"/>
              </a:spcAft>
              <a:buSzPct val="108108"/>
              <a:buNone/>
            </a:pPr>
            <a:r>
              <a:rPr lang="en-US"/>
              <a:t>Lithium can cause Ebstein’s anomaly</a:t>
            </a:r>
            <a:endParaRPr>
              <a:solidFill>
                <a:schemeClr val="dk1"/>
              </a:solidFill>
            </a:endParaRPr>
          </a:p>
        </p:txBody>
      </p:sp>
      <p:pic>
        <p:nvPicPr>
          <p:cNvPr id="4256" name="Google Shape;4256;p167"/>
          <p:cNvPicPr preferRelativeResize="0"/>
          <p:nvPr/>
        </p:nvPicPr>
        <p:blipFill rotWithShape="1">
          <a:blip r:embed="rId3">
            <a:alphaModFix/>
          </a:blip>
          <a:srcRect b="0" l="0" r="0" t="0"/>
          <a:stretch/>
        </p:blipFill>
        <p:spPr>
          <a:xfrm>
            <a:off x="5426355" y="1271041"/>
            <a:ext cx="3717645" cy="3539845"/>
          </a:xfrm>
          <a:prstGeom prst="rect">
            <a:avLst/>
          </a:prstGeom>
          <a:noFill/>
          <a:ln>
            <a:noFill/>
          </a:ln>
        </p:spPr>
      </p:pic>
    </p:spTree>
  </p:cSld>
  <p:clrMapOvr>
    <a:masterClrMapping/>
  </p:clrMapOvr>
</p:sld>
</file>

<file path=ppt/slides/slide3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0" name="Shape 4260"/>
        <p:cNvGrpSpPr/>
        <p:nvPr/>
      </p:nvGrpSpPr>
      <p:grpSpPr>
        <a:xfrm>
          <a:off x="0" y="0"/>
          <a:ext cx="0" cy="0"/>
          <a:chOff x="0" y="0"/>
          <a:chExt cx="0" cy="0"/>
        </a:xfrm>
      </p:grpSpPr>
      <p:pic>
        <p:nvPicPr>
          <p:cNvPr id="4261" name="Google Shape;4261;p168"/>
          <p:cNvPicPr preferRelativeResize="0"/>
          <p:nvPr/>
        </p:nvPicPr>
        <p:blipFill rotWithShape="1">
          <a:blip r:embed="rId3">
            <a:alphaModFix/>
          </a:blip>
          <a:srcRect b="0" l="0" r="0" t="0"/>
          <a:stretch/>
        </p:blipFill>
        <p:spPr>
          <a:xfrm>
            <a:off x="876858" y="0"/>
            <a:ext cx="7390284" cy="5143500"/>
          </a:xfrm>
          <a:prstGeom prst="rect">
            <a:avLst/>
          </a:prstGeom>
          <a:noFill/>
          <a:ln>
            <a:noFill/>
          </a:ln>
        </p:spPr>
      </p:pic>
    </p:spTree>
  </p:cSld>
  <p:clrMapOvr>
    <a:masterClrMapping/>
  </p:clrMapOvr>
</p:sld>
</file>

<file path=ppt/slides/slide3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5" name="Shape 4265"/>
        <p:cNvGrpSpPr/>
        <p:nvPr/>
      </p:nvGrpSpPr>
      <p:grpSpPr>
        <a:xfrm>
          <a:off x="0" y="0"/>
          <a:ext cx="0" cy="0"/>
          <a:chOff x="0" y="0"/>
          <a:chExt cx="0" cy="0"/>
        </a:xfrm>
      </p:grpSpPr>
      <p:sp>
        <p:nvSpPr>
          <p:cNvPr id="4266" name="Google Shape;4266;p169"/>
          <p:cNvSpPr txBox="1"/>
          <p:nvPr>
            <p:ph type="title"/>
          </p:nvPr>
        </p:nvSpPr>
        <p:spPr>
          <a:xfrm>
            <a:off x="462709" y="741633"/>
            <a:ext cx="36687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Contraindications </a:t>
            </a:r>
            <a:endParaRPr/>
          </a:p>
        </p:txBody>
      </p:sp>
      <p:sp>
        <p:nvSpPr>
          <p:cNvPr id="4267" name="Google Shape;4267;p169"/>
          <p:cNvSpPr txBox="1"/>
          <p:nvPr>
            <p:ph idx="1" type="body"/>
          </p:nvPr>
        </p:nvSpPr>
        <p:spPr>
          <a:xfrm>
            <a:off x="461963" y="1431925"/>
            <a:ext cx="3668700" cy="3436800"/>
          </a:xfrm>
          <a:prstGeom prst="rect">
            <a:avLst/>
          </a:prstGeom>
          <a:noFill/>
          <a:ln>
            <a:noFill/>
          </a:ln>
        </p:spPr>
        <p:txBody>
          <a:bodyPr anchorCtr="0" anchor="t" bIns="45700" lIns="91425" spcFirstLastPara="1" rIns="91425" wrap="square" tIns="45700">
            <a:normAutofit/>
          </a:bodyPr>
          <a:lstStyle/>
          <a:p>
            <a:pPr indent="0" lvl="0" marL="139700" rtl="0" algn="l">
              <a:lnSpc>
                <a:spcPct val="100000"/>
              </a:lnSpc>
              <a:spcBef>
                <a:spcPts val="0"/>
              </a:spcBef>
              <a:spcAft>
                <a:spcPts val="0"/>
              </a:spcAft>
              <a:buSzPts val="1400"/>
              <a:buNone/>
            </a:pPr>
            <a:r>
              <a:rPr lang="en-US"/>
              <a:t>•Pregnancy, breastfeeding</a:t>
            </a:r>
            <a:endParaRPr/>
          </a:p>
          <a:p>
            <a:pPr indent="0" lvl="0" marL="139700" rtl="0" algn="l">
              <a:lnSpc>
                <a:spcPct val="100000"/>
              </a:lnSpc>
              <a:spcBef>
                <a:spcPts val="0"/>
              </a:spcBef>
              <a:spcAft>
                <a:spcPts val="0"/>
              </a:spcAft>
              <a:buSzPts val="1400"/>
              <a:buNone/>
            </a:pPr>
            <a:r>
              <a:rPr lang="en-US"/>
              <a:t> •Children &lt; 12 years </a:t>
            </a:r>
            <a:endParaRPr/>
          </a:p>
          <a:p>
            <a:pPr indent="0" lvl="0" marL="139700" rtl="0" algn="l">
              <a:lnSpc>
                <a:spcPct val="100000"/>
              </a:lnSpc>
              <a:spcBef>
                <a:spcPts val="0"/>
              </a:spcBef>
              <a:spcAft>
                <a:spcPts val="0"/>
              </a:spcAft>
              <a:buSzPts val="1400"/>
              <a:buNone/>
            </a:pPr>
            <a:r>
              <a:rPr lang="en-US"/>
              <a:t>•Cardiac / renal / hepatic impairment </a:t>
            </a:r>
            <a:endParaRPr/>
          </a:p>
          <a:p>
            <a:pPr indent="0" lvl="0" marL="139700" rtl="0" algn="l">
              <a:lnSpc>
                <a:spcPct val="100000"/>
              </a:lnSpc>
              <a:spcBef>
                <a:spcPts val="0"/>
              </a:spcBef>
              <a:spcAft>
                <a:spcPts val="0"/>
              </a:spcAft>
              <a:buSzPts val="1400"/>
              <a:buNone/>
            </a:pPr>
            <a:r>
              <a:rPr lang="en-US"/>
              <a:t>•brain trauma, brain organ syndrome</a:t>
            </a:r>
            <a:endParaRPr/>
          </a:p>
          <a:p>
            <a:pPr indent="0" lvl="0" marL="139700" rtl="0" algn="l">
              <a:lnSpc>
                <a:spcPct val="100000"/>
              </a:lnSpc>
              <a:spcBef>
                <a:spcPts val="0"/>
              </a:spcBef>
              <a:spcAft>
                <a:spcPts val="0"/>
              </a:spcAft>
              <a:buSzPts val="1400"/>
              <a:buNone/>
            </a:pPr>
            <a:r>
              <a:rPr lang="en-US"/>
              <a:t> •NSAIDs, ACE inhibitors, diuretics </a:t>
            </a:r>
            <a:endParaRPr/>
          </a:p>
          <a:p>
            <a:pPr indent="0" lvl="0" marL="139700" rtl="0" algn="l">
              <a:lnSpc>
                <a:spcPct val="100000"/>
              </a:lnSpc>
              <a:spcBef>
                <a:spcPts val="0"/>
              </a:spcBef>
              <a:spcAft>
                <a:spcPts val="0"/>
              </a:spcAft>
              <a:buSzPts val="1400"/>
              <a:buNone/>
            </a:pPr>
            <a:r>
              <a:rPr lang="en-US"/>
              <a:t>•Dehydration, hyponatremia </a:t>
            </a:r>
            <a:endParaRPr/>
          </a:p>
          <a:p>
            <a:pPr indent="0" lvl="0" marL="139700" rtl="0" algn="l">
              <a:lnSpc>
                <a:spcPct val="100000"/>
              </a:lnSpc>
              <a:spcBef>
                <a:spcPts val="0"/>
              </a:spcBef>
              <a:spcAft>
                <a:spcPts val="0"/>
              </a:spcAft>
              <a:buSzPts val="1400"/>
              <a:buNone/>
            </a:pPr>
            <a:r>
              <a:rPr lang="en-US"/>
              <a:t>•Thyroid disease</a:t>
            </a:r>
            <a:endParaRPr/>
          </a:p>
          <a:p>
            <a:pPr indent="0" lvl="0" marL="139700" rtl="0" algn="l">
              <a:lnSpc>
                <a:spcPct val="100000"/>
              </a:lnSpc>
              <a:spcBef>
                <a:spcPts val="0"/>
              </a:spcBef>
              <a:spcAft>
                <a:spcPts val="0"/>
              </a:spcAft>
              <a:buSzPts val="1400"/>
              <a:buNone/>
            </a:pPr>
            <a:r>
              <a:t/>
            </a:r>
            <a:endParaRPr/>
          </a:p>
          <a:p>
            <a:pPr indent="0" lvl="0" marL="139700" rtl="0" algn="l">
              <a:lnSpc>
                <a:spcPct val="100000"/>
              </a:lnSpc>
              <a:spcBef>
                <a:spcPts val="0"/>
              </a:spcBef>
              <a:spcAft>
                <a:spcPts val="0"/>
              </a:spcAft>
              <a:buSzPts val="1400"/>
              <a:buNone/>
            </a:pPr>
            <a:r>
              <a:rPr lang="en-US"/>
              <a:t>Prior to initiating, patients should have :</a:t>
            </a:r>
            <a:endParaRPr/>
          </a:p>
          <a:p>
            <a:pPr indent="0" lvl="0" marL="139700" rtl="0" algn="l">
              <a:lnSpc>
                <a:spcPct val="100000"/>
              </a:lnSpc>
              <a:spcBef>
                <a:spcPts val="0"/>
              </a:spcBef>
              <a:spcAft>
                <a:spcPts val="0"/>
              </a:spcAft>
              <a:buSzPts val="1400"/>
              <a:buNone/>
            </a:pPr>
            <a:r>
              <a:rPr lang="en-US"/>
              <a:t> • an ECG, </a:t>
            </a:r>
            <a:endParaRPr/>
          </a:p>
          <a:p>
            <a:pPr indent="0" lvl="0" marL="139700" rtl="0" algn="l">
              <a:lnSpc>
                <a:spcPct val="100000"/>
              </a:lnSpc>
              <a:spcBef>
                <a:spcPts val="0"/>
              </a:spcBef>
              <a:spcAft>
                <a:spcPts val="0"/>
              </a:spcAft>
              <a:buSzPts val="1400"/>
              <a:buNone/>
            </a:pPr>
            <a:r>
              <a:rPr lang="en-US"/>
              <a:t>• basic chemistries, </a:t>
            </a:r>
            <a:endParaRPr/>
          </a:p>
          <a:p>
            <a:pPr indent="0" lvl="0" marL="139700" rtl="0" algn="l">
              <a:lnSpc>
                <a:spcPct val="100000"/>
              </a:lnSpc>
              <a:spcBef>
                <a:spcPts val="0"/>
              </a:spcBef>
              <a:spcAft>
                <a:spcPts val="0"/>
              </a:spcAft>
              <a:buSzPts val="1400"/>
              <a:buNone/>
            </a:pPr>
            <a:r>
              <a:rPr lang="en-US"/>
              <a:t>• thyroid function tests, </a:t>
            </a:r>
            <a:endParaRPr/>
          </a:p>
          <a:p>
            <a:pPr indent="0" lvl="0" marL="139700" rtl="0" algn="l">
              <a:lnSpc>
                <a:spcPct val="100000"/>
              </a:lnSpc>
              <a:spcBef>
                <a:spcPts val="0"/>
              </a:spcBef>
              <a:spcAft>
                <a:spcPts val="0"/>
              </a:spcAft>
              <a:buSzPts val="1400"/>
              <a:buNone/>
            </a:pPr>
            <a:r>
              <a:rPr lang="en-US"/>
              <a:t>• a complete blood count (CBC), </a:t>
            </a:r>
            <a:endParaRPr/>
          </a:p>
          <a:p>
            <a:pPr indent="0" lvl="0" marL="139700" rtl="0" algn="l">
              <a:lnSpc>
                <a:spcPct val="100000"/>
              </a:lnSpc>
              <a:spcBef>
                <a:spcPts val="0"/>
              </a:spcBef>
              <a:spcAft>
                <a:spcPts val="0"/>
              </a:spcAft>
              <a:buSzPts val="1400"/>
              <a:buNone/>
            </a:pPr>
            <a:r>
              <a:rPr lang="en-US"/>
              <a:t>• and a pregnancy test.</a:t>
            </a:r>
            <a:endParaRPr/>
          </a:p>
        </p:txBody>
      </p:sp>
      <p:sp>
        <p:nvSpPr>
          <p:cNvPr id="4268" name="Google Shape;4268;p169"/>
          <p:cNvSpPr txBox="1"/>
          <p:nvPr>
            <p:ph idx="2" type="body"/>
          </p:nvPr>
        </p:nvSpPr>
        <p:spPr>
          <a:xfrm>
            <a:off x="5012579" y="1448441"/>
            <a:ext cx="3668700" cy="3436800"/>
          </a:xfrm>
          <a:prstGeom prst="rect">
            <a:avLst/>
          </a:prstGeom>
          <a:noFill/>
          <a:ln>
            <a:noFill/>
          </a:ln>
        </p:spPr>
        <p:txBody>
          <a:bodyPr anchorCtr="0" anchor="t" bIns="45700" lIns="91425" spcFirstLastPara="1" rIns="91425" wrap="square" tIns="45700">
            <a:normAutofit/>
          </a:bodyPr>
          <a:lstStyle/>
          <a:p>
            <a:pPr indent="-228600" lvl="0" marL="457200" rtl="0" algn="l">
              <a:lnSpc>
                <a:spcPct val="100000"/>
              </a:lnSpc>
              <a:spcBef>
                <a:spcPts val="0"/>
              </a:spcBef>
              <a:spcAft>
                <a:spcPts val="0"/>
              </a:spcAft>
              <a:buSzPts val="1400"/>
              <a:buNone/>
            </a:pPr>
            <a:r>
              <a:t/>
            </a:r>
            <a:endParaRPr/>
          </a:p>
        </p:txBody>
      </p:sp>
      <p:sp>
        <p:nvSpPr>
          <p:cNvPr id="4269" name="Google Shape;4269;p169"/>
          <p:cNvSpPr txBox="1"/>
          <p:nvPr>
            <p:ph idx="3" type="body"/>
          </p:nvPr>
        </p:nvSpPr>
        <p:spPr>
          <a:xfrm>
            <a:off x="5013325" y="741363"/>
            <a:ext cx="3667200" cy="573000"/>
          </a:xfrm>
          <a:prstGeom prst="rect">
            <a:avLst/>
          </a:prstGeom>
          <a:noFill/>
          <a:ln>
            <a:noFill/>
          </a:ln>
        </p:spPr>
        <p:txBody>
          <a:bodyPr anchorCtr="0" anchor="t" bIns="45700" lIns="91425" spcFirstLastPara="1" rIns="91425" wrap="square" tIns="45700">
            <a:normAutofit/>
          </a:bodyPr>
          <a:lstStyle/>
          <a:p>
            <a:pPr indent="-228600" lvl="0" marL="457200" rtl="0" algn="l">
              <a:lnSpc>
                <a:spcPct val="100000"/>
              </a:lnSpc>
              <a:spcBef>
                <a:spcPts val="0"/>
              </a:spcBef>
              <a:spcAft>
                <a:spcPts val="0"/>
              </a:spcAft>
              <a:buSzPts val="2400"/>
              <a:buNone/>
            </a:pPr>
            <a:r>
              <a:rPr lang="en-US"/>
              <a:t>Anticonvulsants </a:t>
            </a:r>
            <a:endParaRPr/>
          </a:p>
        </p:txBody>
      </p:sp>
    </p:spTree>
  </p:cSld>
  <p:clrMapOvr>
    <a:masterClrMapping/>
  </p:clrMapOvr>
</p:sld>
</file>

<file path=ppt/slides/slide3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3" name="Shape 4273"/>
        <p:cNvGrpSpPr/>
        <p:nvPr/>
      </p:nvGrpSpPr>
      <p:grpSpPr>
        <a:xfrm>
          <a:off x="0" y="0"/>
          <a:ext cx="0" cy="0"/>
          <a:chOff x="0" y="0"/>
          <a:chExt cx="0" cy="0"/>
        </a:xfrm>
      </p:grpSpPr>
      <p:sp>
        <p:nvSpPr>
          <p:cNvPr id="4274" name="Google Shape;4274;p170"/>
          <p:cNvSpPr txBox="1"/>
          <p:nvPr>
            <p:ph type="title"/>
          </p:nvPr>
        </p:nvSpPr>
        <p:spPr>
          <a:xfrm>
            <a:off x="462709" y="741633"/>
            <a:ext cx="36687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1) Valproic Acid </a:t>
            </a:r>
            <a:endParaRPr/>
          </a:p>
        </p:txBody>
      </p:sp>
      <p:sp>
        <p:nvSpPr>
          <p:cNvPr id="4275" name="Google Shape;4275;p170"/>
          <p:cNvSpPr txBox="1"/>
          <p:nvPr>
            <p:ph idx="1" type="body"/>
          </p:nvPr>
        </p:nvSpPr>
        <p:spPr>
          <a:xfrm>
            <a:off x="461962" y="1431924"/>
            <a:ext cx="3940023" cy="3711575"/>
          </a:xfrm>
          <a:prstGeom prst="rect">
            <a:avLst/>
          </a:prstGeom>
          <a:noFill/>
          <a:ln>
            <a:noFill/>
          </a:ln>
        </p:spPr>
        <p:txBody>
          <a:bodyPr anchorCtr="0" anchor="t" bIns="45700" lIns="91425" spcFirstLastPara="1" rIns="91425" wrap="square" tIns="45700">
            <a:normAutofit fontScale="92500" lnSpcReduction="10000"/>
          </a:bodyPr>
          <a:lstStyle/>
          <a:p>
            <a:pPr indent="-317500" lvl="0" marL="457200" rtl="0" algn="l">
              <a:lnSpc>
                <a:spcPct val="100000"/>
              </a:lnSpc>
              <a:spcBef>
                <a:spcPts val="0"/>
              </a:spcBef>
              <a:spcAft>
                <a:spcPts val="0"/>
              </a:spcAft>
              <a:buSzPct val="108108"/>
              <a:buChar char="•"/>
            </a:pPr>
            <a:r>
              <a:rPr lang="en-US"/>
              <a:t>Multiple mechanisms of action: </a:t>
            </a:r>
            <a:endParaRPr/>
          </a:p>
          <a:p>
            <a:pPr indent="-317500" lvl="1" marL="914400" rtl="0" algn="l">
              <a:lnSpc>
                <a:spcPct val="100000"/>
              </a:lnSpc>
              <a:spcBef>
                <a:spcPts val="0"/>
              </a:spcBef>
              <a:spcAft>
                <a:spcPts val="0"/>
              </a:spcAft>
              <a:buSzPct val="108108"/>
              <a:buChar char="•"/>
            </a:pPr>
            <a:r>
              <a:rPr lang="en-US"/>
              <a:t>Blocks sodium channels </a:t>
            </a:r>
            <a:endParaRPr/>
          </a:p>
          <a:p>
            <a:pPr indent="-317500" lvl="1" marL="914400" rtl="0" algn="l">
              <a:lnSpc>
                <a:spcPct val="100000"/>
              </a:lnSpc>
              <a:spcBef>
                <a:spcPts val="0"/>
              </a:spcBef>
              <a:spcAft>
                <a:spcPts val="0"/>
              </a:spcAft>
              <a:buSzPct val="108108"/>
              <a:buChar char="•"/>
            </a:pPr>
            <a:r>
              <a:rPr lang="en-US"/>
              <a:t>Increases GABA concentrations in the brain.</a:t>
            </a:r>
            <a:endParaRPr/>
          </a:p>
          <a:p>
            <a:pPr indent="-228600" lvl="0" marL="457200" rtl="0" algn="l">
              <a:lnSpc>
                <a:spcPct val="100000"/>
              </a:lnSpc>
              <a:spcBef>
                <a:spcPts val="0"/>
              </a:spcBef>
              <a:spcAft>
                <a:spcPts val="0"/>
              </a:spcAft>
              <a:buSzPct val="108108"/>
              <a:buNone/>
            </a:pPr>
            <a:r>
              <a:t/>
            </a:r>
            <a:endParaRPr/>
          </a:p>
          <a:p>
            <a:pPr indent="-317500" lvl="0" marL="457200" rtl="0" algn="l">
              <a:lnSpc>
                <a:spcPct val="100000"/>
              </a:lnSpc>
              <a:spcBef>
                <a:spcPts val="0"/>
              </a:spcBef>
              <a:spcAft>
                <a:spcPts val="0"/>
              </a:spcAft>
              <a:buSzPct val="108108"/>
              <a:buChar char="•"/>
            </a:pPr>
            <a:r>
              <a:rPr lang="en-US"/>
              <a:t>Therapeutic use:</a:t>
            </a:r>
            <a:endParaRPr/>
          </a:p>
          <a:p>
            <a:pPr indent="-317500" lvl="1" marL="914400" rtl="0" algn="l">
              <a:lnSpc>
                <a:spcPct val="100000"/>
              </a:lnSpc>
              <a:spcBef>
                <a:spcPts val="0"/>
              </a:spcBef>
              <a:spcAft>
                <a:spcPts val="0"/>
              </a:spcAft>
              <a:buSzPct val="108108"/>
              <a:buChar char="•"/>
            </a:pPr>
            <a:r>
              <a:rPr lang="en-US"/>
              <a:t>Acute mania, mania with mixed features, and rapid cycling.</a:t>
            </a:r>
            <a:endParaRPr/>
          </a:p>
          <a:p>
            <a:pPr indent="-317500" lvl="1" marL="914400" rtl="0" algn="l">
              <a:lnSpc>
                <a:spcPct val="100000"/>
              </a:lnSpc>
              <a:spcBef>
                <a:spcPts val="0"/>
              </a:spcBef>
              <a:spcAft>
                <a:spcPts val="0"/>
              </a:spcAft>
              <a:buSzPct val="108108"/>
              <a:buChar char="•"/>
            </a:pPr>
            <a:r>
              <a:rPr lang="en-US"/>
              <a:t>All seizures types</a:t>
            </a:r>
            <a:endParaRPr/>
          </a:p>
          <a:p>
            <a:pPr indent="0" lvl="0" marL="139700" rtl="0" algn="l">
              <a:lnSpc>
                <a:spcPct val="100000"/>
              </a:lnSpc>
              <a:spcBef>
                <a:spcPts val="0"/>
              </a:spcBef>
              <a:spcAft>
                <a:spcPts val="0"/>
              </a:spcAft>
              <a:buSzPct val="108108"/>
              <a:buNone/>
            </a:pPr>
            <a:r>
              <a:t/>
            </a:r>
            <a:endParaRPr b="1"/>
          </a:p>
          <a:p>
            <a:pPr indent="0" lvl="0" marL="139700" rtl="0" algn="l">
              <a:lnSpc>
                <a:spcPct val="100000"/>
              </a:lnSpc>
              <a:spcBef>
                <a:spcPts val="0"/>
              </a:spcBef>
              <a:spcAft>
                <a:spcPts val="0"/>
              </a:spcAft>
              <a:buSzPct val="108108"/>
              <a:buNone/>
            </a:pPr>
            <a:r>
              <a:rPr b="1" lang="en-US"/>
              <a:t>Side effects:</a:t>
            </a:r>
            <a:endParaRPr/>
          </a:p>
          <a:p>
            <a:pPr indent="0" lvl="0" marL="139700" rtl="0" algn="l">
              <a:lnSpc>
                <a:spcPct val="100000"/>
              </a:lnSpc>
              <a:spcBef>
                <a:spcPts val="0"/>
              </a:spcBef>
              <a:spcAft>
                <a:spcPts val="0"/>
              </a:spcAft>
              <a:buSzPct val="108108"/>
              <a:buNone/>
            </a:pPr>
            <a:r>
              <a:rPr lang="en-US"/>
              <a:t>● CNS: NDA (nystagmus , diplopia , ataxia) </a:t>
            </a:r>
            <a:endParaRPr/>
          </a:p>
          <a:p>
            <a:pPr indent="0" lvl="0" marL="139700" rtl="0" algn="l">
              <a:lnSpc>
                <a:spcPct val="100000"/>
              </a:lnSpc>
              <a:spcBef>
                <a:spcPts val="0"/>
              </a:spcBef>
              <a:spcAft>
                <a:spcPts val="0"/>
              </a:spcAft>
              <a:buSzPct val="108108"/>
              <a:buNone/>
            </a:pPr>
            <a:r>
              <a:rPr lang="en-US"/>
              <a:t>● Liver: Microsomal enzyme inhibition </a:t>
            </a:r>
            <a:endParaRPr/>
          </a:p>
          <a:p>
            <a:pPr indent="0" lvl="0" marL="139700" rtl="0" algn="l">
              <a:lnSpc>
                <a:spcPct val="100000"/>
              </a:lnSpc>
              <a:spcBef>
                <a:spcPts val="0"/>
              </a:spcBef>
              <a:spcAft>
                <a:spcPts val="0"/>
              </a:spcAft>
              <a:buSzPct val="108108"/>
              <a:buNone/>
            </a:pPr>
            <a:r>
              <a:rPr lang="en-US"/>
              <a:t>● Blood: neutropenia </a:t>
            </a:r>
            <a:endParaRPr/>
          </a:p>
          <a:p>
            <a:pPr indent="0" lvl="0" marL="139700" rtl="0" algn="l">
              <a:lnSpc>
                <a:spcPct val="100000"/>
              </a:lnSpc>
              <a:spcBef>
                <a:spcPts val="0"/>
              </a:spcBef>
              <a:spcAft>
                <a:spcPts val="0"/>
              </a:spcAft>
              <a:buSzPct val="108108"/>
              <a:buNone/>
            </a:pPr>
            <a:r>
              <a:rPr lang="en-US"/>
              <a:t>● Teratogenic: craniofacial anomalies and neural tube deficit </a:t>
            </a:r>
            <a:endParaRPr/>
          </a:p>
          <a:p>
            <a:pPr indent="0" lvl="0" marL="139700" rtl="0" algn="l">
              <a:lnSpc>
                <a:spcPct val="100000"/>
              </a:lnSpc>
              <a:spcBef>
                <a:spcPts val="0"/>
              </a:spcBef>
              <a:spcAft>
                <a:spcPts val="0"/>
              </a:spcAft>
              <a:buSzPct val="108108"/>
              <a:buNone/>
            </a:pPr>
            <a:r>
              <a:rPr lang="en-US">
                <a:solidFill>
                  <a:srgbClr val="FF0000"/>
                </a:solidFill>
              </a:rPr>
              <a:t>● Alopecia </a:t>
            </a:r>
            <a:endParaRPr/>
          </a:p>
          <a:p>
            <a:pPr indent="0" lvl="0" marL="139700" rtl="0" algn="l">
              <a:lnSpc>
                <a:spcPct val="100000"/>
              </a:lnSpc>
              <a:spcBef>
                <a:spcPts val="0"/>
              </a:spcBef>
              <a:spcAft>
                <a:spcPts val="0"/>
              </a:spcAft>
              <a:buSzPct val="108108"/>
              <a:buNone/>
            </a:pPr>
            <a:r>
              <a:rPr lang="en-US"/>
              <a:t>● Pancreatitis </a:t>
            </a:r>
            <a:endParaRPr/>
          </a:p>
          <a:p>
            <a:pPr indent="0" lvl="0" marL="139700" rtl="0" algn="l">
              <a:lnSpc>
                <a:spcPct val="100000"/>
              </a:lnSpc>
              <a:spcBef>
                <a:spcPts val="0"/>
              </a:spcBef>
              <a:spcAft>
                <a:spcPts val="0"/>
              </a:spcAft>
              <a:buSzPct val="108108"/>
              <a:buNone/>
            </a:pPr>
            <a:r>
              <a:rPr lang="en-US"/>
              <a:t>● Fulminant hepatic toxicity</a:t>
            </a:r>
            <a:endParaRPr b="1"/>
          </a:p>
        </p:txBody>
      </p:sp>
      <p:sp>
        <p:nvSpPr>
          <p:cNvPr id="4276" name="Google Shape;4276;p170"/>
          <p:cNvSpPr txBox="1"/>
          <p:nvPr>
            <p:ph idx="2" type="body"/>
          </p:nvPr>
        </p:nvSpPr>
        <p:spPr>
          <a:xfrm>
            <a:off x="4691470" y="1448441"/>
            <a:ext cx="4300896" cy="3661171"/>
          </a:xfrm>
          <a:prstGeom prst="rect">
            <a:avLst/>
          </a:prstGeom>
          <a:noFill/>
          <a:ln>
            <a:noFill/>
          </a:ln>
        </p:spPr>
        <p:txBody>
          <a:bodyPr anchorCtr="0" anchor="t" bIns="45700" lIns="91425" spcFirstLastPara="1" rIns="91425" wrap="square" tIns="45700">
            <a:normAutofit fontScale="92500" lnSpcReduction="20000"/>
          </a:bodyPr>
          <a:lstStyle/>
          <a:p>
            <a:pPr indent="-317500" lvl="0" marL="457200" rtl="0" algn="l">
              <a:lnSpc>
                <a:spcPct val="120000"/>
              </a:lnSpc>
              <a:spcBef>
                <a:spcPts val="0"/>
              </a:spcBef>
              <a:spcAft>
                <a:spcPts val="0"/>
              </a:spcAft>
              <a:buSzPct val="108108"/>
              <a:buChar char="•"/>
            </a:pPr>
            <a:r>
              <a:rPr lang="en-US"/>
              <a:t>Acts by blocking sodium channels and inhibiting action potential </a:t>
            </a:r>
            <a:endParaRPr/>
          </a:p>
          <a:p>
            <a:pPr indent="-317500" lvl="0" marL="457200" rtl="0" algn="l">
              <a:lnSpc>
                <a:spcPct val="120000"/>
              </a:lnSpc>
              <a:spcBef>
                <a:spcPts val="0"/>
              </a:spcBef>
              <a:spcAft>
                <a:spcPts val="0"/>
              </a:spcAft>
              <a:buSzPct val="108108"/>
              <a:buChar char="•"/>
            </a:pPr>
            <a:r>
              <a:rPr lang="en-US"/>
              <a:t>Therapeutic use :</a:t>
            </a:r>
            <a:endParaRPr/>
          </a:p>
          <a:p>
            <a:pPr indent="-317500" lvl="1" marL="914400" rtl="0" algn="l">
              <a:lnSpc>
                <a:spcPct val="120000"/>
              </a:lnSpc>
              <a:spcBef>
                <a:spcPts val="0"/>
              </a:spcBef>
              <a:spcAft>
                <a:spcPts val="0"/>
              </a:spcAft>
              <a:buSzPct val="108108"/>
              <a:buChar char="•"/>
            </a:pPr>
            <a:r>
              <a:rPr lang="en-US"/>
              <a:t>Mania with mixed features and rapid cycling • bipolar disorder</a:t>
            </a:r>
            <a:endParaRPr/>
          </a:p>
          <a:p>
            <a:pPr indent="-317500" lvl="0" marL="457200" rtl="0" algn="l">
              <a:lnSpc>
                <a:spcPct val="120000"/>
              </a:lnSpc>
              <a:spcBef>
                <a:spcPts val="0"/>
              </a:spcBef>
              <a:spcAft>
                <a:spcPts val="0"/>
              </a:spcAft>
              <a:buSzPct val="108108"/>
              <a:buChar char="•"/>
            </a:pPr>
            <a:r>
              <a:rPr b="1" lang="en-US"/>
              <a:t>Side effects:</a:t>
            </a:r>
            <a:endParaRPr/>
          </a:p>
          <a:p>
            <a:pPr indent="0" lvl="1" marL="596900" rtl="0" algn="l">
              <a:lnSpc>
                <a:spcPct val="120000"/>
              </a:lnSpc>
              <a:spcBef>
                <a:spcPts val="0"/>
              </a:spcBef>
              <a:spcAft>
                <a:spcPts val="0"/>
              </a:spcAft>
              <a:buSzPct val="108108"/>
              <a:buNone/>
            </a:pPr>
            <a:r>
              <a:rPr lang="en-US"/>
              <a:t>1.CNS: NDA (nystagmus , diplopia , ataxia) </a:t>
            </a:r>
            <a:endParaRPr/>
          </a:p>
          <a:p>
            <a:pPr indent="0" lvl="1" marL="596900" rtl="0" algn="l">
              <a:lnSpc>
                <a:spcPct val="120000"/>
              </a:lnSpc>
              <a:spcBef>
                <a:spcPts val="0"/>
              </a:spcBef>
              <a:spcAft>
                <a:spcPts val="0"/>
              </a:spcAft>
              <a:buSzPct val="108108"/>
              <a:buNone/>
            </a:pPr>
            <a:r>
              <a:rPr lang="en-US"/>
              <a:t>2. Liver: Microsomal enzyme induction </a:t>
            </a:r>
            <a:endParaRPr/>
          </a:p>
          <a:p>
            <a:pPr indent="0" lvl="1" marL="596900" rtl="0" algn="l">
              <a:lnSpc>
                <a:spcPct val="120000"/>
              </a:lnSpc>
              <a:spcBef>
                <a:spcPts val="0"/>
              </a:spcBef>
              <a:spcAft>
                <a:spcPts val="0"/>
              </a:spcAft>
              <a:buSzPct val="108108"/>
              <a:buNone/>
            </a:pPr>
            <a:r>
              <a:rPr lang="en-US"/>
              <a:t>3. Blood: Leukopenia, aplastic anaemia, thrombocytopenia, and Agranulocytosis </a:t>
            </a:r>
            <a:endParaRPr/>
          </a:p>
          <a:p>
            <a:pPr indent="0" lvl="1" marL="596900" rtl="0" algn="l">
              <a:lnSpc>
                <a:spcPct val="120000"/>
              </a:lnSpc>
              <a:spcBef>
                <a:spcPts val="0"/>
              </a:spcBef>
              <a:spcAft>
                <a:spcPts val="0"/>
              </a:spcAft>
              <a:buSzPct val="108108"/>
              <a:buNone/>
            </a:pPr>
            <a:r>
              <a:rPr lang="en-US"/>
              <a:t>4. Teratogenic: craniofacial anomalies and neural tube deficit </a:t>
            </a:r>
            <a:endParaRPr/>
          </a:p>
          <a:p>
            <a:pPr indent="0" lvl="1" marL="596900" rtl="0" algn="l">
              <a:lnSpc>
                <a:spcPct val="120000"/>
              </a:lnSpc>
              <a:spcBef>
                <a:spcPts val="0"/>
              </a:spcBef>
              <a:spcAft>
                <a:spcPts val="0"/>
              </a:spcAft>
              <a:buSzPct val="108108"/>
              <a:buNone/>
            </a:pPr>
            <a:r>
              <a:rPr lang="en-US"/>
              <a:t>5. Increase ADH secretion </a:t>
            </a:r>
            <a:endParaRPr/>
          </a:p>
          <a:p>
            <a:pPr indent="0" lvl="1" marL="596900" rtl="0" algn="l">
              <a:lnSpc>
                <a:spcPct val="120000"/>
              </a:lnSpc>
              <a:spcBef>
                <a:spcPts val="0"/>
              </a:spcBef>
              <a:spcAft>
                <a:spcPts val="0"/>
              </a:spcAft>
              <a:buSzPct val="108108"/>
              <a:buNone/>
            </a:pPr>
            <a:r>
              <a:rPr lang="en-US"/>
              <a:t>6. Significant drug interactions with many medications metabolized by the cytochrome P450 pathway</a:t>
            </a:r>
            <a:endParaRPr/>
          </a:p>
          <a:p>
            <a:pPr indent="0" lvl="1" marL="596900" rtl="0" algn="l">
              <a:lnSpc>
                <a:spcPct val="120000"/>
              </a:lnSpc>
              <a:spcBef>
                <a:spcPts val="0"/>
              </a:spcBef>
              <a:spcAft>
                <a:spcPts val="0"/>
              </a:spcAft>
              <a:buSzPct val="108108"/>
              <a:buNone/>
            </a:pPr>
            <a:r>
              <a:rPr lang="en-US"/>
              <a:t> 7. Toxicity: Confusion, stupor, motor restlessness, tremor, twitching, and vomiting.</a:t>
            </a:r>
            <a:endParaRPr b="1"/>
          </a:p>
        </p:txBody>
      </p:sp>
      <p:sp>
        <p:nvSpPr>
          <p:cNvPr id="4277" name="Google Shape;4277;p170"/>
          <p:cNvSpPr txBox="1"/>
          <p:nvPr>
            <p:ph idx="3" type="body"/>
          </p:nvPr>
        </p:nvSpPr>
        <p:spPr>
          <a:xfrm>
            <a:off x="5013325" y="741363"/>
            <a:ext cx="3667200" cy="573000"/>
          </a:xfrm>
          <a:prstGeom prst="rect">
            <a:avLst/>
          </a:prstGeom>
          <a:noFill/>
          <a:ln>
            <a:noFill/>
          </a:ln>
        </p:spPr>
        <p:txBody>
          <a:bodyPr anchorCtr="0" anchor="ctr" bIns="45700" lIns="91425" spcFirstLastPara="1" rIns="91425" wrap="square" tIns="45700">
            <a:normAutofit/>
          </a:bodyPr>
          <a:lstStyle/>
          <a:p>
            <a:pPr indent="-228600" lvl="0" marL="457200" rtl="0" algn="l">
              <a:lnSpc>
                <a:spcPct val="100000"/>
              </a:lnSpc>
              <a:spcBef>
                <a:spcPts val="0"/>
              </a:spcBef>
              <a:spcAft>
                <a:spcPts val="0"/>
              </a:spcAft>
              <a:buSzPts val="2400"/>
              <a:buNone/>
            </a:pPr>
            <a:r>
              <a:rPr lang="en-US"/>
              <a:t>2) Carbamazepine </a:t>
            </a:r>
            <a:endParaRPr/>
          </a:p>
        </p:txBody>
      </p:sp>
      <p:sp>
        <p:nvSpPr>
          <p:cNvPr id="4278" name="Google Shape;4278;p170"/>
          <p:cNvSpPr txBox="1"/>
          <p:nvPr/>
        </p:nvSpPr>
        <p:spPr>
          <a:xfrm>
            <a:off x="2738400" y="0"/>
            <a:ext cx="3667200" cy="573000"/>
          </a:xfrm>
          <a:prstGeom prst="rect">
            <a:avLst/>
          </a:prstGeom>
          <a:noFill/>
          <a:ln>
            <a:noFill/>
          </a:ln>
        </p:spPr>
        <p:txBody>
          <a:bodyPr anchorCtr="0" anchor="t" bIns="45700" lIns="91425" spcFirstLastPara="1" rIns="91425" wrap="square" tIns="45700">
            <a:normAutofit/>
          </a:bodyPr>
          <a:lstStyle/>
          <a:p>
            <a:pPr indent="-228600" lvl="0" marL="45720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2"/>
                </a:solidFill>
                <a:latin typeface="Rajdhani"/>
                <a:ea typeface="Rajdhani"/>
                <a:cs typeface="Rajdhani"/>
                <a:sym typeface="Rajdhani"/>
              </a:rPr>
              <a:t>Anticonvulsants </a:t>
            </a:r>
            <a:endParaRPr b="0" i="0" sz="2400" u="none" cap="none" strike="noStrike">
              <a:solidFill>
                <a:schemeClr val="dk2"/>
              </a:solidFill>
              <a:latin typeface="Rajdhani"/>
              <a:ea typeface="Rajdhani"/>
              <a:cs typeface="Rajdhani"/>
              <a:sym typeface="Rajdhani"/>
            </a:endParaRPr>
          </a:p>
        </p:txBody>
      </p:sp>
      <p:sp>
        <p:nvSpPr>
          <p:cNvPr id="4279" name="Google Shape;4279;p170"/>
          <p:cNvSpPr txBox="1"/>
          <p:nvPr/>
        </p:nvSpPr>
        <p:spPr>
          <a:xfrm>
            <a:off x="934503" y="378429"/>
            <a:ext cx="7274994"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100" u="none" cap="none" strike="noStrike">
                <a:solidFill>
                  <a:srgbClr val="000000"/>
                </a:solidFill>
                <a:latin typeface="Arial"/>
                <a:ea typeface="Arial"/>
                <a:cs typeface="Arial"/>
                <a:sym typeface="Arial"/>
              </a:rPr>
              <a:t>Enhance GABA inhibition, Block excitatory transmitters, Block neuronal Na channel, Block t-type ca channel</a:t>
            </a:r>
            <a:endParaRPr/>
          </a:p>
        </p:txBody>
      </p:sp>
    </p:spTree>
  </p:cSld>
  <p:clrMapOvr>
    <a:masterClrMapping/>
  </p:clrMapOvr>
</p:sld>
</file>

<file path=ppt/slides/slide3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3" name="Shape 4283"/>
        <p:cNvGrpSpPr/>
        <p:nvPr/>
      </p:nvGrpSpPr>
      <p:grpSpPr>
        <a:xfrm>
          <a:off x="0" y="0"/>
          <a:ext cx="0" cy="0"/>
          <a:chOff x="0" y="0"/>
          <a:chExt cx="0" cy="0"/>
        </a:xfrm>
      </p:grpSpPr>
      <p:sp>
        <p:nvSpPr>
          <p:cNvPr id="4284" name="Google Shape;4284;p171"/>
          <p:cNvSpPr txBox="1"/>
          <p:nvPr>
            <p:ph type="title"/>
          </p:nvPr>
        </p:nvSpPr>
        <p:spPr>
          <a:xfrm>
            <a:off x="462709" y="741633"/>
            <a:ext cx="36687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3) Lamotrigine </a:t>
            </a:r>
            <a:endParaRPr/>
          </a:p>
        </p:txBody>
      </p:sp>
      <p:sp>
        <p:nvSpPr>
          <p:cNvPr id="4285" name="Google Shape;4285;p171"/>
          <p:cNvSpPr txBox="1"/>
          <p:nvPr>
            <p:ph idx="1" type="body"/>
          </p:nvPr>
        </p:nvSpPr>
        <p:spPr>
          <a:xfrm>
            <a:off x="461962" y="1431925"/>
            <a:ext cx="3724059" cy="3755802"/>
          </a:xfrm>
          <a:prstGeom prst="rect">
            <a:avLst/>
          </a:prstGeom>
          <a:noFill/>
          <a:ln>
            <a:noFill/>
          </a:ln>
        </p:spPr>
        <p:txBody>
          <a:bodyPr anchorCtr="0" anchor="t" bIns="45700" lIns="91425" spcFirstLastPara="1" rIns="91425" wrap="square" tIns="45700">
            <a:normAutofit/>
          </a:bodyPr>
          <a:lstStyle/>
          <a:p>
            <a:pPr indent="-317500" lvl="0" marL="457200" rtl="0" algn="l">
              <a:lnSpc>
                <a:spcPct val="100000"/>
              </a:lnSpc>
              <a:spcBef>
                <a:spcPts val="0"/>
              </a:spcBef>
              <a:spcAft>
                <a:spcPts val="0"/>
              </a:spcAft>
              <a:buSzPts val="1400"/>
              <a:buChar char="•"/>
            </a:pPr>
            <a:r>
              <a:rPr lang="en-US"/>
              <a:t>Work on sodium channels that modulate glutamate and aspartate.</a:t>
            </a:r>
            <a:endParaRPr/>
          </a:p>
          <a:p>
            <a:pPr indent="-228600" lvl="0" marL="457200" rtl="0" algn="l">
              <a:lnSpc>
                <a:spcPct val="100000"/>
              </a:lnSpc>
              <a:spcBef>
                <a:spcPts val="0"/>
              </a:spcBef>
              <a:spcAft>
                <a:spcPts val="0"/>
              </a:spcAft>
              <a:buSzPts val="1400"/>
              <a:buNone/>
            </a:pPr>
            <a:r>
              <a:t/>
            </a:r>
            <a:endParaRPr/>
          </a:p>
          <a:p>
            <a:pPr indent="-317500" lvl="0" marL="457200" rtl="0" algn="l">
              <a:lnSpc>
                <a:spcPct val="100000"/>
              </a:lnSpc>
              <a:spcBef>
                <a:spcPts val="0"/>
              </a:spcBef>
              <a:spcAft>
                <a:spcPts val="0"/>
              </a:spcAft>
              <a:buSzPts val="1400"/>
              <a:buChar char="•"/>
            </a:pPr>
            <a:r>
              <a:rPr lang="en-US"/>
              <a:t>Therapeutic use:</a:t>
            </a:r>
            <a:endParaRPr/>
          </a:p>
          <a:p>
            <a:pPr indent="-317500" lvl="1" marL="914400" rtl="0" algn="l">
              <a:lnSpc>
                <a:spcPct val="100000"/>
              </a:lnSpc>
              <a:spcBef>
                <a:spcPts val="0"/>
              </a:spcBef>
              <a:spcAft>
                <a:spcPts val="0"/>
              </a:spcAft>
              <a:buSzPts val="1400"/>
              <a:buChar char="•"/>
            </a:pPr>
            <a:r>
              <a:rPr lang="en-US"/>
              <a:t>Efficacy for bipolar depression, </a:t>
            </a:r>
            <a:endParaRPr/>
          </a:p>
          <a:p>
            <a:pPr indent="-317500" lvl="1" marL="914400" rtl="0" algn="l">
              <a:lnSpc>
                <a:spcPct val="100000"/>
              </a:lnSpc>
              <a:spcBef>
                <a:spcPts val="0"/>
              </a:spcBef>
              <a:spcAft>
                <a:spcPts val="0"/>
              </a:spcAft>
              <a:buSzPts val="1400"/>
              <a:buChar char="•"/>
            </a:pPr>
            <a:r>
              <a:rPr lang="en-US"/>
              <a:t>Little efficacy for acute mania or prevention of mania</a:t>
            </a:r>
            <a:endParaRPr/>
          </a:p>
          <a:p>
            <a:pPr indent="0" lvl="0" marL="139700" rtl="0" algn="l">
              <a:lnSpc>
                <a:spcPct val="100000"/>
              </a:lnSpc>
              <a:spcBef>
                <a:spcPts val="0"/>
              </a:spcBef>
              <a:spcAft>
                <a:spcPts val="0"/>
              </a:spcAft>
              <a:buSzPts val="1400"/>
              <a:buNone/>
            </a:pPr>
            <a:r>
              <a:t/>
            </a:r>
            <a:endParaRPr/>
          </a:p>
          <a:p>
            <a:pPr indent="0" lvl="0" marL="139700" rtl="0" algn="l">
              <a:lnSpc>
                <a:spcPct val="100000"/>
              </a:lnSpc>
              <a:spcBef>
                <a:spcPts val="0"/>
              </a:spcBef>
              <a:spcAft>
                <a:spcPts val="0"/>
              </a:spcAft>
              <a:buSzPts val="1400"/>
              <a:buNone/>
            </a:pPr>
            <a:r>
              <a:rPr b="1" lang="en-US"/>
              <a:t>Side effects:</a:t>
            </a:r>
            <a:endParaRPr/>
          </a:p>
          <a:p>
            <a:pPr indent="-317500" lvl="0" marL="457200" rtl="0" algn="l">
              <a:lnSpc>
                <a:spcPct val="100000"/>
              </a:lnSpc>
              <a:spcBef>
                <a:spcPts val="0"/>
              </a:spcBef>
              <a:spcAft>
                <a:spcPts val="0"/>
              </a:spcAft>
              <a:buSzPts val="1400"/>
              <a:buChar char="•"/>
            </a:pPr>
            <a:r>
              <a:rPr lang="en-US"/>
              <a:t>Dizziness, sedation, headaches, and ataxia.</a:t>
            </a:r>
            <a:endParaRPr/>
          </a:p>
          <a:p>
            <a:pPr indent="-317500" lvl="0" marL="457200" rtl="0" algn="l">
              <a:lnSpc>
                <a:spcPct val="100000"/>
              </a:lnSpc>
              <a:spcBef>
                <a:spcPts val="0"/>
              </a:spcBef>
              <a:spcAft>
                <a:spcPts val="0"/>
              </a:spcAft>
              <a:buSzPts val="1400"/>
              <a:buChar char="•"/>
            </a:pPr>
            <a:r>
              <a:rPr lang="en-US"/>
              <a:t>Stevens-Johnson syndrome(life-threatening rash)</a:t>
            </a:r>
            <a:endParaRPr/>
          </a:p>
          <a:p>
            <a:pPr indent="-317500" lvl="0" marL="457200" rtl="0" algn="l">
              <a:lnSpc>
                <a:spcPct val="100000"/>
              </a:lnSpc>
              <a:spcBef>
                <a:spcPts val="0"/>
              </a:spcBef>
              <a:spcAft>
                <a:spcPts val="0"/>
              </a:spcAft>
              <a:buSzPts val="1400"/>
              <a:buChar char="•"/>
            </a:pPr>
            <a:r>
              <a:rPr lang="en-US"/>
              <a:t>Valproate will ↑ lamotrigine levels, and lamotrigine will ↓ valproate levels.</a:t>
            </a:r>
            <a:endParaRPr/>
          </a:p>
          <a:p>
            <a:pPr indent="-317500" lvl="0" marL="457200" rtl="0" algn="l">
              <a:lnSpc>
                <a:spcPct val="100000"/>
              </a:lnSpc>
              <a:spcBef>
                <a:spcPts val="0"/>
              </a:spcBef>
              <a:spcAft>
                <a:spcPts val="0"/>
              </a:spcAft>
              <a:buSzPts val="1400"/>
              <a:buChar char="•"/>
            </a:pPr>
            <a:r>
              <a:rPr lang="en-US"/>
              <a:t>Insomnia </a:t>
            </a:r>
            <a:endParaRPr/>
          </a:p>
        </p:txBody>
      </p:sp>
      <p:sp>
        <p:nvSpPr>
          <p:cNvPr id="4286" name="Google Shape;4286;p171"/>
          <p:cNvSpPr txBox="1"/>
          <p:nvPr>
            <p:ph idx="2" type="body"/>
          </p:nvPr>
        </p:nvSpPr>
        <p:spPr>
          <a:xfrm>
            <a:off x="4512264" y="1373898"/>
            <a:ext cx="4484697" cy="3689764"/>
          </a:xfrm>
          <a:prstGeom prst="rect">
            <a:avLst/>
          </a:prstGeom>
          <a:noFill/>
          <a:ln>
            <a:noFill/>
          </a:ln>
        </p:spPr>
        <p:txBody>
          <a:bodyPr anchorCtr="0" anchor="t" bIns="45700" lIns="91425" spcFirstLastPara="1" rIns="91425" wrap="square" tIns="45700">
            <a:normAutofit fontScale="85000" lnSpcReduction="20000"/>
          </a:bodyPr>
          <a:lstStyle/>
          <a:p>
            <a:pPr indent="0" lvl="0" marL="139700" rtl="0" algn="l">
              <a:lnSpc>
                <a:spcPct val="100000"/>
              </a:lnSpc>
              <a:spcBef>
                <a:spcPts val="0"/>
              </a:spcBef>
              <a:spcAft>
                <a:spcPts val="0"/>
              </a:spcAft>
              <a:buSzPct val="117647"/>
              <a:buNone/>
            </a:pPr>
            <a:r>
              <a:rPr b="1" lang="en-US">
                <a:solidFill>
                  <a:schemeClr val="dk2"/>
                </a:solidFill>
              </a:rPr>
              <a:t>1- Oxcarbazepine (Trileptal) :</a:t>
            </a:r>
            <a:endParaRPr/>
          </a:p>
          <a:p>
            <a:pPr indent="-317500" lvl="0" marL="457200" rtl="0" algn="l">
              <a:lnSpc>
                <a:spcPct val="100000"/>
              </a:lnSpc>
              <a:spcBef>
                <a:spcPts val="300"/>
              </a:spcBef>
              <a:spcAft>
                <a:spcPts val="0"/>
              </a:spcAft>
              <a:buSzPct val="117647"/>
              <a:buChar char="•"/>
            </a:pPr>
            <a:r>
              <a:rPr lang="en-US"/>
              <a:t> As effective in mood disorders as carbamazepine, but better tolerated </a:t>
            </a:r>
            <a:endParaRPr/>
          </a:p>
          <a:p>
            <a:pPr indent="-317500" lvl="0" marL="457200" rtl="0" algn="l">
              <a:lnSpc>
                <a:spcPct val="100000"/>
              </a:lnSpc>
              <a:spcBef>
                <a:spcPts val="300"/>
              </a:spcBef>
              <a:spcAft>
                <a:spcPts val="0"/>
              </a:spcAft>
              <a:buSzPct val="117647"/>
              <a:buChar char="•"/>
            </a:pPr>
            <a:r>
              <a:rPr lang="en-US"/>
              <a:t>Less risk of rash and hepatic toxicity </a:t>
            </a:r>
            <a:endParaRPr/>
          </a:p>
          <a:p>
            <a:pPr indent="-317500" lvl="0" marL="457200" rtl="0" algn="l">
              <a:lnSpc>
                <a:spcPct val="100000"/>
              </a:lnSpc>
              <a:spcBef>
                <a:spcPts val="300"/>
              </a:spcBef>
              <a:spcAft>
                <a:spcPts val="0"/>
              </a:spcAft>
              <a:buSzPct val="117647"/>
              <a:buChar char="•"/>
            </a:pPr>
            <a:r>
              <a:rPr lang="en-US"/>
              <a:t>Monitor sodium levels for hyponatremia </a:t>
            </a:r>
            <a:endParaRPr/>
          </a:p>
          <a:p>
            <a:pPr indent="0" lvl="0" marL="139700" rtl="0" algn="l">
              <a:lnSpc>
                <a:spcPct val="100000"/>
              </a:lnSpc>
              <a:spcBef>
                <a:spcPts val="300"/>
              </a:spcBef>
              <a:spcAft>
                <a:spcPts val="0"/>
              </a:spcAft>
              <a:buSzPct val="117647"/>
              <a:buNone/>
            </a:pPr>
            <a:r>
              <a:rPr b="1" lang="en-US">
                <a:solidFill>
                  <a:schemeClr val="dk2"/>
                </a:solidFill>
              </a:rPr>
              <a:t>2- Gabapentin (Neurontin) </a:t>
            </a:r>
            <a:endParaRPr/>
          </a:p>
          <a:p>
            <a:pPr indent="-317500" lvl="0" marL="457200" rtl="0" algn="l">
              <a:lnSpc>
                <a:spcPct val="100000"/>
              </a:lnSpc>
              <a:spcBef>
                <a:spcPts val="300"/>
              </a:spcBef>
              <a:spcAft>
                <a:spcPts val="0"/>
              </a:spcAft>
              <a:buSzPct val="117647"/>
              <a:buChar char="•"/>
            </a:pPr>
            <a:r>
              <a:rPr lang="en-US"/>
              <a:t>Often used adjunctively to help with anxiety, sleep, neuropathic pain </a:t>
            </a:r>
            <a:endParaRPr/>
          </a:p>
          <a:p>
            <a:pPr indent="-317500" lvl="0" marL="457200" rtl="0" algn="l">
              <a:lnSpc>
                <a:spcPct val="100000"/>
              </a:lnSpc>
              <a:spcBef>
                <a:spcPts val="300"/>
              </a:spcBef>
              <a:spcAft>
                <a:spcPts val="0"/>
              </a:spcAft>
              <a:buSzPct val="117647"/>
              <a:buChar char="•"/>
            </a:pPr>
            <a:r>
              <a:rPr lang="en-US"/>
              <a:t>Little efficacy in bipolar disorder </a:t>
            </a:r>
            <a:endParaRPr/>
          </a:p>
          <a:p>
            <a:pPr indent="0" lvl="0" marL="139700" rtl="0" algn="l">
              <a:lnSpc>
                <a:spcPct val="100000"/>
              </a:lnSpc>
              <a:spcBef>
                <a:spcPts val="300"/>
              </a:spcBef>
              <a:spcAft>
                <a:spcPts val="0"/>
              </a:spcAft>
              <a:buSzPct val="117647"/>
              <a:buNone/>
            </a:pPr>
            <a:r>
              <a:rPr b="1" lang="en-US">
                <a:solidFill>
                  <a:schemeClr val="dk2"/>
                </a:solidFill>
              </a:rPr>
              <a:t>3- Pregabalin (Lyrica) </a:t>
            </a:r>
            <a:endParaRPr/>
          </a:p>
          <a:p>
            <a:pPr indent="-317500" lvl="0" marL="457200" rtl="0" algn="l">
              <a:lnSpc>
                <a:spcPct val="100000"/>
              </a:lnSpc>
              <a:spcBef>
                <a:spcPts val="300"/>
              </a:spcBef>
              <a:spcAft>
                <a:spcPts val="0"/>
              </a:spcAft>
              <a:buSzPct val="117647"/>
              <a:buChar char="•"/>
            </a:pPr>
            <a:r>
              <a:rPr lang="en-US"/>
              <a:t>Used in GAD (second-line) and fibromyalgia </a:t>
            </a:r>
            <a:endParaRPr/>
          </a:p>
          <a:p>
            <a:pPr indent="-317500" lvl="0" marL="457200" rtl="0" algn="l">
              <a:lnSpc>
                <a:spcPct val="100000"/>
              </a:lnSpc>
              <a:spcBef>
                <a:spcPts val="300"/>
              </a:spcBef>
              <a:spcAft>
                <a:spcPts val="0"/>
              </a:spcAft>
              <a:buSzPct val="117647"/>
              <a:buChar char="•"/>
            </a:pPr>
            <a:r>
              <a:rPr lang="en-US"/>
              <a:t>Little efficacy in bipolar disorder </a:t>
            </a:r>
            <a:endParaRPr/>
          </a:p>
          <a:p>
            <a:pPr indent="0" lvl="0" marL="139700" rtl="0" algn="l">
              <a:lnSpc>
                <a:spcPct val="100000"/>
              </a:lnSpc>
              <a:spcBef>
                <a:spcPts val="300"/>
              </a:spcBef>
              <a:spcAft>
                <a:spcPts val="0"/>
              </a:spcAft>
              <a:buSzPct val="117647"/>
              <a:buNone/>
            </a:pPr>
            <a:r>
              <a:rPr b="1" lang="en-US">
                <a:solidFill>
                  <a:schemeClr val="dk2"/>
                </a:solidFill>
              </a:rPr>
              <a:t>4-Tiagabine (Gabitril): </a:t>
            </a:r>
            <a:r>
              <a:rPr lang="en-US"/>
              <a:t>Questionable benefit in treating anxiety </a:t>
            </a:r>
            <a:endParaRPr/>
          </a:p>
          <a:p>
            <a:pPr indent="0" lvl="0" marL="139700" rtl="0" algn="l">
              <a:lnSpc>
                <a:spcPct val="100000"/>
              </a:lnSpc>
              <a:spcBef>
                <a:spcPts val="300"/>
              </a:spcBef>
              <a:spcAft>
                <a:spcPts val="0"/>
              </a:spcAft>
              <a:buSzPct val="117647"/>
              <a:buNone/>
            </a:pPr>
            <a:r>
              <a:rPr b="1" lang="en-US">
                <a:solidFill>
                  <a:schemeClr val="dk2"/>
                </a:solidFill>
              </a:rPr>
              <a:t>5-Topiramate (Topamax) </a:t>
            </a:r>
            <a:endParaRPr/>
          </a:p>
          <a:p>
            <a:pPr indent="-317500" lvl="0" marL="457200" rtl="0" algn="l">
              <a:lnSpc>
                <a:spcPct val="100000"/>
              </a:lnSpc>
              <a:spcBef>
                <a:spcPts val="300"/>
              </a:spcBef>
              <a:spcAft>
                <a:spcPts val="0"/>
              </a:spcAft>
              <a:buSzPct val="117647"/>
              <a:buChar char="•"/>
            </a:pPr>
            <a:r>
              <a:rPr lang="en-US"/>
              <a:t>May be helpful with impulse control disorders Beneficial side effect is weight loss</a:t>
            </a:r>
            <a:endParaRPr/>
          </a:p>
          <a:p>
            <a:pPr indent="-317500" lvl="0" marL="457200" rtl="0" algn="l">
              <a:lnSpc>
                <a:spcPct val="100000"/>
              </a:lnSpc>
              <a:spcBef>
                <a:spcPts val="300"/>
              </a:spcBef>
              <a:spcAft>
                <a:spcPts val="0"/>
              </a:spcAft>
              <a:buSzPct val="117647"/>
              <a:buChar char="•"/>
            </a:pPr>
            <a:r>
              <a:rPr lang="en-US"/>
              <a:t>Can cause hypochloremic, metabolic acidosis, as well as kidney stones</a:t>
            </a:r>
            <a:endParaRPr/>
          </a:p>
          <a:p>
            <a:pPr indent="-317500" lvl="0" marL="457200" rtl="0" algn="l">
              <a:lnSpc>
                <a:spcPct val="100000"/>
              </a:lnSpc>
              <a:spcBef>
                <a:spcPts val="300"/>
              </a:spcBef>
              <a:spcAft>
                <a:spcPts val="300"/>
              </a:spcAft>
              <a:buSzPct val="117647"/>
              <a:buChar char="•"/>
            </a:pPr>
            <a:r>
              <a:rPr lang="en-US"/>
              <a:t>The most limiting side effect is cognitive slowing</a:t>
            </a:r>
            <a:endParaRPr/>
          </a:p>
        </p:txBody>
      </p:sp>
      <p:sp>
        <p:nvSpPr>
          <p:cNvPr id="4287" name="Google Shape;4287;p171"/>
          <p:cNvSpPr txBox="1"/>
          <p:nvPr>
            <p:ph idx="3" type="body"/>
          </p:nvPr>
        </p:nvSpPr>
        <p:spPr>
          <a:xfrm>
            <a:off x="4751204" y="741363"/>
            <a:ext cx="3929321" cy="573000"/>
          </a:xfrm>
          <a:prstGeom prst="rect">
            <a:avLst/>
          </a:prstGeom>
          <a:noFill/>
          <a:ln>
            <a:noFill/>
          </a:ln>
        </p:spPr>
        <p:txBody>
          <a:bodyPr anchorCtr="0" anchor="ctr" bIns="45700" lIns="91425" spcFirstLastPara="1" rIns="91425" wrap="square" tIns="45700">
            <a:normAutofit/>
          </a:bodyPr>
          <a:lstStyle/>
          <a:p>
            <a:pPr indent="-228600" lvl="0" marL="457200" rtl="0" algn="l">
              <a:lnSpc>
                <a:spcPct val="100000"/>
              </a:lnSpc>
              <a:spcBef>
                <a:spcPts val="0"/>
              </a:spcBef>
              <a:spcAft>
                <a:spcPts val="0"/>
              </a:spcAft>
              <a:buSzPts val="2400"/>
              <a:buNone/>
            </a:pPr>
            <a:r>
              <a:rPr lang="en-US"/>
              <a:t>Other drugs </a:t>
            </a:r>
            <a:endParaRPr/>
          </a:p>
        </p:txBody>
      </p:sp>
    </p:spTree>
  </p:cSld>
  <p:clrMapOvr>
    <a:masterClrMapping/>
  </p:clrMapOvr>
</p:sld>
</file>

<file path=ppt/slides/slide3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1" name="Shape 4291"/>
        <p:cNvGrpSpPr/>
        <p:nvPr/>
      </p:nvGrpSpPr>
      <p:grpSpPr>
        <a:xfrm>
          <a:off x="0" y="0"/>
          <a:ext cx="0" cy="0"/>
          <a:chOff x="0" y="0"/>
          <a:chExt cx="0" cy="0"/>
        </a:xfrm>
      </p:grpSpPr>
      <p:sp>
        <p:nvSpPr>
          <p:cNvPr id="4292" name="Google Shape;4292;p172"/>
          <p:cNvSpPr txBox="1"/>
          <p:nvPr>
            <p:ph type="title"/>
          </p:nvPr>
        </p:nvSpPr>
        <p:spPr>
          <a:xfrm>
            <a:off x="462709" y="741633"/>
            <a:ext cx="36687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Side effects:</a:t>
            </a:r>
            <a:endParaRPr/>
          </a:p>
        </p:txBody>
      </p:sp>
      <p:sp>
        <p:nvSpPr>
          <p:cNvPr id="4293" name="Google Shape;4293;p172"/>
          <p:cNvSpPr txBox="1"/>
          <p:nvPr>
            <p:ph idx="1" type="body"/>
          </p:nvPr>
        </p:nvSpPr>
        <p:spPr>
          <a:xfrm>
            <a:off x="461963" y="1431925"/>
            <a:ext cx="3668700" cy="3436800"/>
          </a:xfrm>
          <a:prstGeom prst="rect">
            <a:avLst/>
          </a:prstGeom>
          <a:noFill/>
          <a:ln>
            <a:noFill/>
          </a:ln>
        </p:spPr>
        <p:txBody>
          <a:bodyPr anchorCtr="0" anchor="t" bIns="45700" lIns="91425" spcFirstLastPara="1" rIns="91425" wrap="square" tIns="45700">
            <a:normAutofit/>
          </a:bodyPr>
          <a:lstStyle/>
          <a:p>
            <a:pPr indent="-317500" lvl="0" marL="457200" rtl="0" algn="l">
              <a:lnSpc>
                <a:spcPct val="100000"/>
              </a:lnSpc>
              <a:spcBef>
                <a:spcPts val="0"/>
              </a:spcBef>
              <a:spcAft>
                <a:spcPts val="0"/>
              </a:spcAft>
              <a:buSzPts val="1400"/>
              <a:buChar char="•"/>
            </a:pPr>
            <a:r>
              <a:rPr lang="en-US"/>
              <a:t>GI symptoms </a:t>
            </a:r>
            <a:endParaRPr/>
          </a:p>
          <a:p>
            <a:pPr indent="-317500" lvl="0" marL="457200" rtl="0" algn="l">
              <a:lnSpc>
                <a:spcPct val="100000"/>
              </a:lnSpc>
              <a:spcBef>
                <a:spcPts val="0"/>
              </a:spcBef>
              <a:spcAft>
                <a:spcPts val="0"/>
              </a:spcAft>
              <a:buSzPts val="1400"/>
              <a:buChar char="•"/>
            </a:pPr>
            <a:r>
              <a:rPr lang="en-US"/>
              <a:t>Weight gain </a:t>
            </a:r>
            <a:endParaRPr/>
          </a:p>
          <a:p>
            <a:pPr indent="-317500" lvl="0" marL="457200" rtl="0" algn="l">
              <a:lnSpc>
                <a:spcPct val="100000"/>
              </a:lnSpc>
              <a:spcBef>
                <a:spcPts val="0"/>
              </a:spcBef>
              <a:spcAft>
                <a:spcPts val="0"/>
              </a:spcAft>
              <a:buSzPts val="1400"/>
              <a:buChar char="•"/>
            </a:pPr>
            <a:r>
              <a:rPr lang="en-US"/>
              <a:t>Sedation </a:t>
            </a:r>
            <a:endParaRPr/>
          </a:p>
          <a:p>
            <a:pPr indent="-317500" lvl="0" marL="457200" rtl="0" algn="l">
              <a:lnSpc>
                <a:spcPct val="100000"/>
              </a:lnSpc>
              <a:spcBef>
                <a:spcPts val="0"/>
              </a:spcBef>
              <a:spcAft>
                <a:spcPts val="0"/>
              </a:spcAft>
              <a:buSzPts val="1400"/>
              <a:buChar char="•"/>
            </a:pPr>
            <a:r>
              <a:rPr lang="en-US"/>
              <a:t>Alopecia </a:t>
            </a:r>
            <a:endParaRPr/>
          </a:p>
          <a:p>
            <a:pPr indent="-317500" lvl="0" marL="457200" rtl="0" algn="l">
              <a:lnSpc>
                <a:spcPct val="100000"/>
              </a:lnSpc>
              <a:spcBef>
                <a:spcPts val="0"/>
              </a:spcBef>
              <a:spcAft>
                <a:spcPts val="0"/>
              </a:spcAft>
              <a:buSzPts val="1400"/>
              <a:buChar char="•"/>
            </a:pPr>
            <a:r>
              <a:rPr lang="en-US"/>
              <a:t>Pancreatitis </a:t>
            </a:r>
            <a:endParaRPr/>
          </a:p>
          <a:p>
            <a:pPr indent="-317500" lvl="0" marL="457200" rtl="0" algn="l">
              <a:lnSpc>
                <a:spcPct val="100000"/>
              </a:lnSpc>
              <a:spcBef>
                <a:spcPts val="0"/>
              </a:spcBef>
              <a:spcAft>
                <a:spcPts val="0"/>
              </a:spcAft>
              <a:buSzPts val="1400"/>
              <a:buChar char="•"/>
            </a:pPr>
            <a:r>
              <a:rPr lang="en-US"/>
              <a:t>Hepatotoxicity or benign aminotransferase elevations </a:t>
            </a:r>
            <a:endParaRPr/>
          </a:p>
          <a:p>
            <a:pPr indent="-317500" lvl="0" marL="457200" rtl="0" algn="l">
              <a:lnSpc>
                <a:spcPct val="100000"/>
              </a:lnSpc>
              <a:spcBef>
                <a:spcPts val="0"/>
              </a:spcBef>
              <a:spcAft>
                <a:spcPts val="0"/>
              </a:spcAft>
              <a:buSzPts val="1400"/>
              <a:buChar char="•"/>
            </a:pPr>
            <a:r>
              <a:rPr lang="en-US"/>
              <a:t>↑ ammonia </a:t>
            </a:r>
            <a:endParaRPr/>
          </a:p>
          <a:p>
            <a:pPr indent="-317500" lvl="0" marL="457200" rtl="0" algn="l">
              <a:lnSpc>
                <a:spcPct val="100000"/>
              </a:lnSpc>
              <a:spcBef>
                <a:spcPts val="0"/>
              </a:spcBef>
              <a:spcAft>
                <a:spcPts val="0"/>
              </a:spcAft>
              <a:buSzPts val="1400"/>
              <a:buChar char="•"/>
            </a:pPr>
            <a:r>
              <a:rPr lang="en-US"/>
              <a:t>Thrombocytopenia </a:t>
            </a:r>
            <a:endParaRPr/>
          </a:p>
          <a:p>
            <a:pPr indent="-317500" lvl="0" marL="457200" rtl="0" algn="l">
              <a:lnSpc>
                <a:spcPct val="100000"/>
              </a:lnSpc>
              <a:spcBef>
                <a:spcPts val="0"/>
              </a:spcBef>
              <a:spcAft>
                <a:spcPts val="0"/>
              </a:spcAft>
              <a:buSzPts val="1400"/>
              <a:buChar char="•"/>
            </a:pPr>
            <a:r>
              <a:rPr lang="en-US"/>
              <a:t>Teratogenic effects during pregnancy (neural tube defects)</a:t>
            </a:r>
            <a:endParaRPr/>
          </a:p>
        </p:txBody>
      </p:sp>
      <p:sp>
        <p:nvSpPr>
          <p:cNvPr id="4294" name="Google Shape;4294;p172"/>
          <p:cNvSpPr txBox="1"/>
          <p:nvPr>
            <p:ph idx="2" type="body"/>
          </p:nvPr>
        </p:nvSpPr>
        <p:spPr>
          <a:xfrm>
            <a:off x="5012579" y="1448441"/>
            <a:ext cx="3668700" cy="3436800"/>
          </a:xfrm>
          <a:prstGeom prst="rect">
            <a:avLst/>
          </a:prstGeom>
          <a:noFill/>
          <a:ln>
            <a:noFill/>
          </a:ln>
        </p:spPr>
        <p:txBody>
          <a:bodyPr anchorCtr="0" anchor="t" bIns="45700" lIns="91425" spcFirstLastPara="1" rIns="91425" wrap="square" tIns="45700">
            <a:normAutofit/>
          </a:bodyPr>
          <a:lstStyle/>
          <a:p>
            <a:pPr indent="0" lvl="0" marL="139700" rtl="0" algn="l">
              <a:lnSpc>
                <a:spcPct val="100000"/>
              </a:lnSpc>
              <a:spcBef>
                <a:spcPts val="0"/>
              </a:spcBef>
              <a:spcAft>
                <a:spcPts val="0"/>
              </a:spcAft>
              <a:buSzPts val="1400"/>
              <a:buNone/>
            </a:pPr>
            <a:r>
              <a:rPr lang="en-US"/>
              <a:t>Guidelines</a:t>
            </a:r>
            <a:endParaRPr/>
          </a:p>
          <a:p>
            <a:pPr indent="-317500" lvl="0" marL="457200" rtl="0" algn="l">
              <a:lnSpc>
                <a:spcPct val="100000"/>
              </a:lnSpc>
              <a:spcBef>
                <a:spcPts val="0"/>
              </a:spcBef>
              <a:spcAft>
                <a:spcPts val="0"/>
              </a:spcAft>
              <a:buSzPts val="1400"/>
              <a:buChar char="•"/>
            </a:pPr>
            <a:r>
              <a:rPr lang="en-US"/>
              <a:t>Start antiepileptic drugs ( AEDS ) following a second epileptic seizure .</a:t>
            </a:r>
            <a:endParaRPr/>
          </a:p>
          <a:p>
            <a:pPr indent="-317500" lvl="0" marL="457200" rtl="0" algn="l">
              <a:lnSpc>
                <a:spcPct val="100000"/>
              </a:lnSpc>
              <a:spcBef>
                <a:spcPts val="0"/>
              </a:spcBef>
              <a:spcAft>
                <a:spcPts val="0"/>
              </a:spcAft>
              <a:buSzPts val="1400"/>
              <a:buChar char="•"/>
            </a:pPr>
            <a:r>
              <a:rPr lang="en-US"/>
              <a:t>Therapy should be started with ONE drug (monotherapy ) : → if failed , SUBSTITUTE with another drug . if failed , use combination of 2 drugs . </a:t>
            </a:r>
            <a:endParaRPr/>
          </a:p>
          <a:p>
            <a:pPr indent="-317500" lvl="0" marL="457200" rtl="0" algn="l">
              <a:lnSpc>
                <a:spcPct val="100000"/>
              </a:lnSpc>
              <a:spcBef>
                <a:spcPts val="0"/>
              </a:spcBef>
              <a:spcAft>
                <a:spcPts val="0"/>
              </a:spcAft>
              <a:buSzPts val="1400"/>
              <a:buChar char="•"/>
            </a:pPr>
            <a:r>
              <a:rPr lang="en-US"/>
              <a:t>Combination of valproic acid + lamotrigine → Stevens - Johnson's syndrome</a:t>
            </a:r>
            <a:endParaRPr/>
          </a:p>
          <a:p>
            <a:pPr indent="-317500" lvl="0" marL="457200" rtl="0" algn="l">
              <a:lnSpc>
                <a:spcPct val="100000"/>
              </a:lnSpc>
              <a:spcBef>
                <a:spcPts val="0"/>
              </a:spcBef>
              <a:spcAft>
                <a:spcPts val="0"/>
              </a:spcAft>
              <a:buSzPts val="1400"/>
              <a:buChar char="•"/>
            </a:pPr>
            <a:r>
              <a:rPr lang="en-US"/>
              <a:t>Stopping of AEDS can be considered if seizure free for &gt; 2 years, with AEDs being stopped over 2- 3 month</a:t>
            </a:r>
            <a:endParaRPr/>
          </a:p>
        </p:txBody>
      </p:sp>
      <p:sp>
        <p:nvSpPr>
          <p:cNvPr id="4295" name="Google Shape;4295;p172"/>
          <p:cNvSpPr txBox="1"/>
          <p:nvPr>
            <p:ph idx="3" type="body"/>
          </p:nvPr>
        </p:nvSpPr>
        <p:spPr>
          <a:xfrm>
            <a:off x="5013325" y="741363"/>
            <a:ext cx="3667200" cy="573000"/>
          </a:xfrm>
          <a:prstGeom prst="rect">
            <a:avLst/>
          </a:prstGeom>
          <a:noFill/>
          <a:ln>
            <a:noFill/>
          </a:ln>
        </p:spPr>
        <p:txBody>
          <a:bodyPr anchorCtr="0" anchor="ctr" bIns="45700" lIns="91425" spcFirstLastPara="1" rIns="91425" wrap="square" tIns="45700">
            <a:normAutofit/>
          </a:bodyPr>
          <a:lstStyle/>
          <a:p>
            <a:pPr indent="-228600" lvl="0" marL="457200" rtl="0" algn="l">
              <a:lnSpc>
                <a:spcPct val="100000"/>
              </a:lnSpc>
              <a:spcBef>
                <a:spcPts val="0"/>
              </a:spcBef>
              <a:spcAft>
                <a:spcPts val="0"/>
              </a:spcAft>
              <a:buSzPts val="2400"/>
              <a:buNone/>
            </a:pPr>
            <a:r>
              <a:rPr lang="en-US"/>
              <a:t>Guidelines</a:t>
            </a:r>
            <a:endParaRPr/>
          </a:p>
        </p:txBody>
      </p:sp>
    </p:spTree>
  </p:cSld>
  <p:clrMapOvr>
    <a:masterClrMapping/>
  </p:clrMapOvr>
</p:sld>
</file>

<file path=ppt/slides/slide3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9" name="Shape 4299"/>
        <p:cNvGrpSpPr/>
        <p:nvPr/>
      </p:nvGrpSpPr>
      <p:grpSpPr>
        <a:xfrm>
          <a:off x="0" y="0"/>
          <a:ext cx="0" cy="0"/>
          <a:chOff x="0" y="0"/>
          <a:chExt cx="0" cy="0"/>
        </a:xfrm>
      </p:grpSpPr>
      <p:sp>
        <p:nvSpPr>
          <p:cNvPr id="4300" name="Google Shape;4300;g2b64a795e42_0_1206"/>
          <p:cNvSpPr txBox="1"/>
          <p:nvPr>
            <p:ph type="title"/>
          </p:nvPr>
        </p:nvSpPr>
        <p:spPr>
          <a:xfrm>
            <a:off x="251250" y="2226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4301" name="Google Shape;4301;g2b64a795e42_0_1206"/>
          <p:cNvSpPr txBox="1"/>
          <p:nvPr>
            <p:ph idx="1" type="body"/>
          </p:nvPr>
        </p:nvSpPr>
        <p:spPr>
          <a:xfrm>
            <a:off x="342050" y="1013500"/>
            <a:ext cx="4003200" cy="41301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100000"/>
              </a:lnSpc>
              <a:spcBef>
                <a:spcPts val="0"/>
              </a:spcBef>
              <a:spcAft>
                <a:spcPts val="0"/>
              </a:spcAft>
              <a:buSzPct val="108108"/>
              <a:buNone/>
            </a:pPr>
            <a:r>
              <a:rPr lang="en-US"/>
              <a:t>1- Which of these is not a side effect of lithium?</a:t>
            </a:r>
            <a:endParaRPr/>
          </a:p>
          <a:p>
            <a:pPr indent="0" lvl="0" marL="457200" rtl="0" algn="l">
              <a:lnSpc>
                <a:spcPct val="100000"/>
              </a:lnSpc>
              <a:spcBef>
                <a:spcPts val="0"/>
              </a:spcBef>
              <a:spcAft>
                <a:spcPts val="0"/>
              </a:spcAft>
              <a:buClr>
                <a:schemeClr val="dk1"/>
              </a:buClr>
              <a:buSzPct val="78571"/>
              <a:buFont typeface="Arial"/>
              <a:buNone/>
            </a:pPr>
            <a:r>
              <a:rPr lang="en-US">
                <a:latin typeface="Roboto Condensed Light"/>
                <a:ea typeface="Roboto Condensed Light"/>
                <a:cs typeface="Roboto Condensed Light"/>
                <a:sym typeface="Roboto Condensed Light"/>
              </a:rPr>
              <a:t>A-Nephrogenic DI</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78571"/>
              <a:buFont typeface="Arial"/>
              <a:buNone/>
            </a:pPr>
            <a:r>
              <a:rPr lang="en-US">
                <a:latin typeface="Roboto Condensed Light"/>
                <a:ea typeface="Roboto Condensed Light"/>
                <a:cs typeface="Roboto Condensed Light"/>
                <a:sym typeface="Roboto Condensed Light"/>
              </a:rPr>
              <a:t>B-thyroid enlargement</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78571"/>
              <a:buFont typeface="Arial"/>
              <a:buNone/>
            </a:pPr>
            <a:r>
              <a:rPr lang="en-US">
                <a:solidFill>
                  <a:schemeClr val="dk1"/>
                </a:solidFill>
                <a:latin typeface="Roboto Condensed Light"/>
                <a:ea typeface="Roboto Condensed Light"/>
                <a:cs typeface="Roboto Condensed Light"/>
                <a:sym typeface="Roboto Condensed Light"/>
              </a:rPr>
              <a:t>C-benign leukocytosis</a:t>
            </a:r>
            <a:endParaRPr>
              <a:solidFill>
                <a:schemeClr val="dk1"/>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78571"/>
              <a:buFont typeface="Arial"/>
              <a:buNone/>
            </a:pPr>
            <a:r>
              <a:rPr lang="en-US">
                <a:solidFill>
                  <a:schemeClr val="dk2"/>
                </a:solidFill>
                <a:latin typeface="Roboto Condensed Light"/>
                <a:ea typeface="Roboto Condensed Light"/>
                <a:cs typeface="Roboto Condensed Light"/>
                <a:sym typeface="Roboto Condensed Light"/>
              </a:rPr>
              <a:t>D-weight loss</a:t>
            </a:r>
            <a:endParaRPr/>
          </a:p>
          <a:p>
            <a:pPr indent="0" lvl="0" marL="457200" rtl="0" algn="l">
              <a:lnSpc>
                <a:spcPct val="100000"/>
              </a:lnSpc>
              <a:spcBef>
                <a:spcPts val="0"/>
              </a:spcBef>
              <a:spcAft>
                <a:spcPts val="0"/>
              </a:spcAft>
              <a:buClr>
                <a:schemeClr val="dk1"/>
              </a:buClr>
              <a:buSzPct val="78571"/>
              <a:buFont typeface="Arial"/>
              <a:buNone/>
            </a:pPr>
            <a:r>
              <a:rPr lang="en-US">
                <a:solidFill>
                  <a:schemeClr val="dk2"/>
                </a:solidFill>
                <a:latin typeface="Roboto Condensed Light"/>
                <a:ea typeface="Roboto Condensed Light"/>
                <a:cs typeface="Roboto Condensed Light"/>
                <a:sym typeface="Roboto Condensed Light"/>
              </a:rPr>
              <a:t>E- Constipation</a:t>
            </a:r>
            <a:endParaRPr/>
          </a:p>
          <a:p>
            <a:pPr indent="0" lvl="0" marL="457200" rtl="0" algn="l">
              <a:lnSpc>
                <a:spcPct val="100000"/>
              </a:lnSpc>
              <a:spcBef>
                <a:spcPts val="0"/>
              </a:spcBef>
              <a:spcAft>
                <a:spcPts val="0"/>
              </a:spcAft>
              <a:buClr>
                <a:schemeClr val="dk1"/>
              </a:buClr>
              <a:buSzPct val="78571"/>
              <a:buFont typeface="Arial"/>
              <a:buNone/>
            </a:pPr>
            <a:r>
              <a:rPr lang="en-US">
                <a:solidFill>
                  <a:schemeClr val="dk2"/>
                </a:solidFill>
                <a:latin typeface="Roboto Condensed Light"/>
                <a:ea typeface="Roboto Condensed Light"/>
                <a:cs typeface="Roboto Condensed Light"/>
                <a:sym typeface="Roboto Condensed Light"/>
              </a:rPr>
              <a:t>F- muscle rigidity (سؤال مكرر كل مرة جواب)</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Clr>
                <a:schemeClr val="dk1"/>
              </a:buClr>
              <a:buSzPct val="78571"/>
              <a:buFont typeface="Arial"/>
              <a:buNone/>
            </a:pPr>
            <a:r>
              <a:rPr lang="en-US"/>
              <a:t>3- Which of the following is not Valproic Acid side effect?</a:t>
            </a:r>
            <a:endParaRPr/>
          </a:p>
          <a:p>
            <a:pPr indent="0" lvl="0" marL="457200" rtl="0" algn="l">
              <a:lnSpc>
                <a:spcPct val="100000"/>
              </a:lnSpc>
              <a:spcBef>
                <a:spcPts val="0"/>
              </a:spcBef>
              <a:spcAft>
                <a:spcPts val="0"/>
              </a:spcAft>
              <a:buClr>
                <a:schemeClr val="dk1"/>
              </a:buClr>
              <a:buSzPct val="78571"/>
              <a:buFont typeface="Arial"/>
              <a:buNone/>
            </a:pPr>
            <a:r>
              <a:rPr lang="en-US">
                <a:latin typeface="Roboto Condensed Light"/>
                <a:ea typeface="Roboto Condensed Light"/>
                <a:cs typeface="Roboto Condensed Light"/>
                <a:sym typeface="Roboto Condensed Light"/>
              </a:rPr>
              <a:t>A) Nystagmus</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78571"/>
              <a:buFont typeface="Arial"/>
              <a:buNone/>
            </a:pPr>
            <a:r>
              <a:rPr lang="en-US">
                <a:latin typeface="Roboto Condensed Light"/>
                <a:ea typeface="Roboto Condensed Light"/>
                <a:cs typeface="Roboto Condensed Light"/>
                <a:sym typeface="Roboto Condensed Light"/>
              </a:rPr>
              <a:t>B) Diplopia</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ct val="108108"/>
              <a:buNone/>
            </a:pPr>
            <a:r>
              <a:rPr lang="en-US">
                <a:solidFill>
                  <a:schemeClr val="dk2"/>
                </a:solidFill>
                <a:latin typeface="Roboto Condensed Light"/>
                <a:ea typeface="Roboto Condensed Light"/>
                <a:cs typeface="Roboto Condensed Light"/>
                <a:sym typeface="Roboto Condensed Light"/>
              </a:rPr>
              <a:t>C) hirsutism</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78571"/>
              <a:buFont typeface="Arial"/>
              <a:buNone/>
            </a:pPr>
            <a:r>
              <a:rPr lang="en-US">
                <a:solidFill>
                  <a:schemeClr val="dk2"/>
                </a:solidFill>
                <a:latin typeface="Roboto Condensed Light"/>
                <a:ea typeface="Roboto Condensed Light"/>
                <a:cs typeface="Roboto Condensed Light"/>
                <a:sym typeface="Roboto Condensed Light"/>
              </a:rPr>
              <a:t>D) thrombocytosis (سؤال مكرر كل مرة جواب)</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78571"/>
              <a:buFont typeface="Arial"/>
              <a:buNone/>
            </a:pPr>
            <a:r>
              <a:rPr lang="en-US">
                <a:latin typeface="Roboto Condensed Light"/>
                <a:ea typeface="Roboto Condensed Light"/>
                <a:cs typeface="Roboto Condensed Light"/>
                <a:sym typeface="Roboto Condensed Light"/>
              </a:rPr>
              <a:t>E) Pancreatitis </a:t>
            </a:r>
            <a:endParaRPr>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Clr>
                <a:schemeClr val="dk1"/>
              </a:buClr>
              <a:buSzPct val="78571"/>
              <a:buFont typeface="Arial"/>
              <a:buNone/>
            </a:pPr>
            <a:r>
              <a:rPr lang="en-US"/>
              <a:t>4- Which of the following is not carbamazepine side effect?</a:t>
            </a:r>
            <a:endParaRPr/>
          </a:p>
          <a:p>
            <a:pPr indent="0" lvl="0" marL="457200" rtl="0" algn="l">
              <a:lnSpc>
                <a:spcPct val="100000"/>
              </a:lnSpc>
              <a:spcBef>
                <a:spcPts val="0"/>
              </a:spcBef>
              <a:spcAft>
                <a:spcPts val="0"/>
              </a:spcAft>
              <a:buClr>
                <a:schemeClr val="dk1"/>
              </a:buClr>
              <a:buSzPct val="78571"/>
              <a:buFont typeface="Arial"/>
              <a:buNone/>
            </a:pPr>
            <a:r>
              <a:rPr lang="en-US">
                <a:latin typeface="Roboto Condensed Light"/>
                <a:ea typeface="Roboto Condensed Light"/>
                <a:cs typeface="Roboto Condensed Light"/>
                <a:sym typeface="Roboto Condensed Light"/>
              </a:rPr>
              <a:t>A) Nystagmus</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78571"/>
              <a:buFont typeface="Arial"/>
              <a:buNone/>
            </a:pPr>
            <a:r>
              <a:rPr lang="en-US">
                <a:latin typeface="Roboto Condensed Light"/>
                <a:ea typeface="Roboto Condensed Light"/>
                <a:cs typeface="Roboto Condensed Light"/>
                <a:sym typeface="Roboto Condensed Light"/>
              </a:rPr>
              <a:t>B) Hepatotoxicity </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78571"/>
              <a:buFont typeface="Arial"/>
              <a:buNone/>
            </a:pPr>
            <a:r>
              <a:rPr lang="en-US">
                <a:latin typeface="Roboto Condensed Light"/>
                <a:ea typeface="Roboto Condensed Light"/>
                <a:cs typeface="Roboto Condensed Light"/>
                <a:sym typeface="Roboto Condensed Light"/>
              </a:rPr>
              <a:t>C) Aplastic anemia</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ct val="108108"/>
              <a:buNone/>
            </a:pPr>
            <a:r>
              <a:rPr lang="en-US">
                <a:solidFill>
                  <a:schemeClr val="dk2"/>
                </a:solidFill>
                <a:latin typeface="Roboto Condensed Light"/>
                <a:ea typeface="Roboto Condensed Light"/>
                <a:cs typeface="Roboto Condensed Light"/>
                <a:sym typeface="Roboto Condensed Light"/>
              </a:rPr>
              <a:t>D) CYP450 inhibition</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ct val="108108"/>
              <a:buNone/>
            </a:pPr>
            <a:r>
              <a:rPr lang="en-US">
                <a:solidFill>
                  <a:schemeClr val="dk2"/>
                </a:solidFill>
                <a:latin typeface="Roboto Condensed Light"/>
                <a:ea typeface="Roboto Condensed Light"/>
                <a:cs typeface="Roboto Condensed Light"/>
                <a:sym typeface="Roboto Condensed Light"/>
              </a:rPr>
              <a:t>E) nephrogenic DI</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ct val="108108"/>
              <a:buNone/>
            </a:pPr>
            <a:r>
              <a:rPr lang="en-US">
                <a:solidFill>
                  <a:schemeClr val="dk2"/>
                </a:solidFill>
                <a:latin typeface="Roboto Condensed Light"/>
                <a:ea typeface="Roboto Condensed Light"/>
                <a:cs typeface="Roboto Condensed Light"/>
                <a:sym typeface="Roboto Condensed Light"/>
              </a:rPr>
              <a:t>F) hypernatremia (سؤال مكرر كل مرة جواب)</a:t>
            </a:r>
            <a:endParaRPr>
              <a:solidFill>
                <a:schemeClr val="dk2"/>
              </a:solidFill>
              <a:latin typeface="Roboto Condensed Light"/>
              <a:ea typeface="Roboto Condensed Light"/>
              <a:cs typeface="Roboto Condensed Light"/>
              <a:sym typeface="Roboto Condensed Light"/>
            </a:endParaRPr>
          </a:p>
        </p:txBody>
      </p:sp>
      <p:sp>
        <p:nvSpPr>
          <p:cNvPr id="4302" name="Google Shape;4302;g2b64a795e42_0_1206"/>
          <p:cNvSpPr txBox="1"/>
          <p:nvPr>
            <p:ph idx="1" type="body"/>
          </p:nvPr>
        </p:nvSpPr>
        <p:spPr>
          <a:xfrm>
            <a:off x="4573400" y="1013500"/>
            <a:ext cx="3686700" cy="41301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100000"/>
              </a:lnSpc>
              <a:spcBef>
                <a:spcPts val="1000"/>
              </a:spcBef>
              <a:spcAft>
                <a:spcPts val="0"/>
              </a:spcAft>
              <a:buSzPct val="108108"/>
              <a:buNone/>
            </a:pPr>
            <a:r>
              <a:rPr lang="en-US">
                <a:solidFill>
                  <a:schemeClr val="dk1"/>
                </a:solidFill>
              </a:rPr>
              <a:t>5- One of the following best description for lithium? </a:t>
            </a:r>
            <a:endParaRPr>
              <a:solidFill>
                <a:schemeClr val="dk1"/>
              </a:solidFill>
            </a:endParaRPr>
          </a:p>
          <a:p>
            <a:pPr indent="0" lvl="0" marL="457200" rtl="0" algn="l">
              <a:lnSpc>
                <a:spcPct val="100000"/>
              </a:lnSpc>
              <a:spcBef>
                <a:spcPts val="0"/>
              </a:spcBef>
              <a:spcAft>
                <a:spcPts val="0"/>
              </a:spcAft>
              <a:buSzPct val="108108"/>
              <a:buNone/>
            </a:pPr>
            <a:r>
              <a:rPr lang="en-US">
                <a:solidFill>
                  <a:schemeClr val="dk1"/>
                </a:solidFill>
                <a:latin typeface="Roboto Condensed Light"/>
                <a:ea typeface="Roboto Condensed Light"/>
                <a:cs typeface="Roboto Condensed Light"/>
                <a:sym typeface="Roboto Condensed Light"/>
              </a:rPr>
              <a:t>A) works immediately </a:t>
            </a:r>
            <a:endParaRPr>
              <a:solidFill>
                <a:schemeClr val="dk1"/>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ct val="108108"/>
              <a:buNone/>
            </a:pPr>
            <a:r>
              <a:rPr lang="en-US">
                <a:solidFill>
                  <a:schemeClr val="dk2"/>
                </a:solidFill>
                <a:latin typeface="Roboto Condensed Light"/>
                <a:ea typeface="Roboto Condensed Light"/>
                <a:cs typeface="Roboto Condensed Light"/>
                <a:sym typeface="Roboto Condensed Light"/>
              </a:rPr>
              <a:t>B) narrow therapeutic index</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ct val="108108"/>
              <a:buNone/>
            </a:pPr>
            <a:r>
              <a:rPr lang="en-US">
                <a:solidFill>
                  <a:schemeClr val="dk1"/>
                </a:solidFill>
                <a:latin typeface="Roboto Condensed Light"/>
                <a:ea typeface="Roboto Condensed Light"/>
                <a:cs typeface="Roboto Condensed Light"/>
                <a:sym typeface="Roboto Condensed Light"/>
              </a:rPr>
              <a:t>C) does not need CBC and hepatic Monitoring </a:t>
            </a:r>
            <a:endParaRPr>
              <a:solidFill>
                <a:schemeClr val="dk1"/>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ct val="108108"/>
              <a:buNone/>
            </a:pPr>
            <a:r>
              <a:rPr lang="en-US">
                <a:solidFill>
                  <a:schemeClr val="dk1"/>
                </a:solidFill>
                <a:latin typeface="Roboto Condensed Light"/>
                <a:ea typeface="Roboto Condensed Light"/>
                <a:cs typeface="Roboto Condensed Light"/>
                <a:sym typeface="Roboto Condensed Light"/>
              </a:rPr>
              <a:t>D) safe for breastfeeding</a:t>
            </a:r>
            <a:r>
              <a:rPr lang="en-US">
                <a:solidFill>
                  <a:schemeClr val="dk1"/>
                </a:solidFill>
              </a:rPr>
              <a:t> </a:t>
            </a:r>
            <a:endParaRPr>
              <a:solidFill>
                <a:schemeClr val="dk1"/>
              </a:solidFill>
            </a:endParaRPr>
          </a:p>
          <a:p>
            <a:pPr indent="0" lvl="0" marL="0" rtl="0" algn="l">
              <a:lnSpc>
                <a:spcPct val="100000"/>
              </a:lnSpc>
              <a:spcBef>
                <a:spcPts val="1000"/>
              </a:spcBef>
              <a:spcAft>
                <a:spcPts val="0"/>
              </a:spcAft>
              <a:buSzPct val="108108"/>
              <a:buNone/>
            </a:pPr>
            <a:r>
              <a:rPr lang="en-US"/>
              <a:t>6- Late side effect of lithium? </a:t>
            </a:r>
            <a:endParaRPr/>
          </a:p>
          <a:p>
            <a:pPr indent="457200" lvl="0" marL="0" rtl="0" algn="l">
              <a:lnSpc>
                <a:spcPct val="100000"/>
              </a:lnSpc>
              <a:spcBef>
                <a:spcPts val="0"/>
              </a:spcBef>
              <a:spcAft>
                <a:spcPts val="0"/>
              </a:spcAft>
              <a:buSzPct val="108108"/>
              <a:buNone/>
            </a:pPr>
            <a:r>
              <a:rPr lang="en-US">
                <a:solidFill>
                  <a:schemeClr val="dk2"/>
                </a:solidFill>
                <a:latin typeface="Roboto Condensed Light"/>
                <a:ea typeface="Roboto Condensed Light"/>
                <a:cs typeface="Roboto Condensed Light"/>
                <a:sym typeface="Roboto Condensed Light"/>
              </a:rPr>
              <a:t>Memory impairment</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t>7- Absolute contraindication of lithium: </a:t>
            </a:r>
            <a:endParaRPr/>
          </a:p>
          <a:p>
            <a:pPr indent="457200" lvl="0" marL="0" rtl="0" algn="l">
              <a:lnSpc>
                <a:spcPct val="100000"/>
              </a:lnSpc>
              <a:spcBef>
                <a:spcPts val="0"/>
              </a:spcBef>
              <a:spcAft>
                <a:spcPts val="0"/>
              </a:spcAft>
              <a:buSzPct val="108108"/>
              <a:buNone/>
            </a:pPr>
            <a:r>
              <a:rPr lang="en-US">
                <a:solidFill>
                  <a:schemeClr val="dk2"/>
                </a:solidFill>
                <a:latin typeface="Roboto Condensed Light"/>
                <a:ea typeface="Roboto Condensed Light"/>
                <a:cs typeface="Roboto Condensed Light"/>
                <a:sym typeface="Roboto Condensed Light"/>
              </a:rPr>
              <a:t>Severe kidney failure</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t>8- which one of these is the toxic dose for lithium</a:t>
            </a:r>
            <a:endParaRPr/>
          </a:p>
          <a:p>
            <a:pPr indent="0" lvl="0" marL="457200" rtl="0" algn="l">
              <a:lnSpc>
                <a:spcPct val="100000"/>
              </a:lnSpc>
              <a:spcBef>
                <a:spcPts val="0"/>
              </a:spcBef>
              <a:spcAft>
                <a:spcPts val="0"/>
              </a:spcAft>
              <a:buClr>
                <a:schemeClr val="dk1"/>
              </a:buClr>
              <a:buSzPct val="78571"/>
              <a:buFont typeface="Arial"/>
              <a:buNone/>
            </a:pPr>
            <a:r>
              <a:rPr lang="en-US">
                <a:solidFill>
                  <a:schemeClr val="dk2"/>
                </a:solidFill>
                <a:latin typeface="Roboto Condensed Light"/>
                <a:ea typeface="Roboto Condensed Light"/>
                <a:cs typeface="Roboto Condensed Light"/>
                <a:sym typeface="Roboto Condensed Light"/>
              </a:rPr>
              <a:t>a-1.5</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78571"/>
              <a:buFont typeface="Arial"/>
              <a:buNone/>
            </a:pPr>
            <a:r>
              <a:rPr lang="en-US">
                <a:solidFill>
                  <a:schemeClr val="dk1"/>
                </a:solidFill>
                <a:latin typeface="Roboto Condensed Light"/>
                <a:ea typeface="Roboto Condensed Light"/>
                <a:cs typeface="Roboto Condensed Light"/>
                <a:sym typeface="Roboto Condensed Light"/>
              </a:rPr>
              <a:t>b-1.2</a:t>
            </a:r>
            <a:endParaRPr>
              <a:solidFill>
                <a:schemeClr val="dk1"/>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78571"/>
              <a:buFont typeface="Arial"/>
              <a:buNone/>
            </a:pPr>
            <a:r>
              <a:rPr lang="en-US">
                <a:solidFill>
                  <a:schemeClr val="dk1"/>
                </a:solidFill>
                <a:latin typeface="Roboto Condensed Light"/>
                <a:ea typeface="Roboto Condensed Light"/>
                <a:cs typeface="Roboto Condensed Light"/>
                <a:sym typeface="Roboto Condensed Light"/>
              </a:rPr>
              <a:t>c-0.5</a:t>
            </a:r>
            <a:endParaRPr>
              <a:solidFill>
                <a:schemeClr val="dk1"/>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t>9- not a mood stabilizer</a:t>
            </a:r>
            <a:endParaRPr/>
          </a:p>
          <a:p>
            <a:pPr indent="0" lvl="0" marL="457200" rtl="0" algn="l">
              <a:lnSpc>
                <a:spcPct val="100000"/>
              </a:lnSpc>
              <a:spcBef>
                <a:spcPts val="0"/>
              </a:spcBef>
              <a:spcAft>
                <a:spcPts val="0"/>
              </a:spcAft>
              <a:buClr>
                <a:schemeClr val="dk1"/>
              </a:buClr>
              <a:buSzPct val="78571"/>
              <a:buFont typeface="Arial"/>
              <a:buNone/>
            </a:pPr>
            <a:r>
              <a:rPr lang="en-US">
                <a:latin typeface="Roboto Condensed Light"/>
                <a:ea typeface="Roboto Condensed Light"/>
                <a:cs typeface="Roboto Condensed Light"/>
                <a:sym typeface="Roboto Condensed Light"/>
              </a:rPr>
              <a:t>a-lithium</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78571"/>
              <a:buFont typeface="Arial"/>
              <a:buNone/>
            </a:pPr>
            <a:r>
              <a:rPr lang="en-US">
                <a:latin typeface="Roboto Condensed Light"/>
                <a:ea typeface="Roboto Condensed Light"/>
                <a:cs typeface="Roboto Condensed Light"/>
                <a:sym typeface="Roboto Condensed Light"/>
              </a:rPr>
              <a:t>b-valproate</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78571"/>
              <a:buFont typeface="Arial"/>
              <a:buNone/>
            </a:pPr>
            <a:r>
              <a:rPr lang="en-US">
                <a:solidFill>
                  <a:schemeClr val="dk2"/>
                </a:solidFill>
                <a:latin typeface="Roboto Condensed Light"/>
                <a:ea typeface="Roboto Condensed Light"/>
                <a:cs typeface="Roboto Condensed Light"/>
                <a:sym typeface="Roboto Condensed Light"/>
              </a:rPr>
              <a:t>c-fluvoxamine</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78571"/>
              <a:buFont typeface="Arial"/>
              <a:buNone/>
            </a:pPr>
            <a:r>
              <a:rPr lang="en-US">
                <a:latin typeface="Roboto Condensed Light"/>
                <a:ea typeface="Roboto Condensed Light"/>
                <a:cs typeface="Roboto Condensed Light"/>
                <a:sym typeface="Roboto Condensed Light"/>
              </a:rPr>
              <a:t>d-carbamazepine</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78571"/>
              <a:buFont typeface="Arial"/>
              <a:buNone/>
            </a:pPr>
            <a:r>
              <a:rPr lang="en-US">
                <a:latin typeface="Roboto Condensed Light"/>
                <a:ea typeface="Roboto Condensed Light"/>
                <a:cs typeface="Roboto Condensed Light"/>
                <a:sym typeface="Roboto Condensed Light"/>
              </a:rPr>
              <a:t>e-lamotrigine</a:t>
            </a:r>
            <a:endParaRPr>
              <a:solidFill>
                <a:schemeClr val="dk1"/>
              </a:solidFill>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ct val="108108"/>
              <a:buNone/>
            </a:pPr>
            <a:r>
              <a:t/>
            </a:r>
            <a:endParaRPr/>
          </a:p>
        </p:txBody>
      </p:sp>
    </p:spTree>
  </p:cSld>
  <p:clrMapOvr>
    <a:masterClrMapping/>
  </p:clrMapOvr>
</p:sld>
</file>

<file path=ppt/slides/slide3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6" name="Shape 4306"/>
        <p:cNvGrpSpPr/>
        <p:nvPr/>
      </p:nvGrpSpPr>
      <p:grpSpPr>
        <a:xfrm>
          <a:off x="0" y="0"/>
          <a:ext cx="0" cy="0"/>
          <a:chOff x="0" y="0"/>
          <a:chExt cx="0" cy="0"/>
        </a:xfrm>
      </p:grpSpPr>
      <p:sp>
        <p:nvSpPr>
          <p:cNvPr id="4307" name="Google Shape;4307;g2b64a795e42_0_1218"/>
          <p:cNvSpPr txBox="1"/>
          <p:nvPr>
            <p:ph type="title"/>
          </p:nvPr>
        </p:nvSpPr>
        <p:spPr>
          <a:xfrm>
            <a:off x="251250" y="2226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4308" name="Google Shape;4308;g2b64a795e42_0_1218"/>
          <p:cNvSpPr txBox="1"/>
          <p:nvPr>
            <p:ph idx="1" type="body"/>
          </p:nvPr>
        </p:nvSpPr>
        <p:spPr>
          <a:xfrm>
            <a:off x="342050" y="1013500"/>
            <a:ext cx="4003200" cy="41301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100000"/>
              </a:lnSpc>
              <a:spcBef>
                <a:spcPts val="0"/>
              </a:spcBef>
              <a:spcAft>
                <a:spcPts val="0"/>
              </a:spcAft>
              <a:buSzPct val="108108"/>
              <a:buNone/>
            </a:pPr>
            <a:r>
              <a:rPr lang="en-US"/>
              <a:t>10- Lithium acts physiologically by all of the following except?</a:t>
            </a:r>
            <a:endParaRPr/>
          </a:p>
          <a:p>
            <a:pPr indent="0" lvl="0" marL="457200" rtl="0" algn="l">
              <a:lnSpc>
                <a:spcPct val="100000"/>
              </a:lnSpc>
              <a:spcBef>
                <a:spcPts val="0"/>
              </a:spcBef>
              <a:spcAft>
                <a:spcPts val="0"/>
              </a:spcAft>
              <a:buSzPct val="108108"/>
              <a:buNone/>
            </a:pPr>
            <a:r>
              <a:rPr lang="en-US">
                <a:latin typeface="Roboto Condensed Light"/>
                <a:ea typeface="Roboto Condensed Light"/>
                <a:cs typeface="Roboto Condensed Light"/>
                <a:sym typeface="Roboto Condensed Light"/>
              </a:rPr>
              <a:t>Dopamine inhibition </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ct val="108108"/>
              <a:buNone/>
            </a:pPr>
            <a:r>
              <a:rPr lang="en-US">
                <a:latin typeface="Roboto Condensed Light"/>
                <a:ea typeface="Roboto Condensed Light"/>
                <a:cs typeface="Roboto Condensed Light"/>
                <a:sym typeface="Roboto Condensed Light"/>
              </a:rPr>
              <a:t>norepinephrine inhibition </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ct val="108108"/>
              <a:buNone/>
            </a:pPr>
            <a:r>
              <a:rPr lang="en-US">
                <a:solidFill>
                  <a:schemeClr val="dk2"/>
                </a:solidFill>
                <a:latin typeface="Roboto Condensed Light"/>
                <a:ea typeface="Roboto Condensed Light"/>
                <a:cs typeface="Roboto Condensed Light"/>
                <a:sym typeface="Roboto Condensed Light"/>
              </a:rPr>
              <a:t>alpha 2 agonist</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ct val="108108"/>
              <a:buNone/>
            </a:pPr>
            <a:r>
              <a:rPr lang="en-US">
                <a:latin typeface="Roboto Condensed Light"/>
                <a:ea typeface="Roboto Condensed Light"/>
                <a:cs typeface="Roboto Condensed Light"/>
                <a:sym typeface="Roboto Condensed Light"/>
              </a:rPr>
              <a:t>increase serotonin production</a:t>
            </a:r>
            <a:endParaRPr>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t>11- Ebstein anomaly is teratogenic side effect of: </a:t>
            </a:r>
            <a:endParaRPr/>
          </a:p>
          <a:p>
            <a:pPr indent="457200" lvl="0" marL="0" rtl="0" algn="l">
              <a:lnSpc>
                <a:spcPct val="100000"/>
              </a:lnSpc>
              <a:spcBef>
                <a:spcPts val="0"/>
              </a:spcBef>
              <a:spcAft>
                <a:spcPts val="0"/>
              </a:spcAft>
              <a:buSzPct val="108108"/>
              <a:buNone/>
            </a:pPr>
            <a:r>
              <a:rPr lang="en-US">
                <a:solidFill>
                  <a:schemeClr val="dk2"/>
                </a:solidFill>
                <a:latin typeface="Roboto Condensed Light"/>
                <a:ea typeface="Roboto Condensed Light"/>
                <a:cs typeface="Roboto Condensed Light"/>
                <a:sym typeface="Roboto Condensed Light"/>
              </a:rPr>
              <a:t>lithium.</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t>12- a lady using medications for her mental illness but she can’t remember the name of meds or illness, complained of polyuria and polydipsia, what’s her diagnosis? </a:t>
            </a:r>
            <a:endParaRPr/>
          </a:p>
          <a:p>
            <a:pPr indent="457200" lvl="0" marL="0" rtl="0" algn="l">
              <a:lnSpc>
                <a:spcPct val="100000"/>
              </a:lnSpc>
              <a:spcBef>
                <a:spcPts val="0"/>
              </a:spcBef>
              <a:spcAft>
                <a:spcPts val="0"/>
              </a:spcAft>
              <a:buSzPct val="108108"/>
              <a:buNone/>
            </a:pPr>
            <a:r>
              <a:rPr lang="en-US">
                <a:solidFill>
                  <a:schemeClr val="dk2"/>
                </a:solidFill>
                <a:latin typeface="Roboto Condensed Light"/>
                <a:ea typeface="Roboto Condensed Light"/>
                <a:cs typeface="Roboto Condensed Light"/>
                <a:sym typeface="Roboto Condensed Light"/>
              </a:rPr>
              <a:t>Bipolar (you should know the drug first which is lithium based on the side effects)</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t>13- Which of the following symptoms indicates lithium toxicity:</a:t>
            </a:r>
            <a:endParaRPr/>
          </a:p>
          <a:p>
            <a:pPr indent="0" lvl="0" marL="457200" rtl="0" algn="l">
              <a:lnSpc>
                <a:spcPct val="100000"/>
              </a:lnSpc>
              <a:spcBef>
                <a:spcPts val="0"/>
              </a:spcBef>
              <a:spcAft>
                <a:spcPts val="0"/>
              </a:spcAft>
              <a:buSzPct val="108108"/>
              <a:buNone/>
            </a:pPr>
            <a:r>
              <a:rPr lang="en-US">
                <a:solidFill>
                  <a:schemeClr val="dk2"/>
                </a:solidFill>
                <a:latin typeface="Roboto Condensed Light"/>
                <a:ea typeface="Roboto Condensed Light"/>
                <a:cs typeface="Roboto Condensed Light"/>
                <a:sym typeface="Roboto Condensed Light"/>
              </a:rPr>
              <a:t>a. Coarse tremor</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solidFill>
                  <a:schemeClr val="dk1"/>
                </a:solidFill>
                <a:latin typeface="Roboto Condensed Light"/>
                <a:ea typeface="Roboto Condensed Light"/>
                <a:cs typeface="Roboto Condensed Light"/>
                <a:sym typeface="Roboto Condensed Light"/>
              </a:rPr>
              <a:t>b. Fine tremor</a:t>
            </a:r>
            <a:endParaRPr>
              <a:solidFill>
                <a:schemeClr val="dk1"/>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99099"/>
              <a:buFont typeface="Arial"/>
              <a:buNone/>
            </a:pPr>
            <a:r>
              <a:rPr lang="en-US">
                <a:solidFill>
                  <a:schemeClr val="dk1"/>
                </a:solidFill>
                <a:latin typeface="Roboto Condensed Light"/>
                <a:ea typeface="Roboto Condensed Light"/>
                <a:cs typeface="Roboto Condensed Light"/>
                <a:sym typeface="Roboto Condensed Light"/>
              </a:rPr>
              <a:t>c. Hypothyroidism </a:t>
            </a:r>
            <a:endParaRPr sz="1200">
              <a:solidFill>
                <a:schemeClr val="dk1"/>
              </a:solidFill>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ct val="108108"/>
              <a:buNone/>
            </a:pPr>
            <a:r>
              <a:t/>
            </a:r>
            <a:endParaRPr/>
          </a:p>
        </p:txBody>
      </p:sp>
      <p:sp>
        <p:nvSpPr>
          <p:cNvPr id="4309" name="Google Shape;4309;g2b64a795e42_0_1218"/>
          <p:cNvSpPr txBox="1"/>
          <p:nvPr>
            <p:ph idx="1" type="body"/>
          </p:nvPr>
        </p:nvSpPr>
        <p:spPr>
          <a:xfrm>
            <a:off x="4573400" y="1013500"/>
            <a:ext cx="3686700" cy="41301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100000"/>
              </a:lnSpc>
              <a:spcBef>
                <a:spcPts val="0"/>
              </a:spcBef>
              <a:spcAft>
                <a:spcPts val="0"/>
              </a:spcAft>
              <a:buSzPct val="108108"/>
              <a:buNone/>
            </a:pPr>
            <a:r>
              <a:rPr lang="en-US"/>
              <a:t>14- Which drug requires a strict monitoring of serum levels every 3 months &amp; is likely to cause Sodium imbalances is:   </a:t>
            </a:r>
            <a:endParaRPr/>
          </a:p>
          <a:p>
            <a:pPr indent="0" lvl="0" marL="457200" rtl="0" algn="l">
              <a:lnSpc>
                <a:spcPct val="100000"/>
              </a:lnSpc>
              <a:spcBef>
                <a:spcPts val="0"/>
              </a:spcBef>
              <a:spcAft>
                <a:spcPts val="0"/>
              </a:spcAft>
              <a:buSzPct val="108108"/>
              <a:buNone/>
            </a:pPr>
            <a:r>
              <a:rPr lang="en-US">
                <a:latin typeface="Roboto Condensed Light"/>
                <a:ea typeface="Roboto Condensed Light"/>
                <a:cs typeface="Roboto Condensed Light"/>
                <a:sym typeface="Roboto Condensed Light"/>
              </a:rPr>
              <a:t>a. Valproic Acid</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ct val="108108"/>
              <a:buNone/>
            </a:pPr>
            <a:r>
              <a:rPr lang="en-US">
                <a:latin typeface="Roboto Condensed Light"/>
                <a:ea typeface="Roboto Condensed Light"/>
                <a:cs typeface="Roboto Condensed Light"/>
                <a:sym typeface="Roboto Condensed Light"/>
              </a:rPr>
              <a:t>b. Carbamazepine</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ct val="108108"/>
              <a:buNone/>
            </a:pPr>
            <a:r>
              <a:rPr lang="en-US">
                <a:latin typeface="Roboto Condensed Light"/>
                <a:ea typeface="Roboto Condensed Light"/>
                <a:cs typeface="Roboto Condensed Light"/>
                <a:sym typeface="Roboto Condensed Light"/>
              </a:rPr>
              <a:t>c. Clozapine</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ct val="108108"/>
              <a:buNone/>
            </a:pPr>
            <a:r>
              <a:rPr lang="en-US">
                <a:solidFill>
                  <a:schemeClr val="dk2"/>
                </a:solidFill>
                <a:latin typeface="Roboto Condensed Light"/>
                <a:ea typeface="Roboto Condensed Light"/>
                <a:cs typeface="Roboto Condensed Light"/>
                <a:sym typeface="Roboto Condensed Light"/>
              </a:rPr>
              <a:t>d. Lithium</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ct val="108108"/>
              <a:buNone/>
            </a:pPr>
            <a:r>
              <a:rPr lang="en-US">
                <a:latin typeface="Roboto Condensed Light"/>
                <a:ea typeface="Roboto Condensed Light"/>
                <a:cs typeface="Roboto Condensed Light"/>
                <a:sym typeface="Roboto Condensed Light"/>
              </a:rPr>
              <a:t>e. Clonazepam</a:t>
            </a:r>
            <a:endParaRPr>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t>15- Which of the following is not a mild sign of lithium toxicity:</a:t>
            </a:r>
            <a:endParaRPr/>
          </a:p>
          <a:p>
            <a:pPr indent="0" lvl="0" marL="457200" rtl="0" algn="l">
              <a:lnSpc>
                <a:spcPct val="100000"/>
              </a:lnSpc>
              <a:spcBef>
                <a:spcPts val="0"/>
              </a:spcBef>
              <a:spcAft>
                <a:spcPts val="0"/>
              </a:spcAft>
              <a:buSzPct val="108108"/>
              <a:buNone/>
            </a:pPr>
            <a:r>
              <a:rPr lang="en-US">
                <a:latin typeface="Roboto Condensed Light"/>
                <a:ea typeface="Roboto Condensed Light"/>
                <a:cs typeface="Roboto Condensed Light"/>
                <a:sym typeface="Roboto Condensed Light"/>
              </a:rPr>
              <a:t>A. ataxia</a:t>
            </a:r>
            <a:br>
              <a:rPr lang="en-US">
                <a:latin typeface="Roboto Condensed Light"/>
                <a:ea typeface="Roboto Condensed Light"/>
                <a:cs typeface="Roboto Condensed Light"/>
                <a:sym typeface="Roboto Condensed Light"/>
              </a:rPr>
            </a:br>
            <a:r>
              <a:rPr lang="en-US">
                <a:solidFill>
                  <a:schemeClr val="dk2"/>
                </a:solidFill>
                <a:latin typeface="Roboto Condensed Light"/>
                <a:ea typeface="Roboto Condensed Light"/>
                <a:cs typeface="Roboto Condensed Light"/>
                <a:sym typeface="Roboto Condensed Light"/>
              </a:rPr>
              <a:t>B. oliguria</a:t>
            </a:r>
            <a:br>
              <a:rPr lang="en-US">
                <a:latin typeface="Roboto Condensed Light"/>
                <a:ea typeface="Roboto Condensed Light"/>
                <a:cs typeface="Roboto Condensed Light"/>
                <a:sym typeface="Roboto Condensed Light"/>
              </a:rPr>
            </a:br>
            <a:r>
              <a:rPr lang="en-US">
                <a:latin typeface="Roboto Condensed Light"/>
                <a:ea typeface="Roboto Condensed Light"/>
                <a:cs typeface="Roboto Condensed Light"/>
                <a:sym typeface="Roboto Condensed Light"/>
              </a:rPr>
              <a:t>C. vomiting</a:t>
            </a:r>
            <a:br>
              <a:rPr lang="en-US">
                <a:latin typeface="Roboto Condensed Light"/>
                <a:ea typeface="Roboto Condensed Light"/>
                <a:cs typeface="Roboto Condensed Light"/>
                <a:sym typeface="Roboto Condensed Light"/>
              </a:rPr>
            </a:br>
            <a:r>
              <a:rPr lang="en-US">
                <a:latin typeface="Roboto Condensed Light"/>
                <a:ea typeface="Roboto Condensed Light"/>
                <a:cs typeface="Roboto Condensed Light"/>
                <a:sym typeface="Roboto Condensed Light"/>
              </a:rPr>
              <a:t>D. coarse tremor</a:t>
            </a:r>
            <a:endParaRPr/>
          </a:p>
          <a:p>
            <a:pPr indent="0" lvl="0" marL="0" rtl="0" algn="l">
              <a:lnSpc>
                <a:spcPct val="100000"/>
              </a:lnSpc>
              <a:spcBef>
                <a:spcPts val="1000"/>
              </a:spcBef>
              <a:spcAft>
                <a:spcPts val="0"/>
              </a:spcAft>
              <a:buSzPct val="108108"/>
              <a:buNone/>
            </a:pPr>
            <a:r>
              <a:rPr lang="en-US"/>
              <a:t>16- One of the following is idiosyncratic side effect of carbamazepine? </a:t>
            </a:r>
            <a:endParaRPr/>
          </a:p>
          <a:p>
            <a:pPr indent="0" lvl="0" marL="457200" rtl="0" algn="l">
              <a:lnSpc>
                <a:spcPct val="100000"/>
              </a:lnSpc>
              <a:spcBef>
                <a:spcPts val="0"/>
              </a:spcBef>
              <a:spcAft>
                <a:spcPts val="0"/>
              </a:spcAft>
              <a:buSzPct val="108108"/>
              <a:buNone/>
            </a:pPr>
            <a:r>
              <a:rPr lang="en-US">
                <a:solidFill>
                  <a:schemeClr val="dk2"/>
                </a:solidFill>
                <a:latin typeface="Roboto Condensed Light"/>
                <a:ea typeface="Roboto Condensed Light"/>
                <a:cs typeface="Roboto Condensed Light"/>
                <a:sym typeface="Roboto Condensed Light"/>
              </a:rPr>
              <a:t>Agranulocytosis</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t>17- wrong about bipolar disorder?</a:t>
            </a:r>
            <a:endParaRPr/>
          </a:p>
          <a:p>
            <a:pPr indent="457200" lvl="0" marL="0" rtl="0" algn="l">
              <a:lnSpc>
                <a:spcPct val="100000"/>
              </a:lnSpc>
              <a:spcBef>
                <a:spcPts val="0"/>
              </a:spcBef>
              <a:spcAft>
                <a:spcPts val="0"/>
              </a:spcAft>
              <a:buSzPct val="108108"/>
              <a:buNone/>
            </a:pPr>
            <a:r>
              <a:rPr lang="en-US">
                <a:solidFill>
                  <a:schemeClr val="dk2"/>
                </a:solidFill>
                <a:latin typeface="Roboto Condensed Light"/>
                <a:ea typeface="Roboto Condensed Light"/>
                <a:cs typeface="Roboto Condensed Light"/>
                <a:sym typeface="Roboto Condensed Light"/>
              </a:rPr>
              <a:t>carbamazepine used in treatment of a depressive episode</a:t>
            </a:r>
            <a:endParaRPr/>
          </a:p>
        </p:txBody>
      </p:sp>
      <p:sp>
        <p:nvSpPr>
          <p:cNvPr id="4310" name="Google Shape;4310;g2b64a795e42_0_1218"/>
          <p:cNvSpPr txBox="1"/>
          <p:nvPr/>
        </p:nvSpPr>
        <p:spPr>
          <a:xfrm>
            <a:off x="7610725" y="4312200"/>
            <a:ext cx="17133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50">
                <a:solidFill>
                  <a:srgbClr val="E4E6EB"/>
                </a:solidFill>
                <a:highlight>
                  <a:srgbClr val="303030"/>
                </a:highlight>
              </a:rPr>
              <a:t>Wrong about side effect of </a:t>
            </a:r>
            <a:r>
              <a:rPr lang="en-US" sz="1050">
                <a:solidFill>
                  <a:srgbClr val="E4E6EB"/>
                </a:solidFill>
                <a:highlight>
                  <a:srgbClr val="303030"/>
                </a:highlight>
              </a:rPr>
              <a:t>valproic</a:t>
            </a:r>
            <a:r>
              <a:rPr lang="en-US" sz="1050">
                <a:solidFill>
                  <a:srgbClr val="E4E6EB"/>
                </a:solidFill>
                <a:highlight>
                  <a:srgbClr val="303030"/>
                </a:highlight>
              </a:rPr>
              <a:t> acid? </a:t>
            </a:r>
            <a:endParaRPr sz="1050">
              <a:solidFill>
                <a:srgbClr val="E4E6EB"/>
              </a:solidFill>
              <a:highlight>
                <a:srgbClr val="303030"/>
              </a:highlight>
            </a:endParaRPr>
          </a:p>
          <a:p>
            <a:pPr indent="0" lvl="0" marL="0" rtl="0" algn="l">
              <a:spcBef>
                <a:spcPts val="0"/>
              </a:spcBef>
              <a:spcAft>
                <a:spcPts val="0"/>
              </a:spcAft>
              <a:buNone/>
            </a:pPr>
            <a:r>
              <a:rPr lang="en-US" sz="1050">
                <a:solidFill>
                  <a:srgbClr val="E4E6EB"/>
                </a:solidFill>
                <a:highlight>
                  <a:srgbClr val="303030"/>
                </a:highlight>
              </a:rPr>
              <a:t>Microsomal</a:t>
            </a:r>
            <a:r>
              <a:rPr lang="en-US" sz="1050">
                <a:solidFill>
                  <a:srgbClr val="E4E6EB"/>
                </a:solidFill>
                <a:highlight>
                  <a:srgbClr val="303030"/>
                </a:highlight>
              </a:rPr>
              <a:t> enzyme inducer??</a:t>
            </a:r>
            <a:endParaRPr/>
          </a:p>
        </p:txBody>
      </p:sp>
    </p:spTree>
  </p:cSld>
  <p:clrMapOvr>
    <a:masterClrMapping/>
  </p:clrMapOvr>
</p:sld>
</file>

<file path=ppt/slides/slide3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4" name="Shape 4314"/>
        <p:cNvGrpSpPr/>
        <p:nvPr/>
      </p:nvGrpSpPr>
      <p:grpSpPr>
        <a:xfrm>
          <a:off x="0" y="0"/>
          <a:ext cx="0" cy="0"/>
          <a:chOff x="0" y="0"/>
          <a:chExt cx="0" cy="0"/>
        </a:xfrm>
      </p:grpSpPr>
      <p:sp>
        <p:nvSpPr>
          <p:cNvPr id="4315" name="Google Shape;4315;g2b64a795e42_0_1232"/>
          <p:cNvSpPr txBox="1"/>
          <p:nvPr>
            <p:ph type="title"/>
          </p:nvPr>
        </p:nvSpPr>
        <p:spPr>
          <a:xfrm>
            <a:off x="608639" y="2525322"/>
            <a:ext cx="40734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sz="2800"/>
              <a:t>Antipsychotics </a:t>
            </a:r>
            <a:endParaRPr sz="2800"/>
          </a:p>
        </p:txBody>
      </p:sp>
      <p:sp>
        <p:nvSpPr>
          <p:cNvPr id="4316" name="Google Shape;4316;g2b64a795e42_0_1232"/>
          <p:cNvSpPr/>
          <p:nvPr/>
        </p:nvSpPr>
        <p:spPr>
          <a:xfrm>
            <a:off x="1937975" y="1284250"/>
            <a:ext cx="1544540" cy="1112046"/>
          </a:xfrm>
          <a:custGeom>
            <a:rect b="b" l="l" r="r" t="t"/>
            <a:pathLst>
              <a:path extrusionOk="0" h="5692" w="7942">
                <a:moveTo>
                  <a:pt x="3056" y="1"/>
                </a:moveTo>
                <a:cubicBezTo>
                  <a:pt x="2499" y="1"/>
                  <a:pt x="1942" y="26"/>
                  <a:pt x="1393" y="99"/>
                </a:cubicBezTo>
                <a:cubicBezTo>
                  <a:pt x="912" y="166"/>
                  <a:pt x="370" y="314"/>
                  <a:pt x="154" y="808"/>
                </a:cubicBezTo>
                <a:cubicBezTo>
                  <a:pt x="31" y="1079"/>
                  <a:pt x="0" y="1393"/>
                  <a:pt x="25" y="1714"/>
                </a:cubicBezTo>
                <a:cubicBezTo>
                  <a:pt x="68" y="2312"/>
                  <a:pt x="296" y="2966"/>
                  <a:pt x="536" y="3520"/>
                </a:cubicBezTo>
                <a:cubicBezTo>
                  <a:pt x="666" y="3816"/>
                  <a:pt x="789" y="4088"/>
                  <a:pt x="894" y="4310"/>
                </a:cubicBezTo>
                <a:cubicBezTo>
                  <a:pt x="1178" y="4932"/>
                  <a:pt x="1615" y="5537"/>
                  <a:pt x="2220" y="5666"/>
                </a:cubicBezTo>
                <a:cubicBezTo>
                  <a:pt x="2302" y="5684"/>
                  <a:pt x="2385" y="5691"/>
                  <a:pt x="2468" y="5691"/>
                </a:cubicBezTo>
                <a:cubicBezTo>
                  <a:pt x="2824" y="5691"/>
                  <a:pt x="3180" y="5547"/>
                  <a:pt x="3520" y="5407"/>
                </a:cubicBezTo>
                <a:cubicBezTo>
                  <a:pt x="4384" y="5050"/>
                  <a:pt x="5265" y="4680"/>
                  <a:pt x="5993" y="4038"/>
                </a:cubicBezTo>
                <a:cubicBezTo>
                  <a:pt x="7084" y="3077"/>
                  <a:pt x="7941" y="1030"/>
                  <a:pt x="6196" y="277"/>
                </a:cubicBezTo>
                <a:cubicBezTo>
                  <a:pt x="5796" y="105"/>
                  <a:pt x="5364" y="80"/>
                  <a:pt x="4939" y="62"/>
                </a:cubicBezTo>
                <a:cubicBezTo>
                  <a:pt x="4655" y="49"/>
                  <a:pt x="4371" y="37"/>
                  <a:pt x="4088" y="25"/>
                </a:cubicBezTo>
                <a:cubicBezTo>
                  <a:pt x="3744" y="11"/>
                  <a:pt x="3400" y="1"/>
                  <a:pt x="3056"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317" name="Google Shape;4317;g2b64a795e42_0_1232"/>
          <p:cNvGrpSpPr/>
          <p:nvPr/>
        </p:nvGrpSpPr>
        <p:grpSpPr>
          <a:xfrm>
            <a:off x="4352214" y="-249185"/>
            <a:ext cx="4653194" cy="5580612"/>
            <a:chOff x="4352214" y="-249185"/>
            <a:chExt cx="4653194" cy="5580612"/>
          </a:xfrm>
        </p:grpSpPr>
        <p:sp>
          <p:nvSpPr>
            <p:cNvPr id="4318" name="Google Shape;4318;g2b64a795e42_0_1232"/>
            <p:cNvSpPr/>
            <p:nvPr/>
          </p:nvSpPr>
          <p:spPr>
            <a:xfrm rot="9784833">
              <a:off x="4604931" y="303431"/>
              <a:ext cx="4147759" cy="2353635"/>
            </a:xfrm>
            <a:custGeom>
              <a:rect b="b" l="l" r="r" t="t"/>
              <a:pathLst>
                <a:path extrusionOk="0" h="27814" w="57888">
                  <a:moveTo>
                    <a:pt x="24329" y="0"/>
                  </a:moveTo>
                  <a:cubicBezTo>
                    <a:pt x="20137" y="0"/>
                    <a:pt x="15944" y="292"/>
                    <a:pt x="11795" y="876"/>
                  </a:cubicBezTo>
                  <a:cubicBezTo>
                    <a:pt x="8059" y="1400"/>
                    <a:pt x="3909" y="2467"/>
                    <a:pt x="2041" y="5691"/>
                  </a:cubicBezTo>
                  <a:cubicBezTo>
                    <a:pt x="0" y="9206"/>
                    <a:pt x="1640" y="13707"/>
                    <a:pt x="4033" y="17005"/>
                  </a:cubicBezTo>
                  <a:cubicBezTo>
                    <a:pt x="9661" y="24748"/>
                    <a:pt x="17144" y="27813"/>
                    <a:pt x="25551" y="27813"/>
                  </a:cubicBezTo>
                  <a:cubicBezTo>
                    <a:pt x="28471" y="27813"/>
                    <a:pt x="31503" y="27443"/>
                    <a:pt x="34607" y="26771"/>
                  </a:cubicBezTo>
                  <a:cubicBezTo>
                    <a:pt x="36981" y="26253"/>
                    <a:pt x="39274" y="25538"/>
                    <a:pt x="41395" y="24545"/>
                  </a:cubicBezTo>
                  <a:cubicBezTo>
                    <a:pt x="49157" y="20920"/>
                    <a:pt x="57888" y="5494"/>
                    <a:pt x="45372" y="2485"/>
                  </a:cubicBezTo>
                  <a:cubicBezTo>
                    <a:pt x="38494" y="832"/>
                    <a:pt x="31411" y="0"/>
                    <a:pt x="2432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9" name="Google Shape;4319;g2b64a795e42_0_1232"/>
            <p:cNvSpPr/>
            <p:nvPr/>
          </p:nvSpPr>
          <p:spPr>
            <a:xfrm rot="5183080">
              <a:off x="5157570" y="2667456"/>
              <a:ext cx="2471275" cy="2691843"/>
            </a:xfrm>
            <a:custGeom>
              <a:rect b="b" l="l" r="r" t="t"/>
              <a:pathLst>
                <a:path extrusionOk="0" h="3020" w="2757">
                  <a:moveTo>
                    <a:pt x="1727" y="1"/>
                  </a:moveTo>
                  <a:cubicBezTo>
                    <a:pt x="815" y="1"/>
                    <a:pt x="275" y="1495"/>
                    <a:pt x="93" y="2170"/>
                  </a:cubicBezTo>
                  <a:cubicBezTo>
                    <a:pt x="43" y="2361"/>
                    <a:pt x="0" y="2571"/>
                    <a:pt x="93" y="2750"/>
                  </a:cubicBezTo>
                  <a:cubicBezTo>
                    <a:pt x="196" y="2948"/>
                    <a:pt x="423" y="3020"/>
                    <a:pt x="655" y="3020"/>
                  </a:cubicBezTo>
                  <a:cubicBezTo>
                    <a:pt x="756" y="3020"/>
                    <a:pt x="857" y="3006"/>
                    <a:pt x="950" y="2984"/>
                  </a:cubicBezTo>
                  <a:cubicBezTo>
                    <a:pt x="1418" y="2879"/>
                    <a:pt x="1850" y="2639"/>
                    <a:pt x="2183" y="2293"/>
                  </a:cubicBezTo>
                  <a:cubicBezTo>
                    <a:pt x="2479" y="1991"/>
                    <a:pt x="2707" y="1597"/>
                    <a:pt x="2731" y="1171"/>
                  </a:cubicBezTo>
                  <a:cubicBezTo>
                    <a:pt x="2756" y="746"/>
                    <a:pt x="2540" y="296"/>
                    <a:pt x="2164" y="111"/>
                  </a:cubicBezTo>
                  <a:cubicBezTo>
                    <a:pt x="2010" y="35"/>
                    <a:pt x="1864" y="1"/>
                    <a:pt x="1727"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0" name="Google Shape;4320;g2b64a795e42_0_1232"/>
            <p:cNvSpPr/>
            <p:nvPr/>
          </p:nvSpPr>
          <p:spPr>
            <a:xfrm>
              <a:off x="6599326" y="1952175"/>
              <a:ext cx="2246512" cy="2392162"/>
            </a:xfrm>
            <a:custGeom>
              <a:rect b="b" l="l" r="r" t="t"/>
              <a:pathLst>
                <a:path extrusionOk="0" h="12553" w="11789">
                  <a:moveTo>
                    <a:pt x="8224" y="1"/>
                  </a:moveTo>
                  <a:cubicBezTo>
                    <a:pt x="6188" y="1"/>
                    <a:pt x="3792" y="774"/>
                    <a:pt x="2646" y="1180"/>
                  </a:cubicBezTo>
                  <a:cubicBezTo>
                    <a:pt x="2621" y="1192"/>
                    <a:pt x="2590" y="1198"/>
                    <a:pt x="2559" y="1211"/>
                  </a:cubicBezTo>
                  <a:cubicBezTo>
                    <a:pt x="1782" y="1494"/>
                    <a:pt x="981" y="1901"/>
                    <a:pt x="574" y="2709"/>
                  </a:cubicBezTo>
                  <a:cubicBezTo>
                    <a:pt x="1" y="3868"/>
                    <a:pt x="469" y="5335"/>
                    <a:pt x="1073" y="6476"/>
                  </a:cubicBezTo>
                  <a:cubicBezTo>
                    <a:pt x="2276" y="8732"/>
                    <a:pt x="4002" y="10625"/>
                    <a:pt x="6018" y="11902"/>
                  </a:cubicBezTo>
                  <a:cubicBezTo>
                    <a:pt x="6265" y="12056"/>
                    <a:pt x="6530" y="12210"/>
                    <a:pt x="6807" y="12321"/>
                  </a:cubicBezTo>
                  <a:cubicBezTo>
                    <a:pt x="7135" y="12462"/>
                    <a:pt x="7471" y="12552"/>
                    <a:pt x="7801" y="12552"/>
                  </a:cubicBezTo>
                  <a:cubicBezTo>
                    <a:pt x="8048" y="12552"/>
                    <a:pt x="8292" y="12501"/>
                    <a:pt x="8527" y="12382"/>
                  </a:cubicBezTo>
                  <a:cubicBezTo>
                    <a:pt x="9095" y="12099"/>
                    <a:pt x="9465" y="11470"/>
                    <a:pt x="9773" y="10853"/>
                  </a:cubicBezTo>
                  <a:cubicBezTo>
                    <a:pt x="10772" y="8843"/>
                    <a:pt x="11419" y="6605"/>
                    <a:pt x="11666" y="4312"/>
                  </a:cubicBezTo>
                  <a:cubicBezTo>
                    <a:pt x="11752" y="3461"/>
                    <a:pt x="11789" y="2567"/>
                    <a:pt x="11518" y="1772"/>
                  </a:cubicBezTo>
                  <a:cubicBezTo>
                    <a:pt x="11067" y="432"/>
                    <a:pt x="9746" y="1"/>
                    <a:pt x="8224" y="1"/>
                  </a:cubicBezTo>
                  <a:close/>
                </a:path>
              </a:pathLst>
            </a:custGeom>
            <a:solidFill>
              <a:schemeClr val="accent3">
                <a:alpha val="4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1" name="Google Shape;4321;g2b64a795e42_0_1232"/>
            <p:cNvSpPr/>
            <p:nvPr/>
          </p:nvSpPr>
          <p:spPr>
            <a:xfrm rot="2699978">
              <a:off x="5100118" y="1676293"/>
              <a:ext cx="2926222" cy="2176930"/>
            </a:xfrm>
            <a:custGeom>
              <a:rect b="b" l="l" r="r" t="t"/>
              <a:pathLst>
                <a:path extrusionOk="0" h="6589" w="10631">
                  <a:moveTo>
                    <a:pt x="1143" y="1"/>
                  </a:moveTo>
                  <a:cubicBezTo>
                    <a:pt x="967" y="1"/>
                    <a:pt x="802" y="27"/>
                    <a:pt x="654" y="87"/>
                  </a:cubicBezTo>
                  <a:cubicBezTo>
                    <a:pt x="25" y="340"/>
                    <a:pt x="1" y="1092"/>
                    <a:pt x="198" y="1764"/>
                  </a:cubicBezTo>
                  <a:cubicBezTo>
                    <a:pt x="827" y="3898"/>
                    <a:pt x="2683" y="5260"/>
                    <a:pt x="5075" y="6142"/>
                  </a:cubicBezTo>
                  <a:cubicBezTo>
                    <a:pt x="5543" y="6314"/>
                    <a:pt x="6012" y="6450"/>
                    <a:pt x="6474" y="6536"/>
                  </a:cubicBezTo>
                  <a:cubicBezTo>
                    <a:pt x="6664" y="6572"/>
                    <a:pt x="6867" y="6589"/>
                    <a:pt x="7074" y="6589"/>
                  </a:cubicBezTo>
                  <a:cubicBezTo>
                    <a:pt x="8703" y="6589"/>
                    <a:pt x="10631" y="5535"/>
                    <a:pt x="8799" y="4064"/>
                  </a:cubicBezTo>
                  <a:cubicBezTo>
                    <a:pt x="6992" y="2609"/>
                    <a:pt x="4933" y="1376"/>
                    <a:pt x="2781" y="445"/>
                  </a:cubicBezTo>
                  <a:cubicBezTo>
                    <a:pt x="2246" y="216"/>
                    <a:pt x="1649" y="1"/>
                    <a:pt x="1143" y="1"/>
                  </a:cubicBezTo>
                  <a:close/>
                </a:path>
              </a:pathLst>
            </a:custGeom>
            <a:solidFill>
              <a:schemeClr val="accent4">
                <a:alpha val="5803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322" name="Google Shape;4322;g2b64a795e42_0_1232"/>
          <p:cNvSpPr/>
          <p:nvPr/>
        </p:nvSpPr>
        <p:spPr>
          <a:xfrm>
            <a:off x="8244128" y="2496750"/>
            <a:ext cx="259725" cy="267028"/>
          </a:xfrm>
          <a:custGeom>
            <a:rect b="b" l="l" r="r" t="t"/>
            <a:pathLst>
              <a:path extrusionOk="0" h="2701" w="2627">
                <a:moveTo>
                  <a:pt x="1030" y="0"/>
                </a:moveTo>
                <a:cubicBezTo>
                  <a:pt x="968" y="0"/>
                  <a:pt x="919" y="49"/>
                  <a:pt x="919" y="111"/>
                </a:cubicBezTo>
                <a:lnTo>
                  <a:pt x="919" y="956"/>
                </a:lnTo>
                <a:lnTo>
                  <a:pt x="111" y="956"/>
                </a:lnTo>
                <a:cubicBezTo>
                  <a:pt x="50" y="956"/>
                  <a:pt x="0" y="1005"/>
                  <a:pt x="0" y="1067"/>
                </a:cubicBezTo>
                <a:lnTo>
                  <a:pt x="0" y="1628"/>
                </a:lnTo>
                <a:cubicBezTo>
                  <a:pt x="0" y="1689"/>
                  <a:pt x="50" y="1739"/>
                  <a:pt x="111" y="1739"/>
                </a:cubicBezTo>
                <a:lnTo>
                  <a:pt x="919" y="1739"/>
                </a:lnTo>
                <a:lnTo>
                  <a:pt x="919" y="2583"/>
                </a:lnTo>
                <a:cubicBezTo>
                  <a:pt x="919" y="2645"/>
                  <a:pt x="968" y="2701"/>
                  <a:pt x="1030" y="2701"/>
                </a:cubicBezTo>
                <a:lnTo>
                  <a:pt x="1591" y="2701"/>
                </a:lnTo>
                <a:cubicBezTo>
                  <a:pt x="1653" y="2701"/>
                  <a:pt x="1708" y="2645"/>
                  <a:pt x="1708" y="2583"/>
                </a:cubicBezTo>
                <a:lnTo>
                  <a:pt x="1708" y="1739"/>
                </a:lnTo>
                <a:lnTo>
                  <a:pt x="2516" y="1739"/>
                </a:lnTo>
                <a:cubicBezTo>
                  <a:pt x="2578" y="1739"/>
                  <a:pt x="2627" y="1689"/>
                  <a:pt x="2627" y="1628"/>
                </a:cubicBezTo>
                <a:lnTo>
                  <a:pt x="2627" y="1067"/>
                </a:lnTo>
                <a:cubicBezTo>
                  <a:pt x="2627" y="1005"/>
                  <a:pt x="2578" y="956"/>
                  <a:pt x="2516" y="956"/>
                </a:cubicBezTo>
                <a:lnTo>
                  <a:pt x="1708" y="956"/>
                </a:lnTo>
                <a:lnTo>
                  <a:pt x="1708" y="111"/>
                </a:lnTo>
                <a:cubicBezTo>
                  <a:pt x="1708" y="49"/>
                  <a:pt x="1653" y="0"/>
                  <a:pt x="15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3" name="Google Shape;4323;g2b64a795e42_0_1232"/>
          <p:cNvSpPr/>
          <p:nvPr/>
        </p:nvSpPr>
        <p:spPr>
          <a:xfrm>
            <a:off x="6183225" y="11040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4" name="Google Shape;4324;g2b64a795e42_0_1232"/>
          <p:cNvSpPr/>
          <p:nvPr/>
        </p:nvSpPr>
        <p:spPr>
          <a:xfrm>
            <a:off x="7581625" y="10022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5" name="Google Shape;4325;g2b64a795e42_0_1232"/>
          <p:cNvSpPr/>
          <p:nvPr/>
        </p:nvSpPr>
        <p:spPr>
          <a:xfrm>
            <a:off x="6309925" y="44311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6" name="Google Shape;4326;g2b64a795e42_0_1232"/>
          <p:cNvSpPr/>
          <p:nvPr/>
        </p:nvSpPr>
        <p:spPr>
          <a:xfrm>
            <a:off x="6751175" y="1337800"/>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7" name="Google Shape;4327;g2b64a795e42_0_1232"/>
          <p:cNvSpPr/>
          <p:nvPr/>
        </p:nvSpPr>
        <p:spPr>
          <a:xfrm>
            <a:off x="8003525" y="9123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8" name="Google Shape;4328;g2b64a795e42_0_1232"/>
          <p:cNvSpPr/>
          <p:nvPr/>
        </p:nvSpPr>
        <p:spPr>
          <a:xfrm>
            <a:off x="7158350" y="5724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9" name="Google Shape;4329;g2b64a795e42_0_1232"/>
          <p:cNvSpPr/>
          <p:nvPr/>
        </p:nvSpPr>
        <p:spPr>
          <a:xfrm flipH="1">
            <a:off x="6141225" y="18058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0" name="Google Shape;4330;g2b64a795e42_0_1232"/>
          <p:cNvSpPr/>
          <p:nvPr/>
        </p:nvSpPr>
        <p:spPr>
          <a:xfrm>
            <a:off x="7222850" y="11982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1" name="Google Shape;4331;g2b64a795e42_0_1232"/>
          <p:cNvSpPr/>
          <p:nvPr/>
        </p:nvSpPr>
        <p:spPr>
          <a:xfrm>
            <a:off x="7633963" y="9348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2" name="Google Shape;4332;g2b64a795e42_0_1232"/>
          <p:cNvSpPr/>
          <p:nvPr/>
        </p:nvSpPr>
        <p:spPr>
          <a:xfrm flipH="1">
            <a:off x="5702600" y="22290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3" name="Google Shape;4333;g2b64a795e42_0_1232"/>
          <p:cNvSpPr/>
          <p:nvPr/>
        </p:nvSpPr>
        <p:spPr>
          <a:xfrm>
            <a:off x="5638100" y="16826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4" name="Google Shape;4334;g2b64a795e42_0_1232"/>
          <p:cNvSpPr/>
          <p:nvPr/>
        </p:nvSpPr>
        <p:spPr>
          <a:xfrm flipH="1">
            <a:off x="5671075" y="17404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5" name="Google Shape;4335;g2b64a795e42_0_1232"/>
          <p:cNvSpPr/>
          <p:nvPr/>
        </p:nvSpPr>
        <p:spPr>
          <a:xfrm flipH="1">
            <a:off x="6265375" y="1742325"/>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6" name="Google Shape;4336;g2b64a795e42_0_1232"/>
          <p:cNvSpPr/>
          <p:nvPr/>
        </p:nvSpPr>
        <p:spPr>
          <a:xfrm>
            <a:off x="7222850" y="5836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7" name="Google Shape;4337;g2b64a795e42_0_1232"/>
          <p:cNvSpPr/>
          <p:nvPr/>
        </p:nvSpPr>
        <p:spPr>
          <a:xfrm flipH="1">
            <a:off x="5800000" y="2077563"/>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8" name="Google Shape;4338;g2b64a795e42_0_1232"/>
          <p:cNvSpPr/>
          <p:nvPr/>
        </p:nvSpPr>
        <p:spPr>
          <a:xfrm flipH="1">
            <a:off x="6321175" y="18058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9" name="Google Shape;4339;g2b64a795e42_0_1232"/>
          <p:cNvSpPr/>
          <p:nvPr/>
        </p:nvSpPr>
        <p:spPr>
          <a:xfrm>
            <a:off x="6263351" y="4275525"/>
            <a:ext cx="214127" cy="220152"/>
          </a:xfrm>
          <a:custGeom>
            <a:rect b="b" l="l" r="r" t="t"/>
            <a:pathLst>
              <a:path extrusionOk="0" h="2701" w="2627">
                <a:moveTo>
                  <a:pt x="1030" y="0"/>
                </a:moveTo>
                <a:cubicBezTo>
                  <a:pt x="968" y="0"/>
                  <a:pt x="919" y="49"/>
                  <a:pt x="919" y="111"/>
                </a:cubicBezTo>
                <a:lnTo>
                  <a:pt x="919" y="956"/>
                </a:lnTo>
                <a:lnTo>
                  <a:pt x="111" y="956"/>
                </a:lnTo>
                <a:cubicBezTo>
                  <a:pt x="50" y="956"/>
                  <a:pt x="0" y="1005"/>
                  <a:pt x="0" y="1067"/>
                </a:cubicBezTo>
                <a:lnTo>
                  <a:pt x="0" y="1628"/>
                </a:lnTo>
                <a:cubicBezTo>
                  <a:pt x="0" y="1689"/>
                  <a:pt x="50" y="1739"/>
                  <a:pt x="111" y="1739"/>
                </a:cubicBezTo>
                <a:lnTo>
                  <a:pt x="919" y="1739"/>
                </a:lnTo>
                <a:lnTo>
                  <a:pt x="919" y="2583"/>
                </a:lnTo>
                <a:cubicBezTo>
                  <a:pt x="919" y="2645"/>
                  <a:pt x="968" y="2701"/>
                  <a:pt x="1030" y="2701"/>
                </a:cubicBezTo>
                <a:lnTo>
                  <a:pt x="1591" y="2701"/>
                </a:lnTo>
                <a:cubicBezTo>
                  <a:pt x="1653" y="2701"/>
                  <a:pt x="1708" y="2645"/>
                  <a:pt x="1708" y="2583"/>
                </a:cubicBezTo>
                <a:lnTo>
                  <a:pt x="1708" y="1739"/>
                </a:lnTo>
                <a:lnTo>
                  <a:pt x="2516" y="1739"/>
                </a:lnTo>
                <a:cubicBezTo>
                  <a:pt x="2578" y="1739"/>
                  <a:pt x="2627" y="1689"/>
                  <a:pt x="2627" y="1628"/>
                </a:cubicBezTo>
                <a:lnTo>
                  <a:pt x="2627" y="1067"/>
                </a:lnTo>
                <a:cubicBezTo>
                  <a:pt x="2627" y="1005"/>
                  <a:pt x="2578" y="956"/>
                  <a:pt x="2516" y="956"/>
                </a:cubicBezTo>
                <a:lnTo>
                  <a:pt x="1708" y="956"/>
                </a:lnTo>
                <a:lnTo>
                  <a:pt x="1708" y="111"/>
                </a:lnTo>
                <a:cubicBezTo>
                  <a:pt x="1708" y="49"/>
                  <a:pt x="1653" y="0"/>
                  <a:pt x="15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0" name="Google Shape;4340;g2b64a795e42_0_1232"/>
          <p:cNvSpPr/>
          <p:nvPr/>
        </p:nvSpPr>
        <p:spPr>
          <a:xfrm>
            <a:off x="7927300" y="45396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1" name="Google Shape;4341;g2b64a795e42_0_1232"/>
          <p:cNvSpPr/>
          <p:nvPr/>
        </p:nvSpPr>
        <p:spPr>
          <a:xfrm>
            <a:off x="6876575" y="36782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2" name="Google Shape;4342;g2b64a795e42_0_1232"/>
          <p:cNvSpPr/>
          <p:nvPr/>
        </p:nvSpPr>
        <p:spPr>
          <a:xfrm>
            <a:off x="7497650" y="359703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3" name="Google Shape;4343;g2b64a795e42_0_1232"/>
          <p:cNvSpPr/>
          <p:nvPr/>
        </p:nvSpPr>
        <p:spPr>
          <a:xfrm>
            <a:off x="7581038" y="368950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4" name="Google Shape;4344;g2b64a795e42_0_1232"/>
          <p:cNvSpPr/>
          <p:nvPr/>
        </p:nvSpPr>
        <p:spPr>
          <a:xfrm>
            <a:off x="7539338" y="3582988"/>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5" name="Google Shape;4345;g2b64a795e42_0_1232"/>
          <p:cNvSpPr/>
          <p:nvPr/>
        </p:nvSpPr>
        <p:spPr>
          <a:xfrm flipH="1">
            <a:off x="7165963" y="39893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6" name="Google Shape;4346;g2b64a795e42_0_1232"/>
          <p:cNvSpPr/>
          <p:nvPr/>
        </p:nvSpPr>
        <p:spPr>
          <a:xfrm flipH="1">
            <a:off x="7553150" y="4335300"/>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7" name="Google Shape;4347;g2b64a795e42_0_1232"/>
          <p:cNvSpPr/>
          <p:nvPr/>
        </p:nvSpPr>
        <p:spPr>
          <a:xfrm>
            <a:off x="6817475" y="41228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8" name="Google Shape;4348;g2b64a795e42_0_1232"/>
          <p:cNvSpPr/>
          <p:nvPr/>
        </p:nvSpPr>
        <p:spPr>
          <a:xfrm>
            <a:off x="6741725" y="44311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9" name="Google Shape;4349;g2b64a795e42_0_1232"/>
          <p:cNvSpPr/>
          <p:nvPr/>
        </p:nvSpPr>
        <p:spPr>
          <a:xfrm>
            <a:off x="6775475" y="44424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0" name="Google Shape;4350;g2b64a795e42_0_1232"/>
          <p:cNvSpPr/>
          <p:nvPr/>
        </p:nvSpPr>
        <p:spPr>
          <a:xfrm>
            <a:off x="6673488" y="44424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1" name="Google Shape;4351;g2b64a795e42_0_1232"/>
          <p:cNvSpPr/>
          <p:nvPr/>
        </p:nvSpPr>
        <p:spPr>
          <a:xfrm>
            <a:off x="7197675" y="433633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2" name="Google Shape;4352;g2b64a795e42_0_1232"/>
          <p:cNvSpPr/>
          <p:nvPr/>
        </p:nvSpPr>
        <p:spPr>
          <a:xfrm>
            <a:off x="7292625" y="43668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3" name="Google Shape;4353;g2b64a795e42_0_1232"/>
          <p:cNvSpPr/>
          <p:nvPr/>
        </p:nvSpPr>
        <p:spPr>
          <a:xfrm>
            <a:off x="7958350" y="34175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4" name="Google Shape;4354;g2b64a795e42_0_1232"/>
          <p:cNvSpPr/>
          <p:nvPr/>
        </p:nvSpPr>
        <p:spPr>
          <a:xfrm>
            <a:off x="7882600" y="37259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5" name="Google Shape;4355;g2b64a795e42_0_1232"/>
          <p:cNvSpPr/>
          <p:nvPr/>
        </p:nvSpPr>
        <p:spPr>
          <a:xfrm>
            <a:off x="7916350" y="37371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6" name="Google Shape;4356;g2b64a795e42_0_1232"/>
          <p:cNvSpPr/>
          <p:nvPr/>
        </p:nvSpPr>
        <p:spPr>
          <a:xfrm>
            <a:off x="7814363" y="37371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7" name="Google Shape;4357;g2b64a795e42_0_1232"/>
          <p:cNvSpPr/>
          <p:nvPr/>
        </p:nvSpPr>
        <p:spPr>
          <a:xfrm>
            <a:off x="8338550" y="363108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8" name="Google Shape;4358;g2b64a795e42_0_1232"/>
          <p:cNvSpPr/>
          <p:nvPr/>
        </p:nvSpPr>
        <p:spPr>
          <a:xfrm>
            <a:off x="8433500" y="36615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9" name="Google Shape;4359;g2b64a795e42_0_1232"/>
          <p:cNvSpPr/>
          <p:nvPr/>
        </p:nvSpPr>
        <p:spPr>
          <a:xfrm>
            <a:off x="5346927" y="1463202"/>
            <a:ext cx="1082100" cy="1082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0" name="Google Shape;4360;g2b64a795e42_0_1232"/>
          <p:cNvSpPr/>
          <p:nvPr/>
        </p:nvSpPr>
        <p:spPr>
          <a:xfrm>
            <a:off x="7093290" y="2524338"/>
            <a:ext cx="1643100" cy="1643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1" name="Google Shape;4361;g2b64a795e42_0_1232"/>
          <p:cNvSpPr/>
          <p:nvPr/>
        </p:nvSpPr>
        <p:spPr>
          <a:xfrm>
            <a:off x="7364575" y="1151200"/>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2" name="Google Shape;4362;g2b64a795e42_0_1232"/>
          <p:cNvSpPr/>
          <p:nvPr/>
        </p:nvSpPr>
        <p:spPr>
          <a:xfrm>
            <a:off x="6469000" y="3843288"/>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3" name="Google Shape;4363;g2b64a795e42_0_1232"/>
          <p:cNvSpPr/>
          <p:nvPr/>
        </p:nvSpPr>
        <p:spPr>
          <a:xfrm rot="-6779535">
            <a:off x="1766563" y="247767"/>
            <a:ext cx="648910" cy="469058"/>
          </a:xfrm>
          <a:custGeom>
            <a:rect b="b" l="l" r="r" t="t"/>
            <a:pathLst>
              <a:path extrusionOk="0" h="5915" w="8183">
                <a:moveTo>
                  <a:pt x="4239" y="0"/>
                </a:moveTo>
                <a:cubicBezTo>
                  <a:pt x="4180" y="0"/>
                  <a:pt x="4122" y="2"/>
                  <a:pt x="4064" y="6"/>
                </a:cubicBezTo>
                <a:cubicBezTo>
                  <a:pt x="2769" y="99"/>
                  <a:pt x="1240" y="2207"/>
                  <a:pt x="500" y="3299"/>
                </a:cubicBezTo>
                <a:cubicBezTo>
                  <a:pt x="247" y="3662"/>
                  <a:pt x="1" y="4094"/>
                  <a:pt x="38" y="4538"/>
                </a:cubicBezTo>
                <a:cubicBezTo>
                  <a:pt x="62" y="4797"/>
                  <a:pt x="186" y="5031"/>
                  <a:pt x="358" y="5204"/>
                </a:cubicBezTo>
                <a:cubicBezTo>
                  <a:pt x="432" y="5284"/>
                  <a:pt x="525" y="5352"/>
                  <a:pt x="617" y="5407"/>
                </a:cubicBezTo>
                <a:cubicBezTo>
                  <a:pt x="919" y="5586"/>
                  <a:pt x="1264" y="5648"/>
                  <a:pt x="1604" y="5697"/>
                </a:cubicBezTo>
                <a:cubicBezTo>
                  <a:pt x="2364" y="5820"/>
                  <a:pt x="3149" y="5914"/>
                  <a:pt x="3930" y="5914"/>
                </a:cubicBezTo>
                <a:cubicBezTo>
                  <a:pt x="4999" y="5914"/>
                  <a:pt x="6061" y="5737"/>
                  <a:pt x="7048" y="5210"/>
                </a:cubicBezTo>
                <a:cubicBezTo>
                  <a:pt x="7492" y="4970"/>
                  <a:pt x="7942" y="4618"/>
                  <a:pt x="8077" y="4094"/>
                </a:cubicBezTo>
                <a:cubicBezTo>
                  <a:pt x="8182" y="3687"/>
                  <a:pt x="8071" y="3268"/>
                  <a:pt x="7923" y="2898"/>
                </a:cubicBezTo>
                <a:cubicBezTo>
                  <a:pt x="7868" y="2762"/>
                  <a:pt x="7806" y="2627"/>
                  <a:pt x="7732" y="2491"/>
                </a:cubicBezTo>
                <a:cubicBezTo>
                  <a:pt x="7045" y="1189"/>
                  <a:pt x="5643" y="0"/>
                  <a:pt x="423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4" name="Google Shape;4364;g2b64a795e42_0_1232"/>
          <p:cNvSpPr/>
          <p:nvPr/>
        </p:nvSpPr>
        <p:spPr>
          <a:xfrm rot="-715145">
            <a:off x="2230960" y="74760"/>
            <a:ext cx="1797725" cy="815088"/>
          </a:xfrm>
          <a:custGeom>
            <a:rect b="b" l="l" r="r" t="t"/>
            <a:pathLst>
              <a:path extrusionOk="0" h="8997" w="9952">
                <a:moveTo>
                  <a:pt x="3764" y="1"/>
                </a:moveTo>
                <a:cubicBezTo>
                  <a:pt x="3566" y="1"/>
                  <a:pt x="3368" y="7"/>
                  <a:pt x="3169" y="18"/>
                </a:cubicBezTo>
                <a:cubicBezTo>
                  <a:pt x="2806" y="37"/>
                  <a:pt x="2442" y="74"/>
                  <a:pt x="2078" y="135"/>
                </a:cubicBezTo>
                <a:cubicBezTo>
                  <a:pt x="1277" y="265"/>
                  <a:pt x="716" y="431"/>
                  <a:pt x="376" y="875"/>
                </a:cubicBezTo>
                <a:cubicBezTo>
                  <a:pt x="210" y="1091"/>
                  <a:pt x="99" y="1381"/>
                  <a:pt x="44" y="1769"/>
                </a:cubicBezTo>
                <a:cubicBezTo>
                  <a:pt x="13" y="1972"/>
                  <a:pt x="0" y="2201"/>
                  <a:pt x="0" y="2460"/>
                </a:cubicBezTo>
                <a:cubicBezTo>
                  <a:pt x="7" y="4661"/>
                  <a:pt x="1344" y="7552"/>
                  <a:pt x="3120" y="8514"/>
                </a:cubicBezTo>
                <a:cubicBezTo>
                  <a:pt x="3729" y="8843"/>
                  <a:pt x="4377" y="8996"/>
                  <a:pt x="5022" y="8996"/>
                </a:cubicBezTo>
                <a:cubicBezTo>
                  <a:pt x="6790" y="8996"/>
                  <a:pt x="8533" y="7844"/>
                  <a:pt x="9378" y="6023"/>
                </a:cubicBezTo>
                <a:cubicBezTo>
                  <a:pt x="9440" y="5894"/>
                  <a:pt x="9495" y="5764"/>
                  <a:pt x="9545" y="5629"/>
                </a:cubicBezTo>
                <a:cubicBezTo>
                  <a:pt x="9828" y="4864"/>
                  <a:pt x="9951" y="3989"/>
                  <a:pt x="9791" y="3187"/>
                </a:cubicBezTo>
                <a:cubicBezTo>
                  <a:pt x="9748" y="2965"/>
                  <a:pt x="9680" y="2749"/>
                  <a:pt x="9594" y="2546"/>
                </a:cubicBezTo>
                <a:cubicBezTo>
                  <a:pt x="9101" y="1442"/>
                  <a:pt x="8028" y="857"/>
                  <a:pt x="6992" y="517"/>
                </a:cubicBezTo>
                <a:cubicBezTo>
                  <a:pt x="5943" y="173"/>
                  <a:pt x="4855" y="1"/>
                  <a:pt x="3764" y="1"/>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5" name="Google Shape;4365;g2b64a795e42_0_1232"/>
          <p:cNvSpPr txBox="1"/>
          <p:nvPr>
            <p:ph idx="2" type="title"/>
          </p:nvPr>
        </p:nvSpPr>
        <p:spPr>
          <a:xfrm>
            <a:off x="1861350" y="1375100"/>
            <a:ext cx="14160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6000"/>
              <a:buNone/>
            </a:pPr>
            <a:r>
              <a:rPr lang="en-US"/>
              <a:t>31</a:t>
            </a:r>
            <a:endParaRPr/>
          </a:p>
        </p:txBody>
      </p:sp>
      <p:pic>
        <p:nvPicPr>
          <p:cNvPr id="4366" name="Google Shape;4366;g2b64a795e42_0_1232"/>
          <p:cNvPicPr preferRelativeResize="0"/>
          <p:nvPr/>
        </p:nvPicPr>
        <p:blipFill rotWithShape="1">
          <a:blip r:embed="rId3">
            <a:alphaModFix/>
          </a:blip>
          <a:srcRect b="0" l="0" r="0" t="0"/>
          <a:stretch/>
        </p:blipFill>
        <p:spPr>
          <a:xfrm>
            <a:off x="5239300" y="1183313"/>
            <a:ext cx="3339050" cy="2791237"/>
          </a:xfrm>
          <a:prstGeom prst="rect">
            <a:avLst/>
          </a:prstGeom>
          <a:noFill/>
          <a:ln>
            <a:noFill/>
          </a:ln>
        </p:spPr>
      </p:pic>
    </p:spTree>
  </p:cSld>
  <p:clrMapOvr>
    <a:masterClrMapping/>
  </p:clrMapOvr>
</p:sld>
</file>

<file path=ppt/slides/slide3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0" name="Shape 4370"/>
        <p:cNvGrpSpPr/>
        <p:nvPr/>
      </p:nvGrpSpPr>
      <p:grpSpPr>
        <a:xfrm>
          <a:off x="0" y="0"/>
          <a:ext cx="0" cy="0"/>
          <a:chOff x="0" y="0"/>
          <a:chExt cx="0" cy="0"/>
        </a:xfrm>
      </p:grpSpPr>
      <p:pic>
        <p:nvPicPr>
          <p:cNvPr id="4371" name="Google Shape;4371;p173"/>
          <p:cNvPicPr preferRelativeResize="0"/>
          <p:nvPr/>
        </p:nvPicPr>
        <p:blipFill rotWithShape="1">
          <a:blip r:embed="rId3">
            <a:alphaModFix/>
          </a:blip>
          <a:srcRect b="0" l="0" r="0" t="0"/>
          <a:stretch/>
        </p:blipFill>
        <p:spPr>
          <a:xfrm>
            <a:off x="496388" y="573667"/>
            <a:ext cx="7686324" cy="433439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37"/>
          <p:cNvSpPr txBox="1"/>
          <p:nvPr>
            <p:ph type="title"/>
          </p:nvPr>
        </p:nvSpPr>
        <p:spPr>
          <a:xfrm>
            <a:off x="608639" y="2525322"/>
            <a:ext cx="40734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sz="2800"/>
              <a:t>Psychotherapy </a:t>
            </a:r>
            <a:endParaRPr sz="2800"/>
          </a:p>
        </p:txBody>
      </p:sp>
      <p:sp>
        <p:nvSpPr>
          <p:cNvPr id="591" name="Google Shape;591;p37"/>
          <p:cNvSpPr/>
          <p:nvPr/>
        </p:nvSpPr>
        <p:spPr>
          <a:xfrm>
            <a:off x="1937975" y="1284250"/>
            <a:ext cx="1544540" cy="1112046"/>
          </a:xfrm>
          <a:custGeom>
            <a:rect b="b" l="l" r="r" t="t"/>
            <a:pathLst>
              <a:path extrusionOk="0" h="5692" w="7942">
                <a:moveTo>
                  <a:pt x="3056" y="1"/>
                </a:moveTo>
                <a:cubicBezTo>
                  <a:pt x="2499" y="1"/>
                  <a:pt x="1942" y="26"/>
                  <a:pt x="1393" y="99"/>
                </a:cubicBezTo>
                <a:cubicBezTo>
                  <a:pt x="912" y="166"/>
                  <a:pt x="370" y="314"/>
                  <a:pt x="154" y="808"/>
                </a:cubicBezTo>
                <a:cubicBezTo>
                  <a:pt x="31" y="1079"/>
                  <a:pt x="0" y="1393"/>
                  <a:pt x="25" y="1714"/>
                </a:cubicBezTo>
                <a:cubicBezTo>
                  <a:pt x="68" y="2312"/>
                  <a:pt x="296" y="2966"/>
                  <a:pt x="536" y="3520"/>
                </a:cubicBezTo>
                <a:cubicBezTo>
                  <a:pt x="666" y="3816"/>
                  <a:pt x="789" y="4088"/>
                  <a:pt x="894" y="4310"/>
                </a:cubicBezTo>
                <a:cubicBezTo>
                  <a:pt x="1178" y="4932"/>
                  <a:pt x="1615" y="5537"/>
                  <a:pt x="2220" y="5666"/>
                </a:cubicBezTo>
                <a:cubicBezTo>
                  <a:pt x="2302" y="5684"/>
                  <a:pt x="2385" y="5691"/>
                  <a:pt x="2468" y="5691"/>
                </a:cubicBezTo>
                <a:cubicBezTo>
                  <a:pt x="2824" y="5691"/>
                  <a:pt x="3180" y="5547"/>
                  <a:pt x="3520" y="5407"/>
                </a:cubicBezTo>
                <a:cubicBezTo>
                  <a:pt x="4384" y="5050"/>
                  <a:pt x="5265" y="4680"/>
                  <a:pt x="5993" y="4038"/>
                </a:cubicBezTo>
                <a:cubicBezTo>
                  <a:pt x="7084" y="3077"/>
                  <a:pt x="7941" y="1030"/>
                  <a:pt x="6196" y="277"/>
                </a:cubicBezTo>
                <a:cubicBezTo>
                  <a:pt x="5796" y="105"/>
                  <a:pt x="5364" y="80"/>
                  <a:pt x="4939" y="62"/>
                </a:cubicBezTo>
                <a:cubicBezTo>
                  <a:pt x="4655" y="49"/>
                  <a:pt x="4371" y="37"/>
                  <a:pt x="4088" y="25"/>
                </a:cubicBezTo>
                <a:cubicBezTo>
                  <a:pt x="3744" y="11"/>
                  <a:pt x="3400" y="1"/>
                  <a:pt x="3056" y="1"/>
                </a:cubicBezTo>
                <a:close/>
              </a:path>
            </a:pathLst>
          </a:custGeom>
          <a:solidFill>
            <a:schemeClr val="accent2">
              <a:alpha val="57254"/>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92" name="Google Shape;592;p37"/>
          <p:cNvGrpSpPr/>
          <p:nvPr/>
        </p:nvGrpSpPr>
        <p:grpSpPr>
          <a:xfrm>
            <a:off x="4352223" y="-249188"/>
            <a:ext cx="4653194" cy="5580616"/>
            <a:chOff x="4352223" y="-249188"/>
            <a:chExt cx="4653194" cy="5580616"/>
          </a:xfrm>
        </p:grpSpPr>
        <p:sp>
          <p:nvSpPr>
            <p:cNvPr id="593" name="Google Shape;593;p37"/>
            <p:cNvSpPr/>
            <p:nvPr/>
          </p:nvSpPr>
          <p:spPr>
            <a:xfrm rot="9784833">
              <a:off x="4604940" y="303428"/>
              <a:ext cx="4147759" cy="2353635"/>
            </a:xfrm>
            <a:custGeom>
              <a:rect b="b" l="l" r="r" t="t"/>
              <a:pathLst>
                <a:path extrusionOk="0" h="27814" w="57888">
                  <a:moveTo>
                    <a:pt x="24329" y="0"/>
                  </a:moveTo>
                  <a:cubicBezTo>
                    <a:pt x="20137" y="0"/>
                    <a:pt x="15944" y="292"/>
                    <a:pt x="11795" y="876"/>
                  </a:cubicBezTo>
                  <a:cubicBezTo>
                    <a:pt x="8059" y="1400"/>
                    <a:pt x="3909" y="2467"/>
                    <a:pt x="2041" y="5691"/>
                  </a:cubicBezTo>
                  <a:cubicBezTo>
                    <a:pt x="0" y="9206"/>
                    <a:pt x="1640" y="13707"/>
                    <a:pt x="4033" y="17005"/>
                  </a:cubicBezTo>
                  <a:cubicBezTo>
                    <a:pt x="9661" y="24748"/>
                    <a:pt x="17144" y="27813"/>
                    <a:pt x="25551" y="27813"/>
                  </a:cubicBezTo>
                  <a:cubicBezTo>
                    <a:pt x="28471" y="27813"/>
                    <a:pt x="31503" y="27443"/>
                    <a:pt x="34607" y="26771"/>
                  </a:cubicBezTo>
                  <a:cubicBezTo>
                    <a:pt x="36981" y="26253"/>
                    <a:pt x="39274" y="25538"/>
                    <a:pt x="41395" y="24545"/>
                  </a:cubicBezTo>
                  <a:cubicBezTo>
                    <a:pt x="49157" y="20920"/>
                    <a:pt x="57888" y="5494"/>
                    <a:pt x="45372" y="2485"/>
                  </a:cubicBezTo>
                  <a:cubicBezTo>
                    <a:pt x="38494" y="832"/>
                    <a:pt x="31411" y="0"/>
                    <a:pt x="2432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 name="Google Shape;594;p37"/>
            <p:cNvSpPr/>
            <p:nvPr/>
          </p:nvSpPr>
          <p:spPr>
            <a:xfrm rot="5183080">
              <a:off x="5157570" y="2667457"/>
              <a:ext cx="2471275" cy="2691843"/>
            </a:xfrm>
            <a:custGeom>
              <a:rect b="b" l="l" r="r" t="t"/>
              <a:pathLst>
                <a:path extrusionOk="0" h="3020" w="2757">
                  <a:moveTo>
                    <a:pt x="1727" y="1"/>
                  </a:moveTo>
                  <a:cubicBezTo>
                    <a:pt x="815" y="1"/>
                    <a:pt x="275" y="1495"/>
                    <a:pt x="93" y="2170"/>
                  </a:cubicBezTo>
                  <a:cubicBezTo>
                    <a:pt x="43" y="2361"/>
                    <a:pt x="0" y="2571"/>
                    <a:pt x="93" y="2750"/>
                  </a:cubicBezTo>
                  <a:cubicBezTo>
                    <a:pt x="196" y="2948"/>
                    <a:pt x="423" y="3020"/>
                    <a:pt x="655" y="3020"/>
                  </a:cubicBezTo>
                  <a:cubicBezTo>
                    <a:pt x="756" y="3020"/>
                    <a:pt x="857" y="3006"/>
                    <a:pt x="950" y="2984"/>
                  </a:cubicBezTo>
                  <a:cubicBezTo>
                    <a:pt x="1418" y="2879"/>
                    <a:pt x="1850" y="2639"/>
                    <a:pt x="2183" y="2293"/>
                  </a:cubicBezTo>
                  <a:cubicBezTo>
                    <a:pt x="2479" y="1991"/>
                    <a:pt x="2707" y="1597"/>
                    <a:pt x="2731" y="1171"/>
                  </a:cubicBezTo>
                  <a:cubicBezTo>
                    <a:pt x="2756" y="746"/>
                    <a:pt x="2540" y="296"/>
                    <a:pt x="2164" y="111"/>
                  </a:cubicBezTo>
                  <a:cubicBezTo>
                    <a:pt x="2010" y="35"/>
                    <a:pt x="1864" y="1"/>
                    <a:pt x="1727" y="1"/>
                  </a:cubicBezTo>
                  <a:close/>
                </a:path>
              </a:pathLst>
            </a:custGeom>
            <a:solidFill>
              <a:schemeClr val="accent2">
                <a:alpha val="57254"/>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 name="Google Shape;595;p37"/>
            <p:cNvSpPr/>
            <p:nvPr/>
          </p:nvSpPr>
          <p:spPr>
            <a:xfrm>
              <a:off x="6599326" y="1952175"/>
              <a:ext cx="2246512" cy="2392162"/>
            </a:xfrm>
            <a:custGeom>
              <a:rect b="b" l="l" r="r" t="t"/>
              <a:pathLst>
                <a:path extrusionOk="0" h="12553" w="11789">
                  <a:moveTo>
                    <a:pt x="8224" y="1"/>
                  </a:moveTo>
                  <a:cubicBezTo>
                    <a:pt x="6188" y="1"/>
                    <a:pt x="3792" y="774"/>
                    <a:pt x="2646" y="1180"/>
                  </a:cubicBezTo>
                  <a:cubicBezTo>
                    <a:pt x="2621" y="1192"/>
                    <a:pt x="2590" y="1198"/>
                    <a:pt x="2559" y="1211"/>
                  </a:cubicBezTo>
                  <a:cubicBezTo>
                    <a:pt x="1782" y="1494"/>
                    <a:pt x="981" y="1901"/>
                    <a:pt x="574" y="2709"/>
                  </a:cubicBezTo>
                  <a:cubicBezTo>
                    <a:pt x="1" y="3868"/>
                    <a:pt x="469" y="5335"/>
                    <a:pt x="1073" y="6476"/>
                  </a:cubicBezTo>
                  <a:cubicBezTo>
                    <a:pt x="2276" y="8732"/>
                    <a:pt x="4002" y="10625"/>
                    <a:pt x="6018" y="11902"/>
                  </a:cubicBezTo>
                  <a:cubicBezTo>
                    <a:pt x="6265" y="12056"/>
                    <a:pt x="6530" y="12210"/>
                    <a:pt x="6807" y="12321"/>
                  </a:cubicBezTo>
                  <a:cubicBezTo>
                    <a:pt x="7135" y="12462"/>
                    <a:pt x="7471" y="12552"/>
                    <a:pt x="7801" y="12552"/>
                  </a:cubicBezTo>
                  <a:cubicBezTo>
                    <a:pt x="8048" y="12552"/>
                    <a:pt x="8292" y="12501"/>
                    <a:pt x="8527" y="12382"/>
                  </a:cubicBezTo>
                  <a:cubicBezTo>
                    <a:pt x="9095" y="12099"/>
                    <a:pt x="9465" y="11470"/>
                    <a:pt x="9773" y="10853"/>
                  </a:cubicBezTo>
                  <a:cubicBezTo>
                    <a:pt x="10772" y="8843"/>
                    <a:pt x="11419" y="6605"/>
                    <a:pt x="11666" y="4312"/>
                  </a:cubicBezTo>
                  <a:cubicBezTo>
                    <a:pt x="11752" y="3461"/>
                    <a:pt x="11789" y="2567"/>
                    <a:pt x="11518" y="1772"/>
                  </a:cubicBezTo>
                  <a:cubicBezTo>
                    <a:pt x="11067" y="432"/>
                    <a:pt x="9746" y="1"/>
                    <a:pt x="8224" y="1"/>
                  </a:cubicBezTo>
                  <a:close/>
                </a:path>
              </a:pathLst>
            </a:custGeom>
            <a:solidFill>
              <a:schemeClr val="accent3">
                <a:alpha val="4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 name="Google Shape;596;p37"/>
            <p:cNvSpPr/>
            <p:nvPr/>
          </p:nvSpPr>
          <p:spPr>
            <a:xfrm rot="2699978">
              <a:off x="5100115" y="1676290"/>
              <a:ext cx="2926222" cy="2176930"/>
            </a:xfrm>
            <a:custGeom>
              <a:rect b="b" l="l" r="r" t="t"/>
              <a:pathLst>
                <a:path extrusionOk="0" h="6589" w="10631">
                  <a:moveTo>
                    <a:pt x="1143" y="1"/>
                  </a:moveTo>
                  <a:cubicBezTo>
                    <a:pt x="967" y="1"/>
                    <a:pt x="802" y="27"/>
                    <a:pt x="654" y="87"/>
                  </a:cubicBezTo>
                  <a:cubicBezTo>
                    <a:pt x="25" y="340"/>
                    <a:pt x="1" y="1092"/>
                    <a:pt x="198" y="1764"/>
                  </a:cubicBezTo>
                  <a:cubicBezTo>
                    <a:pt x="827" y="3898"/>
                    <a:pt x="2683" y="5260"/>
                    <a:pt x="5075" y="6142"/>
                  </a:cubicBezTo>
                  <a:cubicBezTo>
                    <a:pt x="5543" y="6314"/>
                    <a:pt x="6012" y="6450"/>
                    <a:pt x="6474" y="6536"/>
                  </a:cubicBezTo>
                  <a:cubicBezTo>
                    <a:pt x="6664" y="6572"/>
                    <a:pt x="6867" y="6589"/>
                    <a:pt x="7074" y="6589"/>
                  </a:cubicBezTo>
                  <a:cubicBezTo>
                    <a:pt x="8703" y="6589"/>
                    <a:pt x="10631" y="5535"/>
                    <a:pt x="8799" y="4064"/>
                  </a:cubicBezTo>
                  <a:cubicBezTo>
                    <a:pt x="6992" y="2609"/>
                    <a:pt x="4933" y="1376"/>
                    <a:pt x="2781" y="445"/>
                  </a:cubicBezTo>
                  <a:cubicBezTo>
                    <a:pt x="2246" y="216"/>
                    <a:pt x="1649" y="1"/>
                    <a:pt x="1143" y="1"/>
                  </a:cubicBezTo>
                  <a:close/>
                </a:path>
              </a:pathLst>
            </a:custGeom>
            <a:solidFill>
              <a:schemeClr val="accent4">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97" name="Google Shape;597;p37"/>
          <p:cNvSpPr/>
          <p:nvPr/>
        </p:nvSpPr>
        <p:spPr>
          <a:xfrm>
            <a:off x="8244128" y="2496750"/>
            <a:ext cx="259725" cy="267028"/>
          </a:xfrm>
          <a:custGeom>
            <a:rect b="b" l="l" r="r" t="t"/>
            <a:pathLst>
              <a:path extrusionOk="0" h="2701" w="2627">
                <a:moveTo>
                  <a:pt x="1030" y="0"/>
                </a:moveTo>
                <a:cubicBezTo>
                  <a:pt x="968" y="0"/>
                  <a:pt x="919" y="49"/>
                  <a:pt x="919" y="111"/>
                </a:cubicBezTo>
                <a:lnTo>
                  <a:pt x="919" y="956"/>
                </a:lnTo>
                <a:lnTo>
                  <a:pt x="111" y="956"/>
                </a:lnTo>
                <a:cubicBezTo>
                  <a:pt x="50" y="956"/>
                  <a:pt x="0" y="1005"/>
                  <a:pt x="0" y="1067"/>
                </a:cubicBezTo>
                <a:lnTo>
                  <a:pt x="0" y="1628"/>
                </a:lnTo>
                <a:cubicBezTo>
                  <a:pt x="0" y="1689"/>
                  <a:pt x="50" y="1739"/>
                  <a:pt x="111" y="1739"/>
                </a:cubicBezTo>
                <a:lnTo>
                  <a:pt x="919" y="1739"/>
                </a:lnTo>
                <a:lnTo>
                  <a:pt x="919" y="2583"/>
                </a:lnTo>
                <a:cubicBezTo>
                  <a:pt x="919" y="2645"/>
                  <a:pt x="968" y="2701"/>
                  <a:pt x="1030" y="2701"/>
                </a:cubicBezTo>
                <a:lnTo>
                  <a:pt x="1591" y="2701"/>
                </a:lnTo>
                <a:cubicBezTo>
                  <a:pt x="1653" y="2701"/>
                  <a:pt x="1708" y="2645"/>
                  <a:pt x="1708" y="2583"/>
                </a:cubicBezTo>
                <a:lnTo>
                  <a:pt x="1708" y="1739"/>
                </a:lnTo>
                <a:lnTo>
                  <a:pt x="2516" y="1739"/>
                </a:lnTo>
                <a:cubicBezTo>
                  <a:pt x="2578" y="1739"/>
                  <a:pt x="2627" y="1689"/>
                  <a:pt x="2627" y="1628"/>
                </a:cubicBezTo>
                <a:lnTo>
                  <a:pt x="2627" y="1067"/>
                </a:lnTo>
                <a:cubicBezTo>
                  <a:pt x="2627" y="1005"/>
                  <a:pt x="2578" y="956"/>
                  <a:pt x="2516" y="956"/>
                </a:cubicBezTo>
                <a:lnTo>
                  <a:pt x="1708" y="956"/>
                </a:lnTo>
                <a:lnTo>
                  <a:pt x="1708" y="111"/>
                </a:lnTo>
                <a:cubicBezTo>
                  <a:pt x="1708" y="49"/>
                  <a:pt x="1653" y="0"/>
                  <a:pt x="15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 name="Google Shape;598;p37"/>
          <p:cNvSpPr/>
          <p:nvPr/>
        </p:nvSpPr>
        <p:spPr>
          <a:xfrm>
            <a:off x="6183225" y="11040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 name="Google Shape;599;p37"/>
          <p:cNvSpPr/>
          <p:nvPr/>
        </p:nvSpPr>
        <p:spPr>
          <a:xfrm>
            <a:off x="7581625" y="10022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 name="Google Shape;600;p37"/>
          <p:cNvSpPr/>
          <p:nvPr/>
        </p:nvSpPr>
        <p:spPr>
          <a:xfrm>
            <a:off x="6309925" y="44311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 name="Google Shape;601;p37"/>
          <p:cNvSpPr/>
          <p:nvPr/>
        </p:nvSpPr>
        <p:spPr>
          <a:xfrm>
            <a:off x="6751175" y="1337800"/>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 name="Google Shape;602;p37"/>
          <p:cNvSpPr/>
          <p:nvPr/>
        </p:nvSpPr>
        <p:spPr>
          <a:xfrm>
            <a:off x="8003525" y="9123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 name="Google Shape;603;p37"/>
          <p:cNvSpPr/>
          <p:nvPr/>
        </p:nvSpPr>
        <p:spPr>
          <a:xfrm>
            <a:off x="7158350" y="5724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 name="Google Shape;604;p37"/>
          <p:cNvSpPr/>
          <p:nvPr/>
        </p:nvSpPr>
        <p:spPr>
          <a:xfrm flipH="1">
            <a:off x="6141225" y="18058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 name="Google Shape;605;p37"/>
          <p:cNvSpPr/>
          <p:nvPr/>
        </p:nvSpPr>
        <p:spPr>
          <a:xfrm>
            <a:off x="7222850" y="11982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 name="Google Shape;606;p37"/>
          <p:cNvSpPr/>
          <p:nvPr/>
        </p:nvSpPr>
        <p:spPr>
          <a:xfrm>
            <a:off x="7633963" y="9348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 name="Google Shape;607;p37"/>
          <p:cNvSpPr/>
          <p:nvPr/>
        </p:nvSpPr>
        <p:spPr>
          <a:xfrm flipH="1">
            <a:off x="5702600" y="22290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 name="Google Shape;608;p37"/>
          <p:cNvSpPr/>
          <p:nvPr/>
        </p:nvSpPr>
        <p:spPr>
          <a:xfrm>
            <a:off x="5638100" y="16826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 name="Google Shape;609;p37"/>
          <p:cNvSpPr/>
          <p:nvPr/>
        </p:nvSpPr>
        <p:spPr>
          <a:xfrm flipH="1">
            <a:off x="5671075" y="17404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 name="Google Shape;610;p37"/>
          <p:cNvSpPr/>
          <p:nvPr/>
        </p:nvSpPr>
        <p:spPr>
          <a:xfrm flipH="1">
            <a:off x="6265375" y="1742325"/>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 name="Google Shape;611;p37"/>
          <p:cNvSpPr/>
          <p:nvPr/>
        </p:nvSpPr>
        <p:spPr>
          <a:xfrm>
            <a:off x="7222850" y="5836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 name="Google Shape;612;p37"/>
          <p:cNvSpPr/>
          <p:nvPr/>
        </p:nvSpPr>
        <p:spPr>
          <a:xfrm flipH="1">
            <a:off x="5800000" y="2077563"/>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 name="Google Shape;613;p37"/>
          <p:cNvSpPr/>
          <p:nvPr/>
        </p:nvSpPr>
        <p:spPr>
          <a:xfrm flipH="1">
            <a:off x="6321175" y="18058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 name="Google Shape;614;p37"/>
          <p:cNvSpPr/>
          <p:nvPr/>
        </p:nvSpPr>
        <p:spPr>
          <a:xfrm>
            <a:off x="6263351" y="4275525"/>
            <a:ext cx="214127" cy="220152"/>
          </a:xfrm>
          <a:custGeom>
            <a:rect b="b" l="l" r="r" t="t"/>
            <a:pathLst>
              <a:path extrusionOk="0" h="2701" w="2627">
                <a:moveTo>
                  <a:pt x="1030" y="0"/>
                </a:moveTo>
                <a:cubicBezTo>
                  <a:pt x="968" y="0"/>
                  <a:pt x="919" y="49"/>
                  <a:pt x="919" y="111"/>
                </a:cubicBezTo>
                <a:lnTo>
                  <a:pt x="919" y="956"/>
                </a:lnTo>
                <a:lnTo>
                  <a:pt x="111" y="956"/>
                </a:lnTo>
                <a:cubicBezTo>
                  <a:pt x="50" y="956"/>
                  <a:pt x="0" y="1005"/>
                  <a:pt x="0" y="1067"/>
                </a:cubicBezTo>
                <a:lnTo>
                  <a:pt x="0" y="1628"/>
                </a:lnTo>
                <a:cubicBezTo>
                  <a:pt x="0" y="1689"/>
                  <a:pt x="50" y="1739"/>
                  <a:pt x="111" y="1739"/>
                </a:cubicBezTo>
                <a:lnTo>
                  <a:pt x="919" y="1739"/>
                </a:lnTo>
                <a:lnTo>
                  <a:pt x="919" y="2583"/>
                </a:lnTo>
                <a:cubicBezTo>
                  <a:pt x="919" y="2645"/>
                  <a:pt x="968" y="2701"/>
                  <a:pt x="1030" y="2701"/>
                </a:cubicBezTo>
                <a:lnTo>
                  <a:pt x="1591" y="2701"/>
                </a:lnTo>
                <a:cubicBezTo>
                  <a:pt x="1653" y="2701"/>
                  <a:pt x="1708" y="2645"/>
                  <a:pt x="1708" y="2583"/>
                </a:cubicBezTo>
                <a:lnTo>
                  <a:pt x="1708" y="1739"/>
                </a:lnTo>
                <a:lnTo>
                  <a:pt x="2516" y="1739"/>
                </a:lnTo>
                <a:cubicBezTo>
                  <a:pt x="2578" y="1739"/>
                  <a:pt x="2627" y="1689"/>
                  <a:pt x="2627" y="1628"/>
                </a:cubicBezTo>
                <a:lnTo>
                  <a:pt x="2627" y="1067"/>
                </a:lnTo>
                <a:cubicBezTo>
                  <a:pt x="2627" y="1005"/>
                  <a:pt x="2578" y="956"/>
                  <a:pt x="2516" y="956"/>
                </a:cubicBezTo>
                <a:lnTo>
                  <a:pt x="1708" y="956"/>
                </a:lnTo>
                <a:lnTo>
                  <a:pt x="1708" y="111"/>
                </a:lnTo>
                <a:cubicBezTo>
                  <a:pt x="1708" y="49"/>
                  <a:pt x="1653" y="0"/>
                  <a:pt x="15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 name="Google Shape;615;p37"/>
          <p:cNvSpPr/>
          <p:nvPr/>
        </p:nvSpPr>
        <p:spPr>
          <a:xfrm>
            <a:off x="7927300" y="45396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 name="Google Shape;616;p37"/>
          <p:cNvSpPr/>
          <p:nvPr/>
        </p:nvSpPr>
        <p:spPr>
          <a:xfrm>
            <a:off x="6876575" y="36782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 name="Google Shape;617;p37"/>
          <p:cNvSpPr/>
          <p:nvPr/>
        </p:nvSpPr>
        <p:spPr>
          <a:xfrm>
            <a:off x="7497650" y="359703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 name="Google Shape;618;p37"/>
          <p:cNvSpPr/>
          <p:nvPr/>
        </p:nvSpPr>
        <p:spPr>
          <a:xfrm>
            <a:off x="7581038" y="368950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 name="Google Shape;619;p37"/>
          <p:cNvSpPr/>
          <p:nvPr/>
        </p:nvSpPr>
        <p:spPr>
          <a:xfrm>
            <a:off x="7539338" y="3582988"/>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 name="Google Shape;620;p37"/>
          <p:cNvSpPr/>
          <p:nvPr/>
        </p:nvSpPr>
        <p:spPr>
          <a:xfrm flipH="1">
            <a:off x="7165963" y="39893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 name="Google Shape;621;p37"/>
          <p:cNvSpPr/>
          <p:nvPr/>
        </p:nvSpPr>
        <p:spPr>
          <a:xfrm flipH="1">
            <a:off x="7553150" y="4335300"/>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 name="Google Shape;622;p37"/>
          <p:cNvSpPr/>
          <p:nvPr/>
        </p:nvSpPr>
        <p:spPr>
          <a:xfrm>
            <a:off x="6817475" y="41228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 name="Google Shape;623;p37"/>
          <p:cNvSpPr/>
          <p:nvPr/>
        </p:nvSpPr>
        <p:spPr>
          <a:xfrm>
            <a:off x="6741725" y="44311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 name="Google Shape;624;p37"/>
          <p:cNvSpPr/>
          <p:nvPr/>
        </p:nvSpPr>
        <p:spPr>
          <a:xfrm>
            <a:off x="6775475" y="44424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 name="Google Shape;625;p37"/>
          <p:cNvSpPr/>
          <p:nvPr/>
        </p:nvSpPr>
        <p:spPr>
          <a:xfrm>
            <a:off x="6673488" y="44424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 name="Google Shape;626;p37"/>
          <p:cNvSpPr/>
          <p:nvPr/>
        </p:nvSpPr>
        <p:spPr>
          <a:xfrm>
            <a:off x="7197675" y="433633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 name="Google Shape;627;p37"/>
          <p:cNvSpPr/>
          <p:nvPr/>
        </p:nvSpPr>
        <p:spPr>
          <a:xfrm>
            <a:off x="7292625" y="43668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 name="Google Shape;628;p37"/>
          <p:cNvSpPr/>
          <p:nvPr/>
        </p:nvSpPr>
        <p:spPr>
          <a:xfrm>
            <a:off x="7958350" y="34175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 name="Google Shape;629;p37"/>
          <p:cNvSpPr/>
          <p:nvPr/>
        </p:nvSpPr>
        <p:spPr>
          <a:xfrm>
            <a:off x="7882600" y="37259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 name="Google Shape;630;p37"/>
          <p:cNvSpPr/>
          <p:nvPr/>
        </p:nvSpPr>
        <p:spPr>
          <a:xfrm>
            <a:off x="7916350" y="37371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 name="Google Shape;631;p37"/>
          <p:cNvSpPr/>
          <p:nvPr/>
        </p:nvSpPr>
        <p:spPr>
          <a:xfrm>
            <a:off x="7814363" y="37371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 name="Google Shape;632;p37"/>
          <p:cNvSpPr/>
          <p:nvPr/>
        </p:nvSpPr>
        <p:spPr>
          <a:xfrm>
            <a:off x="8338550" y="363108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 name="Google Shape;633;p37"/>
          <p:cNvSpPr/>
          <p:nvPr/>
        </p:nvSpPr>
        <p:spPr>
          <a:xfrm>
            <a:off x="8433500" y="36615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 name="Google Shape;634;p37"/>
          <p:cNvSpPr/>
          <p:nvPr/>
        </p:nvSpPr>
        <p:spPr>
          <a:xfrm>
            <a:off x="5346927" y="1463202"/>
            <a:ext cx="1082100" cy="1082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 name="Google Shape;635;p37"/>
          <p:cNvSpPr/>
          <p:nvPr/>
        </p:nvSpPr>
        <p:spPr>
          <a:xfrm>
            <a:off x="7093290" y="2524338"/>
            <a:ext cx="1643100" cy="1643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 name="Google Shape;636;p37"/>
          <p:cNvSpPr/>
          <p:nvPr/>
        </p:nvSpPr>
        <p:spPr>
          <a:xfrm>
            <a:off x="7364575" y="1151200"/>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 name="Google Shape;637;p37"/>
          <p:cNvSpPr/>
          <p:nvPr/>
        </p:nvSpPr>
        <p:spPr>
          <a:xfrm>
            <a:off x="6469000" y="3843288"/>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 name="Google Shape;638;p37"/>
          <p:cNvSpPr/>
          <p:nvPr/>
        </p:nvSpPr>
        <p:spPr>
          <a:xfrm rot="-6779535">
            <a:off x="1766563" y="247767"/>
            <a:ext cx="648910" cy="469058"/>
          </a:xfrm>
          <a:custGeom>
            <a:rect b="b" l="l" r="r" t="t"/>
            <a:pathLst>
              <a:path extrusionOk="0" h="5915" w="8183">
                <a:moveTo>
                  <a:pt x="4239" y="0"/>
                </a:moveTo>
                <a:cubicBezTo>
                  <a:pt x="4180" y="0"/>
                  <a:pt x="4122" y="2"/>
                  <a:pt x="4064" y="6"/>
                </a:cubicBezTo>
                <a:cubicBezTo>
                  <a:pt x="2769" y="99"/>
                  <a:pt x="1240" y="2207"/>
                  <a:pt x="500" y="3299"/>
                </a:cubicBezTo>
                <a:cubicBezTo>
                  <a:pt x="247" y="3662"/>
                  <a:pt x="1" y="4094"/>
                  <a:pt x="38" y="4538"/>
                </a:cubicBezTo>
                <a:cubicBezTo>
                  <a:pt x="62" y="4797"/>
                  <a:pt x="186" y="5031"/>
                  <a:pt x="358" y="5204"/>
                </a:cubicBezTo>
                <a:cubicBezTo>
                  <a:pt x="432" y="5284"/>
                  <a:pt x="525" y="5352"/>
                  <a:pt x="617" y="5407"/>
                </a:cubicBezTo>
                <a:cubicBezTo>
                  <a:pt x="919" y="5586"/>
                  <a:pt x="1264" y="5648"/>
                  <a:pt x="1604" y="5697"/>
                </a:cubicBezTo>
                <a:cubicBezTo>
                  <a:pt x="2364" y="5820"/>
                  <a:pt x="3149" y="5914"/>
                  <a:pt x="3930" y="5914"/>
                </a:cubicBezTo>
                <a:cubicBezTo>
                  <a:pt x="4999" y="5914"/>
                  <a:pt x="6061" y="5737"/>
                  <a:pt x="7048" y="5210"/>
                </a:cubicBezTo>
                <a:cubicBezTo>
                  <a:pt x="7492" y="4970"/>
                  <a:pt x="7942" y="4618"/>
                  <a:pt x="8077" y="4094"/>
                </a:cubicBezTo>
                <a:cubicBezTo>
                  <a:pt x="8182" y="3687"/>
                  <a:pt x="8071" y="3268"/>
                  <a:pt x="7923" y="2898"/>
                </a:cubicBezTo>
                <a:cubicBezTo>
                  <a:pt x="7868" y="2762"/>
                  <a:pt x="7806" y="2627"/>
                  <a:pt x="7732" y="2491"/>
                </a:cubicBezTo>
                <a:cubicBezTo>
                  <a:pt x="7045" y="1189"/>
                  <a:pt x="5643" y="0"/>
                  <a:pt x="423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 name="Google Shape;639;p37"/>
          <p:cNvSpPr/>
          <p:nvPr/>
        </p:nvSpPr>
        <p:spPr>
          <a:xfrm rot="-715145">
            <a:off x="2230963" y="74759"/>
            <a:ext cx="1797725" cy="815088"/>
          </a:xfrm>
          <a:custGeom>
            <a:rect b="b" l="l" r="r" t="t"/>
            <a:pathLst>
              <a:path extrusionOk="0" h="8997" w="9952">
                <a:moveTo>
                  <a:pt x="3764" y="1"/>
                </a:moveTo>
                <a:cubicBezTo>
                  <a:pt x="3566" y="1"/>
                  <a:pt x="3368" y="7"/>
                  <a:pt x="3169" y="18"/>
                </a:cubicBezTo>
                <a:cubicBezTo>
                  <a:pt x="2806" y="37"/>
                  <a:pt x="2442" y="74"/>
                  <a:pt x="2078" y="135"/>
                </a:cubicBezTo>
                <a:cubicBezTo>
                  <a:pt x="1277" y="265"/>
                  <a:pt x="716" y="431"/>
                  <a:pt x="376" y="875"/>
                </a:cubicBezTo>
                <a:cubicBezTo>
                  <a:pt x="210" y="1091"/>
                  <a:pt x="99" y="1381"/>
                  <a:pt x="44" y="1769"/>
                </a:cubicBezTo>
                <a:cubicBezTo>
                  <a:pt x="13" y="1972"/>
                  <a:pt x="0" y="2201"/>
                  <a:pt x="0" y="2460"/>
                </a:cubicBezTo>
                <a:cubicBezTo>
                  <a:pt x="7" y="4661"/>
                  <a:pt x="1344" y="7552"/>
                  <a:pt x="3120" y="8514"/>
                </a:cubicBezTo>
                <a:cubicBezTo>
                  <a:pt x="3729" y="8843"/>
                  <a:pt x="4377" y="8996"/>
                  <a:pt x="5022" y="8996"/>
                </a:cubicBezTo>
                <a:cubicBezTo>
                  <a:pt x="6790" y="8996"/>
                  <a:pt x="8533" y="7844"/>
                  <a:pt x="9378" y="6023"/>
                </a:cubicBezTo>
                <a:cubicBezTo>
                  <a:pt x="9440" y="5894"/>
                  <a:pt x="9495" y="5764"/>
                  <a:pt x="9545" y="5629"/>
                </a:cubicBezTo>
                <a:cubicBezTo>
                  <a:pt x="9828" y="4864"/>
                  <a:pt x="9951" y="3989"/>
                  <a:pt x="9791" y="3187"/>
                </a:cubicBezTo>
                <a:cubicBezTo>
                  <a:pt x="9748" y="2965"/>
                  <a:pt x="9680" y="2749"/>
                  <a:pt x="9594" y="2546"/>
                </a:cubicBezTo>
                <a:cubicBezTo>
                  <a:pt x="9101" y="1442"/>
                  <a:pt x="8028" y="857"/>
                  <a:pt x="6992" y="517"/>
                </a:cubicBezTo>
                <a:cubicBezTo>
                  <a:pt x="5943" y="173"/>
                  <a:pt x="4855" y="1"/>
                  <a:pt x="3764" y="1"/>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 name="Google Shape;640;p37"/>
          <p:cNvSpPr txBox="1"/>
          <p:nvPr>
            <p:ph idx="2" type="title"/>
          </p:nvPr>
        </p:nvSpPr>
        <p:spPr>
          <a:xfrm>
            <a:off x="1937975" y="1337825"/>
            <a:ext cx="14160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6000"/>
              <a:buNone/>
            </a:pPr>
            <a:r>
              <a:rPr lang="en-US"/>
              <a:t>03</a:t>
            </a:r>
            <a:endParaRPr/>
          </a:p>
        </p:txBody>
      </p:sp>
      <p:grpSp>
        <p:nvGrpSpPr>
          <p:cNvPr id="641" name="Google Shape;641;p37"/>
          <p:cNvGrpSpPr/>
          <p:nvPr/>
        </p:nvGrpSpPr>
        <p:grpSpPr>
          <a:xfrm>
            <a:off x="5124228" y="1318527"/>
            <a:ext cx="3458118" cy="2413874"/>
            <a:chOff x="2842986" y="2109350"/>
            <a:chExt cx="3458118" cy="2413874"/>
          </a:xfrm>
        </p:grpSpPr>
        <p:sp>
          <p:nvSpPr>
            <p:cNvPr id="642" name="Google Shape;642;p37"/>
            <p:cNvSpPr/>
            <p:nvPr/>
          </p:nvSpPr>
          <p:spPr>
            <a:xfrm>
              <a:off x="2842986" y="4259905"/>
              <a:ext cx="1822669" cy="229156"/>
            </a:xfrm>
            <a:custGeom>
              <a:rect b="b" l="l" r="r" t="t"/>
              <a:pathLst>
                <a:path extrusionOk="0" h="8404" w="66844">
                  <a:moveTo>
                    <a:pt x="33422" y="0"/>
                  </a:moveTo>
                  <a:lnTo>
                    <a:pt x="30011" y="20"/>
                  </a:lnTo>
                  <a:lnTo>
                    <a:pt x="26676" y="77"/>
                  </a:lnTo>
                  <a:lnTo>
                    <a:pt x="23477" y="193"/>
                  </a:lnTo>
                  <a:lnTo>
                    <a:pt x="20412" y="328"/>
                  </a:lnTo>
                  <a:lnTo>
                    <a:pt x="17482" y="501"/>
                  </a:lnTo>
                  <a:lnTo>
                    <a:pt x="14726" y="714"/>
                  </a:lnTo>
                  <a:lnTo>
                    <a:pt x="13416" y="829"/>
                  </a:lnTo>
                  <a:lnTo>
                    <a:pt x="12163" y="964"/>
                  </a:lnTo>
                  <a:lnTo>
                    <a:pt x="10948" y="1099"/>
                  </a:lnTo>
                  <a:lnTo>
                    <a:pt x="9792" y="1234"/>
                  </a:lnTo>
                  <a:lnTo>
                    <a:pt x="8674" y="1369"/>
                  </a:lnTo>
                  <a:lnTo>
                    <a:pt x="7633" y="1523"/>
                  </a:lnTo>
                  <a:lnTo>
                    <a:pt x="6631" y="1697"/>
                  </a:lnTo>
                  <a:lnTo>
                    <a:pt x="5706" y="1851"/>
                  </a:lnTo>
                  <a:lnTo>
                    <a:pt x="4839" y="2024"/>
                  </a:lnTo>
                  <a:lnTo>
                    <a:pt x="4029" y="2198"/>
                  </a:lnTo>
                  <a:lnTo>
                    <a:pt x="3297" y="2371"/>
                  </a:lnTo>
                  <a:lnTo>
                    <a:pt x="2622" y="2564"/>
                  </a:lnTo>
                  <a:lnTo>
                    <a:pt x="2024" y="2757"/>
                  </a:lnTo>
                  <a:lnTo>
                    <a:pt x="1504" y="2949"/>
                  </a:lnTo>
                  <a:lnTo>
                    <a:pt x="1042" y="3161"/>
                  </a:lnTo>
                  <a:lnTo>
                    <a:pt x="675" y="3354"/>
                  </a:lnTo>
                  <a:lnTo>
                    <a:pt x="521" y="3450"/>
                  </a:lnTo>
                  <a:lnTo>
                    <a:pt x="386" y="3566"/>
                  </a:lnTo>
                  <a:lnTo>
                    <a:pt x="271" y="3662"/>
                  </a:lnTo>
                  <a:lnTo>
                    <a:pt x="174" y="3778"/>
                  </a:lnTo>
                  <a:lnTo>
                    <a:pt x="97" y="3874"/>
                  </a:lnTo>
                  <a:lnTo>
                    <a:pt x="39" y="3990"/>
                  </a:lnTo>
                  <a:lnTo>
                    <a:pt x="1" y="4087"/>
                  </a:lnTo>
                  <a:lnTo>
                    <a:pt x="1" y="4202"/>
                  </a:lnTo>
                  <a:lnTo>
                    <a:pt x="1" y="4318"/>
                  </a:lnTo>
                  <a:lnTo>
                    <a:pt x="39" y="4414"/>
                  </a:lnTo>
                  <a:lnTo>
                    <a:pt x="97" y="4530"/>
                  </a:lnTo>
                  <a:lnTo>
                    <a:pt x="174" y="4626"/>
                  </a:lnTo>
                  <a:lnTo>
                    <a:pt x="271" y="4742"/>
                  </a:lnTo>
                  <a:lnTo>
                    <a:pt x="386" y="4838"/>
                  </a:lnTo>
                  <a:lnTo>
                    <a:pt x="521" y="4954"/>
                  </a:lnTo>
                  <a:lnTo>
                    <a:pt x="675" y="5050"/>
                  </a:lnTo>
                  <a:lnTo>
                    <a:pt x="1042" y="5262"/>
                  </a:lnTo>
                  <a:lnTo>
                    <a:pt x="1504" y="5455"/>
                  </a:lnTo>
                  <a:lnTo>
                    <a:pt x="2024" y="5648"/>
                  </a:lnTo>
                  <a:lnTo>
                    <a:pt x="2622" y="5840"/>
                  </a:lnTo>
                  <a:lnTo>
                    <a:pt x="3297" y="6033"/>
                  </a:lnTo>
                  <a:lnTo>
                    <a:pt x="4029" y="6207"/>
                  </a:lnTo>
                  <a:lnTo>
                    <a:pt x="4839" y="6380"/>
                  </a:lnTo>
                  <a:lnTo>
                    <a:pt x="5706" y="6554"/>
                  </a:lnTo>
                  <a:lnTo>
                    <a:pt x="6631" y="6727"/>
                  </a:lnTo>
                  <a:lnTo>
                    <a:pt x="7633" y="6881"/>
                  </a:lnTo>
                  <a:lnTo>
                    <a:pt x="8674" y="7035"/>
                  </a:lnTo>
                  <a:lnTo>
                    <a:pt x="9792" y="7170"/>
                  </a:lnTo>
                  <a:lnTo>
                    <a:pt x="10948" y="7305"/>
                  </a:lnTo>
                  <a:lnTo>
                    <a:pt x="12163" y="7440"/>
                  </a:lnTo>
                  <a:lnTo>
                    <a:pt x="13416" y="7575"/>
                  </a:lnTo>
                  <a:lnTo>
                    <a:pt x="14726" y="7691"/>
                  </a:lnTo>
                  <a:lnTo>
                    <a:pt x="17482" y="7903"/>
                  </a:lnTo>
                  <a:lnTo>
                    <a:pt x="20412" y="8076"/>
                  </a:lnTo>
                  <a:lnTo>
                    <a:pt x="23477" y="8211"/>
                  </a:lnTo>
                  <a:lnTo>
                    <a:pt x="26676" y="8327"/>
                  </a:lnTo>
                  <a:lnTo>
                    <a:pt x="30011" y="8385"/>
                  </a:lnTo>
                  <a:lnTo>
                    <a:pt x="33422" y="8404"/>
                  </a:lnTo>
                  <a:lnTo>
                    <a:pt x="36834" y="8385"/>
                  </a:lnTo>
                  <a:lnTo>
                    <a:pt x="40149" y="8327"/>
                  </a:lnTo>
                  <a:lnTo>
                    <a:pt x="43348" y="8211"/>
                  </a:lnTo>
                  <a:lnTo>
                    <a:pt x="46432" y="8076"/>
                  </a:lnTo>
                  <a:lnTo>
                    <a:pt x="49343" y="7903"/>
                  </a:lnTo>
                  <a:lnTo>
                    <a:pt x="52099" y="7691"/>
                  </a:lnTo>
                  <a:lnTo>
                    <a:pt x="53410" y="7575"/>
                  </a:lnTo>
                  <a:lnTo>
                    <a:pt x="54682" y="7440"/>
                  </a:lnTo>
                  <a:lnTo>
                    <a:pt x="55896" y="7305"/>
                  </a:lnTo>
                  <a:lnTo>
                    <a:pt x="57052" y="7170"/>
                  </a:lnTo>
                  <a:lnTo>
                    <a:pt x="58151" y="7035"/>
                  </a:lnTo>
                  <a:lnTo>
                    <a:pt x="59211" y="6881"/>
                  </a:lnTo>
                  <a:lnTo>
                    <a:pt x="60194" y="6727"/>
                  </a:lnTo>
                  <a:lnTo>
                    <a:pt x="61139" y="6554"/>
                  </a:lnTo>
                  <a:lnTo>
                    <a:pt x="62006" y="6380"/>
                  </a:lnTo>
                  <a:lnTo>
                    <a:pt x="62815" y="6207"/>
                  </a:lnTo>
                  <a:lnTo>
                    <a:pt x="63548" y="6033"/>
                  </a:lnTo>
                  <a:lnTo>
                    <a:pt x="64222" y="5840"/>
                  </a:lnTo>
                  <a:lnTo>
                    <a:pt x="64820" y="5648"/>
                  </a:lnTo>
                  <a:lnTo>
                    <a:pt x="65340" y="5455"/>
                  </a:lnTo>
                  <a:lnTo>
                    <a:pt x="65784" y="5262"/>
                  </a:lnTo>
                  <a:lnTo>
                    <a:pt x="66169" y="5050"/>
                  </a:lnTo>
                  <a:lnTo>
                    <a:pt x="66323" y="4954"/>
                  </a:lnTo>
                  <a:lnTo>
                    <a:pt x="66458" y="4838"/>
                  </a:lnTo>
                  <a:lnTo>
                    <a:pt x="66574" y="4742"/>
                  </a:lnTo>
                  <a:lnTo>
                    <a:pt x="66670" y="4626"/>
                  </a:lnTo>
                  <a:lnTo>
                    <a:pt x="66747" y="4530"/>
                  </a:lnTo>
                  <a:lnTo>
                    <a:pt x="66805" y="4414"/>
                  </a:lnTo>
                  <a:lnTo>
                    <a:pt x="66824" y="4318"/>
                  </a:lnTo>
                  <a:lnTo>
                    <a:pt x="66844" y="4202"/>
                  </a:lnTo>
                  <a:lnTo>
                    <a:pt x="66824" y="4087"/>
                  </a:lnTo>
                  <a:lnTo>
                    <a:pt x="66805" y="3990"/>
                  </a:lnTo>
                  <a:lnTo>
                    <a:pt x="66747" y="3874"/>
                  </a:lnTo>
                  <a:lnTo>
                    <a:pt x="66670" y="3778"/>
                  </a:lnTo>
                  <a:lnTo>
                    <a:pt x="66574" y="3662"/>
                  </a:lnTo>
                  <a:lnTo>
                    <a:pt x="66458" y="3566"/>
                  </a:lnTo>
                  <a:lnTo>
                    <a:pt x="66323" y="3450"/>
                  </a:lnTo>
                  <a:lnTo>
                    <a:pt x="66169" y="3354"/>
                  </a:lnTo>
                  <a:lnTo>
                    <a:pt x="65784" y="3161"/>
                  </a:lnTo>
                  <a:lnTo>
                    <a:pt x="65340" y="2949"/>
                  </a:lnTo>
                  <a:lnTo>
                    <a:pt x="64820" y="2757"/>
                  </a:lnTo>
                  <a:lnTo>
                    <a:pt x="64222" y="2564"/>
                  </a:lnTo>
                  <a:lnTo>
                    <a:pt x="63548" y="2371"/>
                  </a:lnTo>
                  <a:lnTo>
                    <a:pt x="62815" y="2198"/>
                  </a:lnTo>
                  <a:lnTo>
                    <a:pt x="62006" y="2024"/>
                  </a:lnTo>
                  <a:lnTo>
                    <a:pt x="61139" y="1851"/>
                  </a:lnTo>
                  <a:lnTo>
                    <a:pt x="60194" y="1697"/>
                  </a:lnTo>
                  <a:lnTo>
                    <a:pt x="59211" y="1523"/>
                  </a:lnTo>
                  <a:lnTo>
                    <a:pt x="58151" y="1369"/>
                  </a:lnTo>
                  <a:lnTo>
                    <a:pt x="57052" y="1234"/>
                  </a:lnTo>
                  <a:lnTo>
                    <a:pt x="55896" y="1099"/>
                  </a:lnTo>
                  <a:lnTo>
                    <a:pt x="54682" y="964"/>
                  </a:lnTo>
                  <a:lnTo>
                    <a:pt x="53410" y="829"/>
                  </a:lnTo>
                  <a:lnTo>
                    <a:pt x="52099" y="714"/>
                  </a:lnTo>
                  <a:lnTo>
                    <a:pt x="49343" y="501"/>
                  </a:lnTo>
                  <a:lnTo>
                    <a:pt x="46432" y="328"/>
                  </a:lnTo>
                  <a:lnTo>
                    <a:pt x="43348" y="193"/>
                  </a:lnTo>
                  <a:lnTo>
                    <a:pt x="40149" y="77"/>
                  </a:lnTo>
                  <a:lnTo>
                    <a:pt x="36834" y="20"/>
                  </a:lnTo>
                  <a:lnTo>
                    <a:pt x="33422" y="0"/>
                  </a:lnTo>
                  <a:close/>
                </a:path>
              </a:pathLst>
            </a:custGeom>
            <a:solidFill>
              <a:srgbClr val="261E35">
                <a:alpha val="274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 name="Google Shape;643;p37"/>
            <p:cNvSpPr/>
            <p:nvPr/>
          </p:nvSpPr>
          <p:spPr>
            <a:xfrm>
              <a:off x="3903021" y="4210497"/>
              <a:ext cx="335881" cy="168731"/>
            </a:xfrm>
            <a:custGeom>
              <a:rect b="b" l="l" r="r" t="t"/>
              <a:pathLst>
                <a:path extrusionOk="0" h="6188" w="12318">
                  <a:moveTo>
                    <a:pt x="965" y="1"/>
                  </a:moveTo>
                  <a:lnTo>
                    <a:pt x="753" y="20"/>
                  </a:lnTo>
                  <a:lnTo>
                    <a:pt x="560" y="78"/>
                  </a:lnTo>
                  <a:lnTo>
                    <a:pt x="502" y="97"/>
                  </a:lnTo>
                  <a:lnTo>
                    <a:pt x="444" y="136"/>
                  </a:lnTo>
                  <a:lnTo>
                    <a:pt x="406" y="174"/>
                  </a:lnTo>
                  <a:lnTo>
                    <a:pt x="386" y="232"/>
                  </a:lnTo>
                  <a:lnTo>
                    <a:pt x="290" y="1022"/>
                  </a:lnTo>
                  <a:lnTo>
                    <a:pt x="155" y="2179"/>
                  </a:lnTo>
                  <a:lnTo>
                    <a:pt x="1" y="3721"/>
                  </a:lnTo>
                  <a:lnTo>
                    <a:pt x="675" y="4067"/>
                  </a:lnTo>
                  <a:lnTo>
                    <a:pt x="1408" y="4434"/>
                  </a:lnTo>
                  <a:lnTo>
                    <a:pt x="2352" y="4877"/>
                  </a:lnTo>
                  <a:lnTo>
                    <a:pt x="2873" y="5089"/>
                  </a:lnTo>
                  <a:lnTo>
                    <a:pt x="3432" y="5301"/>
                  </a:lnTo>
                  <a:lnTo>
                    <a:pt x="3991" y="5513"/>
                  </a:lnTo>
                  <a:lnTo>
                    <a:pt x="4588" y="5706"/>
                  </a:lnTo>
                  <a:lnTo>
                    <a:pt x="5166" y="5879"/>
                  </a:lnTo>
                  <a:lnTo>
                    <a:pt x="5745" y="6014"/>
                  </a:lnTo>
                  <a:lnTo>
                    <a:pt x="6323" y="6111"/>
                  </a:lnTo>
                  <a:lnTo>
                    <a:pt x="6882" y="6168"/>
                  </a:lnTo>
                  <a:lnTo>
                    <a:pt x="7441" y="6188"/>
                  </a:lnTo>
                  <a:lnTo>
                    <a:pt x="7980" y="6188"/>
                  </a:lnTo>
                  <a:lnTo>
                    <a:pt x="8501" y="6168"/>
                  </a:lnTo>
                  <a:lnTo>
                    <a:pt x="9021" y="6130"/>
                  </a:lnTo>
                  <a:lnTo>
                    <a:pt x="9522" y="6072"/>
                  </a:lnTo>
                  <a:lnTo>
                    <a:pt x="10004" y="6014"/>
                  </a:lnTo>
                  <a:lnTo>
                    <a:pt x="10447" y="5937"/>
                  </a:lnTo>
                  <a:lnTo>
                    <a:pt x="10852" y="5841"/>
                  </a:lnTo>
                  <a:lnTo>
                    <a:pt x="11218" y="5744"/>
                  </a:lnTo>
                  <a:lnTo>
                    <a:pt x="11546" y="5629"/>
                  </a:lnTo>
                  <a:lnTo>
                    <a:pt x="11816" y="5513"/>
                  </a:lnTo>
                  <a:lnTo>
                    <a:pt x="12028" y="5397"/>
                  </a:lnTo>
                  <a:lnTo>
                    <a:pt x="12182" y="5282"/>
                  </a:lnTo>
                  <a:lnTo>
                    <a:pt x="12240" y="5224"/>
                  </a:lnTo>
                  <a:lnTo>
                    <a:pt x="12279" y="5166"/>
                  </a:lnTo>
                  <a:lnTo>
                    <a:pt x="12298" y="5108"/>
                  </a:lnTo>
                  <a:lnTo>
                    <a:pt x="12317" y="5050"/>
                  </a:lnTo>
                  <a:lnTo>
                    <a:pt x="12298" y="4993"/>
                  </a:lnTo>
                  <a:lnTo>
                    <a:pt x="12259" y="4935"/>
                  </a:lnTo>
                  <a:lnTo>
                    <a:pt x="12144" y="4838"/>
                  </a:lnTo>
                  <a:lnTo>
                    <a:pt x="12009" y="4742"/>
                  </a:lnTo>
                  <a:lnTo>
                    <a:pt x="11816" y="4646"/>
                  </a:lnTo>
                  <a:lnTo>
                    <a:pt x="11604" y="4569"/>
                  </a:lnTo>
                  <a:lnTo>
                    <a:pt x="11084" y="4395"/>
                  </a:lnTo>
                  <a:lnTo>
                    <a:pt x="10428" y="4202"/>
                  </a:lnTo>
                  <a:lnTo>
                    <a:pt x="9696" y="3971"/>
                  </a:lnTo>
                  <a:lnTo>
                    <a:pt x="8848" y="3701"/>
                  </a:lnTo>
                  <a:lnTo>
                    <a:pt x="8404" y="3547"/>
                  </a:lnTo>
                  <a:lnTo>
                    <a:pt x="7942" y="3374"/>
                  </a:lnTo>
                  <a:lnTo>
                    <a:pt x="7479" y="3181"/>
                  </a:lnTo>
                  <a:lnTo>
                    <a:pt x="6978" y="2969"/>
                  </a:lnTo>
                  <a:lnTo>
                    <a:pt x="6516" y="2738"/>
                  </a:lnTo>
                  <a:lnTo>
                    <a:pt x="6092" y="2506"/>
                  </a:lnTo>
                  <a:lnTo>
                    <a:pt x="5725" y="2256"/>
                  </a:lnTo>
                  <a:lnTo>
                    <a:pt x="5378" y="2044"/>
                  </a:lnTo>
                  <a:lnTo>
                    <a:pt x="5089" y="1812"/>
                  </a:lnTo>
                  <a:lnTo>
                    <a:pt x="4839" y="1581"/>
                  </a:lnTo>
                  <a:lnTo>
                    <a:pt x="4627" y="1388"/>
                  </a:lnTo>
                  <a:lnTo>
                    <a:pt x="4434" y="1176"/>
                  </a:lnTo>
                  <a:lnTo>
                    <a:pt x="4280" y="1003"/>
                  </a:lnTo>
                  <a:lnTo>
                    <a:pt x="4164" y="829"/>
                  </a:lnTo>
                  <a:lnTo>
                    <a:pt x="3991" y="560"/>
                  </a:lnTo>
                  <a:lnTo>
                    <a:pt x="3894" y="386"/>
                  </a:lnTo>
                  <a:lnTo>
                    <a:pt x="3875" y="328"/>
                  </a:lnTo>
                  <a:lnTo>
                    <a:pt x="3335" y="232"/>
                  </a:lnTo>
                  <a:lnTo>
                    <a:pt x="2796" y="155"/>
                  </a:lnTo>
                  <a:lnTo>
                    <a:pt x="2160" y="58"/>
                  </a:lnTo>
                  <a:lnTo>
                    <a:pt x="1524" y="20"/>
                  </a:lnTo>
                  <a:lnTo>
                    <a:pt x="1234" y="1"/>
                  </a:lnTo>
                  <a:close/>
                </a:path>
              </a:pathLst>
            </a:custGeom>
            <a:solidFill>
              <a:srgbClr val="D98E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 name="Google Shape;644;p37"/>
            <p:cNvSpPr/>
            <p:nvPr/>
          </p:nvSpPr>
          <p:spPr>
            <a:xfrm>
              <a:off x="3895686" y="4311930"/>
              <a:ext cx="368438" cy="88319"/>
            </a:xfrm>
            <a:custGeom>
              <a:rect b="b" l="l" r="r" t="t"/>
              <a:pathLst>
                <a:path extrusionOk="0" h="3239" w="13512">
                  <a:moveTo>
                    <a:pt x="270" y="1"/>
                  </a:moveTo>
                  <a:lnTo>
                    <a:pt x="212" y="347"/>
                  </a:lnTo>
                  <a:lnTo>
                    <a:pt x="135" y="694"/>
                  </a:lnTo>
                  <a:lnTo>
                    <a:pt x="77" y="1118"/>
                  </a:lnTo>
                  <a:lnTo>
                    <a:pt x="19" y="1562"/>
                  </a:lnTo>
                  <a:lnTo>
                    <a:pt x="0" y="1986"/>
                  </a:lnTo>
                  <a:lnTo>
                    <a:pt x="0" y="2159"/>
                  </a:lnTo>
                  <a:lnTo>
                    <a:pt x="19" y="2333"/>
                  </a:lnTo>
                  <a:lnTo>
                    <a:pt x="39" y="2448"/>
                  </a:lnTo>
                  <a:lnTo>
                    <a:pt x="96" y="2545"/>
                  </a:lnTo>
                  <a:lnTo>
                    <a:pt x="116" y="2583"/>
                  </a:lnTo>
                  <a:lnTo>
                    <a:pt x="173" y="2603"/>
                  </a:lnTo>
                  <a:lnTo>
                    <a:pt x="328" y="2680"/>
                  </a:lnTo>
                  <a:lnTo>
                    <a:pt x="540" y="2718"/>
                  </a:lnTo>
                  <a:lnTo>
                    <a:pt x="829" y="2776"/>
                  </a:lnTo>
                  <a:lnTo>
                    <a:pt x="1542" y="2872"/>
                  </a:lnTo>
                  <a:lnTo>
                    <a:pt x="2429" y="2949"/>
                  </a:lnTo>
                  <a:lnTo>
                    <a:pt x="3489" y="3007"/>
                  </a:lnTo>
                  <a:lnTo>
                    <a:pt x="4664" y="3065"/>
                  </a:lnTo>
                  <a:lnTo>
                    <a:pt x="7247" y="3200"/>
                  </a:lnTo>
                  <a:lnTo>
                    <a:pt x="7941" y="3219"/>
                  </a:lnTo>
                  <a:lnTo>
                    <a:pt x="8673" y="3239"/>
                  </a:lnTo>
                  <a:lnTo>
                    <a:pt x="9406" y="3219"/>
                  </a:lnTo>
                  <a:lnTo>
                    <a:pt x="10138" y="3181"/>
                  </a:lnTo>
                  <a:lnTo>
                    <a:pt x="10851" y="3123"/>
                  </a:lnTo>
                  <a:lnTo>
                    <a:pt x="11507" y="3046"/>
                  </a:lnTo>
                  <a:lnTo>
                    <a:pt x="12104" y="2949"/>
                  </a:lnTo>
                  <a:lnTo>
                    <a:pt x="12374" y="2872"/>
                  </a:lnTo>
                  <a:lnTo>
                    <a:pt x="12625" y="2815"/>
                  </a:lnTo>
                  <a:lnTo>
                    <a:pt x="12837" y="2737"/>
                  </a:lnTo>
                  <a:lnTo>
                    <a:pt x="13029" y="2660"/>
                  </a:lnTo>
                  <a:lnTo>
                    <a:pt x="13203" y="2564"/>
                  </a:lnTo>
                  <a:lnTo>
                    <a:pt x="13338" y="2468"/>
                  </a:lnTo>
                  <a:lnTo>
                    <a:pt x="13434" y="2352"/>
                  </a:lnTo>
                  <a:lnTo>
                    <a:pt x="13492" y="2236"/>
                  </a:lnTo>
                  <a:lnTo>
                    <a:pt x="13511" y="2121"/>
                  </a:lnTo>
                  <a:lnTo>
                    <a:pt x="13473" y="1986"/>
                  </a:lnTo>
                  <a:lnTo>
                    <a:pt x="13415" y="1851"/>
                  </a:lnTo>
                  <a:lnTo>
                    <a:pt x="13299" y="1716"/>
                  </a:lnTo>
                  <a:lnTo>
                    <a:pt x="13126" y="1562"/>
                  </a:lnTo>
                  <a:lnTo>
                    <a:pt x="12914" y="1388"/>
                  </a:lnTo>
                  <a:lnTo>
                    <a:pt x="12644" y="1234"/>
                  </a:lnTo>
                  <a:lnTo>
                    <a:pt x="12316" y="1041"/>
                  </a:lnTo>
                  <a:lnTo>
                    <a:pt x="11931" y="849"/>
                  </a:lnTo>
                  <a:lnTo>
                    <a:pt x="11487" y="656"/>
                  </a:lnTo>
                  <a:lnTo>
                    <a:pt x="11565" y="733"/>
                  </a:lnTo>
                  <a:lnTo>
                    <a:pt x="11622" y="810"/>
                  </a:lnTo>
                  <a:lnTo>
                    <a:pt x="11661" y="906"/>
                  </a:lnTo>
                  <a:lnTo>
                    <a:pt x="11699" y="1041"/>
                  </a:lnTo>
                  <a:lnTo>
                    <a:pt x="11719" y="1176"/>
                  </a:lnTo>
                  <a:lnTo>
                    <a:pt x="11699" y="1253"/>
                  </a:lnTo>
                  <a:lnTo>
                    <a:pt x="11680" y="1311"/>
                  </a:lnTo>
                  <a:lnTo>
                    <a:pt x="11642" y="1388"/>
                  </a:lnTo>
                  <a:lnTo>
                    <a:pt x="11584" y="1465"/>
                  </a:lnTo>
                  <a:lnTo>
                    <a:pt x="11487" y="1523"/>
                  </a:lnTo>
                  <a:lnTo>
                    <a:pt x="11391" y="1600"/>
                  </a:lnTo>
                  <a:lnTo>
                    <a:pt x="11275" y="1658"/>
                  </a:lnTo>
                  <a:lnTo>
                    <a:pt x="11121" y="1716"/>
                  </a:lnTo>
                  <a:lnTo>
                    <a:pt x="10948" y="1774"/>
                  </a:lnTo>
                  <a:lnTo>
                    <a:pt x="10755" y="1832"/>
                  </a:lnTo>
                  <a:lnTo>
                    <a:pt x="10524" y="1889"/>
                  </a:lnTo>
                  <a:lnTo>
                    <a:pt x="10254" y="1928"/>
                  </a:lnTo>
                  <a:lnTo>
                    <a:pt x="9637" y="1986"/>
                  </a:lnTo>
                  <a:lnTo>
                    <a:pt x="8847" y="2024"/>
                  </a:lnTo>
                  <a:lnTo>
                    <a:pt x="7902" y="2024"/>
                  </a:lnTo>
                  <a:lnTo>
                    <a:pt x="6785" y="1966"/>
                  </a:lnTo>
                  <a:lnTo>
                    <a:pt x="6457" y="1909"/>
                  </a:lnTo>
                  <a:lnTo>
                    <a:pt x="6110" y="1812"/>
                  </a:lnTo>
                  <a:lnTo>
                    <a:pt x="5667" y="1697"/>
                  </a:lnTo>
                  <a:lnTo>
                    <a:pt x="5165" y="1542"/>
                  </a:lnTo>
                  <a:lnTo>
                    <a:pt x="4626" y="1330"/>
                  </a:lnTo>
                  <a:lnTo>
                    <a:pt x="4086" y="1118"/>
                  </a:lnTo>
                  <a:lnTo>
                    <a:pt x="3836" y="984"/>
                  </a:lnTo>
                  <a:lnTo>
                    <a:pt x="3585" y="849"/>
                  </a:lnTo>
                  <a:lnTo>
                    <a:pt x="3315" y="714"/>
                  </a:lnTo>
                  <a:lnTo>
                    <a:pt x="3065" y="598"/>
                  </a:lnTo>
                  <a:lnTo>
                    <a:pt x="2775" y="482"/>
                  </a:lnTo>
                  <a:lnTo>
                    <a:pt x="2506" y="386"/>
                  </a:lnTo>
                  <a:lnTo>
                    <a:pt x="1947" y="251"/>
                  </a:lnTo>
                  <a:lnTo>
                    <a:pt x="1426" y="135"/>
                  </a:lnTo>
                  <a:lnTo>
                    <a:pt x="983" y="58"/>
                  </a:lnTo>
                  <a:lnTo>
                    <a:pt x="617" y="20"/>
                  </a:lnTo>
                  <a:lnTo>
                    <a:pt x="270" y="1"/>
                  </a:lnTo>
                  <a:close/>
                </a:path>
              </a:pathLst>
            </a:custGeom>
            <a:solidFill>
              <a:srgbClr val="30303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 name="Google Shape;645;p37"/>
            <p:cNvSpPr/>
            <p:nvPr/>
          </p:nvSpPr>
          <p:spPr>
            <a:xfrm>
              <a:off x="3764286" y="4282509"/>
              <a:ext cx="335854" cy="168731"/>
            </a:xfrm>
            <a:custGeom>
              <a:rect b="b" l="l" r="r" t="t"/>
              <a:pathLst>
                <a:path extrusionOk="0" h="6188" w="12317">
                  <a:moveTo>
                    <a:pt x="964" y="0"/>
                  </a:moveTo>
                  <a:lnTo>
                    <a:pt x="752" y="19"/>
                  </a:lnTo>
                  <a:lnTo>
                    <a:pt x="559" y="77"/>
                  </a:lnTo>
                  <a:lnTo>
                    <a:pt x="502" y="97"/>
                  </a:lnTo>
                  <a:lnTo>
                    <a:pt x="444" y="135"/>
                  </a:lnTo>
                  <a:lnTo>
                    <a:pt x="405" y="174"/>
                  </a:lnTo>
                  <a:lnTo>
                    <a:pt x="386" y="231"/>
                  </a:lnTo>
                  <a:lnTo>
                    <a:pt x="290" y="1002"/>
                  </a:lnTo>
                  <a:lnTo>
                    <a:pt x="155" y="2178"/>
                  </a:lnTo>
                  <a:lnTo>
                    <a:pt x="0" y="3720"/>
                  </a:lnTo>
                  <a:lnTo>
                    <a:pt x="675" y="4067"/>
                  </a:lnTo>
                  <a:lnTo>
                    <a:pt x="1407" y="4433"/>
                  </a:lnTo>
                  <a:lnTo>
                    <a:pt x="2352" y="4877"/>
                  </a:lnTo>
                  <a:lnTo>
                    <a:pt x="2872" y="5089"/>
                  </a:lnTo>
                  <a:lnTo>
                    <a:pt x="3431" y="5301"/>
                  </a:lnTo>
                  <a:lnTo>
                    <a:pt x="3990" y="5513"/>
                  </a:lnTo>
                  <a:lnTo>
                    <a:pt x="4588" y="5705"/>
                  </a:lnTo>
                  <a:lnTo>
                    <a:pt x="5166" y="5860"/>
                  </a:lnTo>
                  <a:lnTo>
                    <a:pt x="5744" y="6014"/>
                  </a:lnTo>
                  <a:lnTo>
                    <a:pt x="6322" y="6110"/>
                  </a:lnTo>
                  <a:lnTo>
                    <a:pt x="6881" y="6168"/>
                  </a:lnTo>
                  <a:lnTo>
                    <a:pt x="7440" y="6187"/>
                  </a:lnTo>
                  <a:lnTo>
                    <a:pt x="7980" y="6187"/>
                  </a:lnTo>
                  <a:lnTo>
                    <a:pt x="8500" y="6168"/>
                  </a:lnTo>
                  <a:lnTo>
                    <a:pt x="9021" y="6129"/>
                  </a:lnTo>
                  <a:lnTo>
                    <a:pt x="9522" y="6072"/>
                  </a:lnTo>
                  <a:lnTo>
                    <a:pt x="10004" y="6014"/>
                  </a:lnTo>
                  <a:lnTo>
                    <a:pt x="10447" y="5937"/>
                  </a:lnTo>
                  <a:lnTo>
                    <a:pt x="10852" y="5840"/>
                  </a:lnTo>
                  <a:lnTo>
                    <a:pt x="11218" y="5725"/>
                  </a:lnTo>
                  <a:lnTo>
                    <a:pt x="11546" y="5628"/>
                  </a:lnTo>
                  <a:lnTo>
                    <a:pt x="11816" y="5513"/>
                  </a:lnTo>
                  <a:lnTo>
                    <a:pt x="12028" y="5397"/>
                  </a:lnTo>
                  <a:lnTo>
                    <a:pt x="12182" y="5281"/>
                  </a:lnTo>
                  <a:lnTo>
                    <a:pt x="12240" y="5223"/>
                  </a:lnTo>
                  <a:lnTo>
                    <a:pt x="12278" y="5166"/>
                  </a:lnTo>
                  <a:lnTo>
                    <a:pt x="12297" y="5108"/>
                  </a:lnTo>
                  <a:lnTo>
                    <a:pt x="12317" y="5050"/>
                  </a:lnTo>
                  <a:lnTo>
                    <a:pt x="12297" y="4992"/>
                  </a:lnTo>
                  <a:lnTo>
                    <a:pt x="12259" y="4934"/>
                  </a:lnTo>
                  <a:lnTo>
                    <a:pt x="12143" y="4838"/>
                  </a:lnTo>
                  <a:lnTo>
                    <a:pt x="12008" y="4742"/>
                  </a:lnTo>
                  <a:lnTo>
                    <a:pt x="11816" y="4645"/>
                  </a:lnTo>
                  <a:lnTo>
                    <a:pt x="11604" y="4568"/>
                  </a:lnTo>
                  <a:lnTo>
                    <a:pt x="11083" y="4395"/>
                  </a:lnTo>
                  <a:lnTo>
                    <a:pt x="10428" y="4202"/>
                  </a:lnTo>
                  <a:lnTo>
                    <a:pt x="9695" y="3971"/>
                  </a:lnTo>
                  <a:lnTo>
                    <a:pt x="8847" y="3701"/>
                  </a:lnTo>
                  <a:lnTo>
                    <a:pt x="8404" y="3547"/>
                  </a:lnTo>
                  <a:lnTo>
                    <a:pt x="7941" y="3373"/>
                  </a:lnTo>
                  <a:lnTo>
                    <a:pt x="7479" y="3180"/>
                  </a:lnTo>
                  <a:lnTo>
                    <a:pt x="6978" y="2968"/>
                  </a:lnTo>
                  <a:lnTo>
                    <a:pt x="6515" y="2737"/>
                  </a:lnTo>
                  <a:lnTo>
                    <a:pt x="6091" y="2487"/>
                  </a:lnTo>
                  <a:lnTo>
                    <a:pt x="5725" y="2255"/>
                  </a:lnTo>
                  <a:lnTo>
                    <a:pt x="5378" y="2024"/>
                  </a:lnTo>
                  <a:lnTo>
                    <a:pt x="5089" y="1812"/>
                  </a:lnTo>
                  <a:lnTo>
                    <a:pt x="4838" y="1581"/>
                  </a:lnTo>
                  <a:lnTo>
                    <a:pt x="4626" y="1388"/>
                  </a:lnTo>
                  <a:lnTo>
                    <a:pt x="4434" y="1176"/>
                  </a:lnTo>
                  <a:lnTo>
                    <a:pt x="4279" y="1002"/>
                  </a:lnTo>
                  <a:lnTo>
                    <a:pt x="4164" y="829"/>
                  </a:lnTo>
                  <a:lnTo>
                    <a:pt x="3990" y="559"/>
                  </a:lnTo>
                  <a:lnTo>
                    <a:pt x="3894" y="386"/>
                  </a:lnTo>
                  <a:lnTo>
                    <a:pt x="3875" y="328"/>
                  </a:lnTo>
                  <a:lnTo>
                    <a:pt x="3335" y="231"/>
                  </a:lnTo>
                  <a:lnTo>
                    <a:pt x="2795" y="135"/>
                  </a:lnTo>
                  <a:lnTo>
                    <a:pt x="2159" y="58"/>
                  </a:lnTo>
                  <a:lnTo>
                    <a:pt x="1523" y="0"/>
                  </a:lnTo>
                  <a:close/>
                </a:path>
              </a:pathLst>
            </a:custGeom>
            <a:solidFill>
              <a:srgbClr val="D98E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 name="Google Shape;646;p37"/>
            <p:cNvSpPr/>
            <p:nvPr/>
          </p:nvSpPr>
          <p:spPr>
            <a:xfrm>
              <a:off x="3756924" y="4383942"/>
              <a:ext cx="368438" cy="88319"/>
            </a:xfrm>
            <a:custGeom>
              <a:rect b="b" l="l" r="r" t="t"/>
              <a:pathLst>
                <a:path extrusionOk="0" h="3239" w="13512">
                  <a:moveTo>
                    <a:pt x="270" y="0"/>
                  </a:moveTo>
                  <a:lnTo>
                    <a:pt x="213" y="347"/>
                  </a:lnTo>
                  <a:lnTo>
                    <a:pt x="136" y="694"/>
                  </a:lnTo>
                  <a:lnTo>
                    <a:pt x="78" y="1118"/>
                  </a:lnTo>
                  <a:lnTo>
                    <a:pt x="20" y="1561"/>
                  </a:lnTo>
                  <a:lnTo>
                    <a:pt x="1" y="1985"/>
                  </a:lnTo>
                  <a:lnTo>
                    <a:pt x="1" y="2159"/>
                  </a:lnTo>
                  <a:lnTo>
                    <a:pt x="20" y="2313"/>
                  </a:lnTo>
                  <a:lnTo>
                    <a:pt x="39" y="2448"/>
                  </a:lnTo>
                  <a:lnTo>
                    <a:pt x="97" y="2544"/>
                  </a:lnTo>
                  <a:lnTo>
                    <a:pt x="116" y="2583"/>
                  </a:lnTo>
                  <a:lnTo>
                    <a:pt x="174" y="2602"/>
                  </a:lnTo>
                  <a:lnTo>
                    <a:pt x="328" y="2660"/>
                  </a:lnTo>
                  <a:lnTo>
                    <a:pt x="540" y="2718"/>
                  </a:lnTo>
                  <a:lnTo>
                    <a:pt x="829" y="2776"/>
                  </a:lnTo>
                  <a:lnTo>
                    <a:pt x="1543" y="2872"/>
                  </a:lnTo>
                  <a:lnTo>
                    <a:pt x="2429" y="2930"/>
                  </a:lnTo>
                  <a:lnTo>
                    <a:pt x="3489" y="3007"/>
                  </a:lnTo>
                  <a:lnTo>
                    <a:pt x="4665" y="3065"/>
                  </a:lnTo>
                  <a:lnTo>
                    <a:pt x="7248" y="3200"/>
                  </a:lnTo>
                  <a:lnTo>
                    <a:pt x="7942" y="3219"/>
                  </a:lnTo>
                  <a:lnTo>
                    <a:pt x="8674" y="3238"/>
                  </a:lnTo>
                  <a:lnTo>
                    <a:pt x="9406" y="3219"/>
                  </a:lnTo>
                  <a:lnTo>
                    <a:pt x="10139" y="3180"/>
                  </a:lnTo>
                  <a:lnTo>
                    <a:pt x="10852" y="3123"/>
                  </a:lnTo>
                  <a:lnTo>
                    <a:pt x="11507" y="3045"/>
                  </a:lnTo>
                  <a:lnTo>
                    <a:pt x="12105" y="2949"/>
                  </a:lnTo>
                  <a:lnTo>
                    <a:pt x="12375" y="2872"/>
                  </a:lnTo>
                  <a:lnTo>
                    <a:pt x="12625" y="2814"/>
                  </a:lnTo>
                  <a:lnTo>
                    <a:pt x="12837" y="2737"/>
                  </a:lnTo>
                  <a:lnTo>
                    <a:pt x="13030" y="2641"/>
                  </a:lnTo>
                  <a:lnTo>
                    <a:pt x="13203" y="2564"/>
                  </a:lnTo>
                  <a:lnTo>
                    <a:pt x="13338" y="2467"/>
                  </a:lnTo>
                  <a:lnTo>
                    <a:pt x="13435" y="2352"/>
                  </a:lnTo>
                  <a:lnTo>
                    <a:pt x="13493" y="2236"/>
                  </a:lnTo>
                  <a:lnTo>
                    <a:pt x="13512" y="2120"/>
                  </a:lnTo>
                  <a:lnTo>
                    <a:pt x="13473" y="1985"/>
                  </a:lnTo>
                  <a:lnTo>
                    <a:pt x="13415" y="1850"/>
                  </a:lnTo>
                  <a:lnTo>
                    <a:pt x="13300" y="1716"/>
                  </a:lnTo>
                  <a:lnTo>
                    <a:pt x="13126" y="1561"/>
                  </a:lnTo>
                  <a:lnTo>
                    <a:pt x="12914" y="1388"/>
                  </a:lnTo>
                  <a:lnTo>
                    <a:pt x="12645" y="1214"/>
                  </a:lnTo>
                  <a:lnTo>
                    <a:pt x="12317" y="1041"/>
                  </a:lnTo>
                  <a:lnTo>
                    <a:pt x="11931" y="848"/>
                  </a:lnTo>
                  <a:lnTo>
                    <a:pt x="11488" y="655"/>
                  </a:lnTo>
                  <a:lnTo>
                    <a:pt x="11565" y="733"/>
                  </a:lnTo>
                  <a:lnTo>
                    <a:pt x="11623" y="810"/>
                  </a:lnTo>
                  <a:lnTo>
                    <a:pt x="11662" y="906"/>
                  </a:lnTo>
                  <a:lnTo>
                    <a:pt x="11700" y="1041"/>
                  </a:lnTo>
                  <a:lnTo>
                    <a:pt x="11719" y="1176"/>
                  </a:lnTo>
                  <a:lnTo>
                    <a:pt x="11700" y="1234"/>
                  </a:lnTo>
                  <a:lnTo>
                    <a:pt x="11681" y="1311"/>
                  </a:lnTo>
                  <a:lnTo>
                    <a:pt x="11642" y="1388"/>
                  </a:lnTo>
                  <a:lnTo>
                    <a:pt x="11584" y="1446"/>
                  </a:lnTo>
                  <a:lnTo>
                    <a:pt x="11488" y="1523"/>
                  </a:lnTo>
                  <a:lnTo>
                    <a:pt x="11392" y="1600"/>
                  </a:lnTo>
                  <a:lnTo>
                    <a:pt x="11276" y="1658"/>
                  </a:lnTo>
                  <a:lnTo>
                    <a:pt x="11122" y="1716"/>
                  </a:lnTo>
                  <a:lnTo>
                    <a:pt x="10948" y="1773"/>
                  </a:lnTo>
                  <a:lnTo>
                    <a:pt x="10756" y="1831"/>
                  </a:lnTo>
                  <a:lnTo>
                    <a:pt x="10524" y="1889"/>
                  </a:lnTo>
                  <a:lnTo>
                    <a:pt x="10254" y="1928"/>
                  </a:lnTo>
                  <a:lnTo>
                    <a:pt x="9638" y="1985"/>
                  </a:lnTo>
                  <a:lnTo>
                    <a:pt x="8847" y="2024"/>
                  </a:lnTo>
                  <a:lnTo>
                    <a:pt x="7903" y="2024"/>
                  </a:lnTo>
                  <a:lnTo>
                    <a:pt x="6785" y="1966"/>
                  </a:lnTo>
                  <a:lnTo>
                    <a:pt x="6457" y="1908"/>
                  </a:lnTo>
                  <a:lnTo>
                    <a:pt x="6111" y="1812"/>
                  </a:lnTo>
                  <a:lnTo>
                    <a:pt x="5667" y="1696"/>
                  </a:lnTo>
                  <a:lnTo>
                    <a:pt x="5166" y="1523"/>
                  </a:lnTo>
                  <a:lnTo>
                    <a:pt x="4626" y="1330"/>
                  </a:lnTo>
                  <a:lnTo>
                    <a:pt x="4087" y="1099"/>
                  </a:lnTo>
                  <a:lnTo>
                    <a:pt x="3836" y="983"/>
                  </a:lnTo>
                  <a:lnTo>
                    <a:pt x="3586" y="848"/>
                  </a:lnTo>
                  <a:lnTo>
                    <a:pt x="3316" y="713"/>
                  </a:lnTo>
                  <a:lnTo>
                    <a:pt x="3065" y="598"/>
                  </a:lnTo>
                  <a:lnTo>
                    <a:pt x="2776" y="482"/>
                  </a:lnTo>
                  <a:lnTo>
                    <a:pt x="2506" y="386"/>
                  </a:lnTo>
                  <a:lnTo>
                    <a:pt x="1947" y="251"/>
                  </a:lnTo>
                  <a:lnTo>
                    <a:pt x="1427" y="135"/>
                  </a:lnTo>
                  <a:lnTo>
                    <a:pt x="984" y="58"/>
                  </a:lnTo>
                  <a:lnTo>
                    <a:pt x="617" y="19"/>
                  </a:lnTo>
                  <a:lnTo>
                    <a:pt x="270" y="0"/>
                  </a:lnTo>
                  <a:close/>
                </a:path>
              </a:pathLst>
            </a:custGeom>
            <a:solidFill>
              <a:srgbClr val="30303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 name="Google Shape;647;p37"/>
            <p:cNvSpPr/>
            <p:nvPr/>
          </p:nvSpPr>
          <p:spPr>
            <a:xfrm>
              <a:off x="2952845" y="3180401"/>
              <a:ext cx="955480" cy="1239308"/>
            </a:xfrm>
            <a:custGeom>
              <a:rect b="b" l="l" r="r" t="t"/>
              <a:pathLst>
                <a:path extrusionOk="0" h="45450" w="35041">
                  <a:moveTo>
                    <a:pt x="9444" y="1"/>
                  </a:moveTo>
                  <a:lnTo>
                    <a:pt x="8712" y="20"/>
                  </a:lnTo>
                  <a:lnTo>
                    <a:pt x="7980" y="40"/>
                  </a:lnTo>
                  <a:lnTo>
                    <a:pt x="7286" y="78"/>
                  </a:lnTo>
                  <a:lnTo>
                    <a:pt x="6630" y="117"/>
                  </a:lnTo>
                  <a:lnTo>
                    <a:pt x="6014" y="174"/>
                  </a:lnTo>
                  <a:lnTo>
                    <a:pt x="5435" y="252"/>
                  </a:lnTo>
                  <a:lnTo>
                    <a:pt x="4896" y="348"/>
                  </a:lnTo>
                  <a:lnTo>
                    <a:pt x="4414" y="464"/>
                  </a:lnTo>
                  <a:lnTo>
                    <a:pt x="3990" y="579"/>
                  </a:lnTo>
                  <a:lnTo>
                    <a:pt x="3643" y="733"/>
                  </a:lnTo>
                  <a:lnTo>
                    <a:pt x="3315" y="888"/>
                  </a:lnTo>
                  <a:lnTo>
                    <a:pt x="3007" y="1080"/>
                  </a:lnTo>
                  <a:lnTo>
                    <a:pt x="2737" y="1273"/>
                  </a:lnTo>
                  <a:lnTo>
                    <a:pt x="2467" y="1504"/>
                  </a:lnTo>
                  <a:lnTo>
                    <a:pt x="2217" y="1755"/>
                  </a:lnTo>
                  <a:lnTo>
                    <a:pt x="1985" y="2006"/>
                  </a:lnTo>
                  <a:lnTo>
                    <a:pt x="1773" y="2275"/>
                  </a:lnTo>
                  <a:lnTo>
                    <a:pt x="1581" y="2545"/>
                  </a:lnTo>
                  <a:lnTo>
                    <a:pt x="1407" y="2834"/>
                  </a:lnTo>
                  <a:lnTo>
                    <a:pt x="1234" y="3143"/>
                  </a:lnTo>
                  <a:lnTo>
                    <a:pt x="1079" y="3432"/>
                  </a:lnTo>
                  <a:lnTo>
                    <a:pt x="944" y="3740"/>
                  </a:lnTo>
                  <a:lnTo>
                    <a:pt x="810" y="4049"/>
                  </a:lnTo>
                  <a:lnTo>
                    <a:pt x="694" y="4357"/>
                  </a:lnTo>
                  <a:lnTo>
                    <a:pt x="501" y="4974"/>
                  </a:lnTo>
                  <a:lnTo>
                    <a:pt x="328" y="5571"/>
                  </a:lnTo>
                  <a:lnTo>
                    <a:pt x="212" y="6130"/>
                  </a:lnTo>
                  <a:lnTo>
                    <a:pt x="135" y="6651"/>
                  </a:lnTo>
                  <a:lnTo>
                    <a:pt x="58" y="7094"/>
                  </a:lnTo>
                  <a:lnTo>
                    <a:pt x="0" y="7769"/>
                  </a:lnTo>
                  <a:lnTo>
                    <a:pt x="0" y="8019"/>
                  </a:lnTo>
                  <a:lnTo>
                    <a:pt x="0" y="42559"/>
                  </a:lnTo>
                  <a:lnTo>
                    <a:pt x="231" y="42694"/>
                  </a:lnTo>
                  <a:lnTo>
                    <a:pt x="540" y="42828"/>
                  </a:lnTo>
                  <a:lnTo>
                    <a:pt x="964" y="43021"/>
                  </a:lnTo>
                  <a:lnTo>
                    <a:pt x="1523" y="43233"/>
                  </a:lnTo>
                  <a:lnTo>
                    <a:pt x="2197" y="43484"/>
                  </a:lnTo>
                  <a:lnTo>
                    <a:pt x="2988" y="43734"/>
                  </a:lnTo>
                  <a:lnTo>
                    <a:pt x="3893" y="44004"/>
                  </a:lnTo>
                  <a:lnTo>
                    <a:pt x="4915" y="44274"/>
                  </a:lnTo>
                  <a:lnTo>
                    <a:pt x="6052" y="44544"/>
                  </a:lnTo>
                  <a:lnTo>
                    <a:pt x="7305" y="44775"/>
                  </a:lnTo>
                  <a:lnTo>
                    <a:pt x="7980" y="44891"/>
                  </a:lnTo>
                  <a:lnTo>
                    <a:pt x="8693" y="45006"/>
                  </a:lnTo>
                  <a:lnTo>
                    <a:pt x="9406" y="45103"/>
                  </a:lnTo>
                  <a:lnTo>
                    <a:pt x="10177" y="45180"/>
                  </a:lnTo>
                  <a:lnTo>
                    <a:pt x="10967" y="45257"/>
                  </a:lnTo>
                  <a:lnTo>
                    <a:pt x="11777" y="45334"/>
                  </a:lnTo>
                  <a:lnTo>
                    <a:pt x="12625" y="45373"/>
                  </a:lnTo>
                  <a:lnTo>
                    <a:pt x="13492" y="45411"/>
                  </a:lnTo>
                  <a:lnTo>
                    <a:pt x="14398" y="45450"/>
                  </a:lnTo>
                  <a:lnTo>
                    <a:pt x="15323" y="45450"/>
                  </a:lnTo>
                  <a:lnTo>
                    <a:pt x="17116" y="45430"/>
                  </a:lnTo>
                  <a:lnTo>
                    <a:pt x="18754" y="45373"/>
                  </a:lnTo>
                  <a:lnTo>
                    <a:pt x="20219" y="45276"/>
                  </a:lnTo>
                  <a:lnTo>
                    <a:pt x="21549" y="45161"/>
                  </a:lnTo>
                  <a:lnTo>
                    <a:pt x="22724" y="45006"/>
                  </a:lnTo>
                  <a:lnTo>
                    <a:pt x="23746" y="44852"/>
                  </a:lnTo>
                  <a:lnTo>
                    <a:pt x="24652" y="44679"/>
                  </a:lnTo>
                  <a:lnTo>
                    <a:pt x="25442" y="44505"/>
                  </a:lnTo>
                  <a:lnTo>
                    <a:pt x="26097" y="44332"/>
                  </a:lnTo>
                  <a:lnTo>
                    <a:pt x="26637" y="44158"/>
                  </a:lnTo>
                  <a:lnTo>
                    <a:pt x="27100" y="44004"/>
                  </a:lnTo>
                  <a:lnTo>
                    <a:pt x="27447" y="43869"/>
                  </a:lnTo>
                  <a:lnTo>
                    <a:pt x="27697" y="43734"/>
                  </a:lnTo>
                  <a:lnTo>
                    <a:pt x="27871" y="43657"/>
                  </a:lnTo>
                  <a:lnTo>
                    <a:pt x="28005" y="43561"/>
                  </a:lnTo>
                  <a:lnTo>
                    <a:pt x="28892" y="42655"/>
                  </a:lnTo>
                  <a:lnTo>
                    <a:pt x="29952" y="41614"/>
                  </a:lnTo>
                  <a:lnTo>
                    <a:pt x="31128" y="40477"/>
                  </a:lnTo>
                  <a:lnTo>
                    <a:pt x="32284" y="39378"/>
                  </a:lnTo>
                  <a:lnTo>
                    <a:pt x="34231" y="37547"/>
                  </a:lnTo>
                  <a:lnTo>
                    <a:pt x="35041" y="36776"/>
                  </a:lnTo>
                  <a:lnTo>
                    <a:pt x="34790" y="13165"/>
                  </a:lnTo>
                  <a:lnTo>
                    <a:pt x="34655" y="12741"/>
                  </a:lnTo>
                  <a:lnTo>
                    <a:pt x="34520" y="12317"/>
                  </a:lnTo>
                  <a:lnTo>
                    <a:pt x="34366" y="11912"/>
                  </a:lnTo>
                  <a:lnTo>
                    <a:pt x="34193" y="11508"/>
                  </a:lnTo>
                  <a:lnTo>
                    <a:pt x="33846" y="10737"/>
                  </a:lnTo>
                  <a:lnTo>
                    <a:pt x="33441" y="10004"/>
                  </a:lnTo>
                  <a:lnTo>
                    <a:pt x="33036" y="9291"/>
                  </a:lnTo>
                  <a:lnTo>
                    <a:pt x="32593" y="8617"/>
                  </a:lnTo>
                  <a:lnTo>
                    <a:pt x="32111" y="7961"/>
                  </a:lnTo>
                  <a:lnTo>
                    <a:pt x="31629" y="7344"/>
                  </a:lnTo>
                  <a:lnTo>
                    <a:pt x="31109" y="6766"/>
                  </a:lnTo>
                  <a:lnTo>
                    <a:pt x="30588" y="6207"/>
                  </a:lnTo>
                  <a:lnTo>
                    <a:pt x="30068" y="5687"/>
                  </a:lnTo>
                  <a:lnTo>
                    <a:pt x="29528" y="5205"/>
                  </a:lnTo>
                  <a:lnTo>
                    <a:pt x="28988" y="4723"/>
                  </a:lnTo>
                  <a:lnTo>
                    <a:pt x="28430" y="4299"/>
                  </a:lnTo>
                  <a:lnTo>
                    <a:pt x="27890" y="3894"/>
                  </a:lnTo>
                  <a:lnTo>
                    <a:pt x="27350" y="3509"/>
                  </a:lnTo>
                  <a:lnTo>
                    <a:pt x="26810" y="3143"/>
                  </a:lnTo>
                  <a:lnTo>
                    <a:pt x="26290" y="2815"/>
                  </a:lnTo>
                  <a:lnTo>
                    <a:pt x="25789" y="2526"/>
                  </a:lnTo>
                  <a:lnTo>
                    <a:pt x="25307" y="2237"/>
                  </a:lnTo>
                  <a:lnTo>
                    <a:pt x="24401" y="1755"/>
                  </a:lnTo>
                  <a:lnTo>
                    <a:pt x="23592" y="1369"/>
                  </a:lnTo>
                  <a:lnTo>
                    <a:pt x="22917" y="1080"/>
                  </a:lnTo>
                  <a:lnTo>
                    <a:pt x="22416" y="888"/>
                  </a:lnTo>
                  <a:lnTo>
                    <a:pt x="21973" y="733"/>
                  </a:lnTo>
                  <a:lnTo>
                    <a:pt x="21337" y="656"/>
                  </a:lnTo>
                  <a:lnTo>
                    <a:pt x="19602" y="502"/>
                  </a:lnTo>
                  <a:lnTo>
                    <a:pt x="17096" y="290"/>
                  </a:lnTo>
                  <a:lnTo>
                    <a:pt x="15651" y="194"/>
                  </a:lnTo>
                  <a:lnTo>
                    <a:pt x="14128" y="117"/>
                  </a:lnTo>
                  <a:lnTo>
                    <a:pt x="12548" y="40"/>
                  </a:lnTo>
                  <a:lnTo>
                    <a:pt x="10986"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 name="Google Shape;648;p37"/>
            <p:cNvSpPr/>
            <p:nvPr/>
          </p:nvSpPr>
          <p:spPr>
            <a:xfrm>
              <a:off x="2960725" y="2179754"/>
              <a:ext cx="631733" cy="774724"/>
            </a:xfrm>
            <a:custGeom>
              <a:rect b="b" l="l" r="r" t="t"/>
              <a:pathLst>
                <a:path extrusionOk="0" h="28412" w="23168">
                  <a:moveTo>
                    <a:pt x="16653" y="1"/>
                  </a:moveTo>
                  <a:lnTo>
                    <a:pt x="16075" y="39"/>
                  </a:lnTo>
                  <a:lnTo>
                    <a:pt x="15497" y="116"/>
                  </a:lnTo>
                  <a:lnTo>
                    <a:pt x="14938" y="251"/>
                  </a:lnTo>
                  <a:lnTo>
                    <a:pt x="14668" y="328"/>
                  </a:lnTo>
                  <a:lnTo>
                    <a:pt x="14398" y="406"/>
                  </a:lnTo>
                  <a:lnTo>
                    <a:pt x="14128" y="502"/>
                  </a:lnTo>
                  <a:lnTo>
                    <a:pt x="13858" y="618"/>
                  </a:lnTo>
                  <a:lnTo>
                    <a:pt x="13588" y="733"/>
                  </a:lnTo>
                  <a:lnTo>
                    <a:pt x="13338" y="868"/>
                  </a:lnTo>
                  <a:lnTo>
                    <a:pt x="13087" y="1022"/>
                  </a:lnTo>
                  <a:lnTo>
                    <a:pt x="12837" y="1176"/>
                  </a:lnTo>
                  <a:lnTo>
                    <a:pt x="12605" y="1350"/>
                  </a:lnTo>
                  <a:lnTo>
                    <a:pt x="12374" y="1523"/>
                  </a:lnTo>
                  <a:lnTo>
                    <a:pt x="12143" y="1716"/>
                  </a:lnTo>
                  <a:lnTo>
                    <a:pt x="11931" y="1928"/>
                  </a:lnTo>
                  <a:lnTo>
                    <a:pt x="11719" y="2140"/>
                  </a:lnTo>
                  <a:lnTo>
                    <a:pt x="11507" y="2371"/>
                  </a:lnTo>
                  <a:lnTo>
                    <a:pt x="11314" y="2603"/>
                  </a:lnTo>
                  <a:lnTo>
                    <a:pt x="11121" y="2873"/>
                  </a:lnTo>
                  <a:lnTo>
                    <a:pt x="10736" y="3451"/>
                  </a:lnTo>
                  <a:lnTo>
                    <a:pt x="10350" y="4068"/>
                  </a:lnTo>
                  <a:lnTo>
                    <a:pt x="9984" y="4762"/>
                  </a:lnTo>
                  <a:lnTo>
                    <a:pt x="9599" y="5475"/>
                  </a:lnTo>
                  <a:lnTo>
                    <a:pt x="9213" y="6265"/>
                  </a:lnTo>
                  <a:lnTo>
                    <a:pt x="8404" y="7922"/>
                  </a:lnTo>
                  <a:lnTo>
                    <a:pt x="7960" y="8790"/>
                  </a:lnTo>
                  <a:lnTo>
                    <a:pt x="7517" y="9676"/>
                  </a:lnTo>
                  <a:lnTo>
                    <a:pt x="7035" y="10582"/>
                  </a:lnTo>
                  <a:lnTo>
                    <a:pt x="6515" y="11508"/>
                  </a:lnTo>
                  <a:lnTo>
                    <a:pt x="5975" y="12433"/>
                  </a:lnTo>
                  <a:lnTo>
                    <a:pt x="5397" y="13358"/>
                  </a:lnTo>
                  <a:lnTo>
                    <a:pt x="4780" y="14283"/>
                  </a:lnTo>
                  <a:lnTo>
                    <a:pt x="4433" y="14726"/>
                  </a:lnTo>
                  <a:lnTo>
                    <a:pt x="4106" y="15189"/>
                  </a:lnTo>
                  <a:lnTo>
                    <a:pt x="3720" y="15690"/>
                  </a:lnTo>
                  <a:lnTo>
                    <a:pt x="3373" y="16210"/>
                  </a:lnTo>
                  <a:lnTo>
                    <a:pt x="3045" y="16731"/>
                  </a:lnTo>
                  <a:lnTo>
                    <a:pt x="2756" y="17271"/>
                  </a:lnTo>
                  <a:lnTo>
                    <a:pt x="2467" y="17829"/>
                  </a:lnTo>
                  <a:lnTo>
                    <a:pt x="2197" y="18369"/>
                  </a:lnTo>
                  <a:lnTo>
                    <a:pt x="1966" y="18928"/>
                  </a:lnTo>
                  <a:lnTo>
                    <a:pt x="1735" y="19487"/>
                  </a:lnTo>
                  <a:lnTo>
                    <a:pt x="1523" y="20046"/>
                  </a:lnTo>
                  <a:lnTo>
                    <a:pt x="1330" y="20605"/>
                  </a:lnTo>
                  <a:lnTo>
                    <a:pt x="1157" y="21164"/>
                  </a:lnTo>
                  <a:lnTo>
                    <a:pt x="1002" y="21704"/>
                  </a:lnTo>
                  <a:lnTo>
                    <a:pt x="867" y="22243"/>
                  </a:lnTo>
                  <a:lnTo>
                    <a:pt x="733" y="22764"/>
                  </a:lnTo>
                  <a:lnTo>
                    <a:pt x="521" y="23785"/>
                  </a:lnTo>
                  <a:lnTo>
                    <a:pt x="347" y="24749"/>
                  </a:lnTo>
                  <a:lnTo>
                    <a:pt x="212" y="25616"/>
                  </a:lnTo>
                  <a:lnTo>
                    <a:pt x="135" y="26407"/>
                  </a:lnTo>
                  <a:lnTo>
                    <a:pt x="77" y="27081"/>
                  </a:lnTo>
                  <a:lnTo>
                    <a:pt x="39" y="27640"/>
                  </a:lnTo>
                  <a:lnTo>
                    <a:pt x="19" y="28064"/>
                  </a:lnTo>
                  <a:lnTo>
                    <a:pt x="0" y="28411"/>
                  </a:lnTo>
                  <a:lnTo>
                    <a:pt x="12644" y="26368"/>
                  </a:lnTo>
                  <a:lnTo>
                    <a:pt x="20739" y="26426"/>
                  </a:lnTo>
                  <a:lnTo>
                    <a:pt x="20643" y="25770"/>
                  </a:lnTo>
                  <a:lnTo>
                    <a:pt x="20527" y="25134"/>
                  </a:lnTo>
                  <a:lnTo>
                    <a:pt x="20373" y="23824"/>
                  </a:lnTo>
                  <a:lnTo>
                    <a:pt x="20238" y="22532"/>
                  </a:lnTo>
                  <a:lnTo>
                    <a:pt x="20161" y="21260"/>
                  </a:lnTo>
                  <a:lnTo>
                    <a:pt x="20103" y="20007"/>
                  </a:lnTo>
                  <a:lnTo>
                    <a:pt x="20084" y="18812"/>
                  </a:lnTo>
                  <a:lnTo>
                    <a:pt x="20065" y="17675"/>
                  </a:lnTo>
                  <a:lnTo>
                    <a:pt x="20084" y="16615"/>
                  </a:lnTo>
                  <a:lnTo>
                    <a:pt x="20122" y="15632"/>
                  </a:lnTo>
                  <a:lnTo>
                    <a:pt x="20161" y="14726"/>
                  </a:lnTo>
                  <a:lnTo>
                    <a:pt x="20257" y="13261"/>
                  </a:lnTo>
                  <a:lnTo>
                    <a:pt x="20334" y="12317"/>
                  </a:lnTo>
                  <a:lnTo>
                    <a:pt x="20373" y="11970"/>
                  </a:lnTo>
                  <a:lnTo>
                    <a:pt x="22821" y="6766"/>
                  </a:lnTo>
                  <a:lnTo>
                    <a:pt x="22975" y="6342"/>
                  </a:lnTo>
                  <a:lnTo>
                    <a:pt x="23071" y="5899"/>
                  </a:lnTo>
                  <a:lnTo>
                    <a:pt x="23148" y="5455"/>
                  </a:lnTo>
                  <a:lnTo>
                    <a:pt x="23168" y="5012"/>
                  </a:lnTo>
                  <a:lnTo>
                    <a:pt x="23148" y="4569"/>
                  </a:lnTo>
                  <a:lnTo>
                    <a:pt x="23091" y="4125"/>
                  </a:lnTo>
                  <a:lnTo>
                    <a:pt x="22994" y="3682"/>
                  </a:lnTo>
                  <a:lnTo>
                    <a:pt x="22859" y="3258"/>
                  </a:lnTo>
                  <a:lnTo>
                    <a:pt x="22763" y="3046"/>
                  </a:lnTo>
                  <a:lnTo>
                    <a:pt x="22667" y="2853"/>
                  </a:lnTo>
                  <a:lnTo>
                    <a:pt x="22551" y="2661"/>
                  </a:lnTo>
                  <a:lnTo>
                    <a:pt x="22435" y="2449"/>
                  </a:lnTo>
                  <a:lnTo>
                    <a:pt x="22300" y="2275"/>
                  </a:lnTo>
                  <a:lnTo>
                    <a:pt x="22146" y="2082"/>
                  </a:lnTo>
                  <a:lnTo>
                    <a:pt x="21992" y="1909"/>
                  </a:lnTo>
                  <a:lnTo>
                    <a:pt x="21838" y="1735"/>
                  </a:lnTo>
                  <a:lnTo>
                    <a:pt x="21645" y="1562"/>
                  </a:lnTo>
                  <a:lnTo>
                    <a:pt x="21452" y="1408"/>
                  </a:lnTo>
                  <a:lnTo>
                    <a:pt x="21260" y="1254"/>
                  </a:lnTo>
                  <a:lnTo>
                    <a:pt x="21048" y="1099"/>
                  </a:lnTo>
                  <a:lnTo>
                    <a:pt x="20816" y="964"/>
                  </a:lnTo>
                  <a:lnTo>
                    <a:pt x="20566" y="849"/>
                  </a:lnTo>
                  <a:lnTo>
                    <a:pt x="20315" y="714"/>
                  </a:lnTo>
                  <a:lnTo>
                    <a:pt x="20065" y="618"/>
                  </a:lnTo>
                  <a:lnTo>
                    <a:pt x="19506" y="406"/>
                  </a:lnTo>
                  <a:lnTo>
                    <a:pt x="18947" y="251"/>
                  </a:lnTo>
                  <a:lnTo>
                    <a:pt x="18368" y="136"/>
                  </a:lnTo>
                  <a:lnTo>
                    <a:pt x="17810" y="59"/>
                  </a:lnTo>
                  <a:lnTo>
                    <a:pt x="17231"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 name="Google Shape;649;p37"/>
            <p:cNvSpPr/>
            <p:nvPr/>
          </p:nvSpPr>
          <p:spPr>
            <a:xfrm>
              <a:off x="3338074" y="2641712"/>
              <a:ext cx="518737" cy="876159"/>
            </a:xfrm>
            <a:custGeom>
              <a:rect b="b" l="l" r="r" t="t"/>
              <a:pathLst>
                <a:path extrusionOk="0" h="32132" w="19024">
                  <a:moveTo>
                    <a:pt x="1793" y="1"/>
                  </a:moveTo>
                  <a:lnTo>
                    <a:pt x="0" y="3297"/>
                  </a:lnTo>
                  <a:lnTo>
                    <a:pt x="3681" y="26754"/>
                  </a:lnTo>
                  <a:lnTo>
                    <a:pt x="18465" y="32131"/>
                  </a:lnTo>
                  <a:lnTo>
                    <a:pt x="19024" y="30724"/>
                  </a:lnTo>
                  <a:lnTo>
                    <a:pt x="18657" y="30184"/>
                  </a:lnTo>
                  <a:lnTo>
                    <a:pt x="18214" y="29606"/>
                  </a:lnTo>
                  <a:lnTo>
                    <a:pt x="17675" y="28893"/>
                  </a:lnTo>
                  <a:lnTo>
                    <a:pt x="17019" y="28122"/>
                  </a:lnTo>
                  <a:lnTo>
                    <a:pt x="16692" y="27737"/>
                  </a:lnTo>
                  <a:lnTo>
                    <a:pt x="16325" y="27332"/>
                  </a:lnTo>
                  <a:lnTo>
                    <a:pt x="15959" y="26966"/>
                  </a:lnTo>
                  <a:lnTo>
                    <a:pt x="15612" y="26619"/>
                  </a:lnTo>
                  <a:lnTo>
                    <a:pt x="15246" y="26291"/>
                  </a:lnTo>
                  <a:lnTo>
                    <a:pt x="14880" y="26002"/>
                  </a:lnTo>
                  <a:lnTo>
                    <a:pt x="13164" y="24691"/>
                  </a:lnTo>
                  <a:lnTo>
                    <a:pt x="12162" y="23920"/>
                  </a:lnTo>
                  <a:lnTo>
                    <a:pt x="11179" y="23130"/>
                  </a:lnTo>
                  <a:lnTo>
                    <a:pt x="10292" y="22378"/>
                  </a:lnTo>
                  <a:lnTo>
                    <a:pt x="9541" y="21723"/>
                  </a:lnTo>
                  <a:lnTo>
                    <a:pt x="9232" y="21434"/>
                  </a:lnTo>
                  <a:lnTo>
                    <a:pt x="9001" y="21183"/>
                  </a:lnTo>
                  <a:lnTo>
                    <a:pt x="8847" y="20971"/>
                  </a:lnTo>
                  <a:lnTo>
                    <a:pt x="8789" y="20894"/>
                  </a:lnTo>
                  <a:lnTo>
                    <a:pt x="8770" y="20817"/>
                  </a:lnTo>
                  <a:lnTo>
                    <a:pt x="8712" y="20605"/>
                  </a:lnTo>
                  <a:lnTo>
                    <a:pt x="8654" y="20181"/>
                  </a:lnTo>
                  <a:lnTo>
                    <a:pt x="8461" y="18870"/>
                  </a:lnTo>
                  <a:lnTo>
                    <a:pt x="8211" y="17059"/>
                  </a:lnTo>
                  <a:lnTo>
                    <a:pt x="7902" y="14958"/>
                  </a:lnTo>
                  <a:lnTo>
                    <a:pt x="7556" y="12741"/>
                  </a:lnTo>
                  <a:lnTo>
                    <a:pt x="7382" y="11643"/>
                  </a:lnTo>
                  <a:lnTo>
                    <a:pt x="7189" y="10602"/>
                  </a:lnTo>
                  <a:lnTo>
                    <a:pt x="6997" y="9599"/>
                  </a:lnTo>
                  <a:lnTo>
                    <a:pt x="6804" y="8713"/>
                  </a:lnTo>
                  <a:lnTo>
                    <a:pt x="6592" y="7923"/>
                  </a:lnTo>
                  <a:lnTo>
                    <a:pt x="6399" y="7248"/>
                  </a:lnTo>
                  <a:lnTo>
                    <a:pt x="6071" y="6246"/>
                  </a:lnTo>
                  <a:lnTo>
                    <a:pt x="5724" y="5205"/>
                  </a:lnTo>
                  <a:lnTo>
                    <a:pt x="5551" y="4685"/>
                  </a:lnTo>
                  <a:lnTo>
                    <a:pt x="5339" y="4183"/>
                  </a:lnTo>
                  <a:lnTo>
                    <a:pt x="5127" y="3682"/>
                  </a:lnTo>
                  <a:lnTo>
                    <a:pt x="4896" y="3181"/>
                  </a:lnTo>
                  <a:lnTo>
                    <a:pt x="4626" y="2719"/>
                  </a:lnTo>
                  <a:lnTo>
                    <a:pt x="4337" y="2256"/>
                  </a:lnTo>
                  <a:lnTo>
                    <a:pt x="4009" y="1813"/>
                  </a:lnTo>
                  <a:lnTo>
                    <a:pt x="3662" y="1389"/>
                  </a:lnTo>
                  <a:lnTo>
                    <a:pt x="3469" y="1196"/>
                  </a:lnTo>
                  <a:lnTo>
                    <a:pt x="3257" y="1003"/>
                  </a:lnTo>
                  <a:lnTo>
                    <a:pt x="3045" y="810"/>
                  </a:lnTo>
                  <a:lnTo>
                    <a:pt x="2814" y="637"/>
                  </a:lnTo>
                  <a:lnTo>
                    <a:pt x="2583" y="463"/>
                  </a:lnTo>
                  <a:lnTo>
                    <a:pt x="2332" y="309"/>
                  </a:lnTo>
                  <a:lnTo>
                    <a:pt x="2062" y="155"/>
                  </a:lnTo>
                  <a:lnTo>
                    <a:pt x="1793" y="1"/>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 name="Google Shape;650;p37"/>
            <p:cNvSpPr/>
            <p:nvPr/>
          </p:nvSpPr>
          <p:spPr>
            <a:xfrm>
              <a:off x="3536197" y="3190926"/>
              <a:ext cx="40492" cy="35775"/>
            </a:xfrm>
            <a:custGeom>
              <a:rect b="b" l="l" r="r" t="t"/>
              <a:pathLst>
                <a:path extrusionOk="0" h="1312" w="1485">
                  <a:moveTo>
                    <a:pt x="1330" y="0"/>
                  </a:moveTo>
                  <a:lnTo>
                    <a:pt x="1273" y="20"/>
                  </a:lnTo>
                  <a:lnTo>
                    <a:pt x="1061" y="135"/>
                  </a:lnTo>
                  <a:lnTo>
                    <a:pt x="829" y="290"/>
                  </a:lnTo>
                  <a:lnTo>
                    <a:pt x="636" y="444"/>
                  </a:lnTo>
                  <a:lnTo>
                    <a:pt x="444" y="617"/>
                  </a:lnTo>
                  <a:lnTo>
                    <a:pt x="155" y="926"/>
                  </a:lnTo>
                  <a:lnTo>
                    <a:pt x="20" y="1061"/>
                  </a:lnTo>
                  <a:lnTo>
                    <a:pt x="0" y="1118"/>
                  </a:lnTo>
                  <a:lnTo>
                    <a:pt x="0" y="1176"/>
                  </a:lnTo>
                  <a:lnTo>
                    <a:pt x="20" y="1215"/>
                  </a:lnTo>
                  <a:lnTo>
                    <a:pt x="39" y="1273"/>
                  </a:lnTo>
                  <a:lnTo>
                    <a:pt x="97" y="1292"/>
                  </a:lnTo>
                  <a:lnTo>
                    <a:pt x="135" y="1311"/>
                  </a:lnTo>
                  <a:lnTo>
                    <a:pt x="212" y="1292"/>
                  </a:lnTo>
                  <a:lnTo>
                    <a:pt x="251" y="1253"/>
                  </a:lnTo>
                  <a:lnTo>
                    <a:pt x="367" y="1138"/>
                  </a:lnTo>
                  <a:lnTo>
                    <a:pt x="636" y="849"/>
                  </a:lnTo>
                  <a:lnTo>
                    <a:pt x="810" y="694"/>
                  </a:lnTo>
                  <a:lnTo>
                    <a:pt x="1003" y="540"/>
                  </a:lnTo>
                  <a:lnTo>
                    <a:pt x="1195" y="386"/>
                  </a:lnTo>
                  <a:lnTo>
                    <a:pt x="1407" y="290"/>
                  </a:lnTo>
                  <a:lnTo>
                    <a:pt x="1446" y="251"/>
                  </a:lnTo>
                  <a:lnTo>
                    <a:pt x="1485" y="212"/>
                  </a:lnTo>
                  <a:lnTo>
                    <a:pt x="1485" y="155"/>
                  </a:lnTo>
                  <a:lnTo>
                    <a:pt x="1485" y="97"/>
                  </a:lnTo>
                  <a:lnTo>
                    <a:pt x="1446" y="39"/>
                  </a:lnTo>
                  <a:lnTo>
                    <a:pt x="1388"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 name="Google Shape;651;p37"/>
            <p:cNvSpPr/>
            <p:nvPr/>
          </p:nvSpPr>
          <p:spPr>
            <a:xfrm>
              <a:off x="3536197" y="3180401"/>
              <a:ext cx="38911" cy="16851"/>
            </a:xfrm>
            <a:custGeom>
              <a:rect b="b" l="l" r="r" t="t"/>
              <a:pathLst>
                <a:path extrusionOk="0" h="618" w="1427">
                  <a:moveTo>
                    <a:pt x="1273" y="1"/>
                  </a:moveTo>
                  <a:lnTo>
                    <a:pt x="1022" y="20"/>
                  </a:lnTo>
                  <a:lnTo>
                    <a:pt x="771" y="59"/>
                  </a:lnTo>
                  <a:lnTo>
                    <a:pt x="579" y="117"/>
                  </a:lnTo>
                  <a:lnTo>
                    <a:pt x="405" y="174"/>
                  </a:lnTo>
                  <a:lnTo>
                    <a:pt x="155" y="290"/>
                  </a:lnTo>
                  <a:lnTo>
                    <a:pt x="58" y="348"/>
                  </a:lnTo>
                  <a:lnTo>
                    <a:pt x="20" y="386"/>
                  </a:lnTo>
                  <a:lnTo>
                    <a:pt x="0" y="444"/>
                  </a:lnTo>
                  <a:lnTo>
                    <a:pt x="0" y="502"/>
                  </a:lnTo>
                  <a:lnTo>
                    <a:pt x="20" y="560"/>
                  </a:lnTo>
                  <a:lnTo>
                    <a:pt x="78" y="598"/>
                  </a:lnTo>
                  <a:lnTo>
                    <a:pt x="135" y="618"/>
                  </a:lnTo>
                  <a:lnTo>
                    <a:pt x="193" y="618"/>
                  </a:lnTo>
                  <a:lnTo>
                    <a:pt x="232" y="598"/>
                  </a:lnTo>
                  <a:lnTo>
                    <a:pt x="309" y="541"/>
                  </a:lnTo>
                  <a:lnTo>
                    <a:pt x="521" y="444"/>
                  </a:lnTo>
                  <a:lnTo>
                    <a:pt x="675" y="406"/>
                  </a:lnTo>
                  <a:lnTo>
                    <a:pt x="848" y="348"/>
                  </a:lnTo>
                  <a:lnTo>
                    <a:pt x="1041" y="329"/>
                  </a:lnTo>
                  <a:lnTo>
                    <a:pt x="1273" y="309"/>
                  </a:lnTo>
                  <a:lnTo>
                    <a:pt x="1330" y="290"/>
                  </a:lnTo>
                  <a:lnTo>
                    <a:pt x="1388" y="271"/>
                  </a:lnTo>
                  <a:lnTo>
                    <a:pt x="1407" y="213"/>
                  </a:lnTo>
                  <a:lnTo>
                    <a:pt x="1427" y="155"/>
                  </a:lnTo>
                  <a:lnTo>
                    <a:pt x="1407" y="97"/>
                  </a:lnTo>
                  <a:lnTo>
                    <a:pt x="1388" y="59"/>
                  </a:lnTo>
                  <a:lnTo>
                    <a:pt x="1330" y="20"/>
                  </a:lnTo>
                  <a:lnTo>
                    <a:pt x="1273"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 name="Google Shape;652;p37"/>
            <p:cNvSpPr/>
            <p:nvPr/>
          </p:nvSpPr>
          <p:spPr>
            <a:xfrm>
              <a:off x="3312307" y="3330206"/>
              <a:ext cx="732132" cy="990710"/>
            </a:xfrm>
            <a:custGeom>
              <a:rect b="b" l="l" r="r" t="t"/>
              <a:pathLst>
                <a:path extrusionOk="0" h="36333" w="26850">
                  <a:moveTo>
                    <a:pt x="4048" y="0"/>
                  </a:moveTo>
                  <a:lnTo>
                    <a:pt x="1" y="3585"/>
                  </a:lnTo>
                  <a:lnTo>
                    <a:pt x="11025" y="22050"/>
                  </a:lnTo>
                  <a:lnTo>
                    <a:pt x="16403" y="36197"/>
                  </a:lnTo>
                  <a:lnTo>
                    <a:pt x="16904" y="36274"/>
                  </a:lnTo>
                  <a:lnTo>
                    <a:pt x="17405" y="36313"/>
                  </a:lnTo>
                  <a:lnTo>
                    <a:pt x="17868" y="36332"/>
                  </a:lnTo>
                  <a:lnTo>
                    <a:pt x="18292" y="36313"/>
                  </a:lnTo>
                  <a:lnTo>
                    <a:pt x="18697" y="36274"/>
                  </a:lnTo>
                  <a:lnTo>
                    <a:pt x="19063" y="36197"/>
                  </a:lnTo>
                  <a:lnTo>
                    <a:pt x="19410" y="36120"/>
                  </a:lnTo>
                  <a:lnTo>
                    <a:pt x="19718" y="36024"/>
                  </a:lnTo>
                  <a:lnTo>
                    <a:pt x="19988" y="35927"/>
                  </a:lnTo>
                  <a:lnTo>
                    <a:pt x="20239" y="35831"/>
                  </a:lnTo>
                  <a:lnTo>
                    <a:pt x="20605" y="35638"/>
                  </a:lnTo>
                  <a:lnTo>
                    <a:pt x="20836" y="35484"/>
                  </a:lnTo>
                  <a:lnTo>
                    <a:pt x="20913" y="35426"/>
                  </a:lnTo>
                  <a:lnTo>
                    <a:pt x="20798" y="35156"/>
                  </a:lnTo>
                  <a:lnTo>
                    <a:pt x="20682" y="34848"/>
                  </a:lnTo>
                  <a:lnTo>
                    <a:pt x="20585" y="34501"/>
                  </a:lnTo>
                  <a:lnTo>
                    <a:pt x="20470" y="34135"/>
                  </a:lnTo>
                  <a:lnTo>
                    <a:pt x="20296" y="33345"/>
                  </a:lnTo>
                  <a:lnTo>
                    <a:pt x="20123" y="32477"/>
                  </a:lnTo>
                  <a:lnTo>
                    <a:pt x="19988" y="31552"/>
                  </a:lnTo>
                  <a:lnTo>
                    <a:pt x="19872" y="30608"/>
                  </a:lnTo>
                  <a:lnTo>
                    <a:pt x="19757" y="29663"/>
                  </a:lnTo>
                  <a:lnTo>
                    <a:pt x="19680" y="28719"/>
                  </a:lnTo>
                  <a:lnTo>
                    <a:pt x="19545" y="26965"/>
                  </a:lnTo>
                  <a:lnTo>
                    <a:pt x="19468" y="25500"/>
                  </a:lnTo>
                  <a:lnTo>
                    <a:pt x="19410" y="24132"/>
                  </a:lnTo>
                  <a:lnTo>
                    <a:pt x="19699" y="25384"/>
                  </a:lnTo>
                  <a:lnTo>
                    <a:pt x="20007" y="26618"/>
                  </a:lnTo>
                  <a:lnTo>
                    <a:pt x="20181" y="27254"/>
                  </a:lnTo>
                  <a:lnTo>
                    <a:pt x="20354" y="27890"/>
                  </a:lnTo>
                  <a:lnTo>
                    <a:pt x="20624" y="28834"/>
                  </a:lnTo>
                  <a:lnTo>
                    <a:pt x="20875" y="29760"/>
                  </a:lnTo>
                  <a:lnTo>
                    <a:pt x="21299" y="31340"/>
                  </a:lnTo>
                  <a:lnTo>
                    <a:pt x="21568" y="32477"/>
                  </a:lnTo>
                  <a:lnTo>
                    <a:pt x="21665" y="32882"/>
                  </a:lnTo>
                  <a:lnTo>
                    <a:pt x="22089" y="32978"/>
                  </a:lnTo>
                  <a:lnTo>
                    <a:pt x="22494" y="33036"/>
                  </a:lnTo>
                  <a:lnTo>
                    <a:pt x="22879" y="33075"/>
                  </a:lnTo>
                  <a:lnTo>
                    <a:pt x="23226" y="33094"/>
                  </a:lnTo>
                  <a:lnTo>
                    <a:pt x="23573" y="33075"/>
                  </a:lnTo>
                  <a:lnTo>
                    <a:pt x="23881" y="33056"/>
                  </a:lnTo>
                  <a:lnTo>
                    <a:pt x="24190" y="33017"/>
                  </a:lnTo>
                  <a:lnTo>
                    <a:pt x="24460" y="32959"/>
                  </a:lnTo>
                  <a:lnTo>
                    <a:pt x="24903" y="32844"/>
                  </a:lnTo>
                  <a:lnTo>
                    <a:pt x="25250" y="32728"/>
                  </a:lnTo>
                  <a:lnTo>
                    <a:pt x="25462" y="32651"/>
                  </a:lnTo>
                  <a:lnTo>
                    <a:pt x="25539" y="32612"/>
                  </a:lnTo>
                  <a:lnTo>
                    <a:pt x="25520" y="32323"/>
                  </a:lnTo>
                  <a:lnTo>
                    <a:pt x="25500" y="31957"/>
                  </a:lnTo>
                  <a:lnTo>
                    <a:pt x="25500" y="31070"/>
                  </a:lnTo>
                  <a:lnTo>
                    <a:pt x="25520" y="29972"/>
                  </a:lnTo>
                  <a:lnTo>
                    <a:pt x="25558" y="28700"/>
                  </a:lnTo>
                  <a:lnTo>
                    <a:pt x="25616" y="27293"/>
                  </a:lnTo>
                  <a:lnTo>
                    <a:pt x="25693" y="25770"/>
                  </a:lnTo>
                  <a:lnTo>
                    <a:pt x="25905" y="22532"/>
                  </a:lnTo>
                  <a:lnTo>
                    <a:pt x="26136" y="19294"/>
                  </a:lnTo>
                  <a:lnTo>
                    <a:pt x="26368" y="16325"/>
                  </a:lnTo>
                  <a:lnTo>
                    <a:pt x="26599" y="13878"/>
                  </a:lnTo>
                  <a:lnTo>
                    <a:pt x="26753" y="12259"/>
                  </a:lnTo>
                  <a:lnTo>
                    <a:pt x="26811" y="11719"/>
                  </a:lnTo>
                  <a:lnTo>
                    <a:pt x="26850" y="11199"/>
                  </a:lnTo>
                  <a:lnTo>
                    <a:pt x="26850" y="10736"/>
                  </a:lnTo>
                  <a:lnTo>
                    <a:pt x="26830" y="10293"/>
                  </a:lnTo>
                  <a:lnTo>
                    <a:pt x="26792" y="9888"/>
                  </a:lnTo>
                  <a:lnTo>
                    <a:pt x="26695" y="9522"/>
                  </a:lnTo>
                  <a:lnTo>
                    <a:pt x="26599" y="9175"/>
                  </a:lnTo>
                  <a:lnTo>
                    <a:pt x="26445" y="8847"/>
                  </a:lnTo>
                  <a:lnTo>
                    <a:pt x="26271" y="8539"/>
                  </a:lnTo>
                  <a:lnTo>
                    <a:pt x="26040" y="8269"/>
                  </a:lnTo>
                  <a:lnTo>
                    <a:pt x="25790" y="7999"/>
                  </a:lnTo>
                  <a:lnTo>
                    <a:pt x="25500" y="7729"/>
                  </a:lnTo>
                  <a:lnTo>
                    <a:pt x="25173" y="7498"/>
                  </a:lnTo>
                  <a:lnTo>
                    <a:pt x="24807" y="7247"/>
                  </a:lnTo>
                  <a:lnTo>
                    <a:pt x="24383" y="7016"/>
                  </a:lnTo>
                  <a:lnTo>
                    <a:pt x="23939" y="6785"/>
                  </a:lnTo>
                  <a:lnTo>
                    <a:pt x="23322" y="6515"/>
                  </a:lnTo>
                  <a:lnTo>
                    <a:pt x="22474" y="6149"/>
                  </a:lnTo>
                  <a:lnTo>
                    <a:pt x="20181" y="5204"/>
                  </a:lnTo>
                  <a:lnTo>
                    <a:pt x="17386" y="4106"/>
                  </a:lnTo>
                  <a:lnTo>
                    <a:pt x="14398" y="2930"/>
                  </a:lnTo>
                  <a:lnTo>
                    <a:pt x="9098" y="887"/>
                  </a:lnTo>
                  <a:lnTo>
                    <a:pt x="6785"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 name="Google Shape;653;p37"/>
            <p:cNvSpPr/>
            <p:nvPr/>
          </p:nvSpPr>
          <p:spPr>
            <a:xfrm>
              <a:off x="3551439" y="3454762"/>
              <a:ext cx="303269" cy="537661"/>
            </a:xfrm>
            <a:custGeom>
              <a:rect b="b" l="l" r="r" t="t"/>
              <a:pathLst>
                <a:path extrusionOk="0" h="19718" w="11122">
                  <a:moveTo>
                    <a:pt x="116" y="0"/>
                  </a:moveTo>
                  <a:lnTo>
                    <a:pt x="58" y="39"/>
                  </a:lnTo>
                  <a:lnTo>
                    <a:pt x="20" y="77"/>
                  </a:lnTo>
                  <a:lnTo>
                    <a:pt x="0" y="135"/>
                  </a:lnTo>
                  <a:lnTo>
                    <a:pt x="0" y="193"/>
                  </a:lnTo>
                  <a:lnTo>
                    <a:pt x="39" y="251"/>
                  </a:lnTo>
                  <a:lnTo>
                    <a:pt x="77" y="289"/>
                  </a:lnTo>
                  <a:lnTo>
                    <a:pt x="1465" y="1041"/>
                  </a:lnTo>
                  <a:lnTo>
                    <a:pt x="4511" y="2756"/>
                  </a:lnTo>
                  <a:lnTo>
                    <a:pt x="6187" y="3701"/>
                  </a:lnTo>
                  <a:lnTo>
                    <a:pt x="7729" y="4568"/>
                  </a:lnTo>
                  <a:lnTo>
                    <a:pt x="8944" y="5281"/>
                  </a:lnTo>
                  <a:lnTo>
                    <a:pt x="9368" y="5551"/>
                  </a:lnTo>
                  <a:lnTo>
                    <a:pt x="9637" y="5744"/>
                  </a:lnTo>
                  <a:lnTo>
                    <a:pt x="9830" y="5879"/>
                  </a:lnTo>
                  <a:lnTo>
                    <a:pt x="9984" y="6072"/>
                  </a:lnTo>
                  <a:lnTo>
                    <a:pt x="10139" y="6264"/>
                  </a:lnTo>
                  <a:lnTo>
                    <a:pt x="10274" y="6515"/>
                  </a:lnTo>
                  <a:lnTo>
                    <a:pt x="10389" y="6785"/>
                  </a:lnTo>
                  <a:lnTo>
                    <a:pt x="10486" y="7093"/>
                  </a:lnTo>
                  <a:lnTo>
                    <a:pt x="10582" y="7440"/>
                  </a:lnTo>
                  <a:lnTo>
                    <a:pt x="10659" y="7826"/>
                  </a:lnTo>
                  <a:lnTo>
                    <a:pt x="10717" y="8250"/>
                  </a:lnTo>
                  <a:lnTo>
                    <a:pt x="10755" y="8712"/>
                  </a:lnTo>
                  <a:lnTo>
                    <a:pt x="10794" y="9233"/>
                  </a:lnTo>
                  <a:lnTo>
                    <a:pt x="10813" y="9792"/>
                  </a:lnTo>
                  <a:lnTo>
                    <a:pt x="10832" y="10408"/>
                  </a:lnTo>
                  <a:lnTo>
                    <a:pt x="10813" y="11083"/>
                  </a:lnTo>
                  <a:lnTo>
                    <a:pt x="10775" y="12586"/>
                  </a:lnTo>
                  <a:lnTo>
                    <a:pt x="10486" y="19564"/>
                  </a:lnTo>
                  <a:lnTo>
                    <a:pt x="10505" y="19621"/>
                  </a:lnTo>
                  <a:lnTo>
                    <a:pt x="10524" y="19660"/>
                  </a:lnTo>
                  <a:lnTo>
                    <a:pt x="10582" y="19698"/>
                  </a:lnTo>
                  <a:lnTo>
                    <a:pt x="10640" y="19718"/>
                  </a:lnTo>
                  <a:lnTo>
                    <a:pt x="10698" y="19698"/>
                  </a:lnTo>
                  <a:lnTo>
                    <a:pt x="10755" y="19660"/>
                  </a:lnTo>
                  <a:lnTo>
                    <a:pt x="10775" y="19621"/>
                  </a:lnTo>
                  <a:lnTo>
                    <a:pt x="10794" y="19564"/>
                  </a:lnTo>
                  <a:lnTo>
                    <a:pt x="11083" y="12586"/>
                  </a:lnTo>
                  <a:lnTo>
                    <a:pt x="11122" y="11025"/>
                  </a:lnTo>
                  <a:lnTo>
                    <a:pt x="11122" y="10331"/>
                  </a:lnTo>
                  <a:lnTo>
                    <a:pt x="11122" y="9695"/>
                  </a:lnTo>
                  <a:lnTo>
                    <a:pt x="11102" y="9117"/>
                  </a:lnTo>
                  <a:lnTo>
                    <a:pt x="11064" y="8596"/>
                  </a:lnTo>
                  <a:lnTo>
                    <a:pt x="11006" y="8095"/>
                  </a:lnTo>
                  <a:lnTo>
                    <a:pt x="10948" y="7671"/>
                  </a:lnTo>
                  <a:lnTo>
                    <a:pt x="10852" y="7267"/>
                  </a:lnTo>
                  <a:lnTo>
                    <a:pt x="10755" y="6920"/>
                  </a:lnTo>
                  <a:lnTo>
                    <a:pt x="10640" y="6592"/>
                  </a:lnTo>
                  <a:lnTo>
                    <a:pt x="10524" y="6322"/>
                  </a:lnTo>
                  <a:lnTo>
                    <a:pt x="10370" y="6072"/>
                  </a:lnTo>
                  <a:lnTo>
                    <a:pt x="10196" y="5840"/>
                  </a:lnTo>
                  <a:lnTo>
                    <a:pt x="10023" y="5648"/>
                  </a:lnTo>
                  <a:lnTo>
                    <a:pt x="9811" y="5493"/>
                  </a:lnTo>
                  <a:lnTo>
                    <a:pt x="9541" y="5301"/>
                  </a:lnTo>
                  <a:lnTo>
                    <a:pt x="9117" y="5050"/>
                  </a:lnTo>
                  <a:lnTo>
                    <a:pt x="7941" y="4356"/>
                  </a:lnTo>
                  <a:lnTo>
                    <a:pt x="6419" y="3489"/>
                  </a:lnTo>
                  <a:lnTo>
                    <a:pt x="4761" y="2544"/>
                  </a:lnTo>
                  <a:lnTo>
                    <a:pt x="1716" y="848"/>
                  </a:lnTo>
                  <a:lnTo>
                    <a:pt x="232" y="19"/>
                  </a:lnTo>
                  <a:lnTo>
                    <a:pt x="174" y="0"/>
                  </a:lnTo>
                  <a:close/>
                </a:path>
              </a:pathLst>
            </a:custGeom>
            <a:solidFill>
              <a:srgbClr val="30303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 name="Google Shape;654;p37"/>
            <p:cNvSpPr/>
            <p:nvPr/>
          </p:nvSpPr>
          <p:spPr>
            <a:xfrm>
              <a:off x="3140988" y="2667480"/>
              <a:ext cx="389462" cy="745275"/>
            </a:xfrm>
            <a:custGeom>
              <a:rect b="b" l="l" r="r" t="t"/>
              <a:pathLst>
                <a:path extrusionOk="0" h="27332" w="14283">
                  <a:moveTo>
                    <a:pt x="8789" y="0"/>
                  </a:moveTo>
                  <a:lnTo>
                    <a:pt x="1831" y="116"/>
                  </a:lnTo>
                  <a:lnTo>
                    <a:pt x="0" y="18523"/>
                  </a:lnTo>
                  <a:lnTo>
                    <a:pt x="3392" y="26136"/>
                  </a:lnTo>
                  <a:lnTo>
                    <a:pt x="8038" y="27331"/>
                  </a:lnTo>
                  <a:lnTo>
                    <a:pt x="8423" y="27042"/>
                  </a:lnTo>
                  <a:lnTo>
                    <a:pt x="8847" y="26753"/>
                  </a:lnTo>
                  <a:lnTo>
                    <a:pt x="9387" y="26387"/>
                  </a:lnTo>
                  <a:lnTo>
                    <a:pt x="10042" y="26021"/>
                  </a:lnTo>
                  <a:lnTo>
                    <a:pt x="10389" y="25828"/>
                  </a:lnTo>
                  <a:lnTo>
                    <a:pt x="10736" y="25654"/>
                  </a:lnTo>
                  <a:lnTo>
                    <a:pt x="11121" y="25500"/>
                  </a:lnTo>
                  <a:lnTo>
                    <a:pt x="11488" y="25346"/>
                  </a:lnTo>
                  <a:lnTo>
                    <a:pt x="11873" y="25230"/>
                  </a:lnTo>
                  <a:lnTo>
                    <a:pt x="12259" y="25134"/>
                  </a:lnTo>
                  <a:lnTo>
                    <a:pt x="12914" y="24980"/>
                  </a:lnTo>
                  <a:lnTo>
                    <a:pt x="13415" y="24903"/>
                  </a:lnTo>
                  <a:lnTo>
                    <a:pt x="14032" y="24806"/>
                  </a:lnTo>
                  <a:lnTo>
                    <a:pt x="14186" y="24787"/>
                  </a:lnTo>
                  <a:lnTo>
                    <a:pt x="14263" y="24768"/>
                  </a:lnTo>
                  <a:lnTo>
                    <a:pt x="14282" y="24748"/>
                  </a:lnTo>
                  <a:lnTo>
                    <a:pt x="14263" y="24691"/>
                  </a:lnTo>
                  <a:lnTo>
                    <a:pt x="14205" y="24594"/>
                  </a:lnTo>
                  <a:lnTo>
                    <a:pt x="14070" y="24440"/>
                  </a:lnTo>
                  <a:lnTo>
                    <a:pt x="13666" y="23997"/>
                  </a:lnTo>
                  <a:lnTo>
                    <a:pt x="13434" y="23708"/>
                  </a:lnTo>
                  <a:lnTo>
                    <a:pt x="13184" y="23380"/>
                  </a:lnTo>
                  <a:lnTo>
                    <a:pt x="12952" y="23014"/>
                  </a:lnTo>
                  <a:lnTo>
                    <a:pt x="12856" y="22821"/>
                  </a:lnTo>
                  <a:lnTo>
                    <a:pt x="12760" y="22609"/>
                  </a:lnTo>
                  <a:lnTo>
                    <a:pt x="12663" y="22378"/>
                  </a:lnTo>
                  <a:lnTo>
                    <a:pt x="12586" y="22108"/>
                  </a:lnTo>
                  <a:lnTo>
                    <a:pt x="12509" y="21800"/>
                  </a:lnTo>
                  <a:lnTo>
                    <a:pt x="12432" y="21453"/>
                  </a:lnTo>
                  <a:lnTo>
                    <a:pt x="12316" y="20720"/>
                  </a:lnTo>
                  <a:lnTo>
                    <a:pt x="12220" y="19891"/>
                  </a:lnTo>
                  <a:lnTo>
                    <a:pt x="12027" y="18214"/>
                  </a:lnTo>
                  <a:lnTo>
                    <a:pt x="11931" y="17424"/>
                  </a:lnTo>
                  <a:lnTo>
                    <a:pt x="11815" y="16711"/>
                  </a:lnTo>
                  <a:lnTo>
                    <a:pt x="11545" y="15227"/>
                  </a:lnTo>
                  <a:lnTo>
                    <a:pt x="11391" y="14379"/>
                  </a:lnTo>
                  <a:lnTo>
                    <a:pt x="11256" y="13512"/>
                  </a:lnTo>
                  <a:lnTo>
                    <a:pt x="11121" y="12625"/>
                  </a:lnTo>
                  <a:lnTo>
                    <a:pt x="11025" y="11738"/>
                  </a:lnTo>
                  <a:lnTo>
                    <a:pt x="10948" y="10910"/>
                  </a:lnTo>
                  <a:lnTo>
                    <a:pt x="10929" y="10505"/>
                  </a:lnTo>
                  <a:lnTo>
                    <a:pt x="10929" y="10119"/>
                  </a:lnTo>
                  <a:lnTo>
                    <a:pt x="10929" y="9676"/>
                  </a:lnTo>
                  <a:lnTo>
                    <a:pt x="10890" y="9175"/>
                  </a:lnTo>
                  <a:lnTo>
                    <a:pt x="10832" y="8577"/>
                  </a:lnTo>
                  <a:lnTo>
                    <a:pt x="10755" y="7922"/>
                  </a:lnTo>
                  <a:lnTo>
                    <a:pt x="10659" y="7209"/>
                  </a:lnTo>
                  <a:lnTo>
                    <a:pt x="10562" y="6476"/>
                  </a:lnTo>
                  <a:lnTo>
                    <a:pt x="10428" y="5705"/>
                  </a:lnTo>
                  <a:lnTo>
                    <a:pt x="10293" y="4935"/>
                  </a:lnTo>
                  <a:lnTo>
                    <a:pt x="10138" y="4164"/>
                  </a:lnTo>
                  <a:lnTo>
                    <a:pt x="9965" y="3412"/>
                  </a:lnTo>
                  <a:lnTo>
                    <a:pt x="9792" y="2699"/>
                  </a:lnTo>
                  <a:lnTo>
                    <a:pt x="9599" y="2005"/>
                  </a:lnTo>
                  <a:lnTo>
                    <a:pt x="9406" y="1388"/>
                  </a:lnTo>
                  <a:lnTo>
                    <a:pt x="9213" y="829"/>
                  </a:lnTo>
                  <a:lnTo>
                    <a:pt x="9001" y="367"/>
                  </a:lnTo>
                  <a:lnTo>
                    <a:pt x="8905" y="174"/>
                  </a:lnTo>
                  <a:lnTo>
                    <a:pt x="878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 name="Google Shape;655;p37"/>
            <p:cNvSpPr/>
            <p:nvPr/>
          </p:nvSpPr>
          <p:spPr>
            <a:xfrm>
              <a:off x="3395335" y="3166740"/>
              <a:ext cx="76758" cy="159269"/>
            </a:xfrm>
            <a:custGeom>
              <a:rect b="b" l="l" r="r" t="t"/>
              <a:pathLst>
                <a:path extrusionOk="0" h="5841" w="2815">
                  <a:moveTo>
                    <a:pt x="155" y="1"/>
                  </a:moveTo>
                  <a:lnTo>
                    <a:pt x="97" y="20"/>
                  </a:lnTo>
                  <a:lnTo>
                    <a:pt x="59" y="39"/>
                  </a:lnTo>
                  <a:lnTo>
                    <a:pt x="20" y="97"/>
                  </a:lnTo>
                  <a:lnTo>
                    <a:pt x="1" y="155"/>
                  </a:lnTo>
                  <a:lnTo>
                    <a:pt x="20" y="213"/>
                  </a:lnTo>
                  <a:lnTo>
                    <a:pt x="309" y="965"/>
                  </a:lnTo>
                  <a:lnTo>
                    <a:pt x="598" y="1678"/>
                  </a:lnTo>
                  <a:lnTo>
                    <a:pt x="945" y="2545"/>
                  </a:lnTo>
                  <a:lnTo>
                    <a:pt x="1350" y="3451"/>
                  </a:lnTo>
                  <a:lnTo>
                    <a:pt x="1755" y="4338"/>
                  </a:lnTo>
                  <a:lnTo>
                    <a:pt x="2179" y="5147"/>
                  </a:lnTo>
                  <a:lnTo>
                    <a:pt x="2372" y="5475"/>
                  </a:lnTo>
                  <a:lnTo>
                    <a:pt x="2545" y="5764"/>
                  </a:lnTo>
                  <a:lnTo>
                    <a:pt x="2603" y="5822"/>
                  </a:lnTo>
                  <a:lnTo>
                    <a:pt x="2680" y="5841"/>
                  </a:lnTo>
                  <a:lnTo>
                    <a:pt x="2719" y="5822"/>
                  </a:lnTo>
                  <a:lnTo>
                    <a:pt x="2757" y="5802"/>
                  </a:lnTo>
                  <a:lnTo>
                    <a:pt x="2796" y="5764"/>
                  </a:lnTo>
                  <a:lnTo>
                    <a:pt x="2815" y="5706"/>
                  </a:lnTo>
                  <a:lnTo>
                    <a:pt x="2815" y="5648"/>
                  </a:lnTo>
                  <a:lnTo>
                    <a:pt x="2796" y="5610"/>
                  </a:lnTo>
                  <a:lnTo>
                    <a:pt x="2622" y="5321"/>
                  </a:lnTo>
                  <a:lnTo>
                    <a:pt x="2429" y="4974"/>
                  </a:lnTo>
                  <a:lnTo>
                    <a:pt x="2025" y="4183"/>
                  </a:lnTo>
                  <a:lnTo>
                    <a:pt x="1601" y="3277"/>
                  </a:lnTo>
                  <a:lnTo>
                    <a:pt x="1215" y="2352"/>
                  </a:lnTo>
                  <a:lnTo>
                    <a:pt x="849" y="1504"/>
                  </a:lnTo>
                  <a:lnTo>
                    <a:pt x="560" y="791"/>
                  </a:lnTo>
                  <a:lnTo>
                    <a:pt x="309" y="97"/>
                  </a:lnTo>
                  <a:lnTo>
                    <a:pt x="271" y="59"/>
                  </a:lnTo>
                  <a:lnTo>
                    <a:pt x="213" y="20"/>
                  </a:lnTo>
                  <a:lnTo>
                    <a:pt x="155"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 name="Google Shape;656;p37"/>
            <p:cNvSpPr/>
            <p:nvPr/>
          </p:nvSpPr>
          <p:spPr>
            <a:xfrm>
              <a:off x="3194049" y="2471975"/>
              <a:ext cx="221303" cy="293289"/>
            </a:xfrm>
            <a:custGeom>
              <a:rect b="b" l="l" r="r" t="t"/>
              <a:pathLst>
                <a:path extrusionOk="0" h="10756" w="8116">
                  <a:moveTo>
                    <a:pt x="2641" y="0"/>
                  </a:moveTo>
                  <a:lnTo>
                    <a:pt x="251" y="5089"/>
                  </a:lnTo>
                  <a:lnTo>
                    <a:pt x="1" y="6978"/>
                  </a:lnTo>
                  <a:lnTo>
                    <a:pt x="97" y="7151"/>
                  </a:lnTo>
                  <a:lnTo>
                    <a:pt x="348" y="7575"/>
                  </a:lnTo>
                  <a:lnTo>
                    <a:pt x="541" y="7864"/>
                  </a:lnTo>
                  <a:lnTo>
                    <a:pt x="772" y="8192"/>
                  </a:lnTo>
                  <a:lnTo>
                    <a:pt x="1022" y="8539"/>
                  </a:lnTo>
                  <a:lnTo>
                    <a:pt x="1331" y="8886"/>
                  </a:lnTo>
                  <a:lnTo>
                    <a:pt x="1658" y="9233"/>
                  </a:lnTo>
                  <a:lnTo>
                    <a:pt x="2005" y="9580"/>
                  </a:lnTo>
                  <a:lnTo>
                    <a:pt x="2391" y="9907"/>
                  </a:lnTo>
                  <a:lnTo>
                    <a:pt x="2603" y="10042"/>
                  </a:lnTo>
                  <a:lnTo>
                    <a:pt x="2815" y="10177"/>
                  </a:lnTo>
                  <a:lnTo>
                    <a:pt x="3027" y="10312"/>
                  </a:lnTo>
                  <a:lnTo>
                    <a:pt x="3258" y="10428"/>
                  </a:lnTo>
                  <a:lnTo>
                    <a:pt x="3490" y="10524"/>
                  </a:lnTo>
                  <a:lnTo>
                    <a:pt x="3721" y="10601"/>
                  </a:lnTo>
                  <a:lnTo>
                    <a:pt x="3952" y="10678"/>
                  </a:lnTo>
                  <a:lnTo>
                    <a:pt x="4203" y="10717"/>
                  </a:lnTo>
                  <a:lnTo>
                    <a:pt x="4453" y="10736"/>
                  </a:lnTo>
                  <a:lnTo>
                    <a:pt x="4723" y="10755"/>
                  </a:lnTo>
                  <a:lnTo>
                    <a:pt x="4974" y="10736"/>
                  </a:lnTo>
                  <a:lnTo>
                    <a:pt x="5205" y="10717"/>
                  </a:lnTo>
                  <a:lnTo>
                    <a:pt x="5417" y="10678"/>
                  </a:lnTo>
                  <a:lnTo>
                    <a:pt x="5610" y="10620"/>
                  </a:lnTo>
                  <a:lnTo>
                    <a:pt x="5802" y="10563"/>
                  </a:lnTo>
                  <a:lnTo>
                    <a:pt x="5957" y="10485"/>
                  </a:lnTo>
                  <a:lnTo>
                    <a:pt x="6111" y="10408"/>
                  </a:lnTo>
                  <a:lnTo>
                    <a:pt x="6246" y="10312"/>
                  </a:lnTo>
                  <a:lnTo>
                    <a:pt x="6381" y="10216"/>
                  </a:lnTo>
                  <a:lnTo>
                    <a:pt x="6496" y="10119"/>
                  </a:lnTo>
                  <a:lnTo>
                    <a:pt x="6593" y="10004"/>
                  </a:lnTo>
                  <a:lnTo>
                    <a:pt x="6689" y="9888"/>
                  </a:lnTo>
                  <a:lnTo>
                    <a:pt x="6824" y="9657"/>
                  </a:lnTo>
                  <a:lnTo>
                    <a:pt x="6940" y="9406"/>
                  </a:lnTo>
                  <a:lnTo>
                    <a:pt x="7017" y="9175"/>
                  </a:lnTo>
                  <a:lnTo>
                    <a:pt x="7075" y="8924"/>
                  </a:lnTo>
                  <a:lnTo>
                    <a:pt x="7113" y="8693"/>
                  </a:lnTo>
                  <a:lnTo>
                    <a:pt x="7113" y="8481"/>
                  </a:lnTo>
                  <a:lnTo>
                    <a:pt x="7113" y="8153"/>
                  </a:lnTo>
                  <a:lnTo>
                    <a:pt x="7094" y="7980"/>
                  </a:lnTo>
                  <a:lnTo>
                    <a:pt x="7132" y="7710"/>
                  </a:lnTo>
                  <a:lnTo>
                    <a:pt x="7248" y="7132"/>
                  </a:lnTo>
                  <a:lnTo>
                    <a:pt x="7402" y="6380"/>
                  </a:lnTo>
                  <a:lnTo>
                    <a:pt x="7614" y="5551"/>
                  </a:lnTo>
                  <a:lnTo>
                    <a:pt x="7730" y="5166"/>
                  </a:lnTo>
                  <a:lnTo>
                    <a:pt x="7846" y="4819"/>
                  </a:lnTo>
                  <a:lnTo>
                    <a:pt x="7980" y="4491"/>
                  </a:lnTo>
                  <a:lnTo>
                    <a:pt x="8115" y="4221"/>
                  </a:lnTo>
                  <a:lnTo>
                    <a:pt x="2641" y="0"/>
                  </a:lnTo>
                  <a:close/>
                </a:path>
              </a:pathLst>
            </a:custGeom>
            <a:solidFill>
              <a:srgbClr val="D98E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 name="Google Shape;657;p37"/>
            <p:cNvSpPr/>
            <p:nvPr/>
          </p:nvSpPr>
          <p:spPr>
            <a:xfrm>
              <a:off x="3266062" y="2471975"/>
              <a:ext cx="149290" cy="151389"/>
            </a:xfrm>
            <a:custGeom>
              <a:rect b="b" l="l" r="r" t="t"/>
              <a:pathLst>
                <a:path extrusionOk="0" h="5552" w="5475">
                  <a:moveTo>
                    <a:pt x="0" y="0"/>
                  </a:moveTo>
                  <a:lnTo>
                    <a:pt x="155" y="463"/>
                  </a:lnTo>
                  <a:lnTo>
                    <a:pt x="309" y="906"/>
                  </a:lnTo>
                  <a:lnTo>
                    <a:pt x="482" y="1311"/>
                  </a:lnTo>
                  <a:lnTo>
                    <a:pt x="656" y="1696"/>
                  </a:lnTo>
                  <a:lnTo>
                    <a:pt x="829" y="2063"/>
                  </a:lnTo>
                  <a:lnTo>
                    <a:pt x="1022" y="2410"/>
                  </a:lnTo>
                  <a:lnTo>
                    <a:pt x="1234" y="2718"/>
                  </a:lnTo>
                  <a:lnTo>
                    <a:pt x="1427" y="3026"/>
                  </a:lnTo>
                  <a:lnTo>
                    <a:pt x="1639" y="3296"/>
                  </a:lnTo>
                  <a:lnTo>
                    <a:pt x="1851" y="3547"/>
                  </a:lnTo>
                  <a:lnTo>
                    <a:pt x="2063" y="3778"/>
                  </a:lnTo>
                  <a:lnTo>
                    <a:pt x="2275" y="3990"/>
                  </a:lnTo>
                  <a:lnTo>
                    <a:pt x="2487" y="4202"/>
                  </a:lnTo>
                  <a:lnTo>
                    <a:pt x="2699" y="4376"/>
                  </a:lnTo>
                  <a:lnTo>
                    <a:pt x="3104" y="4684"/>
                  </a:lnTo>
                  <a:lnTo>
                    <a:pt x="3489" y="4934"/>
                  </a:lnTo>
                  <a:lnTo>
                    <a:pt x="3875" y="5127"/>
                  </a:lnTo>
                  <a:lnTo>
                    <a:pt x="4202" y="5281"/>
                  </a:lnTo>
                  <a:lnTo>
                    <a:pt x="4491" y="5397"/>
                  </a:lnTo>
                  <a:lnTo>
                    <a:pt x="4742" y="5474"/>
                  </a:lnTo>
                  <a:lnTo>
                    <a:pt x="4915" y="5513"/>
                  </a:lnTo>
                  <a:lnTo>
                    <a:pt x="5070" y="5551"/>
                  </a:lnTo>
                  <a:lnTo>
                    <a:pt x="5166" y="5166"/>
                  </a:lnTo>
                  <a:lnTo>
                    <a:pt x="5262" y="4819"/>
                  </a:lnTo>
                  <a:lnTo>
                    <a:pt x="5339" y="4491"/>
                  </a:lnTo>
                  <a:lnTo>
                    <a:pt x="5397" y="4356"/>
                  </a:lnTo>
                  <a:lnTo>
                    <a:pt x="5474" y="4221"/>
                  </a:lnTo>
                  <a:lnTo>
                    <a:pt x="0"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 name="Google Shape;658;p37"/>
            <p:cNvSpPr/>
            <p:nvPr/>
          </p:nvSpPr>
          <p:spPr>
            <a:xfrm>
              <a:off x="3263444" y="2245985"/>
              <a:ext cx="317994" cy="354777"/>
            </a:xfrm>
            <a:custGeom>
              <a:rect b="b" l="l" r="r" t="t"/>
              <a:pathLst>
                <a:path extrusionOk="0" h="13011" w="11662">
                  <a:moveTo>
                    <a:pt x="5628" y="0"/>
                  </a:moveTo>
                  <a:lnTo>
                    <a:pt x="2352" y="4337"/>
                  </a:lnTo>
                  <a:lnTo>
                    <a:pt x="2140" y="4164"/>
                  </a:lnTo>
                  <a:lnTo>
                    <a:pt x="1908" y="4029"/>
                  </a:lnTo>
                  <a:lnTo>
                    <a:pt x="1619" y="3874"/>
                  </a:lnTo>
                  <a:lnTo>
                    <a:pt x="1446" y="3817"/>
                  </a:lnTo>
                  <a:lnTo>
                    <a:pt x="1291" y="3759"/>
                  </a:lnTo>
                  <a:lnTo>
                    <a:pt x="1118" y="3740"/>
                  </a:lnTo>
                  <a:lnTo>
                    <a:pt x="945" y="3720"/>
                  </a:lnTo>
                  <a:lnTo>
                    <a:pt x="790" y="3740"/>
                  </a:lnTo>
                  <a:lnTo>
                    <a:pt x="636" y="3797"/>
                  </a:lnTo>
                  <a:lnTo>
                    <a:pt x="482" y="3894"/>
                  </a:lnTo>
                  <a:lnTo>
                    <a:pt x="347" y="4029"/>
                  </a:lnTo>
                  <a:lnTo>
                    <a:pt x="231" y="4183"/>
                  </a:lnTo>
                  <a:lnTo>
                    <a:pt x="174" y="4337"/>
                  </a:lnTo>
                  <a:lnTo>
                    <a:pt x="116" y="4510"/>
                  </a:lnTo>
                  <a:lnTo>
                    <a:pt x="116" y="4665"/>
                  </a:lnTo>
                  <a:lnTo>
                    <a:pt x="135" y="4838"/>
                  </a:lnTo>
                  <a:lnTo>
                    <a:pt x="154" y="4992"/>
                  </a:lnTo>
                  <a:lnTo>
                    <a:pt x="212" y="5147"/>
                  </a:lnTo>
                  <a:lnTo>
                    <a:pt x="270" y="5301"/>
                  </a:lnTo>
                  <a:lnTo>
                    <a:pt x="424" y="5571"/>
                  </a:lnTo>
                  <a:lnTo>
                    <a:pt x="559" y="5783"/>
                  </a:lnTo>
                  <a:lnTo>
                    <a:pt x="733" y="5975"/>
                  </a:lnTo>
                  <a:lnTo>
                    <a:pt x="655" y="6110"/>
                  </a:lnTo>
                  <a:lnTo>
                    <a:pt x="482" y="6457"/>
                  </a:lnTo>
                  <a:lnTo>
                    <a:pt x="386" y="6708"/>
                  </a:lnTo>
                  <a:lnTo>
                    <a:pt x="289" y="6997"/>
                  </a:lnTo>
                  <a:lnTo>
                    <a:pt x="174" y="7305"/>
                  </a:lnTo>
                  <a:lnTo>
                    <a:pt x="96" y="7652"/>
                  </a:lnTo>
                  <a:lnTo>
                    <a:pt x="39" y="7999"/>
                  </a:lnTo>
                  <a:lnTo>
                    <a:pt x="0" y="8365"/>
                  </a:lnTo>
                  <a:lnTo>
                    <a:pt x="0" y="8732"/>
                  </a:lnTo>
                  <a:lnTo>
                    <a:pt x="0" y="8924"/>
                  </a:lnTo>
                  <a:lnTo>
                    <a:pt x="39" y="9098"/>
                  </a:lnTo>
                  <a:lnTo>
                    <a:pt x="77" y="9271"/>
                  </a:lnTo>
                  <a:lnTo>
                    <a:pt x="135" y="9445"/>
                  </a:lnTo>
                  <a:lnTo>
                    <a:pt x="193" y="9618"/>
                  </a:lnTo>
                  <a:lnTo>
                    <a:pt x="270" y="9772"/>
                  </a:lnTo>
                  <a:lnTo>
                    <a:pt x="386" y="9946"/>
                  </a:lnTo>
                  <a:lnTo>
                    <a:pt x="501" y="10081"/>
                  </a:lnTo>
                  <a:lnTo>
                    <a:pt x="636" y="10235"/>
                  </a:lnTo>
                  <a:lnTo>
                    <a:pt x="790" y="10370"/>
                  </a:lnTo>
                  <a:lnTo>
                    <a:pt x="1677" y="11083"/>
                  </a:lnTo>
                  <a:lnTo>
                    <a:pt x="2236" y="11507"/>
                  </a:lnTo>
                  <a:lnTo>
                    <a:pt x="2814" y="11931"/>
                  </a:lnTo>
                  <a:lnTo>
                    <a:pt x="3123" y="12124"/>
                  </a:lnTo>
                  <a:lnTo>
                    <a:pt x="3431" y="12317"/>
                  </a:lnTo>
                  <a:lnTo>
                    <a:pt x="3739" y="12490"/>
                  </a:lnTo>
                  <a:lnTo>
                    <a:pt x="4048" y="12644"/>
                  </a:lnTo>
                  <a:lnTo>
                    <a:pt x="4356" y="12779"/>
                  </a:lnTo>
                  <a:lnTo>
                    <a:pt x="4664" y="12895"/>
                  </a:lnTo>
                  <a:lnTo>
                    <a:pt x="4954" y="12972"/>
                  </a:lnTo>
                  <a:lnTo>
                    <a:pt x="5243" y="13010"/>
                  </a:lnTo>
                  <a:lnTo>
                    <a:pt x="5532" y="13010"/>
                  </a:lnTo>
                  <a:lnTo>
                    <a:pt x="5840" y="12972"/>
                  </a:lnTo>
                  <a:lnTo>
                    <a:pt x="6168" y="12895"/>
                  </a:lnTo>
                  <a:lnTo>
                    <a:pt x="6515" y="12779"/>
                  </a:lnTo>
                  <a:lnTo>
                    <a:pt x="6842" y="12625"/>
                  </a:lnTo>
                  <a:lnTo>
                    <a:pt x="7189" y="12432"/>
                  </a:lnTo>
                  <a:lnTo>
                    <a:pt x="7536" y="12220"/>
                  </a:lnTo>
                  <a:lnTo>
                    <a:pt x="7864" y="11970"/>
                  </a:lnTo>
                  <a:lnTo>
                    <a:pt x="8211" y="11661"/>
                  </a:lnTo>
                  <a:lnTo>
                    <a:pt x="8519" y="11353"/>
                  </a:lnTo>
                  <a:lnTo>
                    <a:pt x="8828" y="10987"/>
                  </a:lnTo>
                  <a:lnTo>
                    <a:pt x="9117" y="10620"/>
                  </a:lnTo>
                  <a:lnTo>
                    <a:pt x="9387" y="10196"/>
                  </a:lnTo>
                  <a:lnTo>
                    <a:pt x="9618" y="9753"/>
                  </a:lnTo>
                  <a:lnTo>
                    <a:pt x="9849" y="9291"/>
                  </a:lnTo>
                  <a:lnTo>
                    <a:pt x="10023" y="8789"/>
                  </a:lnTo>
                  <a:lnTo>
                    <a:pt x="10273" y="8076"/>
                  </a:lnTo>
                  <a:lnTo>
                    <a:pt x="10562" y="7402"/>
                  </a:lnTo>
                  <a:lnTo>
                    <a:pt x="11083" y="6168"/>
                  </a:lnTo>
                  <a:lnTo>
                    <a:pt x="11314" y="5571"/>
                  </a:lnTo>
                  <a:lnTo>
                    <a:pt x="11410" y="5281"/>
                  </a:lnTo>
                  <a:lnTo>
                    <a:pt x="11488" y="4992"/>
                  </a:lnTo>
                  <a:lnTo>
                    <a:pt x="11565" y="4684"/>
                  </a:lnTo>
                  <a:lnTo>
                    <a:pt x="11603" y="4395"/>
                  </a:lnTo>
                  <a:lnTo>
                    <a:pt x="11642" y="4086"/>
                  </a:lnTo>
                  <a:lnTo>
                    <a:pt x="11661" y="3778"/>
                  </a:lnTo>
                  <a:lnTo>
                    <a:pt x="10582" y="444"/>
                  </a:lnTo>
                  <a:lnTo>
                    <a:pt x="5628" y="0"/>
                  </a:lnTo>
                  <a:close/>
                </a:path>
              </a:pathLst>
            </a:custGeom>
            <a:solidFill>
              <a:srgbClr val="D98E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 name="Google Shape;659;p37"/>
            <p:cNvSpPr/>
            <p:nvPr/>
          </p:nvSpPr>
          <p:spPr>
            <a:xfrm>
              <a:off x="3278686" y="2366860"/>
              <a:ext cx="28385" cy="28413"/>
            </a:xfrm>
            <a:custGeom>
              <a:rect b="b" l="l" r="r" t="t"/>
              <a:pathLst>
                <a:path extrusionOk="0" h="1042" w="1041">
                  <a:moveTo>
                    <a:pt x="251" y="0"/>
                  </a:moveTo>
                  <a:lnTo>
                    <a:pt x="174" y="39"/>
                  </a:lnTo>
                  <a:lnTo>
                    <a:pt x="96" y="97"/>
                  </a:lnTo>
                  <a:lnTo>
                    <a:pt x="39" y="174"/>
                  </a:lnTo>
                  <a:lnTo>
                    <a:pt x="19" y="251"/>
                  </a:lnTo>
                  <a:lnTo>
                    <a:pt x="0" y="328"/>
                  </a:lnTo>
                  <a:lnTo>
                    <a:pt x="0" y="424"/>
                  </a:lnTo>
                  <a:lnTo>
                    <a:pt x="19" y="502"/>
                  </a:lnTo>
                  <a:lnTo>
                    <a:pt x="58" y="598"/>
                  </a:lnTo>
                  <a:lnTo>
                    <a:pt x="174" y="752"/>
                  </a:lnTo>
                  <a:lnTo>
                    <a:pt x="308" y="887"/>
                  </a:lnTo>
                  <a:lnTo>
                    <a:pt x="443" y="983"/>
                  </a:lnTo>
                  <a:lnTo>
                    <a:pt x="578" y="1041"/>
                  </a:lnTo>
                  <a:lnTo>
                    <a:pt x="675" y="1041"/>
                  </a:lnTo>
                  <a:lnTo>
                    <a:pt x="732" y="983"/>
                  </a:lnTo>
                  <a:lnTo>
                    <a:pt x="810" y="906"/>
                  </a:lnTo>
                  <a:lnTo>
                    <a:pt x="925" y="733"/>
                  </a:lnTo>
                  <a:lnTo>
                    <a:pt x="1041" y="540"/>
                  </a:lnTo>
                  <a:lnTo>
                    <a:pt x="944" y="405"/>
                  </a:lnTo>
                  <a:lnTo>
                    <a:pt x="848" y="290"/>
                  </a:lnTo>
                  <a:lnTo>
                    <a:pt x="713" y="174"/>
                  </a:lnTo>
                  <a:lnTo>
                    <a:pt x="559" y="58"/>
                  </a:lnTo>
                  <a:lnTo>
                    <a:pt x="482" y="20"/>
                  </a:lnTo>
                  <a:lnTo>
                    <a:pt x="405"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 name="Google Shape;660;p37"/>
            <p:cNvSpPr/>
            <p:nvPr/>
          </p:nvSpPr>
          <p:spPr>
            <a:xfrm>
              <a:off x="3324386" y="2227062"/>
              <a:ext cx="263868" cy="139828"/>
            </a:xfrm>
            <a:custGeom>
              <a:rect b="b" l="l" r="r" t="t"/>
              <a:pathLst>
                <a:path extrusionOk="0" h="5128" w="9677">
                  <a:moveTo>
                    <a:pt x="2063" y="0"/>
                  </a:moveTo>
                  <a:lnTo>
                    <a:pt x="1" y="3200"/>
                  </a:lnTo>
                  <a:lnTo>
                    <a:pt x="117" y="5031"/>
                  </a:lnTo>
                  <a:lnTo>
                    <a:pt x="309" y="5050"/>
                  </a:lnTo>
                  <a:lnTo>
                    <a:pt x="830" y="5108"/>
                  </a:lnTo>
                  <a:lnTo>
                    <a:pt x="1196" y="5127"/>
                  </a:lnTo>
                  <a:lnTo>
                    <a:pt x="2102" y="5127"/>
                  </a:lnTo>
                  <a:lnTo>
                    <a:pt x="2622" y="5070"/>
                  </a:lnTo>
                  <a:lnTo>
                    <a:pt x="3200" y="4992"/>
                  </a:lnTo>
                  <a:lnTo>
                    <a:pt x="3798" y="4877"/>
                  </a:lnTo>
                  <a:lnTo>
                    <a:pt x="4434" y="4723"/>
                  </a:lnTo>
                  <a:lnTo>
                    <a:pt x="4762" y="4607"/>
                  </a:lnTo>
                  <a:lnTo>
                    <a:pt x="5070" y="4491"/>
                  </a:lnTo>
                  <a:lnTo>
                    <a:pt x="5417" y="4376"/>
                  </a:lnTo>
                  <a:lnTo>
                    <a:pt x="5745" y="4222"/>
                  </a:lnTo>
                  <a:lnTo>
                    <a:pt x="6072" y="4048"/>
                  </a:lnTo>
                  <a:lnTo>
                    <a:pt x="6400" y="3875"/>
                  </a:lnTo>
                  <a:lnTo>
                    <a:pt x="6747" y="3682"/>
                  </a:lnTo>
                  <a:lnTo>
                    <a:pt x="7075" y="3451"/>
                  </a:lnTo>
                  <a:lnTo>
                    <a:pt x="7402" y="3219"/>
                  </a:lnTo>
                  <a:lnTo>
                    <a:pt x="7730" y="2949"/>
                  </a:lnTo>
                  <a:lnTo>
                    <a:pt x="7826" y="3239"/>
                  </a:lnTo>
                  <a:lnTo>
                    <a:pt x="7942" y="3528"/>
                  </a:lnTo>
                  <a:lnTo>
                    <a:pt x="8135" y="3875"/>
                  </a:lnTo>
                  <a:lnTo>
                    <a:pt x="8250" y="4048"/>
                  </a:lnTo>
                  <a:lnTo>
                    <a:pt x="8366" y="4241"/>
                  </a:lnTo>
                  <a:lnTo>
                    <a:pt x="8520" y="4414"/>
                  </a:lnTo>
                  <a:lnTo>
                    <a:pt x="8674" y="4568"/>
                  </a:lnTo>
                  <a:lnTo>
                    <a:pt x="8848" y="4723"/>
                  </a:lnTo>
                  <a:lnTo>
                    <a:pt x="9041" y="4858"/>
                  </a:lnTo>
                  <a:lnTo>
                    <a:pt x="9253" y="4954"/>
                  </a:lnTo>
                  <a:lnTo>
                    <a:pt x="9484" y="5031"/>
                  </a:lnTo>
                  <a:lnTo>
                    <a:pt x="9677" y="3836"/>
                  </a:lnTo>
                  <a:lnTo>
                    <a:pt x="8539" y="694"/>
                  </a:lnTo>
                  <a:lnTo>
                    <a:pt x="2063"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 name="Google Shape;661;p37"/>
            <p:cNvSpPr/>
            <p:nvPr/>
          </p:nvSpPr>
          <p:spPr>
            <a:xfrm>
              <a:off x="3462630" y="2409942"/>
              <a:ext cx="52572" cy="85184"/>
            </a:xfrm>
            <a:custGeom>
              <a:rect b="b" l="l" r="r" t="t"/>
              <a:pathLst>
                <a:path extrusionOk="0" h="3124" w="1928">
                  <a:moveTo>
                    <a:pt x="1754" y="1"/>
                  </a:moveTo>
                  <a:lnTo>
                    <a:pt x="1696" y="20"/>
                  </a:lnTo>
                  <a:lnTo>
                    <a:pt x="1658" y="39"/>
                  </a:lnTo>
                  <a:lnTo>
                    <a:pt x="1638" y="97"/>
                  </a:lnTo>
                  <a:lnTo>
                    <a:pt x="1291" y="1177"/>
                  </a:lnTo>
                  <a:lnTo>
                    <a:pt x="1060" y="1948"/>
                  </a:lnTo>
                  <a:lnTo>
                    <a:pt x="944" y="2449"/>
                  </a:lnTo>
                  <a:lnTo>
                    <a:pt x="906" y="2545"/>
                  </a:lnTo>
                  <a:lnTo>
                    <a:pt x="867" y="2641"/>
                  </a:lnTo>
                  <a:lnTo>
                    <a:pt x="810" y="2719"/>
                  </a:lnTo>
                  <a:lnTo>
                    <a:pt x="732" y="2776"/>
                  </a:lnTo>
                  <a:lnTo>
                    <a:pt x="636" y="2815"/>
                  </a:lnTo>
                  <a:lnTo>
                    <a:pt x="501" y="2834"/>
                  </a:lnTo>
                  <a:lnTo>
                    <a:pt x="347" y="2815"/>
                  </a:lnTo>
                  <a:lnTo>
                    <a:pt x="193" y="2757"/>
                  </a:lnTo>
                  <a:lnTo>
                    <a:pt x="135" y="2757"/>
                  </a:lnTo>
                  <a:lnTo>
                    <a:pt x="77" y="2776"/>
                  </a:lnTo>
                  <a:lnTo>
                    <a:pt x="19" y="2815"/>
                  </a:lnTo>
                  <a:lnTo>
                    <a:pt x="0" y="2853"/>
                  </a:lnTo>
                  <a:lnTo>
                    <a:pt x="0" y="2911"/>
                  </a:lnTo>
                  <a:lnTo>
                    <a:pt x="0" y="2969"/>
                  </a:lnTo>
                  <a:lnTo>
                    <a:pt x="39" y="3027"/>
                  </a:lnTo>
                  <a:lnTo>
                    <a:pt x="96" y="3046"/>
                  </a:lnTo>
                  <a:lnTo>
                    <a:pt x="308" y="3104"/>
                  </a:lnTo>
                  <a:lnTo>
                    <a:pt x="520" y="3123"/>
                  </a:lnTo>
                  <a:lnTo>
                    <a:pt x="617" y="3123"/>
                  </a:lnTo>
                  <a:lnTo>
                    <a:pt x="713" y="3104"/>
                  </a:lnTo>
                  <a:lnTo>
                    <a:pt x="810" y="3085"/>
                  </a:lnTo>
                  <a:lnTo>
                    <a:pt x="887" y="3046"/>
                  </a:lnTo>
                  <a:lnTo>
                    <a:pt x="1002" y="2950"/>
                  </a:lnTo>
                  <a:lnTo>
                    <a:pt x="1099" y="2815"/>
                  </a:lnTo>
                  <a:lnTo>
                    <a:pt x="1176" y="2680"/>
                  </a:lnTo>
                  <a:lnTo>
                    <a:pt x="1234" y="2507"/>
                  </a:lnTo>
                  <a:lnTo>
                    <a:pt x="1330" y="2140"/>
                  </a:lnTo>
                  <a:lnTo>
                    <a:pt x="1503" y="1504"/>
                  </a:lnTo>
                  <a:lnTo>
                    <a:pt x="1927" y="194"/>
                  </a:lnTo>
                  <a:lnTo>
                    <a:pt x="1927" y="136"/>
                  </a:lnTo>
                  <a:lnTo>
                    <a:pt x="1908" y="78"/>
                  </a:lnTo>
                  <a:lnTo>
                    <a:pt x="1870" y="20"/>
                  </a:lnTo>
                  <a:lnTo>
                    <a:pt x="1812"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 name="Google Shape;662;p37"/>
            <p:cNvSpPr/>
            <p:nvPr/>
          </p:nvSpPr>
          <p:spPr>
            <a:xfrm>
              <a:off x="3330712" y="2430447"/>
              <a:ext cx="103017" cy="56253"/>
            </a:xfrm>
            <a:custGeom>
              <a:rect b="b" l="l" r="r" t="t"/>
              <a:pathLst>
                <a:path extrusionOk="0" h="2063" w="3778">
                  <a:moveTo>
                    <a:pt x="1022" y="1"/>
                  </a:moveTo>
                  <a:lnTo>
                    <a:pt x="713" y="58"/>
                  </a:lnTo>
                  <a:lnTo>
                    <a:pt x="578" y="97"/>
                  </a:lnTo>
                  <a:lnTo>
                    <a:pt x="444" y="155"/>
                  </a:lnTo>
                  <a:lnTo>
                    <a:pt x="347" y="193"/>
                  </a:lnTo>
                  <a:lnTo>
                    <a:pt x="251" y="270"/>
                  </a:lnTo>
                  <a:lnTo>
                    <a:pt x="154" y="348"/>
                  </a:lnTo>
                  <a:lnTo>
                    <a:pt x="97" y="425"/>
                  </a:lnTo>
                  <a:lnTo>
                    <a:pt x="39" y="502"/>
                  </a:lnTo>
                  <a:lnTo>
                    <a:pt x="19" y="598"/>
                  </a:lnTo>
                  <a:lnTo>
                    <a:pt x="0" y="694"/>
                  </a:lnTo>
                  <a:lnTo>
                    <a:pt x="0" y="791"/>
                  </a:lnTo>
                  <a:lnTo>
                    <a:pt x="39" y="887"/>
                  </a:lnTo>
                  <a:lnTo>
                    <a:pt x="77" y="1003"/>
                  </a:lnTo>
                  <a:lnTo>
                    <a:pt x="135" y="1099"/>
                  </a:lnTo>
                  <a:lnTo>
                    <a:pt x="212" y="1196"/>
                  </a:lnTo>
                  <a:lnTo>
                    <a:pt x="309" y="1292"/>
                  </a:lnTo>
                  <a:lnTo>
                    <a:pt x="405" y="1388"/>
                  </a:lnTo>
                  <a:lnTo>
                    <a:pt x="656" y="1562"/>
                  </a:lnTo>
                  <a:lnTo>
                    <a:pt x="964" y="1716"/>
                  </a:lnTo>
                  <a:lnTo>
                    <a:pt x="1292" y="1851"/>
                  </a:lnTo>
                  <a:lnTo>
                    <a:pt x="1677" y="1967"/>
                  </a:lnTo>
                  <a:lnTo>
                    <a:pt x="2063" y="2024"/>
                  </a:lnTo>
                  <a:lnTo>
                    <a:pt x="2429" y="2063"/>
                  </a:lnTo>
                  <a:lnTo>
                    <a:pt x="2756" y="2044"/>
                  </a:lnTo>
                  <a:lnTo>
                    <a:pt x="3065" y="1986"/>
                  </a:lnTo>
                  <a:lnTo>
                    <a:pt x="3200" y="1947"/>
                  </a:lnTo>
                  <a:lnTo>
                    <a:pt x="3315" y="1909"/>
                  </a:lnTo>
                  <a:lnTo>
                    <a:pt x="3431" y="1851"/>
                  </a:lnTo>
                  <a:lnTo>
                    <a:pt x="3527" y="1793"/>
                  </a:lnTo>
                  <a:lnTo>
                    <a:pt x="3624" y="1716"/>
                  </a:lnTo>
                  <a:lnTo>
                    <a:pt x="3682" y="1639"/>
                  </a:lnTo>
                  <a:lnTo>
                    <a:pt x="3739" y="1543"/>
                  </a:lnTo>
                  <a:lnTo>
                    <a:pt x="3759" y="1446"/>
                  </a:lnTo>
                  <a:lnTo>
                    <a:pt x="3778" y="1350"/>
                  </a:lnTo>
                  <a:lnTo>
                    <a:pt x="3778" y="1253"/>
                  </a:lnTo>
                  <a:lnTo>
                    <a:pt x="3739" y="1157"/>
                  </a:lnTo>
                  <a:lnTo>
                    <a:pt x="3701" y="1061"/>
                  </a:lnTo>
                  <a:lnTo>
                    <a:pt x="3643" y="964"/>
                  </a:lnTo>
                  <a:lnTo>
                    <a:pt x="3566" y="849"/>
                  </a:lnTo>
                  <a:lnTo>
                    <a:pt x="3470" y="752"/>
                  </a:lnTo>
                  <a:lnTo>
                    <a:pt x="3373" y="675"/>
                  </a:lnTo>
                  <a:lnTo>
                    <a:pt x="3123" y="482"/>
                  </a:lnTo>
                  <a:lnTo>
                    <a:pt x="2814" y="328"/>
                  </a:lnTo>
                  <a:lnTo>
                    <a:pt x="2467" y="193"/>
                  </a:lnTo>
                  <a:lnTo>
                    <a:pt x="2101" y="97"/>
                  </a:lnTo>
                  <a:lnTo>
                    <a:pt x="1716" y="20"/>
                  </a:lnTo>
                  <a:lnTo>
                    <a:pt x="1349"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 name="Google Shape;663;p37"/>
            <p:cNvSpPr/>
            <p:nvPr/>
          </p:nvSpPr>
          <p:spPr>
            <a:xfrm>
              <a:off x="3508330" y="2485118"/>
              <a:ext cx="28413" cy="42074"/>
            </a:xfrm>
            <a:custGeom>
              <a:rect b="b" l="l" r="r" t="t"/>
              <a:pathLst>
                <a:path extrusionOk="0" h="1543" w="1042">
                  <a:moveTo>
                    <a:pt x="1042" y="0"/>
                  </a:moveTo>
                  <a:lnTo>
                    <a:pt x="849" y="39"/>
                  </a:lnTo>
                  <a:lnTo>
                    <a:pt x="656" y="116"/>
                  </a:lnTo>
                  <a:lnTo>
                    <a:pt x="502" y="174"/>
                  </a:lnTo>
                  <a:lnTo>
                    <a:pt x="348" y="270"/>
                  </a:lnTo>
                  <a:lnTo>
                    <a:pt x="232" y="366"/>
                  </a:lnTo>
                  <a:lnTo>
                    <a:pt x="136" y="463"/>
                  </a:lnTo>
                  <a:lnTo>
                    <a:pt x="59" y="598"/>
                  </a:lnTo>
                  <a:lnTo>
                    <a:pt x="20" y="713"/>
                  </a:lnTo>
                  <a:lnTo>
                    <a:pt x="1" y="829"/>
                  </a:lnTo>
                  <a:lnTo>
                    <a:pt x="1" y="925"/>
                  </a:lnTo>
                  <a:lnTo>
                    <a:pt x="20" y="1022"/>
                  </a:lnTo>
                  <a:lnTo>
                    <a:pt x="59" y="1137"/>
                  </a:lnTo>
                  <a:lnTo>
                    <a:pt x="97" y="1234"/>
                  </a:lnTo>
                  <a:lnTo>
                    <a:pt x="155" y="1349"/>
                  </a:lnTo>
                  <a:lnTo>
                    <a:pt x="329" y="1542"/>
                  </a:lnTo>
                  <a:lnTo>
                    <a:pt x="541" y="1195"/>
                  </a:lnTo>
                  <a:lnTo>
                    <a:pt x="733" y="829"/>
                  </a:lnTo>
                  <a:lnTo>
                    <a:pt x="888" y="424"/>
                  </a:lnTo>
                  <a:lnTo>
                    <a:pt x="1042" y="19"/>
                  </a:lnTo>
                  <a:lnTo>
                    <a:pt x="1042"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 name="Google Shape;664;p37"/>
            <p:cNvSpPr/>
            <p:nvPr/>
          </p:nvSpPr>
          <p:spPr>
            <a:xfrm>
              <a:off x="2980684" y="2408906"/>
              <a:ext cx="302751" cy="471973"/>
            </a:xfrm>
            <a:custGeom>
              <a:rect b="b" l="l" r="r" t="t"/>
              <a:pathLst>
                <a:path extrusionOk="0" h="17309" w="11103">
                  <a:moveTo>
                    <a:pt x="11103" y="0"/>
                  </a:moveTo>
                  <a:lnTo>
                    <a:pt x="7633" y="2313"/>
                  </a:lnTo>
                  <a:lnTo>
                    <a:pt x="7209" y="3258"/>
                  </a:lnTo>
                  <a:lnTo>
                    <a:pt x="6727" y="4241"/>
                  </a:lnTo>
                  <a:lnTo>
                    <a:pt x="6110" y="5416"/>
                  </a:lnTo>
                  <a:lnTo>
                    <a:pt x="5783" y="6033"/>
                  </a:lnTo>
                  <a:lnTo>
                    <a:pt x="5436" y="6650"/>
                  </a:lnTo>
                  <a:lnTo>
                    <a:pt x="5089" y="7267"/>
                  </a:lnTo>
                  <a:lnTo>
                    <a:pt x="4742" y="7845"/>
                  </a:lnTo>
                  <a:lnTo>
                    <a:pt x="4376" y="8385"/>
                  </a:lnTo>
                  <a:lnTo>
                    <a:pt x="4048" y="8867"/>
                  </a:lnTo>
                  <a:lnTo>
                    <a:pt x="3701" y="9252"/>
                  </a:lnTo>
                  <a:lnTo>
                    <a:pt x="3547" y="9425"/>
                  </a:lnTo>
                  <a:lnTo>
                    <a:pt x="3393" y="9580"/>
                  </a:lnTo>
                  <a:lnTo>
                    <a:pt x="3239" y="9715"/>
                  </a:lnTo>
                  <a:lnTo>
                    <a:pt x="3104" y="9888"/>
                  </a:lnTo>
                  <a:lnTo>
                    <a:pt x="2950" y="10100"/>
                  </a:lnTo>
                  <a:lnTo>
                    <a:pt x="2795" y="10312"/>
                  </a:lnTo>
                  <a:lnTo>
                    <a:pt x="2487" y="10813"/>
                  </a:lnTo>
                  <a:lnTo>
                    <a:pt x="2198" y="11372"/>
                  </a:lnTo>
                  <a:lnTo>
                    <a:pt x="1909" y="11989"/>
                  </a:lnTo>
                  <a:lnTo>
                    <a:pt x="1620" y="12644"/>
                  </a:lnTo>
                  <a:lnTo>
                    <a:pt x="1350" y="13300"/>
                  </a:lnTo>
                  <a:lnTo>
                    <a:pt x="1099" y="13974"/>
                  </a:lnTo>
                  <a:lnTo>
                    <a:pt x="656" y="15227"/>
                  </a:lnTo>
                  <a:lnTo>
                    <a:pt x="309" y="16287"/>
                  </a:lnTo>
                  <a:lnTo>
                    <a:pt x="1" y="17309"/>
                  </a:lnTo>
                  <a:lnTo>
                    <a:pt x="367" y="16615"/>
                  </a:lnTo>
                  <a:lnTo>
                    <a:pt x="772" y="15882"/>
                  </a:lnTo>
                  <a:lnTo>
                    <a:pt x="1311" y="14996"/>
                  </a:lnTo>
                  <a:lnTo>
                    <a:pt x="1600" y="14514"/>
                  </a:lnTo>
                  <a:lnTo>
                    <a:pt x="1928" y="14032"/>
                  </a:lnTo>
                  <a:lnTo>
                    <a:pt x="2275" y="13550"/>
                  </a:lnTo>
                  <a:lnTo>
                    <a:pt x="2622" y="13088"/>
                  </a:lnTo>
                  <a:lnTo>
                    <a:pt x="3007" y="12644"/>
                  </a:lnTo>
                  <a:lnTo>
                    <a:pt x="3374" y="12240"/>
                  </a:lnTo>
                  <a:lnTo>
                    <a:pt x="3759" y="11873"/>
                  </a:lnTo>
                  <a:lnTo>
                    <a:pt x="3952" y="11700"/>
                  </a:lnTo>
                  <a:lnTo>
                    <a:pt x="4145" y="11546"/>
                  </a:lnTo>
                  <a:lnTo>
                    <a:pt x="4915" y="10967"/>
                  </a:lnTo>
                  <a:lnTo>
                    <a:pt x="5648" y="10351"/>
                  </a:lnTo>
                  <a:lnTo>
                    <a:pt x="6361" y="9695"/>
                  </a:lnTo>
                  <a:lnTo>
                    <a:pt x="7055" y="9021"/>
                  </a:lnTo>
                  <a:lnTo>
                    <a:pt x="7710" y="8308"/>
                  </a:lnTo>
                  <a:lnTo>
                    <a:pt x="8346" y="7556"/>
                  </a:lnTo>
                  <a:lnTo>
                    <a:pt x="8944" y="6785"/>
                  </a:lnTo>
                  <a:lnTo>
                    <a:pt x="9522" y="5995"/>
                  </a:lnTo>
                  <a:lnTo>
                    <a:pt x="9657" y="5783"/>
                  </a:lnTo>
                  <a:lnTo>
                    <a:pt x="9792" y="5571"/>
                  </a:lnTo>
                  <a:lnTo>
                    <a:pt x="10023" y="5108"/>
                  </a:lnTo>
                  <a:lnTo>
                    <a:pt x="10235" y="4626"/>
                  </a:lnTo>
                  <a:lnTo>
                    <a:pt x="10409" y="4144"/>
                  </a:lnTo>
                  <a:lnTo>
                    <a:pt x="10563" y="3643"/>
                  </a:lnTo>
                  <a:lnTo>
                    <a:pt x="10678" y="3142"/>
                  </a:lnTo>
                  <a:lnTo>
                    <a:pt x="10794" y="2660"/>
                  </a:lnTo>
                  <a:lnTo>
                    <a:pt x="10871" y="2178"/>
                  </a:lnTo>
                  <a:lnTo>
                    <a:pt x="10948" y="1735"/>
                  </a:lnTo>
                  <a:lnTo>
                    <a:pt x="10987" y="1330"/>
                  </a:lnTo>
                  <a:lnTo>
                    <a:pt x="11064" y="636"/>
                  </a:lnTo>
                  <a:lnTo>
                    <a:pt x="11083" y="155"/>
                  </a:lnTo>
                  <a:lnTo>
                    <a:pt x="11103"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 name="Google Shape;665;p37"/>
            <p:cNvSpPr/>
            <p:nvPr/>
          </p:nvSpPr>
          <p:spPr>
            <a:xfrm>
              <a:off x="3360133" y="3508369"/>
              <a:ext cx="399442" cy="834086"/>
            </a:xfrm>
            <a:custGeom>
              <a:rect b="b" l="l" r="r" t="t"/>
              <a:pathLst>
                <a:path extrusionOk="0" h="30589" w="14649">
                  <a:moveTo>
                    <a:pt x="1" y="0"/>
                  </a:moveTo>
                  <a:lnTo>
                    <a:pt x="405" y="9676"/>
                  </a:lnTo>
                  <a:lnTo>
                    <a:pt x="9561" y="30588"/>
                  </a:lnTo>
                  <a:lnTo>
                    <a:pt x="14649" y="29663"/>
                  </a:lnTo>
                  <a:lnTo>
                    <a:pt x="14206" y="27871"/>
                  </a:lnTo>
                  <a:lnTo>
                    <a:pt x="13107" y="23361"/>
                  </a:lnTo>
                  <a:lnTo>
                    <a:pt x="12432" y="20469"/>
                  </a:lnTo>
                  <a:lnTo>
                    <a:pt x="11700" y="17366"/>
                  </a:lnTo>
                  <a:lnTo>
                    <a:pt x="10987" y="14225"/>
                  </a:lnTo>
                  <a:lnTo>
                    <a:pt x="10312" y="11179"/>
                  </a:lnTo>
                  <a:lnTo>
                    <a:pt x="10004" y="9811"/>
                  </a:lnTo>
                  <a:lnTo>
                    <a:pt x="9695" y="8596"/>
                  </a:lnTo>
                  <a:lnTo>
                    <a:pt x="9426" y="7517"/>
                  </a:lnTo>
                  <a:lnTo>
                    <a:pt x="9156" y="6611"/>
                  </a:lnTo>
                  <a:lnTo>
                    <a:pt x="8925" y="5821"/>
                  </a:lnTo>
                  <a:lnTo>
                    <a:pt x="8693" y="5146"/>
                  </a:lnTo>
                  <a:lnTo>
                    <a:pt x="8500" y="4607"/>
                  </a:lnTo>
                  <a:lnTo>
                    <a:pt x="8308" y="4163"/>
                  </a:lnTo>
                  <a:lnTo>
                    <a:pt x="8134" y="3797"/>
                  </a:lnTo>
                  <a:lnTo>
                    <a:pt x="7999" y="3527"/>
                  </a:lnTo>
                  <a:lnTo>
                    <a:pt x="7864" y="3315"/>
                  </a:lnTo>
                  <a:lnTo>
                    <a:pt x="7768" y="3161"/>
                  </a:lnTo>
                  <a:lnTo>
                    <a:pt x="7691" y="3065"/>
                  </a:lnTo>
                  <a:lnTo>
                    <a:pt x="7614" y="3026"/>
                  </a:lnTo>
                  <a:lnTo>
                    <a:pt x="7575" y="2988"/>
                  </a:lnTo>
                  <a:lnTo>
                    <a:pt x="1"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 name="Google Shape;666;p37"/>
            <p:cNvSpPr/>
            <p:nvPr/>
          </p:nvSpPr>
          <p:spPr>
            <a:xfrm>
              <a:off x="3420039" y="3508369"/>
              <a:ext cx="182938" cy="152425"/>
            </a:xfrm>
            <a:custGeom>
              <a:rect b="b" l="l" r="r" t="t"/>
              <a:pathLst>
                <a:path extrusionOk="0" h="5590" w="6709">
                  <a:moveTo>
                    <a:pt x="2198" y="0"/>
                  </a:moveTo>
                  <a:lnTo>
                    <a:pt x="1" y="945"/>
                  </a:lnTo>
                  <a:lnTo>
                    <a:pt x="251" y="1195"/>
                  </a:lnTo>
                  <a:lnTo>
                    <a:pt x="540" y="1446"/>
                  </a:lnTo>
                  <a:lnTo>
                    <a:pt x="849" y="1696"/>
                  </a:lnTo>
                  <a:lnTo>
                    <a:pt x="1196" y="1928"/>
                  </a:lnTo>
                  <a:lnTo>
                    <a:pt x="1562" y="2178"/>
                  </a:lnTo>
                  <a:lnTo>
                    <a:pt x="1948" y="2409"/>
                  </a:lnTo>
                  <a:lnTo>
                    <a:pt x="2718" y="2833"/>
                  </a:lnTo>
                  <a:lnTo>
                    <a:pt x="3470" y="3238"/>
                  </a:lnTo>
                  <a:lnTo>
                    <a:pt x="4145" y="3566"/>
                  </a:lnTo>
                  <a:lnTo>
                    <a:pt x="5089" y="4028"/>
                  </a:lnTo>
                  <a:lnTo>
                    <a:pt x="5243" y="4106"/>
                  </a:lnTo>
                  <a:lnTo>
                    <a:pt x="5378" y="4202"/>
                  </a:lnTo>
                  <a:lnTo>
                    <a:pt x="5667" y="4433"/>
                  </a:lnTo>
                  <a:lnTo>
                    <a:pt x="5918" y="4684"/>
                  </a:lnTo>
                  <a:lnTo>
                    <a:pt x="6169" y="4954"/>
                  </a:lnTo>
                  <a:lnTo>
                    <a:pt x="6361" y="5204"/>
                  </a:lnTo>
                  <a:lnTo>
                    <a:pt x="6535" y="5397"/>
                  </a:lnTo>
                  <a:lnTo>
                    <a:pt x="6670" y="5590"/>
                  </a:lnTo>
                  <a:lnTo>
                    <a:pt x="6708" y="5301"/>
                  </a:lnTo>
                  <a:lnTo>
                    <a:pt x="6708" y="4992"/>
                  </a:lnTo>
                  <a:lnTo>
                    <a:pt x="6708" y="4703"/>
                  </a:lnTo>
                  <a:lnTo>
                    <a:pt x="6670" y="4433"/>
                  </a:lnTo>
                  <a:lnTo>
                    <a:pt x="6612" y="4144"/>
                  </a:lnTo>
                  <a:lnTo>
                    <a:pt x="6554" y="3894"/>
                  </a:lnTo>
                  <a:lnTo>
                    <a:pt x="6477" y="3643"/>
                  </a:lnTo>
                  <a:lnTo>
                    <a:pt x="6381" y="3392"/>
                  </a:lnTo>
                  <a:lnTo>
                    <a:pt x="6265" y="3161"/>
                  </a:lnTo>
                  <a:lnTo>
                    <a:pt x="6149" y="2949"/>
                  </a:lnTo>
                  <a:lnTo>
                    <a:pt x="6014" y="2737"/>
                  </a:lnTo>
                  <a:lnTo>
                    <a:pt x="5879" y="2564"/>
                  </a:lnTo>
                  <a:lnTo>
                    <a:pt x="5745" y="2390"/>
                  </a:lnTo>
                  <a:lnTo>
                    <a:pt x="5590" y="2217"/>
                  </a:lnTo>
                  <a:lnTo>
                    <a:pt x="5436" y="2082"/>
                  </a:lnTo>
                  <a:lnTo>
                    <a:pt x="5282" y="1947"/>
                  </a:lnTo>
                  <a:lnTo>
                    <a:pt x="4916" y="1696"/>
                  </a:lnTo>
                  <a:lnTo>
                    <a:pt x="4453" y="1388"/>
                  </a:lnTo>
                  <a:lnTo>
                    <a:pt x="3432" y="733"/>
                  </a:lnTo>
                  <a:lnTo>
                    <a:pt x="2198" y="0"/>
                  </a:lnTo>
                  <a:close/>
                </a:path>
              </a:pathLst>
            </a:custGeom>
            <a:solidFill>
              <a:srgbClr val="D98E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 name="Google Shape;667;p37"/>
            <p:cNvSpPr/>
            <p:nvPr/>
          </p:nvSpPr>
          <p:spPr>
            <a:xfrm>
              <a:off x="2960725" y="2603893"/>
              <a:ext cx="532943" cy="940783"/>
            </a:xfrm>
            <a:custGeom>
              <a:rect b="b" l="l" r="r" t="t"/>
              <a:pathLst>
                <a:path extrusionOk="0" h="34502" w="19545">
                  <a:moveTo>
                    <a:pt x="9310" y="0"/>
                  </a:moveTo>
                  <a:lnTo>
                    <a:pt x="8635" y="598"/>
                  </a:lnTo>
                  <a:lnTo>
                    <a:pt x="7074" y="1966"/>
                  </a:lnTo>
                  <a:lnTo>
                    <a:pt x="6168" y="2737"/>
                  </a:lnTo>
                  <a:lnTo>
                    <a:pt x="5281" y="3450"/>
                  </a:lnTo>
                  <a:lnTo>
                    <a:pt x="4530" y="4028"/>
                  </a:lnTo>
                  <a:lnTo>
                    <a:pt x="4221" y="4240"/>
                  </a:lnTo>
                  <a:lnTo>
                    <a:pt x="3971" y="4395"/>
                  </a:lnTo>
                  <a:lnTo>
                    <a:pt x="3739" y="4549"/>
                  </a:lnTo>
                  <a:lnTo>
                    <a:pt x="3450" y="4761"/>
                  </a:lnTo>
                  <a:lnTo>
                    <a:pt x="3123" y="5011"/>
                  </a:lnTo>
                  <a:lnTo>
                    <a:pt x="2776" y="5358"/>
                  </a:lnTo>
                  <a:lnTo>
                    <a:pt x="2409" y="5763"/>
                  </a:lnTo>
                  <a:lnTo>
                    <a:pt x="2217" y="5994"/>
                  </a:lnTo>
                  <a:lnTo>
                    <a:pt x="2024" y="6245"/>
                  </a:lnTo>
                  <a:lnTo>
                    <a:pt x="1850" y="6515"/>
                  </a:lnTo>
                  <a:lnTo>
                    <a:pt x="1658" y="6823"/>
                  </a:lnTo>
                  <a:lnTo>
                    <a:pt x="1484" y="7132"/>
                  </a:lnTo>
                  <a:lnTo>
                    <a:pt x="1311" y="7459"/>
                  </a:lnTo>
                  <a:lnTo>
                    <a:pt x="1137" y="7825"/>
                  </a:lnTo>
                  <a:lnTo>
                    <a:pt x="964" y="8211"/>
                  </a:lnTo>
                  <a:lnTo>
                    <a:pt x="810" y="8616"/>
                  </a:lnTo>
                  <a:lnTo>
                    <a:pt x="675" y="9040"/>
                  </a:lnTo>
                  <a:lnTo>
                    <a:pt x="540" y="9502"/>
                  </a:lnTo>
                  <a:lnTo>
                    <a:pt x="405" y="9965"/>
                  </a:lnTo>
                  <a:lnTo>
                    <a:pt x="309" y="10485"/>
                  </a:lnTo>
                  <a:lnTo>
                    <a:pt x="212" y="11006"/>
                  </a:lnTo>
                  <a:lnTo>
                    <a:pt x="135" y="11565"/>
                  </a:lnTo>
                  <a:lnTo>
                    <a:pt x="77" y="12162"/>
                  </a:lnTo>
                  <a:lnTo>
                    <a:pt x="39" y="12760"/>
                  </a:lnTo>
                  <a:lnTo>
                    <a:pt x="0" y="13415"/>
                  </a:lnTo>
                  <a:lnTo>
                    <a:pt x="0" y="14090"/>
                  </a:lnTo>
                  <a:lnTo>
                    <a:pt x="19" y="14783"/>
                  </a:lnTo>
                  <a:lnTo>
                    <a:pt x="77" y="15516"/>
                  </a:lnTo>
                  <a:lnTo>
                    <a:pt x="135" y="16268"/>
                  </a:lnTo>
                  <a:lnTo>
                    <a:pt x="309" y="17752"/>
                  </a:lnTo>
                  <a:lnTo>
                    <a:pt x="482" y="19082"/>
                  </a:lnTo>
                  <a:lnTo>
                    <a:pt x="655" y="20296"/>
                  </a:lnTo>
                  <a:lnTo>
                    <a:pt x="829" y="21375"/>
                  </a:lnTo>
                  <a:lnTo>
                    <a:pt x="1022" y="22339"/>
                  </a:lnTo>
                  <a:lnTo>
                    <a:pt x="1214" y="23226"/>
                  </a:lnTo>
                  <a:lnTo>
                    <a:pt x="1407" y="23997"/>
                  </a:lnTo>
                  <a:lnTo>
                    <a:pt x="1619" y="24710"/>
                  </a:lnTo>
                  <a:lnTo>
                    <a:pt x="1850" y="25365"/>
                  </a:lnTo>
                  <a:lnTo>
                    <a:pt x="2101" y="25963"/>
                  </a:lnTo>
                  <a:lnTo>
                    <a:pt x="2352" y="26522"/>
                  </a:lnTo>
                  <a:lnTo>
                    <a:pt x="2621" y="27061"/>
                  </a:lnTo>
                  <a:lnTo>
                    <a:pt x="2911" y="27582"/>
                  </a:lnTo>
                  <a:lnTo>
                    <a:pt x="3219" y="28102"/>
                  </a:lnTo>
                  <a:lnTo>
                    <a:pt x="3913" y="29162"/>
                  </a:lnTo>
                  <a:lnTo>
                    <a:pt x="4106" y="29432"/>
                  </a:lnTo>
                  <a:lnTo>
                    <a:pt x="4356" y="29702"/>
                  </a:lnTo>
                  <a:lnTo>
                    <a:pt x="4645" y="29972"/>
                  </a:lnTo>
                  <a:lnTo>
                    <a:pt x="4973" y="30222"/>
                  </a:lnTo>
                  <a:lnTo>
                    <a:pt x="5320" y="30492"/>
                  </a:lnTo>
                  <a:lnTo>
                    <a:pt x="5705" y="30743"/>
                  </a:lnTo>
                  <a:lnTo>
                    <a:pt x="6110" y="30993"/>
                  </a:lnTo>
                  <a:lnTo>
                    <a:pt x="6553" y="31224"/>
                  </a:lnTo>
                  <a:lnTo>
                    <a:pt x="6997" y="31456"/>
                  </a:lnTo>
                  <a:lnTo>
                    <a:pt x="7479" y="31687"/>
                  </a:lnTo>
                  <a:lnTo>
                    <a:pt x="8462" y="32130"/>
                  </a:lnTo>
                  <a:lnTo>
                    <a:pt x="9483" y="32535"/>
                  </a:lnTo>
                  <a:lnTo>
                    <a:pt x="10505" y="32901"/>
                  </a:lnTo>
                  <a:lnTo>
                    <a:pt x="11526" y="33248"/>
                  </a:lnTo>
                  <a:lnTo>
                    <a:pt x="12490" y="33557"/>
                  </a:lnTo>
                  <a:lnTo>
                    <a:pt x="13415" y="33826"/>
                  </a:lnTo>
                  <a:lnTo>
                    <a:pt x="14225" y="34058"/>
                  </a:lnTo>
                  <a:lnTo>
                    <a:pt x="14938" y="34231"/>
                  </a:lnTo>
                  <a:lnTo>
                    <a:pt x="15516" y="34366"/>
                  </a:lnTo>
                  <a:lnTo>
                    <a:pt x="15940" y="34463"/>
                  </a:lnTo>
                  <a:lnTo>
                    <a:pt x="16152" y="34501"/>
                  </a:lnTo>
                  <a:lnTo>
                    <a:pt x="16306" y="34501"/>
                  </a:lnTo>
                  <a:lnTo>
                    <a:pt x="16480" y="34482"/>
                  </a:lnTo>
                  <a:lnTo>
                    <a:pt x="16884" y="34424"/>
                  </a:lnTo>
                  <a:lnTo>
                    <a:pt x="17347" y="34308"/>
                  </a:lnTo>
                  <a:lnTo>
                    <a:pt x="17848" y="34154"/>
                  </a:lnTo>
                  <a:lnTo>
                    <a:pt x="18349" y="33981"/>
                  </a:lnTo>
                  <a:lnTo>
                    <a:pt x="18831" y="33807"/>
                  </a:lnTo>
                  <a:lnTo>
                    <a:pt x="19236" y="33634"/>
                  </a:lnTo>
                  <a:lnTo>
                    <a:pt x="19544" y="33480"/>
                  </a:lnTo>
                  <a:lnTo>
                    <a:pt x="19332" y="33229"/>
                  </a:lnTo>
                  <a:lnTo>
                    <a:pt x="18793" y="32612"/>
                  </a:lnTo>
                  <a:lnTo>
                    <a:pt x="18446" y="32227"/>
                  </a:lnTo>
                  <a:lnTo>
                    <a:pt x="18060" y="31841"/>
                  </a:lnTo>
                  <a:lnTo>
                    <a:pt x="17675" y="31475"/>
                  </a:lnTo>
                  <a:lnTo>
                    <a:pt x="17289" y="31167"/>
                  </a:lnTo>
                  <a:lnTo>
                    <a:pt x="16711" y="30704"/>
                  </a:lnTo>
                  <a:lnTo>
                    <a:pt x="15824" y="29991"/>
                  </a:lnTo>
                  <a:lnTo>
                    <a:pt x="13588" y="28102"/>
                  </a:lnTo>
                  <a:lnTo>
                    <a:pt x="12451" y="27119"/>
                  </a:lnTo>
                  <a:lnTo>
                    <a:pt x="11488" y="26271"/>
                  </a:lnTo>
                  <a:lnTo>
                    <a:pt x="10774" y="25616"/>
                  </a:lnTo>
                  <a:lnTo>
                    <a:pt x="10543" y="25384"/>
                  </a:lnTo>
                  <a:lnTo>
                    <a:pt x="10447" y="25269"/>
                  </a:lnTo>
                  <a:lnTo>
                    <a:pt x="10389" y="25192"/>
                  </a:lnTo>
                  <a:lnTo>
                    <a:pt x="10312" y="25114"/>
                  </a:lnTo>
                  <a:lnTo>
                    <a:pt x="10235" y="25076"/>
                  </a:lnTo>
                  <a:lnTo>
                    <a:pt x="10158" y="25018"/>
                  </a:lnTo>
                  <a:lnTo>
                    <a:pt x="9965" y="24960"/>
                  </a:lnTo>
                  <a:lnTo>
                    <a:pt x="9753" y="24941"/>
                  </a:lnTo>
                  <a:lnTo>
                    <a:pt x="9560" y="24922"/>
                  </a:lnTo>
                  <a:lnTo>
                    <a:pt x="9406" y="24941"/>
                  </a:lnTo>
                  <a:lnTo>
                    <a:pt x="9252" y="24941"/>
                  </a:lnTo>
                  <a:lnTo>
                    <a:pt x="9367" y="24902"/>
                  </a:lnTo>
                  <a:lnTo>
                    <a:pt x="9618" y="24825"/>
                  </a:lnTo>
                  <a:lnTo>
                    <a:pt x="9753" y="24748"/>
                  </a:lnTo>
                  <a:lnTo>
                    <a:pt x="9888" y="24671"/>
                  </a:lnTo>
                  <a:lnTo>
                    <a:pt x="10003" y="24594"/>
                  </a:lnTo>
                  <a:lnTo>
                    <a:pt x="10061" y="24498"/>
                  </a:lnTo>
                  <a:lnTo>
                    <a:pt x="10100" y="24421"/>
                  </a:lnTo>
                  <a:lnTo>
                    <a:pt x="10081" y="24344"/>
                  </a:lnTo>
                  <a:lnTo>
                    <a:pt x="10042" y="24266"/>
                  </a:lnTo>
                  <a:lnTo>
                    <a:pt x="9984" y="24228"/>
                  </a:lnTo>
                  <a:lnTo>
                    <a:pt x="9869" y="24151"/>
                  </a:lnTo>
                  <a:lnTo>
                    <a:pt x="9811" y="24132"/>
                  </a:lnTo>
                  <a:lnTo>
                    <a:pt x="9830" y="24054"/>
                  </a:lnTo>
                  <a:lnTo>
                    <a:pt x="9869" y="23881"/>
                  </a:lnTo>
                  <a:lnTo>
                    <a:pt x="9869" y="23765"/>
                  </a:lnTo>
                  <a:lnTo>
                    <a:pt x="9869" y="23650"/>
                  </a:lnTo>
                  <a:lnTo>
                    <a:pt x="9849" y="23534"/>
                  </a:lnTo>
                  <a:lnTo>
                    <a:pt x="9811" y="23438"/>
                  </a:lnTo>
                  <a:lnTo>
                    <a:pt x="9791" y="23361"/>
                  </a:lnTo>
                  <a:lnTo>
                    <a:pt x="9772" y="23206"/>
                  </a:lnTo>
                  <a:lnTo>
                    <a:pt x="9734" y="22782"/>
                  </a:lnTo>
                  <a:lnTo>
                    <a:pt x="9676" y="21529"/>
                  </a:lnTo>
                  <a:lnTo>
                    <a:pt x="9637" y="20161"/>
                  </a:lnTo>
                  <a:lnTo>
                    <a:pt x="9618" y="19236"/>
                  </a:lnTo>
                  <a:lnTo>
                    <a:pt x="9541" y="13454"/>
                  </a:lnTo>
                  <a:lnTo>
                    <a:pt x="9464" y="9348"/>
                  </a:lnTo>
                  <a:lnTo>
                    <a:pt x="9445" y="6418"/>
                  </a:lnTo>
                  <a:lnTo>
                    <a:pt x="9425" y="4375"/>
                  </a:lnTo>
                  <a:lnTo>
                    <a:pt x="9367" y="2294"/>
                  </a:lnTo>
                  <a:lnTo>
                    <a:pt x="9310" y="0"/>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 name="Google Shape;668;p37"/>
            <p:cNvSpPr/>
            <p:nvPr/>
          </p:nvSpPr>
          <p:spPr>
            <a:xfrm>
              <a:off x="3183033" y="2925508"/>
              <a:ext cx="46273" cy="308014"/>
            </a:xfrm>
            <a:custGeom>
              <a:rect b="b" l="l" r="r" t="t"/>
              <a:pathLst>
                <a:path extrusionOk="0" h="11296" w="1697">
                  <a:moveTo>
                    <a:pt x="135" y="1"/>
                  </a:moveTo>
                  <a:lnTo>
                    <a:pt x="77" y="20"/>
                  </a:lnTo>
                  <a:lnTo>
                    <a:pt x="39" y="59"/>
                  </a:lnTo>
                  <a:lnTo>
                    <a:pt x="19" y="97"/>
                  </a:lnTo>
                  <a:lnTo>
                    <a:pt x="0" y="155"/>
                  </a:lnTo>
                  <a:lnTo>
                    <a:pt x="174" y="1832"/>
                  </a:lnTo>
                  <a:lnTo>
                    <a:pt x="328" y="3413"/>
                  </a:lnTo>
                  <a:lnTo>
                    <a:pt x="521" y="5224"/>
                  </a:lnTo>
                  <a:lnTo>
                    <a:pt x="752" y="7113"/>
                  </a:lnTo>
                  <a:lnTo>
                    <a:pt x="964" y="8848"/>
                  </a:lnTo>
                  <a:lnTo>
                    <a:pt x="1079" y="9619"/>
                  </a:lnTo>
                  <a:lnTo>
                    <a:pt x="1195" y="10274"/>
                  </a:lnTo>
                  <a:lnTo>
                    <a:pt x="1292" y="10814"/>
                  </a:lnTo>
                  <a:lnTo>
                    <a:pt x="1388" y="11180"/>
                  </a:lnTo>
                  <a:lnTo>
                    <a:pt x="1407" y="11238"/>
                  </a:lnTo>
                  <a:lnTo>
                    <a:pt x="1446" y="11257"/>
                  </a:lnTo>
                  <a:lnTo>
                    <a:pt x="1484" y="11276"/>
                  </a:lnTo>
                  <a:lnTo>
                    <a:pt x="1542" y="11296"/>
                  </a:lnTo>
                  <a:lnTo>
                    <a:pt x="1581" y="11276"/>
                  </a:lnTo>
                  <a:lnTo>
                    <a:pt x="1638" y="11257"/>
                  </a:lnTo>
                  <a:lnTo>
                    <a:pt x="1677" y="11199"/>
                  </a:lnTo>
                  <a:lnTo>
                    <a:pt x="1696" y="11161"/>
                  </a:lnTo>
                  <a:lnTo>
                    <a:pt x="1677" y="11103"/>
                  </a:lnTo>
                  <a:lnTo>
                    <a:pt x="1581" y="10717"/>
                  </a:lnTo>
                  <a:lnTo>
                    <a:pt x="1484" y="10178"/>
                  </a:lnTo>
                  <a:lnTo>
                    <a:pt x="1369" y="9522"/>
                  </a:lnTo>
                  <a:lnTo>
                    <a:pt x="1253" y="8751"/>
                  </a:lnTo>
                  <a:lnTo>
                    <a:pt x="1041" y="6978"/>
                  </a:lnTo>
                  <a:lnTo>
                    <a:pt x="810" y="5070"/>
                  </a:lnTo>
                  <a:lnTo>
                    <a:pt x="463" y="1678"/>
                  </a:lnTo>
                  <a:lnTo>
                    <a:pt x="309" y="136"/>
                  </a:lnTo>
                  <a:lnTo>
                    <a:pt x="289" y="78"/>
                  </a:lnTo>
                  <a:lnTo>
                    <a:pt x="251" y="40"/>
                  </a:lnTo>
                  <a:lnTo>
                    <a:pt x="193"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 name="Google Shape;669;p37"/>
            <p:cNvSpPr/>
            <p:nvPr/>
          </p:nvSpPr>
          <p:spPr>
            <a:xfrm>
              <a:off x="3145705" y="3257158"/>
              <a:ext cx="86738" cy="18924"/>
            </a:xfrm>
            <a:custGeom>
              <a:rect b="b" l="l" r="r" t="t"/>
              <a:pathLst>
                <a:path extrusionOk="0" h="694" w="3181">
                  <a:moveTo>
                    <a:pt x="2333" y="0"/>
                  </a:moveTo>
                  <a:lnTo>
                    <a:pt x="1890" y="19"/>
                  </a:lnTo>
                  <a:lnTo>
                    <a:pt x="1427" y="58"/>
                  </a:lnTo>
                  <a:lnTo>
                    <a:pt x="945" y="135"/>
                  </a:lnTo>
                  <a:lnTo>
                    <a:pt x="714" y="174"/>
                  </a:lnTo>
                  <a:lnTo>
                    <a:pt x="483" y="251"/>
                  </a:lnTo>
                  <a:lnTo>
                    <a:pt x="271" y="328"/>
                  </a:lnTo>
                  <a:lnTo>
                    <a:pt x="78" y="424"/>
                  </a:lnTo>
                  <a:lnTo>
                    <a:pt x="39" y="463"/>
                  </a:lnTo>
                  <a:lnTo>
                    <a:pt x="20" y="501"/>
                  </a:lnTo>
                  <a:lnTo>
                    <a:pt x="1" y="559"/>
                  </a:lnTo>
                  <a:lnTo>
                    <a:pt x="20" y="617"/>
                  </a:lnTo>
                  <a:lnTo>
                    <a:pt x="78" y="675"/>
                  </a:lnTo>
                  <a:lnTo>
                    <a:pt x="155" y="694"/>
                  </a:lnTo>
                  <a:lnTo>
                    <a:pt x="232" y="675"/>
                  </a:lnTo>
                  <a:lnTo>
                    <a:pt x="405" y="598"/>
                  </a:lnTo>
                  <a:lnTo>
                    <a:pt x="598" y="520"/>
                  </a:lnTo>
                  <a:lnTo>
                    <a:pt x="810" y="463"/>
                  </a:lnTo>
                  <a:lnTo>
                    <a:pt x="1041" y="424"/>
                  </a:lnTo>
                  <a:lnTo>
                    <a:pt x="1504" y="347"/>
                  </a:lnTo>
                  <a:lnTo>
                    <a:pt x="1947" y="308"/>
                  </a:lnTo>
                  <a:lnTo>
                    <a:pt x="2699" y="308"/>
                  </a:lnTo>
                  <a:lnTo>
                    <a:pt x="3027" y="328"/>
                  </a:lnTo>
                  <a:lnTo>
                    <a:pt x="3085" y="308"/>
                  </a:lnTo>
                  <a:lnTo>
                    <a:pt x="3123" y="289"/>
                  </a:lnTo>
                  <a:lnTo>
                    <a:pt x="3162" y="231"/>
                  </a:lnTo>
                  <a:lnTo>
                    <a:pt x="3181" y="174"/>
                  </a:lnTo>
                  <a:lnTo>
                    <a:pt x="3181" y="116"/>
                  </a:lnTo>
                  <a:lnTo>
                    <a:pt x="3142" y="77"/>
                  </a:lnTo>
                  <a:lnTo>
                    <a:pt x="3104" y="39"/>
                  </a:lnTo>
                  <a:lnTo>
                    <a:pt x="3046" y="19"/>
                  </a:lnTo>
                  <a:lnTo>
                    <a:pt x="2680"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 name="Google Shape;670;p37"/>
            <p:cNvSpPr/>
            <p:nvPr/>
          </p:nvSpPr>
          <p:spPr>
            <a:xfrm>
              <a:off x="4665649" y="4115375"/>
              <a:ext cx="1635455" cy="375828"/>
            </a:xfrm>
            <a:custGeom>
              <a:rect b="b" l="l" r="r" t="t"/>
              <a:pathLst>
                <a:path extrusionOk="0" h="13783" w="96487">
                  <a:moveTo>
                    <a:pt x="45757" y="1"/>
                  </a:moveTo>
                  <a:lnTo>
                    <a:pt x="43309" y="39"/>
                  </a:lnTo>
                  <a:lnTo>
                    <a:pt x="40900" y="78"/>
                  </a:lnTo>
                  <a:lnTo>
                    <a:pt x="38510" y="136"/>
                  </a:lnTo>
                  <a:lnTo>
                    <a:pt x="36178" y="213"/>
                  </a:lnTo>
                  <a:lnTo>
                    <a:pt x="33904" y="309"/>
                  </a:lnTo>
                  <a:lnTo>
                    <a:pt x="31648" y="425"/>
                  </a:lnTo>
                  <a:lnTo>
                    <a:pt x="29470" y="541"/>
                  </a:lnTo>
                  <a:lnTo>
                    <a:pt x="27331" y="676"/>
                  </a:lnTo>
                  <a:lnTo>
                    <a:pt x="25249" y="830"/>
                  </a:lnTo>
                  <a:lnTo>
                    <a:pt x="23226" y="1003"/>
                  </a:lnTo>
                  <a:lnTo>
                    <a:pt x="21260" y="1177"/>
                  </a:lnTo>
                  <a:lnTo>
                    <a:pt x="19371" y="1369"/>
                  </a:lnTo>
                  <a:lnTo>
                    <a:pt x="17559" y="1581"/>
                  </a:lnTo>
                  <a:lnTo>
                    <a:pt x="15805" y="1793"/>
                  </a:lnTo>
                  <a:lnTo>
                    <a:pt x="14128" y="2025"/>
                  </a:lnTo>
                  <a:lnTo>
                    <a:pt x="12528" y="2256"/>
                  </a:lnTo>
                  <a:lnTo>
                    <a:pt x="11006" y="2507"/>
                  </a:lnTo>
                  <a:lnTo>
                    <a:pt x="9579" y="2776"/>
                  </a:lnTo>
                  <a:lnTo>
                    <a:pt x="8230" y="3046"/>
                  </a:lnTo>
                  <a:lnTo>
                    <a:pt x="6977" y="3316"/>
                  </a:lnTo>
                  <a:lnTo>
                    <a:pt x="5821" y="3605"/>
                  </a:lnTo>
                  <a:lnTo>
                    <a:pt x="4761" y="3914"/>
                  </a:lnTo>
                  <a:lnTo>
                    <a:pt x="3797" y="4203"/>
                  </a:lnTo>
                  <a:lnTo>
                    <a:pt x="2930" y="4530"/>
                  </a:lnTo>
                  <a:lnTo>
                    <a:pt x="2525" y="4685"/>
                  </a:lnTo>
                  <a:lnTo>
                    <a:pt x="2159" y="4839"/>
                  </a:lnTo>
                  <a:lnTo>
                    <a:pt x="1831" y="5012"/>
                  </a:lnTo>
                  <a:lnTo>
                    <a:pt x="1523" y="5166"/>
                  </a:lnTo>
                  <a:lnTo>
                    <a:pt x="1234" y="5340"/>
                  </a:lnTo>
                  <a:lnTo>
                    <a:pt x="983" y="5513"/>
                  </a:lnTo>
                  <a:lnTo>
                    <a:pt x="752" y="5668"/>
                  </a:lnTo>
                  <a:lnTo>
                    <a:pt x="559" y="5841"/>
                  </a:lnTo>
                  <a:lnTo>
                    <a:pt x="386" y="6015"/>
                  </a:lnTo>
                  <a:lnTo>
                    <a:pt x="251" y="6188"/>
                  </a:lnTo>
                  <a:lnTo>
                    <a:pt x="135" y="6361"/>
                  </a:lnTo>
                  <a:lnTo>
                    <a:pt x="58" y="6535"/>
                  </a:lnTo>
                  <a:lnTo>
                    <a:pt x="19" y="6708"/>
                  </a:lnTo>
                  <a:lnTo>
                    <a:pt x="0" y="6901"/>
                  </a:lnTo>
                  <a:lnTo>
                    <a:pt x="19" y="7075"/>
                  </a:lnTo>
                  <a:lnTo>
                    <a:pt x="58" y="7248"/>
                  </a:lnTo>
                  <a:lnTo>
                    <a:pt x="135" y="7422"/>
                  </a:lnTo>
                  <a:lnTo>
                    <a:pt x="251" y="7595"/>
                  </a:lnTo>
                  <a:lnTo>
                    <a:pt x="386" y="7768"/>
                  </a:lnTo>
                  <a:lnTo>
                    <a:pt x="559" y="7942"/>
                  </a:lnTo>
                  <a:lnTo>
                    <a:pt x="752" y="8115"/>
                  </a:lnTo>
                  <a:lnTo>
                    <a:pt x="983" y="8289"/>
                  </a:lnTo>
                  <a:lnTo>
                    <a:pt x="1234" y="8443"/>
                  </a:lnTo>
                  <a:lnTo>
                    <a:pt x="1523" y="8617"/>
                  </a:lnTo>
                  <a:lnTo>
                    <a:pt x="1831" y="8790"/>
                  </a:lnTo>
                  <a:lnTo>
                    <a:pt x="2159" y="8944"/>
                  </a:lnTo>
                  <a:lnTo>
                    <a:pt x="2525" y="9098"/>
                  </a:lnTo>
                  <a:lnTo>
                    <a:pt x="2930" y="9272"/>
                  </a:lnTo>
                  <a:lnTo>
                    <a:pt x="3797" y="9580"/>
                  </a:lnTo>
                  <a:lnTo>
                    <a:pt x="4761" y="9889"/>
                  </a:lnTo>
                  <a:lnTo>
                    <a:pt x="5821" y="10178"/>
                  </a:lnTo>
                  <a:lnTo>
                    <a:pt x="6977" y="10467"/>
                  </a:lnTo>
                  <a:lnTo>
                    <a:pt x="8230" y="10756"/>
                  </a:lnTo>
                  <a:lnTo>
                    <a:pt x="9579" y="11026"/>
                  </a:lnTo>
                  <a:lnTo>
                    <a:pt x="11006" y="11276"/>
                  </a:lnTo>
                  <a:lnTo>
                    <a:pt x="12528" y="11527"/>
                  </a:lnTo>
                  <a:lnTo>
                    <a:pt x="14128" y="11778"/>
                  </a:lnTo>
                  <a:lnTo>
                    <a:pt x="15805" y="11990"/>
                  </a:lnTo>
                  <a:lnTo>
                    <a:pt x="17559" y="12221"/>
                  </a:lnTo>
                  <a:lnTo>
                    <a:pt x="19371" y="12414"/>
                  </a:lnTo>
                  <a:lnTo>
                    <a:pt x="21260" y="12606"/>
                  </a:lnTo>
                  <a:lnTo>
                    <a:pt x="23226" y="12799"/>
                  </a:lnTo>
                  <a:lnTo>
                    <a:pt x="25249" y="12953"/>
                  </a:lnTo>
                  <a:lnTo>
                    <a:pt x="27331" y="13107"/>
                  </a:lnTo>
                  <a:lnTo>
                    <a:pt x="29470" y="13242"/>
                  </a:lnTo>
                  <a:lnTo>
                    <a:pt x="31648" y="13377"/>
                  </a:lnTo>
                  <a:lnTo>
                    <a:pt x="33904" y="13474"/>
                  </a:lnTo>
                  <a:lnTo>
                    <a:pt x="36178" y="13570"/>
                  </a:lnTo>
                  <a:lnTo>
                    <a:pt x="38510" y="13647"/>
                  </a:lnTo>
                  <a:lnTo>
                    <a:pt x="40900" y="13705"/>
                  </a:lnTo>
                  <a:lnTo>
                    <a:pt x="43309" y="13763"/>
                  </a:lnTo>
                  <a:lnTo>
                    <a:pt x="45757" y="13782"/>
                  </a:lnTo>
                  <a:lnTo>
                    <a:pt x="50730" y="13782"/>
                  </a:lnTo>
                  <a:lnTo>
                    <a:pt x="53178" y="13763"/>
                  </a:lnTo>
                  <a:lnTo>
                    <a:pt x="55587" y="13705"/>
                  </a:lnTo>
                  <a:lnTo>
                    <a:pt x="57958" y="13647"/>
                  </a:lnTo>
                  <a:lnTo>
                    <a:pt x="60290" y="13570"/>
                  </a:lnTo>
                  <a:lnTo>
                    <a:pt x="62584" y="13474"/>
                  </a:lnTo>
                  <a:lnTo>
                    <a:pt x="64839" y="13377"/>
                  </a:lnTo>
                  <a:lnTo>
                    <a:pt x="67017" y="13242"/>
                  </a:lnTo>
                  <a:lnTo>
                    <a:pt x="69156" y="13107"/>
                  </a:lnTo>
                  <a:lnTo>
                    <a:pt x="71238" y="12953"/>
                  </a:lnTo>
                  <a:lnTo>
                    <a:pt x="73262" y="12799"/>
                  </a:lnTo>
                  <a:lnTo>
                    <a:pt x="75208" y="12606"/>
                  </a:lnTo>
                  <a:lnTo>
                    <a:pt x="77097" y="12414"/>
                  </a:lnTo>
                  <a:lnTo>
                    <a:pt x="78928" y="12221"/>
                  </a:lnTo>
                  <a:lnTo>
                    <a:pt x="80682" y="11990"/>
                  </a:lnTo>
                  <a:lnTo>
                    <a:pt x="82359" y="11778"/>
                  </a:lnTo>
                  <a:lnTo>
                    <a:pt x="83959" y="11527"/>
                  </a:lnTo>
                  <a:lnTo>
                    <a:pt x="85462" y="11276"/>
                  </a:lnTo>
                  <a:lnTo>
                    <a:pt x="86908" y="11026"/>
                  </a:lnTo>
                  <a:lnTo>
                    <a:pt x="88238" y="10756"/>
                  </a:lnTo>
                  <a:lnTo>
                    <a:pt x="89510" y="10467"/>
                  </a:lnTo>
                  <a:lnTo>
                    <a:pt x="90666" y="10178"/>
                  </a:lnTo>
                  <a:lnTo>
                    <a:pt x="91726" y="9889"/>
                  </a:lnTo>
                  <a:lnTo>
                    <a:pt x="92690" y="9580"/>
                  </a:lnTo>
                  <a:lnTo>
                    <a:pt x="93557" y="9272"/>
                  </a:lnTo>
                  <a:lnTo>
                    <a:pt x="93943" y="9098"/>
                  </a:lnTo>
                  <a:lnTo>
                    <a:pt x="94309" y="8944"/>
                  </a:lnTo>
                  <a:lnTo>
                    <a:pt x="94656" y="8790"/>
                  </a:lnTo>
                  <a:lnTo>
                    <a:pt x="94964" y="8617"/>
                  </a:lnTo>
                  <a:lnTo>
                    <a:pt x="95253" y="8443"/>
                  </a:lnTo>
                  <a:lnTo>
                    <a:pt x="95504" y="8289"/>
                  </a:lnTo>
                  <a:lnTo>
                    <a:pt x="95735" y="8115"/>
                  </a:lnTo>
                  <a:lnTo>
                    <a:pt x="95928" y="7942"/>
                  </a:lnTo>
                  <a:lnTo>
                    <a:pt x="96102" y="7768"/>
                  </a:lnTo>
                  <a:lnTo>
                    <a:pt x="96236" y="7595"/>
                  </a:lnTo>
                  <a:lnTo>
                    <a:pt x="96352" y="7422"/>
                  </a:lnTo>
                  <a:lnTo>
                    <a:pt x="96429" y="7248"/>
                  </a:lnTo>
                  <a:lnTo>
                    <a:pt x="96468" y="7075"/>
                  </a:lnTo>
                  <a:lnTo>
                    <a:pt x="96487" y="6901"/>
                  </a:lnTo>
                  <a:lnTo>
                    <a:pt x="96468" y="6708"/>
                  </a:lnTo>
                  <a:lnTo>
                    <a:pt x="96429" y="6535"/>
                  </a:lnTo>
                  <a:lnTo>
                    <a:pt x="96352" y="6361"/>
                  </a:lnTo>
                  <a:lnTo>
                    <a:pt x="96236" y="6188"/>
                  </a:lnTo>
                  <a:lnTo>
                    <a:pt x="96102" y="6015"/>
                  </a:lnTo>
                  <a:lnTo>
                    <a:pt x="95928" y="5841"/>
                  </a:lnTo>
                  <a:lnTo>
                    <a:pt x="95735" y="5668"/>
                  </a:lnTo>
                  <a:lnTo>
                    <a:pt x="95504" y="5513"/>
                  </a:lnTo>
                  <a:lnTo>
                    <a:pt x="95253" y="5340"/>
                  </a:lnTo>
                  <a:lnTo>
                    <a:pt x="94964" y="5166"/>
                  </a:lnTo>
                  <a:lnTo>
                    <a:pt x="94656" y="5012"/>
                  </a:lnTo>
                  <a:lnTo>
                    <a:pt x="94309" y="4839"/>
                  </a:lnTo>
                  <a:lnTo>
                    <a:pt x="93943" y="4685"/>
                  </a:lnTo>
                  <a:lnTo>
                    <a:pt x="93557" y="4530"/>
                  </a:lnTo>
                  <a:lnTo>
                    <a:pt x="92690" y="4203"/>
                  </a:lnTo>
                  <a:lnTo>
                    <a:pt x="91726" y="3914"/>
                  </a:lnTo>
                  <a:lnTo>
                    <a:pt x="90666" y="3605"/>
                  </a:lnTo>
                  <a:lnTo>
                    <a:pt x="89510" y="3316"/>
                  </a:lnTo>
                  <a:lnTo>
                    <a:pt x="88238" y="3046"/>
                  </a:lnTo>
                  <a:lnTo>
                    <a:pt x="86908" y="2776"/>
                  </a:lnTo>
                  <a:lnTo>
                    <a:pt x="85462" y="2507"/>
                  </a:lnTo>
                  <a:lnTo>
                    <a:pt x="83959" y="2256"/>
                  </a:lnTo>
                  <a:lnTo>
                    <a:pt x="82359" y="2025"/>
                  </a:lnTo>
                  <a:lnTo>
                    <a:pt x="80682" y="1793"/>
                  </a:lnTo>
                  <a:lnTo>
                    <a:pt x="78928" y="1581"/>
                  </a:lnTo>
                  <a:lnTo>
                    <a:pt x="77097" y="1369"/>
                  </a:lnTo>
                  <a:lnTo>
                    <a:pt x="75208" y="1177"/>
                  </a:lnTo>
                  <a:lnTo>
                    <a:pt x="73262" y="1003"/>
                  </a:lnTo>
                  <a:lnTo>
                    <a:pt x="71238" y="830"/>
                  </a:lnTo>
                  <a:lnTo>
                    <a:pt x="69156" y="676"/>
                  </a:lnTo>
                  <a:lnTo>
                    <a:pt x="67017" y="541"/>
                  </a:lnTo>
                  <a:lnTo>
                    <a:pt x="64839" y="425"/>
                  </a:lnTo>
                  <a:lnTo>
                    <a:pt x="62584" y="309"/>
                  </a:lnTo>
                  <a:lnTo>
                    <a:pt x="60290" y="213"/>
                  </a:lnTo>
                  <a:lnTo>
                    <a:pt x="57958" y="136"/>
                  </a:lnTo>
                  <a:lnTo>
                    <a:pt x="55587" y="78"/>
                  </a:lnTo>
                  <a:lnTo>
                    <a:pt x="53178" y="39"/>
                  </a:lnTo>
                  <a:lnTo>
                    <a:pt x="50730" y="1"/>
                  </a:lnTo>
                  <a:close/>
                </a:path>
              </a:pathLst>
            </a:custGeom>
            <a:solidFill>
              <a:srgbClr val="261E35">
                <a:alpha val="274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 name="Google Shape;671;p37"/>
            <p:cNvSpPr/>
            <p:nvPr/>
          </p:nvSpPr>
          <p:spPr>
            <a:xfrm>
              <a:off x="5663961" y="3796364"/>
              <a:ext cx="8426" cy="693249"/>
            </a:xfrm>
            <a:custGeom>
              <a:rect b="b" l="l" r="r" t="t"/>
              <a:pathLst>
                <a:path extrusionOk="0" h="25424" w="309">
                  <a:moveTo>
                    <a:pt x="155" y="0"/>
                  </a:moveTo>
                  <a:lnTo>
                    <a:pt x="97" y="20"/>
                  </a:lnTo>
                  <a:lnTo>
                    <a:pt x="39" y="39"/>
                  </a:lnTo>
                  <a:lnTo>
                    <a:pt x="20" y="97"/>
                  </a:lnTo>
                  <a:lnTo>
                    <a:pt x="0" y="155"/>
                  </a:lnTo>
                  <a:lnTo>
                    <a:pt x="0" y="25269"/>
                  </a:lnTo>
                  <a:lnTo>
                    <a:pt x="20" y="25327"/>
                  </a:lnTo>
                  <a:lnTo>
                    <a:pt x="39" y="25385"/>
                  </a:lnTo>
                  <a:lnTo>
                    <a:pt x="97" y="25423"/>
                  </a:lnTo>
                  <a:lnTo>
                    <a:pt x="212" y="25423"/>
                  </a:lnTo>
                  <a:lnTo>
                    <a:pt x="251" y="25385"/>
                  </a:lnTo>
                  <a:lnTo>
                    <a:pt x="289" y="25327"/>
                  </a:lnTo>
                  <a:lnTo>
                    <a:pt x="309" y="25269"/>
                  </a:lnTo>
                  <a:lnTo>
                    <a:pt x="309" y="155"/>
                  </a:lnTo>
                  <a:lnTo>
                    <a:pt x="289" y="97"/>
                  </a:lnTo>
                  <a:lnTo>
                    <a:pt x="251" y="39"/>
                  </a:lnTo>
                  <a:lnTo>
                    <a:pt x="212" y="20"/>
                  </a:lnTo>
                  <a:lnTo>
                    <a:pt x="155"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 name="Google Shape;672;p37"/>
            <p:cNvSpPr/>
            <p:nvPr/>
          </p:nvSpPr>
          <p:spPr>
            <a:xfrm>
              <a:off x="6033948" y="3615038"/>
              <a:ext cx="77276" cy="744239"/>
            </a:xfrm>
            <a:custGeom>
              <a:rect b="b" l="l" r="r" t="t"/>
              <a:pathLst>
                <a:path extrusionOk="0" h="27294" w="2834">
                  <a:moveTo>
                    <a:pt x="135" y="1"/>
                  </a:moveTo>
                  <a:lnTo>
                    <a:pt x="77" y="20"/>
                  </a:lnTo>
                  <a:lnTo>
                    <a:pt x="39" y="39"/>
                  </a:lnTo>
                  <a:lnTo>
                    <a:pt x="20" y="97"/>
                  </a:lnTo>
                  <a:lnTo>
                    <a:pt x="0" y="155"/>
                  </a:lnTo>
                  <a:lnTo>
                    <a:pt x="2545" y="27158"/>
                  </a:lnTo>
                  <a:lnTo>
                    <a:pt x="2564" y="27216"/>
                  </a:lnTo>
                  <a:lnTo>
                    <a:pt x="2583" y="27255"/>
                  </a:lnTo>
                  <a:lnTo>
                    <a:pt x="2641" y="27274"/>
                  </a:lnTo>
                  <a:lnTo>
                    <a:pt x="2699" y="27293"/>
                  </a:lnTo>
                  <a:lnTo>
                    <a:pt x="2757" y="27274"/>
                  </a:lnTo>
                  <a:lnTo>
                    <a:pt x="2814" y="27235"/>
                  </a:lnTo>
                  <a:lnTo>
                    <a:pt x="2834" y="27178"/>
                  </a:lnTo>
                  <a:lnTo>
                    <a:pt x="2834" y="27120"/>
                  </a:lnTo>
                  <a:lnTo>
                    <a:pt x="309" y="136"/>
                  </a:lnTo>
                  <a:lnTo>
                    <a:pt x="290" y="78"/>
                  </a:lnTo>
                  <a:lnTo>
                    <a:pt x="251" y="20"/>
                  </a:lnTo>
                  <a:lnTo>
                    <a:pt x="212"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 name="Google Shape;673;p37"/>
            <p:cNvSpPr/>
            <p:nvPr/>
          </p:nvSpPr>
          <p:spPr>
            <a:xfrm>
              <a:off x="5131571" y="3717535"/>
              <a:ext cx="115123" cy="663800"/>
            </a:xfrm>
            <a:custGeom>
              <a:rect b="b" l="l" r="r" t="t"/>
              <a:pathLst>
                <a:path extrusionOk="0" h="24344" w="4222">
                  <a:moveTo>
                    <a:pt x="4029" y="0"/>
                  </a:moveTo>
                  <a:lnTo>
                    <a:pt x="3971" y="39"/>
                  </a:lnTo>
                  <a:lnTo>
                    <a:pt x="3932" y="77"/>
                  </a:lnTo>
                  <a:lnTo>
                    <a:pt x="3913" y="135"/>
                  </a:lnTo>
                  <a:lnTo>
                    <a:pt x="1" y="24151"/>
                  </a:lnTo>
                  <a:lnTo>
                    <a:pt x="1" y="24228"/>
                  </a:lnTo>
                  <a:lnTo>
                    <a:pt x="20" y="24267"/>
                  </a:lnTo>
                  <a:lnTo>
                    <a:pt x="58" y="24305"/>
                  </a:lnTo>
                  <a:lnTo>
                    <a:pt x="116" y="24324"/>
                  </a:lnTo>
                  <a:lnTo>
                    <a:pt x="135" y="24344"/>
                  </a:lnTo>
                  <a:lnTo>
                    <a:pt x="193" y="24324"/>
                  </a:lnTo>
                  <a:lnTo>
                    <a:pt x="232" y="24305"/>
                  </a:lnTo>
                  <a:lnTo>
                    <a:pt x="270" y="24267"/>
                  </a:lnTo>
                  <a:lnTo>
                    <a:pt x="290" y="24209"/>
                  </a:lnTo>
                  <a:lnTo>
                    <a:pt x="4222" y="174"/>
                  </a:lnTo>
                  <a:lnTo>
                    <a:pt x="4202" y="116"/>
                  </a:lnTo>
                  <a:lnTo>
                    <a:pt x="4183" y="58"/>
                  </a:lnTo>
                  <a:lnTo>
                    <a:pt x="4144" y="20"/>
                  </a:lnTo>
                  <a:lnTo>
                    <a:pt x="4087"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 name="Google Shape;674;p37"/>
            <p:cNvSpPr/>
            <p:nvPr/>
          </p:nvSpPr>
          <p:spPr>
            <a:xfrm>
              <a:off x="4793650" y="4214696"/>
              <a:ext cx="196571" cy="285409"/>
            </a:xfrm>
            <a:custGeom>
              <a:rect b="b" l="l" r="r" t="t"/>
              <a:pathLst>
                <a:path extrusionOk="0" h="10467" w="7209">
                  <a:moveTo>
                    <a:pt x="5378" y="1"/>
                  </a:moveTo>
                  <a:lnTo>
                    <a:pt x="3123" y="926"/>
                  </a:lnTo>
                  <a:lnTo>
                    <a:pt x="2756" y="1928"/>
                  </a:lnTo>
                  <a:lnTo>
                    <a:pt x="1889" y="4222"/>
                  </a:lnTo>
                  <a:lnTo>
                    <a:pt x="1388" y="5494"/>
                  </a:lnTo>
                  <a:lnTo>
                    <a:pt x="906" y="6670"/>
                  </a:lnTo>
                  <a:lnTo>
                    <a:pt x="675" y="7171"/>
                  </a:lnTo>
                  <a:lnTo>
                    <a:pt x="482" y="7595"/>
                  </a:lnTo>
                  <a:lnTo>
                    <a:pt x="289" y="7942"/>
                  </a:lnTo>
                  <a:lnTo>
                    <a:pt x="154" y="8173"/>
                  </a:lnTo>
                  <a:lnTo>
                    <a:pt x="77" y="8327"/>
                  </a:lnTo>
                  <a:lnTo>
                    <a:pt x="19" y="8481"/>
                  </a:lnTo>
                  <a:lnTo>
                    <a:pt x="0" y="8655"/>
                  </a:lnTo>
                  <a:lnTo>
                    <a:pt x="0" y="8848"/>
                  </a:lnTo>
                  <a:lnTo>
                    <a:pt x="39" y="9021"/>
                  </a:lnTo>
                  <a:lnTo>
                    <a:pt x="97" y="9214"/>
                  </a:lnTo>
                  <a:lnTo>
                    <a:pt x="174" y="9407"/>
                  </a:lnTo>
                  <a:lnTo>
                    <a:pt x="289" y="9599"/>
                  </a:lnTo>
                  <a:lnTo>
                    <a:pt x="424" y="9773"/>
                  </a:lnTo>
                  <a:lnTo>
                    <a:pt x="578" y="9927"/>
                  </a:lnTo>
                  <a:lnTo>
                    <a:pt x="733" y="10081"/>
                  </a:lnTo>
                  <a:lnTo>
                    <a:pt x="925" y="10216"/>
                  </a:lnTo>
                  <a:lnTo>
                    <a:pt x="1137" y="10313"/>
                  </a:lnTo>
                  <a:lnTo>
                    <a:pt x="1349" y="10390"/>
                  </a:lnTo>
                  <a:lnTo>
                    <a:pt x="1561" y="10447"/>
                  </a:lnTo>
                  <a:lnTo>
                    <a:pt x="1812" y="10467"/>
                  </a:lnTo>
                  <a:lnTo>
                    <a:pt x="2063" y="10447"/>
                  </a:lnTo>
                  <a:lnTo>
                    <a:pt x="2313" y="10409"/>
                  </a:lnTo>
                  <a:lnTo>
                    <a:pt x="2583" y="10332"/>
                  </a:lnTo>
                  <a:lnTo>
                    <a:pt x="2853" y="10235"/>
                  </a:lnTo>
                  <a:lnTo>
                    <a:pt x="3142" y="10120"/>
                  </a:lnTo>
                  <a:lnTo>
                    <a:pt x="3431" y="9966"/>
                  </a:lnTo>
                  <a:lnTo>
                    <a:pt x="3701" y="9811"/>
                  </a:lnTo>
                  <a:lnTo>
                    <a:pt x="3971" y="9619"/>
                  </a:lnTo>
                  <a:lnTo>
                    <a:pt x="4241" y="9407"/>
                  </a:lnTo>
                  <a:lnTo>
                    <a:pt x="4491" y="9195"/>
                  </a:lnTo>
                  <a:lnTo>
                    <a:pt x="4742" y="8944"/>
                  </a:lnTo>
                  <a:lnTo>
                    <a:pt x="4973" y="8693"/>
                  </a:lnTo>
                  <a:lnTo>
                    <a:pt x="5166" y="8424"/>
                  </a:lnTo>
                  <a:lnTo>
                    <a:pt x="5339" y="8135"/>
                  </a:lnTo>
                  <a:lnTo>
                    <a:pt x="5493" y="7845"/>
                  </a:lnTo>
                  <a:lnTo>
                    <a:pt x="5628" y="7537"/>
                  </a:lnTo>
                  <a:lnTo>
                    <a:pt x="5744" y="7190"/>
                  </a:lnTo>
                  <a:lnTo>
                    <a:pt x="5860" y="6785"/>
                  </a:lnTo>
                  <a:lnTo>
                    <a:pt x="6110" y="5822"/>
                  </a:lnTo>
                  <a:lnTo>
                    <a:pt x="6380" y="4742"/>
                  </a:lnTo>
                  <a:lnTo>
                    <a:pt x="6631" y="3663"/>
                  </a:lnTo>
                  <a:lnTo>
                    <a:pt x="7055" y="1813"/>
                  </a:lnTo>
                  <a:lnTo>
                    <a:pt x="7209" y="1022"/>
                  </a:lnTo>
                  <a:lnTo>
                    <a:pt x="5378" y="1"/>
                  </a:lnTo>
                  <a:close/>
                </a:path>
              </a:pathLst>
            </a:custGeom>
            <a:solidFill>
              <a:srgbClr val="F9AF8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 name="Google Shape;675;p37"/>
            <p:cNvSpPr/>
            <p:nvPr/>
          </p:nvSpPr>
          <p:spPr>
            <a:xfrm>
              <a:off x="4784189" y="4437550"/>
              <a:ext cx="144545" cy="85674"/>
            </a:xfrm>
            <a:custGeom>
              <a:rect b="b" l="l" r="r" t="t"/>
              <a:pathLst>
                <a:path extrusionOk="0" h="3142" w="5301">
                  <a:moveTo>
                    <a:pt x="501" y="0"/>
                  </a:moveTo>
                  <a:lnTo>
                    <a:pt x="463" y="77"/>
                  </a:lnTo>
                  <a:lnTo>
                    <a:pt x="347" y="308"/>
                  </a:lnTo>
                  <a:lnTo>
                    <a:pt x="212" y="655"/>
                  </a:lnTo>
                  <a:lnTo>
                    <a:pt x="154" y="848"/>
                  </a:lnTo>
                  <a:lnTo>
                    <a:pt x="97" y="1060"/>
                  </a:lnTo>
                  <a:lnTo>
                    <a:pt x="39" y="1291"/>
                  </a:lnTo>
                  <a:lnTo>
                    <a:pt x="0" y="1523"/>
                  </a:lnTo>
                  <a:lnTo>
                    <a:pt x="0" y="1754"/>
                  </a:lnTo>
                  <a:lnTo>
                    <a:pt x="20" y="1985"/>
                  </a:lnTo>
                  <a:lnTo>
                    <a:pt x="58" y="2197"/>
                  </a:lnTo>
                  <a:lnTo>
                    <a:pt x="135" y="2409"/>
                  </a:lnTo>
                  <a:lnTo>
                    <a:pt x="251" y="2602"/>
                  </a:lnTo>
                  <a:lnTo>
                    <a:pt x="328" y="2698"/>
                  </a:lnTo>
                  <a:lnTo>
                    <a:pt x="405" y="2776"/>
                  </a:lnTo>
                  <a:lnTo>
                    <a:pt x="501" y="2853"/>
                  </a:lnTo>
                  <a:lnTo>
                    <a:pt x="617" y="2930"/>
                  </a:lnTo>
                  <a:lnTo>
                    <a:pt x="848" y="3026"/>
                  </a:lnTo>
                  <a:lnTo>
                    <a:pt x="1118" y="3103"/>
                  </a:lnTo>
                  <a:lnTo>
                    <a:pt x="1388" y="3142"/>
                  </a:lnTo>
                  <a:lnTo>
                    <a:pt x="1716" y="3142"/>
                  </a:lnTo>
                  <a:lnTo>
                    <a:pt x="2024" y="3103"/>
                  </a:lnTo>
                  <a:lnTo>
                    <a:pt x="2371" y="3026"/>
                  </a:lnTo>
                  <a:lnTo>
                    <a:pt x="2718" y="2910"/>
                  </a:lnTo>
                  <a:lnTo>
                    <a:pt x="3065" y="2776"/>
                  </a:lnTo>
                  <a:lnTo>
                    <a:pt x="3412" y="2583"/>
                  </a:lnTo>
                  <a:lnTo>
                    <a:pt x="3759" y="2352"/>
                  </a:lnTo>
                  <a:lnTo>
                    <a:pt x="4106" y="2082"/>
                  </a:lnTo>
                  <a:lnTo>
                    <a:pt x="4433" y="1773"/>
                  </a:lnTo>
                  <a:lnTo>
                    <a:pt x="4742" y="1407"/>
                  </a:lnTo>
                  <a:lnTo>
                    <a:pt x="5031" y="1022"/>
                  </a:lnTo>
                  <a:lnTo>
                    <a:pt x="5301" y="578"/>
                  </a:lnTo>
                  <a:lnTo>
                    <a:pt x="5146" y="655"/>
                  </a:lnTo>
                  <a:lnTo>
                    <a:pt x="4742" y="829"/>
                  </a:lnTo>
                  <a:lnTo>
                    <a:pt x="4453" y="945"/>
                  </a:lnTo>
                  <a:lnTo>
                    <a:pt x="4125" y="1041"/>
                  </a:lnTo>
                  <a:lnTo>
                    <a:pt x="3778" y="1137"/>
                  </a:lnTo>
                  <a:lnTo>
                    <a:pt x="3393" y="1214"/>
                  </a:lnTo>
                  <a:lnTo>
                    <a:pt x="3007" y="1272"/>
                  </a:lnTo>
                  <a:lnTo>
                    <a:pt x="2602" y="1272"/>
                  </a:lnTo>
                  <a:lnTo>
                    <a:pt x="2390" y="1253"/>
                  </a:lnTo>
                  <a:lnTo>
                    <a:pt x="2198" y="1234"/>
                  </a:lnTo>
                  <a:lnTo>
                    <a:pt x="2005" y="1195"/>
                  </a:lnTo>
                  <a:lnTo>
                    <a:pt x="1812" y="1137"/>
                  </a:lnTo>
                  <a:lnTo>
                    <a:pt x="1619" y="1060"/>
                  </a:lnTo>
                  <a:lnTo>
                    <a:pt x="1427" y="964"/>
                  </a:lnTo>
                  <a:lnTo>
                    <a:pt x="1253" y="867"/>
                  </a:lnTo>
                  <a:lnTo>
                    <a:pt x="1080" y="732"/>
                  </a:lnTo>
                  <a:lnTo>
                    <a:pt x="925" y="578"/>
                  </a:lnTo>
                  <a:lnTo>
                    <a:pt x="771" y="405"/>
                  </a:lnTo>
                  <a:lnTo>
                    <a:pt x="636" y="212"/>
                  </a:lnTo>
                  <a:lnTo>
                    <a:pt x="501"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 name="Google Shape;676;p37"/>
            <p:cNvSpPr/>
            <p:nvPr/>
          </p:nvSpPr>
          <p:spPr>
            <a:xfrm>
              <a:off x="5191477" y="2827238"/>
              <a:ext cx="1044318" cy="1012797"/>
            </a:xfrm>
            <a:custGeom>
              <a:rect b="b" l="l" r="r" t="t"/>
              <a:pathLst>
                <a:path extrusionOk="0" h="37143" w="38299">
                  <a:moveTo>
                    <a:pt x="17483" y="1"/>
                  </a:moveTo>
                  <a:lnTo>
                    <a:pt x="16500" y="22494"/>
                  </a:lnTo>
                  <a:lnTo>
                    <a:pt x="1" y="31823"/>
                  </a:lnTo>
                  <a:lnTo>
                    <a:pt x="1" y="33692"/>
                  </a:lnTo>
                  <a:lnTo>
                    <a:pt x="20258" y="37142"/>
                  </a:lnTo>
                  <a:lnTo>
                    <a:pt x="34039" y="29028"/>
                  </a:lnTo>
                  <a:lnTo>
                    <a:pt x="38299" y="1"/>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 name="Google Shape;677;p37"/>
            <p:cNvSpPr/>
            <p:nvPr/>
          </p:nvSpPr>
          <p:spPr>
            <a:xfrm>
              <a:off x="4878778" y="3172003"/>
              <a:ext cx="1151016" cy="1086883"/>
            </a:xfrm>
            <a:custGeom>
              <a:rect b="b" l="l" r="r" t="t"/>
              <a:pathLst>
                <a:path extrusionOk="0" h="39860" w="42212">
                  <a:moveTo>
                    <a:pt x="24595" y="1"/>
                  </a:moveTo>
                  <a:lnTo>
                    <a:pt x="23515" y="20"/>
                  </a:lnTo>
                  <a:lnTo>
                    <a:pt x="22282" y="58"/>
                  </a:lnTo>
                  <a:lnTo>
                    <a:pt x="20971" y="136"/>
                  </a:lnTo>
                  <a:lnTo>
                    <a:pt x="19583" y="232"/>
                  </a:lnTo>
                  <a:lnTo>
                    <a:pt x="18889" y="309"/>
                  </a:lnTo>
                  <a:lnTo>
                    <a:pt x="18196" y="405"/>
                  </a:lnTo>
                  <a:lnTo>
                    <a:pt x="17502" y="502"/>
                  </a:lnTo>
                  <a:lnTo>
                    <a:pt x="16827" y="617"/>
                  </a:lnTo>
                  <a:lnTo>
                    <a:pt x="16152" y="752"/>
                  </a:lnTo>
                  <a:lnTo>
                    <a:pt x="15516" y="887"/>
                  </a:lnTo>
                  <a:lnTo>
                    <a:pt x="14900" y="1061"/>
                  </a:lnTo>
                  <a:lnTo>
                    <a:pt x="14302" y="1234"/>
                  </a:lnTo>
                  <a:lnTo>
                    <a:pt x="13743" y="1446"/>
                  </a:lnTo>
                  <a:lnTo>
                    <a:pt x="13223" y="1658"/>
                  </a:lnTo>
                  <a:lnTo>
                    <a:pt x="12760" y="1909"/>
                  </a:lnTo>
                  <a:lnTo>
                    <a:pt x="12548" y="2044"/>
                  </a:lnTo>
                  <a:lnTo>
                    <a:pt x="12336" y="2179"/>
                  </a:lnTo>
                  <a:lnTo>
                    <a:pt x="12143" y="2314"/>
                  </a:lnTo>
                  <a:lnTo>
                    <a:pt x="11970" y="2468"/>
                  </a:lnTo>
                  <a:lnTo>
                    <a:pt x="11816" y="2622"/>
                  </a:lnTo>
                  <a:lnTo>
                    <a:pt x="11662" y="2795"/>
                  </a:lnTo>
                  <a:lnTo>
                    <a:pt x="11527" y="2950"/>
                  </a:lnTo>
                  <a:lnTo>
                    <a:pt x="11411" y="3123"/>
                  </a:lnTo>
                  <a:lnTo>
                    <a:pt x="11334" y="3316"/>
                  </a:lnTo>
                  <a:lnTo>
                    <a:pt x="11238" y="3489"/>
                  </a:lnTo>
                  <a:lnTo>
                    <a:pt x="11045" y="4087"/>
                  </a:lnTo>
                  <a:lnTo>
                    <a:pt x="10852" y="4723"/>
                  </a:lnTo>
                  <a:lnTo>
                    <a:pt x="10659" y="5397"/>
                  </a:lnTo>
                  <a:lnTo>
                    <a:pt x="10486" y="6072"/>
                  </a:lnTo>
                  <a:lnTo>
                    <a:pt x="10177" y="7460"/>
                  </a:lnTo>
                  <a:lnTo>
                    <a:pt x="9908" y="8790"/>
                  </a:lnTo>
                  <a:lnTo>
                    <a:pt x="9696" y="9965"/>
                  </a:lnTo>
                  <a:lnTo>
                    <a:pt x="9541" y="10910"/>
                  </a:lnTo>
                  <a:lnTo>
                    <a:pt x="9406" y="11777"/>
                  </a:lnTo>
                  <a:lnTo>
                    <a:pt x="9291" y="11816"/>
                  </a:lnTo>
                  <a:lnTo>
                    <a:pt x="8944" y="11951"/>
                  </a:lnTo>
                  <a:lnTo>
                    <a:pt x="8693" y="12066"/>
                  </a:lnTo>
                  <a:lnTo>
                    <a:pt x="8443" y="12201"/>
                  </a:lnTo>
                  <a:lnTo>
                    <a:pt x="8134" y="12375"/>
                  </a:lnTo>
                  <a:lnTo>
                    <a:pt x="7826" y="12587"/>
                  </a:lnTo>
                  <a:lnTo>
                    <a:pt x="7498" y="12818"/>
                  </a:lnTo>
                  <a:lnTo>
                    <a:pt x="7171" y="13107"/>
                  </a:lnTo>
                  <a:lnTo>
                    <a:pt x="6843" y="13435"/>
                  </a:lnTo>
                  <a:lnTo>
                    <a:pt x="6515" y="13782"/>
                  </a:lnTo>
                  <a:lnTo>
                    <a:pt x="6226" y="14186"/>
                  </a:lnTo>
                  <a:lnTo>
                    <a:pt x="6091" y="14418"/>
                  </a:lnTo>
                  <a:lnTo>
                    <a:pt x="5956" y="14649"/>
                  </a:lnTo>
                  <a:lnTo>
                    <a:pt x="5821" y="14880"/>
                  </a:lnTo>
                  <a:lnTo>
                    <a:pt x="5706" y="15150"/>
                  </a:lnTo>
                  <a:lnTo>
                    <a:pt x="5590" y="15401"/>
                  </a:lnTo>
                  <a:lnTo>
                    <a:pt x="5494" y="15690"/>
                  </a:lnTo>
                  <a:lnTo>
                    <a:pt x="5301" y="16384"/>
                  </a:lnTo>
                  <a:lnTo>
                    <a:pt x="5050" y="17290"/>
                  </a:lnTo>
                  <a:lnTo>
                    <a:pt x="4472" y="19583"/>
                  </a:lnTo>
                  <a:lnTo>
                    <a:pt x="3836" y="22301"/>
                  </a:lnTo>
                  <a:lnTo>
                    <a:pt x="3181" y="25154"/>
                  </a:lnTo>
                  <a:lnTo>
                    <a:pt x="2063" y="30146"/>
                  </a:lnTo>
                  <a:lnTo>
                    <a:pt x="1581" y="32324"/>
                  </a:lnTo>
                  <a:lnTo>
                    <a:pt x="1" y="39166"/>
                  </a:lnTo>
                  <a:lnTo>
                    <a:pt x="39" y="39204"/>
                  </a:lnTo>
                  <a:lnTo>
                    <a:pt x="155" y="39320"/>
                  </a:lnTo>
                  <a:lnTo>
                    <a:pt x="367" y="39455"/>
                  </a:lnTo>
                  <a:lnTo>
                    <a:pt x="502" y="39532"/>
                  </a:lnTo>
                  <a:lnTo>
                    <a:pt x="694" y="39609"/>
                  </a:lnTo>
                  <a:lnTo>
                    <a:pt x="887" y="39686"/>
                  </a:lnTo>
                  <a:lnTo>
                    <a:pt x="1119" y="39744"/>
                  </a:lnTo>
                  <a:lnTo>
                    <a:pt x="1388" y="39802"/>
                  </a:lnTo>
                  <a:lnTo>
                    <a:pt x="1697" y="39841"/>
                  </a:lnTo>
                  <a:lnTo>
                    <a:pt x="2044" y="39860"/>
                  </a:lnTo>
                  <a:lnTo>
                    <a:pt x="2429" y="39860"/>
                  </a:lnTo>
                  <a:lnTo>
                    <a:pt x="2834" y="39841"/>
                  </a:lnTo>
                  <a:lnTo>
                    <a:pt x="3297" y="39783"/>
                  </a:lnTo>
                  <a:lnTo>
                    <a:pt x="5378" y="36101"/>
                  </a:lnTo>
                  <a:lnTo>
                    <a:pt x="5667" y="36256"/>
                  </a:lnTo>
                  <a:lnTo>
                    <a:pt x="6014" y="36410"/>
                  </a:lnTo>
                  <a:lnTo>
                    <a:pt x="6457" y="36583"/>
                  </a:lnTo>
                  <a:lnTo>
                    <a:pt x="6959" y="36757"/>
                  </a:lnTo>
                  <a:lnTo>
                    <a:pt x="7248" y="36814"/>
                  </a:lnTo>
                  <a:lnTo>
                    <a:pt x="7537" y="36892"/>
                  </a:lnTo>
                  <a:lnTo>
                    <a:pt x="7845" y="36930"/>
                  </a:lnTo>
                  <a:lnTo>
                    <a:pt x="8173" y="36969"/>
                  </a:lnTo>
                  <a:lnTo>
                    <a:pt x="8809" y="36969"/>
                  </a:lnTo>
                  <a:lnTo>
                    <a:pt x="17001" y="18003"/>
                  </a:lnTo>
                  <a:lnTo>
                    <a:pt x="18504" y="18176"/>
                  </a:lnTo>
                  <a:lnTo>
                    <a:pt x="19949" y="18311"/>
                  </a:lnTo>
                  <a:lnTo>
                    <a:pt x="21318" y="18408"/>
                  </a:lnTo>
                  <a:lnTo>
                    <a:pt x="22648" y="18465"/>
                  </a:lnTo>
                  <a:lnTo>
                    <a:pt x="23920" y="18504"/>
                  </a:lnTo>
                  <a:lnTo>
                    <a:pt x="25134" y="18504"/>
                  </a:lnTo>
                  <a:lnTo>
                    <a:pt x="26291" y="18485"/>
                  </a:lnTo>
                  <a:lnTo>
                    <a:pt x="27428" y="18446"/>
                  </a:lnTo>
                  <a:lnTo>
                    <a:pt x="28488" y="18388"/>
                  </a:lnTo>
                  <a:lnTo>
                    <a:pt x="29529" y="18292"/>
                  </a:lnTo>
                  <a:lnTo>
                    <a:pt x="30531" y="18196"/>
                  </a:lnTo>
                  <a:lnTo>
                    <a:pt x="31475" y="18080"/>
                  </a:lnTo>
                  <a:lnTo>
                    <a:pt x="32401" y="17964"/>
                  </a:lnTo>
                  <a:lnTo>
                    <a:pt x="33307" y="17829"/>
                  </a:lnTo>
                  <a:lnTo>
                    <a:pt x="34155" y="17675"/>
                  </a:lnTo>
                  <a:lnTo>
                    <a:pt x="35003" y="17521"/>
                  </a:lnTo>
                  <a:lnTo>
                    <a:pt x="35446" y="17425"/>
                  </a:lnTo>
                  <a:lnTo>
                    <a:pt x="35851" y="17328"/>
                  </a:lnTo>
                  <a:lnTo>
                    <a:pt x="36255" y="17213"/>
                  </a:lnTo>
                  <a:lnTo>
                    <a:pt x="36641" y="17097"/>
                  </a:lnTo>
                  <a:lnTo>
                    <a:pt x="37026" y="16962"/>
                  </a:lnTo>
                  <a:lnTo>
                    <a:pt x="37373" y="16827"/>
                  </a:lnTo>
                  <a:lnTo>
                    <a:pt x="37701" y="16673"/>
                  </a:lnTo>
                  <a:lnTo>
                    <a:pt x="38029" y="16519"/>
                  </a:lnTo>
                  <a:lnTo>
                    <a:pt x="38337" y="16345"/>
                  </a:lnTo>
                  <a:lnTo>
                    <a:pt x="38626" y="16172"/>
                  </a:lnTo>
                  <a:lnTo>
                    <a:pt x="38915" y="15998"/>
                  </a:lnTo>
                  <a:lnTo>
                    <a:pt x="39166" y="15806"/>
                  </a:lnTo>
                  <a:lnTo>
                    <a:pt x="39416" y="15613"/>
                  </a:lnTo>
                  <a:lnTo>
                    <a:pt x="39667" y="15401"/>
                  </a:lnTo>
                  <a:lnTo>
                    <a:pt x="39879" y="15189"/>
                  </a:lnTo>
                  <a:lnTo>
                    <a:pt x="40091" y="14977"/>
                  </a:lnTo>
                  <a:lnTo>
                    <a:pt x="40284" y="14765"/>
                  </a:lnTo>
                  <a:lnTo>
                    <a:pt x="40477" y="14533"/>
                  </a:lnTo>
                  <a:lnTo>
                    <a:pt x="40650" y="14302"/>
                  </a:lnTo>
                  <a:lnTo>
                    <a:pt x="40823" y="14071"/>
                  </a:lnTo>
                  <a:lnTo>
                    <a:pt x="41113" y="13589"/>
                  </a:lnTo>
                  <a:lnTo>
                    <a:pt x="41363" y="13107"/>
                  </a:lnTo>
                  <a:lnTo>
                    <a:pt x="41575" y="12625"/>
                  </a:lnTo>
                  <a:lnTo>
                    <a:pt x="41749" y="12124"/>
                  </a:lnTo>
                  <a:lnTo>
                    <a:pt x="41903" y="11623"/>
                  </a:lnTo>
                  <a:lnTo>
                    <a:pt x="42018" y="11122"/>
                  </a:lnTo>
                  <a:lnTo>
                    <a:pt x="42096" y="10621"/>
                  </a:lnTo>
                  <a:lnTo>
                    <a:pt x="42153" y="10139"/>
                  </a:lnTo>
                  <a:lnTo>
                    <a:pt x="42192" y="9676"/>
                  </a:lnTo>
                  <a:lnTo>
                    <a:pt x="42211" y="9214"/>
                  </a:lnTo>
                  <a:lnTo>
                    <a:pt x="42211" y="8770"/>
                  </a:lnTo>
                  <a:lnTo>
                    <a:pt x="42211" y="8366"/>
                  </a:lnTo>
                  <a:lnTo>
                    <a:pt x="42173" y="7961"/>
                  </a:lnTo>
                  <a:lnTo>
                    <a:pt x="42153" y="7595"/>
                  </a:lnTo>
                  <a:lnTo>
                    <a:pt x="42057" y="6959"/>
                  </a:lnTo>
                  <a:lnTo>
                    <a:pt x="41980" y="6477"/>
                  </a:lnTo>
                  <a:lnTo>
                    <a:pt x="41884" y="6053"/>
                  </a:lnTo>
                  <a:lnTo>
                    <a:pt x="26830" y="39"/>
                  </a:lnTo>
                  <a:lnTo>
                    <a:pt x="26214" y="20"/>
                  </a:lnTo>
                  <a:lnTo>
                    <a:pt x="2552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 name="Google Shape;678;p37"/>
            <p:cNvSpPr/>
            <p:nvPr/>
          </p:nvSpPr>
          <p:spPr>
            <a:xfrm>
              <a:off x="5714923" y="2262264"/>
              <a:ext cx="235482" cy="444651"/>
            </a:xfrm>
            <a:custGeom>
              <a:rect b="b" l="l" r="r" t="t"/>
              <a:pathLst>
                <a:path extrusionOk="0" h="16307" w="8636">
                  <a:moveTo>
                    <a:pt x="3162" y="1"/>
                  </a:moveTo>
                  <a:lnTo>
                    <a:pt x="2796" y="20"/>
                  </a:lnTo>
                  <a:lnTo>
                    <a:pt x="2410" y="59"/>
                  </a:lnTo>
                  <a:lnTo>
                    <a:pt x="984" y="5918"/>
                  </a:lnTo>
                  <a:lnTo>
                    <a:pt x="888" y="6072"/>
                  </a:lnTo>
                  <a:lnTo>
                    <a:pt x="676" y="6477"/>
                  </a:lnTo>
                  <a:lnTo>
                    <a:pt x="541" y="6785"/>
                  </a:lnTo>
                  <a:lnTo>
                    <a:pt x="406" y="7132"/>
                  </a:lnTo>
                  <a:lnTo>
                    <a:pt x="271" y="7518"/>
                  </a:lnTo>
                  <a:lnTo>
                    <a:pt x="155" y="7942"/>
                  </a:lnTo>
                  <a:lnTo>
                    <a:pt x="59" y="8404"/>
                  </a:lnTo>
                  <a:lnTo>
                    <a:pt x="1" y="8906"/>
                  </a:lnTo>
                  <a:lnTo>
                    <a:pt x="1" y="9156"/>
                  </a:lnTo>
                  <a:lnTo>
                    <a:pt x="1" y="9426"/>
                  </a:lnTo>
                  <a:lnTo>
                    <a:pt x="20" y="9696"/>
                  </a:lnTo>
                  <a:lnTo>
                    <a:pt x="39" y="9966"/>
                  </a:lnTo>
                  <a:lnTo>
                    <a:pt x="97" y="10255"/>
                  </a:lnTo>
                  <a:lnTo>
                    <a:pt x="155" y="10525"/>
                  </a:lnTo>
                  <a:lnTo>
                    <a:pt x="252" y="10814"/>
                  </a:lnTo>
                  <a:lnTo>
                    <a:pt x="348" y="11084"/>
                  </a:lnTo>
                  <a:lnTo>
                    <a:pt x="464" y="11373"/>
                  </a:lnTo>
                  <a:lnTo>
                    <a:pt x="618" y="11662"/>
                  </a:lnTo>
                  <a:lnTo>
                    <a:pt x="791" y="11951"/>
                  </a:lnTo>
                  <a:lnTo>
                    <a:pt x="984" y="12221"/>
                  </a:lnTo>
                  <a:lnTo>
                    <a:pt x="6053" y="15517"/>
                  </a:lnTo>
                  <a:lnTo>
                    <a:pt x="8520" y="16307"/>
                  </a:lnTo>
                  <a:lnTo>
                    <a:pt x="8539" y="16172"/>
                  </a:lnTo>
                  <a:lnTo>
                    <a:pt x="8597" y="15806"/>
                  </a:lnTo>
                  <a:lnTo>
                    <a:pt x="8617" y="15247"/>
                  </a:lnTo>
                  <a:lnTo>
                    <a:pt x="8636" y="14919"/>
                  </a:lnTo>
                  <a:lnTo>
                    <a:pt x="8617" y="14572"/>
                  </a:lnTo>
                  <a:lnTo>
                    <a:pt x="8597" y="14206"/>
                  </a:lnTo>
                  <a:lnTo>
                    <a:pt x="8539" y="13820"/>
                  </a:lnTo>
                  <a:lnTo>
                    <a:pt x="8482" y="13435"/>
                  </a:lnTo>
                  <a:lnTo>
                    <a:pt x="8385" y="13050"/>
                  </a:lnTo>
                  <a:lnTo>
                    <a:pt x="8250" y="12683"/>
                  </a:lnTo>
                  <a:lnTo>
                    <a:pt x="8096" y="12317"/>
                  </a:lnTo>
                  <a:lnTo>
                    <a:pt x="8000" y="12163"/>
                  </a:lnTo>
                  <a:lnTo>
                    <a:pt x="7884" y="11989"/>
                  </a:lnTo>
                  <a:lnTo>
                    <a:pt x="7768" y="11835"/>
                  </a:lnTo>
                  <a:lnTo>
                    <a:pt x="7634" y="11700"/>
                  </a:lnTo>
                  <a:lnTo>
                    <a:pt x="7113" y="11122"/>
                  </a:lnTo>
                  <a:lnTo>
                    <a:pt x="6593" y="10544"/>
                  </a:lnTo>
                  <a:lnTo>
                    <a:pt x="6361" y="10255"/>
                  </a:lnTo>
                  <a:lnTo>
                    <a:pt x="6130" y="9966"/>
                  </a:lnTo>
                  <a:lnTo>
                    <a:pt x="5937" y="9657"/>
                  </a:lnTo>
                  <a:lnTo>
                    <a:pt x="5764" y="9349"/>
                  </a:lnTo>
                  <a:lnTo>
                    <a:pt x="5610" y="9040"/>
                  </a:lnTo>
                  <a:lnTo>
                    <a:pt x="5475" y="8713"/>
                  </a:lnTo>
                  <a:lnTo>
                    <a:pt x="5398" y="8385"/>
                  </a:lnTo>
                  <a:lnTo>
                    <a:pt x="5340" y="8038"/>
                  </a:lnTo>
                  <a:lnTo>
                    <a:pt x="5340" y="7691"/>
                  </a:lnTo>
                  <a:lnTo>
                    <a:pt x="5378" y="7325"/>
                  </a:lnTo>
                  <a:lnTo>
                    <a:pt x="5417" y="7132"/>
                  </a:lnTo>
                  <a:lnTo>
                    <a:pt x="5456" y="6940"/>
                  </a:lnTo>
                  <a:lnTo>
                    <a:pt x="5533" y="6747"/>
                  </a:lnTo>
                  <a:lnTo>
                    <a:pt x="5590" y="6554"/>
                  </a:lnTo>
                  <a:lnTo>
                    <a:pt x="5764" y="6111"/>
                  </a:lnTo>
                  <a:lnTo>
                    <a:pt x="5899" y="5629"/>
                  </a:lnTo>
                  <a:lnTo>
                    <a:pt x="5995" y="5089"/>
                  </a:lnTo>
                  <a:lnTo>
                    <a:pt x="6072" y="4530"/>
                  </a:lnTo>
                  <a:lnTo>
                    <a:pt x="6111" y="3952"/>
                  </a:lnTo>
                  <a:lnTo>
                    <a:pt x="6111" y="3663"/>
                  </a:lnTo>
                  <a:lnTo>
                    <a:pt x="6111" y="3374"/>
                  </a:lnTo>
                  <a:lnTo>
                    <a:pt x="6072" y="3085"/>
                  </a:lnTo>
                  <a:lnTo>
                    <a:pt x="6053" y="2796"/>
                  </a:lnTo>
                  <a:lnTo>
                    <a:pt x="5995" y="2526"/>
                  </a:lnTo>
                  <a:lnTo>
                    <a:pt x="5937" y="2237"/>
                  </a:lnTo>
                  <a:lnTo>
                    <a:pt x="5860" y="1986"/>
                  </a:lnTo>
                  <a:lnTo>
                    <a:pt x="5764" y="1716"/>
                  </a:lnTo>
                  <a:lnTo>
                    <a:pt x="5648" y="1485"/>
                  </a:lnTo>
                  <a:lnTo>
                    <a:pt x="5513" y="1254"/>
                  </a:lnTo>
                  <a:lnTo>
                    <a:pt x="5378" y="1022"/>
                  </a:lnTo>
                  <a:lnTo>
                    <a:pt x="5205" y="830"/>
                  </a:lnTo>
                  <a:lnTo>
                    <a:pt x="5032" y="637"/>
                  </a:lnTo>
                  <a:lnTo>
                    <a:pt x="4819" y="483"/>
                  </a:lnTo>
                  <a:lnTo>
                    <a:pt x="4607" y="348"/>
                  </a:lnTo>
                  <a:lnTo>
                    <a:pt x="4357" y="213"/>
                  </a:lnTo>
                  <a:lnTo>
                    <a:pt x="4087" y="116"/>
                  </a:lnTo>
                  <a:lnTo>
                    <a:pt x="3798" y="59"/>
                  </a:lnTo>
                  <a:lnTo>
                    <a:pt x="3490" y="20"/>
                  </a:lnTo>
                  <a:lnTo>
                    <a:pt x="3162"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 name="Google Shape;679;p37"/>
            <p:cNvSpPr/>
            <p:nvPr/>
          </p:nvSpPr>
          <p:spPr>
            <a:xfrm>
              <a:off x="5659217" y="2128246"/>
              <a:ext cx="133529" cy="341116"/>
            </a:xfrm>
            <a:custGeom>
              <a:rect b="b" l="l" r="r" t="t"/>
              <a:pathLst>
                <a:path extrusionOk="0" h="12510" w="4897">
                  <a:moveTo>
                    <a:pt x="1408" y="1"/>
                  </a:moveTo>
                  <a:lnTo>
                    <a:pt x="1312" y="20"/>
                  </a:lnTo>
                  <a:lnTo>
                    <a:pt x="1234" y="39"/>
                  </a:lnTo>
                  <a:lnTo>
                    <a:pt x="1138" y="78"/>
                  </a:lnTo>
                  <a:lnTo>
                    <a:pt x="1061" y="136"/>
                  </a:lnTo>
                  <a:lnTo>
                    <a:pt x="984" y="213"/>
                  </a:lnTo>
                  <a:lnTo>
                    <a:pt x="907" y="309"/>
                  </a:lnTo>
                  <a:lnTo>
                    <a:pt x="772" y="541"/>
                  </a:lnTo>
                  <a:lnTo>
                    <a:pt x="656" y="830"/>
                  </a:lnTo>
                  <a:lnTo>
                    <a:pt x="541" y="1177"/>
                  </a:lnTo>
                  <a:lnTo>
                    <a:pt x="444" y="1581"/>
                  </a:lnTo>
                  <a:lnTo>
                    <a:pt x="367" y="2025"/>
                  </a:lnTo>
                  <a:lnTo>
                    <a:pt x="290" y="2487"/>
                  </a:lnTo>
                  <a:lnTo>
                    <a:pt x="213" y="3008"/>
                  </a:lnTo>
                  <a:lnTo>
                    <a:pt x="174" y="3547"/>
                  </a:lnTo>
                  <a:lnTo>
                    <a:pt x="78" y="4704"/>
                  </a:lnTo>
                  <a:lnTo>
                    <a:pt x="39" y="5899"/>
                  </a:lnTo>
                  <a:lnTo>
                    <a:pt x="1" y="7113"/>
                  </a:lnTo>
                  <a:lnTo>
                    <a:pt x="1" y="8308"/>
                  </a:lnTo>
                  <a:lnTo>
                    <a:pt x="20" y="9426"/>
                  </a:lnTo>
                  <a:lnTo>
                    <a:pt x="39" y="10428"/>
                  </a:lnTo>
                  <a:lnTo>
                    <a:pt x="97" y="11932"/>
                  </a:lnTo>
                  <a:lnTo>
                    <a:pt x="117" y="12510"/>
                  </a:lnTo>
                  <a:lnTo>
                    <a:pt x="406" y="12510"/>
                  </a:lnTo>
                  <a:lnTo>
                    <a:pt x="618" y="12491"/>
                  </a:lnTo>
                  <a:lnTo>
                    <a:pt x="868" y="12433"/>
                  </a:lnTo>
                  <a:lnTo>
                    <a:pt x="1138" y="12375"/>
                  </a:lnTo>
                  <a:lnTo>
                    <a:pt x="1466" y="12279"/>
                  </a:lnTo>
                  <a:lnTo>
                    <a:pt x="1793" y="12144"/>
                  </a:lnTo>
                  <a:lnTo>
                    <a:pt x="2160" y="11951"/>
                  </a:lnTo>
                  <a:lnTo>
                    <a:pt x="2507" y="11720"/>
                  </a:lnTo>
                  <a:lnTo>
                    <a:pt x="2699" y="11585"/>
                  </a:lnTo>
                  <a:lnTo>
                    <a:pt x="2873" y="11450"/>
                  </a:lnTo>
                  <a:lnTo>
                    <a:pt x="3065" y="11276"/>
                  </a:lnTo>
                  <a:lnTo>
                    <a:pt x="3239" y="11103"/>
                  </a:lnTo>
                  <a:lnTo>
                    <a:pt x="3412" y="10891"/>
                  </a:lnTo>
                  <a:lnTo>
                    <a:pt x="3586" y="10679"/>
                  </a:lnTo>
                  <a:lnTo>
                    <a:pt x="3740" y="10448"/>
                  </a:lnTo>
                  <a:lnTo>
                    <a:pt x="3914" y="10197"/>
                  </a:lnTo>
                  <a:lnTo>
                    <a:pt x="4068" y="9908"/>
                  </a:lnTo>
                  <a:lnTo>
                    <a:pt x="4203" y="9619"/>
                  </a:lnTo>
                  <a:lnTo>
                    <a:pt x="4338" y="9310"/>
                  </a:lnTo>
                  <a:lnTo>
                    <a:pt x="4472" y="8963"/>
                  </a:lnTo>
                  <a:lnTo>
                    <a:pt x="4588" y="8616"/>
                  </a:lnTo>
                  <a:lnTo>
                    <a:pt x="4685" y="8270"/>
                  </a:lnTo>
                  <a:lnTo>
                    <a:pt x="4762" y="7903"/>
                  </a:lnTo>
                  <a:lnTo>
                    <a:pt x="4819" y="7556"/>
                  </a:lnTo>
                  <a:lnTo>
                    <a:pt x="4858" y="7190"/>
                  </a:lnTo>
                  <a:lnTo>
                    <a:pt x="4877" y="6843"/>
                  </a:lnTo>
                  <a:lnTo>
                    <a:pt x="4897" y="6496"/>
                  </a:lnTo>
                  <a:lnTo>
                    <a:pt x="4877" y="6149"/>
                  </a:lnTo>
                  <a:lnTo>
                    <a:pt x="4858" y="5802"/>
                  </a:lnTo>
                  <a:lnTo>
                    <a:pt x="4839" y="5455"/>
                  </a:lnTo>
                  <a:lnTo>
                    <a:pt x="4781" y="5109"/>
                  </a:lnTo>
                  <a:lnTo>
                    <a:pt x="4723" y="4781"/>
                  </a:lnTo>
                  <a:lnTo>
                    <a:pt x="4646" y="4453"/>
                  </a:lnTo>
                  <a:lnTo>
                    <a:pt x="4569" y="4126"/>
                  </a:lnTo>
                  <a:lnTo>
                    <a:pt x="4472" y="3798"/>
                  </a:lnTo>
                  <a:lnTo>
                    <a:pt x="4357" y="3490"/>
                  </a:lnTo>
                  <a:lnTo>
                    <a:pt x="4241" y="3200"/>
                  </a:lnTo>
                  <a:lnTo>
                    <a:pt x="4106" y="2911"/>
                  </a:lnTo>
                  <a:lnTo>
                    <a:pt x="3971" y="2622"/>
                  </a:lnTo>
                  <a:lnTo>
                    <a:pt x="3817" y="2352"/>
                  </a:lnTo>
                  <a:lnTo>
                    <a:pt x="3663" y="2082"/>
                  </a:lnTo>
                  <a:lnTo>
                    <a:pt x="3509" y="1832"/>
                  </a:lnTo>
                  <a:lnTo>
                    <a:pt x="3335" y="1581"/>
                  </a:lnTo>
                  <a:lnTo>
                    <a:pt x="3162" y="1369"/>
                  </a:lnTo>
                  <a:lnTo>
                    <a:pt x="2988" y="1138"/>
                  </a:lnTo>
                  <a:lnTo>
                    <a:pt x="2796" y="945"/>
                  </a:lnTo>
                  <a:lnTo>
                    <a:pt x="2603" y="753"/>
                  </a:lnTo>
                  <a:lnTo>
                    <a:pt x="2410" y="579"/>
                  </a:lnTo>
                  <a:lnTo>
                    <a:pt x="2217" y="425"/>
                  </a:lnTo>
                  <a:lnTo>
                    <a:pt x="2005" y="290"/>
                  </a:lnTo>
                  <a:lnTo>
                    <a:pt x="1813" y="174"/>
                  </a:lnTo>
                  <a:lnTo>
                    <a:pt x="1601" y="59"/>
                  </a:lnTo>
                  <a:lnTo>
                    <a:pt x="1504" y="20"/>
                  </a:lnTo>
                  <a:lnTo>
                    <a:pt x="1408"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 name="Google Shape;680;p37"/>
            <p:cNvSpPr/>
            <p:nvPr/>
          </p:nvSpPr>
          <p:spPr>
            <a:xfrm>
              <a:off x="4610743" y="2566564"/>
              <a:ext cx="1427454" cy="781023"/>
            </a:xfrm>
            <a:custGeom>
              <a:rect b="b" l="l" r="r" t="t"/>
              <a:pathLst>
                <a:path extrusionOk="0" h="28643" w="52350">
                  <a:moveTo>
                    <a:pt x="41807" y="1"/>
                  </a:moveTo>
                  <a:lnTo>
                    <a:pt x="41575" y="20"/>
                  </a:lnTo>
                  <a:lnTo>
                    <a:pt x="40959" y="97"/>
                  </a:lnTo>
                  <a:lnTo>
                    <a:pt x="40014" y="232"/>
                  </a:lnTo>
                  <a:lnTo>
                    <a:pt x="39455" y="309"/>
                  </a:lnTo>
                  <a:lnTo>
                    <a:pt x="38858" y="425"/>
                  </a:lnTo>
                  <a:lnTo>
                    <a:pt x="38222" y="560"/>
                  </a:lnTo>
                  <a:lnTo>
                    <a:pt x="37547" y="714"/>
                  </a:lnTo>
                  <a:lnTo>
                    <a:pt x="36853" y="887"/>
                  </a:lnTo>
                  <a:lnTo>
                    <a:pt x="36159" y="1099"/>
                  </a:lnTo>
                  <a:lnTo>
                    <a:pt x="35485" y="1331"/>
                  </a:lnTo>
                  <a:lnTo>
                    <a:pt x="34810" y="1600"/>
                  </a:lnTo>
                  <a:lnTo>
                    <a:pt x="34155" y="1890"/>
                  </a:lnTo>
                  <a:lnTo>
                    <a:pt x="33846" y="2044"/>
                  </a:lnTo>
                  <a:lnTo>
                    <a:pt x="33557" y="2217"/>
                  </a:lnTo>
                  <a:lnTo>
                    <a:pt x="32806" y="2622"/>
                  </a:lnTo>
                  <a:lnTo>
                    <a:pt x="31977" y="3104"/>
                  </a:lnTo>
                  <a:lnTo>
                    <a:pt x="30917" y="3721"/>
                  </a:lnTo>
                  <a:lnTo>
                    <a:pt x="29741" y="4453"/>
                  </a:lnTo>
                  <a:lnTo>
                    <a:pt x="28488" y="5263"/>
                  </a:lnTo>
                  <a:lnTo>
                    <a:pt x="27852" y="5706"/>
                  </a:lnTo>
                  <a:lnTo>
                    <a:pt x="27216" y="6149"/>
                  </a:lnTo>
                  <a:lnTo>
                    <a:pt x="26618" y="6612"/>
                  </a:lnTo>
                  <a:lnTo>
                    <a:pt x="26021" y="7074"/>
                  </a:lnTo>
                  <a:lnTo>
                    <a:pt x="24903" y="7980"/>
                  </a:lnTo>
                  <a:lnTo>
                    <a:pt x="23824" y="8848"/>
                  </a:lnTo>
                  <a:lnTo>
                    <a:pt x="22783" y="9638"/>
                  </a:lnTo>
                  <a:lnTo>
                    <a:pt x="22263" y="10023"/>
                  </a:lnTo>
                  <a:lnTo>
                    <a:pt x="21761" y="10370"/>
                  </a:lnTo>
                  <a:lnTo>
                    <a:pt x="21280" y="10698"/>
                  </a:lnTo>
                  <a:lnTo>
                    <a:pt x="20778" y="11006"/>
                  </a:lnTo>
                  <a:lnTo>
                    <a:pt x="20316" y="11276"/>
                  </a:lnTo>
                  <a:lnTo>
                    <a:pt x="19834" y="11527"/>
                  </a:lnTo>
                  <a:lnTo>
                    <a:pt x="19371" y="11739"/>
                  </a:lnTo>
                  <a:lnTo>
                    <a:pt x="18928" y="11931"/>
                  </a:lnTo>
                  <a:lnTo>
                    <a:pt x="18485" y="12086"/>
                  </a:lnTo>
                  <a:lnTo>
                    <a:pt x="18061" y="12221"/>
                  </a:lnTo>
                  <a:lnTo>
                    <a:pt x="16615" y="12587"/>
                  </a:lnTo>
                  <a:lnTo>
                    <a:pt x="14283" y="13242"/>
                  </a:lnTo>
                  <a:lnTo>
                    <a:pt x="8250" y="14996"/>
                  </a:lnTo>
                  <a:lnTo>
                    <a:pt x="174" y="17347"/>
                  </a:lnTo>
                  <a:lnTo>
                    <a:pt x="97" y="17752"/>
                  </a:lnTo>
                  <a:lnTo>
                    <a:pt x="59" y="18099"/>
                  </a:lnTo>
                  <a:lnTo>
                    <a:pt x="20" y="18523"/>
                  </a:lnTo>
                  <a:lnTo>
                    <a:pt x="1" y="19005"/>
                  </a:lnTo>
                  <a:lnTo>
                    <a:pt x="20" y="19256"/>
                  </a:lnTo>
                  <a:lnTo>
                    <a:pt x="39" y="19506"/>
                  </a:lnTo>
                  <a:lnTo>
                    <a:pt x="78" y="19776"/>
                  </a:lnTo>
                  <a:lnTo>
                    <a:pt x="116" y="20027"/>
                  </a:lnTo>
                  <a:lnTo>
                    <a:pt x="174" y="20258"/>
                  </a:lnTo>
                  <a:lnTo>
                    <a:pt x="251" y="20508"/>
                  </a:lnTo>
                  <a:lnTo>
                    <a:pt x="367" y="20720"/>
                  </a:lnTo>
                  <a:lnTo>
                    <a:pt x="483" y="20932"/>
                  </a:lnTo>
                  <a:lnTo>
                    <a:pt x="637" y="21125"/>
                  </a:lnTo>
                  <a:lnTo>
                    <a:pt x="791" y="21299"/>
                  </a:lnTo>
                  <a:lnTo>
                    <a:pt x="2622" y="21222"/>
                  </a:lnTo>
                  <a:lnTo>
                    <a:pt x="4569" y="21125"/>
                  </a:lnTo>
                  <a:lnTo>
                    <a:pt x="6920" y="20990"/>
                  </a:lnTo>
                  <a:lnTo>
                    <a:pt x="9426" y="20817"/>
                  </a:lnTo>
                  <a:lnTo>
                    <a:pt x="11912" y="20643"/>
                  </a:lnTo>
                  <a:lnTo>
                    <a:pt x="13069" y="20528"/>
                  </a:lnTo>
                  <a:lnTo>
                    <a:pt x="14129" y="20431"/>
                  </a:lnTo>
                  <a:lnTo>
                    <a:pt x="15054" y="20316"/>
                  </a:lnTo>
                  <a:lnTo>
                    <a:pt x="15844" y="20200"/>
                  </a:lnTo>
                  <a:lnTo>
                    <a:pt x="17386" y="19950"/>
                  </a:lnTo>
                  <a:lnTo>
                    <a:pt x="18234" y="19795"/>
                  </a:lnTo>
                  <a:lnTo>
                    <a:pt x="19121" y="19641"/>
                  </a:lnTo>
                  <a:lnTo>
                    <a:pt x="20046" y="19448"/>
                  </a:lnTo>
                  <a:lnTo>
                    <a:pt x="21010" y="19236"/>
                  </a:lnTo>
                  <a:lnTo>
                    <a:pt x="22012" y="18967"/>
                  </a:lnTo>
                  <a:lnTo>
                    <a:pt x="23033" y="18658"/>
                  </a:lnTo>
                  <a:lnTo>
                    <a:pt x="23535" y="18485"/>
                  </a:lnTo>
                  <a:lnTo>
                    <a:pt x="24055" y="18292"/>
                  </a:lnTo>
                  <a:lnTo>
                    <a:pt x="24575" y="18080"/>
                  </a:lnTo>
                  <a:lnTo>
                    <a:pt x="25096" y="17868"/>
                  </a:lnTo>
                  <a:lnTo>
                    <a:pt x="25616" y="17637"/>
                  </a:lnTo>
                  <a:lnTo>
                    <a:pt x="26137" y="17386"/>
                  </a:lnTo>
                  <a:lnTo>
                    <a:pt x="26657" y="17097"/>
                  </a:lnTo>
                  <a:lnTo>
                    <a:pt x="27177" y="16808"/>
                  </a:lnTo>
                  <a:lnTo>
                    <a:pt x="27698" y="16499"/>
                  </a:lnTo>
                  <a:lnTo>
                    <a:pt x="28199" y="16172"/>
                  </a:lnTo>
                  <a:lnTo>
                    <a:pt x="28719" y="15806"/>
                  </a:lnTo>
                  <a:lnTo>
                    <a:pt x="29221" y="15439"/>
                  </a:lnTo>
                  <a:lnTo>
                    <a:pt x="29722" y="15035"/>
                  </a:lnTo>
                  <a:lnTo>
                    <a:pt x="30203" y="14611"/>
                  </a:lnTo>
                  <a:lnTo>
                    <a:pt x="30685" y="14148"/>
                  </a:lnTo>
                  <a:lnTo>
                    <a:pt x="31167" y="13685"/>
                  </a:lnTo>
                  <a:lnTo>
                    <a:pt x="31225" y="13840"/>
                  </a:lnTo>
                  <a:lnTo>
                    <a:pt x="31418" y="14321"/>
                  </a:lnTo>
                  <a:lnTo>
                    <a:pt x="31726" y="15054"/>
                  </a:lnTo>
                  <a:lnTo>
                    <a:pt x="31938" y="15516"/>
                  </a:lnTo>
                  <a:lnTo>
                    <a:pt x="32189" y="15998"/>
                  </a:lnTo>
                  <a:lnTo>
                    <a:pt x="32459" y="16538"/>
                  </a:lnTo>
                  <a:lnTo>
                    <a:pt x="32786" y="17116"/>
                  </a:lnTo>
                  <a:lnTo>
                    <a:pt x="33133" y="17733"/>
                  </a:lnTo>
                  <a:lnTo>
                    <a:pt x="33519" y="18369"/>
                  </a:lnTo>
                  <a:lnTo>
                    <a:pt x="33962" y="19005"/>
                  </a:lnTo>
                  <a:lnTo>
                    <a:pt x="34425" y="19680"/>
                  </a:lnTo>
                  <a:lnTo>
                    <a:pt x="34926" y="20335"/>
                  </a:lnTo>
                  <a:lnTo>
                    <a:pt x="35485" y="21010"/>
                  </a:lnTo>
                  <a:lnTo>
                    <a:pt x="36487" y="24498"/>
                  </a:lnTo>
                  <a:lnTo>
                    <a:pt x="36525" y="24595"/>
                  </a:lnTo>
                  <a:lnTo>
                    <a:pt x="36545" y="24710"/>
                  </a:lnTo>
                  <a:lnTo>
                    <a:pt x="36583" y="24961"/>
                  </a:lnTo>
                  <a:lnTo>
                    <a:pt x="36603" y="25115"/>
                  </a:lnTo>
                  <a:lnTo>
                    <a:pt x="36660" y="25288"/>
                  </a:lnTo>
                  <a:lnTo>
                    <a:pt x="36757" y="25481"/>
                  </a:lnTo>
                  <a:lnTo>
                    <a:pt x="36872" y="25674"/>
                  </a:lnTo>
                  <a:lnTo>
                    <a:pt x="37046" y="25886"/>
                  </a:lnTo>
                  <a:lnTo>
                    <a:pt x="37296" y="26117"/>
                  </a:lnTo>
                  <a:lnTo>
                    <a:pt x="37605" y="26349"/>
                  </a:lnTo>
                  <a:lnTo>
                    <a:pt x="37990" y="26599"/>
                  </a:lnTo>
                  <a:lnTo>
                    <a:pt x="38472" y="26869"/>
                  </a:lnTo>
                  <a:lnTo>
                    <a:pt x="39050" y="27158"/>
                  </a:lnTo>
                  <a:lnTo>
                    <a:pt x="39744" y="27447"/>
                  </a:lnTo>
                  <a:lnTo>
                    <a:pt x="40573" y="27736"/>
                  </a:lnTo>
                  <a:lnTo>
                    <a:pt x="41016" y="27891"/>
                  </a:lnTo>
                  <a:lnTo>
                    <a:pt x="41479" y="28025"/>
                  </a:lnTo>
                  <a:lnTo>
                    <a:pt x="41942" y="28141"/>
                  </a:lnTo>
                  <a:lnTo>
                    <a:pt x="42423" y="28237"/>
                  </a:lnTo>
                  <a:lnTo>
                    <a:pt x="42905" y="28334"/>
                  </a:lnTo>
                  <a:lnTo>
                    <a:pt x="43387" y="28411"/>
                  </a:lnTo>
                  <a:lnTo>
                    <a:pt x="43888" y="28469"/>
                  </a:lnTo>
                  <a:lnTo>
                    <a:pt x="44389" y="28527"/>
                  </a:lnTo>
                  <a:lnTo>
                    <a:pt x="45372" y="28604"/>
                  </a:lnTo>
                  <a:lnTo>
                    <a:pt x="46355" y="28642"/>
                  </a:lnTo>
                  <a:lnTo>
                    <a:pt x="47300" y="28642"/>
                  </a:lnTo>
                  <a:lnTo>
                    <a:pt x="48206" y="28623"/>
                  </a:lnTo>
                  <a:lnTo>
                    <a:pt x="49073" y="28584"/>
                  </a:lnTo>
                  <a:lnTo>
                    <a:pt x="49863" y="28527"/>
                  </a:lnTo>
                  <a:lnTo>
                    <a:pt x="50557" y="28469"/>
                  </a:lnTo>
                  <a:lnTo>
                    <a:pt x="51174" y="28411"/>
                  </a:lnTo>
                  <a:lnTo>
                    <a:pt x="52041" y="28315"/>
                  </a:lnTo>
                  <a:lnTo>
                    <a:pt x="52350" y="28257"/>
                  </a:lnTo>
                  <a:lnTo>
                    <a:pt x="52272" y="27775"/>
                  </a:lnTo>
                  <a:lnTo>
                    <a:pt x="52157" y="27254"/>
                  </a:lnTo>
                  <a:lnTo>
                    <a:pt x="52022" y="26734"/>
                  </a:lnTo>
                  <a:lnTo>
                    <a:pt x="51868" y="26214"/>
                  </a:lnTo>
                  <a:lnTo>
                    <a:pt x="51694" y="25674"/>
                  </a:lnTo>
                  <a:lnTo>
                    <a:pt x="51521" y="25154"/>
                  </a:lnTo>
                  <a:lnTo>
                    <a:pt x="51174" y="24190"/>
                  </a:lnTo>
                  <a:lnTo>
                    <a:pt x="50827" y="23323"/>
                  </a:lnTo>
                  <a:lnTo>
                    <a:pt x="50538" y="22648"/>
                  </a:lnTo>
                  <a:lnTo>
                    <a:pt x="50249" y="22031"/>
                  </a:lnTo>
                  <a:lnTo>
                    <a:pt x="41807"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 name="Google Shape;681;p37"/>
            <p:cNvSpPr/>
            <p:nvPr/>
          </p:nvSpPr>
          <p:spPr>
            <a:xfrm>
              <a:off x="4610743" y="3039566"/>
              <a:ext cx="42592" cy="107761"/>
            </a:xfrm>
            <a:custGeom>
              <a:rect b="b" l="l" r="r" t="t"/>
              <a:pathLst>
                <a:path extrusionOk="0" h="3952" w="1562">
                  <a:moveTo>
                    <a:pt x="174" y="0"/>
                  </a:moveTo>
                  <a:lnTo>
                    <a:pt x="97" y="405"/>
                  </a:lnTo>
                  <a:lnTo>
                    <a:pt x="59" y="752"/>
                  </a:lnTo>
                  <a:lnTo>
                    <a:pt x="20" y="1176"/>
                  </a:lnTo>
                  <a:lnTo>
                    <a:pt x="1" y="1658"/>
                  </a:lnTo>
                  <a:lnTo>
                    <a:pt x="20" y="1909"/>
                  </a:lnTo>
                  <a:lnTo>
                    <a:pt x="39" y="2159"/>
                  </a:lnTo>
                  <a:lnTo>
                    <a:pt x="78" y="2429"/>
                  </a:lnTo>
                  <a:lnTo>
                    <a:pt x="116" y="2680"/>
                  </a:lnTo>
                  <a:lnTo>
                    <a:pt x="174" y="2911"/>
                  </a:lnTo>
                  <a:lnTo>
                    <a:pt x="251" y="3161"/>
                  </a:lnTo>
                  <a:lnTo>
                    <a:pt x="367" y="3373"/>
                  </a:lnTo>
                  <a:lnTo>
                    <a:pt x="483" y="3585"/>
                  </a:lnTo>
                  <a:lnTo>
                    <a:pt x="637" y="3778"/>
                  </a:lnTo>
                  <a:lnTo>
                    <a:pt x="791" y="3952"/>
                  </a:lnTo>
                  <a:lnTo>
                    <a:pt x="868" y="3952"/>
                  </a:lnTo>
                  <a:lnTo>
                    <a:pt x="1061" y="3894"/>
                  </a:lnTo>
                  <a:lnTo>
                    <a:pt x="1292" y="3798"/>
                  </a:lnTo>
                  <a:lnTo>
                    <a:pt x="1389" y="3740"/>
                  </a:lnTo>
                  <a:lnTo>
                    <a:pt x="1485" y="3663"/>
                  </a:lnTo>
                  <a:lnTo>
                    <a:pt x="1523" y="3624"/>
                  </a:lnTo>
                  <a:lnTo>
                    <a:pt x="1543" y="3566"/>
                  </a:lnTo>
                  <a:lnTo>
                    <a:pt x="1562" y="3431"/>
                  </a:lnTo>
                  <a:lnTo>
                    <a:pt x="1562" y="3258"/>
                  </a:lnTo>
                  <a:lnTo>
                    <a:pt x="1562" y="3084"/>
                  </a:lnTo>
                  <a:lnTo>
                    <a:pt x="1504" y="2699"/>
                  </a:lnTo>
                  <a:lnTo>
                    <a:pt x="1427" y="2390"/>
                  </a:lnTo>
                  <a:lnTo>
                    <a:pt x="1157" y="1253"/>
                  </a:lnTo>
                  <a:lnTo>
                    <a:pt x="964" y="598"/>
                  </a:lnTo>
                  <a:lnTo>
                    <a:pt x="926" y="502"/>
                  </a:lnTo>
                  <a:lnTo>
                    <a:pt x="887" y="405"/>
                  </a:lnTo>
                  <a:lnTo>
                    <a:pt x="830" y="328"/>
                  </a:lnTo>
                  <a:lnTo>
                    <a:pt x="772" y="251"/>
                  </a:lnTo>
                  <a:lnTo>
                    <a:pt x="637" y="155"/>
                  </a:lnTo>
                  <a:lnTo>
                    <a:pt x="502" y="78"/>
                  </a:lnTo>
                  <a:lnTo>
                    <a:pt x="367" y="39"/>
                  </a:lnTo>
                  <a:lnTo>
                    <a:pt x="271" y="20"/>
                  </a:lnTo>
                  <a:lnTo>
                    <a:pt x="174" y="0"/>
                  </a:lnTo>
                  <a:close/>
                </a:path>
              </a:pathLst>
            </a:custGeom>
            <a:solidFill>
              <a:srgbClr val="30303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 name="Google Shape;682;p37"/>
            <p:cNvSpPr/>
            <p:nvPr/>
          </p:nvSpPr>
          <p:spPr>
            <a:xfrm>
              <a:off x="5489479" y="2575508"/>
              <a:ext cx="254406" cy="171349"/>
            </a:xfrm>
            <a:custGeom>
              <a:rect b="b" l="l" r="r" t="t"/>
              <a:pathLst>
                <a:path extrusionOk="0" h="6284" w="9330">
                  <a:moveTo>
                    <a:pt x="9329" y="0"/>
                  </a:moveTo>
                  <a:lnTo>
                    <a:pt x="8307" y="97"/>
                  </a:lnTo>
                  <a:lnTo>
                    <a:pt x="7344" y="232"/>
                  </a:lnTo>
                  <a:lnTo>
                    <a:pt x="6438" y="405"/>
                  </a:lnTo>
                  <a:lnTo>
                    <a:pt x="5609" y="598"/>
                  </a:lnTo>
                  <a:lnTo>
                    <a:pt x="4819" y="810"/>
                  </a:lnTo>
                  <a:lnTo>
                    <a:pt x="4106" y="1041"/>
                  </a:lnTo>
                  <a:lnTo>
                    <a:pt x="3450" y="1272"/>
                  </a:lnTo>
                  <a:lnTo>
                    <a:pt x="2853" y="1484"/>
                  </a:lnTo>
                  <a:lnTo>
                    <a:pt x="2313" y="1716"/>
                  </a:lnTo>
                  <a:lnTo>
                    <a:pt x="1870" y="1928"/>
                  </a:lnTo>
                  <a:lnTo>
                    <a:pt x="1465" y="2120"/>
                  </a:lnTo>
                  <a:lnTo>
                    <a:pt x="1137" y="2294"/>
                  </a:lnTo>
                  <a:lnTo>
                    <a:pt x="713" y="2564"/>
                  </a:lnTo>
                  <a:lnTo>
                    <a:pt x="559" y="2660"/>
                  </a:lnTo>
                  <a:lnTo>
                    <a:pt x="463" y="2776"/>
                  </a:lnTo>
                  <a:lnTo>
                    <a:pt x="366" y="2930"/>
                  </a:lnTo>
                  <a:lnTo>
                    <a:pt x="270" y="3123"/>
                  </a:lnTo>
                  <a:lnTo>
                    <a:pt x="174" y="3335"/>
                  </a:lnTo>
                  <a:lnTo>
                    <a:pt x="97" y="3566"/>
                  </a:lnTo>
                  <a:lnTo>
                    <a:pt x="58" y="3797"/>
                  </a:lnTo>
                  <a:lnTo>
                    <a:pt x="20" y="4048"/>
                  </a:lnTo>
                  <a:lnTo>
                    <a:pt x="0" y="4318"/>
                  </a:lnTo>
                  <a:lnTo>
                    <a:pt x="0" y="4568"/>
                  </a:lnTo>
                  <a:lnTo>
                    <a:pt x="58" y="4838"/>
                  </a:lnTo>
                  <a:lnTo>
                    <a:pt x="116" y="5089"/>
                  </a:lnTo>
                  <a:lnTo>
                    <a:pt x="232" y="5320"/>
                  </a:lnTo>
                  <a:lnTo>
                    <a:pt x="386" y="5551"/>
                  </a:lnTo>
                  <a:lnTo>
                    <a:pt x="482" y="5667"/>
                  </a:lnTo>
                  <a:lnTo>
                    <a:pt x="579" y="5783"/>
                  </a:lnTo>
                  <a:lnTo>
                    <a:pt x="694" y="5879"/>
                  </a:lnTo>
                  <a:lnTo>
                    <a:pt x="829" y="5975"/>
                  </a:lnTo>
                  <a:lnTo>
                    <a:pt x="964" y="6052"/>
                  </a:lnTo>
                  <a:lnTo>
                    <a:pt x="1118" y="6130"/>
                  </a:lnTo>
                  <a:lnTo>
                    <a:pt x="1272" y="6207"/>
                  </a:lnTo>
                  <a:lnTo>
                    <a:pt x="1446" y="6245"/>
                  </a:lnTo>
                  <a:lnTo>
                    <a:pt x="1619" y="6264"/>
                  </a:lnTo>
                  <a:lnTo>
                    <a:pt x="1793" y="6284"/>
                  </a:lnTo>
                  <a:lnTo>
                    <a:pt x="1986" y="6264"/>
                  </a:lnTo>
                  <a:lnTo>
                    <a:pt x="2178" y="6245"/>
                  </a:lnTo>
                  <a:lnTo>
                    <a:pt x="2602" y="6168"/>
                  </a:lnTo>
                  <a:lnTo>
                    <a:pt x="3026" y="6052"/>
                  </a:lnTo>
                  <a:lnTo>
                    <a:pt x="3450" y="5898"/>
                  </a:lnTo>
                  <a:lnTo>
                    <a:pt x="3894" y="5725"/>
                  </a:lnTo>
                  <a:lnTo>
                    <a:pt x="4318" y="5513"/>
                  </a:lnTo>
                  <a:lnTo>
                    <a:pt x="4703" y="5320"/>
                  </a:lnTo>
                  <a:lnTo>
                    <a:pt x="5089" y="5108"/>
                  </a:lnTo>
                  <a:lnTo>
                    <a:pt x="5725" y="4722"/>
                  </a:lnTo>
                  <a:lnTo>
                    <a:pt x="6149" y="4433"/>
                  </a:lnTo>
                  <a:lnTo>
                    <a:pt x="6303" y="4337"/>
                  </a:lnTo>
                  <a:lnTo>
                    <a:pt x="6534" y="4202"/>
                  </a:lnTo>
                  <a:lnTo>
                    <a:pt x="6766" y="4048"/>
                  </a:lnTo>
                  <a:lnTo>
                    <a:pt x="6978" y="3913"/>
                  </a:lnTo>
                  <a:lnTo>
                    <a:pt x="7170" y="3759"/>
                  </a:lnTo>
                  <a:lnTo>
                    <a:pt x="7537" y="3412"/>
                  </a:lnTo>
                  <a:lnTo>
                    <a:pt x="7845" y="3065"/>
                  </a:lnTo>
                  <a:lnTo>
                    <a:pt x="8134" y="2718"/>
                  </a:lnTo>
                  <a:lnTo>
                    <a:pt x="8385" y="2352"/>
                  </a:lnTo>
                  <a:lnTo>
                    <a:pt x="8597" y="2005"/>
                  </a:lnTo>
                  <a:lnTo>
                    <a:pt x="8770" y="1639"/>
                  </a:lnTo>
                  <a:lnTo>
                    <a:pt x="8924" y="1311"/>
                  </a:lnTo>
                  <a:lnTo>
                    <a:pt x="9040" y="1003"/>
                  </a:lnTo>
                  <a:lnTo>
                    <a:pt x="9136" y="713"/>
                  </a:lnTo>
                  <a:lnTo>
                    <a:pt x="9213" y="482"/>
                  </a:lnTo>
                  <a:lnTo>
                    <a:pt x="9310" y="116"/>
                  </a:lnTo>
                  <a:lnTo>
                    <a:pt x="9329"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 name="Google Shape;683;p37"/>
            <p:cNvSpPr/>
            <p:nvPr/>
          </p:nvSpPr>
          <p:spPr>
            <a:xfrm>
              <a:off x="5492097" y="2466712"/>
              <a:ext cx="243881" cy="282791"/>
            </a:xfrm>
            <a:custGeom>
              <a:rect b="b" l="l" r="r" t="t"/>
              <a:pathLst>
                <a:path extrusionOk="0" h="10371" w="8944">
                  <a:moveTo>
                    <a:pt x="6458" y="1"/>
                  </a:moveTo>
                  <a:lnTo>
                    <a:pt x="1600" y="887"/>
                  </a:lnTo>
                  <a:lnTo>
                    <a:pt x="1" y="1620"/>
                  </a:lnTo>
                  <a:lnTo>
                    <a:pt x="155" y="2256"/>
                  </a:lnTo>
                  <a:lnTo>
                    <a:pt x="309" y="2969"/>
                  </a:lnTo>
                  <a:lnTo>
                    <a:pt x="463" y="3894"/>
                  </a:lnTo>
                  <a:lnTo>
                    <a:pt x="560" y="4511"/>
                  </a:lnTo>
                  <a:lnTo>
                    <a:pt x="637" y="5185"/>
                  </a:lnTo>
                  <a:lnTo>
                    <a:pt x="714" y="5879"/>
                  </a:lnTo>
                  <a:lnTo>
                    <a:pt x="772" y="6612"/>
                  </a:lnTo>
                  <a:lnTo>
                    <a:pt x="791" y="7344"/>
                  </a:lnTo>
                  <a:lnTo>
                    <a:pt x="791" y="8096"/>
                  </a:lnTo>
                  <a:lnTo>
                    <a:pt x="752" y="8828"/>
                  </a:lnTo>
                  <a:lnTo>
                    <a:pt x="714" y="9194"/>
                  </a:lnTo>
                  <a:lnTo>
                    <a:pt x="675" y="9541"/>
                  </a:lnTo>
                  <a:lnTo>
                    <a:pt x="675" y="9580"/>
                  </a:lnTo>
                  <a:lnTo>
                    <a:pt x="675" y="9676"/>
                  </a:lnTo>
                  <a:lnTo>
                    <a:pt x="714" y="9811"/>
                  </a:lnTo>
                  <a:lnTo>
                    <a:pt x="752" y="9888"/>
                  </a:lnTo>
                  <a:lnTo>
                    <a:pt x="810" y="9965"/>
                  </a:lnTo>
                  <a:lnTo>
                    <a:pt x="907" y="10042"/>
                  </a:lnTo>
                  <a:lnTo>
                    <a:pt x="1003" y="10120"/>
                  </a:lnTo>
                  <a:lnTo>
                    <a:pt x="1138" y="10197"/>
                  </a:lnTo>
                  <a:lnTo>
                    <a:pt x="1311" y="10254"/>
                  </a:lnTo>
                  <a:lnTo>
                    <a:pt x="1504" y="10312"/>
                  </a:lnTo>
                  <a:lnTo>
                    <a:pt x="1755" y="10351"/>
                  </a:lnTo>
                  <a:lnTo>
                    <a:pt x="2024" y="10370"/>
                  </a:lnTo>
                  <a:lnTo>
                    <a:pt x="2352" y="10370"/>
                  </a:lnTo>
                  <a:lnTo>
                    <a:pt x="2718" y="10351"/>
                  </a:lnTo>
                  <a:lnTo>
                    <a:pt x="3123" y="10274"/>
                  </a:lnTo>
                  <a:lnTo>
                    <a:pt x="3566" y="10158"/>
                  </a:lnTo>
                  <a:lnTo>
                    <a:pt x="4010" y="10004"/>
                  </a:lnTo>
                  <a:lnTo>
                    <a:pt x="4472" y="9792"/>
                  </a:lnTo>
                  <a:lnTo>
                    <a:pt x="4954" y="9561"/>
                  </a:lnTo>
                  <a:lnTo>
                    <a:pt x="5436" y="9271"/>
                  </a:lnTo>
                  <a:lnTo>
                    <a:pt x="5918" y="8944"/>
                  </a:lnTo>
                  <a:lnTo>
                    <a:pt x="6380" y="8578"/>
                  </a:lnTo>
                  <a:lnTo>
                    <a:pt x="6843" y="8192"/>
                  </a:lnTo>
                  <a:lnTo>
                    <a:pt x="7267" y="7749"/>
                  </a:lnTo>
                  <a:lnTo>
                    <a:pt x="7479" y="7517"/>
                  </a:lnTo>
                  <a:lnTo>
                    <a:pt x="7691" y="7267"/>
                  </a:lnTo>
                  <a:lnTo>
                    <a:pt x="7884" y="7016"/>
                  </a:lnTo>
                  <a:lnTo>
                    <a:pt x="8057" y="6747"/>
                  </a:lnTo>
                  <a:lnTo>
                    <a:pt x="8231" y="6477"/>
                  </a:lnTo>
                  <a:lnTo>
                    <a:pt x="8404" y="6207"/>
                  </a:lnTo>
                  <a:lnTo>
                    <a:pt x="8558" y="5918"/>
                  </a:lnTo>
                  <a:lnTo>
                    <a:pt x="8693" y="5609"/>
                  </a:lnTo>
                  <a:lnTo>
                    <a:pt x="8828" y="5301"/>
                  </a:lnTo>
                  <a:lnTo>
                    <a:pt x="8944" y="4993"/>
                  </a:lnTo>
                  <a:lnTo>
                    <a:pt x="8867" y="4915"/>
                  </a:lnTo>
                  <a:lnTo>
                    <a:pt x="8655" y="4646"/>
                  </a:lnTo>
                  <a:lnTo>
                    <a:pt x="8327" y="4241"/>
                  </a:lnTo>
                  <a:lnTo>
                    <a:pt x="8134" y="3971"/>
                  </a:lnTo>
                  <a:lnTo>
                    <a:pt x="7942" y="3663"/>
                  </a:lnTo>
                  <a:lnTo>
                    <a:pt x="7730" y="3335"/>
                  </a:lnTo>
                  <a:lnTo>
                    <a:pt x="7518" y="2949"/>
                  </a:lnTo>
                  <a:lnTo>
                    <a:pt x="7325" y="2545"/>
                  </a:lnTo>
                  <a:lnTo>
                    <a:pt x="7113" y="2101"/>
                  </a:lnTo>
                  <a:lnTo>
                    <a:pt x="6920" y="1620"/>
                  </a:lnTo>
                  <a:lnTo>
                    <a:pt x="6747" y="1118"/>
                  </a:lnTo>
                  <a:lnTo>
                    <a:pt x="6592" y="579"/>
                  </a:lnTo>
                  <a:lnTo>
                    <a:pt x="6458" y="1"/>
                  </a:lnTo>
                  <a:close/>
                </a:path>
              </a:pathLst>
            </a:custGeom>
            <a:solidFill>
              <a:srgbClr val="F9AF8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 name="Google Shape;684;p37"/>
            <p:cNvSpPr/>
            <p:nvPr/>
          </p:nvSpPr>
          <p:spPr>
            <a:xfrm>
              <a:off x="5492097" y="2486672"/>
              <a:ext cx="160333" cy="86220"/>
            </a:xfrm>
            <a:custGeom>
              <a:rect b="b" l="l" r="r" t="t"/>
              <a:pathLst>
                <a:path extrusionOk="0" h="3162" w="5880">
                  <a:moveTo>
                    <a:pt x="5879" y="1"/>
                  </a:moveTo>
                  <a:lnTo>
                    <a:pt x="1600" y="155"/>
                  </a:lnTo>
                  <a:lnTo>
                    <a:pt x="1" y="888"/>
                  </a:lnTo>
                  <a:lnTo>
                    <a:pt x="155" y="1524"/>
                  </a:lnTo>
                  <a:lnTo>
                    <a:pt x="309" y="2237"/>
                  </a:lnTo>
                  <a:lnTo>
                    <a:pt x="463" y="3162"/>
                  </a:lnTo>
                  <a:lnTo>
                    <a:pt x="617" y="3162"/>
                  </a:lnTo>
                  <a:lnTo>
                    <a:pt x="1061" y="3123"/>
                  </a:lnTo>
                  <a:lnTo>
                    <a:pt x="1369" y="3085"/>
                  </a:lnTo>
                  <a:lnTo>
                    <a:pt x="1716" y="3027"/>
                  </a:lnTo>
                  <a:lnTo>
                    <a:pt x="2102" y="2950"/>
                  </a:lnTo>
                  <a:lnTo>
                    <a:pt x="2506" y="2815"/>
                  </a:lnTo>
                  <a:lnTo>
                    <a:pt x="2950" y="2661"/>
                  </a:lnTo>
                  <a:lnTo>
                    <a:pt x="3393" y="2449"/>
                  </a:lnTo>
                  <a:lnTo>
                    <a:pt x="3624" y="2333"/>
                  </a:lnTo>
                  <a:lnTo>
                    <a:pt x="3836" y="2198"/>
                  </a:lnTo>
                  <a:lnTo>
                    <a:pt x="4068" y="2044"/>
                  </a:lnTo>
                  <a:lnTo>
                    <a:pt x="4299" y="1890"/>
                  </a:lnTo>
                  <a:lnTo>
                    <a:pt x="4511" y="1716"/>
                  </a:lnTo>
                  <a:lnTo>
                    <a:pt x="4723" y="1524"/>
                  </a:lnTo>
                  <a:lnTo>
                    <a:pt x="4935" y="1312"/>
                  </a:lnTo>
                  <a:lnTo>
                    <a:pt x="5147" y="1080"/>
                  </a:lnTo>
                  <a:lnTo>
                    <a:pt x="5340" y="849"/>
                  </a:lnTo>
                  <a:lnTo>
                    <a:pt x="5532" y="579"/>
                  </a:lnTo>
                  <a:lnTo>
                    <a:pt x="5725" y="309"/>
                  </a:lnTo>
                  <a:lnTo>
                    <a:pt x="5879"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 name="Google Shape;685;p37"/>
            <p:cNvSpPr/>
            <p:nvPr/>
          </p:nvSpPr>
          <p:spPr>
            <a:xfrm>
              <a:off x="5435354" y="2177136"/>
              <a:ext cx="318512" cy="362658"/>
            </a:xfrm>
            <a:custGeom>
              <a:rect b="b" l="l" r="r" t="t"/>
              <a:pathLst>
                <a:path extrusionOk="0" h="13300" w="11681">
                  <a:moveTo>
                    <a:pt x="5493" y="0"/>
                  </a:moveTo>
                  <a:lnTo>
                    <a:pt x="2756" y="1099"/>
                  </a:lnTo>
                  <a:lnTo>
                    <a:pt x="463" y="3990"/>
                  </a:lnTo>
                  <a:lnTo>
                    <a:pt x="347" y="4491"/>
                  </a:lnTo>
                  <a:lnTo>
                    <a:pt x="231" y="5070"/>
                  </a:lnTo>
                  <a:lnTo>
                    <a:pt x="116" y="5821"/>
                  </a:lnTo>
                  <a:lnTo>
                    <a:pt x="77" y="6245"/>
                  </a:lnTo>
                  <a:lnTo>
                    <a:pt x="39" y="6708"/>
                  </a:lnTo>
                  <a:lnTo>
                    <a:pt x="19" y="7190"/>
                  </a:lnTo>
                  <a:lnTo>
                    <a:pt x="0" y="7710"/>
                  </a:lnTo>
                  <a:lnTo>
                    <a:pt x="0" y="8231"/>
                  </a:lnTo>
                  <a:lnTo>
                    <a:pt x="39" y="8789"/>
                  </a:lnTo>
                  <a:lnTo>
                    <a:pt x="96" y="9348"/>
                  </a:lnTo>
                  <a:lnTo>
                    <a:pt x="174" y="9927"/>
                  </a:lnTo>
                  <a:lnTo>
                    <a:pt x="231" y="10274"/>
                  </a:lnTo>
                  <a:lnTo>
                    <a:pt x="328" y="10621"/>
                  </a:lnTo>
                  <a:lnTo>
                    <a:pt x="424" y="10929"/>
                  </a:lnTo>
                  <a:lnTo>
                    <a:pt x="520" y="11218"/>
                  </a:lnTo>
                  <a:lnTo>
                    <a:pt x="655" y="11488"/>
                  </a:lnTo>
                  <a:lnTo>
                    <a:pt x="771" y="11738"/>
                  </a:lnTo>
                  <a:lnTo>
                    <a:pt x="906" y="11970"/>
                  </a:lnTo>
                  <a:lnTo>
                    <a:pt x="1041" y="12182"/>
                  </a:lnTo>
                  <a:lnTo>
                    <a:pt x="1195" y="12374"/>
                  </a:lnTo>
                  <a:lnTo>
                    <a:pt x="1349" y="12529"/>
                  </a:lnTo>
                  <a:lnTo>
                    <a:pt x="1503" y="12683"/>
                  </a:lnTo>
                  <a:lnTo>
                    <a:pt x="1638" y="12799"/>
                  </a:lnTo>
                  <a:lnTo>
                    <a:pt x="1793" y="12914"/>
                  </a:lnTo>
                  <a:lnTo>
                    <a:pt x="1947" y="12991"/>
                  </a:lnTo>
                  <a:lnTo>
                    <a:pt x="2101" y="13049"/>
                  </a:lnTo>
                  <a:lnTo>
                    <a:pt x="2236" y="13107"/>
                  </a:lnTo>
                  <a:lnTo>
                    <a:pt x="2429" y="13145"/>
                  </a:lnTo>
                  <a:lnTo>
                    <a:pt x="2698" y="13203"/>
                  </a:lnTo>
                  <a:lnTo>
                    <a:pt x="3045" y="13261"/>
                  </a:lnTo>
                  <a:lnTo>
                    <a:pt x="3469" y="13300"/>
                  </a:lnTo>
                  <a:lnTo>
                    <a:pt x="4183" y="13300"/>
                  </a:lnTo>
                  <a:lnTo>
                    <a:pt x="4452" y="13261"/>
                  </a:lnTo>
                  <a:lnTo>
                    <a:pt x="4722" y="13223"/>
                  </a:lnTo>
                  <a:lnTo>
                    <a:pt x="5011" y="13184"/>
                  </a:lnTo>
                  <a:lnTo>
                    <a:pt x="5281" y="13107"/>
                  </a:lnTo>
                  <a:lnTo>
                    <a:pt x="5570" y="13011"/>
                  </a:lnTo>
                  <a:lnTo>
                    <a:pt x="5879" y="12914"/>
                  </a:lnTo>
                  <a:lnTo>
                    <a:pt x="6168" y="12779"/>
                  </a:lnTo>
                  <a:lnTo>
                    <a:pt x="6476" y="12625"/>
                  </a:lnTo>
                  <a:lnTo>
                    <a:pt x="6765" y="12452"/>
                  </a:lnTo>
                  <a:lnTo>
                    <a:pt x="7074" y="12240"/>
                  </a:lnTo>
                  <a:lnTo>
                    <a:pt x="7363" y="12008"/>
                  </a:lnTo>
                  <a:lnTo>
                    <a:pt x="7671" y="11738"/>
                  </a:lnTo>
                  <a:lnTo>
                    <a:pt x="7960" y="11449"/>
                  </a:lnTo>
                  <a:lnTo>
                    <a:pt x="8230" y="11122"/>
                  </a:lnTo>
                  <a:lnTo>
                    <a:pt x="8519" y="10755"/>
                  </a:lnTo>
                  <a:lnTo>
                    <a:pt x="8789" y="10351"/>
                  </a:lnTo>
                  <a:lnTo>
                    <a:pt x="9040" y="9907"/>
                  </a:lnTo>
                  <a:lnTo>
                    <a:pt x="9290" y="9426"/>
                  </a:lnTo>
                  <a:lnTo>
                    <a:pt x="9541" y="8905"/>
                  </a:lnTo>
                  <a:lnTo>
                    <a:pt x="9753" y="8346"/>
                  </a:lnTo>
                  <a:lnTo>
                    <a:pt x="9965" y="7729"/>
                  </a:lnTo>
                  <a:lnTo>
                    <a:pt x="10235" y="7729"/>
                  </a:lnTo>
                  <a:lnTo>
                    <a:pt x="10485" y="7672"/>
                  </a:lnTo>
                  <a:lnTo>
                    <a:pt x="10639" y="7633"/>
                  </a:lnTo>
                  <a:lnTo>
                    <a:pt x="10794" y="7575"/>
                  </a:lnTo>
                  <a:lnTo>
                    <a:pt x="10948" y="7498"/>
                  </a:lnTo>
                  <a:lnTo>
                    <a:pt x="11102" y="7421"/>
                  </a:lnTo>
                  <a:lnTo>
                    <a:pt x="11256" y="7305"/>
                  </a:lnTo>
                  <a:lnTo>
                    <a:pt x="11372" y="7170"/>
                  </a:lnTo>
                  <a:lnTo>
                    <a:pt x="11487" y="6997"/>
                  </a:lnTo>
                  <a:lnTo>
                    <a:pt x="11584" y="6804"/>
                  </a:lnTo>
                  <a:lnTo>
                    <a:pt x="11642" y="6592"/>
                  </a:lnTo>
                  <a:lnTo>
                    <a:pt x="11680" y="6322"/>
                  </a:lnTo>
                  <a:lnTo>
                    <a:pt x="11680" y="6072"/>
                  </a:lnTo>
                  <a:lnTo>
                    <a:pt x="11622" y="5879"/>
                  </a:lnTo>
                  <a:lnTo>
                    <a:pt x="11545" y="5706"/>
                  </a:lnTo>
                  <a:lnTo>
                    <a:pt x="11449" y="5571"/>
                  </a:lnTo>
                  <a:lnTo>
                    <a:pt x="11333" y="5474"/>
                  </a:lnTo>
                  <a:lnTo>
                    <a:pt x="11198" y="5397"/>
                  </a:lnTo>
                  <a:lnTo>
                    <a:pt x="11044" y="5359"/>
                  </a:lnTo>
                  <a:lnTo>
                    <a:pt x="10890" y="5320"/>
                  </a:lnTo>
                  <a:lnTo>
                    <a:pt x="10562" y="5320"/>
                  </a:lnTo>
                  <a:lnTo>
                    <a:pt x="10292" y="5339"/>
                  </a:lnTo>
                  <a:lnTo>
                    <a:pt x="10100" y="5378"/>
                  </a:lnTo>
                  <a:lnTo>
                    <a:pt x="10023" y="5397"/>
                  </a:lnTo>
                  <a:lnTo>
                    <a:pt x="9811" y="2834"/>
                  </a:lnTo>
                  <a:lnTo>
                    <a:pt x="5493" y="0"/>
                  </a:lnTo>
                  <a:close/>
                </a:path>
              </a:pathLst>
            </a:custGeom>
            <a:solidFill>
              <a:srgbClr val="F9AF8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6" name="Google Shape;686;p37"/>
            <p:cNvSpPr/>
            <p:nvPr/>
          </p:nvSpPr>
          <p:spPr>
            <a:xfrm>
              <a:off x="5709688" y="2349000"/>
              <a:ext cx="28385" cy="15788"/>
            </a:xfrm>
            <a:custGeom>
              <a:rect b="b" l="l" r="r" t="t"/>
              <a:pathLst>
                <a:path extrusionOk="0" h="579" w="1041">
                  <a:moveTo>
                    <a:pt x="559" y="0"/>
                  </a:moveTo>
                  <a:lnTo>
                    <a:pt x="405" y="39"/>
                  </a:lnTo>
                  <a:lnTo>
                    <a:pt x="154" y="96"/>
                  </a:lnTo>
                  <a:lnTo>
                    <a:pt x="39" y="135"/>
                  </a:lnTo>
                  <a:lnTo>
                    <a:pt x="19" y="193"/>
                  </a:lnTo>
                  <a:lnTo>
                    <a:pt x="0" y="328"/>
                  </a:lnTo>
                  <a:lnTo>
                    <a:pt x="0" y="405"/>
                  </a:lnTo>
                  <a:lnTo>
                    <a:pt x="0" y="482"/>
                  </a:lnTo>
                  <a:lnTo>
                    <a:pt x="19" y="540"/>
                  </a:lnTo>
                  <a:lnTo>
                    <a:pt x="58" y="578"/>
                  </a:lnTo>
                  <a:lnTo>
                    <a:pt x="154" y="559"/>
                  </a:lnTo>
                  <a:lnTo>
                    <a:pt x="309" y="540"/>
                  </a:lnTo>
                  <a:lnTo>
                    <a:pt x="482" y="482"/>
                  </a:lnTo>
                  <a:lnTo>
                    <a:pt x="675" y="405"/>
                  </a:lnTo>
                  <a:lnTo>
                    <a:pt x="848" y="328"/>
                  </a:lnTo>
                  <a:lnTo>
                    <a:pt x="983" y="231"/>
                  </a:lnTo>
                  <a:lnTo>
                    <a:pt x="1022" y="193"/>
                  </a:lnTo>
                  <a:lnTo>
                    <a:pt x="1041" y="154"/>
                  </a:lnTo>
                  <a:lnTo>
                    <a:pt x="1022" y="116"/>
                  </a:lnTo>
                  <a:lnTo>
                    <a:pt x="983" y="77"/>
                  </a:lnTo>
                  <a:lnTo>
                    <a:pt x="925" y="39"/>
                  </a:lnTo>
                  <a:lnTo>
                    <a:pt x="868" y="19"/>
                  </a:lnTo>
                  <a:lnTo>
                    <a:pt x="733"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 name="Google Shape;687;p37"/>
            <p:cNvSpPr/>
            <p:nvPr/>
          </p:nvSpPr>
          <p:spPr>
            <a:xfrm>
              <a:off x="5500522" y="2323233"/>
              <a:ext cx="33130" cy="93582"/>
            </a:xfrm>
            <a:custGeom>
              <a:rect b="b" l="l" r="r" t="t"/>
              <a:pathLst>
                <a:path extrusionOk="0" h="3432" w="1215">
                  <a:moveTo>
                    <a:pt x="1060" y="1"/>
                  </a:moveTo>
                  <a:lnTo>
                    <a:pt x="1002" y="20"/>
                  </a:lnTo>
                  <a:lnTo>
                    <a:pt x="964" y="58"/>
                  </a:lnTo>
                  <a:lnTo>
                    <a:pt x="925" y="97"/>
                  </a:lnTo>
                  <a:lnTo>
                    <a:pt x="501" y="1215"/>
                  </a:lnTo>
                  <a:lnTo>
                    <a:pt x="212" y="2005"/>
                  </a:lnTo>
                  <a:lnTo>
                    <a:pt x="39" y="2506"/>
                  </a:lnTo>
                  <a:lnTo>
                    <a:pt x="0" y="2699"/>
                  </a:lnTo>
                  <a:lnTo>
                    <a:pt x="0" y="2853"/>
                  </a:lnTo>
                  <a:lnTo>
                    <a:pt x="39" y="3007"/>
                  </a:lnTo>
                  <a:lnTo>
                    <a:pt x="96" y="3142"/>
                  </a:lnTo>
                  <a:lnTo>
                    <a:pt x="212" y="3239"/>
                  </a:lnTo>
                  <a:lnTo>
                    <a:pt x="347" y="3335"/>
                  </a:lnTo>
                  <a:lnTo>
                    <a:pt x="520" y="3393"/>
                  </a:lnTo>
                  <a:lnTo>
                    <a:pt x="732" y="3431"/>
                  </a:lnTo>
                  <a:lnTo>
                    <a:pt x="810" y="3431"/>
                  </a:lnTo>
                  <a:lnTo>
                    <a:pt x="848" y="3393"/>
                  </a:lnTo>
                  <a:lnTo>
                    <a:pt x="887" y="3354"/>
                  </a:lnTo>
                  <a:lnTo>
                    <a:pt x="906" y="3297"/>
                  </a:lnTo>
                  <a:lnTo>
                    <a:pt x="906" y="3239"/>
                  </a:lnTo>
                  <a:lnTo>
                    <a:pt x="867" y="3181"/>
                  </a:lnTo>
                  <a:lnTo>
                    <a:pt x="829" y="3162"/>
                  </a:lnTo>
                  <a:lnTo>
                    <a:pt x="771" y="3142"/>
                  </a:lnTo>
                  <a:lnTo>
                    <a:pt x="617" y="3104"/>
                  </a:lnTo>
                  <a:lnTo>
                    <a:pt x="501" y="3085"/>
                  </a:lnTo>
                  <a:lnTo>
                    <a:pt x="424" y="3027"/>
                  </a:lnTo>
                  <a:lnTo>
                    <a:pt x="347" y="2969"/>
                  </a:lnTo>
                  <a:lnTo>
                    <a:pt x="328" y="2892"/>
                  </a:lnTo>
                  <a:lnTo>
                    <a:pt x="308" y="2815"/>
                  </a:lnTo>
                  <a:lnTo>
                    <a:pt x="308" y="2699"/>
                  </a:lnTo>
                  <a:lnTo>
                    <a:pt x="328" y="2583"/>
                  </a:lnTo>
                  <a:lnTo>
                    <a:pt x="463" y="2217"/>
                  </a:lnTo>
                  <a:lnTo>
                    <a:pt x="694" y="1581"/>
                  </a:lnTo>
                  <a:lnTo>
                    <a:pt x="1214" y="213"/>
                  </a:lnTo>
                  <a:lnTo>
                    <a:pt x="1214" y="155"/>
                  </a:lnTo>
                  <a:lnTo>
                    <a:pt x="1214" y="97"/>
                  </a:lnTo>
                  <a:lnTo>
                    <a:pt x="1176" y="39"/>
                  </a:lnTo>
                  <a:lnTo>
                    <a:pt x="1118" y="20"/>
                  </a:lnTo>
                  <a:lnTo>
                    <a:pt x="1060"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 name="Google Shape;688;p37"/>
            <p:cNvSpPr/>
            <p:nvPr/>
          </p:nvSpPr>
          <p:spPr>
            <a:xfrm>
              <a:off x="5577770" y="2378940"/>
              <a:ext cx="86738" cy="44719"/>
            </a:xfrm>
            <a:custGeom>
              <a:rect b="b" l="l" r="r" t="t"/>
              <a:pathLst>
                <a:path extrusionOk="0" h="1640" w="3181">
                  <a:moveTo>
                    <a:pt x="1080" y="1"/>
                  </a:moveTo>
                  <a:lnTo>
                    <a:pt x="791" y="39"/>
                  </a:lnTo>
                  <a:lnTo>
                    <a:pt x="540" y="97"/>
                  </a:lnTo>
                  <a:lnTo>
                    <a:pt x="328" y="193"/>
                  </a:lnTo>
                  <a:lnTo>
                    <a:pt x="251" y="232"/>
                  </a:lnTo>
                  <a:lnTo>
                    <a:pt x="174" y="290"/>
                  </a:lnTo>
                  <a:lnTo>
                    <a:pt x="97" y="367"/>
                  </a:lnTo>
                  <a:lnTo>
                    <a:pt x="58" y="425"/>
                  </a:lnTo>
                  <a:lnTo>
                    <a:pt x="20" y="502"/>
                  </a:lnTo>
                  <a:lnTo>
                    <a:pt x="0" y="579"/>
                  </a:lnTo>
                  <a:lnTo>
                    <a:pt x="0" y="675"/>
                  </a:lnTo>
                  <a:lnTo>
                    <a:pt x="0" y="752"/>
                  </a:lnTo>
                  <a:lnTo>
                    <a:pt x="39" y="830"/>
                  </a:lnTo>
                  <a:lnTo>
                    <a:pt x="77" y="907"/>
                  </a:lnTo>
                  <a:lnTo>
                    <a:pt x="135" y="984"/>
                  </a:lnTo>
                  <a:lnTo>
                    <a:pt x="212" y="1061"/>
                  </a:lnTo>
                  <a:lnTo>
                    <a:pt x="386" y="1215"/>
                  </a:lnTo>
                  <a:lnTo>
                    <a:pt x="598" y="1350"/>
                  </a:lnTo>
                  <a:lnTo>
                    <a:pt x="868" y="1446"/>
                  </a:lnTo>
                  <a:lnTo>
                    <a:pt x="1157" y="1543"/>
                  </a:lnTo>
                  <a:lnTo>
                    <a:pt x="1465" y="1600"/>
                  </a:lnTo>
                  <a:lnTo>
                    <a:pt x="1793" y="1639"/>
                  </a:lnTo>
                  <a:lnTo>
                    <a:pt x="2101" y="1639"/>
                  </a:lnTo>
                  <a:lnTo>
                    <a:pt x="2371" y="1600"/>
                  </a:lnTo>
                  <a:lnTo>
                    <a:pt x="2622" y="1543"/>
                  </a:lnTo>
                  <a:lnTo>
                    <a:pt x="2834" y="1446"/>
                  </a:lnTo>
                  <a:lnTo>
                    <a:pt x="2930" y="1388"/>
                  </a:lnTo>
                  <a:lnTo>
                    <a:pt x="3007" y="1331"/>
                  </a:lnTo>
                  <a:lnTo>
                    <a:pt x="3065" y="1273"/>
                  </a:lnTo>
                  <a:lnTo>
                    <a:pt x="3123" y="1196"/>
                  </a:lnTo>
                  <a:lnTo>
                    <a:pt x="3142" y="1119"/>
                  </a:lnTo>
                  <a:lnTo>
                    <a:pt x="3161" y="1042"/>
                  </a:lnTo>
                  <a:lnTo>
                    <a:pt x="3181" y="964"/>
                  </a:lnTo>
                  <a:lnTo>
                    <a:pt x="3161" y="887"/>
                  </a:lnTo>
                  <a:lnTo>
                    <a:pt x="3142" y="810"/>
                  </a:lnTo>
                  <a:lnTo>
                    <a:pt x="3084" y="714"/>
                  </a:lnTo>
                  <a:lnTo>
                    <a:pt x="3026" y="637"/>
                  </a:lnTo>
                  <a:lnTo>
                    <a:pt x="2969" y="560"/>
                  </a:lnTo>
                  <a:lnTo>
                    <a:pt x="2795" y="425"/>
                  </a:lnTo>
                  <a:lnTo>
                    <a:pt x="2564" y="290"/>
                  </a:lnTo>
                  <a:lnTo>
                    <a:pt x="2313" y="174"/>
                  </a:lnTo>
                  <a:lnTo>
                    <a:pt x="2024" y="97"/>
                  </a:lnTo>
                  <a:lnTo>
                    <a:pt x="1696" y="20"/>
                  </a:lnTo>
                  <a:lnTo>
                    <a:pt x="1369"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9" name="Google Shape;689;p37"/>
            <p:cNvSpPr/>
            <p:nvPr/>
          </p:nvSpPr>
          <p:spPr>
            <a:xfrm>
              <a:off x="5435872" y="2345837"/>
              <a:ext cx="44173" cy="44173"/>
            </a:xfrm>
            <a:custGeom>
              <a:rect b="b" l="l" r="r" t="t"/>
              <a:pathLst>
                <a:path extrusionOk="0" h="1620" w="1620">
                  <a:moveTo>
                    <a:pt x="58" y="0"/>
                  </a:moveTo>
                  <a:lnTo>
                    <a:pt x="20" y="752"/>
                  </a:lnTo>
                  <a:lnTo>
                    <a:pt x="0" y="1581"/>
                  </a:lnTo>
                  <a:lnTo>
                    <a:pt x="328" y="1619"/>
                  </a:lnTo>
                  <a:lnTo>
                    <a:pt x="617" y="1619"/>
                  </a:lnTo>
                  <a:lnTo>
                    <a:pt x="868" y="1600"/>
                  </a:lnTo>
                  <a:lnTo>
                    <a:pt x="1118" y="1562"/>
                  </a:lnTo>
                  <a:lnTo>
                    <a:pt x="1311" y="1485"/>
                  </a:lnTo>
                  <a:lnTo>
                    <a:pt x="1388" y="1427"/>
                  </a:lnTo>
                  <a:lnTo>
                    <a:pt x="1465" y="1369"/>
                  </a:lnTo>
                  <a:lnTo>
                    <a:pt x="1523" y="1311"/>
                  </a:lnTo>
                  <a:lnTo>
                    <a:pt x="1562" y="1253"/>
                  </a:lnTo>
                  <a:lnTo>
                    <a:pt x="1600" y="1176"/>
                  </a:lnTo>
                  <a:lnTo>
                    <a:pt x="1619" y="1099"/>
                  </a:lnTo>
                  <a:lnTo>
                    <a:pt x="1619" y="1022"/>
                  </a:lnTo>
                  <a:lnTo>
                    <a:pt x="1600" y="945"/>
                  </a:lnTo>
                  <a:lnTo>
                    <a:pt x="1562" y="868"/>
                  </a:lnTo>
                  <a:lnTo>
                    <a:pt x="1523" y="771"/>
                  </a:lnTo>
                  <a:lnTo>
                    <a:pt x="1388" y="617"/>
                  </a:lnTo>
                  <a:lnTo>
                    <a:pt x="1195" y="463"/>
                  </a:lnTo>
                  <a:lnTo>
                    <a:pt x="983" y="309"/>
                  </a:lnTo>
                  <a:lnTo>
                    <a:pt x="713" y="193"/>
                  </a:lnTo>
                  <a:lnTo>
                    <a:pt x="424" y="78"/>
                  </a:lnTo>
                  <a:lnTo>
                    <a:pt x="97"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 name="Google Shape;690;p37"/>
            <p:cNvSpPr/>
            <p:nvPr/>
          </p:nvSpPr>
          <p:spPr>
            <a:xfrm>
              <a:off x="5447951" y="2109350"/>
              <a:ext cx="264904" cy="213914"/>
            </a:xfrm>
            <a:custGeom>
              <a:rect b="b" l="l" r="r" t="t"/>
              <a:pathLst>
                <a:path extrusionOk="0" h="7845" w="9715">
                  <a:moveTo>
                    <a:pt x="6091" y="0"/>
                  </a:moveTo>
                  <a:lnTo>
                    <a:pt x="5513" y="19"/>
                  </a:lnTo>
                  <a:lnTo>
                    <a:pt x="5205" y="39"/>
                  </a:lnTo>
                  <a:lnTo>
                    <a:pt x="4916" y="77"/>
                  </a:lnTo>
                  <a:lnTo>
                    <a:pt x="4626" y="135"/>
                  </a:lnTo>
                  <a:lnTo>
                    <a:pt x="4337" y="193"/>
                  </a:lnTo>
                  <a:lnTo>
                    <a:pt x="4048" y="270"/>
                  </a:lnTo>
                  <a:lnTo>
                    <a:pt x="3778" y="347"/>
                  </a:lnTo>
                  <a:lnTo>
                    <a:pt x="3489" y="463"/>
                  </a:lnTo>
                  <a:lnTo>
                    <a:pt x="3239" y="559"/>
                  </a:lnTo>
                  <a:lnTo>
                    <a:pt x="2969" y="694"/>
                  </a:lnTo>
                  <a:lnTo>
                    <a:pt x="2718" y="829"/>
                  </a:lnTo>
                  <a:lnTo>
                    <a:pt x="2487" y="964"/>
                  </a:lnTo>
                  <a:lnTo>
                    <a:pt x="2256" y="1137"/>
                  </a:lnTo>
                  <a:lnTo>
                    <a:pt x="2044" y="1311"/>
                  </a:lnTo>
                  <a:lnTo>
                    <a:pt x="1851" y="1484"/>
                  </a:lnTo>
                  <a:lnTo>
                    <a:pt x="1658" y="1696"/>
                  </a:lnTo>
                  <a:lnTo>
                    <a:pt x="1485" y="1908"/>
                  </a:lnTo>
                  <a:lnTo>
                    <a:pt x="1311" y="2139"/>
                  </a:lnTo>
                  <a:lnTo>
                    <a:pt x="1176" y="2371"/>
                  </a:lnTo>
                  <a:lnTo>
                    <a:pt x="926" y="2853"/>
                  </a:lnTo>
                  <a:lnTo>
                    <a:pt x="714" y="3296"/>
                  </a:lnTo>
                  <a:lnTo>
                    <a:pt x="540" y="3739"/>
                  </a:lnTo>
                  <a:lnTo>
                    <a:pt x="386" y="4125"/>
                  </a:lnTo>
                  <a:lnTo>
                    <a:pt x="270" y="4510"/>
                  </a:lnTo>
                  <a:lnTo>
                    <a:pt x="174" y="4838"/>
                  </a:lnTo>
                  <a:lnTo>
                    <a:pt x="116" y="5166"/>
                  </a:lnTo>
                  <a:lnTo>
                    <a:pt x="58" y="5435"/>
                  </a:lnTo>
                  <a:lnTo>
                    <a:pt x="1" y="5917"/>
                  </a:lnTo>
                  <a:lnTo>
                    <a:pt x="1" y="6264"/>
                  </a:lnTo>
                  <a:lnTo>
                    <a:pt x="1" y="6457"/>
                  </a:lnTo>
                  <a:lnTo>
                    <a:pt x="20" y="6534"/>
                  </a:lnTo>
                  <a:lnTo>
                    <a:pt x="232" y="6495"/>
                  </a:lnTo>
                  <a:lnTo>
                    <a:pt x="444" y="6457"/>
                  </a:lnTo>
                  <a:lnTo>
                    <a:pt x="868" y="6341"/>
                  </a:lnTo>
                  <a:lnTo>
                    <a:pt x="1273" y="6187"/>
                  </a:lnTo>
                  <a:lnTo>
                    <a:pt x="1658" y="5994"/>
                  </a:lnTo>
                  <a:lnTo>
                    <a:pt x="2024" y="5782"/>
                  </a:lnTo>
                  <a:lnTo>
                    <a:pt x="2391" y="5551"/>
                  </a:lnTo>
                  <a:lnTo>
                    <a:pt x="2718" y="5320"/>
                  </a:lnTo>
                  <a:lnTo>
                    <a:pt x="3027" y="5069"/>
                  </a:lnTo>
                  <a:lnTo>
                    <a:pt x="3297" y="4819"/>
                  </a:lnTo>
                  <a:lnTo>
                    <a:pt x="3547" y="4587"/>
                  </a:lnTo>
                  <a:lnTo>
                    <a:pt x="3952" y="4202"/>
                  </a:lnTo>
                  <a:lnTo>
                    <a:pt x="4222" y="3913"/>
                  </a:lnTo>
                  <a:lnTo>
                    <a:pt x="4299" y="3797"/>
                  </a:lnTo>
                  <a:lnTo>
                    <a:pt x="4414" y="4202"/>
                  </a:lnTo>
                  <a:lnTo>
                    <a:pt x="4549" y="4587"/>
                  </a:lnTo>
                  <a:lnTo>
                    <a:pt x="4704" y="4934"/>
                  </a:lnTo>
                  <a:lnTo>
                    <a:pt x="4858" y="5243"/>
                  </a:lnTo>
                  <a:lnTo>
                    <a:pt x="5031" y="5551"/>
                  </a:lnTo>
                  <a:lnTo>
                    <a:pt x="5224" y="5821"/>
                  </a:lnTo>
                  <a:lnTo>
                    <a:pt x="5417" y="6071"/>
                  </a:lnTo>
                  <a:lnTo>
                    <a:pt x="5609" y="6303"/>
                  </a:lnTo>
                  <a:lnTo>
                    <a:pt x="5821" y="6515"/>
                  </a:lnTo>
                  <a:lnTo>
                    <a:pt x="6053" y="6707"/>
                  </a:lnTo>
                  <a:lnTo>
                    <a:pt x="6265" y="6881"/>
                  </a:lnTo>
                  <a:lnTo>
                    <a:pt x="6496" y="7035"/>
                  </a:lnTo>
                  <a:lnTo>
                    <a:pt x="6727" y="7170"/>
                  </a:lnTo>
                  <a:lnTo>
                    <a:pt x="6959" y="7286"/>
                  </a:lnTo>
                  <a:lnTo>
                    <a:pt x="7190" y="7401"/>
                  </a:lnTo>
                  <a:lnTo>
                    <a:pt x="7421" y="7478"/>
                  </a:lnTo>
                  <a:lnTo>
                    <a:pt x="7865" y="7633"/>
                  </a:lnTo>
                  <a:lnTo>
                    <a:pt x="8289" y="7729"/>
                  </a:lnTo>
                  <a:lnTo>
                    <a:pt x="8674" y="7787"/>
                  </a:lnTo>
                  <a:lnTo>
                    <a:pt x="9021" y="7825"/>
                  </a:lnTo>
                  <a:lnTo>
                    <a:pt x="9310" y="7845"/>
                  </a:lnTo>
                  <a:lnTo>
                    <a:pt x="9715" y="7845"/>
                  </a:lnTo>
                  <a:lnTo>
                    <a:pt x="9349" y="752"/>
                  </a:lnTo>
                  <a:lnTo>
                    <a:pt x="9117" y="636"/>
                  </a:lnTo>
                  <a:lnTo>
                    <a:pt x="8886" y="520"/>
                  </a:lnTo>
                  <a:lnTo>
                    <a:pt x="8635" y="424"/>
                  </a:lnTo>
                  <a:lnTo>
                    <a:pt x="8385" y="347"/>
                  </a:lnTo>
                  <a:lnTo>
                    <a:pt x="8115" y="251"/>
                  </a:lnTo>
                  <a:lnTo>
                    <a:pt x="7845" y="193"/>
                  </a:lnTo>
                  <a:lnTo>
                    <a:pt x="7267" y="77"/>
                  </a:lnTo>
                  <a:lnTo>
                    <a:pt x="6689" y="19"/>
                  </a:lnTo>
                  <a:lnTo>
                    <a:pt x="6091"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1" name="Google Shape;691;p37"/>
            <p:cNvSpPr/>
            <p:nvPr/>
          </p:nvSpPr>
          <p:spPr>
            <a:xfrm>
              <a:off x="5338120" y="3409035"/>
              <a:ext cx="81475" cy="258060"/>
            </a:xfrm>
            <a:custGeom>
              <a:rect b="b" l="l" r="r" t="t"/>
              <a:pathLst>
                <a:path extrusionOk="0" h="9464" w="2988">
                  <a:moveTo>
                    <a:pt x="2795" y="0"/>
                  </a:moveTo>
                  <a:lnTo>
                    <a:pt x="2757" y="20"/>
                  </a:lnTo>
                  <a:lnTo>
                    <a:pt x="2718" y="58"/>
                  </a:lnTo>
                  <a:lnTo>
                    <a:pt x="2699" y="116"/>
                  </a:lnTo>
                  <a:lnTo>
                    <a:pt x="2525" y="964"/>
                  </a:lnTo>
                  <a:lnTo>
                    <a:pt x="2332" y="1889"/>
                  </a:lnTo>
                  <a:lnTo>
                    <a:pt x="2063" y="3065"/>
                  </a:lnTo>
                  <a:lnTo>
                    <a:pt x="1677" y="4453"/>
                  </a:lnTo>
                  <a:lnTo>
                    <a:pt x="1465" y="5204"/>
                  </a:lnTo>
                  <a:lnTo>
                    <a:pt x="1234" y="5995"/>
                  </a:lnTo>
                  <a:lnTo>
                    <a:pt x="964" y="6804"/>
                  </a:lnTo>
                  <a:lnTo>
                    <a:pt x="675" y="7614"/>
                  </a:lnTo>
                  <a:lnTo>
                    <a:pt x="347" y="8442"/>
                  </a:lnTo>
                  <a:lnTo>
                    <a:pt x="20" y="9252"/>
                  </a:lnTo>
                  <a:lnTo>
                    <a:pt x="0" y="9310"/>
                  </a:lnTo>
                  <a:lnTo>
                    <a:pt x="0" y="9368"/>
                  </a:lnTo>
                  <a:lnTo>
                    <a:pt x="39" y="9425"/>
                  </a:lnTo>
                  <a:lnTo>
                    <a:pt x="97" y="9464"/>
                  </a:lnTo>
                  <a:lnTo>
                    <a:pt x="193" y="9464"/>
                  </a:lnTo>
                  <a:lnTo>
                    <a:pt x="232" y="9445"/>
                  </a:lnTo>
                  <a:lnTo>
                    <a:pt x="270" y="9425"/>
                  </a:lnTo>
                  <a:lnTo>
                    <a:pt x="289" y="9387"/>
                  </a:lnTo>
                  <a:lnTo>
                    <a:pt x="636" y="8558"/>
                  </a:lnTo>
                  <a:lnTo>
                    <a:pt x="945" y="7729"/>
                  </a:lnTo>
                  <a:lnTo>
                    <a:pt x="1234" y="6900"/>
                  </a:lnTo>
                  <a:lnTo>
                    <a:pt x="1504" y="6091"/>
                  </a:lnTo>
                  <a:lnTo>
                    <a:pt x="1754" y="5301"/>
                  </a:lnTo>
                  <a:lnTo>
                    <a:pt x="1986" y="4549"/>
                  </a:lnTo>
                  <a:lnTo>
                    <a:pt x="2352" y="3142"/>
                  </a:lnTo>
                  <a:lnTo>
                    <a:pt x="2641" y="1947"/>
                  </a:lnTo>
                  <a:lnTo>
                    <a:pt x="2834" y="1003"/>
                  </a:lnTo>
                  <a:lnTo>
                    <a:pt x="2988" y="174"/>
                  </a:lnTo>
                  <a:lnTo>
                    <a:pt x="2988" y="116"/>
                  </a:lnTo>
                  <a:lnTo>
                    <a:pt x="2969" y="58"/>
                  </a:lnTo>
                  <a:lnTo>
                    <a:pt x="2911" y="20"/>
                  </a:lnTo>
                  <a:lnTo>
                    <a:pt x="2872"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 name="Google Shape;692;p37"/>
            <p:cNvSpPr/>
            <p:nvPr/>
          </p:nvSpPr>
          <p:spPr>
            <a:xfrm>
              <a:off x="5406424" y="3381714"/>
              <a:ext cx="196599" cy="63070"/>
            </a:xfrm>
            <a:custGeom>
              <a:rect b="b" l="l" r="r" t="t"/>
              <a:pathLst>
                <a:path extrusionOk="0" h="2313" w="7210">
                  <a:moveTo>
                    <a:pt x="7075" y="0"/>
                  </a:moveTo>
                  <a:lnTo>
                    <a:pt x="7017" y="19"/>
                  </a:lnTo>
                  <a:lnTo>
                    <a:pt x="97" y="2024"/>
                  </a:lnTo>
                  <a:lnTo>
                    <a:pt x="40" y="2043"/>
                  </a:lnTo>
                  <a:lnTo>
                    <a:pt x="20" y="2082"/>
                  </a:lnTo>
                  <a:lnTo>
                    <a:pt x="1" y="2139"/>
                  </a:lnTo>
                  <a:lnTo>
                    <a:pt x="1" y="2197"/>
                  </a:lnTo>
                  <a:lnTo>
                    <a:pt x="20" y="2255"/>
                  </a:lnTo>
                  <a:lnTo>
                    <a:pt x="59" y="2274"/>
                  </a:lnTo>
                  <a:lnTo>
                    <a:pt x="97" y="2294"/>
                  </a:lnTo>
                  <a:lnTo>
                    <a:pt x="136" y="2313"/>
                  </a:lnTo>
                  <a:lnTo>
                    <a:pt x="174" y="2313"/>
                  </a:lnTo>
                  <a:lnTo>
                    <a:pt x="7094" y="308"/>
                  </a:lnTo>
                  <a:lnTo>
                    <a:pt x="7152" y="270"/>
                  </a:lnTo>
                  <a:lnTo>
                    <a:pt x="7190" y="231"/>
                  </a:lnTo>
                  <a:lnTo>
                    <a:pt x="7210" y="174"/>
                  </a:lnTo>
                  <a:lnTo>
                    <a:pt x="7190" y="116"/>
                  </a:lnTo>
                  <a:lnTo>
                    <a:pt x="7171" y="58"/>
                  </a:lnTo>
                  <a:lnTo>
                    <a:pt x="7132" y="19"/>
                  </a:lnTo>
                  <a:lnTo>
                    <a:pt x="7075"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 name="Google Shape;693;p37"/>
            <p:cNvSpPr/>
            <p:nvPr/>
          </p:nvSpPr>
          <p:spPr>
            <a:xfrm>
              <a:off x="4877197" y="4156371"/>
              <a:ext cx="241781" cy="280146"/>
            </a:xfrm>
            <a:custGeom>
              <a:rect b="b" l="l" r="r" t="t"/>
              <a:pathLst>
                <a:path extrusionOk="0" h="10274" w="8867">
                  <a:moveTo>
                    <a:pt x="5436" y="0"/>
                  </a:moveTo>
                  <a:lnTo>
                    <a:pt x="4665" y="1311"/>
                  </a:lnTo>
                  <a:lnTo>
                    <a:pt x="2930" y="4221"/>
                  </a:lnTo>
                  <a:lnTo>
                    <a:pt x="1967" y="5783"/>
                  </a:lnTo>
                  <a:lnTo>
                    <a:pt x="1099" y="7190"/>
                  </a:lnTo>
                  <a:lnTo>
                    <a:pt x="425" y="8211"/>
                  </a:lnTo>
                  <a:lnTo>
                    <a:pt x="194" y="8539"/>
                  </a:lnTo>
                  <a:lnTo>
                    <a:pt x="59" y="8693"/>
                  </a:lnTo>
                  <a:lnTo>
                    <a:pt x="20" y="8732"/>
                  </a:lnTo>
                  <a:lnTo>
                    <a:pt x="1" y="8770"/>
                  </a:lnTo>
                  <a:lnTo>
                    <a:pt x="1" y="8809"/>
                  </a:lnTo>
                  <a:lnTo>
                    <a:pt x="1" y="8867"/>
                  </a:lnTo>
                  <a:lnTo>
                    <a:pt x="78" y="8982"/>
                  </a:lnTo>
                  <a:lnTo>
                    <a:pt x="194" y="9098"/>
                  </a:lnTo>
                  <a:lnTo>
                    <a:pt x="348" y="9213"/>
                  </a:lnTo>
                  <a:lnTo>
                    <a:pt x="540" y="9348"/>
                  </a:lnTo>
                  <a:lnTo>
                    <a:pt x="965" y="9618"/>
                  </a:lnTo>
                  <a:lnTo>
                    <a:pt x="1427" y="9869"/>
                  </a:lnTo>
                  <a:lnTo>
                    <a:pt x="1851" y="10081"/>
                  </a:lnTo>
                  <a:lnTo>
                    <a:pt x="2256" y="10274"/>
                  </a:lnTo>
                  <a:lnTo>
                    <a:pt x="2853" y="9907"/>
                  </a:lnTo>
                  <a:lnTo>
                    <a:pt x="3470" y="9483"/>
                  </a:lnTo>
                  <a:lnTo>
                    <a:pt x="4222" y="8944"/>
                  </a:lnTo>
                  <a:lnTo>
                    <a:pt x="4607" y="8654"/>
                  </a:lnTo>
                  <a:lnTo>
                    <a:pt x="5012" y="8327"/>
                  </a:lnTo>
                  <a:lnTo>
                    <a:pt x="5398" y="7999"/>
                  </a:lnTo>
                  <a:lnTo>
                    <a:pt x="5764" y="7652"/>
                  </a:lnTo>
                  <a:lnTo>
                    <a:pt x="6111" y="7305"/>
                  </a:lnTo>
                  <a:lnTo>
                    <a:pt x="6419" y="6939"/>
                  </a:lnTo>
                  <a:lnTo>
                    <a:pt x="6689" y="6592"/>
                  </a:lnTo>
                  <a:lnTo>
                    <a:pt x="6805" y="6419"/>
                  </a:lnTo>
                  <a:lnTo>
                    <a:pt x="6901" y="6245"/>
                  </a:lnTo>
                  <a:lnTo>
                    <a:pt x="7094" y="5879"/>
                  </a:lnTo>
                  <a:lnTo>
                    <a:pt x="7267" y="5494"/>
                  </a:lnTo>
                  <a:lnTo>
                    <a:pt x="7614" y="4626"/>
                  </a:lnTo>
                  <a:lnTo>
                    <a:pt x="7961" y="3740"/>
                  </a:lnTo>
                  <a:lnTo>
                    <a:pt x="8250" y="2872"/>
                  </a:lnTo>
                  <a:lnTo>
                    <a:pt x="8501" y="2082"/>
                  </a:lnTo>
                  <a:lnTo>
                    <a:pt x="8693" y="1446"/>
                  </a:lnTo>
                  <a:lnTo>
                    <a:pt x="8867" y="868"/>
                  </a:lnTo>
                  <a:lnTo>
                    <a:pt x="8231" y="868"/>
                  </a:lnTo>
                  <a:lnTo>
                    <a:pt x="7903" y="829"/>
                  </a:lnTo>
                  <a:lnTo>
                    <a:pt x="7595" y="791"/>
                  </a:lnTo>
                  <a:lnTo>
                    <a:pt x="7306" y="713"/>
                  </a:lnTo>
                  <a:lnTo>
                    <a:pt x="7017" y="656"/>
                  </a:lnTo>
                  <a:lnTo>
                    <a:pt x="6515" y="482"/>
                  </a:lnTo>
                  <a:lnTo>
                    <a:pt x="6072" y="309"/>
                  </a:lnTo>
                  <a:lnTo>
                    <a:pt x="5725" y="155"/>
                  </a:lnTo>
                  <a:lnTo>
                    <a:pt x="5436" y="0"/>
                  </a:lnTo>
                  <a:close/>
                </a:path>
              </a:pathLst>
            </a:custGeom>
            <a:solidFill>
              <a:srgbClr val="F9AF8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 name="Google Shape;694;p37"/>
            <p:cNvSpPr/>
            <p:nvPr/>
          </p:nvSpPr>
          <p:spPr>
            <a:xfrm>
              <a:off x="4847776" y="4294070"/>
              <a:ext cx="232837" cy="188173"/>
            </a:xfrm>
            <a:custGeom>
              <a:rect b="b" l="l" r="r" t="t"/>
              <a:pathLst>
                <a:path extrusionOk="0" h="6901" w="8539">
                  <a:moveTo>
                    <a:pt x="8539" y="0"/>
                  </a:moveTo>
                  <a:lnTo>
                    <a:pt x="7922" y="771"/>
                  </a:lnTo>
                  <a:lnTo>
                    <a:pt x="7286" y="1561"/>
                  </a:lnTo>
                  <a:lnTo>
                    <a:pt x="6515" y="2448"/>
                  </a:lnTo>
                  <a:lnTo>
                    <a:pt x="6091" y="2891"/>
                  </a:lnTo>
                  <a:lnTo>
                    <a:pt x="5686" y="3315"/>
                  </a:lnTo>
                  <a:lnTo>
                    <a:pt x="5282" y="3720"/>
                  </a:lnTo>
                  <a:lnTo>
                    <a:pt x="4877" y="4048"/>
                  </a:lnTo>
                  <a:lnTo>
                    <a:pt x="4511" y="4337"/>
                  </a:lnTo>
                  <a:lnTo>
                    <a:pt x="4337" y="4433"/>
                  </a:lnTo>
                  <a:lnTo>
                    <a:pt x="4183" y="4530"/>
                  </a:lnTo>
                  <a:lnTo>
                    <a:pt x="4029" y="4587"/>
                  </a:lnTo>
                  <a:lnTo>
                    <a:pt x="3875" y="4626"/>
                  </a:lnTo>
                  <a:lnTo>
                    <a:pt x="3759" y="4645"/>
                  </a:lnTo>
                  <a:lnTo>
                    <a:pt x="3643" y="4626"/>
                  </a:lnTo>
                  <a:lnTo>
                    <a:pt x="3123" y="4453"/>
                  </a:lnTo>
                  <a:lnTo>
                    <a:pt x="2660" y="4279"/>
                  </a:lnTo>
                  <a:lnTo>
                    <a:pt x="1870" y="3951"/>
                  </a:lnTo>
                  <a:lnTo>
                    <a:pt x="1330" y="3720"/>
                  </a:lnTo>
                  <a:lnTo>
                    <a:pt x="1138" y="3643"/>
                  </a:lnTo>
                  <a:lnTo>
                    <a:pt x="926" y="3894"/>
                  </a:lnTo>
                  <a:lnTo>
                    <a:pt x="714" y="4183"/>
                  </a:lnTo>
                  <a:lnTo>
                    <a:pt x="502" y="4510"/>
                  </a:lnTo>
                  <a:lnTo>
                    <a:pt x="270" y="4877"/>
                  </a:lnTo>
                  <a:lnTo>
                    <a:pt x="174" y="5069"/>
                  </a:lnTo>
                  <a:lnTo>
                    <a:pt x="97" y="5243"/>
                  </a:lnTo>
                  <a:lnTo>
                    <a:pt x="39" y="5416"/>
                  </a:lnTo>
                  <a:lnTo>
                    <a:pt x="20" y="5570"/>
                  </a:lnTo>
                  <a:lnTo>
                    <a:pt x="0" y="5725"/>
                  </a:lnTo>
                  <a:lnTo>
                    <a:pt x="39" y="5840"/>
                  </a:lnTo>
                  <a:lnTo>
                    <a:pt x="97" y="5956"/>
                  </a:lnTo>
                  <a:lnTo>
                    <a:pt x="174" y="6091"/>
                  </a:lnTo>
                  <a:lnTo>
                    <a:pt x="270" y="6207"/>
                  </a:lnTo>
                  <a:lnTo>
                    <a:pt x="367" y="6341"/>
                  </a:lnTo>
                  <a:lnTo>
                    <a:pt x="502" y="6457"/>
                  </a:lnTo>
                  <a:lnTo>
                    <a:pt x="656" y="6573"/>
                  </a:lnTo>
                  <a:lnTo>
                    <a:pt x="829" y="6669"/>
                  </a:lnTo>
                  <a:lnTo>
                    <a:pt x="1022" y="6765"/>
                  </a:lnTo>
                  <a:lnTo>
                    <a:pt x="1234" y="6823"/>
                  </a:lnTo>
                  <a:lnTo>
                    <a:pt x="1465" y="6881"/>
                  </a:lnTo>
                  <a:lnTo>
                    <a:pt x="1716" y="6900"/>
                  </a:lnTo>
                  <a:lnTo>
                    <a:pt x="1986" y="6900"/>
                  </a:lnTo>
                  <a:lnTo>
                    <a:pt x="2256" y="6881"/>
                  </a:lnTo>
                  <a:lnTo>
                    <a:pt x="2564" y="6823"/>
                  </a:lnTo>
                  <a:lnTo>
                    <a:pt x="2872" y="6708"/>
                  </a:lnTo>
                  <a:lnTo>
                    <a:pt x="3219" y="6573"/>
                  </a:lnTo>
                  <a:lnTo>
                    <a:pt x="3566" y="6399"/>
                  </a:lnTo>
                  <a:lnTo>
                    <a:pt x="3913" y="6187"/>
                  </a:lnTo>
                  <a:lnTo>
                    <a:pt x="4260" y="5956"/>
                  </a:lnTo>
                  <a:lnTo>
                    <a:pt x="4626" y="5667"/>
                  </a:lnTo>
                  <a:lnTo>
                    <a:pt x="4973" y="5378"/>
                  </a:lnTo>
                  <a:lnTo>
                    <a:pt x="5339" y="5031"/>
                  </a:lnTo>
                  <a:lnTo>
                    <a:pt x="5686" y="4665"/>
                  </a:lnTo>
                  <a:lnTo>
                    <a:pt x="6033" y="4260"/>
                  </a:lnTo>
                  <a:lnTo>
                    <a:pt x="6380" y="3836"/>
                  </a:lnTo>
                  <a:lnTo>
                    <a:pt x="6708" y="3373"/>
                  </a:lnTo>
                  <a:lnTo>
                    <a:pt x="7055" y="2891"/>
                  </a:lnTo>
                  <a:lnTo>
                    <a:pt x="7363" y="2371"/>
                  </a:lnTo>
                  <a:lnTo>
                    <a:pt x="7672" y="1812"/>
                  </a:lnTo>
                  <a:lnTo>
                    <a:pt x="7980" y="1234"/>
                  </a:lnTo>
                  <a:lnTo>
                    <a:pt x="8269" y="636"/>
                  </a:lnTo>
                  <a:lnTo>
                    <a:pt x="8539"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 name="Google Shape;695;p37"/>
            <p:cNvSpPr/>
            <p:nvPr/>
          </p:nvSpPr>
          <p:spPr>
            <a:xfrm>
              <a:off x="5020676" y="3134701"/>
              <a:ext cx="694830" cy="250179"/>
            </a:xfrm>
            <a:custGeom>
              <a:rect b="b" l="l" r="r" t="t"/>
              <a:pathLst>
                <a:path extrusionOk="0" h="9175" w="25482">
                  <a:moveTo>
                    <a:pt x="13955" y="0"/>
                  </a:moveTo>
                  <a:lnTo>
                    <a:pt x="1" y="3412"/>
                  </a:lnTo>
                  <a:lnTo>
                    <a:pt x="13955" y="9175"/>
                  </a:lnTo>
                  <a:lnTo>
                    <a:pt x="25481" y="3412"/>
                  </a:lnTo>
                  <a:lnTo>
                    <a:pt x="13955"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 name="Google Shape;696;p37"/>
            <p:cNvSpPr/>
            <p:nvPr/>
          </p:nvSpPr>
          <p:spPr>
            <a:xfrm>
              <a:off x="5289230" y="3134701"/>
              <a:ext cx="298034" cy="160306"/>
            </a:xfrm>
            <a:custGeom>
              <a:rect b="b" l="l" r="r" t="t"/>
              <a:pathLst>
                <a:path extrusionOk="0" h="5879" w="10930">
                  <a:moveTo>
                    <a:pt x="9330" y="0"/>
                  </a:moveTo>
                  <a:lnTo>
                    <a:pt x="8693" y="309"/>
                  </a:lnTo>
                  <a:lnTo>
                    <a:pt x="7402" y="675"/>
                  </a:lnTo>
                  <a:lnTo>
                    <a:pt x="6111" y="1079"/>
                  </a:lnTo>
                  <a:lnTo>
                    <a:pt x="4684" y="1523"/>
                  </a:lnTo>
                  <a:lnTo>
                    <a:pt x="2699" y="1735"/>
                  </a:lnTo>
                  <a:lnTo>
                    <a:pt x="1851" y="1831"/>
                  </a:lnTo>
                  <a:lnTo>
                    <a:pt x="1311" y="1908"/>
                  </a:lnTo>
                  <a:lnTo>
                    <a:pt x="1215" y="1928"/>
                  </a:lnTo>
                  <a:lnTo>
                    <a:pt x="1138" y="1947"/>
                  </a:lnTo>
                  <a:lnTo>
                    <a:pt x="1080" y="2005"/>
                  </a:lnTo>
                  <a:lnTo>
                    <a:pt x="1022" y="2043"/>
                  </a:lnTo>
                  <a:lnTo>
                    <a:pt x="1003" y="2101"/>
                  </a:lnTo>
                  <a:lnTo>
                    <a:pt x="984" y="2159"/>
                  </a:lnTo>
                  <a:lnTo>
                    <a:pt x="1003" y="2217"/>
                  </a:lnTo>
                  <a:lnTo>
                    <a:pt x="1022" y="2294"/>
                  </a:lnTo>
                  <a:lnTo>
                    <a:pt x="1080" y="2352"/>
                  </a:lnTo>
                  <a:lnTo>
                    <a:pt x="1157" y="2409"/>
                  </a:lnTo>
                  <a:lnTo>
                    <a:pt x="1254" y="2467"/>
                  </a:lnTo>
                  <a:lnTo>
                    <a:pt x="1369" y="2525"/>
                  </a:lnTo>
                  <a:lnTo>
                    <a:pt x="1504" y="2564"/>
                  </a:lnTo>
                  <a:lnTo>
                    <a:pt x="1678" y="2602"/>
                  </a:lnTo>
                  <a:lnTo>
                    <a:pt x="1870" y="2621"/>
                  </a:lnTo>
                  <a:lnTo>
                    <a:pt x="2102" y="2621"/>
                  </a:lnTo>
                  <a:lnTo>
                    <a:pt x="1832" y="2795"/>
                  </a:lnTo>
                  <a:lnTo>
                    <a:pt x="1601" y="2968"/>
                  </a:lnTo>
                  <a:lnTo>
                    <a:pt x="1350" y="3142"/>
                  </a:lnTo>
                  <a:lnTo>
                    <a:pt x="1138" y="3335"/>
                  </a:lnTo>
                  <a:lnTo>
                    <a:pt x="752" y="3682"/>
                  </a:lnTo>
                  <a:lnTo>
                    <a:pt x="425" y="4048"/>
                  </a:lnTo>
                  <a:lnTo>
                    <a:pt x="309" y="4202"/>
                  </a:lnTo>
                  <a:lnTo>
                    <a:pt x="194" y="4356"/>
                  </a:lnTo>
                  <a:lnTo>
                    <a:pt x="116" y="4510"/>
                  </a:lnTo>
                  <a:lnTo>
                    <a:pt x="39" y="4645"/>
                  </a:lnTo>
                  <a:lnTo>
                    <a:pt x="1" y="4761"/>
                  </a:lnTo>
                  <a:lnTo>
                    <a:pt x="1" y="4877"/>
                  </a:lnTo>
                  <a:lnTo>
                    <a:pt x="1" y="4954"/>
                  </a:lnTo>
                  <a:lnTo>
                    <a:pt x="39" y="5011"/>
                  </a:lnTo>
                  <a:lnTo>
                    <a:pt x="290" y="5262"/>
                  </a:lnTo>
                  <a:lnTo>
                    <a:pt x="444" y="5397"/>
                  </a:lnTo>
                  <a:lnTo>
                    <a:pt x="637" y="5532"/>
                  </a:lnTo>
                  <a:lnTo>
                    <a:pt x="849" y="5647"/>
                  </a:lnTo>
                  <a:lnTo>
                    <a:pt x="1119" y="5744"/>
                  </a:lnTo>
                  <a:lnTo>
                    <a:pt x="1466" y="5821"/>
                  </a:lnTo>
                  <a:lnTo>
                    <a:pt x="1851" y="5879"/>
                  </a:lnTo>
                  <a:lnTo>
                    <a:pt x="2102" y="5879"/>
                  </a:lnTo>
                  <a:lnTo>
                    <a:pt x="2372" y="5860"/>
                  </a:lnTo>
                  <a:lnTo>
                    <a:pt x="2680" y="5840"/>
                  </a:lnTo>
                  <a:lnTo>
                    <a:pt x="3027" y="5782"/>
                  </a:lnTo>
                  <a:lnTo>
                    <a:pt x="3779" y="5647"/>
                  </a:lnTo>
                  <a:lnTo>
                    <a:pt x="4588" y="5474"/>
                  </a:lnTo>
                  <a:lnTo>
                    <a:pt x="5475" y="5262"/>
                  </a:lnTo>
                  <a:lnTo>
                    <a:pt x="6342" y="5031"/>
                  </a:lnTo>
                  <a:lnTo>
                    <a:pt x="8057" y="4587"/>
                  </a:lnTo>
                  <a:lnTo>
                    <a:pt x="8443" y="4491"/>
                  </a:lnTo>
                  <a:lnTo>
                    <a:pt x="8790" y="4375"/>
                  </a:lnTo>
                  <a:lnTo>
                    <a:pt x="9407" y="4163"/>
                  </a:lnTo>
                  <a:lnTo>
                    <a:pt x="9908" y="3951"/>
                  </a:lnTo>
                  <a:lnTo>
                    <a:pt x="10293" y="3739"/>
                  </a:lnTo>
                  <a:lnTo>
                    <a:pt x="10582" y="3566"/>
                  </a:lnTo>
                  <a:lnTo>
                    <a:pt x="10794" y="3431"/>
                  </a:lnTo>
                  <a:lnTo>
                    <a:pt x="10929" y="3315"/>
                  </a:lnTo>
                  <a:lnTo>
                    <a:pt x="9330" y="0"/>
                  </a:lnTo>
                  <a:close/>
                </a:path>
              </a:pathLst>
            </a:custGeom>
            <a:solidFill>
              <a:srgbClr val="F9AF8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 name="Google Shape;697;p37"/>
            <p:cNvSpPr/>
            <p:nvPr/>
          </p:nvSpPr>
          <p:spPr>
            <a:xfrm>
              <a:off x="5292393" y="3226128"/>
              <a:ext cx="76240" cy="54181"/>
            </a:xfrm>
            <a:custGeom>
              <a:rect b="b" l="l" r="r" t="t"/>
              <a:pathLst>
                <a:path extrusionOk="0" h="1987" w="2796">
                  <a:moveTo>
                    <a:pt x="2660" y="1"/>
                  </a:moveTo>
                  <a:lnTo>
                    <a:pt x="2602" y="20"/>
                  </a:lnTo>
                  <a:lnTo>
                    <a:pt x="2390" y="97"/>
                  </a:lnTo>
                  <a:lnTo>
                    <a:pt x="2178" y="194"/>
                  </a:lnTo>
                  <a:lnTo>
                    <a:pt x="1966" y="290"/>
                  </a:lnTo>
                  <a:lnTo>
                    <a:pt x="1754" y="425"/>
                  </a:lnTo>
                  <a:lnTo>
                    <a:pt x="1330" y="695"/>
                  </a:lnTo>
                  <a:lnTo>
                    <a:pt x="945" y="984"/>
                  </a:lnTo>
                  <a:lnTo>
                    <a:pt x="598" y="1254"/>
                  </a:lnTo>
                  <a:lnTo>
                    <a:pt x="328" y="1485"/>
                  </a:lnTo>
                  <a:lnTo>
                    <a:pt x="58" y="1736"/>
                  </a:lnTo>
                  <a:lnTo>
                    <a:pt x="20" y="1774"/>
                  </a:lnTo>
                  <a:lnTo>
                    <a:pt x="0" y="1832"/>
                  </a:lnTo>
                  <a:lnTo>
                    <a:pt x="20" y="1890"/>
                  </a:lnTo>
                  <a:lnTo>
                    <a:pt x="39" y="1948"/>
                  </a:lnTo>
                  <a:lnTo>
                    <a:pt x="97" y="1986"/>
                  </a:lnTo>
                  <a:lnTo>
                    <a:pt x="212" y="1986"/>
                  </a:lnTo>
                  <a:lnTo>
                    <a:pt x="270" y="1948"/>
                  </a:lnTo>
                  <a:lnTo>
                    <a:pt x="502" y="1736"/>
                  </a:lnTo>
                  <a:lnTo>
                    <a:pt x="771" y="1504"/>
                  </a:lnTo>
                  <a:lnTo>
                    <a:pt x="1099" y="1234"/>
                  </a:lnTo>
                  <a:lnTo>
                    <a:pt x="1465" y="965"/>
                  </a:lnTo>
                  <a:lnTo>
                    <a:pt x="1870" y="695"/>
                  </a:lnTo>
                  <a:lnTo>
                    <a:pt x="2294" y="463"/>
                  </a:lnTo>
                  <a:lnTo>
                    <a:pt x="2487" y="367"/>
                  </a:lnTo>
                  <a:lnTo>
                    <a:pt x="2699" y="290"/>
                  </a:lnTo>
                  <a:lnTo>
                    <a:pt x="2737" y="271"/>
                  </a:lnTo>
                  <a:lnTo>
                    <a:pt x="2776" y="232"/>
                  </a:lnTo>
                  <a:lnTo>
                    <a:pt x="2795" y="174"/>
                  </a:lnTo>
                  <a:lnTo>
                    <a:pt x="2795" y="116"/>
                  </a:lnTo>
                  <a:lnTo>
                    <a:pt x="2757" y="59"/>
                  </a:lnTo>
                  <a:lnTo>
                    <a:pt x="2718" y="20"/>
                  </a:lnTo>
                  <a:lnTo>
                    <a:pt x="2660"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 name="Google Shape;698;p37"/>
            <p:cNvSpPr/>
            <p:nvPr/>
          </p:nvSpPr>
          <p:spPr>
            <a:xfrm>
              <a:off x="5307635" y="3252413"/>
              <a:ext cx="64133" cy="37875"/>
            </a:xfrm>
            <a:custGeom>
              <a:rect b="b" l="l" r="r" t="t"/>
              <a:pathLst>
                <a:path extrusionOk="0" h="1389" w="2352">
                  <a:moveTo>
                    <a:pt x="2159" y="1"/>
                  </a:moveTo>
                  <a:lnTo>
                    <a:pt x="1889" y="97"/>
                  </a:lnTo>
                  <a:lnTo>
                    <a:pt x="1581" y="251"/>
                  </a:lnTo>
                  <a:lnTo>
                    <a:pt x="906" y="617"/>
                  </a:lnTo>
                  <a:lnTo>
                    <a:pt x="328" y="945"/>
                  </a:lnTo>
                  <a:lnTo>
                    <a:pt x="58" y="1118"/>
                  </a:lnTo>
                  <a:lnTo>
                    <a:pt x="20" y="1157"/>
                  </a:lnTo>
                  <a:lnTo>
                    <a:pt x="0" y="1215"/>
                  </a:lnTo>
                  <a:lnTo>
                    <a:pt x="0" y="1273"/>
                  </a:lnTo>
                  <a:lnTo>
                    <a:pt x="20" y="1311"/>
                  </a:lnTo>
                  <a:lnTo>
                    <a:pt x="77" y="1369"/>
                  </a:lnTo>
                  <a:lnTo>
                    <a:pt x="155" y="1388"/>
                  </a:lnTo>
                  <a:lnTo>
                    <a:pt x="193" y="1388"/>
                  </a:lnTo>
                  <a:lnTo>
                    <a:pt x="232" y="1369"/>
                  </a:lnTo>
                  <a:lnTo>
                    <a:pt x="463" y="1215"/>
                  </a:lnTo>
                  <a:lnTo>
                    <a:pt x="1022" y="887"/>
                  </a:lnTo>
                  <a:lnTo>
                    <a:pt x="1697" y="521"/>
                  </a:lnTo>
                  <a:lnTo>
                    <a:pt x="1986" y="386"/>
                  </a:lnTo>
                  <a:lnTo>
                    <a:pt x="2236" y="290"/>
                  </a:lnTo>
                  <a:lnTo>
                    <a:pt x="2294" y="251"/>
                  </a:lnTo>
                  <a:lnTo>
                    <a:pt x="2333" y="213"/>
                  </a:lnTo>
                  <a:lnTo>
                    <a:pt x="2352" y="155"/>
                  </a:lnTo>
                  <a:lnTo>
                    <a:pt x="2333" y="97"/>
                  </a:lnTo>
                  <a:lnTo>
                    <a:pt x="2313" y="39"/>
                  </a:lnTo>
                  <a:lnTo>
                    <a:pt x="2255"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 name="Google Shape;699;p37"/>
            <p:cNvSpPr/>
            <p:nvPr/>
          </p:nvSpPr>
          <p:spPr>
            <a:xfrm>
              <a:off x="5342319" y="3186209"/>
              <a:ext cx="56253" cy="24186"/>
            </a:xfrm>
            <a:custGeom>
              <a:rect b="b" l="l" r="r" t="t"/>
              <a:pathLst>
                <a:path extrusionOk="0" h="887" w="2063">
                  <a:moveTo>
                    <a:pt x="1889" y="0"/>
                  </a:moveTo>
                  <a:lnTo>
                    <a:pt x="1620" y="77"/>
                  </a:lnTo>
                  <a:lnTo>
                    <a:pt x="1330" y="154"/>
                  </a:lnTo>
                  <a:lnTo>
                    <a:pt x="752" y="347"/>
                  </a:lnTo>
                  <a:lnTo>
                    <a:pt x="309" y="520"/>
                  </a:lnTo>
                  <a:lnTo>
                    <a:pt x="97" y="598"/>
                  </a:lnTo>
                  <a:lnTo>
                    <a:pt x="39" y="636"/>
                  </a:lnTo>
                  <a:lnTo>
                    <a:pt x="20" y="675"/>
                  </a:lnTo>
                  <a:lnTo>
                    <a:pt x="1" y="732"/>
                  </a:lnTo>
                  <a:lnTo>
                    <a:pt x="20" y="790"/>
                  </a:lnTo>
                  <a:lnTo>
                    <a:pt x="39" y="829"/>
                  </a:lnTo>
                  <a:lnTo>
                    <a:pt x="78" y="867"/>
                  </a:lnTo>
                  <a:lnTo>
                    <a:pt x="116" y="887"/>
                  </a:lnTo>
                  <a:lnTo>
                    <a:pt x="213" y="887"/>
                  </a:lnTo>
                  <a:lnTo>
                    <a:pt x="849" y="636"/>
                  </a:lnTo>
                  <a:lnTo>
                    <a:pt x="1408" y="443"/>
                  </a:lnTo>
                  <a:lnTo>
                    <a:pt x="1677" y="366"/>
                  </a:lnTo>
                  <a:lnTo>
                    <a:pt x="1947" y="308"/>
                  </a:lnTo>
                  <a:lnTo>
                    <a:pt x="1986" y="289"/>
                  </a:lnTo>
                  <a:lnTo>
                    <a:pt x="2044" y="231"/>
                  </a:lnTo>
                  <a:lnTo>
                    <a:pt x="2063" y="193"/>
                  </a:lnTo>
                  <a:lnTo>
                    <a:pt x="2063" y="135"/>
                  </a:lnTo>
                  <a:lnTo>
                    <a:pt x="2044" y="77"/>
                  </a:lnTo>
                  <a:lnTo>
                    <a:pt x="2005" y="39"/>
                  </a:lnTo>
                  <a:lnTo>
                    <a:pt x="1947"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 name="Google Shape;700;p37"/>
            <p:cNvSpPr/>
            <p:nvPr/>
          </p:nvSpPr>
          <p:spPr>
            <a:xfrm>
              <a:off x="5543604" y="2566046"/>
              <a:ext cx="563946" cy="738949"/>
            </a:xfrm>
            <a:custGeom>
              <a:rect b="b" l="l" r="r" t="t"/>
              <a:pathLst>
                <a:path extrusionOk="0" h="27100" w="20682">
                  <a:moveTo>
                    <a:pt x="8038" y="0"/>
                  </a:moveTo>
                  <a:lnTo>
                    <a:pt x="7595" y="20"/>
                  </a:lnTo>
                  <a:lnTo>
                    <a:pt x="7575" y="193"/>
                  </a:lnTo>
                  <a:lnTo>
                    <a:pt x="7537" y="694"/>
                  </a:lnTo>
                  <a:lnTo>
                    <a:pt x="7517" y="1484"/>
                  </a:lnTo>
                  <a:lnTo>
                    <a:pt x="7537" y="1986"/>
                  </a:lnTo>
                  <a:lnTo>
                    <a:pt x="7556" y="2545"/>
                  </a:lnTo>
                  <a:lnTo>
                    <a:pt x="7575" y="3142"/>
                  </a:lnTo>
                  <a:lnTo>
                    <a:pt x="7633" y="3797"/>
                  </a:lnTo>
                  <a:lnTo>
                    <a:pt x="7710" y="4511"/>
                  </a:lnTo>
                  <a:lnTo>
                    <a:pt x="7826" y="5262"/>
                  </a:lnTo>
                  <a:lnTo>
                    <a:pt x="7961" y="6033"/>
                  </a:lnTo>
                  <a:lnTo>
                    <a:pt x="8134" y="6843"/>
                  </a:lnTo>
                  <a:lnTo>
                    <a:pt x="8346" y="7691"/>
                  </a:lnTo>
                  <a:lnTo>
                    <a:pt x="8597" y="8558"/>
                  </a:lnTo>
                  <a:lnTo>
                    <a:pt x="8847" y="9329"/>
                  </a:lnTo>
                  <a:lnTo>
                    <a:pt x="9137" y="10119"/>
                  </a:lnTo>
                  <a:lnTo>
                    <a:pt x="9445" y="10948"/>
                  </a:lnTo>
                  <a:lnTo>
                    <a:pt x="9773" y="11796"/>
                  </a:lnTo>
                  <a:lnTo>
                    <a:pt x="10409" y="13377"/>
                  </a:lnTo>
                  <a:lnTo>
                    <a:pt x="11083" y="14919"/>
                  </a:lnTo>
                  <a:lnTo>
                    <a:pt x="11719" y="16383"/>
                  </a:lnTo>
                  <a:lnTo>
                    <a:pt x="12336" y="17713"/>
                  </a:lnTo>
                  <a:lnTo>
                    <a:pt x="13280" y="19718"/>
                  </a:lnTo>
                  <a:lnTo>
                    <a:pt x="13647" y="20489"/>
                  </a:lnTo>
                  <a:lnTo>
                    <a:pt x="13242" y="20450"/>
                  </a:lnTo>
                  <a:lnTo>
                    <a:pt x="12143" y="20335"/>
                  </a:lnTo>
                  <a:lnTo>
                    <a:pt x="10505" y="20219"/>
                  </a:lnTo>
                  <a:lnTo>
                    <a:pt x="9541" y="20181"/>
                  </a:lnTo>
                  <a:lnTo>
                    <a:pt x="8500" y="20142"/>
                  </a:lnTo>
                  <a:lnTo>
                    <a:pt x="7421" y="20103"/>
                  </a:lnTo>
                  <a:lnTo>
                    <a:pt x="6284" y="20103"/>
                  </a:lnTo>
                  <a:lnTo>
                    <a:pt x="5147" y="20142"/>
                  </a:lnTo>
                  <a:lnTo>
                    <a:pt x="4029" y="20200"/>
                  </a:lnTo>
                  <a:lnTo>
                    <a:pt x="2930" y="20296"/>
                  </a:lnTo>
                  <a:lnTo>
                    <a:pt x="2391" y="20373"/>
                  </a:lnTo>
                  <a:lnTo>
                    <a:pt x="1870" y="20450"/>
                  </a:lnTo>
                  <a:lnTo>
                    <a:pt x="1369" y="20527"/>
                  </a:lnTo>
                  <a:lnTo>
                    <a:pt x="887" y="20643"/>
                  </a:lnTo>
                  <a:lnTo>
                    <a:pt x="425" y="20759"/>
                  </a:lnTo>
                  <a:lnTo>
                    <a:pt x="1" y="20874"/>
                  </a:lnTo>
                  <a:lnTo>
                    <a:pt x="116" y="21279"/>
                  </a:lnTo>
                  <a:lnTo>
                    <a:pt x="251" y="21703"/>
                  </a:lnTo>
                  <a:lnTo>
                    <a:pt x="444" y="22204"/>
                  </a:lnTo>
                  <a:lnTo>
                    <a:pt x="656" y="22763"/>
                  </a:lnTo>
                  <a:lnTo>
                    <a:pt x="926" y="23303"/>
                  </a:lnTo>
                  <a:lnTo>
                    <a:pt x="1061" y="23573"/>
                  </a:lnTo>
                  <a:lnTo>
                    <a:pt x="1215" y="23804"/>
                  </a:lnTo>
                  <a:lnTo>
                    <a:pt x="1350" y="24035"/>
                  </a:lnTo>
                  <a:lnTo>
                    <a:pt x="1523" y="24209"/>
                  </a:lnTo>
                  <a:lnTo>
                    <a:pt x="2371" y="24382"/>
                  </a:lnTo>
                  <a:lnTo>
                    <a:pt x="3296" y="24575"/>
                  </a:lnTo>
                  <a:lnTo>
                    <a:pt x="4434" y="24845"/>
                  </a:lnTo>
                  <a:lnTo>
                    <a:pt x="5783" y="25173"/>
                  </a:lnTo>
                  <a:lnTo>
                    <a:pt x="7305" y="25520"/>
                  </a:lnTo>
                  <a:lnTo>
                    <a:pt x="8905" y="25886"/>
                  </a:lnTo>
                  <a:lnTo>
                    <a:pt x="10563" y="26233"/>
                  </a:lnTo>
                  <a:lnTo>
                    <a:pt x="12201" y="26541"/>
                  </a:lnTo>
                  <a:lnTo>
                    <a:pt x="13743" y="26811"/>
                  </a:lnTo>
                  <a:lnTo>
                    <a:pt x="14475" y="26907"/>
                  </a:lnTo>
                  <a:lnTo>
                    <a:pt x="15169" y="26984"/>
                  </a:lnTo>
                  <a:lnTo>
                    <a:pt x="15805" y="27061"/>
                  </a:lnTo>
                  <a:lnTo>
                    <a:pt x="16403" y="27081"/>
                  </a:lnTo>
                  <a:lnTo>
                    <a:pt x="16788" y="27100"/>
                  </a:lnTo>
                  <a:lnTo>
                    <a:pt x="17135" y="27061"/>
                  </a:lnTo>
                  <a:lnTo>
                    <a:pt x="17482" y="27023"/>
                  </a:lnTo>
                  <a:lnTo>
                    <a:pt x="17810" y="26946"/>
                  </a:lnTo>
                  <a:lnTo>
                    <a:pt x="18080" y="26869"/>
                  </a:lnTo>
                  <a:lnTo>
                    <a:pt x="18330" y="26772"/>
                  </a:lnTo>
                  <a:lnTo>
                    <a:pt x="18562" y="26657"/>
                  </a:lnTo>
                  <a:lnTo>
                    <a:pt x="18793" y="26522"/>
                  </a:lnTo>
                  <a:lnTo>
                    <a:pt x="19005" y="26368"/>
                  </a:lnTo>
                  <a:lnTo>
                    <a:pt x="19178" y="26213"/>
                  </a:lnTo>
                  <a:lnTo>
                    <a:pt x="19371" y="26040"/>
                  </a:lnTo>
                  <a:lnTo>
                    <a:pt x="19525" y="25866"/>
                  </a:lnTo>
                  <a:lnTo>
                    <a:pt x="19680" y="25674"/>
                  </a:lnTo>
                  <a:lnTo>
                    <a:pt x="19814" y="25462"/>
                  </a:lnTo>
                  <a:lnTo>
                    <a:pt x="19930" y="25250"/>
                  </a:lnTo>
                  <a:lnTo>
                    <a:pt x="20046" y="25038"/>
                  </a:lnTo>
                  <a:lnTo>
                    <a:pt x="20161" y="24826"/>
                  </a:lnTo>
                  <a:lnTo>
                    <a:pt x="20238" y="24594"/>
                  </a:lnTo>
                  <a:lnTo>
                    <a:pt x="20393" y="24132"/>
                  </a:lnTo>
                  <a:lnTo>
                    <a:pt x="20508" y="23669"/>
                  </a:lnTo>
                  <a:lnTo>
                    <a:pt x="20585" y="23207"/>
                  </a:lnTo>
                  <a:lnTo>
                    <a:pt x="20643" y="22744"/>
                  </a:lnTo>
                  <a:lnTo>
                    <a:pt x="20663" y="22320"/>
                  </a:lnTo>
                  <a:lnTo>
                    <a:pt x="20682" y="21915"/>
                  </a:lnTo>
                  <a:lnTo>
                    <a:pt x="20663" y="21549"/>
                  </a:lnTo>
                  <a:lnTo>
                    <a:pt x="20643" y="21221"/>
                  </a:lnTo>
                  <a:lnTo>
                    <a:pt x="20624" y="20951"/>
                  </a:lnTo>
                  <a:lnTo>
                    <a:pt x="20547" y="20547"/>
                  </a:lnTo>
                  <a:lnTo>
                    <a:pt x="20431" y="19911"/>
                  </a:lnTo>
                  <a:lnTo>
                    <a:pt x="20046" y="18041"/>
                  </a:lnTo>
                  <a:lnTo>
                    <a:pt x="19506" y="15613"/>
                  </a:lnTo>
                  <a:lnTo>
                    <a:pt x="19178" y="14283"/>
                  </a:lnTo>
                  <a:lnTo>
                    <a:pt x="18831" y="12876"/>
                  </a:lnTo>
                  <a:lnTo>
                    <a:pt x="18465" y="11469"/>
                  </a:lnTo>
                  <a:lnTo>
                    <a:pt x="18099" y="10081"/>
                  </a:lnTo>
                  <a:lnTo>
                    <a:pt x="17694" y="8732"/>
                  </a:lnTo>
                  <a:lnTo>
                    <a:pt x="17309" y="7460"/>
                  </a:lnTo>
                  <a:lnTo>
                    <a:pt x="16904" y="6303"/>
                  </a:lnTo>
                  <a:lnTo>
                    <a:pt x="16711" y="5783"/>
                  </a:lnTo>
                  <a:lnTo>
                    <a:pt x="16519" y="5282"/>
                  </a:lnTo>
                  <a:lnTo>
                    <a:pt x="16326" y="4838"/>
                  </a:lnTo>
                  <a:lnTo>
                    <a:pt x="16133" y="4433"/>
                  </a:lnTo>
                  <a:lnTo>
                    <a:pt x="15940" y="4087"/>
                  </a:lnTo>
                  <a:lnTo>
                    <a:pt x="15748" y="3797"/>
                  </a:lnTo>
                  <a:lnTo>
                    <a:pt x="15574" y="3528"/>
                  </a:lnTo>
                  <a:lnTo>
                    <a:pt x="15381" y="3277"/>
                  </a:lnTo>
                  <a:lnTo>
                    <a:pt x="15169" y="3046"/>
                  </a:lnTo>
                  <a:lnTo>
                    <a:pt x="14938" y="2814"/>
                  </a:lnTo>
                  <a:lnTo>
                    <a:pt x="14726" y="2583"/>
                  </a:lnTo>
                  <a:lnTo>
                    <a:pt x="14475" y="2371"/>
                  </a:lnTo>
                  <a:lnTo>
                    <a:pt x="14244" y="2178"/>
                  </a:lnTo>
                  <a:lnTo>
                    <a:pt x="13994" y="1986"/>
                  </a:lnTo>
                  <a:lnTo>
                    <a:pt x="13473" y="1619"/>
                  </a:lnTo>
                  <a:lnTo>
                    <a:pt x="12934" y="1292"/>
                  </a:lnTo>
                  <a:lnTo>
                    <a:pt x="12375" y="1022"/>
                  </a:lnTo>
                  <a:lnTo>
                    <a:pt x="11816" y="771"/>
                  </a:lnTo>
                  <a:lnTo>
                    <a:pt x="11237" y="559"/>
                  </a:lnTo>
                  <a:lnTo>
                    <a:pt x="10678" y="386"/>
                  </a:lnTo>
                  <a:lnTo>
                    <a:pt x="10120" y="232"/>
                  </a:lnTo>
                  <a:lnTo>
                    <a:pt x="9561" y="135"/>
                  </a:lnTo>
                  <a:lnTo>
                    <a:pt x="9040" y="58"/>
                  </a:lnTo>
                  <a:lnTo>
                    <a:pt x="8520" y="20"/>
                  </a:lnTo>
                  <a:lnTo>
                    <a:pt x="8038"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 name="Google Shape;701;p37"/>
            <p:cNvSpPr/>
            <p:nvPr/>
          </p:nvSpPr>
          <p:spPr>
            <a:xfrm>
              <a:off x="5105286" y="3255576"/>
              <a:ext cx="196599" cy="84638"/>
            </a:xfrm>
            <a:custGeom>
              <a:rect b="b" l="l" r="r" t="t"/>
              <a:pathLst>
                <a:path extrusionOk="0" h="3104" w="7210">
                  <a:moveTo>
                    <a:pt x="2140" y="0"/>
                  </a:moveTo>
                  <a:lnTo>
                    <a:pt x="1" y="636"/>
                  </a:lnTo>
                  <a:lnTo>
                    <a:pt x="5667" y="3103"/>
                  </a:lnTo>
                  <a:lnTo>
                    <a:pt x="7209" y="2294"/>
                  </a:lnTo>
                  <a:lnTo>
                    <a:pt x="2140"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 name="Google Shape;702;p37"/>
            <p:cNvSpPr/>
            <p:nvPr/>
          </p:nvSpPr>
          <p:spPr>
            <a:xfrm>
              <a:off x="4228158" y="2986477"/>
              <a:ext cx="426246" cy="208160"/>
            </a:xfrm>
            <a:custGeom>
              <a:rect b="b" l="l" r="r" t="t"/>
              <a:pathLst>
                <a:path extrusionOk="0" h="7634" w="15632">
                  <a:moveTo>
                    <a:pt x="5917" y="1"/>
                  </a:moveTo>
                  <a:lnTo>
                    <a:pt x="5782" y="20"/>
                  </a:lnTo>
                  <a:lnTo>
                    <a:pt x="5705" y="59"/>
                  </a:lnTo>
                  <a:lnTo>
                    <a:pt x="5647" y="116"/>
                  </a:lnTo>
                  <a:lnTo>
                    <a:pt x="5628" y="194"/>
                  </a:lnTo>
                  <a:lnTo>
                    <a:pt x="5628" y="251"/>
                  </a:lnTo>
                  <a:lnTo>
                    <a:pt x="5628" y="309"/>
                  </a:lnTo>
                  <a:lnTo>
                    <a:pt x="5705" y="425"/>
                  </a:lnTo>
                  <a:lnTo>
                    <a:pt x="5840" y="560"/>
                  </a:lnTo>
                  <a:lnTo>
                    <a:pt x="5994" y="695"/>
                  </a:lnTo>
                  <a:lnTo>
                    <a:pt x="6361" y="945"/>
                  </a:lnTo>
                  <a:lnTo>
                    <a:pt x="6650" y="1138"/>
                  </a:lnTo>
                  <a:lnTo>
                    <a:pt x="6881" y="1292"/>
                  </a:lnTo>
                  <a:lnTo>
                    <a:pt x="7112" y="1504"/>
                  </a:lnTo>
                  <a:lnTo>
                    <a:pt x="7363" y="1716"/>
                  </a:lnTo>
                  <a:lnTo>
                    <a:pt x="7633" y="1947"/>
                  </a:lnTo>
                  <a:lnTo>
                    <a:pt x="7267" y="1967"/>
                  </a:lnTo>
                  <a:lnTo>
                    <a:pt x="6322" y="2025"/>
                  </a:lnTo>
                  <a:lnTo>
                    <a:pt x="5069" y="2140"/>
                  </a:lnTo>
                  <a:lnTo>
                    <a:pt x="4414" y="2217"/>
                  </a:lnTo>
                  <a:lnTo>
                    <a:pt x="3778" y="2294"/>
                  </a:lnTo>
                  <a:lnTo>
                    <a:pt x="2506" y="2487"/>
                  </a:lnTo>
                  <a:lnTo>
                    <a:pt x="1349" y="2699"/>
                  </a:lnTo>
                  <a:lnTo>
                    <a:pt x="887" y="2796"/>
                  </a:lnTo>
                  <a:lnTo>
                    <a:pt x="501" y="2892"/>
                  </a:lnTo>
                  <a:lnTo>
                    <a:pt x="366" y="2930"/>
                  </a:lnTo>
                  <a:lnTo>
                    <a:pt x="251" y="2988"/>
                  </a:lnTo>
                  <a:lnTo>
                    <a:pt x="193" y="3027"/>
                  </a:lnTo>
                  <a:lnTo>
                    <a:pt x="154" y="3085"/>
                  </a:lnTo>
                  <a:lnTo>
                    <a:pt x="154" y="3123"/>
                  </a:lnTo>
                  <a:lnTo>
                    <a:pt x="174" y="3162"/>
                  </a:lnTo>
                  <a:lnTo>
                    <a:pt x="212" y="3200"/>
                  </a:lnTo>
                  <a:lnTo>
                    <a:pt x="251" y="3239"/>
                  </a:lnTo>
                  <a:lnTo>
                    <a:pt x="386" y="3297"/>
                  </a:lnTo>
                  <a:lnTo>
                    <a:pt x="578" y="3335"/>
                  </a:lnTo>
                  <a:lnTo>
                    <a:pt x="790" y="3374"/>
                  </a:lnTo>
                  <a:lnTo>
                    <a:pt x="1079" y="3393"/>
                  </a:lnTo>
                  <a:lnTo>
                    <a:pt x="1735" y="3432"/>
                  </a:lnTo>
                  <a:lnTo>
                    <a:pt x="2506" y="3470"/>
                  </a:lnTo>
                  <a:lnTo>
                    <a:pt x="3277" y="3509"/>
                  </a:lnTo>
                  <a:lnTo>
                    <a:pt x="4086" y="3547"/>
                  </a:lnTo>
                  <a:lnTo>
                    <a:pt x="4125" y="3586"/>
                  </a:lnTo>
                  <a:lnTo>
                    <a:pt x="4144" y="3644"/>
                  </a:lnTo>
                  <a:lnTo>
                    <a:pt x="4163" y="3682"/>
                  </a:lnTo>
                  <a:lnTo>
                    <a:pt x="4163" y="3740"/>
                  </a:lnTo>
                  <a:lnTo>
                    <a:pt x="4144" y="3779"/>
                  </a:lnTo>
                  <a:lnTo>
                    <a:pt x="4067" y="3817"/>
                  </a:lnTo>
                  <a:lnTo>
                    <a:pt x="3951" y="3836"/>
                  </a:lnTo>
                  <a:lnTo>
                    <a:pt x="2699" y="3991"/>
                  </a:lnTo>
                  <a:lnTo>
                    <a:pt x="1157" y="4183"/>
                  </a:lnTo>
                  <a:lnTo>
                    <a:pt x="906" y="4222"/>
                  </a:lnTo>
                  <a:lnTo>
                    <a:pt x="675" y="4280"/>
                  </a:lnTo>
                  <a:lnTo>
                    <a:pt x="463" y="4337"/>
                  </a:lnTo>
                  <a:lnTo>
                    <a:pt x="308" y="4395"/>
                  </a:lnTo>
                  <a:lnTo>
                    <a:pt x="174" y="4472"/>
                  </a:lnTo>
                  <a:lnTo>
                    <a:pt x="96" y="4530"/>
                  </a:lnTo>
                  <a:lnTo>
                    <a:pt x="39" y="4607"/>
                  </a:lnTo>
                  <a:lnTo>
                    <a:pt x="39" y="4684"/>
                  </a:lnTo>
                  <a:lnTo>
                    <a:pt x="39" y="4723"/>
                  </a:lnTo>
                  <a:lnTo>
                    <a:pt x="77" y="4742"/>
                  </a:lnTo>
                  <a:lnTo>
                    <a:pt x="154" y="4800"/>
                  </a:lnTo>
                  <a:lnTo>
                    <a:pt x="308" y="4858"/>
                  </a:lnTo>
                  <a:lnTo>
                    <a:pt x="501" y="4877"/>
                  </a:lnTo>
                  <a:lnTo>
                    <a:pt x="771" y="4896"/>
                  </a:lnTo>
                  <a:lnTo>
                    <a:pt x="1079" y="4916"/>
                  </a:lnTo>
                  <a:lnTo>
                    <a:pt x="1465" y="4896"/>
                  </a:lnTo>
                  <a:lnTo>
                    <a:pt x="1928" y="4877"/>
                  </a:lnTo>
                  <a:lnTo>
                    <a:pt x="3604" y="4742"/>
                  </a:lnTo>
                  <a:lnTo>
                    <a:pt x="3894" y="4723"/>
                  </a:lnTo>
                  <a:lnTo>
                    <a:pt x="4125" y="4723"/>
                  </a:lnTo>
                  <a:lnTo>
                    <a:pt x="4260" y="4742"/>
                  </a:lnTo>
                  <a:lnTo>
                    <a:pt x="4298" y="4762"/>
                  </a:lnTo>
                  <a:lnTo>
                    <a:pt x="4298" y="4781"/>
                  </a:lnTo>
                  <a:lnTo>
                    <a:pt x="4279" y="4819"/>
                  </a:lnTo>
                  <a:lnTo>
                    <a:pt x="4240" y="4877"/>
                  </a:lnTo>
                  <a:lnTo>
                    <a:pt x="4183" y="4916"/>
                  </a:lnTo>
                  <a:lnTo>
                    <a:pt x="4086" y="4974"/>
                  </a:lnTo>
                  <a:lnTo>
                    <a:pt x="3951" y="5012"/>
                  </a:lnTo>
                  <a:lnTo>
                    <a:pt x="3759" y="5051"/>
                  </a:lnTo>
                  <a:lnTo>
                    <a:pt x="3200" y="5147"/>
                  </a:lnTo>
                  <a:lnTo>
                    <a:pt x="2409" y="5282"/>
                  </a:lnTo>
                  <a:lnTo>
                    <a:pt x="1542" y="5455"/>
                  </a:lnTo>
                  <a:lnTo>
                    <a:pt x="790" y="5629"/>
                  </a:lnTo>
                  <a:lnTo>
                    <a:pt x="386" y="5725"/>
                  </a:lnTo>
                  <a:lnTo>
                    <a:pt x="212" y="5783"/>
                  </a:lnTo>
                  <a:lnTo>
                    <a:pt x="77" y="5879"/>
                  </a:lnTo>
                  <a:lnTo>
                    <a:pt x="39" y="5918"/>
                  </a:lnTo>
                  <a:lnTo>
                    <a:pt x="19" y="5957"/>
                  </a:lnTo>
                  <a:lnTo>
                    <a:pt x="0" y="5995"/>
                  </a:lnTo>
                  <a:lnTo>
                    <a:pt x="0" y="6053"/>
                  </a:lnTo>
                  <a:lnTo>
                    <a:pt x="19" y="6091"/>
                  </a:lnTo>
                  <a:lnTo>
                    <a:pt x="58" y="6130"/>
                  </a:lnTo>
                  <a:lnTo>
                    <a:pt x="154" y="6207"/>
                  </a:lnTo>
                  <a:lnTo>
                    <a:pt x="328" y="6265"/>
                  </a:lnTo>
                  <a:lnTo>
                    <a:pt x="540" y="6323"/>
                  </a:lnTo>
                  <a:lnTo>
                    <a:pt x="848" y="6342"/>
                  </a:lnTo>
                  <a:lnTo>
                    <a:pt x="1291" y="6323"/>
                  </a:lnTo>
                  <a:lnTo>
                    <a:pt x="1793" y="6303"/>
                  </a:lnTo>
                  <a:lnTo>
                    <a:pt x="2332" y="6246"/>
                  </a:lnTo>
                  <a:lnTo>
                    <a:pt x="3354" y="6149"/>
                  </a:lnTo>
                  <a:lnTo>
                    <a:pt x="4028" y="6072"/>
                  </a:lnTo>
                  <a:lnTo>
                    <a:pt x="4183" y="6053"/>
                  </a:lnTo>
                  <a:lnTo>
                    <a:pt x="4318" y="6072"/>
                  </a:lnTo>
                  <a:lnTo>
                    <a:pt x="4433" y="6111"/>
                  </a:lnTo>
                  <a:lnTo>
                    <a:pt x="4491" y="6149"/>
                  </a:lnTo>
                  <a:lnTo>
                    <a:pt x="4510" y="6207"/>
                  </a:lnTo>
                  <a:lnTo>
                    <a:pt x="4510" y="6265"/>
                  </a:lnTo>
                  <a:lnTo>
                    <a:pt x="4452" y="6323"/>
                  </a:lnTo>
                  <a:lnTo>
                    <a:pt x="4375" y="6342"/>
                  </a:lnTo>
                  <a:lnTo>
                    <a:pt x="3913" y="6477"/>
                  </a:lnTo>
                  <a:lnTo>
                    <a:pt x="3142" y="6708"/>
                  </a:lnTo>
                  <a:lnTo>
                    <a:pt x="1947" y="7094"/>
                  </a:lnTo>
                  <a:lnTo>
                    <a:pt x="1850" y="7152"/>
                  </a:lnTo>
                  <a:lnTo>
                    <a:pt x="1735" y="7229"/>
                  </a:lnTo>
                  <a:lnTo>
                    <a:pt x="1638" y="7325"/>
                  </a:lnTo>
                  <a:lnTo>
                    <a:pt x="1581" y="7402"/>
                  </a:lnTo>
                  <a:lnTo>
                    <a:pt x="1581" y="7460"/>
                  </a:lnTo>
                  <a:lnTo>
                    <a:pt x="1581" y="7498"/>
                  </a:lnTo>
                  <a:lnTo>
                    <a:pt x="1600" y="7537"/>
                  </a:lnTo>
                  <a:lnTo>
                    <a:pt x="1658" y="7576"/>
                  </a:lnTo>
                  <a:lnTo>
                    <a:pt x="1716" y="7595"/>
                  </a:lnTo>
                  <a:lnTo>
                    <a:pt x="1831" y="7614"/>
                  </a:lnTo>
                  <a:lnTo>
                    <a:pt x="1947" y="7633"/>
                  </a:lnTo>
                  <a:lnTo>
                    <a:pt x="2101" y="7633"/>
                  </a:lnTo>
                  <a:lnTo>
                    <a:pt x="2390" y="7614"/>
                  </a:lnTo>
                  <a:lnTo>
                    <a:pt x="2776" y="7537"/>
                  </a:lnTo>
                  <a:lnTo>
                    <a:pt x="3759" y="7344"/>
                  </a:lnTo>
                  <a:lnTo>
                    <a:pt x="4742" y="7132"/>
                  </a:lnTo>
                  <a:lnTo>
                    <a:pt x="5146" y="7074"/>
                  </a:lnTo>
                  <a:lnTo>
                    <a:pt x="5397" y="7036"/>
                  </a:lnTo>
                  <a:lnTo>
                    <a:pt x="6149" y="6997"/>
                  </a:lnTo>
                  <a:lnTo>
                    <a:pt x="7401" y="6901"/>
                  </a:lnTo>
                  <a:lnTo>
                    <a:pt x="8134" y="6824"/>
                  </a:lnTo>
                  <a:lnTo>
                    <a:pt x="8847" y="6728"/>
                  </a:lnTo>
                  <a:lnTo>
                    <a:pt x="9541" y="6612"/>
                  </a:lnTo>
                  <a:lnTo>
                    <a:pt x="9849" y="6554"/>
                  </a:lnTo>
                  <a:lnTo>
                    <a:pt x="10138" y="6477"/>
                  </a:lnTo>
                  <a:lnTo>
                    <a:pt x="10639" y="6323"/>
                  </a:lnTo>
                  <a:lnTo>
                    <a:pt x="11044" y="6169"/>
                  </a:lnTo>
                  <a:lnTo>
                    <a:pt x="11372" y="6034"/>
                  </a:lnTo>
                  <a:lnTo>
                    <a:pt x="11622" y="5918"/>
                  </a:lnTo>
                  <a:lnTo>
                    <a:pt x="11834" y="5822"/>
                  </a:lnTo>
                  <a:lnTo>
                    <a:pt x="12008" y="5745"/>
                  </a:lnTo>
                  <a:lnTo>
                    <a:pt x="12181" y="5687"/>
                  </a:lnTo>
                  <a:lnTo>
                    <a:pt x="12914" y="5687"/>
                  </a:lnTo>
                  <a:lnTo>
                    <a:pt x="13820" y="5648"/>
                  </a:lnTo>
                  <a:lnTo>
                    <a:pt x="14764" y="5610"/>
                  </a:lnTo>
                  <a:lnTo>
                    <a:pt x="15150" y="5610"/>
                  </a:lnTo>
                  <a:lnTo>
                    <a:pt x="15439" y="5629"/>
                  </a:lnTo>
                  <a:lnTo>
                    <a:pt x="15497" y="5629"/>
                  </a:lnTo>
                  <a:lnTo>
                    <a:pt x="15535" y="5610"/>
                  </a:lnTo>
                  <a:lnTo>
                    <a:pt x="15574" y="5571"/>
                  </a:lnTo>
                  <a:lnTo>
                    <a:pt x="15612" y="5513"/>
                  </a:lnTo>
                  <a:lnTo>
                    <a:pt x="15632" y="5359"/>
                  </a:lnTo>
                  <a:lnTo>
                    <a:pt x="15632" y="5166"/>
                  </a:lnTo>
                  <a:lnTo>
                    <a:pt x="15612" y="4935"/>
                  </a:lnTo>
                  <a:lnTo>
                    <a:pt x="15574" y="4684"/>
                  </a:lnTo>
                  <a:lnTo>
                    <a:pt x="15458" y="4106"/>
                  </a:lnTo>
                  <a:lnTo>
                    <a:pt x="15304" y="3547"/>
                  </a:lnTo>
                  <a:lnTo>
                    <a:pt x="15169" y="3046"/>
                  </a:lnTo>
                  <a:lnTo>
                    <a:pt x="15015" y="2545"/>
                  </a:lnTo>
                  <a:lnTo>
                    <a:pt x="14726" y="2584"/>
                  </a:lnTo>
                  <a:lnTo>
                    <a:pt x="14398" y="2584"/>
                  </a:lnTo>
                  <a:lnTo>
                    <a:pt x="13993" y="2564"/>
                  </a:lnTo>
                  <a:lnTo>
                    <a:pt x="13492" y="2526"/>
                  </a:lnTo>
                  <a:lnTo>
                    <a:pt x="13222" y="2468"/>
                  </a:lnTo>
                  <a:lnTo>
                    <a:pt x="12933" y="2410"/>
                  </a:lnTo>
                  <a:lnTo>
                    <a:pt x="12644" y="2333"/>
                  </a:lnTo>
                  <a:lnTo>
                    <a:pt x="12355" y="2237"/>
                  </a:lnTo>
                  <a:lnTo>
                    <a:pt x="12047" y="2121"/>
                  </a:lnTo>
                  <a:lnTo>
                    <a:pt x="11738" y="1986"/>
                  </a:lnTo>
                  <a:lnTo>
                    <a:pt x="11102" y="1697"/>
                  </a:lnTo>
                  <a:lnTo>
                    <a:pt x="10447" y="1408"/>
                  </a:lnTo>
                  <a:lnTo>
                    <a:pt x="9753" y="1157"/>
                  </a:lnTo>
                  <a:lnTo>
                    <a:pt x="9098" y="926"/>
                  </a:lnTo>
                  <a:lnTo>
                    <a:pt x="7864" y="521"/>
                  </a:lnTo>
                  <a:lnTo>
                    <a:pt x="6900" y="232"/>
                  </a:lnTo>
                  <a:lnTo>
                    <a:pt x="6573" y="116"/>
                  </a:lnTo>
                  <a:lnTo>
                    <a:pt x="6284" y="59"/>
                  </a:lnTo>
                  <a:lnTo>
                    <a:pt x="6071" y="20"/>
                  </a:lnTo>
                  <a:lnTo>
                    <a:pt x="5917" y="1"/>
                  </a:lnTo>
                  <a:close/>
                </a:path>
              </a:pathLst>
            </a:custGeom>
            <a:solidFill>
              <a:srgbClr val="F9AF8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 name="Google Shape;703;p37"/>
            <p:cNvSpPr/>
            <p:nvPr/>
          </p:nvSpPr>
          <p:spPr>
            <a:xfrm>
              <a:off x="4357432" y="3067951"/>
              <a:ext cx="52054" cy="79376"/>
            </a:xfrm>
            <a:custGeom>
              <a:rect b="b" l="l" r="r" t="t"/>
              <a:pathLst>
                <a:path extrusionOk="0" h="2911" w="1909">
                  <a:moveTo>
                    <a:pt x="174" y="0"/>
                  </a:moveTo>
                  <a:lnTo>
                    <a:pt x="116" y="20"/>
                  </a:lnTo>
                  <a:lnTo>
                    <a:pt x="58" y="39"/>
                  </a:lnTo>
                  <a:lnTo>
                    <a:pt x="20" y="77"/>
                  </a:lnTo>
                  <a:lnTo>
                    <a:pt x="1" y="135"/>
                  </a:lnTo>
                  <a:lnTo>
                    <a:pt x="20" y="193"/>
                  </a:lnTo>
                  <a:lnTo>
                    <a:pt x="135" y="559"/>
                  </a:lnTo>
                  <a:lnTo>
                    <a:pt x="270" y="906"/>
                  </a:lnTo>
                  <a:lnTo>
                    <a:pt x="444" y="1311"/>
                  </a:lnTo>
                  <a:lnTo>
                    <a:pt x="694" y="1754"/>
                  </a:lnTo>
                  <a:lnTo>
                    <a:pt x="829" y="1966"/>
                  </a:lnTo>
                  <a:lnTo>
                    <a:pt x="964" y="2178"/>
                  </a:lnTo>
                  <a:lnTo>
                    <a:pt x="1118" y="2390"/>
                  </a:lnTo>
                  <a:lnTo>
                    <a:pt x="1292" y="2564"/>
                  </a:lnTo>
                  <a:lnTo>
                    <a:pt x="1485" y="2737"/>
                  </a:lnTo>
                  <a:lnTo>
                    <a:pt x="1677" y="2891"/>
                  </a:lnTo>
                  <a:lnTo>
                    <a:pt x="1716" y="2911"/>
                  </a:lnTo>
                  <a:lnTo>
                    <a:pt x="1755" y="2911"/>
                  </a:lnTo>
                  <a:lnTo>
                    <a:pt x="1832" y="2891"/>
                  </a:lnTo>
                  <a:lnTo>
                    <a:pt x="1889" y="2853"/>
                  </a:lnTo>
                  <a:lnTo>
                    <a:pt x="1909" y="2795"/>
                  </a:lnTo>
                  <a:lnTo>
                    <a:pt x="1909" y="2737"/>
                  </a:lnTo>
                  <a:lnTo>
                    <a:pt x="1889" y="2679"/>
                  </a:lnTo>
                  <a:lnTo>
                    <a:pt x="1851" y="2641"/>
                  </a:lnTo>
                  <a:lnTo>
                    <a:pt x="1658" y="2506"/>
                  </a:lnTo>
                  <a:lnTo>
                    <a:pt x="1504" y="2352"/>
                  </a:lnTo>
                  <a:lnTo>
                    <a:pt x="1330" y="2159"/>
                  </a:lnTo>
                  <a:lnTo>
                    <a:pt x="1196" y="1966"/>
                  </a:lnTo>
                  <a:lnTo>
                    <a:pt x="1061" y="1774"/>
                  </a:lnTo>
                  <a:lnTo>
                    <a:pt x="926" y="1562"/>
                  </a:lnTo>
                  <a:lnTo>
                    <a:pt x="714" y="1137"/>
                  </a:lnTo>
                  <a:lnTo>
                    <a:pt x="540" y="752"/>
                  </a:lnTo>
                  <a:lnTo>
                    <a:pt x="405" y="424"/>
                  </a:lnTo>
                  <a:lnTo>
                    <a:pt x="309" y="116"/>
                  </a:lnTo>
                  <a:lnTo>
                    <a:pt x="270" y="58"/>
                  </a:lnTo>
                  <a:lnTo>
                    <a:pt x="232" y="20"/>
                  </a:lnTo>
                  <a:lnTo>
                    <a:pt x="174"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 name="Google Shape;704;p37"/>
            <p:cNvSpPr/>
            <p:nvPr/>
          </p:nvSpPr>
          <p:spPr>
            <a:xfrm>
              <a:off x="4432062" y="3035885"/>
              <a:ext cx="55217" cy="37875"/>
            </a:xfrm>
            <a:custGeom>
              <a:rect b="b" l="l" r="r" t="t"/>
              <a:pathLst>
                <a:path extrusionOk="0" h="1389" w="2025">
                  <a:moveTo>
                    <a:pt x="78" y="1"/>
                  </a:moveTo>
                  <a:lnTo>
                    <a:pt x="39" y="39"/>
                  </a:lnTo>
                  <a:lnTo>
                    <a:pt x="1" y="97"/>
                  </a:lnTo>
                  <a:lnTo>
                    <a:pt x="1" y="155"/>
                  </a:lnTo>
                  <a:lnTo>
                    <a:pt x="20" y="213"/>
                  </a:lnTo>
                  <a:lnTo>
                    <a:pt x="135" y="386"/>
                  </a:lnTo>
                  <a:lnTo>
                    <a:pt x="270" y="560"/>
                  </a:lnTo>
                  <a:lnTo>
                    <a:pt x="463" y="752"/>
                  </a:lnTo>
                  <a:lnTo>
                    <a:pt x="714" y="964"/>
                  </a:lnTo>
                  <a:lnTo>
                    <a:pt x="868" y="1061"/>
                  </a:lnTo>
                  <a:lnTo>
                    <a:pt x="1041" y="1138"/>
                  </a:lnTo>
                  <a:lnTo>
                    <a:pt x="1215" y="1215"/>
                  </a:lnTo>
                  <a:lnTo>
                    <a:pt x="1408" y="1292"/>
                  </a:lnTo>
                  <a:lnTo>
                    <a:pt x="1620" y="1350"/>
                  </a:lnTo>
                  <a:lnTo>
                    <a:pt x="1851" y="1388"/>
                  </a:lnTo>
                  <a:lnTo>
                    <a:pt x="1928" y="1388"/>
                  </a:lnTo>
                  <a:lnTo>
                    <a:pt x="1986" y="1350"/>
                  </a:lnTo>
                  <a:lnTo>
                    <a:pt x="2005" y="1311"/>
                  </a:lnTo>
                  <a:lnTo>
                    <a:pt x="2024" y="1253"/>
                  </a:lnTo>
                  <a:lnTo>
                    <a:pt x="2024" y="1196"/>
                  </a:lnTo>
                  <a:lnTo>
                    <a:pt x="2005" y="1157"/>
                  </a:lnTo>
                  <a:lnTo>
                    <a:pt x="1947" y="1118"/>
                  </a:lnTo>
                  <a:lnTo>
                    <a:pt x="1889" y="1099"/>
                  </a:lnTo>
                  <a:lnTo>
                    <a:pt x="1697" y="1061"/>
                  </a:lnTo>
                  <a:lnTo>
                    <a:pt x="1504" y="1003"/>
                  </a:lnTo>
                  <a:lnTo>
                    <a:pt x="1330" y="945"/>
                  </a:lnTo>
                  <a:lnTo>
                    <a:pt x="1176" y="868"/>
                  </a:lnTo>
                  <a:lnTo>
                    <a:pt x="1022" y="791"/>
                  </a:lnTo>
                  <a:lnTo>
                    <a:pt x="906" y="714"/>
                  </a:lnTo>
                  <a:lnTo>
                    <a:pt x="675" y="540"/>
                  </a:lnTo>
                  <a:lnTo>
                    <a:pt x="502" y="367"/>
                  </a:lnTo>
                  <a:lnTo>
                    <a:pt x="386" y="232"/>
                  </a:lnTo>
                  <a:lnTo>
                    <a:pt x="290" y="78"/>
                  </a:lnTo>
                  <a:lnTo>
                    <a:pt x="251" y="20"/>
                  </a:lnTo>
                  <a:lnTo>
                    <a:pt x="193"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 name="Google Shape;705;p37"/>
            <p:cNvSpPr/>
            <p:nvPr/>
          </p:nvSpPr>
          <p:spPr>
            <a:xfrm>
              <a:off x="5660280" y="3239270"/>
              <a:ext cx="372638" cy="69396"/>
            </a:xfrm>
            <a:custGeom>
              <a:rect b="b" l="l" r="r" t="t"/>
              <a:pathLst>
                <a:path extrusionOk="0" h="2545" w="13666">
                  <a:moveTo>
                    <a:pt x="135" y="1"/>
                  </a:moveTo>
                  <a:lnTo>
                    <a:pt x="78" y="20"/>
                  </a:lnTo>
                  <a:lnTo>
                    <a:pt x="39" y="59"/>
                  </a:lnTo>
                  <a:lnTo>
                    <a:pt x="0" y="116"/>
                  </a:lnTo>
                  <a:lnTo>
                    <a:pt x="0" y="174"/>
                  </a:lnTo>
                  <a:lnTo>
                    <a:pt x="20" y="232"/>
                  </a:lnTo>
                  <a:lnTo>
                    <a:pt x="58" y="271"/>
                  </a:lnTo>
                  <a:lnTo>
                    <a:pt x="116" y="309"/>
                  </a:lnTo>
                  <a:lnTo>
                    <a:pt x="1427" y="617"/>
                  </a:lnTo>
                  <a:lnTo>
                    <a:pt x="2911" y="964"/>
                  </a:lnTo>
                  <a:lnTo>
                    <a:pt x="4511" y="1331"/>
                  </a:lnTo>
                  <a:lnTo>
                    <a:pt x="6187" y="1678"/>
                  </a:lnTo>
                  <a:lnTo>
                    <a:pt x="7826" y="1986"/>
                  </a:lnTo>
                  <a:lnTo>
                    <a:pt x="9406" y="2256"/>
                  </a:lnTo>
                  <a:lnTo>
                    <a:pt x="10158" y="2371"/>
                  </a:lnTo>
                  <a:lnTo>
                    <a:pt x="10852" y="2449"/>
                  </a:lnTo>
                  <a:lnTo>
                    <a:pt x="11507" y="2506"/>
                  </a:lnTo>
                  <a:lnTo>
                    <a:pt x="12105" y="2545"/>
                  </a:lnTo>
                  <a:lnTo>
                    <a:pt x="12683" y="2545"/>
                  </a:lnTo>
                  <a:lnTo>
                    <a:pt x="12991" y="2526"/>
                  </a:lnTo>
                  <a:lnTo>
                    <a:pt x="13280" y="2468"/>
                  </a:lnTo>
                  <a:lnTo>
                    <a:pt x="13569" y="2410"/>
                  </a:lnTo>
                  <a:lnTo>
                    <a:pt x="13608" y="2371"/>
                  </a:lnTo>
                  <a:lnTo>
                    <a:pt x="13647" y="2333"/>
                  </a:lnTo>
                  <a:lnTo>
                    <a:pt x="13666" y="2275"/>
                  </a:lnTo>
                  <a:lnTo>
                    <a:pt x="13666" y="2217"/>
                  </a:lnTo>
                  <a:lnTo>
                    <a:pt x="13647" y="2159"/>
                  </a:lnTo>
                  <a:lnTo>
                    <a:pt x="13589" y="2140"/>
                  </a:lnTo>
                  <a:lnTo>
                    <a:pt x="13550" y="2121"/>
                  </a:lnTo>
                  <a:lnTo>
                    <a:pt x="13492" y="2121"/>
                  </a:lnTo>
                  <a:lnTo>
                    <a:pt x="13165" y="2179"/>
                  </a:lnTo>
                  <a:lnTo>
                    <a:pt x="12837" y="2237"/>
                  </a:lnTo>
                  <a:lnTo>
                    <a:pt x="12490" y="2256"/>
                  </a:lnTo>
                  <a:lnTo>
                    <a:pt x="12124" y="2256"/>
                  </a:lnTo>
                  <a:lnTo>
                    <a:pt x="11526" y="2217"/>
                  </a:lnTo>
                  <a:lnTo>
                    <a:pt x="10890" y="2140"/>
                  </a:lnTo>
                  <a:lnTo>
                    <a:pt x="10177" y="2063"/>
                  </a:lnTo>
                  <a:lnTo>
                    <a:pt x="9445" y="1947"/>
                  </a:lnTo>
                  <a:lnTo>
                    <a:pt x="7864" y="1697"/>
                  </a:lnTo>
                  <a:lnTo>
                    <a:pt x="6226" y="1369"/>
                  </a:lnTo>
                  <a:lnTo>
                    <a:pt x="4568" y="1022"/>
                  </a:lnTo>
                  <a:lnTo>
                    <a:pt x="2969" y="675"/>
                  </a:lnTo>
                  <a:lnTo>
                    <a:pt x="1485" y="328"/>
                  </a:lnTo>
                  <a:lnTo>
                    <a:pt x="193"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 name="Google Shape;706;p37"/>
            <p:cNvSpPr/>
            <p:nvPr/>
          </p:nvSpPr>
          <p:spPr>
            <a:xfrm>
              <a:off x="5539923" y="2883490"/>
              <a:ext cx="380000" cy="255960"/>
            </a:xfrm>
            <a:custGeom>
              <a:rect b="b" l="l" r="r" t="t"/>
              <a:pathLst>
                <a:path extrusionOk="0" h="9387" w="13936">
                  <a:moveTo>
                    <a:pt x="9908" y="0"/>
                  </a:moveTo>
                  <a:lnTo>
                    <a:pt x="9850" y="19"/>
                  </a:lnTo>
                  <a:lnTo>
                    <a:pt x="9792" y="39"/>
                  </a:lnTo>
                  <a:lnTo>
                    <a:pt x="9773" y="96"/>
                  </a:lnTo>
                  <a:lnTo>
                    <a:pt x="9753" y="154"/>
                  </a:lnTo>
                  <a:lnTo>
                    <a:pt x="9753" y="212"/>
                  </a:lnTo>
                  <a:lnTo>
                    <a:pt x="10312" y="1561"/>
                  </a:lnTo>
                  <a:lnTo>
                    <a:pt x="10891" y="2910"/>
                  </a:lnTo>
                  <a:lnTo>
                    <a:pt x="11450" y="4202"/>
                  </a:lnTo>
                  <a:lnTo>
                    <a:pt x="11989" y="5416"/>
                  </a:lnTo>
                  <a:lnTo>
                    <a:pt x="12934" y="7421"/>
                  </a:lnTo>
                  <a:lnTo>
                    <a:pt x="13531" y="8654"/>
                  </a:lnTo>
                  <a:lnTo>
                    <a:pt x="12664" y="8577"/>
                  </a:lnTo>
                  <a:lnTo>
                    <a:pt x="11334" y="8481"/>
                  </a:lnTo>
                  <a:lnTo>
                    <a:pt x="9657" y="8384"/>
                  </a:lnTo>
                  <a:lnTo>
                    <a:pt x="8732" y="8346"/>
                  </a:lnTo>
                  <a:lnTo>
                    <a:pt x="7749" y="8327"/>
                  </a:lnTo>
                  <a:lnTo>
                    <a:pt x="6747" y="8327"/>
                  </a:lnTo>
                  <a:lnTo>
                    <a:pt x="5706" y="8346"/>
                  </a:lnTo>
                  <a:lnTo>
                    <a:pt x="4684" y="8384"/>
                  </a:lnTo>
                  <a:lnTo>
                    <a:pt x="3682" y="8442"/>
                  </a:lnTo>
                  <a:lnTo>
                    <a:pt x="2718" y="8558"/>
                  </a:lnTo>
                  <a:lnTo>
                    <a:pt x="2236" y="8616"/>
                  </a:lnTo>
                  <a:lnTo>
                    <a:pt x="1774" y="8693"/>
                  </a:lnTo>
                  <a:lnTo>
                    <a:pt x="1331" y="8770"/>
                  </a:lnTo>
                  <a:lnTo>
                    <a:pt x="907" y="8866"/>
                  </a:lnTo>
                  <a:lnTo>
                    <a:pt x="502" y="8982"/>
                  </a:lnTo>
                  <a:lnTo>
                    <a:pt x="97" y="9097"/>
                  </a:lnTo>
                  <a:lnTo>
                    <a:pt x="58" y="9136"/>
                  </a:lnTo>
                  <a:lnTo>
                    <a:pt x="20" y="9175"/>
                  </a:lnTo>
                  <a:lnTo>
                    <a:pt x="1" y="9232"/>
                  </a:lnTo>
                  <a:lnTo>
                    <a:pt x="1" y="9290"/>
                  </a:lnTo>
                  <a:lnTo>
                    <a:pt x="39" y="9329"/>
                  </a:lnTo>
                  <a:lnTo>
                    <a:pt x="58" y="9367"/>
                  </a:lnTo>
                  <a:lnTo>
                    <a:pt x="97" y="9387"/>
                  </a:lnTo>
                  <a:lnTo>
                    <a:pt x="193" y="9387"/>
                  </a:lnTo>
                  <a:lnTo>
                    <a:pt x="617" y="9252"/>
                  </a:lnTo>
                  <a:lnTo>
                    <a:pt x="1080" y="9136"/>
                  </a:lnTo>
                  <a:lnTo>
                    <a:pt x="1543" y="9040"/>
                  </a:lnTo>
                  <a:lnTo>
                    <a:pt x="2044" y="8963"/>
                  </a:lnTo>
                  <a:lnTo>
                    <a:pt x="2564" y="8885"/>
                  </a:lnTo>
                  <a:lnTo>
                    <a:pt x="3084" y="8808"/>
                  </a:lnTo>
                  <a:lnTo>
                    <a:pt x="4164" y="8712"/>
                  </a:lnTo>
                  <a:lnTo>
                    <a:pt x="5282" y="8654"/>
                  </a:lnTo>
                  <a:lnTo>
                    <a:pt x="6400" y="8616"/>
                  </a:lnTo>
                  <a:lnTo>
                    <a:pt x="7518" y="8616"/>
                  </a:lnTo>
                  <a:lnTo>
                    <a:pt x="8597" y="8654"/>
                  </a:lnTo>
                  <a:lnTo>
                    <a:pt x="9638" y="8673"/>
                  </a:lnTo>
                  <a:lnTo>
                    <a:pt x="10601" y="8731"/>
                  </a:lnTo>
                  <a:lnTo>
                    <a:pt x="12220" y="8847"/>
                  </a:lnTo>
                  <a:lnTo>
                    <a:pt x="13338" y="8943"/>
                  </a:lnTo>
                  <a:lnTo>
                    <a:pt x="13762" y="9001"/>
                  </a:lnTo>
                  <a:lnTo>
                    <a:pt x="13840" y="8982"/>
                  </a:lnTo>
                  <a:lnTo>
                    <a:pt x="13897" y="8924"/>
                  </a:lnTo>
                  <a:lnTo>
                    <a:pt x="13936" y="8847"/>
                  </a:lnTo>
                  <a:lnTo>
                    <a:pt x="13917" y="8770"/>
                  </a:lnTo>
                  <a:lnTo>
                    <a:pt x="13531" y="7980"/>
                  </a:lnTo>
                  <a:lnTo>
                    <a:pt x="12587" y="5975"/>
                  </a:lnTo>
                  <a:lnTo>
                    <a:pt x="11989" y="4645"/>
                  </a:lnTo>
                  <a:lnTo>
                    <a:pt x="11334" y="3200"/>
                  </a:lnTo>
                  <a:lnTo>
                    <a:pt x="10679" y="1658"/>
                  </a:lnTo>
                  <a:lnTo>
                    <a:pt x="10042" y="96"/>
                  </a:lnTo>
                  <a:lnTo>
                    <a:pt x="10004" y="39"/>
                  </a:lnTo>
                  <a:lnTo>
                    <a:pt x="9965" y="19"/>
                  </a:lnTo>
                  <a:lnTo>
                    <a:pt x="9908"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 name="Google Shape;707;p37"/>
            <p:cNvSpPr/>
            <p:nvPr/>
          </p:nvSpPr>
          <p:spPr>
            <a:xfrm>
              <a:off x="5422211" y="2879809"/>
              <a:ext cx="42592" cy="64133"/>
            </a:xfrm>
            <a:custGeom>
              <a:rect b="b" l="l" r="r" t="t"/>
              <a:pathLst>
                <a:path extrusionOk="0" h="2352" w="1562">
                  <a:moveTo>
                    <a:pt x="154" y="0"/>
                  </a:moveTo>
                  <a:lnTo>
                    <a:pt x="97" y="19"/>
                  </a:lnTo>
                  <a:lnTo>
                    <a:pt x="58" y="58"/>
                  </a:lnTo>
                  <a:lnTo>
                    <a:pt x="19" y="96"/>
                  </a:lnTo>
                  <a:lnTo>
                    <a:pt x="0" y="154"/>
                  </a:lnTo>
                  <a:lnTo>
                    <a:pt x="19" y="212"/>
                  </a:lnTo>
                  <a:lnTo>
                    <a:pt x="58" y="270"/>
                  </a:lnTo>
                  <a:lnTo>
                    <a:pt x="97" y="289"/>
                  </a:lnTo>
                  <a:lnTo>
                    <a:pt x="154" y="308"/>
                  </a:lnTo>
                  <a:lnTo>
                    <a:pt x="405" y="328"/>
                  </a:lnTo>
                  <a:lnTo>
                    <a:pt x="482" y="347"/>
                  </a:lnTo>
                  <a:lnTo>
                    <a:pt x="540" y="366"/>
                  </a:lnTo>
                  <a:lnTo>
                    <a:pt x="578" y="386"/>
                  </a:lnTo>
                  <a:lnTo>
                    <a:pt x="598" y="424"/>
                  </a:lnTo>
                  <a:lnTo>
                    <a:pt x="617" y="482"/>
                  </a:lnTo>
                  <a:lnTo>
                    <a:pt x="636" y="636"/>
                  </a:lnTo>
                  <a:lnTo>
                    <a:pt x="656" y="713"/>
                  </a:lnTo>
                  <a:lnTo>
                    <a:pt x="694" y="771"/>
                  </a:lnTo>
                  <a:lnTo>
                    <a:pt x="752" y="810"/>
                  </a:lnTo>
                  <a:lnTo>
                    <a:pt x="810" y="848"/>
                  </a:lnTo>
                  <a:lnTo>
                    <a:pt x="906" y="867"/>
                  </a:lnTo>
                  <a:lnTo>
                    <a:pt x="1002" y="867"/>
                  </a:lnTo>
                  <a:lnTo>
                    <a:pt x="1041" y="945"/>
                  </a:lnTo>
                  <a:lnTo>
                    <a:pt x="1080" y="1041"/>
                  </a:lnTo>
                  <a:lnTo>
                    <a:pt x="1137" y="1349"/>
                  </a:lnTo>
                  <a:lnTo>
                    <a:pt x="1214" y="1754"/>
                  </a:lnTo>
                  <a:lnTo>
                    <a:pt x="1253" y="2197"/>
                  </a:lnTo>
                  <a:lnTo>
                    <a:pt x="1272" y="2255"/>
                  </a:lnTo>
                  <a:lnTo>
                    <a:pt x="1311" y="2294"/>
                  </a:lnTo>
                  <a:lnTo>
                    <a:pt x="1349" y="2332"/>
                  </a:lnTo>
                  <a:lnTo>
                    <a:pt x="1407" y="2352"/>
                  </a:lnTo>
                  <a:lnTo>
                    <a:pt x="1426" y="2332"/>
                  </a:lnTo>
                  <a:lnTo>
                    <a:pt x="1484" y="2332"/>
                  </a:lnTo>
                  <a:lnTo>
                    <a:pt x="1523" y="2294"/>
                  </a:lnTo>
                  <a:lnTo>
                    <a:pt x="1542" y="2236"/>
                  </a:lnTo>
                  <a:lnTo>
                    <a:pt x="1561" y="2178"/>
                  </a:lnTo>
                  <a:lnTo>
                    <a:pt x="1504" y="1658"/>
                  </a:lnTo>
                  <a:lnTo>
                    <a:pt x="1446" y="1253"/>
                  </a:lnTo>
                  <a:lnTo>
                    <a:pt x="1369" y="964"/>
                  </a:lnTo>
                  <a:lnTo>
                    <a:pt x="1292" y="771"/>
                  </a:lnTo>
                  <a:lnTo>
                    <a:pt x="1214" y="655"/>
                  </a:lnTo>
                  <a:lnTo>
                    <a:pt x="1137" y="598"/>
                  </a:lnTo>
                  <a:lnTo>
                    <a:pt x="1080" y="578"/>
                  </a:lnTo>
                  <a:lnTo>
                    <a:pt x="925" y="578"/>
                  </a:lnTo>
                  <a:lnTo>
                    <a:pt x="906" y="424"/>
                  </a:lnTo>
                  <a:lnTo>
                    <a:pt x="868" y="289"/>
                  </a:lnTo>
                  <a:lnTo>
                    <a:pt x="790" y="174"/>
                  </a:lnTo>
                  <a:lnTo>
                    <a:pt x="694" y="116"/>
                  </a:lnTo>
                  <a:lnTo>
                    <a:pt x="598" y="58"/>
                  </a:lnTo>
                  <a:lnTo>
                    <a:pt x="482" y="19"/>
                  </a:lnTo>
                  <a:lnTo>
                    <a:pt x="366" y="19"/>
                  </a:lnTo>
                  <a:lnTo>
                    <a:pt x="154"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 name="Google Shape;708;p37"/>
            <p:cNvSpPr/>
            <p:nvPr/>
          </p:nvSpPr>
          <p:spPr>
            <a:xfrm>
              <a:off x="5144714" y="2888725"/>
              <a:ext cx="62579" cy="36293"/>
            </a:xfrm>
            <a:custGeom>
              <a:rect b="b" l="l" r="r" t="t"/>
              <a:pathLst>
                <a:path extrusionOk="0" h="1331" w="2295">
                  <a:moveTo>
                    <a:pt x="135" y="1"/>
                  </a:moveTo>
                  <a:lnTo>
                    <a:pt x="77" y="20"/>
                  </a:lnTo>
                  <a:lnTo>
                    <a:pt x="39" y="59"/>
                  </a:lnTo>
                  <a:lnTo>
                    <a:pt x="20" y="97"/>
                  </a:lnTo>
                  <a:lnTo>
                    <a:pt x="0" y="155"/>
                  </a:lnTo>
                  <a:lnTo>
                    <a:pt x="20" y="213"/>
                  </a:lnTo>
                  <a:lnTo>
                    <a:pt x="58" y="271"/>
                  </a:lnTo>
                  <a:lnTo>
                    <a:pt x="116" y="290"/>
                  </a:lnTo>
                  <a:lnTo>
                    <a:pt x="328" y="367"/>
                  </a:lnTo>
                  <a:lnTo>
                    <a:pt x="559" y="444"/>
                  </a:lnTo>
                  <a:lnTo>
                    <a:pt x="848" y="560"/>
                  </a:lnTo>
                  <a:lnTo>
                    <a:pt x="1157" y="695"/>
                  </a:lnTo>
                  <a:lnTo>
                    <a:pt x="1465" y="868"/>
                  </a:lnTo>
                  <a:lnTo>
                    <a:pt x="1774" y="1061"/>
                  </a:lnTo>
                  <a:lnTo>
                    <a:pt x="1909" y="1176"/>
                  </a:lnTo>
                  <a:lnTo>
                    <a:pt x="2024" y="1292"/>
                  </a:lnTo>
                  <a:lnTo>
                    <a:pt x="2082" y="1311"/>
                  </a:lnTo>
                  <a:lnTo>
                    <a:pt x="2140" y="1331"/>
                  </a:lnTo>
                  <a:lnTo>
                    <a:pt x="2198" y="1311"/>
                  </a:lnTo>
                  <a:lnTo>
                    <a:pt x="2236" y="1292"/>
                  </a:lnTo>
                  <a:lnTo>
                    <a:pt x="2275" y="1234"/>
                  </a:lnTo>
                  <a:lnTo>
                    <a:pt x="2294" y="1176"/>
                  </a:lnTo>
                  <a:lnTo>
                    <a:pt x="2275" y="1119"/>
                  </a:lnTo>
                  <a:lnTo>
                    <a:pt x="2236" y="1080"/>
                  </a:lnTo>
                  <a:lnTo>
                    <a:pt x="2101" y="945"/>
                  </a:lnTo>
                  <a:lnTo>
                    <a:pt x="1966" y="830"/>
                  </a:lnTo>
                  <a:lnTo>
                    <a:pt x="1639" y="618"/>
                  </a:lnTo>
                  <a:lnTo>
                    <a:pt x="1311" y="444"/>
                  </a:lnTo>
                  <a:lnTo>
                    <a:pt x="983" y="290"/>
                  </a:lnTo>
                  <a:lnTo>
                    <a:pt x="694" y="174"/>
                  </a:lnTo>
                  <a:lnTo>
                    <a:pt x="444" y="78"/>
                  </a:lnTo>
                  <a:lnTo>
                    <a:pt x="193" y="1"/>
                  </a:lnTo>
                  <a:close/>
                </a:path>
              </a:pathLst>
            </a:custGeom>
            <a:solidFill>
              <a:srgbClr val="30303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 name="Google Shape;709;p37"/>
            <p:cNvSpPr/>
            <p:nvPr/>
          </p:nvSpPr>
          <p:spPr>
            <a:xfrm>
              <a:off x="5135253" y="2898187"/>
              <a:ext cx="50472" cy="55735"/>
            </a:xfrm>
            <a:custGeom>
              <a:rect b="b" l="l" r="r" t="t"/>
              <a:pathLst>
                <a:path extrusionOk="0" h="2044" w="1851">
                  <a:moveTo>
                    <a:pt x="97" y="1"/>
                  </a:moveTo>
                  <a:lnTo>
                    <a:pt x="39" y="39"/>
                  </a:lnTo>
                  <a:lnTo>
                    <a:pt x="20" y="97"/>
                  </a:lnTo>
                  <a:lnTo>
                    <a:pt x="0" y="155"/>
                  </a:lnTo>
                  <a:lnTo>
                    <a:pt x="20" y="213"/>
                  </a:lnTo>
                  <a:lnTo>
                    <a:pt x="58" y="251"/>
                  </a:lnTo>
                  <a:lnTo>
                    <a:pt x="424" y="598"/>
                  </a:lnTo>
                  <a:lnTo>
                    <a:pt x="887" y="1061"/>
                  </a:lnTo>
                  <a:lnTo>
                    <a:pt x="1099" y="1292"/>
                  </a:lnTo>
                  <a:lnTo>
                    <a:pt x="1311" y="1543"/>
                  </a:lnTo>
                  <a:lnTo>
                    <a:pt x="1465" y="1755"/>
                  </a:lnTo>
                  <a:lnTo>
                    <a:pt x="1562" y="1947"/>
                  </a:lnTo>
                  <a:lnTo>
                    <a:pt x="1581" y="1986"/>
                  </a:lnTo>
                  <a:lnTo>
                    <a:pt x="1619" y="2024"/>
                  </a:lnTo>
                  <a:lnTo>
                    <a:pt x="1658" y="2044"/>
                  </a:lnTo>
                  <a:lnTo>
                    <a:pt x="1754" y="2044"/>
                  </a:lnTo>
                  <a:lnTo>
                    <a:pt x="1793" y="2005"/>
                  </a:lnTo>
                  <a:lnTo>
                    <a:pt x="1832" y="1967"/>
                  </a:lnTo>
                  <a:lnTo>
                    <a:pt x="1851" y="1909"/>
                  </a:lnTo>
                  <a:lnTo>
                    <a:pt x="1832" y="1851"/>
                  </a:lnTo>
                  <a:lnTo>
                    <a:pt x="1793" y="1735"/>
                  </a:lnTo>
                  <a:lnTo>
                    <a:pt x="1716" y="1600"/>
                  </a:lnTo>
                  <a:lnTo>
                    <a:pt x="1504" y="1311"/>
                  </a:lnTo>
                  <a:lnTo>
                    <a:pt x="1253" y="1003"/>
                  </a:lnTo>
                  <a:lnTo>
                    <a:pt x="983" y="733"/>
                  </a:lnTo>
                  <a:lnTo>
                    <a:pt x="502" y="251"/>
                  </a:lnTo>
                  <a:lnTo>
                    <a:pt x="251" y="39"/>
                  </a:lnTo>
                  <a:lnTo>
                    <a:pt x="212"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 name="Google Shape;710;p37"/>
            <p:cNvSpPr/>
            <p:nvPr/>
          </p:nvSpPr>
          <p:spPr>
            <a:xfrm>
              <a:off x="5911492" y="3120495"/>
              <a:ext cx="59934" cy="46273"/>
            </a:xfrm>
            <a:custGeom>
              <a:rect b="b" l="l" r="r" t="t"/>
              <a:pathLst>
                <a:path extrusionOk="0" h="1697" w="2198">
                  <a:moveTo>
                    <a:pt x="135" y="1"/>
                  </a:moveTo>
                  <a:lnTo>
                    <a:pt x="78" y="20"/>
                  </a:lnTo>
                  <a:lnTo>
                    <a:pt x="39" y="59"/>
                  </a:lnTo>
                  <a:lnTo>
                    <a:pt x="20" y="97"/>
                  </a:lnTo>
                  <a:lnTo>
                    <a:pt x="1" y="155"/>
                  </a:lnTo>
                  <a:lnTo>
                    <a:pt x="20" y="213"/>
                  </a:lnTo>
                  <a:lnTo>
                    <a:pt x="58" y="271"/>
                  </a:lnTo>
                  <a:lnTo>
                    <a:pt x="116" y="290"/>
                  </a:lnTo>
                  <a:lnTo>
                    <a:pt x="290" y="367"/>
                  </a:lnTo>
                  <a:lnTo>
                    <a:pt x="482" y="463"/>
                  </a:lnTo>
                  <a:lnTo>
                    <a:pt x="733" y="598"/>
                  </a:lnTo>
                  <a:lnTo>
                    <a:pt x="1022" y="772"/>
                  </a:lnTo>
                  <a:lnTo>
                    <a:pt x="1330" y="1003"/>
                  </a:lnTo>
                  <a:lnTo>
                    <a:pt x="1639" y="1292"/>
                  </a:lnTo>
                  <a:lnTo>
                    <a:pt x="1793" y="1446"/>
                  </a:lnTo>
                  <a:lnTo>
                    <a:pt x="1928" y="1639"/>
                  </a:lnTo>
                  <a:lnTo>
                    <a:pt x="1986" y="1678"/>
                  </a:lnTo>
                  <a:lnTo>
                    <a:pt x="2044" y="1697"/>
                  </a:lnTo>
                  <a:lnTo>
                    <a:pt x="2101" y="1678"/>
                  </a:lnTo>
                  <a:lnTo>
                    <a:pt x="2140" y="1658"/>
                  </a:lnTo>
                  <a:lnTo>
                    <a:pt x="2178" y="1620"/>
                  </a:lnTo>
                  <a:lnTo>
                    <a:pt x="2198" y="1562"/>
                  </a:lnTo>
                  <a:lnTo>
                    <a:pt x="2198" y="1504"/>
                  </a:lnTo>
                  <a:lnTo>
                    <a:pt x="2178" y="1446"/>
                  </a:lnTo>
                  <a:lnTo>
                    <a:pt x="2005" y="1254"/>
                  </a:lnTo>
                  <a:lnTo>
                    <a:pt x="1851" y="1080"/>
                  </a:lnTo>
                  <a:lnTo>
                    <a:pt x="1697" y="926"/>
                  </a:lnTo>
                  <a:lnTo>
                    <a:pt x="1523" y="772"/>
                  </a:lnTo>
                  <a:lnTo>
                    <a:pt x="1196" y="521"/>
                  </a:lnTo>
                  <a:lnTo>
                    <a:pt x="887" y="328"/>
                  </a:lnTo>
                  <a:lnTo>
                    <a:pt x="637" y="193"/>
                  </a:lnTo>
                  <a:lnTo>
                    <a:pt x="405" y="97"/>
                  </a:lnTo>
                  <a:lnTo>
                    <a:pt x="193"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 name="Google Shape;711;p37"/>
            <p:cNvSpPr/>
            <p:nvPr/>
          </p:nvSpPr>
          <p:spPr>
            <a:xfrm>
              <a:off x="4874061" y="4264622"/>
              <a:ext cx="85156" cy="142991"/>
            </a:xfrm>
            <a:custGeom>
              <a:rect b="b" l="l" r="r" t="t"/>
              <a:pathLst>
                <a:path extrusionOk="0" h="5244" w="3123">
                  <a:moveTo>
                    <a:pt x="2930" y="1"/>
                  </a:moveTo>
                  <a:lnTo>
                    <a:pt x="2872" y="20"/>
                  </a:lnTo>
                  <a:lnTo>
                    <a:pt x="2833" y="78"/>
                  </a:lnTo>
                  <a:lnTo>
                    <a:pt x="19" y="5012"/>
                  </a:lnTo>
                  <a:lnTo>
                    <a:pt x="0" y="5070"/>
                  </a:lnTo>
                  <a:lnTo>
                    <a:pt x="0" y="5128"/>
                  </a:lnTo>
                  <a:lnTo>
                    <a:pt x="19" y="5186"/>
                  </a:lnTo>
                  <a:lnTo>
                    <a:pt x="77" y="5224"/>
                  </a:lnTo>
                  <a:lnTo>
                    <a:pt x="135" y="5243"/>
                  </a:lnTo>
                  <a:lnTo>
                    <a:pt x="212" y="5224"/>
                  </a:lnTo>
                  <a:lnTo>
                    <a:pt x="270" y="5166"/>
                  </a:lnTo>
                  <a:lnTo>
                    <a:pt x="3103" y="213"/>
                  </a:lnTo>
                  <a:lnTo>
                    <a:pt x="3123" y="155"/>
                  </a:lnTo>
                  <a:lnTo>
                    <a:pt x="3123" y="97"/>
                  </a:lnTo>
                  <a:lnTo>
                    <a:pt x="3084" y="59"/>
                  </a:lnTo>
                  <a:lnTo>
                    <a:pt x="3045" y="20"/>
                  </a:lnTo>
                  <a:lnTo>
                    <a:pt x="2988"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 name="Google Shape;712;p37"/>
            <p:cNvSpPr/>
            <p:nvPr/>
          </p:nvSpPr>
          <p:spPr>
            <a:xfrm>
              <a:off x="5021194" y="3488901"/>
              <a:ext cx="118286" cy="671708"/>
            </a:xfrm>
            <a:custGeom>
              <a:rect b="b" l="l" r="r" t="t"/>
              <a:pathLst>
                <a:path extrusionOk="0" h="24634" w="4338">
                  <a:moveTo>
                    <a:pt x="4145" y="1"/>
                  </a:moveTo>
                  <a:lnTo>
                    <a:pt x="4106" y="40"/>
                  </a:lnTo>
                  <a:lnTo>
                    <a:pt x="4068" y="78"/>
                  </a:lnTo>
                  <a:lnTo>
                    <a:pt x="4049" y="136"/>
                  </a:lnTo>
                  <a:lnTo>
                    <a:pt x="1" y="24460"/>
                  </a:lnTo>
                  <a:lnTo>
                    <a:pt x="1" y="24518"/>
                  </a:lnTo>
                  <a:lnTo>
                    <a:pt x="39" y="24576"/>
                  </a:lnTo>
                  <a:lnTo>
                    <a:pt x="78" y="24614"/>
                  </a:lnTo>
                  <a:lnTo>
                    <a:pt x="136" y="24634"/>
                  </a:lnTo>
                  <a:lnTo>
                    <a:pt x="213" y="24634"/>
                  </a:lnTo>
                  <a:lnTo>
                    <a:pt x="252" y="24595"/>
                  </a:lnTo>
                  <a:lnTo>
                    <a:pt x="290" y="24556"/>
                  </a:lnTo>
                  <a:lnTo>
                    <a:pt x="309" y="24518"/>
                  </a:lnTo>
                  <a:lnTo>
                    <a:pt x="4338" y="174"/>
                  </a:lnTo>
                  <a:lnTo>
                    <a:pt x="4338" y="117"/>
                  </a:lnTo>
                  <a:lnTo>
                    <a:pt x="4318" y="59"/>
                  </a:lnTo>
                  <a:lnTo>
                    <a:pt x="4280" y="20"/>
                  </a:lnTo>
                  <a:lnTo>
                    <a:pt x="4222"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13" name="Google Shape;713;p37"/>
          <p:cNvSpPr/>
          <p:nvPr/>
        </p:nvSpPr>
        <p:spPr>
          <a:xfrm>
            <a:off x="5735647" y="1310179"/>
            <a:ext cx="2027458" cy="525600"/>
          </a:xfrm>
          <a:custGeom>
            <a:rect b="b" l="l" r="r" t="t"/>
            <a:pathLst>
              <a:path extrusionOk="0" h="21024" w="80367">
                <a:moveTo>
                  <a:pt x="0" y="17373"/>
                </a:moveTo>
                <a:cubicBezTo>
                  <a:pt x="3352" y="15141"/>
                  <a:pt x="7941" y="15016"/>
                  <a:pt x="11936" y="15517"/>
                </a:cubicBezTo>
                <a:cubicBezTo>
                  <a:pt x="13323" y="15691"/>
                  <a:pt x="16502" y="17065"/>
                  <a:pt x="15384" y="17904"/>
                </a:cubicBezTo>
                <a:cubicBezTo>
                  <a:pt x="13892" y="19023"/>
                  <a:pt x="11931" y="14915"/>
                  <a:pt x="12467" y="13129"/>
                </a:cubicBezTo>
                <a:cubicBezTo>
                  <a:pt x="14909" y="4989"/>
                  <a:pt x="29788" y="14243"/>
                  <a:pt x="37929" y="11803"/>
                </a:cubicBezTo>
                <a:cubicBezTo>
                  <a:pt x="41170" y="10831"/>
                  <a:pt x="44130" y="288"/>
                  <a:pt x="41377" y="2255"/>
                </a:cubicBezTo>
                <a:cubicBezTo>
                  <a:pt x="40054" y="3200"/>
                  <a:pt x="38880" y="5270"/>
                  <a:pt x="39521" y="6764"/>
                </a:cubicBezTo>
                <a:cubicBezTo>
                  <a:pt x="40259" y="8485"/>
                  <a:pt x="42971" y="8885"/>
                  <a:pt x="44825" y="8620"/>
                </a:cubicBezTo>
                <a:cubicBezTo>
                  <a:pt x="47551" y="8231"/>
                  <a:pt x="48369" y="4073"/>
                  <a:pt x="50926" y="3050"/>
                </a:cubicBezTo>
                <a:cubicBezTo>
                  <a:pt x="53476" y="2030"/>
                  <a:pt x="56793" y="2167"/>
                  <a:pt x="59148" y="3581"/>
                </a:cubicBezTo>
                <a:cubicBezTo>
                  <a:pt x="61196" y="4810"/>
                  <a:pt x="63265" y="6795"/>
                  <a:pt x="63657" y="9151"/>
                </a:cubicBezTo>
                <a:cubicBezTo>
                  <a:pt x="63914" y="10694"/>
                  <a:pt x="61638" y="12969"/>
                  <a:pt x="60209" y="12334"/>
                </a:cubicBezTo>
                <a:cubicBezTo>
                  <a:pt x="57168" y="10982"/>
                  <a:pt x="55640" y="5675"/>
                  <a:pt x="57291" y="2785"/>
                </a:cubicBezTo>
                <a:cubicBezTo>
                  <a:pt x="58805" y="135"/>
                  <a:pt x="64151" y="-965"/>
                  <a:pt x="66309" y="1194"/>
                </a:cubicBezTo>
                <a:cubicBezTo>
                  <a:pt x="70309" y="5197"/>
                  <a:pt x="69184" y="13461"/>
                  <a:pt x="66044" y="18169"/>
                </a:cubicBezTo>
                <a:cubicBezTo>
                  <a:pt x="64267" y="20833"/>
                  <a:pt x="57272" y="22337"/>
                  <a:pt x="56496" y="19230"/>
                </a:cubicBezTo>
                <a:cubicBezTo>
                  <a:pt x="56093" y="17618"/>
                  <a:pt x="59366" y="16835"/>
                  <a:pt x="61005" y="17108"/>
                </a:cubicBezTo>
                <a:cubicBezTo>
                  <a:pt x="67443" y="18180"/>
                  <a:pt x="74937" y="17812"/>
                  <a:pt x="80367" y="14190"/>
                </a:cubicBezTo>
              </a:path>
            </a:pathLst>
          </a:cu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5" name="Shape 4375"/>
        <p:cNvGrpSpPr/>
        <p:nvPr/>
      </p:nvGrpSpPr>
      <p:grpSpPr>
        <a:xfrm>
          <a:off x="0" y="0"/>
          <a:ext cx="0" cy="0"/>
          <a:chOff x="0" y="0"/>
          <a:chExt cx="0" cy="0"/>
        </a:xfrm>
      </p:grpSpPr>
      <p:sp>
        <p:nvSpPr>
          <p:cNvPr id="4376" name="Google Shape;4376;p174"/>
          <p:cNvSpPr txBox="1"/>
          <p:nvPr>
            <p:ph type="title"/>
          </p:nvPr>
        </p:nvSpPr>
        <p:spPr>
          <a:xfrm>
            <a:off x="720000" y="5394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Antipsychotics uses </a:t>
            </a:r>
            <a:endParaRPr/>
          </a:p>
        </p:txBody>
      </p:sp>
      <p:sp>
        <p:nvSpPr>
          <p:cNvPr id="4377" name="Google Shape;4377;p174"/>
          <p:cNvSpPr txBox="1"/>
          <p:nvPr>
            <p:ph idx="1" type="body"/>
          </p:nvPr>
        </p:nvSpPr>
        <p:spPr>
          <a:xfrm>
            <a:off x="720725" y="1321385"/>
            <a:ext cx="7702500" cy="3287700"/>
          </a:xfrm>
          <a:prstGeom prst="rect">
            <a:avLst/>
          </a:prstGeom>
          <a:noFill/>
          <a:ln>
            <a:noFill/>
          </a:ln>
        </p:spPr>
        <p:txBody>
          <a:bodyPr anchorCtr="0" anchor="t" bIns="45700" lIns="91425" spcFirstLastPara="1" rIns="91425" wrap="square" tIns="45700">
            <a:normAutofit fontScale="92500" lnSpcReduction="10000"/>
          </a:bodyPr>
          <a:lstStyle/>
          <a:p>
            <a:pPr indent="-317500" lvl="0" marL="457200" rtl="0" algn="l">
              <a:lnSpc>
                <a:spcPct val="100000"/>
              </a:lnSpc>
              <a:spcBef>
                <a:spcPts val="0"/>
              </a:spcBef>
              <a:spcAft>
                <a:spcPts val="0"/>
              </a:spcAft>
              <a:buSzPct val="108108"/>
              <a:buChar char="•"/>
            </a:pPr>
            <a:r>
              <a:rPr b="1" lang="en-US"/>
              <a:t>Schizophrenia (and its related spectrum of disorders, including schizoaffective disorder and schizophreniform disorder).</a:t>
            </a:r>
            <a:endParaRPr/>
          </a:p>
          <a:p>
            <a:pPr indent="-317500" lvl="0" marL="457200" rtl="0" algn="l">
              <a:lnSpc>
                <a:spcPct val="100000"/>
              </a:lnSpc>
              <a:spcBef>
                <a:spcPts val="0"/>
              </a:spcBef>
              <a:spcAft>
                <a:spcPts val="0"/>
              </a:spcAft>
              <a:buSzPct val="108108"/>
              <a:buChar char="•"/>
            </a:pPr>
            <a:r>
              <a:rPr b="1" lang="en-US"/>
              <a:t>Bipolar disorder </a:t>
            </a:r>
            <a:endParaRPr/>
          </a:p>
          <a:p>
            <a:pPr indent="-317500" lvl="0" marL="457200" rtl="0" algn="l">
              <a:lnSpc>
                <a:spcPct val="100000"/>
              </a:lnSpc>
              <a:spcBef>
                <a:spcPts val="0"/>
              </a:spcBef>
              <a:spcAft>
                <a:spcPts val="0"/>
              </a:spcAft>
              <a:buSzPct val="108108"/>
              <a:buChar char="•"/>
            </a:pPr>
            <a:r>
              <a:rPr b="1" lang="en-US"/>
              <a:t>Mania </a:t>
            </a:r>
            <a:endParaRPr/>
          </a:p>
          <a:p>
            <a:pPr indent="-317500" lvl="0" marL="457200" rtl="0" algn="l">
              <a:lnSpc>
                <a:spcPct val="100000"/>
              </a:lnSpc>
              <a:spcBef>
                <a:spcPts val="0"/>
              </a:spcBef>
              <a:spcAft>
                <a:spcPts val="0"/>
              </a:spcAft>
              <a:buSzPct val="108108"/>
              <a:buChar char="•"/>
            </a:pPr>
            <a:r>
              <a:rPr b="1" lang="en-US"/>
              <a:t>Major depressive disorder with psychotic features.</a:t>
            </a:r>
            <a:endParaRPr/>
          </a:p>
          <a:p>
            <a:pPr indent="-317500" lvl="0" marL="457200" rtl="0" algn="l">
              <a:lnSpc>
                <a:spcPct val="100000"/>
              </a:lnSpc>
              <a:spcBef>
                <a:spcPts val="0"/>
              </a:spcBef>
              <a:spcAft>
                <a:spcPts val="0"/>
              </a:spcAft>
              <a:buSzPct val="108108"/>
              <a:buChar char="•"/>
            </a:pPr>
            <a:r>
              <a:rPr b="1" lang="en-US"/>
              <a:t>Delusional disorder </a:t>
            </a:r>
            <a:endParaRPr/>
          </a:p>
          <a:p>
            <a:pPr indent="-317500" lvl="0" marL="457200" rtl="0" algn="l">
              <a:lnSpc>
                <a:spcPct val="100000"/>
              </a:lnSpc>
              <a:spcBef>
                <a:spcPts val="0"/>
              </a:spcBef>
              <a:spcAft>
                <a:spcPts val="0"/>
              </a:spcAft>
              <a:buSzPct val="108108"/>
              <a:buChar char="•"/>
            </a:pPr>
            <a:r>
              <a:rPr b="1" lang="en-US"/>
              <a:t>Severe agitation.</a:t>
            </a:r>
            <a:endParaRPr/>
          </a:p>
          <a:p>
            <a:pPr indent="-317500" lvl="0" marL="457200" rtl="0" algn="l">
              <a:lnSpc>
                <a:spcPct val="100000"/>
              </a:lnSpc>
              <a:spcBef>
                <a:spcPts val="0"/>
              </a:spcBef>
              <a:spcAft>
                <a:spcPts val="0"/>
              </a:spcAft>
              <a:buSzPct val="108108"/>
              <a:buChar char="•"/>
            </a:pPr>
            <a:r>
              <a:rPr b="1" lang="en-US"/>
              <a:t>Borderline personality disorder </a:t>
            </a:r>
            <a:endParaRPr/>
          </a:p>
          <a:p>
            <a:pPr indent="-317500" lvl="0" marL="457200" rtl="0" algn="l">
              <a:lnSpc>
                <a:spcPct val="100000"/>
              </a:lnSpc>
              <a:spcBef>
                <a:spcPts val="0"/>
              </a:spcBef>
              <a:spcAft>
                <a:spcPts val="0"/>
              </a:spcAft>
              <a:buSzPct val="108108"/>
              <a:buChar char="•"/>
            </a:pPr>
            <a:r>
              <a:rPr b="1" lang="en-US"/>
              <a:t>Dementia </a:t>
            </a:r>
            <a:endParaRPr/>
          </a:p>
          <a:p>
            <a:pPr indent="-317500" lvl="0" marL="457200" rtl="0" algn="l">
              <a:lnSpc>
                <a:spcPct val="100000"/>
              </a:lnSpc>
              <a:spcBef>
                <a:spcPts val="0"/>
              </a:spcBef>
              <a:spcAft>
                <a:spcPts val="0"/>
              </a:spcAft>
              <a:buSzPct val="108108"/>
              <a:buChar char="•"/>
            </a:pPr>
            <a:r>
              <a:rPr b="1" lang="en-US"/>
              <a:t>Delirium </a:t>
            </a:r>
            <a:endParaRPr/>
          </a:p>
          <a:p>
            <a:pPr indent="-317500" lvl="0" marL="457200" rtl="0" algn="l">
              <a:lnSpc>
                <a:spcPct val="100000"/>
              </a:lnSpc>
              <a:spcBef>
                <a:spcPts val="0"/>
              </a:spcBef>
              <a:spcAft>
                <a:spcPts val="0"/>
              </a:spcAft>
              <a:buSzPct val="108108"/>
              <a:buChar char="•"/>
            </a:pPr>
            <a:r>
              <a:rPr b="1" lang="en-US"/>
              <a:t>Substance-induced psychotic disorder.</a:t>
            </a:r>
            <a:br>
              <a:rPr b="1" lang="en-US" u="sng">
                <a:solidFill>
                  <a:schemeClr val="hlink"/>
                </a:solidFill>
                <a:hlinkClick r:id="rId3"/>
              </a:rPr>
            </a:br>
            <a:endParaRPr b="1"/>
          </a:p>
          <a:p>
            <a:pPr indent="0" lvl="0" marL="139700" rtl="0" algn="l">
              <a:lnSpc>
                <a:spcPct val="100000"/>
              </a:lnSpc>
              <a:spcBef>
                <a:spcPts val="0"/>
              </a:spcBef>
              <a:spcAft>
                <a:spcPts val="0"/>
              </a:spcAft>
              <a:buSzPct val="108108"/>
              <a:buNone/>
            </a:pPr>
            <a:r>
              <a:rPr b="1" lang="en-US"/>
              <a:t>Providers may treat other conditions with antipsychotics, but those drugs aren’t their main treatment. These conditions include:</a:t>
            </a:r>
            <a:br>
              <a:rPr b="1" lang="en-US" u="sng">
                <a:solidFill>
                  <a:schemeClr val="hlink"/>
                </a:solidFill>
                <a:hlinkClick r:id="rId4"/>
              </a:rPr>
            </a:br>
            <a:r>
              <a:rPr b="1" lang="en-US"/>
              <a:t>• Tourette syndrome</a:t>
            </a:r>
            <a:br>
              <a:rPr b="1" lang="en-US"/>
            </a:br>
            <a:r>
              <a:rPr b="1" lang="en-US"/>
              <a:t>• Huntington’s disease.</a:t>
            </a:r>
            <a:endParaRPr/>
          </a:p>
          <a:p>
            <a:pPr indent="0" lvl="0" marL="139700" rtl="0" algn="l">
              <a:lnSpc>
                <a:spcPct val="100000"/>
              </a:lnSpc>
              <a:spcBef>
                <a:spcPts val="0"/>
              </a:spcBef>
              <a:spcAft>
                <a:spcPts val="0"/>
              </a:spcAft>
              <a:buSzPct val="108108"/>
              <a:buNone/>
            </a:pPr>
            <a:r>
              <a:rPr b="1" lang="en-US"/>
              <a:t>• Obsessive-compulsive disorder.</a:t>
            </a:r>
            <a:endParaRPr b="1"/>
          </a:p>
          <a:p>
            <a:pPr indent="-228600" lvl="0" marL="457200" rtl="0" algn="l">
              <a:lnSpc>
                <a:spcPct val="100000"/>
              </a:lnSpc>
              <a:spcBef>
                <a:spcPts val="0"/>
              </a:spcBef>
              <a:spcAft>
                <a:spcPts val="0"/>
              </a:spcAft>
              <a:buSzPct val="108108"/>
              <a:buNone/>
            </a:pPr>
            <a:r>
              <a:t/>
            </a:r>
            <a:endParaRPr/>
          </a:p>
        </p:txBody>
      </p:sp>
    </p:spTree>
  </p:cSld>
  <p:clrMapOvr>
    <a:masterClrMapping/>
  </p:clrMapOvr>
</p:sld>
</file>

<file path=ppt/slides/slide3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1" name="Shape 4381"/>
        <p:cNvGrpSpPr/>
        <p:nvPr/>
      </p:nvGrpSpPr>
      <p:grpSpPr>
        <a:xfrm>
          <a:off x="0" y="0"/>
          <a:ext cx="0" cy="0"/>
          <a:chOff x="0" y="0"/>
          <a:chExt cx="0" cy="0"/>
        </a:xfrm>
      </p:grpSpPr>
      <p:sp>
        <p:nvSpPr>
          <p:cNvPr id="4382" name="Google Shape;4382;p175"/>
          <p:cNvSpPr txBox="1"/>
          <p:nvPr>
            <p:ph type="title"/>
          </p:nvPr>
        </p:nvSpPr>
        <p:spPr>
          <a:xfrm>
            <a:off x="320237" y="314246"/>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solidFill>
                  <a:srgbClr val="0C75AC"/>
                </a:solidFill>
                <a:latin typeface="Rajdhani"/>
                <a:ea typeface="Rajdhani"/>
                <a:cs typeface="Rajdhani"/>
                <a:sym typeface="Rajdhani"/>
              </a:rPr>
              <a:t>Typical antipsychotics </a:t>
            </a:r>
            <a:endParaRPr>
              <a:latin typeface="Rajdhani"/>
              <a:ea typeface="Rajdhani"/>
              <a:cs typeface="Rajdhani"/>
              <a:sym typeface="Rajdhani"/>
            </a:endParaRPr>
          </a:p>
        </p:txBody>
      </p:sp>
      <p:sp>
        <p:nvSpPr>
          <p:cNvPr id="4383" name="Google Shape;4383;p175"/>
          <p:cNvSpPr txBox="1"/>
          <p:nvPr>
            <p:ph idx="1" type="body"/>
          </p:nvPr>
        </p:nvSpPr>
        <p:spPr>
          <a:xfrm>
            <a:off x="435837" y="990547"/>
            <a:ext cx="4402672" cy="3287700"/>
          </a:xfrm>
          <a:prstGeom prst="rect">
            <a:avLst/>
          </a:prstGeom>
          <a:noFill/>
          <a:ln>
            <a:noFill/>
          </a:ln>
        </p:spPr>
        <p:txBody>
          <a:bodyPr anchorCtr="0" anchor="t" bIns="45700" lIns="91425" spcFirstLastPara="1" rIns="91425" wrap="square" tIns="45700">
            <a:noAutofit/>
          </a:bodyPr>
          <a:lstStyle/>
          <a:p>
            <a:pPr indent="0" lvl="0" marL="139700" rtl="0" algn="l">
              <a:lnSpc>
                <a:spcPct val="100000"/>
              </a:lnSpc>
              <a:spcBef>
                <a:spcPts val="0"/>
              </a:spcBef>
              <a:spcAft>
                <a:spcPts val="0"/>
              </a:spcAft>
              <a:buSzPts val="1400"/>
              <a:buNone/>
            </a:pPr>
            <a:r>
              <a:rPr lang="en-US" sz="1200">
                <a:solidFill>
                  <a:schemeClr val="dk2"/>
                </a:solidFill>
                <a:latin typeface="Roboto Condensed"/>
                <a:ea typeface="Roboto Condensed"/>
                <a:cs typeface="Roboto Condensed"/>
                <a:sym typeface="Roboto Condensed"/>
              </a:rPr>
              <a:t>Low potency</a:t>
            </a:r>
            <a:endParaRPr/>
          </a:p>
          <a:p>
            <a:pPr indent="-317500" lvl="0" marL="457200" rtl="0" algn="l">
              <a:lnSpc>
                <a:spcPct val="110000"/>
              </a:lnSpc>
              <a:spcBef>
                <a:spcPts val="0"/>
              </a:spcBef>
              <a:spcAft>
                <a:spcPts val="0"/>
              </a:spcAft>
              <a:buSzPts val="1400"/>
              <a:buChar char="•"/>
            </a:pPr>
            <a:r>
              <a:rPr lang="en-US" sz="1200">
                <a:solidFill>
                  <a:schemeClr val="dk1"/>
                </a:solidFill>
                <a:latin typeface="Roboto Condensed"/>
                <a:ea typeface="Roboto Condensed"/>
                <a:cs typeface="Roboto Condensed"/>
                <a:sym typeface="Roboto Condensed"/>
              </a:rPr>
              <a:t>Lower affinity for dopamine receptors so a higher dose is required.</a:t>
            </a:r>
            <a:endParaRPr/>
          </a:p>
          <a:p>
            <a:pPr indent="-317500" lvl="0" marL="457200" rtl="0" algn="l">
              <a:lnSpc>
                <a:spcPct val="110000"/>
              </a:lnSpc>
              <a:spcBef>
                <a:spcPts val="0"/>
              </a:spcBef>
              <a:spcAft>
                <a:spcPts val="0"/>
              </a:spcAft>
              <a:buSzPts val="1400"/>
              <a:buChar char="•"/>
            </a:pPr>
            <a:r>
              <a:rPr lang="en-US" sz="1200">
                <a:solidFill>
                  <a:schemeClr val="dk1"/>
                </a:solidFill>
                <a:latin typeface="Roboto Condensed"/>
                <a:ea typeface="Roboto Condensed"/>
                <a:cs typeface="Roboto Condensed"/>
                <a:sym typeface="Roboto Condensed"/>
              </a:rPr>
              <a:t>Higher incidence of antiadrenergic, anticholinergic, and antihistaminic S.E</a:t>
            </a:r>
            <a:endParaRPr/>
          </a:p>
          <a:p>
            <a:pPr indent="-317500" lvl="0" marL="457200" rtl="0" algn="l">
              <a:lnSpc>
                <a:spcPct val="110000"/>
              </a:lnSpc>
              <a:spcBef>
                <a:spcPts val="0"/>
              </a:spcBef>
              <a:spcAft>
                <a:spcPts val="0"/>
              </a:spcAft>
              <a:buSzPts val="1400"/>
              <a:buChar char="•"/>
            </a:pPr>
            <a:r>
              <a:rPr lang="en-US" sz="1200">
                <a:solidFill>
                  <a:schemeClr val="dk1"/>
                </a:solidFill>
                <a:latin typeface="Roboto Condensed"/>
                <a:ea typeface="Roboto Condensed"/>
                <a:cs typeface="Roboto Condensed"/>
                <a:sym typeface="Roboto Condensed"/>
              </a:rPr>
              <a:t>Lower incidence of EPS and neuroleptic malignant syndrome. </a:t>
            </a:r>
            <a:endParaRPr/>
          </a:p>
          <a:p>
            <a:pPr indent="-317500" lvl="0" marL="457200" rtl="0" algn="l">
              <a:lnSpc>
                <a:spcPct val="110000"/>
              </a:lnSpc>
              <a:spcBef>
                <a:spcPts val="0"/>
              </a:spcBef>
              <a:spcAft>
                <a:spcPts val="0"/>
              </a:spcAft>
              <a:buSzPts val="1400"/>
              <a:buChar char="•"/>
            </a:pPr>
            <a:r>
              <a:rPr lang="en-US" sz="1200">
                <a:solidFill>
                  <a:schemeClr val="dk1"/>
                </a:solidFill>
                <a:latin typeface="Roboto Condensed"/>
                <a:ea typeface="Roboto Condensed"/>
                <a:cs typeface="Roboto Condensed"/>
                <a:sym typeface="Roboto Condensed"/>
              </a:rPr>
              <a:t>More lethality in overdose due to QTc prolongation, and the potential for heart block and ventricular tachycardia.</a:t>
            </a:r>
            <a:endParaRPr/>
          </a:p>
          <a:p>
            <a:pPr indent="-317500" lvl="0" marL="457200" rtl="0" algn="l">
              <a:lnSpc>
                <a:spcPct val="110000"/>
              </a:lnSpc>
              <a:spcBef>
                <a:spcPts val="0"/>
              </a:spcBef>
              <a:spcAft>
                <a:spcPts val="0"/>
              </a:spcAft>
              <a:buSzPts val="1400"/>
              <a:buChar char="•"/>
            </a:pPr>
            <a:r>
              <a:rPr lang="en-US" sz="1200">
                <a:solidFill>
                  <a:schemeClr val="dk1"/>
                </a:solidFill>
                <a:latin typeface="Roboto Condensed"/>
                <a:ea typeface="Roboto Condensed"/>
                <a:cs typeface="Roboto Condensed"/>
                <a:sym typeface="Roboto Condensed"/>
              </a:rPr>
              <a:t>Rare risk for agranulocytosis, and slightly higher seizure risk.</a:t>
            </a:r>
            <a:endParaRPr/>
          </a:p>
          <a:p>
            <a:pPr indent="-317500" lvl="1" marL="914400" rtl="0" algn="l">
              <a:lnSpc>
                <a:spcPct val="110000"/>
              </a:lnSpc>
              <a:spcBef>
                <a:spcPts val="600"/>
              </a:spcBef>
              <a:spcAft>
                <a:spcPts val="0"/>
              </a:spcAft>
              <a:buSzPts val="1400"/>
              <a:buChar char="•"/>
            </a:pPr>
            <a:r>
              <a:rPr lang="en-US" sz="1200">
                <a:solidFill>
                  <a:schemeClr val="accent1"/>
                </a:solidFill>
                <a:latin typeface="Roboto Condensed"/>
                <a:ea typeface="Roboto Condensed"/>
                <a:cs typeface="Roboto Condensed"/>
                <a:sym typeface="Roboto Condensed"/>
              </a:rPr>
              <a:t>Chlorpromazine (Neurazine/Zuledine)</a:t>
            </a:r>
            <a:endParaRPr/>
          </a:p>
          <a:p>
            <a:pPr indent="-317500" lvl="1" marL="914400" rtl="0" algn="l">
              <a:lnSpc>
                <a:spcPct val="110000"/>
              </a:lnSpc>
              <a:spcBef>
                <a:spcPts val="600"/>
              </a:spcBef>
              <a:spcAft>
                <a:spcPts val="0"/>
              </a:spcAft>
              <a:buSzPts val="1400"/>
              <a:buChar char="•"/>
            </a:pPr>
            <a:r>
              <a:rPr lang="en-US" sz="1200">
                <a:solidFill>
                  <a:schemeClr val="accent1"/>
                </a:solidFill>
                <a:latin typeface="Roboto Condensed"/>
                <a:ea typeface="Roboto Condensed"/>
                <a:cs typeface="Roboto Condensed"/>
                <a:sym typeface="Roboto Condensed"/>
              </a:rPr>
              <a:t>Thioridazine (Ridazine)</a:t>
            </a:r>
            <a:endParaRPr/>
          </a:p>
          <a:p>
            <a:pPr indent="0" lvl="0" marL="139700" rtl="0" algn="l">
              <a:lnSpc>
                <a:spcPct val="100000"/>
              </a:lnSpc>
              <a:spcBef>
                <a:spcPts val="0"/>
              </a:spcBef>
              <a:spcAft>
                <a:spcPts val="0"/>
              </a:spcAft>
              <a:buSzPts val="1400"/>
              <a:buNone/>
            </a:pPr>
            <a:r>
              <a:rPr lang="en-US" sz="1200">
                <a:solidFill>
                  <a:schemeClr val="dk2"/>
                </a:solidFill>
                <a:latin typeface="Roboto Condensed"/>
                <a:ea typeface="Roboto Condensed"/>
                <a:cs typeface="Roboto Condensed"/>
                <a:sym typeface="Roboto Condensed"/>
              </a:rPr>
              <a:t>Mid-potency</a:t>
            </a:r>
            <a:endParaRPr/>
          </a:p>
          <a:p>
            <a:pPr indent="-317500" lvl="0" marL="457200" rtl="0" algn="l">
              <a:lnSpc>
                <a:spcPct val="100000"/>
              </a:lnSpc>
              <a:spcBef>
                <a:spcPts val="0"/>
              </a:spcBef>
              <a:spcAft>
                <a:spcPts val="0"/>
              </a:spcAft>
              <a:buSzPts val="1400"/>
              <a:buChar char="•"/>
            </a:pPr>
            <a:r>
              <a:rPr lang="en-US" sz="1200">
                <a:solidFill>
                  <a:schemeClr val="dk1"/>
                </a:solidFill>
                <a:latin typeface="Roboto Condensed"/>
                <a:ea typeface="Roboto Condensed"/>
                <a:cs typeface="Roboto Condensed"/>
                <a:sym typeface="Roboto Condensed"/>
              </a:rPr>
              <a:t>Have midrange properties. </a:t>
            </a:r>
            <a:endParaRPr/>
          </a:p>
          <a:p>
            <a:pPr indent="-317500" lvl="1" marL="914400" rtl="0" algn="l">
              <a:lnSpc>
                <a:spcPct val="100000"/>
              </a:lnSpc>
              <a:spcBef>
                <a:spcPts val="600"/>
              </a:spcBef>
              <a:spcAft>
                <a:spcPts val="0"/>
              </a:spcAft>
              <a:buSzPts val="1400"/>
              <a:buChar char="•"/>
            </a:pPr>
            <a:r>
              <a:rPr lang="en-US" sz="1200">
                <a:solidFill>
                  <a:schemeClr val="accent1"/>
                </a:solidFill>
                <a:latin typeface="Roboto Condensed"/>
                <a:ea typeface="Roboto Condensed"/>
                <a:cs typeface="Roboto Condensed"/>
                <a:sym typeface="Roboto Condensed"/>
              </a:rPr>
              <a:t>Loxapine (Loxitane)</a:t>
            </a:r>
            <a:endParaRPr/>
          </a:p>
          <a:p>
            <a:pPr indent="-317500" lvl="1" marL="914400" rtl="0" algn="l">
              <a:lnSpc>
                <a:spcPct val="100000"/>
              </a:lnSpc>
              <a:spcBef>
                <a:spcPts val="600"/>
              </a:spcBef>
              <a:spcAft>
                <a:spcPts val="0"/>
              </a:spcAft>
              <a:buSzPts val="1400"/>
              <a:buChar char="•"/>
            </a:pPr>
            <a:r>
              <a:rPr lang="en-US" sz="1200">
                <a:solidFill>
                  <a:schemeClr val="accent1"/>
                </a:solidFill>
                <a:latin typeface="Roboto Condensed"/>
                <a:ea typeface="Roboto Condensed"/>
                <a:cs typeface="Roboto Condensed"/>
                <a:sym typeface="Roboto Condensed"/>
              </a:rPr>
              <a:t>Thiothixene (Navane)</a:t>
            </a:r>
            <a:endParaRPr/>
          </a:p>
          <a:p>
            <a:pPr indent="-317500" lvl="1" marL="914400" rtl="0" algn="l">
              <a:lnSpc>
                <a:spcPct val="100000"/>
              </a:lnSpc>
              <a:spcBef>
                <a:spcPts val="600"/>
              </a:spcBef>
              <a:spcAft>
                <a:spcPts val="0"/>
              </a:spcAft>
              <a:buSzPts val="1400"/>
              <a:buChar char="•"/>
            </a:pPr>
            <a:r>
              <a:rPr lang="en-US" sz="1200">
                <a:solidFill>
                  <a:schemeClr val="accent1"/>
                </a:solidFill>
                <a:latin typeface="Roboto Condensed"/>
                <a:ea typeface="Roboto Condensed"/>
                <a:cs typeface="Roboto Condensed"/>
                <a:sym typeface="Roboto Condensed"/>
              </a:rPr>
              <a:t>Molindone (Moban). </a:t>
            </a:r>
            <a:endParaRPr/>
          </a:p>
          <a:p>
            <a:pPr indent="-317500" lvl="1" marL="914400" rtl="0" algn="l">
              <a:lnSpc>
                <a:spcPct val="100000"/>
              </a:lnSpc>
              <a:spcBef>
                <a:spcPts val="600"/>
              </a:spcBef>
              <a:spcAft>
                <a:spcPts val="0"/>
              </a:spcAft>
              <a:buSzPts val="1400"/>
              <a:buChar char="•"/>
            </a:pPr>
            <a:r>
              <a:rPr lang="en-US" sz="1200">
                <a:solidFill>
                  <a:schemeClr val="accent1"/>
                </a:solidFill>
                <a:latin typeface="Roboto Condensed"/>
                <a:ea typeface="Roboto Condensed"/>
                <a:cs typeface="Roboto Condensed"/>
                <a:sym typeface="Roboto Condensed"/>
              </a:rPr>
              <a:t>Perphenazine (Minitran).</a:t>
            </a:r>
            <a:endParaRPr/>
          </a:p>
          <a:p>
            <a:pPr indent="-228600" lvl="0" marL="457200" rtl="0" algn="l">
              <a:lnSpc>
                <a:spcPct val="100000"/>
              </a:lnSpc>
              <a:spcBef>
                <a:spcPts val="0"/>
              </a:spcBef>
              <a:spcAft>
                <a:spcPts val="0"/>
              </a:spcAft>
              <a:buSzPts val="1400"/>
              <a:buNone/>
            </a:pPr>
            <a:r>
              <a:t/>
            </a:r>
            <a:endParaRPr sz="1200">
              <a:solidFill>
                <a:schemeClr val="dk1"/>
              </a:solidFill>
              <a:latin typeface="Roboto Condensed"/>
              <a:ea typeface="Roboto Condensed"/>
              <a:cs typeface="Roboto Condensed"/>
              <a:sym typeface="Roboto Condensed"/>
            </a:endParaRPr>
          </a:p>
          <a:p>
            <a:pPr indent="-228600" lvl="0" marL="457200" rtl="0" algn="l">
              <a:lnSpc>
                <a:spcPct val="100000"/>
              </a:lnSpc>
              <a:spcBef>
                <a:spcPts val="0"/>
              </a:spcBef>
              <a:spcAft>
                <a:spcPts val="0"/>
              </a:spcAft>
              <a:buSzPts val="1400"/>
              <a:buNone/>
            </a:pPr>
            <a:r>
              <a:t/>
            </a:r>
            <a:endParaRPr sz="1200">
              <a:solidFill>
                <a:schemeClr val="dk1"/>
              </a:solidFill>
              <a:latin typeface="Roboto Condensed"/>
              <a:ea typeface="Roboto Condensed"/>
              <a:cs typeface="Roboto Condensed"/>
              <a:sym typeface="Roboto Condensed"/>
            </a:endParaRPr>
          </a:p>
        </p:txBody>
      </p:sp>
      <p:sp>
        <p:nvSpPr>
          <p:cNvPr id="4384" name="Google Shape;4384;p175"/>
          <p:cNvSpPr txBox="1"/>
          <p:nvPr/>
        </p:nvSpPr>
        <p:spPr>
          <a:xfrm>
            <a:off x="4838509" y="1217533"/>
            <a:ext cx="3381901" cy="270843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chemeClr val="dk2"/>
                </a:solidFill>
                <a:latin typeface="Roboto Condensed"/>
                <a:ea typeface="Roboto Condensed"/>
                <a:cs typeface="Roboto Condensed"/>
                <a:sym typeface="Roboto Condensed"/>
              </a:rPr>
              <a:t>High potency</a:t>
            </a:r>
            <a:endParaRPr/>
          </a:p>
          <a:p>
            <a:pPr indent="-285750" lvl="0" marL="285750" marR="0" rtl="0" algn="l">
              <a:lnSpc>
                <a:spcPct val="100000"/>
              </a:lnSpc>
              <a:spcBef>
                <a:spcPts val="0"/>
              </a:spcBef>
              <a:spcAft>
                <a:spcPts val="0"/>
              </a:spcAft>
              <a:buClr>
                <a:srgbClr val="000000"/>
              </a:buClr>
              <a:buSzPts val="1200"/>
              <a:buFont typeface="Arial"/>
              <a:buChar char="•"/>
            </a:pPr>
            <a:r>
              <a:rPr b="0" i="0" lang="en-US" sz="1200" u="none" cap="none" strike="noStrike">
                <a:solidFill>
                  <a:schemeClr val="dk1"/>
                </a:solidFill>
                <a:latin typeface="Roboto Condensed"/>
                <a:ea typeface="Roboto Condensed"/>
                <a:cs typeface="Roboto Condensed"/>
                <a:sym typeface="Roboto Condensed"/>
              </a:rPr>
              <a:t>Greater affinity for dopamine receptors; so, a relatively low dose is needed to achieve effect.</a:t>
            </a:r>
            <a:endParaRPr/>
          </a:p>
          <a:p>
            <a:pPr indent="-285750" lvl="0" marL="285750" marR="0" rtl="0" algn="l">
              <a:lnSpc>
                <a:spcPct val="100000"/>
              </a:lnSpc>
              <a:spcBef>
                <a:spcPts val="0"/>
              </a:spcBef>
              <a:spcAft>
                <a:spcPts val="0"/>
              </a:spcAft>
              <a:buClr>
                <a:srgbClr val="000000"/>
              </a:buClr>
              <a:buSzPts val="1200"/>
              <a:buFont typeface="Arial"/>
              <a:buChar char="•"/>
            </a:pPr>
            <a:r>
              <a:rPr b="0" i="0" lang="en-US" sz="1200" u="none" cap="none" strike="noStrike">
                <a:solidFill>
                  <a:schemeClr val="dk1"/>
                </a:solidFill>
                <a:latin typeface="Roboto Condensed"/>
                <a:ea typeface="Roboto Condensed"/>
                <a:cs typeface="Roboto Condensed"/>
                <a:sym typeface="Roboto Condensed"/>
              </a:rPr>
              <a:t>Less sedation, orthostatic hypotension, and anticholinergic effects. </a:t>
            </a:r>
            <a:endParaRPr/>
          </a:p>
          <a:p>
            <a:pPr indent="-285750" lvl="0" marL="285750" marR="0" rtl="0" algn="l">
              <a:lnSpc>
                <a:spcPct val="100000"/>
              </a:lnSpc>
              <a:spcBef>
                <a:spcPts val="0"/>
              </a:spcBef>
              <a:spcAft>
                <a:spcPts val="0"/>
              </a:spcAft>
              <a:buClr>
                <a:srgbClr val="000000"/>
              </a:buClr>
              <a:buSzPts val="1200"/>
              <a:buFont typeface="Arial"/>
              <a:buChar char="•"/>
            </a:pPr>
            <a:r>
              <a:rPr b="0" i="0" lang="en-US" sz="1200" u="none" cap="none" strike="noStrike">
                <a:solidFill>
                  <a:schemeClr val="dk1"/>
                </a:solidFill>
                <a:latin typeface="Roboto Condensed"/>
                <a:ea typeface="Roboto Condensed"/>
                <a:cs typeface="Roboto Condensed"/>
                <a:sym typeface="Roboto Condensed"/>
              </a:rPr>
              <a:t>Greater risk for extrapyramidal symptoms and (likely) TD. </a:t>
            </a:r>
            <a:endParaRPr/>
          </a:p>
          <a:p>
            <a:pPr indent="-342900" lvl="3" marL="342900" marR="0" rtl="0" algn="l">
              <a:lnSpc>
                <a:spcPct val="100000"/>
              </a:lnSpc>
              <a:spcBef>
                <a:spcPts val="0"/>
              </a:spcBef>
              <a:spcAft>
                <a:spcPts val="0"/>
              </a:spcAft>
              <a:buClr>
                <a:srgbClr val="000000"/>
              </a:buClr>
              <a:buSzPts val="1200"/>
              <a:buFont typeface="Arial"/>
              <a:buAutoNum type="arabicPeriod"/>
            </a:pPr>
            <a:r>
              <a:rPr b="0" i="0" lang="en-US" sz="1200" u="none" cap="none" strike="noStrike">
                <a:solidFill>
                  <a:schemeClr val="dk1"/>
                </a:solidFill>
                <a:latin typeface="Roboto Condensed"/>
                <a:ea typeface="Roboto Condensed"/>
                <a:cs typeface="Roboto Condensed"/>
                <a:sym typeface="Roboto Condensed"/>
              </a:rPr>
              <a:t>Haloperidol (Haldol): Can be given PO/IM/IV. Decanoate (long acting) form available. </a:t>
            </a:r>
            <a:endParaRPr/>
          </a:p>
          <a:p>
            <a:pPr indent="-342900" lvl="3" marL="342900" marR="0" rtl="0" algn="l">
              <a:lnSpc>
                <a:spcPct val="100000"/>
              </a:lnSpc>
              <a:spcBef>
                <a:spcPts val="0"/>
              </a:spcBef>
              <a:spcAft>
                <a:spcPts val="0"/>
              </a:spcAft>
              <a:buClr>
                <a:srgbClr val="000000"/>
              </a:buClr>
              <a:buSzPts val="1200"/>
              <a:buFont typeface="Arial"/>
              <a:buAutoNum type="arabicPeriod"/>
            </a:pPr>
            <a:r>
              <a:rPr b="0" i="0" lang="en-US" sz="1200" u="none" cap="none" strike="noStrike">
                <a:solidFill>
                  <a:schemeClr val="dk1"/>
                </a:solidFill>
                <a:latin typeface="Roboto Condensed"/>
                <a:ea typeface="Roboto Condensed"/>
                <a:cs typeface="Roboto Condensed"/>
                <a:sym typeface="Roboto Condensed"/>
              </a:rPr>
              <a:t>Fluphenazine (Prolixin): Decanoate form available. </a:t>
            </a:r>
            <a:endParaRPr/>
          </a:p>
          <a:p>
            <a:pPr indent="-342900" lvl="3" marL="342900" marR="0" rtl="0" algn="l">
              <a:lnSpc>
                <a:spcPct val="100000"/>
              </a:lnSpc>
              <a:spcBef>
                <a:spcPts val="0"/>
              </a:spcBef>
              <a:spcAft>
                <a:spcPts val="0"/>
              </a:spcAft>
              <a:buClr>
                <a:srgbClr val="000000"/>
              </a:buClr>
              <a:buSzPts val="1200"/>
              <a:buFont typeface="Arial"/>
              <a:buAutoNum type="arabicPeriod"/>
            </a:pPr>
            <a:r>
              <a:rPr b="0" i="0" lang="en-US" sz="1200" u="none" cap="none" strike="noStrike">
                <a:solidFill>
                  <a:schemeClr val="dk1"/>
                </a:solidFill>
                <a:latin typeface="Roboto Condensed"/>
                <a:ea typeface="Roboto Condensed"/>
                <a:cs typeface="Roboto Condensed"/>
                <a:sym typeface="Roboto Condensed"/>
              </a:rPr>
              <a:t>Trifluoperazine (Stelazine): Approved for nonpsychotic anxiety. </a:t>
            </a:r>
            <a:endParaRPr/>
          </a:p>
          <a:p>
            <a:pPr indent="-342900" lvl="3" marL="342900" marR="0" rtl="0" algn="l">
              <a:lnSpc>
                <a:spcPct val="100000"/>
              </a:lnSpc>
              <a:spcBef>
                <a:spcPts val="0"/>
              </a:spcBef>
              <a:spcAft>
                <a:spcPts val="0"/>
              </a:spcAft>
              <a:buClr>
                <a:srgbClr val="000000"/>
              </a:buClr>
              <a:buSzPts val="1200"/>
              <a:buFont typeface="Arial"/>
              <a:buAutoNum type="arabicPeriod"/>
            </a:pPr>
            <a:r>
              <a:rPr b="0" i="0" lang="en-US" sz="1200" u="none" cap="none" strike="noStrike">
                <a:solidFill>
                  <a:schemeClr val="dk1"/>
                </a:solidFill>
                <a:latin typeface="Roboto Condensed"/>
                <a:ea typeface="Roboto Condensed"/>
                <a:cs typeface="Roboto Condensed"/>
                <a:sym typeface="Roboto Condensed"/>
              </a:rPr>
              <a:t>Pimozide (Orap)</a:t>
            </a:r>
            <a:endParaRPr/>
          </a:p>
        </p:txBody>
      </p:sp>
    </p:spTree>
  </p:cSld>
  <p:clrMapOvr>
    <a:masterClrMapping/>
  </p:clrMapOvr>
</p:sld>
</file>

<file path=ppt/slides/slide3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8" name="Shape 4388"/>
        <p:cNvGrpSpPr/>
        <p:nvPr/>
      </p:nvGrpSpPr>
      <p:grpSpPr>
        <a:xfrm>
          <a:off x="0" y="0"/>
          <a:ext cx="0" cy="0"/>
          <a:chOff x="0" y="0"/>
          <a:chExt cx="0" cy="0"/>
        </a:xfrm>
      </p:grpSpPr>
      <p:pic>
        <p:nvPicPr>
          <p:cNvPr id="4389" name="Google Shape;4389;p176"/>
          <p:cNvPicPr preferRelativeResize="0"/>
          <p:nvPr/>
        </p:nvPicPr>
        <p:blipFill rotWithShape="1">
          <a:blip r:embed="rId3">
            <a:alphaModFix/>
          </a:blip>
          <a:srcRect b="0" l="0" r="0" t="0"/>
          <a:stretch/>
        </p:blipFill>
        <p:spPr>
          <a:xfrm>
            <a:off x="565079" y="404263"/>
            <a:ext cx="8043477" cy="4528984"/>
          </a:xfrm>
          <a:prstGeom prst="rect">
            <a:avLst/>
          </a:prstGeom>
          <a:noFill/>
          <a:ln>
            <a:noFill/>
          </a:ln>
        </p:spPr>
      </p:pic>
    </p:spTree>
  </p:cSld>
  <p:clrMapOvr>
    <a:masterClrMapping/>
  </p:clrMapOvr>
</p:sld>
</file>

<file path=ppt/slides/slide3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3" name="Shape 4393"/>
        <p:cNvGrpSpPr/>
        <p:nvPr/>
      </p:nvGrpSpPr>
      <p:grpSpPr>
        <a:xfrm>
          <a:off x="0" y="0"/>
          <a:ext cx="0" cy="0"/>
          <a:chOff x="0" y="0"/>
          <a:chExt cx="0" cy="0"/>
        </a:xfrm>
      </p:grpSpPr>
      <p:sp>
        <p:nvSpPr>
          <p:cNvPr id="4394" name="Google Shape;4394;p177"/>
          <p:cNvSpPr txBox="1"/>
          <p:nvPr>
            <p:ph type="title"/>
          </p:nvPr>
        </p:nvSpPr>
        <p:spPr>
          <a:xfrm>
            <a:off x="370782" y="314246"/>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latin typeface="Rajdhani"/>
                <a:ea typeface="Rajdhani"/>
                <a:cs typeface="Rajdhani"/>
                <a:sym typeface="Rajdhani"/>
              </a:rPr>
              <a:t>Atypical antipsychotics</a:t>
            </a:r>
            <a:endParaRPr>
              <a:latin typeface="Rajdhani"/>
              <a:ea typeface="Rajdhani"/>
              <a:cs typeface="Rajdhani"/>
              <a:sym typeface="Rajdhani"/>
            </a:endParaRPr>
          </a:p>
        </p:txBody>
      </p:sp>
      <p:sp>
        <p:nvSpPr>
          <p:cNvPr id="4395" name="Google Shape;4395;p177"/>
          <p:cNvSpPr txBox="1"/>
          <p:nvPr>
            <p:ph idx="1" type="body"/>
          </p:nvPr>
        </p:nvSpPr>
        <p:spPr>
          <a:xfrm>
            <a:off x="440432" y="1067842"/>
            <a:ext cx="7702500" cy="3287700"/>
          </a:xfrm>
          <a:prstGeom prst="rect">
            <a:avLst/>
          </a:prstGeom>
          <a:noFill/>
          <a:ln>
            <a:noFill/>
          </a:ln>
        </p:spPr>
        <p:txBody>
          <a:bodyPr anchorCtr="0" anchor="t" bIns="45700" lIns="91425" spcFirstLastPara="1" rIns="91425" wrap="square" tIns="45700">
            <a:normAutofit/>
          </a:bodyPr>
          <a:lstStyle/>
          <a:p>
            <a:pPr indent="-317500" lvl="0" marL="457200" rtl="0" algn="l">
              <a:lnSpc>
                <a:spcPct val="100000"/>
              </a:lnSpc>
              <a:spcBef>
                <a:spcPts val="0"/>
              </a:spcBef>
              <a:spcAft>
                <a:spcPts val="0"/>
              </a:spcAft>
              <a:buSzPts val="1400"/>
              <a:buChar char="•"/>
            </a:pPr>
            <a:r>
              <a:rPr lang="en-US">
                <a:latin typeface="Roboto Condensed"/>
                <a:ea typeface="Roboto Condensed"/>
                <a:cs typeface="Roboto Condensed"/>
                <a:sym typeface="Roboto Condensed"/>
              </a:rPr>
              <a:t>They are less likely to cause EPS, TD, or neuroleptic malignant syndrome.</a:t>
            </a:r>
            <a:endParaRPr/>
          </a:p>
          <a:p>
            <a:pPr indent="-317500" lvl="0" marL="457200" rtl="0" algn="l">
              <a:lnSpc>
                <a:spcPct val="100000"/>
              </a:lnSpc>
              <a:spcBef>
                <a:spcPts val="0"/>
              </a:spcBef>
              <a:spcAft>
                <a:spcPts val="0"/>
              </a:spcAft>
              <a:buSzPts val="1400"/>
              <a:buChar char="•"/>
            </a:pPr>
            <a:r>
              <a:rPr lang="en-US">
                <a:latin typeface="Roboto Condensed"/>
                <a:ea typeface="Roboto Condensed"/>
                <a:cs typeface="Roboto Condensed"/>
                <a:sym typeface="Roboto Condensed"/>
              </a:rPr>
              <a:t>They may be more effective in treating negative symptoms of schizophrenia than typical antipsychotics. </a:t>
            </a:r>
            <a:endParaRPr/>
          </a:p>
          <a:p>
            <a:pPr indent="-317500" lvl="0" marL="457200" rtl="0" algn="l">
              <a:lnSpc>
                <a:spcPct val="100000"/>
              </a:lnSpc>
              <a:spcBef>
                <a:spcPts val="0"/>
              </a:spcBef>
              <a:spcAft>
                <a:spcPts val="0"/>
              </a:spcAft>
              <a:buSzPts val="1400"/>
              <a:buChar char="•"/>
            </a:pPr>
            <a:r>
              <a:rPr lang="en-US">
                <a:latin typeface="Roboto Condensed"/>
                <a:ea typeface="Roboto Condensed"/>
                <a:cs typeface="Roboto Condensed"/>
                <a:sym typeface="Roboto Condensed"/>
              </a:rPr>
              <a:t>Atypical antipsychotics are also used to treat </a:t>
            </a:r>
            <a:r>
              <a:rPr lang="en-US">
                <a:solidFill>
                  <a:srgbClr val="C00000"/>
                </a:solidFill>
                <a:latin typeface="Roboto Condensed"/>
                <a:ea typeface="Roboto Condensed"/>
                <a:cs typeface="Roboto Condensed"/>
                <a:sym typeface="Roboto Condensed"/>
              </a:rPr>
              <a:t>acute mania, bipolar disorder, and as adjunctive medications in unipolar depression. </a:t>
            </a:r>
            <a:endParaRPr/>
          </a:p>
          <a:p>
            <a:pPr indent="-317500" lvl="0" marL="457200" rtl="0" algn="l">
              <a:lnSpc>
                <a:spcPct val="100000"/>
              </a:lnSpc>
              <a:spcBef>
                <a:spcPts val="0"/>
              </a:spcBef>
              <a:spcAft>
                <a:spcPts val="0"/>
              </a:spcAft>
              <a:buSzPts val="1400"/>
              <a:buChar char="•"/>
            </a:pPr>
            <a:r>
              <a:rPr lang="en-US">
                <a:latin typeface="Roboto Condensed"/>
                <a:ea typeface="Roboto Condensed"/>
                <a:cs typeface="Roboto Condensed"/>
                <a:sym typeface="Roboto Condensed"/>
              </a:rPr>
              <a:t>They are also used in treating borderline personality disorder, PTSD, and certain psychiatric disorders in childhood (e.g., tic disorders)</a:t>
            </a:r>
            <a:endParaRPr/>
          </a:p>
        </p:txBody>
      </p:sp>
      <p:pic>
        <p:nvPicPr>
          <p:cNvPr id="4396" name="Google Shape;4396;p177"/>
          <p:cNvPicPr preferRelativeResize="0"/>
          <p:nvPr/>
        </p:nvPicPr>
        <p:blipFill rotWithShape="1">
          <a:blip r:embed="rId3">
            <a:alphaModFix/>
          </a:blip>
          <a:srcRect b="0" l="0" r="0" t="0"/>
          <a:stretch/>
        </p:blipFill>
        <p:spPr>
          <a:xfrm>
            <a:off x="685287" y="2790370"/>
            <a:ext cx="7457645" cy="1790702"/>
          </a:xfrm>
          <a:prstGeom prst="rect">
            <a:avLst/>
          </a:prstGeom>
          <a:noFill/>
          <a:ln>
            <a:noFill/>
          </a:ln>
        </p:spPr>
      </p:pic>
    </p:spTree>
  </p:cSld>
  <p:clrMapOvr>
    <a:masterClrMapping/>
  </p:clrMapOvr>
</p:sld>
</file>

<file path=ppt/slides/slide3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0" name="Shape 4400"/>
        <p:cNvGrpSpPr/>
        <p:nvPr/>
      </p:nvGrpSpPr>
      <p:grpSpPr>
        <a:xfrm>
          <a:off x="0" y="0"/>
          <a:ext cx="0" cy="0"/>
          <a:chOff x="0" y="0"/>
          <a:chExt cx="0" cy="0"/>
        </a:xfrm>
      </p:grpSpPr>
      <p:sp>
        <p:nvSpPr>
          <p:cNvPr id="4401" name="Google Shape;4401;p178"/>
          <p:cNvSpPr txBox="1"/>
          <p:nvPr>
            <p:ph type="title"/>
          </p:nvPr>
        </p:nvSpPr>
        <p:spPr>
          <a:xfrm>
            <a:off x="720000" y="5394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b="1" lang="en-US"/>
              <a:t>How to treat psychotic symptoms:</a:t>
            </a:r>
            <a:endParaRPr/>
          </a:p>
        </p:txBody>
      </p:sp>
      <p:sp>
        <p:nvSpPr>
          <p:cNvPr id="4402" name="Google Shape;4402;p178"/>
          <p:cNvSpPr txBox="1"/>
          <p:nvPr>
            <p:ph idx="1" type="body"/>
          </p:nvPr>
        </p:nvSpPr>
        <p:spPr>
          <a:xfrm>
            <a:off x="720725" y="1321385"/>
            <a:ext cx="7702500" cy="3287700"/>
          </a:xfrm>
          <a:prstGeom prst="rect">
            <a:avLst/>
          </a:prstGeom>
          <a:noFill/>
          <a:ln>
            <a:noFill/>
          </a:ln>
        </p:spPr>
        <p:txBody>
          <a:bodyPr anchorCtr="0" anchor="t" bIns="45700" lIns="91425" spcFirstLastPara="1" rIns="91425" wrap="square" tIns="45700">
            <a:normAutofit/>
          </a:bodyPr>
          <a:lstStyle/>
          <a:p>
            <a:pPr indent="-317500" lvl="0" marL="457200" rtl="0" algn="l">
              <a:lnSpc>
                <a:spcPct val="100000"/>
              </a:lnSpc>
              <a:spcBef>
                <a:spcPts val="0"/>
              </a:spcBef>
              <a:spcAft>
                <a:spcPts val="0"/>
              </a:spcAft>
              <a:buSzPts val="1400"/>
              <a:buChar char="•"/>
            </a:pPr>
            <a:r>
              <a:rPr b="1" lang="en-US"/>
              <a:t>First-line: always use atypical agents</a:t>
            </a:r>
            <a:endParaRPr b="1"/>
          </a:p>
          <a:p>
            <a:pPr indent="-317500" lvl="0" marL="457200" rtl="0" algn="l">
              <a:lnSpc>
                <a:spcPct val="100000"/>
              </a:lnSpc>
              <a:spcBef>
                <a:spcPts val="0"/>
              </a:spcBef>
              <a:spcAft>
                <a:spcPts val="0"/>
              </a:spcAft>
              <a:buSzPts val="1400"/>
              <a:buChar char="•"/>
            </a:pPr>
            <a:r>
              <a:rPr b="1" lang="en-US"/>
              <a:t>Emergency room: use short-acting intramuscular agent such as haloperidol, fluphen-azine, olanzapine, or ziprasidone</a:t>
            </a:r>
            <a:endParaRPr b="1"/>
          </a:p>
          <a:p>
            <a:pPr indent="-317500" lvl="0" marL="457200" rtl="0" algn="l">
              <a:lnSpc>
                <a:spcPct val="100000"/>
              </a:lnSpc>
              <a:spcBef>
                <a:spcPts val="0"/>
              </a:spcBef>
              <a:spcAft>
                <a:spcPts val="0"/>
              </a:spcAft>
              <a:buSzPts val="1400"/>
              <a:buChar char="•"/>
            </a:pPr>
            <a:r>
              <a:rPr b="1" lang="en-US"/>
              <a:t>﻿﻿Nonadherent patient: use long-acting antipsychotic medication such as haloperidol, fluphenazine, risperidone, paliperidone, or olanzapine</a:t>
            </a:r>
            <a:endParaRPr b="1"/>
          </a:p>
          <a:p>
            <a:pPr indent="-317500" lvl="0" marL="457200" rtl="0" algn="l">
              <a:lnSpc>
                <a:spcPct val="100000"/>
              </a:lnSpc>
              <a:spcBef>
                <a:spcPts val="0"/>
              </a:spcBef>
              <a:spcAft>
                <a:spcPts val="0"/>
              </a:spcAft>
              <a:buSzPts val="1400"/>
              <a:buChar char="•"/>
            </a:pPr>
            <a:r>
              <a:rPr b="1" lang="en-US"/>
              <a:t>Last resort: clozapine</a:t>
            </a:r>
            <a:endParaRPr b="1"/>
          </a:p>
          <a:p>
            <a:pPr indent="-317500" lvl="0" marL="457200" rtl="0" algn="l">
              <a:lnSpc>
                <a:spcPct val="100000"/>
              </a:lnSpc>
              <a:spcBef>
                <a:spcPts val="0"/>
              </a:spcBef>
              <a:spcAft>
                <a:spcPts val="0"/>
              </a:spcAft>
              <a:buSzPts val="1400"/>
              <a:buChar char="•"/>
            </a:pPr>
            <a:r>
              <a:rPr b="1" lang="en-US"/>
              <a:t>﻿﻿All meds ineffective: may consider ECT</a:t>
            </a:r>
            <a:endParaRPr b="1"/>
          </a:p>
          <a:p>
            <a:pPr indent="-228600" lvl="0" marL="457200" rtl="0" algn="l">
              <a:lnSpc>
                <a:spcPct val="100000"/>
              </a:lnSpc>
              <a:spcBef>
                <a:spcPts val="0"/>
              </a:spcBef>
              <a:spcAft>
                <a:spcPts val="0"/>
              </a:spcAft>
              <a:buSzPts val="1400"/>
              <a:buNone/>
            </a:pPr>
            <a:r>
              <a:t/>
            </a:r>
            <a:endParaRPr/>
          </a:p>
        </p:txBody>
      </p:sp>
    </p:spTree>
  </p:cSld>
  <p:clrMapOvr>
    <a:masterClrMapping/>
  </p:clrMapOvr>
</p:sld>
</file>

<file path=ppt/slides/slide3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6" name="Shape 4406"/>
        <p:cNvGrpSpPr/>
        <p:nvPr/>
      </p:nvGrpSpPr>
      <p:grpSpPr>
        <a:xfrm>
          <a:off x="0" y="0"/>
          <a:ext cx="0" cy="0"/>
          <a:chOff x="0" y="0"/>
          <a:chExt cx="0" cy="0"/>
        </a:xfrm>
      </p:grpSpPr>
      <p:sp>
        <p:nvSpPr>
          <p:cNvPr id="4407" name="Google Shape;4407;p179"/>
          <p:cNvSpPr txBox="1"/>
          <p:nvPr>
            <p:ph type="title"/>
          </p:nvPr>
        </p:nvSpPr>
        <p:spPr>
          <a:xfrm>
            <a:off x="486381" y="378576"/>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Antipsychotics side effects </a:t>
            </a:r>
            <a:endParaRPr/>
          </a:p>
        </p:txBody>
      </p:sp>
      <p:sp>
        <p:nvSpPr>
          <p:cNvPr id="4408" name="Google Shape;4408;p179"/>
          <p:cNvSpPr txBox="1"/>
          <p:nvPr>
            <p:ph idx="1" type="body"/>
          </p:nvPr>
        </p:nvSpPr>
        <p:spPr>
          <a:xfrm>
            <a:off x="486381" y="1098199"/>
            <a:ext cx="7702500" cy="3795449"/>
          </a:xfrm>
          <a:prstGeom prst="rect">
            <a:avLst/>
          </a:prstGeom>
          <a:noFill/>
          <a:ln>
            <a:noFill/>
          </a:ln>
        </p:spPr>
        <p:txBody>
          <a:bodyPr anchorCtr="0" anchor="t" bIns="45700" lIns="91425" spcFirstLastPara="1" rIns="91425" wrap="square" tIns="45700">
            <a:normAutofit lnSpcReduction="10000"/>
          </a:bodyPr>
          <a:lstStyle/>
          <a:p>
            <a:pPr indent="0" lvl="0" marL="139700" rtl="0" algn="l">
              <a:lnSpc>
                <a:spcPct val="100000"/>
              </a:lnSpc>
              <a:spcBef>
                <a:spcPts val="0"/>
              </a:spcBef>
              <a:spcAft>
                <a:spcPts val="0"/>
              </a:spcAft>
              <a:buSzPts val="1400"/>
              <a:buNone/>
            </a:pPr>
            <a:r>
              <a:rPr b="1" lang="en-US" sz="1800">
                <a:solidFill>
                  <a:schemeClr val="dk2"/>
                </a:solidFill>
                <a:latin typeface="Roboto Condensed"/>
                <a:ea typeface="Roboto Condensed"/>
                <a:cs typeface="Roboto Condensed"/>
                <a:sym typeface="Roboto Condensed"/>
              </a:rPr>
              <a:t>Antidopaminergic effects</a:t>
            </a:r>
            <a:endParaRPr b="1" sz="1800" u="sng">
              <a:solidFill>
                <a:schemeClr val="dk2"/>
              </a:solidFill>
              <a:latin typeface="Roboto Condensed"/>
              <a:ea typeface="Roboto Condensed"/>
              <a:cs typeface="Roboto Condensed"/>
              <a:sym typeface="Roboto Condensed"/>
            </a:endParaRPr>
          </a:p>
          <a:p>
            <a:pPr indent="0" lvl="0" marL="0" rtl="0" algn="l">
              <a:lnSpc>
                <a:spcPct val="100000"/>
              </a:lnSpc>
              <a:spcBef>
                <a:spcPts val="600"/>
              </a:spcBef>
              <a:spcAft>
                <a:spcPts val="0"/>
              </a:spcAft>
              <a:buSzPts val="1400"/>
              <a:buNone/>
            </a:pPr>
            <a:r>
              <a:rPr b="1" lang="en-US" u="sng">
                <a:solidFill>
                  <a:schemeClr val="dk1"/>
                </a:solidFill>
                <a:latin typeface="Roboto Condensed"/>
                <a:ea typeface="Roboto Condensed"/>
                <a:cs typeface="Roboto Condensed"/>
                <a:sym typeface="Roboto Condensed"/>
              </a:rPr>
              <a:t>A) Extrapyramidal symptoms (Acute)</a:t>
            </a:r>
            <a:endParaRPr/>
          </a:p>
          <a:p>
            <a:pPr indent="-317500" lvl="0" marL="457200" rtl="0" algn="l">
              <a:lnSpc>
                <a:spcPct val="100000"/>
              </a:lnSpc>
              <a:spcBef>
                <a:spcPts val="600"/>
              </a:spcBef>
              <a:spcAft>
                <a:spcPts val="0"/>
              </a:spcAft>
              <a:buSzPts val="1400"/>
              <a:buChar char="•"/>
            </a:pPr>
            <a:r>
              <a:rPr b="1" lang="en-US">
                <a:solidFill>
                  <a:schemeClr val="dk1"/>
                </a:solidFill>
                <a:latin typeface="Roboto Condensed"/>
                <a:ea typeface="Roboto Condensed"/>
                <a:cs typeface="Roboto Condensed"/>
                <a:sym typeface="Roboto Condensed"/>
              </a:rPr>
              <a:t>PsuedoParkinsonism:</a:t>
            </a:r>
            <a:r>
              <a:rPr lang="en-US">
                <a:solidFill>
                  <a:schemeClr val="dk1"/>
                </a:solidFill>
                <a:latin typeface="Roboto Condensed"/>
                <a:ea typeface="Roboto Condensed"/>
                <a:cs typeface="Roboto Condensed"/>
                <a:sym typeface="Roboto Condensed"/>
              </a:rPr>
              <a:t> bradykinesia, masklike face, cogwheel rigidity, pill-rolling tremor.</a:t>
            </a:r>
            <a:endParaRPr/>
          </a:p>
          <a:p>
            <a:pPr indent="-317500" lvl="1" marL="914400" rtl="0" algn="l">
              <a:lnSpc>
                <a:spcPct val="100000"/>
              </a:lnSpc>
              <a:spcBef>
                <a:spcPts val="1200"/>
              </a:spcBef>
              <a:spcAft>
                <a:spcPts val="0"/>
              </a:spcAft>
              <a:buSzPts val="1400"/>
              <a:buChar char="•"/>
            </a:pPr>
            <a:r>
              <a:rPr lang="en-US">
                <a:solidFill>
                  <a:schemeClr val="dk1"/>
                </a:solidFill>
                <a:latin typeface="Roboto Condensed"/>
                <a:ea typeface="Roboto Condensed"/>
                <a:cs typeface="Roboto Condensed"/>
                <a:sym typeface="Roboto Condensed"/>
              </a:rPr>
              <a:t>Management by Anticholinergic, or dopamine agonist, and lowering dose of antipsychotic or discontinue</a:t>
            </a:r>
            <a:endParaRPr/>
          </a:p>
          <a:p>
            <a:pPr indent="-317500" lvl="0" marL="457200" rtl="0" algn="l">
              <a:lnSpc>
                <a:spcPct val="100000"/>
              </a:lnSpc>
              <a:spcBef>
                <a:spcPts val="600"/>
              </a:spcBef>
              <a:spcAft>
                <a:spcPts val="0"/>
              </a:spcAft>
              <a:buSzPts val="1400"/>
              <a:buChar char="•"/>
            </a:pPr>
            <a:r>
              <a:rPr b="1" lang="en-US">
                <a:solidFill>
                  <a:schemeClr val="dk1"/>
                </a:solidFill>
                <a:latin typeface="Roboto Condensed"/>
                <a:ea typeface="Roboto Condensed"/>
                <a:cs typeface="Roboto Condensed"/>
                <a:sym typeface="Roboto Condensed"/>
              </a:rPr>
              <a:t>Dystonia:</a:t>
            </a:r>
            <a:r>
              <a:rPr lang="en-US">
                <a:solidFill>
                  <a:schemeClr val="dk1"/>
                </a:solidFill>
                <a:latin typeface="Roboto Condensed"/>
                <a:ea typeface="Roboto Condensed"/>
                <a:cs typeface="Roboto Condensed"/>
                <a:sym typeface="Roboto Condensed"/>
              </a:rPr>
              <a:t> Presentation: spasms of various muscle groups  Young men may be at higher risk, seen in 10% patients. </a:t>
            </a:r>
            <a:endParaRPr/>
          </a:p>
          <a:p>
            <a:pPr indent="-317500" lvl="1" marL="914400" rtl="0" algn="l">
              <a:lnSpc>
                <a:spcPct val="100000"/>
              </a:lnSpc>
              <a:spcBef>
                <a:spcPts val="1200"/>
              </a:spcBef>
              <a:spcAft>
                <a:spcPts val="0"/>
              </a:spcAft>
              <a:buSzPts val="1400"/>
              <a:buChar char="•"/>
            </a:pPr>
            <a:r>
              <a:rPr b="1" lang="en-US">
                <a:solidFill>
                  <a:schemeClr val="dk1"/>
                </a:solidFill>
                <a:latin typeface="Roboto Condensed"/>
                <a:ea typeface="Roboto Condensed"/>
                <a:cs typeface="Roboto Condensed"/>
                <a:sym typeface="Roboto Condensed"/>
              </a:rPr>
              <a:t>Managed</a:t>
            </a:r>
            <a:r>
              <a:rPr lang="en-US">
                <a:solidFill>
                  <a:schemeClr val="dk1"/>
                </a:solidFill>
                <a:latin typeface="Roboto Condensed"/>
                <a:ea typeface="Roboto Condensed"/>
                <a:cs typeface="Roboto Condensed"/>
                <a:sym typeface="Roboto Condensed"/>
              </a:rPr>
              <a:t> by anticholinergic (such as benztropine) , diphenhydramine. </a:t>
            </a:r>
            <a:endParaRPr/>
          </a:p>
          <a:p>
            <a:pPr indent="-317500" lvl="0" marL="457200" rtl="0" algn="l">
              <a:lnSpc>
                <a:spcPct val="100000"/>
              </a:lnSpc>
              <a:spcBef>
                <a:spcPts val="600"/>
              </a:spcBef>
              <a:spcAft>
                <a:spcPts val="0"/>
              </a:spcAft>
              <a:buSzPts val="1400"/>
              <a:buChar char="•"/>
            </a:pPr>
            <a:r>
              <a:rPr b="1" lang="en-US">
                <a:solidFill>
                  <a:srgbClr val="FF0000"/>
                </a:solidFill>
                <a:latin typeface="Roboto Condensed"/>
                <a:ea typeface="Roboto Condensed"/>
                <a:cs typeface="Roboto Condensed"/>
                <a:sym typeface="Roboto Condensed"/>
              </a:rPr>
              <a:t>Akathisia:</a:t>
            </a:r>
            <a:r>
              <a:rPr lang="en-US">
                <a:solidFill>
                  <a:srgbClr val="FF0000"/>
                </a:solidFill>
                <a:latin typeface="Roboto Condensed"/>
                <a:ea typeface="Roboto Condensed"/>
                <a:cs typeface="Roboto Condensed"/>
                <a:sym typeface="Roboto Condensed"/>
              </a:rPr>
              <a:t> Presenting Symptoms: motor restlessness, </a:t>
            </a:r>
            <a:r>
              <a:rPr lang="en-US">
                <a:solidFill>
                  <a:schemeClr val="dk1"/>
                </a:solidFill>
                <a:latin typeface="Roboto Condensed"/>
                <a:ea typeface="Roboto Condensed"/>
                <a:cs typeface="Roboto Condensed"/>
                <a:sym typeface="Roboto Condensed"/>
              </a:rPr>
              <a:t>“ants in your pants” ,often mistaken for anxiety and agitation. </a:t>
            </a:r>
            <a:endParaRPr/>
          </a:p>
          <a:p>
            <a:pPr indent="-317500" lvl="1" marL="914400" rtl="0" algn="l">
              <a:lnSpc>
                <a:spcPct val="100000"/>
              </a:lnSpc>
              <a:spcBef>
                <a:spcPts val="1200"/>
              </a:spcBef>
              <a:spcAft>
                <a:spcPts val="0"/>
              </a:spcAft>
              <a:buSzPts val="1400"/>
              <a:buChar char="•"/>
            </a:pPr>
            <a:r>
              <a:rPr b="1" lang="en-US">
                <a:solidFill>
                  <a:schemeClr val="dk1"/>
                </a:solidFill>
                <a:latin typeface="Roboto Condensed"/>
                <a:ea typeface="Roboto Condensed"/>
                <a:cs typeface="Roboto Condensed"/>
                <a:sym typeface="Roboto Condensed"/>
              </a:rPr>
              <a:t>Treatment</a:t>
            </a:r>
            <a:r>
              <a:rPr lang="en-US">
                <a:solidFill>
                  <a:schemeClr val="dk1"/>
                </a:solidFill>
                <a:latin typeface="Roboto Condensed"/>
                <a:ea typeface="Roboto Condensed"/>
                <a:cs typeface="Roboto Condensed"/>
                <a:sym typeface="Roboto Condensed"/>
              </a:rPr>
              <a:t>: lowering the dose, adding benzodiazepines or beta-blockers, switching to other antipsychotic medication.</a:t>
            </a:r>
            <a:endParaRPr b="1" sz="1600" u="sng">
              <a:solidFill>
                <a:schemeClr val="dk1"/>
              </a:solidFill>
              <a:latin typeface="Roboto Condensed"/>
              <a:ea typeface="Roboto Condensed"/>
              <a:cs typeface="Roboto Condensed"/>
              <a:sym typeface="Roboto Condensed"/>
            </a:endParaRPr>
          </a:p>
          <a:p>
            <a:pPr indent="0" lvl="0" marL="0" rtl="0" algn="l">
              <a:lnSpc>
                <a:spcPct val="100000"/>
              </a:lnSpc>
              <a:spcBef>
                <a:spcPts val="600"/>
              </a:spcBef>
              <a:spcAft>
                <a:spcPts val="0"/>
              </a:spcAft>
              <a:buSzPts val="1400"/>
              <a:buNone/>
            </a:pPr>
            <a:r>
              <a:rPr b="1" lang="en-US" sz="1600" u="sng">
                <a:solidFill>
                  <a:schemeClr val="dk1"/>
                </a:solidFill>
                <a:latin typeface="Roboto Condensed"/>
                <a:ea typeface="Roboto Condensed"/>
                <a:cs typeface="Roboto Condensed"/>
                <a:sym typeface="Roboto Condensed"/>
              </a:rPr>
              <a:t>B) Hyperprolactinemia:</a:t>
            </a:r>
            <a:r>
              <a:rPr lang="en-US">
                <a:solidFill>
                  <a:schemeClr val="dk1"/>
                </a:solidFill>
                <a:latin typeface="Roboto Condensed"/>
                <a:ea typeface="Roboto Condensed"/>
                <a:cs typeface="Roboto Condensed"/>
                <a:sym typeface="Roboto Condensed"/>
              </a:rPr>
              <a:t> Leads to decreased libido, galactorrhea, gynecomastia, impotence, amenorrhea</a:t>
            </a:r>
            <a:r>
              <a:rPr lang="en-US">
                <a:latin typeface="Roboto Condensed"/>
                <a:ea typeface="Roboto Condensed"/>
                <a:cs typeface="Roboto Condensed"/>
                <a:sym typeface="Roboto Condensed"/>
              </a:rPr>
              <a:t>.</a:t>
            </a:r>
            <a:endParaRPr>
              <a:latin typeface="Roboto Condensed"/>
              <a:ea typeface="Roboto Condensed"/>
              <a:cs typeface="Roboto Condensed"/>
              <a:sym typeface="Roboto Condensed"/>
            </a:endParaRPr>
          </a:p>
          <a:p>
            <a:pPr indent="0" lvl="0" marL="139700" rtl="0" algn="l">
              <a:lnSpc>
                <a:spcPct val="100000"/>
              </a:lnSpc>
              <a:spcBef>
                <a:spcPts val="600"/>
              </a:spcBef>
              <a:spcAft>
                <a:spcPts val="600"/>
              </a:spcAft>
              <a:buSzPts val="1400"/>
              <a:buNone/>
            </a:pPr>
            <a:r>
              <a:t/>
            </a:r>
            <a:endParaRPr>
              <a:latin typeface="Roboto Condensed"/>
              <a:ea typeface="Roboto Condensed"/>
              <a:cs typeface="Roboto Condensed"/>
              <a:sym typeface="Roboto Condensed"/>
            </a:endParaRPr>
          </a:p>
        </p:txBody>
      </p:sp>
    </p:spTree>
  </p:cSld>
  <p:clrMapOvr>
    <a:masterClrMapping/>
  </p:clrMapOvr>
</p:sld>
</file>

<file path=ppt/slides/slide3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2" name="Shape 4412"/>
        <p:cNvGrpSpPr/>
        <p:nvPr/>
      </p:nvGrpSpPr>
      <p:grpSpPr>
        <a:xfrm>
          <a:off x="0" y="0"/>
          <a:ext cx="0" cy="0"/>
          <a:chOff x="0" y="0"/>
          <a:chExt cx="0" cy="0"/>
        </a:xfrm>
      </p:grpSpPr>
      <p:sp>
        <p:nvSpPr>
          <p:cNvPr id="4413" name="Google Shape;4413;p180"/>
          <p:cNvSpPr txBox="1"/>
          <p:nvPr>
            <p:ph type="title"/>
          </p:nvPr>
        </p:nvSpPr>
        <p:spPr>
          <a:xfrm>
            <a:off x="720000" y="5394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Side effects continued </a:t>
            </a:r>
            <a:endParaRPr/>
          </a:p>
        </p:txBody>
      </p:sp>
      <p:sp>
        <p:nvSpPr>
          <p:cNvPr id="4414" name="Google Shape;4414;p180"/>
          <p:cNvSpPr txBox="1"/>
          <p:nvPr>
            <p:ph idx="1" type="body"/>
          </p:nvPr>
        </p:nvSpPr>
        <p:spPr>
          <a:xfrm>
            <a:off x="720725" y="1321385"/>
            <a:ext cx="4159138" cy="3287700"/>
          </a:xfrm>
          <a:prstGeom prst="rect">
            <a:avLst/>
          </a:prstGeom>
          <a:noFill/>
          <a:ln>
            <a:noFill/>
          </a:ln>
        </p:spPr>
        <p:txBody>
          <a:bodyPr anchorCtr="0" anchor="t" bIns="45700" lIns="91425" spcFirstLastPara="1" rIns="91425" wrap="square" tIns="45700">
            <a:normAutofit lnSpcReduction="10000"/>
          </a:bodyPr>
          <a:lstStyle/>
          <a:p>
            <a:pPr indent="0" lvl="0" marL="139700" rtl="0" algn="l">
              <a:lnSpc>
                <a:spcPct val="100000"/>
              </a:lnSpc>
              <a:spcBef>
                <a:spcPts val="0"/>
              </a:spcBef>
              <a:spcAft>
                <a:spcPts val="0"/>
              </a:spcAft>
              <a:buSzPts val="1400"/>
              <a:buNone/>
            </a:pPr>
            <a:r>
              <a:rPr b="1" lang="en-US" u="sng"/>
              <a:t>Tardive dyskinesia</a:t>
            </a:r>
            <a:r>
              <a:rPr lang="en-US"/>
              <a:t> </a:t>
            </a:r>
            <a:endParaRPr/>
          </a:p>
          <a:p>
            <a:pPr indent="-384048" lvl="0" marL="457200" rtl="0" algn="l">
              <a:lnSpc>
                <a:spcPct val="94000"/>
              </a:lnSpc>
              <a:spcBef>
                <a:spcPts val="0"/>
              </a:spcBef>
              <a:spcAft>
                <a:spcPts val="0"/>
              </a:spcAft>
              <a:buSzPts val="1400"/>
              <a:buFont typeface="Libre Franklin"/>
              <a:buChar char="•"/>
            </a:pPr>
            <a:r>
              <a:rPr lang="en-US">
                <a:solidFill>
                  <a:schemeClr val="dk1"/>
                </a:solidFill>
              </a:rPr>
              <a:t>Characterized by choreoathetosis and other involuntary movements</a:t>
            </a:r>
            <a:endParaRPr/>
          </a:p>
          <a:p>
            <a:pPr indent="-384048" lvl="0" marL="457200" rtl="0" algn="l">
              <a:lnSpc>
                <a:spcPct val="94000"/>
              </a:lnSpc>
              <a:spcBef>
                <a:spcPts val="200"/>
              </a:spcBef>
              <a:spcAft>
                <a:spcPts val="0"/>
              </a:spcAft>
              <a:buSzPts val="1400"/>
              <a:buFont typeface="Libre Franklin"/>
              <a:buChar char="•"/>
            </a:pPr>
            <a:r>
              <a:rPr lang="en-US">
                <a:solidFill>
                  <a:schemeClr val="dk1"/>
                </a:solidFill>
              </a:rPr>
              <a:t>Movements often occur first in the tongue or fingers and later involve the trunk.</a:t>
            </a:r>
            <a:endParaRPr/>
          </a:p>
          <a:p>
            <a:pPr indent="-384048" lvl="0" marL="457200" rtl="0" algn="l">
              <a:lnSpc>
                <a:spcPct val="94000"/>
              </a:lnSpc>
              <a:spcBef>
                <a:spcPts val="200"/>
              </a:spcBef>
              <a:spcAft>
                <a:spcPts val="0"/>
              </a:spcAft>
              <a:buSzPts val="1400"/>
              <a:buFont typeface="Libre Franklin"/>
              <a:buChar char="•"/>
            </a:pPr>
            <a:r>
              <a:rPr lang="en-US">
                <a:solidFill>
                  <a:schemeClr val="dk1"/>
                </a:solidFill>
              </a:rPr>
              <a:t>Etiology may be a form of “chemical denervation hypersensitivity,” which is caused by chronic dopamine blockade in the basal ganglia.</a:t>
            </a:r>
            <a:endParaRPr/>
          </a:p>
          <a:p>
            <a:pPr indent="-295148" lvl="0" marL="457200" rtl="0" algn="l">
              <a:lnSpc>
                <a:spcPct val="94000"/>
              </a:lnSpc>
              <a:spcBef>
                <a:spcPts val="200"/>
              </a:spcBef>
              <a:spcAft>
                <a:spcPts val="0"/>
              </a:spcAft>
              <a:buSzPts val="1400"/>
              <a:buFont typeface="Libre Franklin"/>
              <a:buNone/>
            </a:pPr>
            <a:r>
              <a:t/>
            </a:r>
            <a:endParaRPr>
              <a:solidFill>
                <a:schemeClr val="dk1"/>
              </a:solidFill>
            </a:endParaRPr>
          </a:p>
          <a:p>
            <a:pPr indent="0" lvl="0" marL="73152" rtl="0" algn="l">
              <a:lnSpc>
                <a:spcPct val="94000"/>
              </a:lnSpc>
              <a:spcBef>
                <a:spcPts val="200"/>
              </a:spcBef>
              <a:spcAft>
                <a:spcPts val="0"/>
              </a:spcAft>
              <a:buSzPts val="1400"/>
              <a:buNone/>
            </a:pPr>
            <a:r>
              <a:rPr b="1" lang="en-US">
                <a:solidFill>
                  <a:schemeClr val="dk1"/>
                </a:solidFill>
              </a:rPr>
              <a:t>Treatment</a:t>
            </a:r>
            <a:r>
              <a:rPr lang="en-US">
                <a:solidFill>
                  <a:schemeClr val="dk1"/>
                </a:solidFill>
              </a:rPr>
              <a:t>: Use newer antipsychotic medications.</a:t>
            </a:r>
            <a:endParaRPr/>
          </a:p>
          <a:p>
            <a:pPr indent="-384048" lvl="0" marL="457200" rtl="0" algn="l">
              <a:lnSpc>
                <a:spcPct val="94000"/>
              </a:lnSpc>
              <a:spcBef>
                <a:spcPts val="200"/>
              </a:spcBef>
              <a:spcAft>
                <a:spcPts val="0"/>
              </a:spcAft>
              <a:buSzPts val="1400"/>
              <a:buFont typeface="Libre Franklin"/>
              <a:buChar char="•"/>
            </a:pPr>
            <a:r>
              <a:rPr lang="en-US">
                <a:solidFill>
                  <a:schemeClr val="dk1"/>
                </a:solidFill>
              </a:rPr>
              <a:t>Seen more frequently in </a:t>
            </a:r>
            <a:r>
              <a:rPr b="1" lang="en-US">
                <a:solidFill>
                  <a:schemeClr val="dk1"/>
                </a:solidFill>
              </a:rPr>
              <a:t>elderly females</a:t>
            </a:r>
            <a:endParaRPr/>
          </a:p>
          <a:p>
            <a:pPr indent="-384048" lvl="0" marL="457200" rtl="0" algn="l">
              <a:lnSpc>
                <a:spcPct val="94000"/>
              </a:lnSpc>
              <a:spcBef>
                <a:spcPts val="200"/>
              </a:spcBef>
              <a:spcAft>
                <a:spcPts val="0"/>
              </a:spcAft>
              <a:buSzPts val="1400"/>
              <a:buFont typeface="Libre Franklin"/>
              <a:buChar char="•"/>
            </a:pPr>
            <a:r>
              <a:rPr lang="en-US">
                <a:solidFill>
                  <a:schemeClr val="dk1"/>
                </a:solidFill>
              </a:rPr>
              <a:t>Can occur after </a:t>
            </a:r>
            <a:r>
              <a:rPr b="1" lang="en-US">
                <a:solidFill>
                  <a:schemeClr val="dk1"/>
                </a:solidFill>
              </a:rPr>
              <a:t>3–6 months</a:t>
            </a:r>
            <a:r>
              <a:rPr lang="en-US">
                <a:solidFill>
                  <a:schemeClr val="dk1"/>
                </a:solidFill>
              </a:rPr>
              <a:t> after treatment</a:t>
            </a:r>
            <a:endParaRPr/>
          </a:p>
          <a:p>
            <a:pPr indent="-228600" lvl="0" marL="457200" rtl="0" algn="l">
              <a:lnSpc>
                <a:spcPct val="100000"/>
              </a:lnSpc>
              <a:spcBef>
                <a:spcPts val="200"/>
              </a:spcBef>
              <a:spcAft>
                <a:spcPts val="0"/>
              </a:spcAft>
              <a:buSzPts val="1400"/>
              <a:buNone/>
            </a:pPr>
            <a:r>
              <a:t/>
            </a:r>
            <a:endParaRPr/>
          </a:p>
        </p:txBody>
      </p:sp>
      <p:pic>
        <p:nvPicPr>
          <p:cNvPr id="4415" name="Google Shape;4415;p180"/>
          <p:cNvPicPr preferRelativeResize="0"/>
          <p:nvPr/>
        </p:nvPicPr>
        <p:blipFill rotWithShape="1">
          <a:blip r:embed="rId3">
            <a:alphaModFix/>
          </a:blip>
          <a:srcRect b="7787" l="0" r="0" t="0"/>
          <a:stretch/>
        </p:blipFill>
        <p:spPr>
          <a:xfrm>
            <a:off x="4990143" y="1213125"/>
            <a:ext cx="4045922" cy="3744853"/>
          </a:xfrm>
          <a:prstGeom prst="rect">
            <a:avLst/>
          </a:prstGeom>
          <a:noFill/>
          <a:ln>
            <a:noFill/>
          </a:ln>
        </p:spPr>
      </p:pic>
    </p:spTree>
  </p:cSld>
  <p:clrMapOvr>
    <a:masterClrMapping/>
  </p:clrMapOvr>
</p:sld>
</file>

<file path=ppt/slides/slide3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9" name="Shape 4419"/>
        <p:cNvGrpSpPr/>
        <p:nvPr/>
      </p:nvGrpSpPr>
      <p:grpSpPr>
        <a:xfrm>
          <a:off x="0" y="0"/>
          <a:ext cx="0" cy="0"/>
          <a:chOff x="0" y="0"/>
          <a:chExt cx="0" cy="0"/>
        </a:xfrm>
      </p:grpSpPr>
      <p:sp>
        <p:nvSpPr>
          <p:cNvPr id="4420" name="Google Shape;4420;p181"/>
          <p:cNvSpPr txBox="1"/>
          <p:nvPr>
            <p:ph type="title"/>
          </p:nvPr>
        </p:nvSpPr>
        <p:spPr>
          <a:xfrm>
            <a:off x="363003" y="355601"/>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latin typeface="Rajdhani"/>
                <a:ea typeface="Rajdhani"/>
                <a:cs typeface="Rajdhani"/>
                <a:sym typeface="Rajdhani"/>
              </a:rPr>
              <a:t>Neuroleptic malignant syndrome </a:t>
            </a:r>
            <a:endParaRPr>
              <a:latin typeface="Rajdhani"/>
              <a:ea typeface="Rajdhani"/>
              <a:cs typeface="Rajdhani"/>
              <a:sym typeface="Rajdhani"/>
            </a:endParaRPr>
          </a:p>
        </p:txBody>
      </p:sp>
      <p:sp>
        <p:nvSpPr>
          <p:cNvPr id="4421" name="Google Shape;4421;p181"/>
          <p:cNvSpPr txBox="1"/>
          <p:nvPr>
            <p:ph idx="1" type="body"/>
          </p:nvPr>
        </p:nvSpPr>
        <p:spPr>
          <a:xfrm>
            <a:off x="395167" y="1043059"/>
            <a:ext cx="5642629" cy="3836804"/>
          </a:xfrm>
          <a:prstGeom prst="rect">
            <a:avLst/>
          </a:prstGeom>
          <a:noFill/>
          <a:ln>
            <a:noFill/>
          </a:ln>
        </p:spPr>
        <p:txBody>
          <a:bodyPr anchorCtr="0" anchor="t" bIns="45700" lIns="91425" spcFirstLastPara="1" rIns="91425" wrap="square" tIns="45700">
            <a:normAutofit/>
          </a:bodyPr>
          <a:lstStyle/>
          <a:p>
            <a:pPr indent="-317500" lvl="0" marL="457200" rtl="0" algn="l">
              <a:lnSpc>
                <a:spcPct val="100000"/>
              </a:lnSpc>
              <a:spcBef>
                <a:spcPts val="0"/>
              </a:spcBef>
              <a:spcAft>
                <a:spcPts val="0"/>
              </a:spcAft>
              <a:buSzPts val="1400"/>
              <a:buChar char="•"/>
            </a:pPr>
            <a:r>
              <a:rPr lang="en-US"/>
              <a:t>The primary adverse effect of antipsychotic medication use is neuroleptic malignant syndrome. </a:t>
            </a:r>
            <a:endParaRPr/>
          </a:p>
          <a:p>
            <a:pPr indent="-317500" lvl="0" marL="457200" rtl="0" algn="l">
              <a:lnSpc>
                <a:spcPct val="100000"/>
              </a:lnSpc>
              <a:spcBef>
                <a:spcPts val="0"/>
              </a:spcBef>
              <a:spcAft>
                <a:spcPts val="0"/>
              </a:spcAft>
              <a:buSzPts val="1400"/>
              <a:buChar char="•"/>
            </a:pPr>
            <a:r>
              <a:rPr lang="en-US"/>
              <a:t>It is a fairly rare and potentially life-threatening condition and considered a psychiatric emergency.</a:t>
            </a:r>
            <a:endParaRPr/>
          </a:p>
          <a:p>
            <a:pPr indent="-317500" lvl="0" marL="457200" rtl="0" algn="l">
              <a:lnSpc>
                <a:spcPct val="100000"/>
              </a:lnSpc>
              <a:spcBef>
                <a:spcPts val="0"/>
              </a:spcBef>
              <a:spcAft>
                <a:spcPts val="0"/>
              </a:spcAft>
              <a:buSzPts val="1400"/>
              <a:buChar char="•"/>
            </a:pPr>
            <a:r>
              <a:rPr lang="en-US"/>
              <a:t>Characterized by: </a:t>
            </a:r>
            <a:endParaRPr/>
          </a:p>
          <a:p>
            <a:pPr indent="-317500" lvl="1" marL="914400" rtl="0" algn="l">
              <a:lnSpc>
                <a:spcPct val="100000"/>
              </a:lnSpc>
              <a:spcBef>
                <a:spcPts val="600"/>
              </a:spcBef>
              <a:spcAft>
                <a:spcPts val="0"/>
              </a:spcAft>
              <a:buSzPts val="1400"/>
              <a:buChar char="•"/>
            </a:pPr>
            <a:r>
              <a:rPr lang="en-US"/>
              <a:t>Muscular rigidity   </a:t>
            </a:r>
            <a:endParaRPr/>
          </a:p>
          <a:p>
            <a:pPr indent="-317500" lvl="1" marL="914400" rtl="0" algn="l">
              <a:lnSpc>
                <a:spcPct val="100000"/>
              </a:lnSpc>
              <a:spcBef>
                <a:spcPts val="600"/>
              </a:spcBef>
              <a:spcAft>
                <a:spcPts val="0"/>
              </a:spcAft>
              <a:buSzPts val="1400"/>
              <a:buChar char="•"/>
            </a:pPr>
            <a:r>
              <a:rPr lang="en-US"/>
              <a:t>Hyperthermia</a:t>
            </a:r>
            <a:endParaRPr/>
          </a:p>
          <a:p>
            <a:pPr indent="-317500" lvl="1" marL="914400" rtl="0" algn="l">
              <a:lnSpc>
                <a:spcPct val="100000"/>
              </a:lnSpc>
              <a:spcBef>
                <a:spcPts val="600"/>
              </a:spcBef>
              <a:spcAft>
                <a:spcPts val="0"/>
              </a:spcAft>
              <a:buSzPts val="1400"/>
              <a:buChar char="•"/>
            </a:pPr>
            <a:r>
              <a:rPr lang="en-US"/>
              <a:t>Autonomic instability and delirium</a:t>
            </a:r>
            <a:endParaRPr/>
          </a:p>
          <a:p>
            <a:pPr indent="-317500" lvl="1" marL="914400" rtl="0" algn="l">
              <a:lnSpc>
                <a:spcPct val="100000"/>
              </a:lnSpc>
              <a:spcBef>
                <a:spcPts val="600"/>
              </a:spcBef>
              <a:spcAft>
                <a:spcPts val="0"/>
              </a:spcAft>
              <a:buSzPts val="1400"/>
              <a:buChar char="•"/>
            </a:pPr>
            <a:r>
              <a:rPr lang="en-US"/>
              <a:t>CPK will be elevated.</a:t>
            </a:r>
            <a:endParaRPr/>
          </a:p>
          <a:p>
            <a:pPr indent="-228600" lvl="0" marL="457200" rtl="0" algn="l">
              <a:lnSpc>
                <a:spcPct val="100000"/>
              </a:lnSpc>
              <a:spcBef>
                <a:spcPts val="0"/>
              </a:spcBef>
              <a:spcAft>
                <a:spcPts val="0"/>
              </a:spcAft>
              <a:buSzPts val="1400"/>
              <a:buNone/>
            </a:pPr>
            <a:r>
              <a:t/>
            </a:r>
            <a:endParaRPr/>
          </a:p>
          <a:p>
            <a:pPr indent="-317500" lvl="0" marL="457200" rtl="0" algn="l">
              <a:lnSpc>
                <a:spcPct val="100000"/>
              </a:lnSpc>
              <a:spcBef>
                <a:spcPts val="0"/>
              </a:spcBef>
              <a:spcAft>
                <a:spcPts val="0"/>
              </a:spcAft>
              <a:buSzPts val="1400"/>
              <a:buChar char="•"/>
            </a:pPr>
            <a:r>
              <a:rPr lang="en-US"/>
              <a:t>Usually associated with high dosages of high-potency antipsychotic medication.</a:t>
            </a:r>
            <a:endParaRPr/>
          </a:p>
          <a:p>
            <a:pPr indent="-317500" lvl="0" marL="457200" rtl="0" algn="l">
              <a:lnSpc>
                <a:spcPct val="100000"/>
              </a:lnSpc>
              <a:spcBef>
                <a:spcPts val="0"/>
              </a:spcBef>
              <a:spcAft>
                <a:spcPts val="0"/>
              </a:spcAft>
              <a:buSzPts val="1400"/>
              <a:buChar char="•"/>
            </a:pPr>
            <a:r>
              <a:rPr lang="en-US"/>
              <a:t>Treatment: Immediate discontinuation of the medication and physiologic supportive measures (cooling, ice packs); dantrolene (muscle relaxant) or bromocriptine (D2 agonist) may be used</a:t>
            </a:r>
            <a:r>
              <a:rPr b="1" lang="en-US"/>
              <a:t>.</a:t>
            </a:r>
            <a:endParaRPr/>
          </a:p>
        </p:txBody>
      </p:sp>
      <p:pic>
        <p:nvPicPr>
          <p:cNvPr id="4422" name="Google Shape;4422;p181"/>
          <p:cNvPicPr preferRelativeResize="0"/>
          <p:nvPr/>
        </p:nvPicPr>
        <p:blipFill rotWithShape="1">
          <a:blip r:embed="rId3">
            <a:alphaModFix/>
          </a:blip>
          <a:srcRect b="0" l="0" r="0" t="0"/>
          <a:stretch/>
        </p:blipFill>
        <p:spPr>
          <a:xfrm>
            <a:off x="4572000" y="2081761"/>
            <a:ext cx="3965254" cy="1167320"/>
          </a:xfrm>
          <a:prstGeom prst="rect">
            <a:avLst/>
          </a:prstGeom>
          <a:noFill/>
          <a:ln>
            <a:noFill/>
          </a:ln>
        </p:spPr>
      </p:pic>
    </p:spTree>
  </p:cSld>
  <p:clrMapOvr>
    <a:masterClrMapping/>
  </p:clrMapOvr>
</p:sld>
</file>

<file path=ppt/slides/slide3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6" name="Shape 4426"/>
        <p:cNvGrpSpPr/>
        <p:nvPr/>
      </p:nvGrpSpPr>
      <p:grpSpPr>
        <a:xfrm>
          <a:off x="0" y="0"/>
          <a:ext cx="0" cy="0"/>
          <a:chOff x="0" y="0"/>
          <a:chExt cx="0" cy="0"/>
        </a:xfrm>
      </p:grpSpPr>
      <p:sp>
        <p:nvSpPr>
          <p:cNvPr id="4427" name="Google Shape;4427;p182"/>
          <p:cNvSpPr txBox="1"/>
          <p:nvPr>
            <p:ph type="title"/>
          </p:nvPr>
        </p:nvSpPr>
        <p:spPr>
          <a:xfrm>
            <a:off x="462709" y="741633"/>
            <a:ext cx="36687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t/>
            </a:r>
            <a:endParaRPr/>
          </a:p>
        </p:txBody>
      </p:sp>
      <p:sp>
        <p:nvSpPr>
          <p:cNvPr id="4428" name="Google Shape;4428;p182"/>
          <p:cNvSpPr txBox="1"/>
          <p:nvPr>
            <p:ph idx="1" type="body"/>
          </p:nvPr>
        </p:nvSpPr>
        <p:spPr>
          <a:xfrm>
            <a:off x="461963" y="1431925"/>
            <a:ext cx="3668700" cy="3436800"/>
          </a:xfrm>
          <a:prstGeom prst="rect">
            <a:avLst/>
          </a:prstGeom>
          <a:noFill/>
          <a:ln>
            <a:noFill/>
          </a:ln>
        </p:spPr>
        <p:txBody>
          <a:bodyPr anchorCtr="0" anchor="t" bIns="45700" lIns="91425" spcFirstLastPara="1" rIns="91425" wrap="square" tIns="45700">
            <a:normAutofit/>
          </a:bodyPr>
          <a:lstStyle/>
          <a:p>
            <a:pPr indent="-228600" lvl="0" marL="457200" rtl="0" algn="l">
              <a:lnSpc>
                <a:spcPct val="100000"/>
              </a:lnSpc>
              <a:spcBef>
                <a:spcPts val="0"/>
              </a:spcBef>
              <a:spcAft>
                <a:spcPts val="0"/>
              </a:spcAft>
              <a:buSzPts val="1400"/>
              <a:buNone/>
            </a:pPr>
            <a:r>
              <a:t/>
            </a:r>
            <a:endParaRPr/>
          </a:p>
        </p:txBody>
      </p:sp>
      <p:sp>
        <p:nvSpPr>
          <p:cNvPr id="4429" name="Google Shape;4429;p182"/>
          <p:cNvSpPr txBox="1"/>
          <p:nvPr>
            <p:ph idx="2" type="body"/>
          </p:nvPr>
        </p:nvSpPr>
        <p:spPr>
          <a:xfrm>
            <a:off x="5012579" y="1448441"/>
            <a:ext cx="3668700" cy="3436800"/>
          </a:xfrm>
          <a:prstGeom prst="rect">
            <a:avLst/>
          </a:prstGeom>
          <a:noFill/>
          <a:ln>
            <a:noFill/>
          </a:ln>
        </p:spPr>
        <p:txBody>
          <a:bodyPr anchorCtr="0" anchor="t" bIns="45700" lIns="91425" spcFirstLastPara="1" rIns="91425" wrap="square" tIns="45700">
            <a:normAutofit/>
          </a:bodyPr>
          <a:lstStyle/>
          <a:p>
            <a:pPr indent="-228600" lvl="0" marL="457200" rtl="0" algn="l">
              <a:lnSpc>
                <a:spcPct val="100000"/>
              </a:lnSpc>
              <a:spcBef>
                <a:spcPts val="0"/>
              </a:spcBef>
              <a:spcAft>
                <a:spcPts val="0"/>
              </a:spcAft>
              <a:buSzPts val="1400"/>
              <a:buNone/>
            </a:pPr>
            <a:r>
              <a:t/>
            </a:r>
            <a:endParaRPr/>
          </a:p>
        </p:txBody>
      </p:sp>
      <p:sp>
        <p:nvSpPr>
          <p:cNvPr id="4430" name="Google Shape;4430;p182"/>
          <p:cNvSpPr txBox="1"/>
          <p:nvPr>
            <p:ph idx="3" type="body"/>
          </p:nvPr>
        </p:nvSpPr>
        <p:spPr>
          <a:xfrm>
            <a:off x="5013325" y="741363"/>
            <a:ext cx="3667200" cy="573000"/>
          </a:xfrm>
          <a:prstGeom prst="rect">
            <a:avLst/>
          </a:prstGeom>
          <a:noFill/>
          <a:ln>
            <a:noFill/>
          </a:ln>
        </p:spPr>
        <p:txBody>
          <a:bodyPr anchorCtr="0" anchor="t" bIns="45700" lIns="91425" spcFirstLastPara="1" rIns="91425" wrap="square" tIns="45700">
            <a:normAutofit/>
          </a:bodyPr>
          <a:lstStyle/>
          <a:p>
            <a:pPr indent="-228600" lvl="0" marL="457200" rtl="0" algn="l">
              <a:lnSpc>
                <a:spcPct val="100000"/>
              </a:lnSpc>
              <a:spcBef>
                <a:spcPts val="0"/>
              </a:spcBef>
              <a:spcAft>
                <a:spcPts val="0"/>
              </a:spcAft>
              <a:buSzPts val="2400"/>
              <a:buNone/>
            </a:pPr>
            <a:r>
              <a:t/>
            </a:r>
            <a:endParaRPr/>
          </a:p>
        </p:txBody>
      </p:sp>
      <p:pic>
        <p:nvPicPr>
          <p:cNvPr id="4431" name="Google Shape;4431;p182"/>
          <p:cNvPicPr preferRelativeResize="0"/>
          <p:nvPr/>
        </p:nvPicPr>
        <p:blipFill rotWithShape="1">
          <a:blip r:embed="rId3">
            <a:alphaModFix/>
          </a:blip>
          <a:srcRect b="0" l="0" r="0" t="0"/>
          <a:stretch/>
        </p:blipFill>
        <p:spPr>
          <a:xfrm>
            <a:off x="673385" y="741364"/>
            <a:ext cx="6914556" cy="4402136"/>
          </a:xfrm>
          <a:prstGeom prst="rect">
            <a:avLst/>
          </a:prstGeom>
          <a:noFill/>
          <a:ln>
            <a:noFill/>
          </a:ln>
        </p:spPr>
      </p:pic>
    </p:spTree>
  </p:cSld>
  <p:clrMapOvr>
    <a:masterClrMapping/>
  </p:clrMapOvr>
</p:sld>
</file>

<file path=ppt/slides/slide3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5" name="Shape 4435"/>
        <p:cNvGrpSpPr/>
        <p:nvPr/>
      </p:nvGrpSpPr>
      <p:grpSpPr>
        <a:xfrm>
          <a:off x="0" y="0"/>
          <a:ext cx="0" cy="0"/>
          <a:chOff x="0" y="0"/>
          <a:chExt cx="0" cy="0"/>
        </a:xfrm>
      </p:grpSpPr>
      <p:sp>
        <p:nvSpPr>
          <p:cNvPr id="4436" name="Google Shape;4436;g2b64a795e42_0_1288"/>
          <p:cNvSpPr txBox="1"/>
          <p:nvPr>
            <p:ph type="title"/>
          </p:nvPr>
        </p:nvSpPr>
        <p:spPr>
          <a:xfrm>
            <a:off x="251250" y="2226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4437" name="Google Shape;4437;g2b64a795e42_0_1288"/>
          <p:cNvSpPr txBox="1"/>
          <p:nvPr>
            <p:ph idx="1" type="body"/>
          </p:nvPr>
        </p:nvSpPr>
        <p:spPr>
          <a:xfrm>
            <a:off x="342050" y="1013500"/>
            <a:ext cx="4003200" cy="41301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00000"/>
              </a:lnSpc>
              <a:spcBef>
                <a:spcPts val="0"/>
              </a:spcBef>
              <a:spcAft>
                <a:spcPts val="0"/>
              </a:spcAft>
              <a:buSzPts val="1400"/>
              <a:buNone/>
            </a:pPr>
            <a:r>
              <a:rPr lang="en-US"/>
              <a:t>1- A patient on antipsychotic started to experience restlessness and he says he is unable to set still?</a:t>
            </a:r>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A- Rigidity</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B- Akathisia</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C- Dystonia</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D- Bradykinesia</a:t>
            </a:r>
            <a:endParaRPr sz="1200">
              <a:solidFill>
                <a:schemeClr val="dk1"/>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2- antipsychotic causes weight gain?</a:t>
            </a:r>
            <a:endParaRPr/>
          </a:p>
          <a:p>
            <a:pPr indent="457200" lvl="0" marL="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Olanzapine</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3- The first side effect of antipsychotic: </a:t>
            </a:r>
            <a:endParaRPr/>
          </a:p>
          <a:p>
            <a:pPr indent="457200" lvl="0" marL="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Dystonia</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4- which one of these is a typical antipsychotic :-</a:t>
            </a:r>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a- haloperidol</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b- olanzapine</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c- clozapine</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d- risperidone</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e- quetiapine</a:t>
            </a:r>
            <a:endParaRPr>
              <a:solidFill>
                <a:schemeClr val="dk1"/>
              </a:solidFill>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ts val="1400"/>
              <a:buNone/>
            </a:pPr>
            <a:r>
              <a:t/>
            </a:r>
            <a:endParaRPr/>
          </a:p>
        </p:txBody>
      </p:sp>
      <p:sp>
        <p:nvSpPr>
          <p:cNvPr id="4438" name="Google Shape;4438;g2b64a795e42_0_1288"/>
          <p:cNvSpPr txBox="1"/>
          <p:nvPr>
            <p:ph idx="1" type="body"/>
          </p:nvPr>
        </p:nvSpPr>
        <p:spPr>
          <a:xfrm>
            <a:off x="4573400" y="1013500"/>
            <a:ext cx="3686700" cy="4130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t>5- What is the prognosis for a 24-year-old man diagnosed with schizophrenia who is adherent to antipsychotic medication treatment? </a:t>
            </a:r>
            <a:endParaRPr/>
          </a:p>
          <a:p>
            <a:pPr indent="0" lvl="0" marL="45720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His delusions and hallucinations may improve, but his tendency to isolate and his cognitive abilities may not improve</a:t>
            </a:r>
            <a:endParaRPr sz="1200">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6- a schizophrenic patient who was started on haloperidol but was not improving . The doctor recommended to stop the drug and switch to risperidone 5 mg after a few weeks the patient started having symptoms of akathisia what is your next step</a:t>
            </a:r>
            <a:endParaRPr/>
          </a:p>
          <a:p>
            <a:pPr indent="0" lvl="0" marL="45720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a- lower the dose (then propranolol)</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ts val="1400"/>
              <a:buNone/>
            </a:pPr>
            <a:r>
              <a:rPr lang="en-US">
                <a:latin typeface="Roboto Condensed Light"/>
                <a:ea typeface="Roboto Condensed Light"/>
                <a:cs typeface="Roboto Condensed Light"/>
                <a:sym typeface="Roboto Condensed Light"/>
              </a:rPr>
              <a:t>b- change the drug</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ts val="1400"/>
              <a:buNone/>
            </a:pPr>
            <a:r>
              <a:rPr lang="en-US">
                <a:latin typeface="Roboto Condensed Light"/>
                <a:ea typeface="Roboto Condensed Light"/>
                <a:cs typeface="Roboto Condensed Light"/>
                <a:sym typeface="Roboto Condensed Light"/>
              </a:rPr>
              <a:t>c- administer benztropine</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ts val="1400"/>
              <a:buNone/>
            </a:pPr>
            <a:r>
              <a:rPr lang="en-US">
                <a:latin typeface="Roboto Condensed Light"/>
                <a:ea typeface="Roboto Condensed Light"/>
                <a:cs typeface="Roboto Condensed Light"/>
                <a:sym typeface="Roboto Condensed Light"/>
              </a:rPr>
              <a:t>d- administer benzodiazepines</a:t>
            </a:r>
            <a:endParaRPr>
              <a:solidFill>
                <a:schemeClr val="dk1"/>
              </a:solidFill>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ts val="1400"/>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sp>
        <p:nvSpPr>
          <p:cNvPr id="718" name="Google Shape;718;p38"/>
          <p:cNvSpPr txBox="1"/>
          <p:nvPr>
            <p:ph type="title"/>
          </p:nvPr>
        </p:nvSpPr>
        <p:spPr>
          <a:xfrm>
            <a:off x="462709" y="741633"/>
            <a:ext cx="3668616"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Goals of psychotherapy </a:t>
            </a:r>
            <a:endParaRPr/>
          </a:p>
        </p:txBody>
      </p:sp>
      <p:sp>
        <p:nvSpPr>
          <p:cNvPr id="719" name="Google Shape;719;p38"/>
          <p:cNvSpPr txBox="1"/>
          <p:nvPr>
            <p:ph idx="1" type="body"/>
          </p:nvPr>
        </p:nvSpPr>
        <p:spPr>
          <a:xfrm>
            <a:off x="199881" y="1314332"/>
            <a:ext cx="4037581" cy="3436938"/>
          </a:xfrm>
          <a:prstGeom prst="rect">
            <a:avLst/>
          </a:prstGeom>
          <a:noFill/>
          <a:ln>
            <a:noFill/>
          </a:ln>
        </p:spPr>
        <p:txBody>
          <a:bodyPr anchorCtr="0" anchor="t" bIns="45700" lIns="91425" spcFirstLastPara="1" rIns="91425" wrap="square" tIns="45700">
            <a:normAutofit/>
          </a:bodyPr>
          <a:lstStyle/>
          <a:p>
            <a:pPr indent="-285750" lvl="0" marL="285750" rtl="0" algn="l">
              <a:lnSpc>
                <a:spcPct val="100000"/>
              </a:lnSpc>
              <a:spcBef>
                <a:spcPts val="0"/>
              </a:spcBef>
              <a:spcAft>
                <a:spcPts val="0"/>
              </a:spcAft>
              <a:buSzPts val="1400"/>
              <a:buChar char="•"/>
            </a:pPr>
            <a:r>
              <a:rPr lang="en-US"/>
              <a:t>Explore thoughts, feelings, and behaviors</a:t>
            </a:r>
            <a:endParaRPr/>
          </a:p>
          <a:p>
            <a:pPr indent="-285750" lvl="0" marL="285750" rtl="0" algn="l">
              <a:lnSpc>
                <a:spcPct val="100000"/>
              </a:lnSpc>
              <a:spcBef>
                <a:spcPts val="0"/>
              </a:spcBef>
              <a:spcAft>
                <a:spcPts val="0"/>
              </a:spcAft>
              <a:buSzPts val="1400"/>
              <a:buChar char="•"/>
            </a:pPr>
            <a:r>
              <a:rPr lang="en-US"/>
              <a:t>Problem-solving or achieving higher levels of functioning</a:t>
            </a:r>
            <a:endParaRPr/>
          </a:p>
          <a:p>
            <a:pPr indent="-285750" lvl="0" marL="285750" rtl="0" algn="l">
              <a:lnSpc>
                <a:spcPct val="100000"/>
              </a:lnSpc>
              <a:spcBef>
                <a:spcPts val="0"/>
              </a:spcBef>
              <a:spcAft>
                <a:spcPts val="0"/>
              </a:spcAft>
              <a:buSzPts val="1400"/>
              <a:buChar char="•"/>
            </a:pPr>
            <a:r>
              <a:rPr lang="en-US"/>
              <a:t>Increase the individual's sense of their own well-being</a:t>
            </a:r>
            <a:endParaRPr/>
          </a:p>
          <a:p>
            <a:pPr indent="-285750" lvl="0" marL="285750" rtl="0" algn="l">
              <a:lnSpc>
                <a:spcPct val="100000"/>
              </a:lnSpc>
              <a:spcBef>
                <a:spcPts val="0"/>
              </a:spcBef>
              <a:spcAft>
                <a:spcPts val="0"/>
              </a:spcAft>
              <a:buSzPts val="1400"/>
              <a:buChar char="•"/>
            </a:pPr>
            <a:r>
              <a:rPr lang="en-US"/>
              <a:t>Reduce negative symptoms of an emotional or mental health problem</a:t>
            </a:r>
            <a:endParaRPr/>
          </a:p>
          <a:p>
            <a:pPr indent="-196850" lvl="0" marL="285750" rtl="0" algn="l">
              <a:lnSpc>
                <a:spcPct val="100000"/>
              </a:lnSpc>
              <a:spcBef>
                <a:spcPts val="0"/>
              </a:spcBef>
              <a:spcAft>
                <a:spcPts val="0"/>
              </a:spcAft>
              <a:buSzPts val="1400"/>
              <a:buNone/>
            </a:pPr>
            <a:r>
              <a:t/>
            </a:r>
            <a:endParaRPr/>
          </a:p>
        </p:txBody>
      </p:sp>
      <p:sp>
        <p:nvSpPr>
          <p:cNvPr id="720" name="Google Shape;720;p38"/>
          <p:cNvSpPr txBox="1"/>
          <p:nvPr>
            <p:ph idx="2" type="body"/>
          </p:nvPr>
        </p:nvSpPr>
        <p:spPr>
          <a:xfrm>
            <a:off x="4650058" y="1314332"/>
            <a:ext cx="4293219" cy="3748321"/>
          </a:xfrm>
          <a:prstGeom prst="rect">
            <a:avLst/>
          </a:prstGeom>
          <a:noFill/>
          <a:ln>
            <a:noFill/>
          </a:ln>
        </p:spPr>
        <p:txBody>
          <a:bodyPr anchorCtr="0" anchor="t" bIns="45700" lIns="91425" spcFirstLastPara="1" rIns="91425" wrap="square" tIns="45700">
            <a:normAutofit fontScale="92500"/>
          </a:bodyPr>
          <a:lstStyle/>
          <a:p>
            <a:pPr indent="-285750" lvl="0" marL="285750" rtl="0" algn="l">
              <a:lnSpc>
                <a:spcPct val="100000"/>
              </a:lnSpc>
              <a:spcBef>
                <a:spcPts val="0"/>
              </a:spcBef>
              <a:spcAft>
                <a:spcPts val="0"/>
              </a:spcAft>
              <a:buSzPct val="100000"/>
              <a:buFont typeface="Arial"/>
              <a:buAutoNum type="arabicPeriod"/>
            </a:pPr>
            <a:r>
              <a:rPr lang="en-US" u="sng">
                <a:solidFill>
                  <a:schemeClr val="dk2"/>
                </a:solidFill>
                <a:latin typeface="Roboto Condensed"/>
                <a:ea typeface="Roboto Condensed"/>
                <a:cs typeface="Roboto Condensed"/>
                <a:sym typeface="Roboto Condensed"/>
              </a:rPr>
              <a:t>Psychoanalysis </a:t>
            </a:r>
            <a:endParaRPr/>
          </a:p>
          <a:p>
            <a:pPr indent="-285750" lvl="0" marL="285750" rtl="0" algn="l">
              <a:lnSpc>
                <a:spcPct val="100000"/>
              </a:lnSpc>
              <a:spcBef>
                <a:spcPts val="0"/>
              </a:spcBef>
              <a:spcAft>
                <a:spcPts val="0"/>
              </a:spcAft>
              <a:buSzPct val="100000"/>
              <a:buFont typeface="Arial"/>
              <a:buAutoNum type="arabicPeriod"/>
            </a:pPr>
            <a:r>
              <a:rPr lang="en-US" u="sng">
                <a:solidFill>
                  <a:schemeClr val="dk2"/>
                </a:solidFill>
                <a:latin typeface="Roboto Condensed"/>
                <a:ea typeface="Roboto Condensed"/>
                <a:cs typeface="Roboto Condensed"/>
                <a:sym typeface="Roboto Condensed"/>
              </a:rPr>
              <a:t>Cognitive Behavioral Therapy</a:t>
            </a:r>
            <a:endParaRPr/>
          </a:p>
          <a:p>
            <a:pPr indent="-285750" lvl="0" marL="285750" rtl="0" algn="l">
              <a:lnSpc>
                <a:spcPct val="100000"/>
              </a:lnSpc>
              <a:spcBef>
                <a:spcPts val="0"/>
              </a:spcBef>
              <a:spcAft>
                <a:spcPts val="0"/>
              </a:spcAft>
              <a:buSzPct val="100000"/>
              <a:buFont typeface="Arial"/>
              <a:buAutoNum type="arabicPeriod"/>
            </a:pPr>
            <a:r>
              <a:rPr lang="en-US" u="sng">
                <a:solidFill>
                  <a:schemeClr val="dk2"/>
                </a:solidFill>
                <a:latin typeface="Roboto Condensed"/>
                <a:ea typeface="Roboto Condensed"/>
                <a:cs typeface="Roboto Condensed"/>
                <a:sym typeface="Roboto Condensed"/>
              </a:rPr>
              <a:t>Dialectical Behavioral Therapy</a:t>
            </a:r>
            <a:r>
              <a:rPr lang="en-US">
                <a:latin typeface="Roboto Condensed"/>
                <a:ea typeface="Roboto Condensed"/>
                <a:cs typeface="Roboto Condensed"/>
                <a:sym typeface="Roboto Condensed"/>
              </a:rPr>
              <a:t>: specific type of CBT that helps regulate emotions</a:t>
            </a:r>
            <a:endParaRPr/>
          </a:p>
          <a:p>
            <a:pPr indent="-285750" lvl="0" marL="285750" rtl="0" algn="l">
              <a:lnSpc>
                <a:spcPct val="100000"/>
              </a:lnSpc>
              <a:spcBef>
                <a:spcPts val="0"/>
              </a:spcBef>
              <a:spcAft>
                <a:spcPts val="0"/>
              </a:spcAft>
              <a:buSzPct val="100000"/>
              <a:buFont typeface="Arial"/>
              <a:buAutoNum type="arabicPeriod"/>
            </a:pPr>
            <a:r>
              <a:rPr lang="en-US">
                <a:solidFill>
                  <a:schemeClr val="dk2"/>
                </a:solidFill>
                <a:latin typeface="Roboto Condensed"/>
                <a:ea typeface="Roboto Condensed"/>
                <a:cs typeface="Roboto Condensed"/>
                <a:sym typeface="Roboto Condensed"/>
              </a:rPr>
              <a:t>Interpersonal Therapy</a:t>
            </a:r>
            <a:r>
              <a:rPr lang="en-US">
                <a:latin typeface="Roboto Condensed"/>
                <a:ea typeface="Roboto Condensed"/>
                <a:cs typeface="Roboto Condensed"/>
                <a:sym typeface="Roboto Condensed"/>
              </a:rPr>
              <a:t>: is a short-term form of treatment. It can help people learn healthy ways to express emotions and ways to improve communication and how they relate to others. </a:t>
            </a:r>
            <a:r>
              <a:rPr b="1" lang="en-US" u="sng">
                <a:latin typeface="Roboto Condensed"/>
                <a:ea typeface="Roboto Condensed"/>
                <a:cs typeface="Roboto Condensed"/>
                <a:sym typeface="Roboto Condensed"/>
              </a:rPr>
              <a:t>It is most often used to treat depression</a:t>
            </a:r>
            <a:r>
              <a:rPr lang="en-US">
                <a:latin typeface="Roboto Condensed"/>
                <a:ea typeface="Roboto Condensed"/>
                <a:cs typeface="Roboto Condensed"/>
                <a:sym typeface="Roboto Condensed"/>
              </a:rPr>
              <a:t>.</a:t>
            </a:r>
            <a:endParaRPr/>
          </a:p>
          <a:p>
            <a:pPr indent="-285750" lvl="0" marL="285750" rtl="0" algn="l">
              <a:lnSpc>
                <a:spcPct val="100000"/>
              </a:lnSpc>
              <a:spcBef>
                <a:spcPts val="0"/>
              </a:spcBef>
              <a:spcAft>
                <a:spcPts val="0"/>
              </a:spcAft>
              <a:buSzPct val="100000"/>
              <a:buFont typeface="Arial"/>
              <a:buAutoNum type="arabicPeriod"/>
            </a:pPr>
            <a:r>
              <a:rPr lang="en-US">
                <a:solidFill>
                  <a:schemeClr val="dk2"/>
                </a:solidFill>
                <a:latin typeface="Roboto Condensed"/>
                <a:ea typeface="Roboto Condensed"/>
                <a:cs typeface="Roboto Condensed"/>
                <a:sym typeface="Roboto Condensed"/>
              </a:rPr>
              <a:t>Psychodynamic Therapy: </a:t>
            </a:r>
            <a:r>
              <a:rPr lang="en-US">
                <a:latin typeface="Roboto Condensed"/>
                <a:ea typeface="Roboto Condensed"/>
                <a:cs typeface="Roboto Condensed"/>
                <a:sym typeface="Roboto Condensed"/>
              </a:rPr>
              <a:t>based on the idea that behavior and mental well-being are influenced by childhood experiences and inappropriate repetitive thoughts or feelings that are unconscious (outside of the person’s awareness). A person works with the therapist to improve self-awareness and to change old patterns so he/she can more fully take charge of his/her life.</a:t>
            </a:r>
            <a:endParaRPr/>
          </a:p>
          <a:p>
            <a:pPr indent="-285750" lvl="0" marL="285750" rtl="0" algn="l">
              <a:lnSpc>
                <a:spcPct val="100000"/>
              </a:lnSpc>
              <a:spcBef>
                <a:spcPts val="0"/>
              </a:spcBef>
              <a:spcAft>
                <a:spcPts val="0"/>
              </a:spcAft>
              <a:buSzPct val="100000"/>
              <a:buFont typeface="Arial"/>
              <a:buAutoNum type="arabicPeriod"/>
            </a:pPr>
            <a:r>
              <a:rPr lang="en-US">
                <a:solidFill>
                  <a:schemeClr val="dk2"/>
                </a:solidFill>
                <a:latin typeface="Roboto Condensed"/>
                <a:ea typeface="Roboto Condensed"/>
                <a:cs typeface="Roboto Condensed"/>
                <a:sym typeface="Roboto Condensed"/>
              </a:rPr>
              <a:t>Supportive Therapy</a:t>
            </a:r>
            <a:r>
              <a:rPr lang="en-US">
                <a:latin typeface="Roboto Condensed"/>
                <a:ea typeface="Roboto Condensed"/>
                <a:cs typeface="Roboto Condensed"/>
                <a:sym typeface="Roboto Condensed"/>
              </a:rPr>
              <a:t>: It helps build self-esteem, reduce anxiety, strengthen coping mechanisms, and improve social and community functioning</a:t>
            </a:r>
            <a:endParaRPr/>
          </a:p>
        </p:txBody>
      </p:sp>
      <p:sp>
        <p:nvSpPr>
          <p:cNvPr id="721" name="Google Shape;721;p38"/>
          <p:cNvSpPr txBox="1"/>
          <p:nvPr>
            <p:ph idx="3" type="body"/>
          </p:nvPr>
        </p:nvSpPr>
        <p:spPr>
          <a:xfrm>
            <a:off x="5013325" y="741363"/>
            <a:ext cx="3667125" cy="573087"/>
          </a:xfrm>
          <a:prstGeom prst="rect">
            <a:avLst/>
          </a:prstGeom>
          <a:noFill/>
          <a:ln>
            <a:noFill/>
          </a:ln>
        </p:spPr>
        <p:txBody>
          <a:bodyPr anchorCtr="0" anchor="t" bIns="45700" lIns="91425" spcFirstLastPara="1" rIns="91425" wrap="square" tIns="45700">
            <a:normAutofit/>
          </a:bodyPr>
          <a:lstStyle/>
          <a:p>
            <a:pPr indent="0" lvl="0" marL="139700" rtl="0" algn="l">
              <a:lnSpc>
                <a:spcPct val="100000"/>
              </a:lnSpc>
              <a:spcBef>
                <a:spcPts val="0"/>
              </a:spcBef>
              <a:spcAft>
                <a:spcPts val="0"/>
              </a:spcAft>
              <a:buSzPts val="2400"/>
              <a:buNone/>
            </a:pPr>
            <a:r>
              <a:rPr lang="en-US"/>
              <a:t>Types of psychotherapy </a:t>
            </a:r>
            <a:endParaRPr/>
          </a:p>
        </p:txBody>
      </p:sp>
      <p:sp>
        <p:nvSpPr>
          <p:cNvPr id="722" name="Google Shape;722;p38"/>
          <p:cNvSpPr txBox="1"/>
          <p:nvPr/>
        </p:nvSpPr>
        <p:spPr>
          <a:xfrm>
            <a:off x="4454266" y="2110075"/>
            <a:ext cx="46313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F3542"/>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2" name="Shape 4442"/>
        <p:cNvGrpSpPr/>
        <p:nvPr/>
      </p:nvGrpSpPr>
      <p:grpSpPr>
        <a:xfrm>
          <a:off x="0" y="0"/>
          <a:ext cx="0" cy="0"/>
          <a:chOff x="0" y="0"/>
          <a:chExt cx="0" cy="0"/>
        </a:xfrm>
      </p:grpSpPr>
      <p:sp>
        <p:nvSpPr>
          <p:cNvPr id="4443" name="Google Shape;4443;g2b64a795e42_0_1300"/>
          <p:cNvSpPr txBox="1"/>
          <p:nvPr>
            <p:ph type="title"/>
          </p:nvPr>
        </p:nvSpPr>
        <p:spPr>
          <a:xfrm>
            <a:off x="251250" y="2226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4444" name="Google Shape;4444;g2b64a795e42_0_1300"/>
          <p:cNvSpPr txBox="1"/>
          <p:nvPr>
            <p:ph idx="1" type="body"/>
          </p:nvPr>
        </p:nvSpPr>
        <p:spPr>
          <a:xfrm>
            <a:off x="342050" y="1013500"/>
            <a:ext cx="4003200" cy="41301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100000"/>
              </a:lnSpc>
              <a:spcBef>
                <a:spcPts val="0"/>
              </a:spcBef>
              <a:spcAft>
                <a:spcPts val="0"/>
              </a:spcAft>
              <a:buSzPct val="108108"/>
              <a:buNone/>
            </a:pPr>
            <a:r>
              <a:rPr lang="en-US"/>
              <a:t>7- Least cardiac side effect with haloperidol therapy:</a:t>
            </a:r>
            <a:endParaRPr/>
          </a:p>
          <a:p>
            <a:pPr indent="-310832" lvl="0" marL="457200" rtl="0" algn="l">
              <a:lnSpc>
                <a:spcPct val="100000"/>
              </a:lnSpc>
              <a:spcBef>
                <a:spcPts val="0"/>
              </a:spcBef>
              <a:spcAft>
                <a:spcPts val="0"/>
              </a:spcAft>
              <a:buClr>
                <a:schemeClr val="dk2"/>
              </a:buClr>
              <a:buSzPct val="100000"/>
              <a:buFont typeface="Roboto Condensed Light"/>
              <a:buAutoNum type="alphaUcPeriod"/>
            </a:pPr>
            <a:r>
              <a:rPr lang="en-US">
                <a:solidFill>
                  <a:schemeClr val="dk2"/>
                </a:solidFill>
                <a:latin typeface="Roboto Condensed Light"/>
                <a:ea typeface="Roboto Condensed Light"/>
                <a:cs typeface="Roboto Condensed Light"/>
                <a:sym typeface="Roboto Condensed Light"/>
              </a:rPr>
              <a:t>Atrial fibrillation</a:t>
            </a:r>
            <a:endParaRPr>
              <a:solidFill>
                <a:schemeClr val="dk2"/>
              </a:solidFill>
              <a:latin typeface="Roboto Condensed Light"/>
              <a:ea typeface="Roboto Condensed Light"/>
              <a:cs typeface="Roboto Condensed Light"/>
              <a:sym typeface="Roboto Condensed Light"/>
            </a:endParaRPr>
          </a:p>
          <a:p>
            <a:pPr indent="-310832" lvl="0" marL="457200" rtl="0" algn="l">
              <a:lnSpc>
                <a:spcPct val="100000"/>
              </a:lnSpc>
              <a:spcBef>
                <a:spcPts val="0"/>
              </a:spcBef>
              <a:spcAft>
                <a:spcPts val="0"/>
              </a:spcAft>
              <a:buSzPct val="100000"/>
              <a:buFont typeface="Roboto Condensed Light"/>
              <a:buAutoNum type="alphaUcPeriod"/>
            </a:pPr>
            <a:r>
              <a:rPr lang="en-US">
                <a:latin typeface="Roboto Condensed Light"/>
                <a:ea typeface="Roboto Condensed Light"/>
                <a:cs typeface="Roboto Condensed Light"/>
                <a:sym typeface="Roboto Condensed Light"/>
              </a:rPr>
              <a:t>Palpitation</a:t>
            </a:r>
            <a:endParaRPr>
              <a:latin typeface="Roboto Condensed Light"/>
              <a:ea typeface="Roboto Condensed Light"/>
              <a:cs typeface="Roboto Condensed Light"/>
              <a:sym typeface="Roboto Condensed Light"/>
            </a:endParaRPr>
          </a:p>
          <a:p>
            <a:pPr indent="-310832" lvl="0" marL="457200" rtl="0" algn="l">
              <a:lnSpc>
                <a:spcPct val="100000"/>
              </a:lnSpc>
              <a:spcBef>
                <a:spcPts val="0"/>
              </a:spcBef>
              <a:spcAft>
                <a:spcPts val="0"/>
              </a:spcAft>
              <a:buSzPct val="100000"/>
              <a:buFont typeface="Roboto Condensed Light"/>
              <a:buAutoNum type="alphaUcPeriod"/>
            </a:pPr>
            <a:r>
              <a:rPr lang="en-US">
                <a:latin typeface="Roboto Condensed Light"/>
                <a:ea typeface="Roboto Condensed Light"/>
                <a:cs typeface="Roboto Condensed Light"/>
                <a:sym typeface="Roboto Condensed Light"/>
              </a:rPr>
              <a:t>Ventricular fibrillation</a:t>
            </a:r>
            <a:endParaRPr>
              <a:latin typeface="Roboto Condensed Light"/>
              <a:ea typeface="Roboto Condensed Light"/>
              <a:cs typeface="Roboto Condensed Light"/>
              <a:sym typeface="Roboto Condensed Light"/>
            </a:endParaRPr>
          </a:p>
          <a:p>
            <a:pPr indent="-310832" lvl="0" marL="457200" rtl="0" algn="l">
              <a:lnSpc>
                <a:spcPct val="100000"/>
              </a:lnSpc>
              <a:spcBef>
                <a:spcPts val="0"/>
              </a:spcBef>
              <a:spcAft>
                <a:spcPts val="0"/>
              </a:spcAft>
              <a:buSzPct val="100000"/>
              <a:buFont typeface="Roboto Condensed Light"/>
              <a:buAutoNum type="alphaUcPeriod"/>
            </a:pPr>
            <a:r>
              <a:rPr lang="en-US">
                <a:latin typeface="Roboto Condensed Light"/>
                <a:ea typeface="Roboto Condensed Light"/>
                <a:cs typeface="Roboto Condensed Light"/>
                <a:sym typeface="Roboto Condensed Light"/>
              </a:rPr>
              <a:t>Torsades de pointes</a:t>
            </a:r>
            <a:endParaRPr>
              <a:latin typeface="Roboto Condensed Light"/>
              <a:ea typeface="Roboto Condensed Light"/>
              <a:cs typeface="Roboto Condensed Light"/>
              <a:sym typeface="Roboto Condensed Light"/>
            </a:endParaRPr>
          </a:p>
          <a:p>
            <a:pPr indent="-310832" lvl="0" marL="457200" rtl="0" algn="l">
              <a:lnSpc>
                <a:spcPct val="100000"/>
              </a:lnSpc>
              <a:spcBef>
                <a:spcPts val="0"/>
              </a:spcBef>
              <a:spcAft>
                <a:spcPts val="0"/>
              </a:spcAft>
              <a:buSzPct val="100000"/>
              <a:buFont typeface="Roboto Condensed Light"/>
              <a:buAutoNum type="alphaUcPeriod"/>
            </a:pPr>
            <a:r>
              <a:rPr lang="en-US">
                <a:latin typeface="Roboto Condensed Light"/>
                <a:ea typeface="Roboto Condensed Light"/>
                <a:cs typeface="Roboto Condensed Light"/>
                <a:sym typeface="Roboto Condensed Light"/>
              </a:rPr>
              <a:t>Sudden cardiac</a:t>
            </a:r>
            <a:endParaRPr>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t>8- A patient on risperidone comes into your office and reports that she</a:t>
            </a:r>
            <a:endParaRPr/>
          </a:p>
          <a:p>
            <a:pPr indent="0" lvl="0" marL="0" rtl="0" algn="l">
              <a:lnSpc>
                <a:spcPct val="100000"/>
              </a:lnSpc>
              <a:spcBef>
                <a:spcPts val="0"/>
              </a:spcBef>
              <a:spcAft>
                <a:spcPts val="0"/>
              </a:spcAft>
              <a:buClr>
                <a:schemeClr val="dk1"/>
              </a:buClr>
              <a:buSzPct val="78571"/>
              <a:buFont typeface="Arial"/>
              <a:buNone/>
            </a:pPr>
            <a:r>
              <a:rPr lang="en-US"/>
              <a:t>Intends on going to her gynecologist because she hasn’t been having her menstrual periods.</a:t>
            </a:r>
            <a:endParaRPr/>
          </a:p>
          <a:p>
            <a:pPr indent="0" lvl="0" marL="0" rtl="0" algn="l">
              <a:lnSpc>
                <a:spcPct val="100000"/>
              </a:lnSpc>
              <a:spcBef>
                <a:spcPts val="0"/>
              </a:spcBef>
              <a:spcAft>
                <a:spcPts val="0"/>
              </a:spcAft>
              <a:buClr>
                <a:schemeClr val="dk1"/>
              </a:buClr>
              <a:buSzPct val="78571"/>
              <a:buFont typeface="Arial"/>
              <a:buNone/>
            </a:pPr>
            <a:r>
              <a:rPr lang="en-US"/>
              <a:t>She has taken a pregnancy test and it was negative. Which lab test would you order?</a:t>
            </a:r>
            <a:endParaRPr/>
          </a:p>
          <a:p>
            <a:pPr indent="0" lvl="0" marL="457200" rtl="0" algn="l">
              <a:lnSpc>
                <a:spcPct val="100000"/>
              </a:lnSpc>
              <a:spcBef>
                <a:spcPts val="0"/>
              </a:spcBef>
              <a:spcAft>
                <a:spcPts val="0"/>
              </a:spcAft>
              <a:buClr>
                <a:schemeClr val="dk1"/>
              </a:buClr>
              <a:buSzPct val="78571"/>
              <a:buFont typeface="Arial"/>
              <a:buNone/>
            </a:pPr>
            <a:r>
              <a:rPr lang="en-US">
                <a:latin typeface="Roboto Condensed Light"/>
                <a:ea typeface="Roboto Condensed Light"/>
                <a:cs typeface="Roboto Condensed Light"/>
                <a:sym typeface="Roboto Condensed Light"/>
              </a:rPr>
              <a:t>a. Lumbar puncture</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78571"/>
              <a:buFont typeface="Arial"/>
              <a:buNone/>
            </a:pPr>
            <a:r>
              <a:rPr lang="en-US">
                <a:latin typeface="Roboto Condensed Light"/>
                <a:ea typeface="Roboto Condensed Light"/>
                <a:cs typeface="Roboto Condensed Light"/>
                <a:sym typeface="Roboto Condensed Light"/>
              </a:rPr>
              <a:t>b. Risperidone level</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78571"/>
              <a:buFont typeface="Arial"/>
              <a:buNone/>
            </a:pPr>
            <a:r>
              <a:rPr lang="en-US">
                <a:latin typeface="Roboto Condensed Light"/>
                <a:ea typeface="Roboto Condensed Light"/>
                <a:cs typeface="Roboto Condensed Light"/>
                <a:sym typeface="Roboto Condensed Light"/>
              </a:rPr>
              <a:t>c. Complete blood count</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78571"/>
              <a:buFont typeface="Arial"/>
              <a:buNone/>
            </a:pPr>
            <a:r>
              <a:rPr lang="en-US">
                <a:latin typeface="Roboto Condensed Light"/>
                <a:ea typeface="Roboto Condensed Light"/>
                <a:cs typeface="Roboto Condensed Light"/>
                <a:sym typeface="Roboto Condensed Light"/>
              </a:rPr>
              <a:t>d. Liver profile</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78571"/>
              <a:buFont typeface="Arial"/>
              <a:buNone/>
            </a:pPr>
            <a:r>
              <a:rPr lang="en-US">
                <a:solidFill>
                  <a:schemeClr val="dk2"/>
                </a:solidFill>
                <a:latin typeface="Roboto Condensed Light"/>
                <a:ea typeface="Roboto Condensed Light"/>
                <a:cs typeface="Roboto Condensed Light"/>
                <a:sym typeface="Roboto Condensed Light"/>
              </a:rPr>
              <a:t>e. Prolactin level</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t>9- Which of the following is a metabolite of Risperidone?</a:t>
            </a:r>
            <a:endParaRPr/>
          </a:p>
          <a:p>
            <a:pPr indent="0" lvl="0" marL="457200" rtl="0" algn="l">
              <a:lnSpc>
                <a:spcPct val="100000"/>
              </a:lnSpc>
              <a:spcBef>
                <a:spcPts val="0"/>
              </a:spcBef>
              <a:spcAft>
                <a:spcPts val="0"/>
              </a:spcAft>
              <a:buClr>
                <a:schemeClr val="dk1"/>
              </a:buClr>
              <a:buSzPct val="78571"/>
              <a:buFont typeface="Arial"/>
              <a:buNone/>
            </a:pPr>
            <a:r>
              <a:rPr lang="en-US">
                <a:solidFill>
                  <a:schemeClr val="dk2"/>
                </a:solidFill>
                <a:latin typeface="Roboto Condensed Light"/>
                <a:ea typeface="Roboto Condensed Light"/>
                <a:cs typeface="Roboto Condensed Light"/>
                <a:sym typeface="Roboto Condensed Light"/>
              </a:rPr>
              <a:t> Paliperidone</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ct val="108108"/>
              <a:buNone/>
            </a:pPr>
            <a:r>
              <a:t/>
            </a:r>
            <a:endParaRPr/>
          </a:p>
          <a:p>
            <a:pPr indent="0" lvl="0" marL="0" rtl="0" algn="l">
              <a:lnSpc>
                <a:spcPct val="100000"/>
              </a:lnSpc>
              <a:spcBef>
                <a:spcPts val="0"/>
              </a:spcBef>
              <a:spcAft>
                <a:spcPts val="0"/>
              </a:spcAft>
              <a:buSzPct val="108108"/>
              <a:buNone/>
            </a:pPr>
            <a:r>
              <a:t/>
            </a:r>
            <a:endParaRPr/>
          </a:p>
        </p:txBody>
      </p:sp>
      <p:sp>
        <p:nvSpPr>
          <p:cNvPr id="4445" name="Google Shape;4445;g2b64a795e42_0_1300"/>
          <p:cNvSpPr txBox="1"/>
          <p:nvPr>
            <p:ph idx="1" type="body"/>
          </p:nvPr>
        </p:nvSpPr>
        <p:spPr>
          <a:xfrm>
            <a:off x="4573400" y="1013500"/>
            <a:ext cx="3686700" cy="4130100"/>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100000"/>
              </a:lnSpc>
              <a:spcBef>
                <a:spcPts val="0"/>
              </a:spcBef>
              <a:spcAft>
                <a:spcPts val="0"/>
              </a:spcAft>
              <a:buSzPct val="117647"/>
              <a:buNone/>
            </a:pPr>
            <a:r>
              <a:rPr lang="en-US"/>
              <a:t>10- Schizophrenic man who takes risperidone complaining of decreased sex drive, and of wet nipples, but he claims the wet nipples are due to sweat. What lab test would you like to order: </a:t>
            </a:r>
            <a:endParaRPr/>
          </a:p>
          <a:p>
            <a:pPr indent="457200" lvl="0" marL="0" rtl="0" algn="l">
              <a:lnSpc>
                <a:spcPct val="100000"/>
              </a:lnSpc>
              <a:spcBef>
                <a:spcPts val="0"/>
              </a:spcBef>
              <a:spcAft>
                <a:spcPts val="0"/>
              </a:spcAft>
              <a:buSzPct val="117647"/>
              <a:buNone/>
            </a:pPr>
            <a:r>
              <a:rPr lang="en-US">
                <a:solidFill>
                  <a:schemeClr val="dk2"/>
                </a:solidFill>
                <a:latin typeface="Roboto Condensed Light"/>
                <a:ea typeface="Roboto Condensed Light"/>
                <a:cs typeface="Roboto Condensed Light"/>
                <a:sym typeface="Roboto Condensed Light"/>
              </a:rPr>
              <a:t>Prolactin level</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17647"/>
              <a:buNone/>
            </a:pPr>
            <a:r>
              <a:rPr lang="en-US"/>
              <a:t>11- One of the following is an atypical antipsychotic: </a:t>
            </a:r>
            <a:endParaRPr/>
          </a:p>
          <a:p>
            <a:pPr indent="-304165" lvl="0" marL="914400" rtl="0" algn="l">
              <a:lnSpc>
                <a:spcPct val="100000"/>
              </a:lnSpc>
              <a:spcBef>
                <a:spcPts val="0"/>
              </a:spcBef>
              <a:spcAft>
                <a:spcPts val="0"/>
              </a:spcAft>
              <a:buSzPct val="100000"/>
              <a:buFont typeface="Roboto Condensed Light"/>
              <a:buAutoNum type="alphaUcPeriod"/>
            </a:pPr>
            <a:r>
              <a:rPr lang="en-US">
                <a:latin typeface="Roboto Condensed Light"/>
                <a:ea typeface="Roboto Condensed Light"/>
                <a:cs typeface="Roboto Condensed Light"/>
                <a:sym typeface="Roboto Condensed Light"/>
              </a:rPr>
              <a:t>haloperidol</a:t>
            </a:r>
            <a:endParaRPr>
              <a:latin typeface="Roboto Condensed Light"/>
              <a:ea typeface="Roboto Condensed Light"/>
              <a:cs typeface="Roboto Condensed Light"/>
              <a:sym typeface="Roboto Condensed Light"/>
            </a:endParaRPr>
          </a:p>
          <a:p>
            <a:pPr indent="-304165" lvl="0" marL="914400" rtl="0" algn="l">
              <a:lnSpc>
                <a:spcPct val="100000"/>
              </a:lnSpc>
              <a:spcBef>
                <a:spcPts val="0"/>
              </a:spcBef>
              <a:spcAft>
                <a:spcPts val="0"/>
              </a:spcAft>
              <a:buClr>
                <a:schemeClr val="dk2"/>
              </a:buClr>
              <a:buSzPct val="100000"/>
              <a:buFont typeface="Roboto Condensed Light"/>
              <a:buAutoNum type="alphaUcPeriod"/>
            </a:pPr>
            <a:r>
              <a:rPr lang="en-US">
                <a:solidFill>
                  <a:schemeClr val="dk2"/>
                </a:solidFill>
                <a:latin typeface="Roboto Condensed Light"/>
                <a:ea typeface="Roboto Condensed Light"/>
                <a:cs typeface="Roboto Condensed Light"/>
                <a:sym typeface="Roboto Condensed Light"/>
              </a:rPr>
              <a:t>quetiapine</a:t>
            </a:r>
            <a:endParaRPr>
              <a:solidFill>
                <a:schemeClr val="dk2"/>
              </a:solidFill>
              <a:latin typeface="Roboto Condensed Light"/>
              <a:ea typeface="Roboto Condensed Light"/>
              <a:cs typeface="Roboto Condensed Light"/>
              <a:sym typeface="Roboto Condensed Light"/>
            </a:endParaRPr>
          </a:p>
          <a:p>
            <a:pPr indent="-304165" lvl="0" marL="914400" rtl="0" algn="l">
              <a:lnSpc>
                <a:spcPct val="100000"/>
              </a:lnSpc>
              <a:spcBef>
                <a:spcPts val="0"/>
              </a:spcBef>
              <a:spcAft>
                <a:spcPts val="0"/>
              </a:spcAft>
              <a:buSzPct val="100000"/>
              <a:buAutoNum type="alphaUcPeriod"/>
            </a:pPr>
            <a:r>
              <a:rPr lang="en-US">
                <a:latin typeface="Roboto Condensed Light"/>
                <a:ea typeface="Roboto Condensed Light"/>
                <a:cs typeface="Roboto Condensed Light"/>
                <a:sym typeface="Roboto Condensed Light"/>
              </a:rPr>
              <a:t>chlorpromazine</a:t>
            </a:r>
            <a:r>
              <a:rPr lang="en-US"/>
              <a:t> </a:t>
            </a:r>
            <a:endParaRPr/>
          </a:p>
          <a:p>
            <a:pPr indent="0" lvl="0" marL="0" rtl="0" algn="l">
              <a:lnSpc>
                <a:spcPct val="100000"/>
              </a:lnSpc>
              <a:spcBef>
                <a:spcPts val="1000"/>
              </a:spcBef>
              <a:spcAft>
                <a:spcPts val="0"/>
              </a:spcAft>
              <a:buSzPct val="117647"/>
              <a:buNone/>
            </a:pPr>
            <a:r>
              <a:rPr lang="en-US"/>
              <a:t>12- In the treatment of bipolar depression in young women, caution must be used with which of the following agents because it may increase the risk of polycystic ovarian syndrome?</a:t>
            </a:r>
            <a:endParaRPr/>
          </a:p>
          <a:p>
            <a:pPr indent="0" lvl="0" marL="457200" rtl="0" algn="l">
              <a:lnSpc>
                <a:spcPct val="100000"/>
              </a:lnSpc>
              <a:spcBef>
                <a:spcPts val="0"/>
              </a:spcBef>
              <a:spcAft>
                <a:spcPts val="0"/>
              </a:spcAft>
              <a:buClr>
                <a:schemeClr val="dk1"/>
              </a:buClr>
              <a:buSzPct val="78571"/>
              <a:buFont typeface="Arial"/>
              <a:buNone/>
            </a:pPr>
            <a:r>
              <a:rPr lang="en-US">
                <a:latin typeface="Roboto Condensed Light"/>
                <a:ea typeface="Roboto Condensed Light"/>
                <a:cs typeface="Roboto Condensed Light"/>
                <a:sym typeface="Roboto Condensed Light"/>
              </a:rPr>
              <a:t>a. Quetiapine</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78571"/>
              <a:buFont typeface="Arial"/>
              <a:buNone/>
            </a:pPr>
            <a:r>
              <a:rPr lang="en-US">
                <a:latin typeface="Roboto Condensed Light"/>
                <a:ea typeface="Roboto Condensed Light"/>
                <a:cs typeface="Roboto Condensed Light"/>
                <a:sym typeface="Roboto Condensed Light"/>
              </a:rPr>
              <a:t>b. Lamotrigine</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78571"/>
              <a:buFont typeface="Arial"/>
              <a:buNone/>
            </a:pPr>
            <a:r>
              <a:rPr lang="en-US">
                <a:latin typeface="Roboto Condensed Light"/>
                <a:ea typeface="Roboto Condensed Light"/>
                <a:cs typeface="Roboto Condensed Light"/>
                <a:sym typeface="Roboto Condensed Light"/>
              </a:rPr>
              <a:t>c. Divalproex</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78571"/>
              <a:buFont typeface="Arial"/>
              <a:buNone/>
            </a:pPr>
            <a:r>
              <a:rPr lang="en-US">
                <a:solidFill>
                  <a:schemeClr val="dk2"/>
                </a:solidFill>
                <a:latin typeface="Roboto Condensed Light"/>
                <a:ea typeface="Roboto Condensed Light"/>
                <a:cs typeface="Roboto Condensed Light"/>
                <a:sym typeface="Roboto Condensed Light"/>
              </a:rPr>
              <a:t>d. Olanzapine </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17647"/>
              <a:buNone/>
            </a:pPr>
            <a:r>
              <a:rPr lang="en-US"/>
              <a:t>13- Among these side effects which is the first to appear after taking antipsychotics</a:t>
            </a:r>
            <a:endParaRPr/>
          </a:p>
          <a:p>
            <a:pPr indent="0" lvl="0" marL="457200" rtl="0" algn="l">
              <a:lnSpc>
                <a:spcPct val="100000"/>
              </a:lnSpc>
              <a:spcBef>
                <a:spcPts val="0"/>
              </a:spcBef>
              <a:spcAft>
                <a:spcPts val="0"/>
              </a:spcAft>
              <a:buClr>
                <a:schemeClr val="dk1"/>
              </a:buClr>
              <a:buSzPct val="78571"/>
              <a:buFont typeface="Arial"/>
              <a:buNone/>
            </a:pPr>
            <a:r>
              <a:rPr lang="en-US">
                <a:latin typeface="Roboto Condensed Light"/>
                <a:ea typeface="Roboto Condensed Light"/>
                <a:cs typeface="Roboto Condensed Light"/>
                <a:sym typeface="Roboto Condensed Light"/>
              </a:rPr>
              <a:t>Hypothyroidism</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78571"/>
              <a:buFont typeface="Arial"/>
              <a:buNone/>
            </a:pPr>
            <a:r>
              <a:rPr lang="en-US">
                <a:latin typeface="Roboto Condensed Light"/>
                <a:ea typeface="Roboto Condensed Light"/>
                <a:cs typeface="Roboto Condensed Light"/>
                <a:sym typeface="Roboto Condensed Light"/>
              </a:rPr>
              <a:t>Parkinsonism</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78571"/>
              <a:buFont typeface="Arial"/>
              <a:buNone/>
            </a:pPr>
            <a:r>
              <a:rPr lang="en-US">
                <a:latin typeface="Roboto Condensed Light"/>
                <a:ea typeface="Roboto Condensed Light"/>
                <a:cs typeface="Roboto Condensed Light"/>
                <a:sym typeface="Roboto Condensed Light"/>
              </a:rPr>
              <a:t>Tardive dyskinesia</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78571"/>
              <a:buFont typeface="Arial"/>
              <a:buNone/>
            </a:pPr>
            <a:r>
              <a:rPr lang="en-US">
                <a:solidFill>
                  <a:schemeClr val="dk2"/>
                </a:solidFill>
                <a:latin typeface="Roboto Condensed Light"/>
                <a:ea typeface="Roboto Condensed Light"/>
                <a:cs typeface="Roboto Condensed Light"/>
                <a:sym typeface="Roboto Condensed Light"/>
              </a:rPr>
              <a:t>Akathisia</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ct val="117647"/>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sp>
        <p:nvSpPr>
          <p:cNvPr id="727" name="Google Shape;727;p39"/>
          <p:cNvSpPr txBox="1"/>
          <p:nvPr>
            <p:ph type="title"/>
          </p:nvPr>
        </p:nvSpPr>
        <p:spPr>
          <a:xfrm>
            <a:off x="301082" y="225350"/>
            <a:ext cx="8122917"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Psychoanalysis </a:t>
            </a:r>
            <a:endParaRPr/>
          </a:p>
        </p:txBody>
      </p:sp>
      <p:sp>
        <p:nvSpPr>
          <p:cNvPr id="728" name="Google Shape;728;p39"/>
          <p:cNvSpPr txBox="1"/>
          <p:nvPr>
            <p:ph idx="4294967295" type="body"/>
          </p:nvPr>
        </p:nvSpPr>
        <p:spPr>
          <a:xfrm>
            <a:off x="301082" y="928950"/>
            <a:ext cx="7850459" cy="3989200"/>
          </a:xfrm>
          <a:prstGeom prst="rect">
            <a:avLst/>
          </a:prstGeom>
          <a:noFill/>
          <a:ln>
            <a:noFill/>
          </a:ln>
        </p:spPr>
        <p:txBody>
          <a:bodyPr anchorCtr="0" anchor="t" bIns="45700" lIns="91425" spcFirstLastPara="1" rIns="91425" wrap="square" tIns="45700">
            <a:normAutofit/>
          </a:bodyPr>
          <a:lstStyle/>
          <a:p>
            <a:pPr indent="-166688" lvl="0" marL="166688" rtl="0" algn="l">
              <a:lnSpc>
                <a:spcPct val="100000"/>
              </a:lnSpc>
              <a:spcBef>
                <a:spcPts val="0"/>
              </a:spcBef>
              <a:spcAft>
                <a:spcPts val="0"/>
              </a:spcAft>
              <a:buSzPts val="1400"/>
              <a:buChar char="•"/>
            </a:pPr>
            <a:r>
              <a:rPr lang="en-US">
                <a:latin typeface="Roboto Condensed"/>
                <a:ea typeface="Roboto Condensed"/>
                <a:cs typeface="Roboto Condensed"/>
                <a:sym typeface="Roboto Condensed"/>
              </a:rPr>
              <a:t>Psychoanalysis is a therapy as well as a theory </a:t>
            </a:r>
            <a:endParaRPr/>
          </a:p>
          <a:p>
            <a:pPr indent="-166688" lvl="0" marL="166688" rtl="0" algn="l">
              <a:lnSpc>
                <a:spcPct val="100000"/>
              </a:lnSpc>
              <a:spcBef>
                <a:spcPts val="0"/>
              </a:spcBef>
              <a:spcAft>
                <a:spcPts val="0"/>
              </a:spcAft>
              <a:buSzPts val="1400"/>
              <a:buChar char="•"/>
            </a:pPr>
            <a:r>
              <a:rPr lang="en-US">
                <a:latin typeface="Roboto Condensed"/>
                <a:ea typeface="Roboto Condensed"/>
                <a:cs typeface="Roboto Condensed"/>
                <a:sym typeface="Roboto Condensed"/>
              </a:rPr>
              <a:t>The overall process of analysis is one in which unconscious neurotic conflicts are recovered from memory and verbally expressed, reexperienced in the transference, reconstructed by the analyst, and, ultimately, resolved through understanding. </a:t>
            </a:r>
            <a:endParaRPr/>
          </a:p>
          <a:p>
            <a:pPr indent="-166688" lvl="0" marL="166688" rtl="0" algn="l">
              <a:lnSpc>
                <a:spcPct val="100000"/>
              </a:lnSpc>
              <a:spcBef>
                <a:spcPts val="0"/>
              </a:spcBef>
              <a:spcAft>
                <a:spcPts val="0"/>
              </a:spcAft>
              <a:buSzPts val="1400"/>
              <a:buNone/>
            </a:pPr>
            <a:r>
              <a:rPr b="1" i="0" lang="en-US" sz="1400" u="none" cap="none" strike="noStrike">
                <a:solidFill>
                  <a:schemeClr val="dk2"/>
                </a:solidFill>
                <a:latin typeface="Arial Rounded"/>
                <a:ea typeface="Arial Rounded"/>
                <a:cs typeface="Arial Rounded"/>
                <a:sym typeface="Arial Rounded"/>
              </a:rPr>
              <a:t>Concepts and techniques used in psychoanalysis </a:t>
            </a:r>
            <a:endParaRPr b="1" sz="1400">
              <a:solidFill>
                <a:schemeClr val="dk2"/>
              </a:solidFill>
              <a:latin typeface="Arial Rounded"/>
              <a:ea typeface="Arial Rounded"/>
              <a:cs typeface="Arial Rounded"/>
              <a:sym typeface="Arial Rounded"/>
            </a:endParaRPr>
          </a:p>
          <a:p>
            <a:pPr indent="-166688" lvl="0" marL="166688" rtl="0" algn="l">
              <a:lnSpc>
                <a:spcPct val="100000"/>
              </a:lnSpc>
              <a:spcBef>
                <a:spcPts val="0"/>
              </a:spcBef>
              <a:spcAft>
                <a:spcPts val="0"/>
              </a:spcAft>
              <a:buSzPts val="1400"/>
              <a:buChar char="•"/>
            </a:pPr>
            <a:r>
              <a:rPr b="1" lang="en-US">
                <a:solidFill>
                  <a:schemeClr val="dk2"/>
                </a:solidFill>
                <a:latin typeface="Roboto Condensed"/>
                <a:ea typeface="Roboto Condensed"/>
                <a:cs typeface="Roboto Condensed"/>
                <a:sym typeface="Roboto Condensed"/>
              </a:rPr>
              <a:t>Free association: </a:t>
            </a:r>
            <a:r>
              <a:rPr lang="en-US">
                <a:latin typeface="Roboto Condensed"/>
                <a:ea typeface="Roboto Condensed"/>
                <a:cs typeface="Roboto Condensed"/>
                <a:sym typeface="Roboto Condensed"/>
              </a:rPr>
              <a:t>The patient is asked to </a:t>
            </a:r>
            <a:r>
              <a:rPr lang="en-US" u="sng">
                <a:latin typeface="Roboto Condensed"/>
                <a:ea typeface="Roboto Condensed"/>
                <a:cs typeface="Roboto Condensed"/>
                <a:sym typeface="Roboto Condensed"/>
              </a:rPr>
              <a:t>say whatever comes into his or her mind during therapy sessions</a:t>
            </a:r>
            <a:r>
              <a:rPr lang="en-US">
                <a:latin typeface="Roboto Condensed"/>
                <a:ea typeface="Roboto Condensed"/>
                <a:cs typeface="Roboto Condensed"/>
                <a:sym typeface="Roboto Condensed"/>
              </a:rPr>
              <a:t>. The purpose is to bring forth thoughts and feelings from the </a:t>
            </a:r>
            <a:r>
              <a:rPr i="1" lang="en-US">
                <a:latin typeface="Roboto Condensed"/>
                <a:ea typeface="Roboto Condensed"/>
                <a:cs typeface="Roboto Condensed"/>
                <a:sym typeface="Roboto Condensed"/>
              </a:rPr>
              <a:t>unconscious</a:t>
            </a:r>
            <a:r>
              <a:rPr lang="en-US">
                <a:latin typeface="Roboto Condensed"/>
                <a:ea typeface="Roboto Condensed"/>
                <a:cs typeface="Roboto Condensed"/>
                <a:sym typeface="Roboto Condensed"/>
              </a:rPr>
              <a:t> so that the therapist may interpret them.</a:t>
            </a:r>
            <a:endParaRPr/>
          </a:p>
          <a:p>
            <a:pPr indent="-166688" lvl="0" marL="166688" rtl="0" algn="l">
              <a:lnSpc>
                <a:spcPct val="100000"/>
              </a:lnSpc>
              <a:spcBef>
                <a:spcPts val="0"/>
              </a:spcBef>
              <a:spcAft>
                <a:spcPts val="0"/>
              </a:spcAft>
              <a:buSzPts val="1400"/>
              <a:buChar char="•"/>
            </a:pPr>
            <a:r>
              <a:rPr b="1" lang="en-US">
                <a:solidFill>
                  <a:schemeClr val="dk2"/>
                </a:solidFill>
                <a:latin typeface="Roboto Condensed"/>
                <a:ea typeface="Roboto Condensed"/>
                <a:cs typeface="Roboto Condensed"/>
                <a:sym typeface="Roboto Condensed"/>
              </a:rPr>
              <a:t>Dream interpretation</a:t>
            </a:r>
            <a:r>
              <a:rPr lang="en-US">
                <a:latin typeface="Roboto Condensed"/>
                <a:ea typeface="Roboto Condensed"/>
                <a:cs typeface="Roboto Condensed"/>
                <a:sym typeface="Roboto Condensed"/>
              </a:rPr>
              <a:t>: Dreams are seen to represent conflict between urges and fears. </a:t>
            </a:r>
            <a:r>
              <a:rPr lang="en-US" u="sng">
                <a:latin typeface="Roboto Condensed"/>
                <a:ea typeface="Roboto Condensed"/>
                <a:cs typeface="Roboto Condensed"/>
                <a:sym typeface="Roboto Condensed"/>
              </a:rPr>
              <a:t>Interpretation of dreams by the psychoanalyst is used to help achieve therapeutic goals.</a:t>
            </a:r>
            <a:endParaRPr/>
          </a:p>
          <a:p>
            <a:pPr indent="-166688" lvl="0" marL="166688" rtl="0" algn="l">
              <a:lnSpc>
                <a:spcPct val="100000"/>
              </a:lnSpc>
              <a:spcBef>
                <a:spcPts val="0"/>
              </a:spcBef>
              <a:spcAft>
                <a:spcPts val="0"/>
              </a:spcAft>
              <a:buSzPts val="1400"/>
              <a:buChar char="•"/>
            </a:pPr>
            <a:r>
              <a:rPr b="1" lang="en-US">
                <a:solidFill>
                  <a:schemeClr val="dk2"/>
                </a:solidFill>
                <a:latin typeface="Roboto Condensed"/>
                <a:ea typeface="Roboto Condensed"/>
                <a:cs typeface="Roboto Condensed"/>
                <a:sym typeface="Roboto Condensed"/>
              </a:rPr>
              <a:t>Therapeutic alliance: </a:t>
            </a:r>
            <a:r>
              <a:rPr lang="en-US">
                <a:latin typeface="Roboto Condensed"/>
                <a:ea typeface="Roboto Condensed"/>
                <a:cs typeface="Roboto Condensed"/>
                <a:sym typeface="Roboto Condensed"/>
              </a:rPr>
              <a:t>This is the bond between the therapist and the patient, who </a:t>
            </a:r>
            <a:r>
              <a:rPr lang="en-US" u="sng">
                <a:latin typeface="Roboto Condensed"/>
                <a:ea typeface="Roboto Condensed"/>
                <a:cs typeface="Roboto Condensed"/>
                <a:sym typeface="Roboto Condensed"/>
              </a:rPr>
              <a:t>work together</a:t>
            </a:r>
            <a:r>
              <a:rPr lang="en-US">
                <a:latin typeface="Roboto Condensed"/>
                <a:ea typeface="Roboto Condensed"/>
                <a:cs typeface="Roboto Condensed"/>
                <a:sym typeface="Roboto Condensed"/>
              </a:rPr>
              <a:t> toward a therapeutic goal. </a:t>
            </a:r>
            <a:endParaRPr/>
          </a:p>
          <a:p>
            <a:pPr indent="-166688" lvl="0" marL="166688" rtl="0" algn="l">
              <a:lnSpc>
                <a:spcPct val="100000"/>
              </a:lnSpc>
              <a:spcBef>
                <a:spcPts val="0"/>
              </a:spcBef>
              <a:spcAft>
                <a:spcPts val="0"/>
              </a:spcAft>
              <a:buSzPts val="1400"/>
              <a:buChar char="•"/>
            </a:pPr>
            <a:r>
              <a:rPr b="1" lang="en-US">
                <a:solidFill>
                  <a:schemeClr val="dk2"/>
                </a:solidFill>
                <a:latin typeface="Roboto Condensed"/>
                <a:ea typeface="Roboto Condensed"/>
                <a:cs typeface="Roboto Condensed"/>
                <a:sym typeface="Roboto Condensed"/>
              </a:rPr>
              <a:t>Transference: </a:t>
            </a:r>
            <a:r>
              <a:rPr lang="en-US" u="sng">
                <a:latin typeface="Roboto Condensed"/>
                <a:ea typeface="Roboto Condensed"/>
                <a:cs typeface="Roboto Condensed"/>
                <a:sym typeface="Roboto Condensed"/>
              </a:rPr>
              <a:t>Projection of unconscious feelings regarding important figures in the patient’s life onto the therapist</a:t>
            </a:r>
            <a:r>
              <a:rPr lang="en-US">
                <a:latin typeface="Roboto Condensed"/>
                <a:ea typeface="Roboto Condensed"/>
                <a:cs typeface="Roboto Condensed"/>
                <a:sym typeface="Roboto Condensed"/>
              </a:rPr>
              <a:t>. Interpretation of transference is used to help the patient gain insight and resolve unconscious conflict. </a:t>
            </a:r>
            <a:endParaRPr/>
          </a:p>
          <a:p>
            <a:pPr indent="-166687" lvl="0" marL="166687" rtl="0" algn="l">
              <a:lnSpc>
                <a:spcPct val="100000"/>
              </a:lnSpc>
              <a:spcBef>
                <a:spcPts val="0"/>
              </a:spcBef>
              <a:spcAft>
                <a:spcPts val="0"/>
              </a:spcAft>
              <a:buSzPts val="1400"/>
              <a:buChar char="•"/>
            </a:pPr>
            <a:r>
              <a:rPr b="1" lang="en-US">
                <a:solidFill>
                  <a:schemeClr val="dk2"/>
                </a:solidFill>
                <a:latin typeface="Roboto Condensed"/>
                <a:ea typeface="Roboto Condensed"/>
                <a:cs typeface="Roboto Condensed"/>
                <a:sym typeface="Roboto Condensed"/>
              </a:rPr>
              <a:t>Countertransference: </a:t>
            </a:r>
            <a:r>
              <a:rPr lang="en-US" u="sng">
                <a:latin typeface="Roboto Condensed"/>
                <a:ea typeface="Roboto Condensed"/>
                <a:cs typeface="Roboto Condensed"/>
                <a:sym typeface="Roboto Condensed"/>
              </a:rPr>
              <a:t>Projection of unconscious feelings about important figures in the therapist’s life onto the patient. </a:t>
            </a:r>
            <a:r>
              <a:rPr lang="en-US">
                <a:latin typeface="Roboto Condensed"/>
                <a:ea typeface="Roboto Condensed"/>
                <a:cs typeface="Roboto Condensed"/>
                <a:sym typeface="Roboto Condensed"/>
              </a:rPr>
              <a:t>The therapist must remain aware of countertransference issues, as they may interfere with his or her objectivity</a:t>
            </a:r>
            <a:endParaRPr>
              <a:latin typeface="Roboto Condensed"/>
              <a:ea typeface="Roboto Condensed"/>
              <a:cs typeface="Roboto Condensed"/>
              <a:sym typeface="Roboto Condensed"/>
            </a:endParaRPr>
          </a:p>
        </p:txBody>
      </p:sp>
      <p:sp>
        <p:nvSpPr>
          <p:cNvPr id="729" name="Google Shape;729;p39"/>
          <p:cNvSpPr txBox="1"/>
          <p:nvPr/>
        </p:nvSpPr>
        <p:spPr>
          <a:xfrm>
            <a:off x="112677" y="3056155"/>
            <a:ext cx="46313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F3542"/>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730" name="Google Shape;730;p39"/>
          <p:cNvSpPr txBox="1"/>
          <p:nvPr/>
        </p:nvSpPr>
        <p:spPr>
          <a:xfrm>
            <a:off x="123829" y="3502207"/>
            <a:ext cx="46313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F3542"/>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4"/>
          <p:cNvSpPr txBox="1"/>
          <p:nvPr>
            <p:ph type="title"/>
          </p:nvPr>
        </p:nvSpPr>
        <p:spPr>
          <a:xfrm>
            <a:off x="310551" y="19959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History taking components </a:t>
            </a:r>
            <a:endParaRPr/>
          </a:p>
        </p:txBody>
      </p:sp>
      <p:sp>
        <p:nvSpPr>
          <p:cNvPr id="299" name="Google Shape;299;p4"/>
          <p:cNvSpPr txBox="1"/>
          <p:nvPr>
            <p:ph idx="4294967295" type="body"/>
          </p:nvPr>
        </p:nvSpPr>
        <p:spPr>
          <a:xfrm>
            <a:off x="214273" y="772295"/>
            <a:ext cx="7964205" cy="4171610"/>
          </a:xfrm>
          <a:prstGeom prst="rect">
            <a:avLst/>
          </a:prstGeom>
          <a:noFill/>
          <a:ln>
            <a:noFill/>
          </a:ln>
        </p:spPr>
        <p:txBody>
          <a:bodyPr anchorCtr="0" anchor="t" bIns="45700" lIns="91425" spcFirstLastPara="1" rIns="91425" wrap="square" tIns="45700">
            <a:normAutofit fontScale="92500"/>
          </a:bodyPr>
          <a:lstStyle/>
          <a:p>
            <a:pPr indent="-285750" lvl="0" marL="285750" rtl="0" algn="l">
              <a:lnSpc>
                <a:spcPct val="100000"/>
              </a:lnSpc>
              <a:spcBef>
                <a:spcPts val="0"/>
              </a:spcBef>
              <a:spcAft>
                <a:spcPts val="0"/>
              </a:spcAft>
              <a:buSzPct val="100000"/>
              <a:buChar char="•"/>
            </a:pPr>
            <a:r>
              <a:rPr lang="en-US" sz="1600" u="sng">
                <a:solidFill>
                  <a:schemeClr val="dk2"/>
                </a:solidFill>
                <a:latin typeface="Roboto Condensed"/>
                <a:ea typeface="Roboto Condensed"/>
                <a:cs typeface="Roboto Condensed"/>
                <a:sym typeface="Roboto Condensed"/>
              </a:rPr>
              <a:t>Patient profile: </a:t>
            </a:r>
            <a:r>
              <a:rPr lang="en-US" sz="1600">
                <a:latin typeface="Roboto Condensed"/>
                <a:ea typeface="Roboto Condensed"/>
                <a:cs typeface="Roboto Condensed"/>
                <a:sym typeface="Roboto Condensed"/>
              </a:rPr>
              <a:t>Name, age, address, occupation, marital status </a:t>
            </a:r>
            <a:endParaRPr/>
          </a:p>
          <a:p>
            <a:pPr indent="-285750" lvl="0" marL="285750" rtl="0" algn="l">
              <a:lnSpc>
                <a:spcPct val="100000"/>
              </a:lnSpc>
              <a:spcBef>
                <a:spcPts val="300"/>
              </a:spcBef>
              <a:spcAft>
                <a:spcPts val="0"/>
              </a:spcAft>
              <a:buSzPct val="100000"/>
              <a:buChar char="•"/>
            </a:pPr>
            <a:r>
              <a:rPr lang="en-US" sz="1600" u="sng">
                <a:solidFill>
                  <a:schemeClr val="dk2"/>
                </a:solidFill>
                <a:latin typeface="Roboto Condensed"/>
                <a:ea typeface="Roboto Condensed"/>
                <a:cs typeface="Roboto Condensed"/>
                <a:sym typeface="Roboto Condensed"/>
              </a:rPr>
              <a:t>Chief complaint</a:t>
            </a:r>
            <a:r>
              <a:rPr lang="en-US" sz="1600">
                <a:solidFill>
                  <a:schemeClr val="dk2"/>
                </a:solidFill>
                <a:latin typeface="Roboto Condensed"/>
                <a:ea typeface="Roboto Condensed"/>
                <a:cs typeface="Roboto Condensed"/>
                <a:sym typeface="Roboto Condensed"/>
              </a:rPr>
              <a:t> </a:t>
            </a:r>
            <a:r>
              <a:rPr lang="en-US" sz="1600">
                <a:latin typeface="Roboto Condensed"/>
                <a:ea typeface="Roboto Condensed"/>
                <a:cs typeface="Roboto Condensed"/>
                <a:sym typeface="Roboto Condensed"/>
              </a:rPr>
              <a:t>(In patient’s own words)</a:t>
            </a:r>
            <a:endParaRPr/>
          </a:p>
          <a:p>
            <a:pPr indent="-285750" lvl="0" marL="285750" rtl="0" algn="l">
              <a:lnSpc>
                <a:spcPct val="100000"/>
              </a:lnSpc>
              <a:spcBef>
                <a:spcPts val="300"/>
              </a:spcBef>
              <a:spcAft>
                <a:spcPts val="0"/>
              </a:spcAft>
              <a:buSzPct val="100000"/>
              <a:buChar char="•"/>
            </a:pPr>
            <a:r>
              <a:rPr lang="en-US" sz="1600" u="sng">
                <a:solidFill>
                  <a:schemeClr val="dk2"/>
                </a:solidFill>
                <a:latin typeface="Roboto Condensed"/>
                <a:ea typeface="Roboto Condensed"/>
                <a:cs typeface="Roboto Condensed"/>
                <a:sym typeface="Roboto Condensed"/>
              </a:rPr>
              <a:t>Hx of present illness: </a:t>
            </a:r>
            <a:r>
              <a:rPr lang="en-US" sz="1600">
                <a:latin typeface="Roboto Condensed"/>
                <a:ea typeface="Roboto Condensed"/>
                <a:cs typeface="Roboto Condensed"/>
                <a:sym typeface="Roboto Condensed"/>
              </a:rPr>
              <a:t>reason of referral, referred by who, main problems, how the problems affected you, precipitating factors, last time you felt well (</a:t>
            </a:r>
            <a:r>
              <a:rPr lang="en-US" sz="1600">
                <a:solidFill>
                  <a:srgbClr val="939F26"/>
                </a:solidFill>
                <a:latin typeface="Roboto Condensed"/>
                <a:ea typeface="Roboto Condensed"/>
                <a:cs typeface="Roboto Condensed"/>
                <a:sym typeface="Roboto Condensed"/>
              </a:rPr>
              <a:t>obtain clear chronological sequence of symptoms and their effect on behavior</a:t>
            </a:r>
            <a:r>
              <a:rPr lang="en-US" sz="1600">
                <a:latin typeface="Roboto Condensed"/>
                <a:ea typeface="Roboto Condensed"/>
                <a:cs typeface="Roboto Condensed"/>
                <a:sym typeface="Roboto Condensed"/>
              </a:rPr>
              <a:t>)</a:t>
            </a:r>
            <a:endParaRPr/>
          </a:p>
          <a:p>
            <a:pPr indent="-285750" lvl="0" marL="285750" rtl="0" algn="l">
              <a:lnSpc>
                <a:spcPct val="100000"/>
              </a:lnSpc>
              <a:spcBef>
                <a:spcPts val="300"/>
              </a:spcBef>
              <a:spcAft>
                <a:spcPts val="0"/>
              </a:spcAft>
              <a:buSzPct val="100000"/>
              <a:buChar char="•"/>
            </a:pPr>
            <a:r>
              <a:rPr lang="en-US" sz="1600" u="sng">
                <a:solidFill>
                  <a:schemeClr val="dk2"/>
                </a:solidFill>
                <a:latin typeface="Roboto Condensed"/>
                <a:ea typeface="Roboto Condensed"/>
                <a:cs typeface="Roboto Condensed"/>
                <a:sym typeface="Roboto Condensed"/>
              </a:rPr>
              <a:t>Past psychiatric history: </a:t>
            </a:r>
            <a:r>
              <a:rPr lang="en-US" sz="1600">
                <a:latin typeface="Roboto Condensed"/>
                <a:ea typeface="Roboto Condensed"/>
                <a:cs typeface="Roboto Condensed"/>
                <a:sym typeface="Roboto Condensed"/>
              </a:rPr>
              <a:t>seeing a psychiatrist, hospital admission, treatments, </a:t>
            </a:r>
            <a:r>
              <a:rPr lang="en-US" sz="1600">
                <a:solidFill>
                  <a:srgbClr val="939F26"/>
                </a:solidFill>
                <a:latin typeface="Roboto Condensed"/>
                <a:ea typeface="Roboto Condensed"/>
                <a:cs typeface="Roboto Condensed"/>
                <a:sym typeface="Roboto Condensed"/>
              </a:rPr>
              <a:t>suicidal thoughts</a:t>
            </a:r>
            <a:endParaRPr/>
          </a:p>
          <a:p>
            <a:pPr indent="-285750" lvl="0" marL="285750" rtl="0" algn="l">
              <a:lnSpc>
                <a:spcPct val="100000"/>
              </a:lnSpc>
              <a:spcBef>
                <a:spcPts val="300"/>
              </a:spcBef>
              <a:spcAft>
                <a:spcPts val="0"/>
              </a:spcAft>
              <a:buSzPct val="100000"/>
              <a:buChar char="•"/>
            </a:pPr>
            <a:r>
              <a:rPr lang="en-US" sz="1600" u="sng">
                <a:solidFill>
                  <a:schemeClr val="dk2"/>
                </a:solidFill>
                <a:latin typeface="Roboto Condensed"/>
                <a:ea typeface="Roboto Condensed"/>
                <a:cs typeface="Roboto Condensed"/>
                <a:sym typeface="Roboto Condensed"/>
              </a:rPr>
              <a:t>Past medical and surgical</a:t>
            </a:r>
            <a:endParaRPr/>
          </a:p>
          <a:p>
            <a:pPr indent="-285750" lvl="0" marL="285750" rtl="0" algn="l">
              <a:lnSpc>
                <a:spcPct val="100000"/>
              </a:lnSpc>
              <a:spcBef>
                <a:spcPts val="300"/>
              </a:spcBef>
              <a:spcAft>
                <a:spcPts val="0"/>
              </a:spcAft>
              <a:buSzPct val="100000"/>
              <a:buChar char="•"/>
            </a:pPr>
            <a:r>
              <a:rPr lang="en-US" sz="1600" u="sng">
                <a:solidFill>
                  <a:schemeClr val="dk2"/>
                </a:solidFill>
                <a:latin typeface="Roboto Condensed"/>
                <a:ea typeface="Roboto Condensed"/>
                <a:cs typeface="Roboto Condensed"/>
                <a:sym typeface="Roboto Condensed"/>
              </a:rPr>
              <a:t>Current medications</a:t>
            </a:r>
            <a:endParaRPr/>
          </a:p>
          <a:p>
            <a:pPr indent="-285750" lvl="0" marL="285750" rtl="0" algn="l">
              <a:lnSpc>
                <a:spcPct val="100000"/>
              </a:lnSpc>
              <a:spcBef>
                <a:spcPts val="300"/>
              </a:spcBef>
              <a:spcAft>
                <a:spcPts val="0"/>
              </a:spcAft>
              <a:buSzPct val="100000"/>
              <a:buChar char="•"/>
            </a:pPr>
            <a:r>
              <a:rPr lang="en-US" sz="1600" u="sng">
                <a:solidFill>
                  <a:schemeClr val="dk2"/>
                </a:solidFill>
                <a:latin typeface="Roboto Condensed"/>
                <a:ea typeface="Roboto Condensed"/>
                <a:cs typeface="Roboto Condensed"/>
                <a:sym typeface="Roboto Condensed"/>
              </a:rPr>
              <a:t>Smoking (pack-year), alcohol and drug history</a:t>
            </a:r>
            <a:r>
              <a:rPr lang="en-US" sz="1600">
                <a:solidFill>
                  <a:schemeClr val="dk2"/>
                </a:solidFill>
                <a:latin typeface="Roboto Condensed"/>
                <a:ea typeface="Roboto Condensed"/>
                <a:cs typeface="Roboto Condensed"/>
                <a:sym typeface="Roboto Condensed"/>
              </a:rPr>
              <a:t> </a:t>
            </a:r>
            <a:endParaRPr/>
          </a:p>
          <a:p>
            <a:pPr indent="-285750" lvl="0" marL="285750" rtl="0" algn="l">
              <a:lnSpc>
                <a:spcPct val="100000"/>
              </a:lnSpc>
              <a:spcBef>
                <a:spcPts val="300"/>
              </a:spcBef>
              <a:spcAft>
                <a:spcPts val="0"/>
              </a:spcAft>
              <a:buSzPct val="100000"/>
              <a:buChar char="•"/>
            </a:pPr>
            <a:r>
              <a:rPr lang="en-US" sz="1600" u="sng">
                <a:solidFill>
                  <a:schemeClr val="dk2"/>
                </a:solidFill>
                <a:latin typeface="Roboto Condensed"/>
                <a:ea typeface="Roboto Condensed"/>
                <a:cs typeface="Roboto Condensed"/>
                <a:sym typeface="Roboto Condensed"/>
              </a:rPr>
              <a:t>Family history</a:t>
            </a:r>
            <a:r>
              <a:rPr lang="en-US" sz="1600">
                <a:solidFill>
                  <a:schemeClr val="dk2"/>
                </a:solidFill>
                <a:latin typeface="Roboto Condensed"/>
                <a:ea typeface="Roboto Condensed"/>
                <a:cs typeface="Roboto Condensed"/>
                <a:sym typeface="Roboto Condensed"/>
              </a:rPr>
              <a:t> </a:t>
            </a:r>
            <a:r>
              <a:rPr lang="en-US" sz="1600">
                <a:solidFill>
                  <a:schemeClr val="dk1"/>
                </a:solidFill>
                <a:latin typeface="Roboto Condensed"/>
                <a:ea typeface="Roboto Condensed"/>
                <a:cs typeface="Roboto Condensed"/>
                <a:sym typeface="Roboto Condensed"/>
              </a:rPr>
              <a:t>relationship with family, if any of them are dead and how, hx of mental disorders</a:t>
            </a:r>
            <a:endParaRPr sz="1600">
              <a:solidFill>
                <a:schemeClr val="dk2"/>
              </a:solidFill>
              <a:latin typeface="Roboto Condensed"/>
              <a:ea typeface="Roboto Condensed"/>
              <a:cs typeface="Roboto Condensed"/>
              <a:sym typeface="Roboto Condensed"/>
            </a:endParaRPr>
          </a:p>
          <a:p>
            <a:pPr indent="-285750" lvl="0" marL="285750" rtl="0" algn="l">
              <a:lnSpc>
                <a:spcPct val="100000"/>
              </a:lnSpc>
              <a:spcBef>
                <a:spcPts val="300"/>
              </a:spcBef>
              <a:spcAft>
                <a:spcPts val="0"/>
              </a:spcAft>
              <a:buSzPct val="100000"/>
              <a:buChar char="•"/>
            </a:pPr>
            <a:r>
              <a:rPr lang="en-US" sz="1600" u="sng">
                <a:solidFill>
                  <a:schemeClr val="dk2"/>
                </a:solidFill>
                <a:latin typeface="Roboto Condensed"/>
                <a:ea typeface="Roboto Condensed"/>
                <a:cs typeface="Roboto Condensed"/>
                <a:sym typeface="Roboto Condensed"/>
              </a:rPr>
              <a:t>Personal history:</a:t>
            </a:r>
            <a:r>
              <a:rPr lang="en-US" sz="1600">
                <a:solidFill>
                  <a:schemeClr val="dk2"/>
                </a:solidFill>
                <a:latin typeface="Roboto Condensed"/>
                <a:ea typeface="Roboto Condensed"/>
                <a:cs typeface="Roboto Condensed"/>
                <a:sym typeface="Roboto Condensed"/>
              </a:rPr>
              <a:t> </a:t>
            </a:r>
            <a:r>
              <a:rPr lang="en-US" sz="1600">
                <a:latin typeface="Roboto Condensed"/>
                <a:ea typeface="Roboto Condensed"/>
                <a:cs typeface="Roboto Condensed"/>
                <a:sym typeface="Roboto Condensed"/>
              </a:rPr>
              <a:t>infancy and early childhood, education and adolescence, occupation history, relationship history and present social circumstances</a:t>
            </a:r>
            <a:endParaRPr/>
          </a:p>
          <a:p>
            <a:pPr indent="-285750" lvl="0" marL="285750" rtl="0" algn="l">
              <a:lnSpc>
                <a:spcPct val="100000"/>
              </a:lnSpc>
              <a:spcBef>
                <a:spcPts val="300"/>
              </a:spcBef>
              <a:spcAft>
                <a:spcPts val="0"/>
              </a:spcAft>
              <a:buSzPct val="100000"/>
              <a:buChar char="•"/>
            </a:pPr>
            <a:r>
              <a:rPr lang="en-US" sz="1600" u="sng">
                <a:solidFill>
                  <a:schemeClr val="dk2"/>
                </a:solidFill>
                <a:latin typeface="Roboto Condensed"/>
                <a:ea typeface="Roboto Condensed"/>
                <a:cs typeface="Roboto Condensed"/>
                <a:sym typeface="Roboto Condensed"/>
              </a:rPr>
              <a:t>Premorbid history:</a:t>
            </a:r>
            <a:r>
              <a:rPr lang="en-US" sz="1600">
                <a:solidFill>
                  <a:schemeClr val="dk2"/>
                </a:solidFill>
                <a:latin typeface="Roboto Condensed"/>
                <a:ea typeface="Roboto Condensed"/>
                <a:cs typeface="Roboto Condensed"/>
                <a:sym typeface="Roboto Condensed"/>
              </a:rPr>
              <a:t> </a:t>
            </a:r>
            <a:r>
              <a:rPr lang="en-US" sz="1600">
                <a:latin typeface="Roboto Condensed"/>
                <a:ea typeface="Roboto Condensed"/>
                <a:cs typeface="Roboto Condensed"/>
                <a:sym typeface="Roboto Condensed"/>
              </a:rPr>
              <a:t>description of self before illness, coping mechanisms, hobbies, plans and ambitions</a:t>
            </a:r>
            <a:endParaRPr/>
          </a:p>
          <a:p>
            <a:pPr indent="-285750" lvl="0" marL="285750" rtl="0" algn="l">
              <a:lnSpc>
                <a:spcPct val="100000"/>
              </a:lnSpc>
              <a:spcBef>
                <a:spcPts val="300"/>
              </a:spcBef>
              <a:spcAft>
                <a:spcPts val="0"/>
              </a:spcAft>
              <a:buSzPct val="100000"/>
              <a:buChar char="•"/>
            </a:pPr>
            <a:r>
              <a:rPr lang="en-US" sz="1600" u="sng">
                <a:solidFill>
                  <a:schemeClr val="dk2"/>
                </a:solidFill>
                <a:latin typeface="Roboto Condensed"/>
                <a:ea typeface="Roboto Condensed"/>
                <a:cs typeface="Roboto Condensed"/>
                <a:sym typeface="Roboto Condensed"/>
              </a:rPr>
              <a:t>Past forensic history</a:t>
            </a:r>
            <a:r>
              <a:rPr lang="en-US" sz="1600" u="sng">
                <a:latin typeface="Roboto Condensed"/>
                <a:ea typeface="Roboto Condensed"/>
                <a:cs typeface="Roboto Condensed"/>
                <a:sym typeface="Roboto Condensed"/>
              </a:rPr>
              <a:t>:</a:t>
            </a:r>
            <a:r>
              <a:rPr lang="en-US" sz="1600">
                <a:latin typeface="Roboto Condensed"/>
                <a:ea typeface="Roboto Condensed"/>
                <a:cs typeface="Roboto Condensed"/>
                <a:sym typeface="Roboto Condensed"/>
              </a:rPr>
              <a:t> if they were ever in trouble with the police</a:t>
            </a:r>
            <a:endParaRPr/>
          </a:p>
        </p:txBody>
      </p:sp>
      <p:sp>
        <p:nvSpPr>
          <p:cNvPr id="300" name="Google Shape;300;p4"/>
          <p:cNvSpPr txBox="1"/>
          <p:nvPr/>
        </p:nvSpPr>
        <p:spPr>
          <a:xfrm>
            <a:off x="440653" y="4802512"/>
            <a:ext cx="8112332"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Arial"/>
                <a:ea typeface="Arial"/>
                <a:cs typeface="Arial"/>
                <a:sym typeface="Arial"/>
              </a:rPr>
              <a:t>History checklist </a:t>
            </a:r>
            <a:r>
              <a:rPr b="1" i="0" lang="en-US" sz="1200" u="sng" cap="none" strike="noStrike">
                <a:solidFill>
                  <a:srgbClr val="000000"/>
                </a:solidFill>
                <a:latin typeface="Arial"/>
                <a:ea typeface="Arial"/>
                <a:cs typeface="Arial"/>
                <a:sym typeface="Arial"/>
                <a:hlinkClick r:id="rId3">
                  <a:extLst>
                    <a:ext uri="{A12FA001-AC4F-418D-AE19-62706E023703}">
                      <ahyp:hlinkClr val="tx"/>
                    </a:ext>
                  </a:extLst>
                </a:hlinkClick>
              </a:rPr>
              <a:t>https://drive.google.com/file/d/1naByIwEmQFNN26gyjZdfTYhPWGotjiRN/view?usp=sharing</a:t>
            </a:r>
            <a:endParaRPr b="1" i="0" sz="12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sp>
        <p:nvSpPr>
          <p:cNvPr id="735" name="Google Shape;735;p40"/>
          <p:cNvSpPr txBox="1"/>
          <p:nvPr>
            <p:ph type="title"/>
          </p:nvPr>
        </p:nvSpPr>
        <p:spPr>
          <a:xfrm>
            <a:off x="720000" y="5394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Uses of psychoanalysis </a:t>
            </a:r>
            <a:endParaRPr/>
          </a:p>
        </p:txBody>
      </p:sp>
      <p:sp>
        <p:nvSpPr>
          <p:cNvPr id="736" name="Google Shape;736;p40"/>
          <p:cNvSpPr txBox="1"/>
          <p:nvPr>
            <p:ph idx="1" type="body"/>
          </p:nvPr>
        </p:nvSpPr>
        <p:spPr>
          <a:xfrm>
            <a:off x="720725" y="1321385"/>
            <a:ext cx="7702500" cy="32877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latin typeface="Roboto Condensed"/>
                <a:ea typeface="Roboto Condensed"/>
                <a:cs typeface="Roboto Condensed"/>
                <a:sym typeface="Roboto Condensed"/>
              </a:rPr>
              <a:t>Psychoanalysis can be useful in the treatment of:</a:t>
            </a:r>
            <a:endParaRPr/>
          </a:p>
          <a:p>
            <a:pPr indent="-196850" lvl="0" marL="285750" rtl="0" algn="l">
              <a:lnSpc>
                <a:spcPct val="100000"/>
              </a:lnSpc>
              <a:spcBef>
                <a:spcPts val="0"/>
              </a:spcBef>
              <a:spcAft>
                <a:spcPts val="0"/>
              </a:spcAft>
              <a:buSzPts val="1400"/>
              <a:buNone/>
            </a:pPr>
            <a:r>
              <a:t/>
            </a:r>
            <a:endParaRPr>
              <a:latin typeface="Roboto Condensed"/>
              <a:ea typeface="Roboto Condensed"/>
              <a:cs typeface="Roboto Condensed"/>
              <a:sym typeface="Roboto Condensed"/>
            </a:endParaRPr>
          </a:p>
          <a:p>
            <a:pPr indent="-285750" lvl="0" marL="285750" rtl="0" algn="l">
              <a:lnSpc>
                <a:spcPct val="100000"/>
              </a:lnSpc>
              <a:spcBef>
                <a:spcPts val="0"/>
              </a:spcBef>
              <a:spcAft>
                <a:spcPts val="0"/>
              </a:spcAft>
              <a:buSzPts val="1400"/>
              <a:buChar char="•"/>
            </a:pPr>
            <a:r>
              <a:rPr lang="en-US">
                <a:latin typeface="Roboto Condensed"/>
                <a:ea typeface="Roboto Condensed"/>
                <a:cs typeface="Roboto Condensed"/>
                <a:sym typeface="Roboto Condensed"/>
              </a:rPr>
              <a:t>Clusters B and C personality disorders</a:t>
            </a:r>
            <a:endParaRPr/>
          </a:p>
          <a:p>
            <a:pPr indent="0" lvl="0" marL="0" rtl="0" algn="l">
              <a:lnSpc>
                <a:spcPct val="100000"/>
              </a:lnSpc>
              <a:spcBef>
                <a:spcPts val="0"/>
              </a:spcBef>
              <a:spcAft>
                <a:spcPts val="0"/>
              </a:spcAft>
              <a:buSzPts val="1400"/>
              <a:buNone/>
            </a:pPr>
            <a:r>
              <a:rPr lang="en-US">
                <a:latin typeface="Roboto Condensed"/>
                <a:ea typeface="Roboto Condensed"/>
                <a:cs typeface="Roboto Condensed"/>
                <a:sym typeface="Roboto Condensed"/>
              </a:rPr>
              <a:t> </a:t>
            </a:r>
            <a:endParaRPr/>
          </a:p>
          <a:p>
            <a:pPr indent="-285750" lvl="0" marL="285750" rtl="0" algn="l">
              <a:lnSpc>
                <a:spcPct val="100000"/>
              </a:lnSpc>
              <a:spcBef>
                <a:spcPts val="0"/>
              </a:spcBef>
              <a:spcAft>
                <a:spcPts val="0"/>
              </a:spcAft>
              <a:buSzPts val="1400"/>
              <a:buChar char="•"/>
            </a:pPr>
            <a:r>
              <a:rPr lang="en-US">
                <a:latin typeface="Roboto Condensed"/>
                <a:ea typeface="Roboto Condensed"/>
                <a:cs typeface="Roboto Condensed"/>
                <a:sym typeface="Roboto Condensed"/>
              </a:rPr>
              <a:t>Anxiety disorders </a:t>
            </a:r>
            <a:endParaRPr/>
          </a:p>
          <a:p>
            <a:pPr indent="-196850" lvl="0" marL="285750" rtl="0" algn="l">
              <a:lnSpc>
                <a:spcPct val="100000"/>
              </a:lnSpc>
              <a:spcBef>
                <a:spcPts val="0"/>
              </a:spcBef>
              <a:spcAft>
                <a:spcPts val="0"/>
              </a:spcAft>
              <a:buSzPts val="1400"/>
              <a:buNone/>
            </a:pPr>
            <a:r>
              <a:t/>
            </a:r>
            <a:endParaRPr>
              <a:latin typeface="Roboto Condensed"/>
              <a:ea typeface="Roboto Condensed"/>
              <a:cs typeface="Roboto Condensed"/>
              <a:sym typeface="Roboto Condensed"/>
            </a:endParaRPr>
          </a:p>
          <a:p>
            <a:pPr indent="-285750" lvl="0" marL="285750" rtl="0" algn="l">
              <a:lnSpc>
                <a:spcPct val="100000"/>
              </a:lnSpc>
              <a:spcBef>
                <a:spcPts val="0"/>
              </a:spcBef>
              <a:spcAft>
                <a:spcPts val="0"/>
              </a:spcAft>
              <a:buSzPts val="1400"/>
              <a:buChar char="•"/>
            </a:pPr>
            <a:r>
              <a:rPr lang="en-US">
                <a:latin typeface="Roboto Condensed"/>
                <a:ea typeface="Roboto Condensed"/>
                <a:cs typeface="Roboto Condensed"/>
                <a:sym typeface="Roboto Condensed"/>
              </a:rPr>
              <a:t>Problems coping with life events </a:t>
            </a:r>
            <a:endParaRPr/>
          </a:p>
          <a:p>
            <a:pPr indent="-196850" lvl="0" marL="285750" rtl="0" algn="l">
              <a:lnSpc>
                <a:spcPct val="100000"/>
              </a:lnSpc>
              <a:spcBef>
                <a:spcPts val="0"/>
              </a:spcBef>
              <a:spcAft>
                <a:spcPts val="0"/>
              </a:spcAft>
              <a:buSzPts val="1400"/>
              <a:buNone/>
            </a:pPr>
            <a:r>
              <a:t/>
            </a:r>
            <a:endParaRPr>
              <a:latin typeface="Roboto Condensed"/>
              <a:ea typeface="Roboto Condensed"/>
              <a:cs typeface="Roboto Condensed"/>
              <a:sym typeface="Roboto Condensed"/>
            </a:endParaRPr>
          </a:p>
          <a:p>
            <a:pPr indent="-285750" lvl="0" marL="285750" rtl="0" algn="l">
              <a:lnSpc>
                <a:spcPct val="100000"/>
              </a:lnSpc>
              <a:spcBef>
                <a:spcPts val="0"/>
              </a:spcBef>
              <a:spcAft>
                <a:spcPts val="0"/>
              </a:spcAft>
              <a:buSzPts val="1400"/>
              <a:buChar char="•"/>
            </a:pPr>
            <a:r>
              <a:rPr lang="en-US">
                <a:latin typeface="Roboto Condensed"/>
                <a:ea typeface="Roboto Condensed"/>
                <a:cs typeface="Roboto Condensed"/>
                <a:sym typeface="Roboto Condensed"/>
              </a:rPr>
              <a:t>Sexual disorders </a:t>
            </a:r>
            <a:endParaRPr/>
          </a:p>
          <a:p>
            <a:pPr indent="-196850" lvl="0" marL="285750" rtl="0" algn="l">
              <a:lnSpc>
                <a:spcPct val="100000"/>
              </a:lnSpc>
              <a:spcBef>
                <a:spcPts val="0"/>
              </a:spcBef>
              <a:spcAft>
                <a:spcPts val="0"/>
              </a:spcAft>
              <a:buSzPts val="1400"/>
              <a:buNone/>
            </a:pPr>
            <a:r>
              <a:t/>
            </a:r>
            <a:endParaRPr>
              <a:latin typeface="Roboto Condensed"/>
              <a:ea typeface="Roboto Condensed"/>
              <a:cs typeface="Roboto Condensed"/>
              <a:sym typeface="Roboto Condensed"/>
            </a:endParaRPr>
          </a:p>
          <a:p>
            <a:pPr indent="-285750" lvl="0" marL="285750" rtl="0" algn="l">
              <a:lnSpc>
                <a:spcPct val="100000"/>
              </a:lnSpc>
              <a:spcBef>
                <a:spcPts val="0"/>
              </a:spcBef>
              <a:spcAft>
                <a:spcPts val="0"/>
              </a:spcAft>
              <a:buSzPts val="1400"/>
              <a:buChar char="•"/>
            </a:pPr>
            <a:r>
              <a:rPr lang="en-US">
                <a:latin typeface="Roboto Condensed"/>
                <a:ea typeface="Roboto Condensed"/>
                <a:cs typeface="Roboto Condensed"/>
                <a:sym typeface="Roboto Condensed"/>
              </a:rPr>
              <a:t>Depression</a:t>
            </a:r>
            <a:endParaRPr/>
          </a:p>
          <a:p>
            <a:pPr indent="-196850" lvl="0" marL="285750" rtl="0" algn="l">
              <a:lnSpc>
                <a:spcPct val="100000"/>
              </a:lnSpc>
              <a:spcBef>
                <a:spcPts val="0"/>
              </a:spcBef>
              <a:spcAft>
                <a:spcPts val="0"/>
              </a:spcAft>
              <a:buSzPts val="1400"/>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p41"/>
          <p:cNvSpPr txBox="1"/>
          <p:nvPr>
            <p:ph type="title"/>
          </p:nvPr>
        </p:nvSpPr>
        <p:spPr>
          <a:xfrm>
            <a:off x="720000" y="5394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Cognitive behavioral therapy </a:t>
            </a:r>
            <a:endParaRPr/>
          </a:p>
        </p:txBody>
      </p:sp>
      <p:sp>
        <p:nvSpPr>
          <p:cNvPr id="742" name="Google Shape;742;p41"/>
          <p:cNvSpPr txBox="1"/>
          <p:nvPr>
            <p:ph idx="1" type="body"/>
          </p:nvPr>
        </p:nvSpPr>
        <p:spPr>
          <a:xfrm>
            <a:off x="720725" y="1321385"/>
            <a:ext cx="7319304" cy="3551698"/>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00000"/>
              </a:lnSpc>
              <a:spcBef>
                <a:spcPts val="0"/>
              </a:spcBef>
              <a:spcAft>
                <a:spcPts val="0"/>
              </a:spcAft>
              <a:buSzPts val="1400"/>
              <a:buNone/>
            </a:pPr>
            <a:r>
              <a:rPr lang="en-US">
                <a:latin typeface="Roboto Condensed"/>
                <a:ea typeface="Roboto Condensed"/>
                <a:cs typeface="Roboto Condensed"/>
                <a:sym typeface="Roboto Condensed"/>
              </a:rPr>
              <a:t>Combines cognitive therapy and behavior therapy, follows a protocol with homework between sessions</a:t>
            </a:r>
            <a:endParaRPr/>
          </a:p>
          <a:p>
            <a:pPr indent="-285750" lvl="0" marL="285750" rtl="0" algn="l">
              <a:lnSpc>
                <a:spcPct val="100000"/>
              </a:lnSpc>
              <a:spcBef>
                <a:spcPts val="0"/>
              </a:spcBef>
              <a:spcAft>
                <a:spcPts val="0"/>
              </a:spcAft>
              <a:buSzPts val="1400"/>
              <a:buChar char="•"/>
            </a:pPr>
            <a:r>
              <a:rPr b="1" lang="en-US" u="sng">
                <a:solidFill>
                  <a:schemeClr val="dk2"/>
                </a:solidFill>
                <a:latin typeface="Roboto Condensed"/>
                <a:ea typeface="Roboto Condensed"/>
                <a:cs typeface="Roboto Condensed"/>
                <a:sym typeface="Roboto Condensed"/>
              </a:rPr>
              <a:t>Cognitive therapy</a:t>
            </a:r>
            <a:r>
              <a:rPr lang="en-US">
                <a:latin typeface="Roboto Condensed"/>
                <a:ea typeface="Roboto Condensed"/>
                <a:cs typeface="Roboto Condensed"/>
                <a:sym typeface="Roboto Condensed"/>
              </a:rPr>
              <a:t>: correcting faulty assumptions and negative feelings that exacerbate psychiatric symptoms. The patient is taught to </a:t>
            </a:r>
            <a:r>
              <a:rPr lang="en-US" u="sng">
                <a:latin typeface="Roboto Condensed"/>
                <a:ea typeface="Roboto Condensed"/>
                <a:cs typeface="Roboto Condensed"/>
                <a:sym typeface="Roboto Condensed"/>
              </a:rPr>
              <a:t>identify maladaptive thoughts and replace them with positive ones </a:t>
            </a:r>
            <a:endParaRPr/>
          </a:p>
          <a:p>
            <a:pPr indent="-285750" lvl="0" marL="285750" rtl="0" algn="l">
              <a:lnSpc>
                <a:spcPct val="100000"/>
              </a:lnSpc>
              <a:spcBef>
                <a:spcPts val="0"/>
              </a:spcBef>
              <a:spcAft>
                <a:spcPts val="0"/>
              </a:spcAft>
              <a:buSzPts val="1400"/>
              <a:buChar char="•"/>
            </a:pPr>
            <a:r>
              <a:rPr b="1" lang="en-US" u="sng">
                <a:solidFill>
                  <a:schemeClr val="dk2"/>
                </a:solidFill>
                <a:latin typeface="Roboto Condensed"/>
                <a:ea typeface="Roboto Condensed"/>
                <a:cs typeface="Roboto Condensed"/>
                <a:sym typeface="Roboto Condensed"/>
              </a:rPr>
              <a:t>Behavior therapy</a:t>
            </a:r>
            <a:r>
              <a:rPr lang="en-US">
                <a:latin typeface="Roboto Condensed"/>
                <a:ea typeface="Roboto Condensed"/>
                <a:cs typeface="Roboto Condensed"/>
                <a:sym typeface="Roboto Condensed"/>
              </a:rPr>
              <a:t>: helping patients change behaviors that contribute to their symptoms. It can be used to </a:t>
            </a:r>
            <a:r>
              <a:rPr lang="en-US" u="sng">
                <a:latin typeface="Roboto Condensed"/>
                <a:ea typeface="Roboto Condensed"/>
                <a:cs typeface="Roboto Condensed"/>
                <a:sym typeface="Roboto Condensed"/>
              </a:rPr>
              <a:t>extinguish maladaptive behaviors </a:t>
            </a:r>
            <a:r>
              <a:rPr lang="en-US">
                <a:latin typeface="Roboto Condensed"/>
                <a:ea typeface="Roboto Condensed"/>
                <a:cs typeface="Roboto Condensed"/>
                <a:sym typeface="Roboto Condensed"/>
              </a:rPr>
              <a:t>(such as phobic avoidance, compulsions, etc.) by </a:t>
            </a:r>
            <a:r>
              <a:rPr lang="en-US" u="sng">
                <a:latin typeface="Roboto Condensed"/>
                <a:ea typeface="Roboto Condensed"/>
                <a:cs typeface="Roboto Condensed"/>
                <a:sym typeface="Roboto Condensed"/>
              </a:rPr>
              <a:t>replacing them with healthy alternatives</a:t>
            </a:r>
            <a:endParaRPr/>
          </a:p>
          <a:p>
            <a:pPr indent="0" lvl="0" marL="0" rtl="0" algn="l">
              <a:lnSpc>
                <a:spcPct val="100000"/>
              </a:lnSpc>
              <a:spcBef>
                <a:spcPts val="0"/>
              </a:spcBef>
              <a:spcAft>
                <a:spcPts val="0"/>
              </a:spcAft>
              <a:buSzPts val="1400"/>
              <a:buNone/>
            </a:pPr>
            <a:r>
              <a:t/>
            </a:r>
            <a:endParaRPr>
              <a:latin typeface="Roboto Condensed"/>
              <a:ea typeface="Roboto Condensed"/>
              <a:cs typeface="Roboto Condensed"/>
              <a:sym typeface="Roboto Condensed"/>
            </a:endParaRPr>
          </a:p>
          <a:p>
            <a:pPr indent="0" lvl="0" marL="0" rtl="0" algn="l">
              <a:lnSpc>
                <a:spcPct val="100000"/>
              </a:lnSpc>
              <a:spcBef>
                <a:spcPts val="0"/>
              </a:spcBef>
              <a:spcAft>
                <a:spcPts val="0"/>
              </a:spcAft>
              <a:buSzPts val="1400"/>
              <a:buNone/>
            </a:pPr>
            <a:r>
              <a:rPr lang="en-US">
                <a:latin typeface="Roboto Condensed"/>
                <a:ea typeface="Roboto Condensed"/>
                <a:cs typeface="Roboto Condensed"/>
                <a:sym typeface="Roboto Condensed"/>
              </a:rPr>
              <a:t>The patients learn how their feelings and behavior are influenced by their thoughts not by external elements such as people, situations, and events.</a:t>
            </a:r>
            <a:endParaRPr/>
          </a:p>
          <a:p>
            <a:pPr indent="-196850" lvl="0" marL="285750" rtl="0" algn="l">
              <a:lnSpc>
                <a:spcPct val="100000"/>
              </a:lnSpc>
              <a:spcBef>
                <a:spcPts val="0"/>
              </a:spcBef>
              <a:spcAft>
                <a:spcPts val="0"/>
              </a:spcAft>
              <a:buSzPts val="1400"/>
              <a:buNone/>
            </a:pPr>
            <a:r>
              <a:t/>
            </a:r>
            <a:endParaRPr>
              <a:latin typeface="Roboto Condensed"/>
              <a:ea typeface="Roboto Condensed"/>
              <a:cs typeface="Roboto Condensed"/>
              <a:sym typeface="Roboto Condensed"/>
            </a:endParaRPr>
          </a:p>
          <a:p>
            <a:pPr indent="-285750" lvl="0" marL="285750" rtl="0" algn="l">
              <a:lnSpc>
                <a:spcPct val="100000"/>
              </a:lnSpc>
              <a:spcBef>
                <a:spcPts val="0"/>
              </a:spcBef>
              <a:spcAft>
                <a:spcPts val="0"/>
              </a:spcAft>
              <a:buSzPts val="1400"/>
              <a:buChar char="•"/>
            </a:pPr>
            <a:r>
              <a:rPr lang="en-US">
                <a:latin typeface="Roboto Condensed"/>
                <a:ea typeface="Roboto Condensed"/>
                <a:cs typeface="Roboto Condensed"/>
                <a:sym typeface="Roboto Condensed"/>
              </a:rPr>
              <a:t>Treatment is usually </a:t>
            </a:r>
            <a:r>
              <a:rPr b="1" i="1" lang="en-US" u="sng">
                <a:latin typeface="Roboto Condensed"/>
                <a:ea typeface="Roboto Condensed"/>
                <a:cs typeface="Roboto Condensed"/>
                <a:sym typeface="Roboto Condensed"/>
              </a:rPr>
              <a:t>brief and time-limited</a:t>
            </a:r>
            <a:r>
              <a:rPr lang="en-US">
                <a:latin typeface="Roboto Condensed"/>
                <a:ea typeface="Roboto Condensed"/>
                <a:cs typeface="Roboto Condensed"/>
                <a:sym typeface="Roboto Condensed"/>
              </a:rPr>
              <a:t> and may last from 6 weeks to 6 months with an average of 16 sessions </a:t>
            </a:r>
            <a:endParaRPr/>
          </a:p>
          <a:p>
            <a:pPr indent="-285750" lvl="0" marL="285750" rtl="0" algn="l">
              <a:lnSpc>
                <a:spcPct val="100000"/>
              </a:lnSpc>
              <a:spcBef>
                <a:spcPts val="0"/>
              </a:spcBef>
              <a:spcAft>
                <a:spcPts val="0"/>
              </a:spcAft>
              <a:buSzPts val="1400"/>
              <a:buChar char="•"/>
            </a:pPr>
            <a:r>
              <a:rPr lang="en-US">
                <a:latin typeface="Roboto Condensed"/>
                <a:ea typeface="Roboto Condensed"/>
                <a:cs typeface="Roboto Condensed"/>
                <a:sym typeface="Roboto Condensed"/>
              </a:rPr>
              <a:t>CBT is used in </a:t>
            </a:r>
            <a:r>
              <a:rPr lang="en-US">
                <a:solidFill>
                  <a:schemeClr val="dk2"/>
                </a:solidFill>
                <a:latin typeface="Roboto Condensed"/>
                <a:ea typeface="Roboto Condensed"/>
                <a:cs typeface="Roboto Condensed"/>
                <a:sym typeface="Roboto Condensed"/>
              </a:rPr>
              <a:t>depression, anxiety disorders, schizophrenia, and substance use disorders</a:t>
            </a:r>
            <a:r>
              <a:rPr lang="en-US">
                <a:latin typeface="Roboto Condensed"/>
                <a:ea typeface="Roboto Condensed"/>
                <a:cs typeface="Roboto Condensed"/>
                <a:sym typeface="Roboto Condensed"/>
              </a:rPr>
              <a:t>. (sometimes used to help patients cope better with medical chronic illnesses like Irritable bowel and chronic fatigue)</a:t>
            </a:r>
            <a:endParaRPr/>
          </a:p>
          <a:p>
            <a:pPr indent="-196850" lvl="0" marL="285750" rtl="0" algn="l">
              <a:lnSpc>
                <a:spcPct val="100000"/>
              </a:lnSpc>
              <a:spcBef>
                <a:spcPts val="0"/>
              </a:spcBef>
              <a:spcAft>
                <a:spcPts val="0"/>
              </a:spcAft>
              <a:buSzPts val="1400"/>
              <a:buNone/>
            </a:pPr>
            <a:r>
              <a:t/>
            </a:r>
            <a:endParaRPr>
              <a:latin typeface="Roboto Condensed"/>
              <a:ea typeface="Roboto Condensed"/>
              <a:cs typeface="Roboto Condensed"/>
              <a:sym typeface="Roboto Condensed"/>
            </a:endParaRPr>
          </a:p>
        </p:txBody>
      </p:sp>
      <p:sp>
        <p:nvSpPr>
          <p:cNvPr id="743" name="Google Shape;743;p41"/>
          <p:cNvSpPr txBox="1"/>
          <p:nvPr/>
        </p:nvSpPr>
        <p:spPr>
          <a:xfrm>
            <a:off x="506738" y="3626637"/>
            <a:ext cx="46313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F3542"/>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sp>
        <p:nvSpPr>
          <p:cNvPr id="748" name="Google Shape;748;p42"/>
          <p:cNvSpPr txBox="1"/>
          <p:nvPr>
            <p:ph type="title"/>
          </p:nvPr>
        </p:nvSpPr>
        <p:spPr>
          <a:xfrm>
            <a:off x="289185" y="27177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sz="3600"/>
              <a:t>Types of cognitive behavioral therapy</a:t>
            </a:r>
            <a:endParaRPr/>
          </a:p>
        </p:txBody>
      </p:sp>
      <p:sp>
        <p:nvSpPr>
          <p:cNvPr id="749" name="Google Shape;749;p42"/>
          <p:cNvSpPr txBox="1"/>
          <p:nvPr>
            <p:ph idx="1" type="body"/>
          </p:nvPr>
        </p:nvSpPr>
        <p:spPr>
          <a:xfrm>
            <a:off x="289185" y="978286"/>
            <a:ext cx="7817005" cy="3772134"/>
          </a:xfrm>
          <a:prstGeom prst="rect">
            <a:avLst/>
          </a:prstGeom>
          <a:noFill/>
          <a:ln>
            <a:noFill/>
          </a:ln>
        </p:spPr>
        <p:txBody>
          <a:bodyPr anchorCtr="0" anchor="t" bIns="45700" lIns="91425" spcFirstLastPara="1" rIns="91425" wrap="square" tIns="45700">
            <a:normAutofit lnSpcReduction="10000"/>
          </a:bodyPr>
          <a:lstStyle/>
          <a:p>
            <a:pPr indent="-342900" lvl="0" marL="342900" rtl="0" algn="l">
              <a:lnSpc>
                <a:spcPct val="110000"/>
              </a:lnSpc>
              <a:spcBef>
                <a:spcPts val="0"/>
              </a:spcBef>
              <a:spcAft>
                <a:spcPts val="0"/>
              </a:spcAft>
              <a:buSzPts val="1400"/>
              <a:buFont typeface="Arial"/>
              <a:buAutoNum type="arabicPeriod"/>
            </a:pPr>
            <a:r>
              <a:rPr b="1" lang="en-US">
                <a:solidFill>
                  <a:schemeClr val="dk2"/>
                </a:solidFill>
                <a:latin typeface="Roboto Condensed"/>
                <a:ea typeface="Roboto Condensed"/>
                <a:cs typeface="Roboto Condensed"/>
                <a:sym typeface="Roboto Condensed"/>
              </a:rPr>
              <a:t>Rational Emotive Behavioral Therapy (REBT)</a:t>
            </a:r>
            <a:endParaRPr/>
          </a:p>
          <a:p>
            <a:pPr indent="-285750" lvl="3" marL="568325" rtl="0" algn="l">
              <a:lnSpc>
                <a:spcPct val="110000"/>
              </a:lnSpc>
              <a:spcBef>
                <a:spcPts val="600"/>
              </a:spcBef>
              <a:spcAft>
                <a:spcPts val="0"/>
              </a:spcAft>
              <a:buSzPts val="1400"/>
              <a:buChar char="•"/>
            </a:pPr>
            <a:r>
              <a:rPr lang="en-US" sz="1400">
                <a:solidFill>
                  <a:srgbClr val="000000"/>
                </a:solidFill>
                <a:latin typeface="Roboto Condensed"/>
                <a:ea typeface="Roboto Condensed"/>
                <a:cs typeface="Roboto Condensed"/>
                <a:sym typeface="Roboto Condensed"/>
              </a:rPr>
              <a:t>Encouraging the person to </a:t>
            </a:r>
            <a:r>
              <a:rPr lang="en-US" sz="1400" u="sng">
                <a:solidFill>
                  <a:srgbClr val="000000"/>
                </a:solidFill>
                <a:latin typeface="Roboto Condensed"/>
                <a:ea typeface="Roboto Condensed"/>
                <a:cs typeface="Roboto Condensed"/>
                <a:sym typeface="Roboto Condensed"/>
              </a:rPr>
              <a:t>examine and change irrational thought patterns </a:t>
            </a:r>
            <a:r>
              <a:rPr lang="en-US" sz="1400">
                <a:solidFill>
                  <a:srgbClr val="000000"/>
                </a:solidFill>
                <a:latin typeface="Roboto Condensed"/>
                <a:ea typeface="Roboto Condensed"/>
                <a:cs typeface="Roboto Condensed"/>
                <a:sym typeface="Roboto Condensed"/>
              </a:rPr>
              <a:t>(irrational thinking) and beliefs in order to reduce dysfunctional behavio</a:t>
            </a:r>
            <a:r>
              <a:rPr lang="en-US" sz="1100">
                <a:latin typeface="Roboto Condensed"/>
                <a:ea typeface="Roboto Condensed"/>
                <a:cs typeface="Roboto Condensed"/>
                <a:sym typeface="Roboto Condensed"/>
              </a:rPr>
              <a:t>r. </a:t>
            </a:r>
            <a:endParaRPr/>
          </a:p>
          <a:p>
            <a:pPr indent="-285750" lvl="3" marL="568325" rtl="0" algn="l">
              <a:lnSpc>
                <a:spcPct val="110000"/>
              </a:lnSpc>
              <a:spcBef>
                <a:spcPts val="600"/>
              </a:spcBef>
              <a:spcAft>
                <a:spcPts val="0"/>
              </a:spcAft>
              <a:buSzPts val="1400"/>
              <a:buChar char="•"/>
            </a:pPr>
            <a:r>
              <a:rPr lang="en-US">
                <a:latin typeface="Roboto Condensed"/>
                <a:ea typeface="Roboto Condensed"/>
                <a:cs typeface="Roboto Condensed"/>
                <a:sym typeface="Roboto Condensed"/>
              </a:rPr>
              <a:t>E</a:t>
            </a:r>
            <a:r>
              <a:rPr lang="en-US" sz="1400">
                <a:solidFill>
                  <a:srgbClr val="000000"/>
                </a:solidFill>
                <a:latin typeface="Roboto Condensed"/>
                <a:ea typeface="Roboto Condensed"/>
                <a:cs typeface="Roboto Condensed"/>
                <a:sym typeface="Roboto Condensed"/>
              </a:rPr>
              <a:t>ffective in treating individuals dealing with:</a:t>
            </a:r>
            <a:r>
              <a:rPr lang="en-US">
                <a:latin typeface="Roboto Condensed"/>
                <a:ea typeface="Roboto Condensed"/>
                <a:cs typeface="Roboto Condensed"/>
                <a:sym typeface="Roboto Condensed"/>
              </a:rPr>
              <a:t> </a:t>
            </a:r>
            <a:r>
              <a:rPr lang="en-US" sz="1400">
                <a:solidFill>
                  <a:schemeClr val="dk2"/>
                </a:solidFill>
                <a:latin typeface="Roboto Condensed"/>
                <a:ea typeface="Roboto Condensed"/>
                <a:cs typeface="Roboto Condensed"/>
                <a:sym typeface="Roboto Condensed"/>
              </a:rPr>
              <a:t>Anxiety</a:t>
            </a:r>
            <a:r>
              <a:rPr lang="en-US">
                <a:solidFill>
                  <a:schemeClr val="dk2"/>
                </a:solidFill>
                <a:latin typeface="Roboto Condensed"/>
                <a:ea typeface="Roboto Condensed"/>
                <a:cs typeface="Roboto Condensed"/>
                <a:sym typeface="Roboto Condensed"/>
              </a:rPr>
              <a:t>, </a:t>
            </a:r>
            <a:r>
              <a:rPr lang="en-US" sz="1400">
                <a:solidFill>
                  <a:schemeClr val="dk2"/>
                </a:solidFill>
                <a:latin typeface="Roboto Condensed"/>
                <a:ea typeface="Roboto Condensed"/>
                <a:cs typeface="Roboto Condensed"/>
                <a:sym typeface="Roboto Condensed"/>
              </a:rPr>
              <a:t>Depression</a:t>
            </a:r>
            <a:r>
              <a:rPr lang="en-US">
                <a:solidFill>
                  <a:schemeClr val="dk2"/>
                </a:solidFill>
                <a:latin typeface="Roboto Condensed"/>
                <a:ea typeface="Roboto Condensed"/>
                <a:cs typeface="Roboto Condensed"/>
                <a:sym typeface="Roboto Condensed"/>
              </a:rPr>
              <a:t>, </a:t>
            </a:r>
            <a:r>
              <a:rPr lang="en-US" sz="1400">
                <a:solidFill>
                  <a:schemeClr val="dk2"/>
                </a:solidFill>
                <a:latin typeface="Roboto Condensed"/>
                <a:ea typeface="Roboto Condensed"/>
                <a:cs typeface="Roboto Condensed"/>
                <a:sym typeface="Roboto Condensed"/>
              </a:rPr>
              <a:t>Inappropriate or extreme anger</a:t>
            </a:r>
            <a:r>
              <a:rPr lang="en-US">
                <a:solidFill>
                  <a:schemeClr val="dk2"/>
                </a:solidFill>
                <a:latin typeface="Roboto Condensed"/>
                <a:ea typeface="Roboto Condensed"/>
                <a:cs typeface="Roboto Condensed"/>
                <a:sym typeface="Roboto Condensed"/>
              </a:rPr>
              <a:t>, </a:t>
            </a:r>
            <a:r>
              <a:rPr lang="en-US" sz="1400">
                <a:solidFill>
                  <a:schemeClr val="dk2"/>
                </a:solidFill>
                <a:latin typeface="Roboto Condensed"/>
                <a:ea typeface="Roboto Condensed"/>
                <a:cs typeface="Roboto Condensed"/>
                <a:sym typeface="Roboto Condensed"/>
              </a:rPr>
              <a:t>Unhealthy eating</a:t>
            </a:r>
            <a:r>
              <a:rPr lang="en-US">
                <a:solidFill>
                  <a:schemeClr val="dk2"/>
                </a:solidFill>
                <a:latin typeface="Roboto Condensed"/>
                <a:ea typeface="Roboto Condensed"/>
                <a:cs typeface="Roboto Condensed"/>
                <a:sym typeface="Roboto Condensed"/>
              </a:rPr>
              <a:t>, </a:t>
            </a:r>
            <a:r>
              <a:rPr lang="en-US" sz="1400">
                <a:solidFill>
                  <a:schemeClr val="dk2"/>
                </a:solidFill>
                <a:latin typeface="Roboto Condensed"/>
                <a:ea typeface="Roboto Condensed"/>
                <a:cs typeface="Roboto Condensed"/>
                <a:sym typeface="Roboto Condensed"/>
              </a:rPr>
              <a:t>Aggression</a:t>
            </a:r>
            <a:endParaRPr sz="1400">
              <a:solidFill>
                <a:schemeClr val="dk2"/>
              </a:solidFill>
              <a:latin typeface="Roboto Condensed"/>
              <a:ea typeface="Roboto Condensed"/>
              <a:cs typeface="Roboto Condensed"/>
              <a:sym typeface="Roboto Condensed"/>
            </a:endParaRPr>
          </a:p>
          <a:p>
            <a:pPr indent="-342900" lvl="0" marL="342900" rtl="0" algn="l">
              <a:lnSpc>
                <a:spcPct val="110000"/>
              </a:lnSpc>
              <a:spcBef>
                <a:spcPts val="600"/>
              </a:spcBef>
              <a:spcAft>
                <a:spcPts val="0"/>
              </a:spcAft>
              <a:buSzPts val="1400"/>
              <a:buFont typeface="Arial"/>
              <a:buAutoNum type="arabicPeriod"/>
            </a:pPr>
            <a:r>
              <a:rPr b="1" lang="en-US">
                <a:solidFill>
                  <a:schemeClr val="dk2"/>
                </a:solidFill>
                <a:latin typeface="Roboto Condensed"/>
                <a:ea typeface="Roboto Condensed"/>
                <a:cs typeface="Roboto Condensed"/>
                <a:sym typeface="Roboto Condensed"/>
              </a:rPr>
              <a:t>Dialectical behavioral therapy</a:t>
            </a:r>
            <a:endParaRPr/>
          </a:p>
          <a:p>
            <a:pPr indent="-285750" lvl="1" marL="568325" rtl="0" algn="l">
              <a:lnSpc>
                <a:spcPct val="110000"/>
              </a:lnSpc>
              <a:spcBef>
                <a:spcPts val="600"/>
              </a:spcBef>
              <a:spcAft>
                <a:spcPts val="0"/>
              </a:spcAft>
              <a:buSzPts val="1400"/>
              <a:buChar char="•"/>
            </a:pPr>
            <a:r>
              <a:rPr lang="en-US">
                <a:latin typeface="Roboto Condensed"/>
                <a:ea typeface="Roboto Condensed"/>
                <a:cs typeface="Roboto Condensed"/>
                <a:sym typeface="Roboto Condensed"/>
              </a:rPr>
              <a:t>Designed to help people change patterns of behavior that are not helpful, Focuses on teaching new skills</a:t>
            </a:r>
            <a:endParaRPr/>
          </a:p>
          <a:p>
            <a:pPr indent="-285750" lvl="1" marL="568325" rtl="0" algn="l">
              <a:lnSpc>
                <a:spcPct val="110000"/>
              </a:lnSpc>
              <a:spcBef>
                <a:spcPts val="600"/>
              </a:spcBef>
              <a:spcAft>
                <a:spcPts val="0"/>
              </a:spcAft>
              <a:buSzPts val="1400"/>
              <a:buChar char="•"/>
            </a:pPr>
            <a:r>
              <a:rPr lang="en-US">
                <a:latin typeface="Roboto Condensed"/>
                <a:ea typeface="Roboto Condensed"/>
                <a:cs typeface="Roboto Condensed"/>
                <a:sym typeface="Roboto Condensed"/>
              </a:rPr>
              <a:t>O</a:t>
            </a:r>
            <a:r>
              <a:rPr lang="en-US" sz="1400">
                <a:latin typeface="Roboto Condensed"/>
                <a:ea typeface="Roboto Condensed"/>
                <a:cs typeface="Roboto Condensed"/>
                <a:sym typeface="Roboto Condensed"/>
              </a:rPr>
              <a:t>riginally developed for chronically self-injurious patients with </a:t>
            </a:r>
            <a:r>
              <a:rPr b="1" i="1" lang="en-US" sz="1400" u="sng">
                <a:solidFill>
                  <a:schemeClr val="dk2"/>
                </a:solidFill>
                <a:latin typeface="Roboto Condensed"/>
                <a:ea typeface="Roboto Condensed"/>
                <a:cs typeface="Roboto Condensed"/>
                <a:sym typeface="Roboto Condensed"/>
              </a:rPr>
              <a:t>borderline personality disorder </a:t>
            </a:r>
            <a:r>
              <a:rPr lang="en-US" sz="1400">
                <a:latin typeface="Roboto Condensed"/>
                <a:ea typeface="Roboto Condensed"/>
                <a:cs typeface="Roboto Condensed"/>
                <a:sym typeface="Roboto Condensed"/>
              </a:rPr>
              <a:t>and parasuicidal behavior now also used for eating disorders, substance use disorders and PTSD.</a:t>
            </a:r>
            <a:endParaRPr/>
          </a:p>
          <a:p>
            <a:pPr indent="-342900" lvl="0" marL="342900" rtl="0" algn="l">
              <a:lnSpc>
                <a:spcPct val="110000"/>
              </a:lnSpc>
              <a:spcBef>
                <a:spcPts val="600"/>
              </a:spcBef>
              <a:spcAft>
                <a:spcPts val="0"/>
              </a:spcAft>
              <a:buSzPts val="1400"/>
              <a:buFont typeface="Arial"/>
              <a:buAutoNum type="arabicPeriod"/>
            </a:pPr>
            <a:r>
              <a:rPr b="1" lang="en-US">
                <a:solidFill>
                  <a:schemeClr val="dk2"/>
                </a:solidFill>
                <a:latin typeface="Roboto Condensed"/>
                <a:ea typeface="Roboto Condensed"/>
                <a:cs typeface="Roboto Condensed"/>
                <a:sym typeface="Roboto Condensed"/>
              </a:rPr>
              <a:t>Structured cognitive behavioral training </a:t>
            </a:r>
            <a:endParaRPr/>
          </a:p>
          <a:p>
            <a:pPr indent="-285750" lvl="1" marL="568325" rtl="0" algn="l">
              <a:lnSpc>
                <a:spcPct val="110000"/>
              </a:lnSpc>
              <a:spcBef>
                <a:spcPts val="600"/>
              </a:spcBef>
              <a:spcAft>
                <a:spcPts val="0"/>
              </a:spcAft>
              <a:buSzPts val="1400"/>
              <a:buChar char="•"/>
            </a:pPr>
            <a:r>
              <a:rPr lang="en-US">
                <a:latin typeface="Roboto Condensed"/>
                <a:ea typeface="Roboto Condensed"/>
                <a:cs typeface="Roboto Condensed"/>
                <a:sym typeface="Roboto Condensed"/>
              </a:rPr>
              <a:t>Regimented cognitive-behavioral process that uses a </a:t>
            </a:r>
            <a:r>
              <a:rPr lang="en-US" u="sng">
                <a:latin typeface="Roboto Condensed"/>
                <a:ea typeface="Roboto Condensed"/>
                <a:cs typeface="Roboto Condensed"/>
                <a:sym typeface="Roboto Condensed"/>
              </a:rPr>
              <a:t>systematic, highly structured workshop-style approach to break down and replace dysfunctional emotionally dependent behaviors</a:t>
            </a:r>
            <a:r>
              <a:rPr lang="en-US">
                <a:latin typeface="Roboto Condensed"/>
                <a:ea typeface="Roboto Condensed"/>
                <a:cs typeface="Roboto Condensed"/>
                <a:sym typeface="Roboto Condensed"/>
              </a:rPr>
              <a:t>.</a:t>
            </a:r>
            <a:endParaRPr/>
          </a:p>
          <a:p>
            <a:pPr indent="-285750" lvl="1" marL="568325" rtl="0" algn="l">
              <a:lnSpc>
                <a:spcPct val="110000"/>
              </a:lnSpc>
              <a:spcBef>
                <a:spcPts val="600"/>
              </a:spcBef>
              <a:spcAft>
                <a:spcPts val="0"/>
              </a:spcAft>
              <a:buSzPts val="1400"/>
              <a:buChar char="•"/>
            </a:pPr>
            <a:r>
              <a:rPr lang="en-US">
                <a:latin typeface="Roboto Condensed"/>
                <a:ea typeface="Roboto Condensed"/>
                <a:cs typeface="Roboto Condensed"/>
                <a:sym typeface="Roboto Condensed"/>
              </a:rPr>
              <a:t>Used primarily in behavioral health industry and criminal psychology </a:t>
            </a:r>
            <a:endParaRPr/>
          </a:p>
        </p:txBody>
      </p:sp>
      <p:sp>
        <p:nvSpPr>
          <p:cNvPr id="750" name="Google Shape;750;p42"/>
          <p:cNvSpPr txBox="1"/>
          <p:nvPr/>
        </p:nvSpPr>
        <p:spPr>
          <a:xfrm>
            <a:off x="289185" y="3069077"/>
            <a:ext cx="46313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F3542"/>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p43"/>
          <p:cNvSpPr txBox="1"/>
          <p:nvPr>
            <p:ph type="title"/>
          </p:nvPr>
        </p:nvSpPr>
        <p:spPr>
          <a:xfrm>
            <a:off x="430069" y="270417"/>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Group therapy </a:t>
            </a:r>
            <a:endParaRPr/>
          </a:p>
        </p:txBody>
      </p:sp>
      <p:sp>
        <p:nvSpPr>
          <p:cNvPr id="756" name="Google Shape;756;p43"/>
          <p:cNvSpPr txBox="1"/>
          <p:nvPr>
            <p:ph idx="1" type="body"/>
          </p:nvPr>
        </p:nvSpPr>
        <p:spPr>
          <a:xfrm>
            <a:off x="431519" y="1042605"/>
            <a:ext cx="7702550" cy="3830478"/>
          </a:xfrm>
          <a:prstGeom prst="rect">
            <a:avLst/>
          </a:prstGeom>
          <a:noFill/>
          <a:ln>
            <a:noFill/>
          </a:ln>
        </p:spPr>
        <p:txBody>
          <a:bodyPr anchorCtr="0" anchor="t" bIns="45700" lIns="91425" spcFirstLastPara="1" rIns="91425" wrap="square" tIns="45700">
            <a:normAutofit/>
          </a:bodyPr>
          <a:lstStyle/>
          <a:p>
            <a:pPr indent="-285750" lvl="0" marL="285750" rtl="0" algn="l">
              <a:lnSpc>
                <a:spcPct val="100000"/>
              </a:lnSpc>
              <a:spcBef>
                <a:spcPts val="0"/>
              </a:spcBef>
              <a:spcAft>
                <a:spcPts val="0"/>
              </a:spcAft>
              <a:buSzPts val="1400"/>
              <a:buChar char="•"/>
            </a:pPr>
            <a:r>
              <a:rPr lang="en-US">
                <a:latin typeface="Roboto Condensed"/>
                <a:ea typeface="Roboto Condensed"/>
                <a:cs typeface="Roboto Condensed"/>
                <a:sym typeface="Roboto Condensed"/>
              </a:rPr>
              <a:t>Aims to form a support network for individuals with similar diseases or difficulties</a:t>
            </a:r>
            <a:endParaRPr/>
          </a:p>
          <a:p>
            <a:pPr indent="-285750" lvl="0" marL="285750" rtl="0" algn="l">
              <a:lnSpc>
                <a:spcPct val="100000"/>
              </a:lnSpc>
              <a:spcBef>
                <a:spcPts val="0"/>
              </a:spcBef>
              <a:spcAft>
                <a:spcPts val="0"/>
              </a:spcAft>
              <a:buSzPts val="1400"/>
              <a:buChar char="•"/>
            </a:pPr>
            <a:r>
              <a:rPr lang="en-US">
                <a:latin typeface="Roboto Condensed"/>
                <a:ea typeface="Roboto Condensed"/>
                <a:cs typeface="Roboto Condensed"/>
                <a:sym typeface="Roboto Condensed"/>
              </a:rPr>
              <a:t>Allows direct interaction between therapists and patients, and direct interaction between patients</a:t>
            </a:r>
            <a:endParaRPr/>
          </a:p>
          <a:p>
            <a:pPr indent="-285750" lvl="0" marL="285750" rtl="0" algn="l">
              <a:lnSpc>
                <a:spcPct val="100000"/>
              </a:lnSpc>
              <a:spcBef>
                <a:spcPts val="0"/>
              </a:spcBef>
              <a:spcAft>
                <a:spcPts val="0"/>
              </a:spcAft>
              <a:buSzPts val="1400"/>
              <a:buChar char="•"/>
            </a:pPr>
            <a:r>
              <a:rPr lang="en-US">
                <a:latin typeface="Roboto Condensed"/>
                <a:ea typeface="Roboto Condensed"/>
                <a:cs typeface="Roboto Condensed"/>
                <a:sym typeface="Roboto Condensed"/>
              </a:rPr>
              <a:t>Certain groups can be peer-lead and do not need to have a therapist present (e.g., Alcoholics Anonymous) These groups meet to discuss problems, share feelings, and provide support to each other</a:t>
            </a:r>
            <a:endParaRPr/>
          </a:p>
          <a:p>
            <a:pPr indent="-285750" lvl="0" marL="285750" rtl="0" algn="l">
              <a:lnSpc>
                <a:spcPct val="100000"/>
              </a:lnSpc>
              <a:spcBef>
                <a:spcPts val="0"/>
              </a:spcBef>
              <a:spcAft>
                <a:spcPts val="0"/>
              </a:spcAft>
              <a:buSzPts val="1400"/>
              <a:buChar char="•"/>
            </a:pPr>
            <a:r>
              <a:rPr lang="en-US">
                <a:latin typeface="Roboto Condensed"/>
                <a:ea typeface="Roboto Condensed"/>
                <a:cs typeface="Roboto Condensed"/>
                <a:sym typeface="Roboto Condensed"/>
              </a:rPr>
              <a:t>Advantages of group therapy </a:t>
            </a:r>
            <a:endParaRPr/>
          </a:p>
          <a:p>
            <a:pPr indent="0" lvl="2" marL="227013" rtl="0" algn="l">
              <a:lnSpc>
                <a:spcPct val="100000"/>
              </a:lnSpc>
              <a:spcBef>
                <a:spcPts val="600"/>
              </a:spcBef>
              <a:spcAft>
                <a:spcPts val="0"/>
              </a:spcAft>
              <a:buSzPts val="1400"/>
              <a:buNone/>
            </a:pPr>
            <a:r>
              <a:rPr lang="en-US">
                <a:latin typeface="Roboto Condensed"/>
                <a:ea typeface="Roboto Condensed"/>
                <a:cs typeface="Roboto Condensed"/>
                <a:sym typeface="Roboto Condensed"/>
              </a:rPr>
              <a:t>1. Patients get immediate feedback and support from their peers</a:t>
            </a:r>
            <a:endParaRPr/>
          </a:p>
          <a:p>
            <a:pPr indent="0" lvl="2" marL="227013" rtl="0" algn="l">
              <a:lnSpc>
                <a:spcPct val="100000"/>
              </a:lnSpc>
              <a:spcBef>
                <a:spcPts val="600"/>
              </a:spcBef>
              <a:spcAft>
                <a:spcPts val="0"/>
              </a:spcAft>
              <a:buSzPts val="1400"/>
              <a:buNone/>
            </a:pPr>
            <a:r>
              <a:rPr lang="en-US">
                <a:solidFill>
                  <a:srgbClr val="332C27"/>
                </a:solidFill>
                <a:latin typeface="Roboto Condensed"/>
                <a:ea typeface="Roboto Condensed"/>
                <a:cs typeface="Roboto Condensed"/>
                <a:sym typeface="Roboto Condensed"/>
              </a:rPr>
              <a:t>2. Patients gain insight into their own condition by listening to others with similar problems</a:t>
            </a:r>
            <a:r>
              <a:rPr lang="en-US" sz="1100">
                <a:solidFill>
                  <a:srgbClr val="332C27"/>
                </a:solidFill>
                <a:latin typeface="Roboto Condensed"/>
                <a:ea typeface="Roboto Condensed"/>
                <a:cs typeface="Roboto Condensed"/>
                <a:sym typeface="Roboto Condensed"/>
              </a:rPr>
              <a:t>.</a:t>
            </a:r>
            <a:endParaRPr/>
          </a:p>
          <a:p>
            <a:pPr indent="0" lvl="2" marL="227013" rtl="0" algn="l">
              <a:lnSpc>
                <a:spcPct val="100000"/>
              </a:lnSpc>
              <a:spcBef>
                <a:spcPts val="600"/>
              </a:spcBef>
              <a:spcAft>
                <a:spcPts val="0"/>
              </a:spcAft>
              <a:buSzPts val="1400"/>
              <a:buNone/>
            </a:pPr>
            <a:r>
              <a:rPr lang="en-US">
                <a:latin typeface="Roboto Condensed"/>
                <a:ea typeface="Roboto Condensed"/>
                <a:cs typeface="Roboto Condensed"/>
                <a:sym typeface="Roboto Condensed"/>
              </a:rPr>
              <a:t>3. If a therapist is present, there is an opportunity to observe interactions.</a:t>
            </a:r>
            <a:endParaRPr/>
          </a:p>
          <a:p>
            <a:pPr indent="-196850" lvl="0" marL="285750" rtl="0" algn="l">
              <a:lnSpc>
                <a:spcPct val="100000"/>
              </a:lnSpc>
              <a:spcBef>
                <a:spcPts val="0"/>
              </a:spcBef>
              <a:spcAft>
                <a:spcPts val="0"/>
              </a:spcAft>
              <a:buSzPts val="1400"/>
              <a:buNone/>
            </a:pPr>
            <a:r>
              <a:t/>
            </a:r>
            <a:endParaRPr>
              <a:latin typeface="Roboto Condensed"/>
              <a:ea typeface="Roboto Condensed"/>
              <a:cs typeface="Roboto Condensed"/>
              <a:sym typeface="Roboto Condensed"/>
            </a:endParaRPr>
          </a:p>
          <a:p>
            <a:pPr indent="0" lvl="0" marL="0" rtl="0" algn="l">
              <a:lnSpc>
                <a:spcPct val="100000"/>
              </a:lnSpc>
              <a:spcBef>
                <a:spcPts val="0"/>
              </a:spcBef>
              <a:spcAft>
                <a:spcPts val="0"/>
              </a:spcAft>
              <a:buSzPts val="1400"/>
              <a:buNone/>
            </a:pPr>
            <a:r>
              <a:rPr lang="en-US">
                <a:latin typeface="Roboto Condensed"/>
                <a:ea typeface="Roboto Condensed"/>
                <a:cs typeface="Roboto Condensed"/>
                <a:sym typeface="Roboto Condensed"/>
              </a:rPr>
              <a:t>Indications: </a:t>
            </a:r>
            <a:endParaRPr/>
          </a:p>
          <a:p>
            <a:pPr indent="0" lvl="1" marL="234950" rtl="0" algn="l">
              <a:lnSpc>
                <a:spcPct val="100000"/>
              </a:lnSpc>
              <a:spcBef>
                <a:spcPts val="600"/>
              </a:spcBef>
              <a:spcAft>
                <a:spcPts val="0"/>
              </a:spcAft>
              <a:buSzPts val="1400"/>
              <a:buNone/>
            </a:pPr>
            <a:r>
              <a:rPr lang="en-US">
                <a:latin typeface="Roboto Condensed"/>
                <a:ea typeface="Roboto Condensed"/>
                <a:cs typeface="Roboto Condensed"/>
                <a:sym typeface="Roboto Condensed"/>
              </a:rPr>
              <a:t>Personality disorders</a:t>
            </a:r>
            <a:endParaRPr/>
          </a:p>
          <a:p>
            <a:pPr indent="0" lvl="1" marL="234950" rtl="0" algn="l">
              <a:lnSpc>
                <a:spcPct val="100000"/>
              </a:lnSpc>
              <a:spcBef>
                <a:spcPts val="600"/>
              </a:spcBef>
              <a:spcAft>
                <a:spcPts val="0"/>
              </a:spcAft>
              <a:buSzPts val="1400"/>
              <a:buNone/>
            </a:pPr>
            <a:r>
              <a:rPr lang="en-US">
                <a:latin typeface="Roboto Condensed"/>
                <a:ea typeface="Roboto Condensed"/>
                <a:cs typeface="Roboto Condensed"/>
                <a:sym typeface="Roboto Condensed"/>
              </a:rPr>
              <a:t>Substance use disorders</a:t>
            </a:r>
            <a:endParaRPr/>
          </a:p>
          <a:p>
            <a:pPr indent="0" lvl="1" marL="234950" rtl="0" algn="l">
              <a:lnSpc>
                <a:spcPct val="100000"/>
              </a:lnSpc>
              <a:spcBef>
                <a:spcPts val="600"/>
              </a:spcBef>
              <a:spcAft>
                <a:spcPts val="0"/>
              </a:spcAft>
              <a:buSzPts val="1400"/>
              <a:buNone/>
            </a:pPr>
            <a:r>
              <a:rPr lang="en-US">
                <a:latin typeface="Roboto Condensed"/>
                <a:ea typeface="Roboto Condensed"/>
                <a:cs typeface="Roboto Condensed"/>
                <a:sym typeface="Roboto Condensed"/>
              </a:rPr>
              <a:t>Family and group disorders</a:t>
            </a:r>
            <a:endParaRPr/>
          </a:p>
          <a:p>
            <a:pPr indent="0" lvl="1" marL="234950" rtl="0" algn="l">
              <a:lnSpc>
                <a:spcPct val="100000"/>
              </a:lnSpc>
              <a:spcBef>
                <a:spcPts val="600"/>
              </a:spcBef>
              <a:spcAft>
                <a:spcPts val="0"/>
              </a:spcAft>
              <a:buSzPts val="1400"/>
              <a:buNone/>
            </a:pPr>
            <a:r>
              <a:rPr lang="en-US">
                <a:latin typeface="Roboto Condensed"/>
                <a:ea typeface="Roboto Condensed"/>
                <a:cs typeface="Roboto Condensed"/>
                <a:sym typeface="Roboto Condensed"/>
              </a:rPr>
              <a:t>Chronic or life-threatening conditions (e.g., diabetes, cancer)</a:t>
            </a:r>
            <a:endParaRPr/>
          </a:p>
          <a:p>
            <a:pPr indent="-196850" lvl="0" marL="285750" rtl="0" algn="l">
              <a:lnSpc>
                <a:spcPct val="100000"/>
              </a:lnSpc>
              <a:spcBef>
                <a:spcPts val="0"/>
              </a:spcBef>
              <a:spcAft>
                <a:spcPts val="0"/>
              </a:spcAft>
              <a:buSzPts val="1400"/>
              <a:buNone/>
            </a:pPr>
            <a:r>
              <a:t/>
            </a:r>
            <a:endParaRPr>
              <a:latin typeface="Roboto Condensed"/>
              <a:ea typeface="Roboto Condensed"/>
              <a:cs typeface="Roboto Condensed"/>
              <a:sym typeface="Roboto Condense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p44"/>
          <p:cNvSpPr txBox="1"/>
          <p:nvPr>
            <p:ph type="title"/>
          </p:nvPr>
        </p:nvSpPr>
        <p:spPr>
          <a:xfrm>
            <a:off x="720000" y="5394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Other forms of therapies </a:t>
            </a:r>
            <a:endParaRPr/>
          </a:p>
        </p:txBody>
      </p:sp>
      <p:sp>
        <p:nvSpPr>
          <p:cNvPr id="762" name="Google Shape;762;p44"/>
          <p:cNvSpPr txBox="1"/>
          <p:nvPr>
            <p:ph idx="1" type="body"/>
          </p:nvPr>
        </p:nvSpPr>
        <p:spPr>
          <a:xfrm>
            <a:off x="720725" y="1321385"/>
            <a:ext cx="7702500" cy="32877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00000"/>
              </a:lnSpc>
              <a:spcBef>
                <a:spcPts val="0"/>
              </a:spcBef>
              <a:spcAft>
                <a:spcPts val="0"/>
              </a:spcAft>
              <a:buSzPts val="1600"/>
              <a:buNone/>
            </a:pPr>
            <a:r>
              <a:rPr b="1" lang="en-US" sz="1600">
                <a:solidFill>
                  <a:schemeClr val="dk2"/>
                </a:solidFill>
                <a:latin typeface="Roboto Condensed"/>
                <a:ea typeface="Roboto Condensed"/>
                <a:cs typeface="Roboto Condensed"/>
                <a:sym typeface="Roboto Condensed"/>
              </a:rPr>
              <a:t>Family therapy </a:t>
            </a:r>
            <a:endParaRPr/>
          </a:p>
          <a:p>
            <a:pPr indent="-285750" lvl="0" marL="285750" rtl="0" algn="l">
              <a:lnSpc>
                <a:spcPct val="100000"/>
              </a:lnSpc>
              <a:spcBef>
                <a:spcPts val="0"/>
              </a:spcBef>
              <a:spcAft>
                <a:spcPts val="0"/>
              </a:spcAft>
              <a:buSzPts val="1400"/>
              <a:buChar char="•"/>
            </a:pPr>
            <a:r>
              <a:rPr lang="en-US">
                <a:latin typeface="Roboto Condensed"/>
                <a:ea typeface="Roboto Condensed"/>
                <a:cs typeface="Roboto Condensed"/>
                <a:sym typeface="Roboto Condensed"/>
              </a:rPr>
              <a:t>Focuses on identifying and resolving familial dysfunctions and problems of individual members that affect the family as a whole</a:t>
            </a:r>
            <a:endParaRPr/>
          </a:p>
          <a:p>
            <a:pPr indent="-285750" lvl="0" marL="285750" rtl="0" algn="l">
              <a:lnSpc>
                <a:spcPct val="100000"/>
              </a:lnSpc>
              <a:spcBef>
                <a:spcPts val="0"/>
              </a:spcBef>
              <a:spcAft>
                <a:spcPts val="0"/>
              </a:spcAft>
              <a:buSzPts val="1400"/>
              <a:buChar char="•"/>
            </a:pPr>
            <a:r>
              <a:rPr lang="en-US">
                <a:latin typeface="Roboto Condensed"/>
                <a:ea typeface="Roboto Condensed"/>
                <a:cs typeface="Roboto Condensed"/>
                <a:sym typeface="Roboto Condensed"/>
              </a:rPr>
              <a:t>Aims to improve communication skills between family members</a:t>
            </a:r>
            <a:endParaRPr/>
          </a:p>
          <a:p>
            <a:pPr indent="-285750" lvl="0" marL="285750" rtl="0" algn="l">
              <a:lnSpc>
                <a:spcPct val="100000"/>
              </a:lnSpc>
              <a:spcBef>
                <a:spcPts val="0"/>
              </a:spcBef>
              <a:spcAft>
                <a:spcPts val="0"/>
              </a:spcAft>
              <a:buSzPts val="1400"/>
              <a:buChar char="•"/>
            </a:pPr>
            <a:r>
              <a:rPr lang="en-US">
                <a:latin typeface="Roboto Condensed"/>
                <a:ea typeface="Roboto Condensed"/>
                <a:cs typeface="Roboto Condensed"/>
                <a:sym typeface="Roboto Condensed"/>
              </a:rPr>
              <a:t>Indications</a:t>
            </a:r>
            <a:endParaRPr/>
          </a:p>
          <a:p>
            <a:pPr indent="-285750" lvl="1" marL="568325" rtl="0" algn="l">
              <a:lnSpc>
                <a:spcPct val="100000"/>
              </a:lnSpc>
              <a:spcBef>
                <a:spcPts val="600"/>
              </a:spcBef>
              <a:spcAft>
                <a:spcPts val="0"/>
              </a:spcAft>
              <a:buSzPts val="1400"/>
              <a:buChar char="•"/>
            </a:pPr>
            <a:r>
              <a:rPr lang="en-US">
                <a:latin typeface="Roboto Condensed"/>
                <a:ea typeface="Roboto Condensed"/>
                <a:cs typeface="Roboto Condensed"/>
                <a:sym typeface="Roboto Condensed"/>
              </a:rPr>
              <a:t>Behavioral problems in family members (e.g., antisocial behavior in adolescents, substance use)</a:t>
            </a:r>
            <a:endParaRPr/>
          </a:p>
          <a:p>
            <a:pPr indent="-285750" lvl="1" marL="568325" rtl="0" algn="l">
              <a:lnSpc>
                <a:spcPct val="100000"/>
              </a:lnSpc>
              <a:spcBef>
                <a:spcPts val="600"/>
              </a:spcBef>
              <a:spcAft>
                <a:spcPts val="0"/>
              </a:spcAft>
              <a:buSzPts val="1400"/>
              <a:buChar char="•"/>
            </a:pPr>
            <a:r>
              <a:rPr lang="en-US">
                <a:latin typeface="Roboto Condensed"/>
                <a:ea typeface="Roboto Condensed"/>
                <a:cs typeface="Roboto Condensed"/>
                <a:sym typeface="Roboto Condensed"/>
              </a:rPr>
              <a:t>Conflict between parents, siblings, or parents and children</a:t>
            </a:r>
            <a:endParaRPr/>
          </a:p>
          <a:p>
            <a:pPr indent="-285750" lvl="1" marL="568325" rtl="0" algn="l">
              <a:lnSpc>
                <a:spcPct val="100000"/>
              </a:lnSpc>
              <a:spcBef>
                <a:spcPts val="600"/>
              </a:spcBef>
              <a:spcAft>
                <a:spcPts val="0"/>
              </a:spcAft>
              <a:buSzPts val="1400"/>
              <a:buChar char="•"/>
            </a:pPr>
            <a:r>
              <a:rPr lang="en-US">
                <a:latin typeface="Roboto Condensed"/>
                <a:ea typeface="Roboto Condensed"/>
                <a:cs typeface="Roboto Condensed"/>
                <a:sym typeface="Roboto Condensed"/>
              </a:rPr>
              <a:t>Changes and other challenges within the family (e.g., illness, death, etc....)</a:t>
            </a:r>
            <a:endParaRPr/>
          </a:p>
          <a:p>
            <a:pPr indent="0" lvl="0" marL="0" rtl="0" algn="l">
              <a:lnSpc>
                <a:spcPct val="100000"/>
              </a:lnSpc>
              <a:spcBef>
                <a:spcPts val="0"/>
              </a:spcBef>
              <a:spcAft>
                <a:spcPts val="0"/>
              </a:spcAft>
              <a:buSzPts val="1400"/>
              <a:buNone/>
            </a:pPr>
            <a:r>
              <a:t/>
            </a:r>
            <a:endParaRPr b="1">
              <a:solidFill>
                <a:schemeClr val="dk2"/>
              </a:solidFill>
              <a:latin typeface="Roboto Condensed"/>
              <a:ea typeface="Roboto Condensed"/>
              <a:cs typeface="Roboto Condensed"/>
              <a:sym typeface="Roboto Condensed"/>
            </a:endParaRPr>
          </a:p>
          <a:p>
            <a:pPr indent="0" lvl="0" marL="0" rtl="0" algn="l">
              <a:lnSpc>
                <a:spcPct val="100000"/>
              </a:lnSpc>
              <a:spcBef>
                <a:spcPts val="0"/>
              </a:spcBef>
              <a:spcAft>
                <a:spcPts val="0"/>
              </a:spcAft>
              <a:buSzPts val="1400"/>
              <a:buNone/>
            </a:pPr>
            <a:r>
              <a:rPr b="1" lang="en-US">
                <a:solidFill>
                  <a:schemeClr val="dk2"/>
                </a:solidFill>
                <a:latin typeface="Roboto Condensed"/>
                <a:ea typeface="Roboto Condensed"/>
                <a:cs typeface="Roboto Condensed"/>
                <a:sym typeface="Roboto Condensed"/>
              </a:rPr>
              <a:t>Couple therapy </a:t>
            </a:r>
            <a:endParaRPr/>
          </a:p>
          <a:p>
            <a:pPr indent="-285750" lvl="0" marL="285750" rtl="0" algn="l">
              <a:lnSpc>
                <a:spcPct val="100000"/>
              </a:lnSpc>
              <a:spcBef>
                <a:spcPts val="0"/>
              </a:spcBef>
              <a:spcAft>
                <a:spcPts val="0"/>
              </a:spcAft>
              <a:buSzPts val="1400"/>
              <a:buChar char="•"/>
            </a:pPr>
            <a:r>
              <a:rPr lang="en-US">
                <a:solidFill>
                  <a:srgbClr val="434343"/>
                </a:solidFill>
                <a:latin typeface="Roboto Condensed"/>
                <a:ea typeface="Roboto Condensed"/>
                <a:cs typeface="Roboto Condensed"/>
                <a:sym typeface="Roboto Condensed"/>
              </a:rPr>
              <a:t>Useful in the treatment of conflicts, sexual problems, and communication problems between couples</a:t>
            </a:r>
            <a:endParaRPr/>
          </a:p>
          <a:p>
            <a:pPr indent="-285750" lvl="0" marL="285750" rtl="0" algn="l">
              <a:lnSpc>
                <a:spcPct val="100000"/>
              </a:lnSpc>
              <a:spcBef>
                <a:spcPts val="0"/>
              </a:spcBef>
              <a:spcAft>
                <a:spcPts val="0"/>
              </a:spcAft>
              <a:buSzPts val="1400"/>
              <a:buChar char="•"/>
            </a:pPr>
            <a:r>
              <a:rPr lang="en-US">
                <a:solidFill>
                  <a:srgbClr val="434343"/>
                </a:solidFill>
                <a:latin typeface="Roboto Condensed"/>
                <a:ea typeface="Roboto Condensed"/>
                <a:cs typeface="Roboto Condensed"/>
                <a:sym typeface="Roboto Condensed"/>
              </a:rPr>
              <a:t>The therapist sees the couple together (conjoint therapy), or separately (concurrent therapy). In addition, each person may have a separate therapist and be seen individually (collaborative therapy). </a:t>
            </a:r>
            <a:endParaRPr/>
          </a:p>
          <a:p>
            <a:pPr indent="-285750" lvl="0" marL="285750" rtl="0" algn="l">
              <a:lnSpc>
                <a:spcPct val="100000"/>
              </a:lnSpc>
              <a:spcBef>
                <a:spcPts val="0"/>
              </a:spcBef>
              <a:spcAft>
                <a:spcPts val="0"/>
              </a:spcAft>
              <a:buSzPts val="1400"/>
              <a:buChar char="•"/>
            </a:pPr>
            <a:r>
              <a:rPr lang="en-US">
                <a:solidFill>
                  <a:srgbClr val="434343"/>
                </a:solidFill>
                <a:latin typeface="Roboto Condensed"/>
                <a:ea typeface="Roboto Condensed"/>
                <a:cs typeface="Roboto Condensed"/>
                <a:sym typeface="Roboto Condensed"/>
              </a:rPr>
              <a:t>Relative contraindications include lack of motivation by one or both spouses and severe illness in one of the spouses</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sp>
        <p:nvSpPr>
          <p:cNvPr id="767" name="Google Shape;767;p45"/>
          <p:cNvSpPr txBox="1"/>
          <p:nvPr>
            <p:ph type="title"/>
          </p:nvPr>
        </p:nvSpPr>
        <p:spPr>
          <a:xfrm>
            <a:off x="458742" y="372421"/>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768" name="Google Shape;768;p45"/>
          <p:cNvSpPr txBox="1"/>
          <p:nvPr>
            <p:ph idx="4294967295" type="body"/>
          </p:nvPr>
        </p:nvSpPr>
        <p:spPr>
          <a:xfrm>
            <a:off x="336075" y="1115175"/>
            <a:ext cx="3679800" cy="3980652"/>
          </a:xfrm>
          <a:prstGeom prst="rect">
            <a:avLst/>
          </a:prstGeom>
          <a:noFill/>
          <a:ln>
            <a:noFill/>
          </a:ln>
        </p:spPr>
        <p:txBody>
          <a:bodyPr anchorCtr="0" anchor="t" bIns="45700" lIns="91425" spcFirstLastPara="1" rIns="91425" wrap="square" tIns="45700">
            <a:normAutofit fontScale="85000" lnSpcReduction="20000"/>
          </a:bodyPr>
          <a:lstStyle/>
          <a:p>
            <a:pPr indent="0" lvl="0" marL="152400" rtl="0" algn="l">
              <a:lnSpc>
                <a:spcPct val="120000"/>
              </a:lnSpc>
              <a:spcBef>
                <a:spcPts val="0"/>
              </a:spcBef>
              <a:spcAft>
                <a:spcPts val="0"/>
              </a:spcAft>
              <a:buSzPct val="100000"/>
              <a:buNone/>
            </a:pPr>
            <a:r>
              <a:rPr lang="en-US" sz="1600"/>
              <a:t>1- Which of the following is not related to psychoanalysis</a:t>
            </a:r>
            <a:endParaRPr/>
          </a:p>
          <a:p>
            <a:pPr indent="0" lvl="1" marL="401638" rtl="0" algn="l">
              <a:lnSpc>
                <a:spcPct val="120000"/>
              </a:lnSpc>
              <a:spcBef>
                <a:spcPts val="600"/>
              </a:spcBef>
              <a:spcAft>
                <a:spcPts val="0"/>
              </a:spcAft>
              <a:buSzPct val="100000"/>
              <a:buNone/>
            </a:pPr>
            <a:r>
              <a:rPr lang="en-US">
                <a:latin typeface="Roboto Light"/>
                <a:ea typeface="Roboto Light"/>
                <a:cs typeface="Roboto Light"/>
                <a:sym typeface="Roboto Light"/>
              </a:rPr>
              <a:t>A- Interpersonal therapy</a:t>
            </a:r>
            <a:endParaRPr/>
          </a:p>
          <a:p>
            <a:pPr indent="0" lvl="1" marL="401638" rtl="0" algn="l">
              <a:lnSpc>
                <a:spcPct val="120000"/>
              </a:lnSpc>
              <a:spcBef>
                <a:spcPts val="600"/>
              </a:spcBef>
              <a:spcAft>
                <a:spcPts val="0"/>
              </a:spcAft>
              <a:buSzPct val="100000"/>
              <a:buNone/>
            </a:pPr>
            <a:r>
              <a:rPr lang="en-US">
                <a:latin typeface="Roboto Light"/>
                <a:ea typeface="Roboto Light"/>
                <a:cs typeface="Roboto Light"/>
                <a:sym typeface="Roboto Light"/>
              </a:rPr>
              <a:t>B- Supportive psychotherapy</a:t>
            </a:r>
            <a:endParaRPr/>
          </a:p>
          <a:p>
            <a:pPr indent="0" lvl="1" marL="401638" rtl="0" algn="l">
              <a:lnSpc>
                <a:spcPct val="120000"/>
              </a:lnSpc>
              <a:spcBef>
                <a:spcPts val="600"/>
              </a:spcBef>
              <a:spcAft>
                <a:spcPts val="0"/>
              </a:spcAft>
              <a:buSzPct val="100000"/>
              <a:buNone/>
            </a:pPr>
            <a:r>
              <a:rPr lang="en-US">
                <a:latin typeface="Roboto Light"/>
                <a:ea typeface="Roboto Light"/>
                <a:cs typeface="Roboto Light"/>
                <a:sym typeface="Roboto Light"/>
              </a:rPr>
              <a:t>C- brief dynamic psychotherapy</a:t>
            </a:r>
            <a:endParaRPr/>
          </a:p>
          <a:p>
            <a:pPr indent="0" lvl="1" marL="401638" rtl="0" algn="l">
              <a:lnSpc>
                <a:spcPct val="120000"/>
              </a:lnSpc>
              <a:spcBef>
                <a:spcPts val="600"/>
              </a:spcBef>
              <a:spcAft>
                <a:spcPts val="0"/>
              </a:spcAft>
              <a:buSzPct val="100000"/>
              <a:buNone/>
            </a:pPr>
            <a:r>
              <a:rPr lang="en-US">
                <a:solidFill>
                  <a:schemeClr val="dk2"/>
                </a:solidFill>
                <a:latin typeface="Roboto Light"/>
                <a:ea typeface="Roboto Light"/>
                <a:cs typeface="Roboto Light"/>
                <a:sym typeface="Roboto Light"/>
              </a:rPr>
              <a:t>D- Brief cognitive behavioral therapy</a:t>
            </a:r>
            <a:endParaRPr/>
          </a:p>
          <a:p>
            <a:pPr indent="0" lvl="0" marL="152400" rtl="0" algn="l">
              <a:lnSpc>
                <a:spcPct val="120000"/>
              </a:lnSpc>
              <a:spcBef>
                <a:spcPts val="600"/>
              </a:spcBef>
              <a:spcAft>
                <a:spcPts val="0"/>
              </a:spcAft>
              <a:buSzPct val="100000"/>
              <a:buNone/>
            </a:pPr>
            <a:r>
              <a:rPr lang="en-US" sz="1600"/>
              <a:t>2- Which of the following should be present for psychotherapy to proceed? </a:t>
            </a:r>
            <a:endParaRPr/>
          </a:p>
          <a:p>
            <a:pPr indent="0" lvl="1" marL="401638" rtl="0" algn="l">
              <a:lnSpc>
                <a:spcPct val="120000"/>
              </a:lnSpc>
              <a:spcBef>
                <a:spcPts val="600"/>
              </a:spcBef>
              <a:spcAft>
                <a:spcPts val="0"/>
              </a:spcAft>
              <a:buSzPct val="100000"/>
              <a:buNone/>
            </a:pPr>
            <a:r>
              <a:rPr lang="en-US">
                <a:latin typeface="Roboto Light"/>
                <a:ea typeface="Roboto Light"/>
                <a:cs typeface="Roboto Light"/>
                <a:sym typeface="Roboto Light"/>
              </a:rPr>
              <a:t>A-Work out </a:t>
            </a:r>
            <a:endParaRPr/>
          </a:p>
          <a:p>
            <a:pPr indent="0" lvl="1" marL="401638" rtl="0" algn="l">
              <a:lnSpc>
                <a:spcPct val="120000"/>
              </a:lnSpc>
              <a:spcBef>
                <a:spcPts val="600"/>
              </a:spcBef>
              <a:spcAft>
                <a:spcPts val="0"/>
              </a:spcAft>
              <a:buSzPct val="100000"/>
              <a:buNone/>
            </a:pPr>
            <a:r>
              <a:rPr lang="en-US">
                <a:latin typeface="Roboto Light"/>
                <a:ea typeface="Roboto Light"/>
                <a:cs typeface="Roboto Light"/>
                <a:sym typeface="Roboto Light"/>
              </a:rPr>
              <a:t>B- idealization</a:t>
            </a:r>
            <a:endParaRPr/>
          </a:p>
          <a:p>
            <a:pPr indent="0" lvl="1" marL="401638" rtl="0" algn="l">
              <a:lnSpc>
                <a:spcPct val="120000"/>
              </a:lnSpc>
              <a:spcBef>
                <a:spcPts val="600"/>
              </a:spcBef>
              <a:spcAft>
                <a:spcPts val="0"/>
              </a:spcAft>
              <a:buSzPct val="100000"/>
              <a:buNone/>
            </a:pPr>
            <a:r>
              <a:rPr lang="en-US">
                <a:solidFill>
                  <a:schemeClr val="dk2"/>
                </a:solidFill>
                <a:latin typeface="Roboto Light"/>
                <a:ea typeface="Roboto Light"/>
                <a:cs typeface="Roboto Light"/>
                <a:sym typeface="Roboto Light"/>
              </a:rPr>
              <a:t>C- Therapeutic alliance </a:t>
            </a:r>
            <a:endParaRPr/>
          </a:p>
          <a:p>
            <a:pPr indent="0" lvl="1" marL="401638" rtl="0" algn="l">
              <a:lnSpc>
                <a:spcPct val="120000"/>
              </a:lnSpc>
              <a:spcBef>
                <a:spcPts val="600"/>
              </a:spcBef>
              <a:spcAft>
                <a:spcPts val="0"/>
              </a:spcAft>
              <a:buSzPct val="100000"/>
              <a:buNone/>
            </a:pPr>
            <a:r>
              <a:rPr lang="en-US">
                <a:latin typeface="Roboto Light"/>
                <a:ea typeface="Roboto Light"/>
                <a:cs typeface="Roboto Light"/>
                <a:sym typeface="Roboto Light"/>
              </a:rPr>
              <a:t>D- Repression</a:t>
            </a:r>
            <a:endParaRPr/>
          </a:p>
          <a:p>
            <a:pPr indent="0" lvl="1" marL="401638" rtl="0" algn="l">
              <a:lnSpc>
                <a:spcPct val="120000"/>
              </a:lnSpc>
              <a:spcBef>
                <a:spcPts val="600"/>
              </a:spcBef>
              <a:spcAft>
                <a:spcPts val="0"/>
              </a:spcAft>
              <a:buSzPct val="100000"/>
              <a:buNone/>
            </a:pPr>
            <a:r>
              <a:rPr lang="en-US">
                <a:latin typeface="Roboto Light"/>
                <a:ea typeface="Roboto Light"/>
                <a:cs typeface="Roboto Light"/>
                <a:sym typeface="Roboto Light"/>
              </a:rPr>
              <a:t>E- acting out</a:t>
            </a:r>
            <a:endParaRPr/>
          </a:p>
          <a:p>
            <a:pPr indent="0" lvl="0" marL="152400" rtl="0" algn="l">
              <a:lnSpc>
                <a:spcPct val="120000"/>
              </a:lnSpc>
              <a:spcBef>
                <a:spcPts val="600"/>
              </a:spcBef>
              <a:spcAft>
                <a:spcPts val="0"/>
              </a:spcAft>
              <a:buSzPct val="100000"/>
              <a:buNone/>
            </a:pPr>
            <a:r>
              <a:rPr lang="en-US" sz="1600"/>
              <a:t>3- We use interpersonal therapy in: </a:t>
            </a:r>
            <a:r>
              <a:rPr lang="en-US" sz="1600">
                <a:solidFill>
                  <a:schemeClr val="dk2"/>
                </a:solidFill>
                <a:latin typeface="Roboto Light"/>
                <a:ea typeface="Roboto Light"/>
                <a:cs typeface="Roboto Light"/>
                <a:sym typeface="Roboto Light"/>
              </a:rPr>
              <a:t>Depression</a:t>
            </a:r>
            <a:endParaRPr/>
          </a:p>
          <a:p>
            <a:pPr indent="0" lvl="0" marL="152400" rtl="0" algn="l">
              <a:lnSpc>
                <a:spcPct val="120000"/>
              </a:lnSpc>
              <a:spcBef>
                <a:spcPts val="600"/>
              </a:spcBef>
              <a:spcAft>
                <a:spcPts val="0"/>
              </a:spcAft>
              <a:buSzPct val="100000"/>
              <a:buNone/>
            </a:pPr>
            <a:r>
              <a:t/>
            </a:r>
            <a:endParaRPr sz="1600">
              <a:solidFill>
                <a:srgbClr val="434343"/>
              </a:solidFill>
              <a:latin typeface="Roboto Light"/>
              <a:ea typeface="Roboto Light"/>
              <a:cs typeface="Roboto Light"/>
              <a:sym typeface="Roboto Light"/>
            </a:endParaRPr>
          </a:p>
        </p:txBody>
      </p:sp>
      <p:sp>
        <p:nvSpPr>
          <p:cNvPr id="769" name="Google Shape;769;p45"/>
          <p:cNvSpPr txBox="1"/>
          <p:nvPr/>
        </p:nvSpPr>
        <p:spPr>
          <a:xfrm>
            <a:off x="4117350" y="945125"/>
            <a:ext cx="4472100" cy="4146600"/>
          </a:xfrm>
          <a:prstGeom prst="rect">
            <a:avLst/>
          </a:prstGeom>
          <a:noFill/>
          <a:ln>
            <a:noFill/>
          </a:ln>
        </p:spPr>
        <p:txBody>
          <a:bodyPr anchorCtr="0" anchor="t" bIns="91425" lIns="91425" spcFirstLastPara="1" rIns="91425" wrap="square" tIns="91425">
            <a:spAutoFit/>
          </a:bodyPr>
          <a:lstStyle/>
          <a:p>
            <a:pPr indent="0" lvl="0" marL="152400" marR="0" rtl="0" algn="l">
              <a:lnSpc>
                <a:spcPct val="120000"/>
              </a:lnSpc>
              <a:spcBef>
                <a:spcPts val="600"/>
              </a:spcBef>
              <a:spcAft>
                <a:spcPts val="0"/>
              </a:spcAft>
              <a:buClr>
                <a:srgbClr val="000000"/>
              </a:buClr>
              <a:buSzPts val="1200"/>
              <a:buFont typeface="Arial"/>
              <a:buNone/>
            </a:pPr>
            <a:r>
              <a:rPr b="0" i="0" lang="en-US" sz="1200" u="none" cap="none" strike="noStrike">
                <a:solidFill>
                  <a:schemeClr val="dk1"/>
                </a:solidFill>
                <a:latin typeface="Rubik"/>
                <a:ea typeface="Rubik"/>
                <a:cs typeface="Rubik"/>
                <a:sym typeface="Rubik"/>
              </a:rPr>
              <a:t>4- Techniques used in psychoanalysis are except</a:t>
            </a:r>
            <a:endParaRPr b="0" i="0" sz="1000" u="none" cap="none" strike="noStrike">
              <a:solidFill>
                <a:schemeClr val="dk1"/>
              </a:solidFill>
              <a:latin typeface="Rubik"/>
              <a:ea typeface="Rubik"/>
              <a:cs typeface="Rubik"/>
              <a:sym typeface="Rubik"/>
            </a:endParaRPr>
          </a:p>
          <a:p>
            <a:pPr indent="0" lvl="0" marL="457200" marR="0" rtl="0" algn="l">
              <a:lnSpc>
                <a:spcPct val="120000"/>
              </a:lnSpc>
              <a:spcBef>
                <a:spcPts val="0"/>
              </a:spcBef>
              <a:spcAft>
                <a:spcPts val="0"/>
              </a:spcAft>
              <a:buNone/>
            </a:pPr>
            <a:r>
              <a:rPr b="0" i="0" lang="en-US" sz="1200" u="none" cap="none" strike="noStrike">
                <a:solidFill>
                  <a:schemeClr val="dk1"/>
                </a:solidFill>
                <a:latin typeface="Roboto Light"/>
                <a:ea typeface="Roboto Light"/>
                <a:cs typeface="Roboto Light"/>
                <a:sym typeface="Roboto Light"/>
              </a:rPr>
              <a:t>a. Transference</a:t>
            </a:r>
            <a:endParaRPr b="0" i="0" sz="1000" u="none" cap="none" strike="noStrike">
              <a:solidFill>
                <a:schemeClr val="dk1"/>
              </a:solidFill>
              <a:latin typeface="Rubik"/>
              <a:ea typeface="Rubik"/>
              <a:cs typeface="Rubik"/>
              <a:sym typeface="Rubik"/>
            </a:endParaRPr>
          </a:p>
          <a:p>
            <a:pPr indent="0" lvl="0" marL="457200" marR="0" rtl="0" algn="l">
              <a:lnSpc>
                <a:spcPct val="120000"/>
              </a:lnSpc>
              <a:spcBef>
                <a:spcPts val="0"/>
              </a:spcBef>
              <a:spcAft>
                <a:spcPts val="0"/>
              </a:spcAft>
              <a:buNone/>
            </a:pPr>
            <a:r>
              <a:rPr b="0" i="0" lang="en-US" sz="1200" u="none" cap="none" strike="noStrike">
                <a:solidFill>
                  <a:schemeClr val="dk1"/>
                </a:solidFill>
                <a:latin typeface="Roboto Light"/>
                <a:ea typeface="Roboto Light"/>
                <a:cs typeface="Roboto Light"/>
                <a:sym typeface="Roboto Light"/>
              </a:rPr>
              <a:t>b. Countertransference</a:t>
            </a:r>
            <a:endParaRPr b="0" i="0" sz="1000" u="none" cap="none" strike="noStrike">
              <a:solidFill>
                <a:schemeClr val="dk1"/>
              </a:solidFill>
              <a:latin typeface="Rubik"/>
              <a:ea typeface="Rubik"/>
              <a:cs typeface="Rubik"/>
              <a:sym typeface="Rubik"/>
            </a:endParaRPr>
          </a:p>
          <a:p>
            <a:pPr indent="0" lvl="0" marL="457200" marR="0" rtl="0" algn="l">
              <a:lnSpc>
                <a:spcPct val="120000"/>
              </a:lnSpc>
              <a:spcBef>
                <a:spcPts val="0"/>
              </a:spcBef>
              <a:spcAft>
                <a:spcPts val="0"/>
              </a:spcAft>
              <a:buNone/>
            </a:pPr>
            <a:r>
              <a:rPr b="0" i="0" lang="en-US" sz="1200" u="none" cap="none" strike="noStrike">
                <a:solidFill>
                  <a:schemeClr val="dk1"/>
                </a:solidFill>
                <a:latin typeface="Roboto Light"/>
                <a:ea typeface="Roboto Light"/>
                <a:cs typeface="Roboto Light"/>
                <a:sym typeface="Roboto Light"/>
              </a:rPr>
              <a:t>e. Therapeutic alliance</a:t>
            </a:r>
            <a:endParaRPr b="0" i="0" sz="1000" u="none" cap="none" strike="noStrike">
              <a:solidFill>
                <a:schemeClr val="dk1"/>
              </a:solidFill>
              <a:latin typeface="Rubik"/>
              <a:ea typeface="Rubik"/>
              <a:cs typeface="Rubik"/>
              <a:sym typeface="Rubik"/>
            </a:endParaRPr>
          </a:p>
          <a:p>
            <a:pPr indent="0" lvl="0" marL="457200" marR="0" rtl="0" algn="l">
              <a:lnSpc>
                <a:spcPct val="120000"/>
              </a:lnSpc>
              <a:spcBef>
                <a:spcPts val="0"/>
              </a:spcBef>
              <a:spcAft>
                <a:spcPts val="0"/>
              </a:spcAft>
              <a:buNone/>
            </a:pPr>
            <a:r>
              <a:rPr b="0" i="0" lang="en-US" sz="1200" u="none" cap="none" strike="noStrike">
                <a:solidFill>
                  <a:schemeClr val="dk2"/>
                </a:solidFill>
                <a:latin typeface="Roboto Light"/>
                <a:ea typeface="Roboto Light"/>
                <a:cs typeface="Roboto Light"/>
                <a:sym typeface="Roboto Light"/>
              </a:rPr>
              <a:t>d. Aversion therapy</a:t>
            </a:r>
            <a:endParaRPr b="0" i="0" sz="1000" u="none" cap="none" strike="noStrike">
              <a:solidFill>
                <a:schemeClr val="dk1"/>
              </a:solidFill>
              <a:latin typeface="Rubik"/>
              <a:ea typeface="Rubik"/>
              <a:cs typeface="Rubik"/>
              <a:sym typeface="Rubik"/>
            </a:endParaRPr>
          </a:p>
          <a:p>
            <a:pPr indent="0" lvl="0" marL="457200" marR="0" rtl="0" algn="l">
              <a:lnSpc>
                <a:spcPct val="120000"/>
              </a:lnSpc>
              <a:spcBef>
                <a:spcPts val="0"/>
              </a:spcBef>
              <a:spcAft>
                <a:spcPts val="0"/>
              </a:spcAft>
              <a:buNone/>
            </a:pPr>
            <a:r>
              <a:rPr b="0" i="0" lang="en-US" sz="1200" u="none" cap="none" strike="noStrike">
                <a:solidFill>
                  <a:schemeClr val="dk1"/>
                </a:solidFill>
                <a:latin typeface="Roboto Light"/>
                <a:ea typeface="Roboto Light"/>
                <a:cs typeface="Roboto Light"/>
                <a:sym typeface="Roboto Light"/>
              </a:rPr>
              <a:t>e Free association</a:t>
            </a:r>
            <a:endParaRPr b="0" i="0" sz="1000" u="none" cap="none" strike="noStrike">
              <a:solidFill>
                <a:schemeClr val="dk1"/>
              </a:solidFill>
              <a:latin typeface="Rubik"/>
              <a:ea typeface="Rubik"/>
              <a:cs typeface="Rubik"/>
              <a:sym typeface="Rubik"/>
            </a:endParaRPr>
          </a:p>
          <a:p>
            <a:pPr indent="0" lvl="0" marL="152400" marR="0" rtl="0" algn="l">
              <a:lnSpc>
                <a:spcPct val="120000"/>
              </a:lnSpc>
              <a:spcBef>
                <a:spcPts val="600"/>
              </a:spcBef>
              <a:spcAft>
                <a:spcPts val="0"/>
              </a:spcAft>
              <a:buClr>
                <a:srgbClr val="000000"/>
              </a:buClr>
              <a:buSzPts val="1200"/>
              <a:buFont typeface="Arial"/>
              <a:buNone/>
            </a:pPr>
            <a:r>
              <a:rPr b="0" i="0" lang="en-US" sz="1200" u="none" cap="none" strike="noStrike">
                <a:solidFill>
                  <a:schemeClr val="dk1"/>
                </a:solidFill>
                <a:latin typeface="Rubik"/>
                <a:ea typeface="Rubik"/>
                <a:cs typeface="Rubik"/>
                <a:sym typeface="Rubik"/>
              </a:rPr>
              <a:t>5- Wrong about Cognitive behavioral therapy? </a:t>
            </a:r>
            <a:r>
              <a:rPr b="0" i="0" lang="en-US" sz="1200" u="none" cap="none" strike="noStrike">
                <a:solidFill>
                  <a:schemeClr val="dk2"/>
                </a:solidFill>
                <a:latin typeface="Roboto Light"/>
                <a:ea typeface="Roboto Light"/>
                <a:cs typeface="Roboto Light"/>
                <a:sym typeface="Roboto Light"/>
              </a:rPr>
              <a:t>Long and Time Consuming</a:t>
            </a:r>
            <a:endParaRPr b="0" i="0" sz="1000" u="none" cap="none" strike="noStrike">
              <a:solidFill>
                <a:schemeClr val="dk1"/>
              </a:solidFill>
              <a:latin typeface="Rubik"/>
              <a:ea typeface="Rubik"/>
              <a:cs typeface="Rubik"/>
              <a:sym typeface="Rubik"/>
            </a:endParaRPr>
          </a:p>
          <a:p>
            <a:pPr indent="0" lvl="0" marL="152400" marR="0" rtl="0" algn="l">
              <a:lnSpc>
                <a:spcPct val="120000"/>
              </a:lnSpc>
              <a:spcBef>
                <a:spcPts val="600"/>
              </a:spcBef>
              <a:spcAft>
                <a:spcPts val="0"/>
              </a:spcAft>
              <a:buClr>
                <a:srgbClr val="000000"/>
              </a:buClr>
              <a:buSzPts val="1200"/>
              <a:buFont typeface="Arial"/>
              <a:buNone/>
            </a:pPr>
            <a:r>
              <a:rPr b="0" i="0" lang="en-US" sz="1200" u="none" cap="none" strike="noStrike">
                <a:solidFill>
                  <a:schemeClr val="dk1"/>
                </a:solidFill>
                <a:latin typeface="Rubik"/>
                <a:ea typeface="Rubik"/>
                <a:cs typeface="Rubik"/>
                <a:sym typeface="Rubik"/>
              </a:rPr>
              <a:t>6- What type of psychotherapy is best for a patient with borderline personality disorder?  </a:t>
            </a:r>
            <a:r>
              <a:rPr b="0" i="0" lang="en-US" sz="1200" u="none" cap="none" strike="noStrike">
                <a:solidFill>
                  <a:schemeClr val="dk2"/>
                </a:solidFill>
                <a:latin typeface="Roboto Light"/>
                <a:ea typeface="Roboto Light"/>
                <a:cs typeface="Roboto Light"/>
                <a:sym typeface="Roboto Light"/>
              </a:rPr>
              <a:t>Dialectical Behavioral Therapy</a:t>
            </a:r>
            <a:endParaRPr b="0" i="0" sz="1000" u="none" cap="none" strike="noStrike">
              <a:solidFill>
                <a:schemeClr val="dk1"/>
              </a:solidFill>
              <a:latin typeface="Rubik"/>
              <a:ea typeface="Rubik"/>
              <a:cs typeface="Rubik"/>
              <a:sym typeface="Rubik"/>
            </a:endParaRPr>
          </a:p>
          <a:p>
            <a:pPr indent="0" lvl="0" marL="152400" marR="0" rtl="0" algn="l">
              <a:lnSpc>
                <a:spcPct val="120000"/>
              </a:lnSpc>
              <a:spcBef>
                <a:spcPts val="0"/>
              </a:spcBef>
              <a:spcAft>
                <a:spcPts val="0"/>
              </a:spcAft>
              <a:buClr>
                <a:srgbClr val="000000"/>
              </a:buClr>
              <a:buSzPts val="1200"/>
              <a:buFont typeface="Arial"/>
              <a:buNone/>
            </a:pPr>
            <a:r>
              <a:rPr b="0" i="0" lang="en-US" sz="1200" u="none" cap="none" strike="noStrike">
                <a:solidFill>
                  <a:schemeClr val="dk1"/>
                </a:solidFill>
                <a:latin typeface="Rubik"/>
                <a:ea typeface="Rubik"/>
                <a:cs typeface="Rubik"/>
                <a:sym typeface="Rubik"/>
              </a:rPr>
              <a:t>7- Projection of unconscious feelings regarding important figures in the patient’s life onto the therapist </a:t>
            </a:r>
            <a:endParaRPr b="0" i="0" sz="1000" u="none" cap="none" strike="noStrike">
              <a:solidFill>
                <a:schemeClr val="dk1"/>
              </a:solidFill>
              <a:latin typeface="Rubik"/>
              <a:ea typeface="Rubik"/>
              <a:cs typeface="Rubik"/>
              <a:sym typeface="Rubik"/>
            </a:endParaRPr>
          </a:p>
          <a:p>
            <a:pPr indent="0" lvl="0" marL="401637" marR="0" rtl="0" algn="l">
              <a:lnSpc>
                <a:spcPct val="120000"/>
              </a:lnSpc>
              <a:spcBef>
                <a:spcPts val="0"/>
              </a:spcBef>
              <a:spcAft>
                <a:spcPts val="0"/>
              </a:spcAft>
              <a:buClr>
                <a:srgbClr val="000000"/>
              </a:buClr>
              <a:buSzPts val="1200"/>
              <a:buFont typeface="Arial"/>
              <a:buNone/>
            </a:pPr>
            <a:r>
              <a:rPr b="0" i="0" lang="en-US" sz="1200" u="none" cap="none" strike="noStrike">
                <a:solidFill>
                  <a:schemeClr val="dk2"/>
                </a:solidFill>
                <a:latin typeface="Roboto Light"/>
                <a:ea typeface="Roboto Light"/>
                <a:cs typeface="Roboto Light"/>
                <a:sym typeface="Roboto Light"/>
              </a:rPr>
              <a:t>A) Transference</a:t>
            </a:r>
            <a:endParaRPr b="0" i="0" sz="1000" u="none" cap="none" strike="noStrike">
              <a:solidFill>
                <a:schemeClr val="dk1"/>
              </a:solidFill>
              <a:latin typeface="Rubik"/>
              <a:ea typeface="Rubik"/>
              <a:cs typeface="Rubik"/>
              <a:sym typeface="Rubik"/>
            </a:endParaRPr>
          </a:p>
          <a:p>
            <a:pPr indent="0" lvl="0" marL="401637" marR="0" rtl="0" algn="l">
              <a:lnSpc>
                <a:spcPct val="120000"/>
              </a:lnSpc>
              <a:spcBef>
                <a:spcPts val="0"/>
              </a:spcBef>
              <a:spcAft>
                <a:spcPts val="0"/>
              </a:spcAft>
              <a:buClr>
                <a:srgbClr val="000000"/>
              </a:buClr>
              <a:buSzPts val="1200"/>
              <a:buFont typeface="Arial"/>
              <a:buNone/>
            </a:pPr>
            <a:r>
              <a:rPr b="0" i="0" lang="en-US" sz="1200" u="none" cap="none" strike="noStrike">
                <a:solidFill>
                  <a:srgbClr val="434343"/>
                </a:solidFill>
                <a:latin typeface="Roboto Light"/>
                <a:ea typeface="Roboto Light"/>
                <a:cs typeface="Roboto Light"/>
                <a:sym typeface="Roboto Light"/>
              </a:rPr>
              <a:t>B) Countertransference</a:t>
            </a:r>
            <a:endParaRPr sz="1200">
              <a:solidFill>
                <a:srgbClr val="434343"/>
              </a:solidFill>
              <a:latin typeface="Roboto Light"/>
              <a:ea typeface="Roboto Light"/>
              <a:cs typeface="Roboto Light"/>
              <a:sym typeface="Roboto Light"/>
            </a:endParaRPr>
          </a:p>
          <a:p>
            <a:pPr indent="0" lvl="0" marL="0" marR="0" rtl="0" algn="l">
              <a:lnSpc>
                <a:spcPct val="120000"/>
              </a:lnSpc>
              <a:spcBef>
                <a:spcPts val="600"/>
              </a:spcBef>
              <a:spcAft>
                <a:spcPts val="0"/>
              </a:spcAft>
              <a:buClr>
                <a:srgbClr val="000000"/>
              </a:buClr>
              <a:buSzPts val="1200"/>
              <a:buFont typeface="Arial"/>
              <a:buNone/>
            </a:pPr>
            <a:r>
              <a:rPr lang="en-US" sz="1200">
                <a:solidFill>
                  <a:srgbClr val="434343"/>
                </a:solidFill>
                <a:latin typeface="Rubik"/>
                <a:ea typeface="Rubik"/>
                <a:cs typeface="Rubik"/>
                <a:sym typeface="Rubik"/>
              </a:rPr>
              <a:t>    8- Cognitive behavioral therapy means:</a:t>
            </a:r>
            <a:endParaRPr sz="1200">
              <a:solidFill>
                <a:srgbClr val="434343"/>
              </a:solidFill>
              <a:latin typeface="Rubik"/>
              <a:ea typeface="Rubik"/>
              <a:cs typeface="Rubik"/>
              <a:sym typeface="Rubik"/>
            </a:endParaRPr>
          </a:p>
          <a:p>
            <a:pPr indent="0" lvl="0" marL="0" marR="0" rtl="0" algn="l">
              <a:lnSpc>
                <a:spcPct val="120000"/>
              </a:lnSpc>
              <a:spcBef>
                <a:spcPts val="0"/>
              </a:spcBef>
              <a:spcAft>
                <a:spcPts val="0"/>
              </a:spcAft>
              <a:buClr>
                <a:srgbClr val="000000"/>
              </a:buClr>
              <a:buSzPts val="1200"/>
              <a:buFont typeface="Arial"/>
              <a:buNone/>
            </a:pPr>
            <a:r>
              <a:rPr lang="en-US" sz="1200">
                <a:solidFill>
                  <a:schemeClr val="dk2"/>
                </a:solidFill>
                <a:latin typeface="Rubik"/>
                <a:ea typeface="Rubik"/>
                <a:cs typeface="Rubik"/>
                <a:sym typeface="Rubik"/>
              </a:rPr>
              <a:t>	</a:t>
            </a:r>
            <a:r>
              <a:rPr lang="en-US" sz="1200">
                <a:solidFill>
                  <a:schemeClr val="dk2"/>
                </a:solidFill>
                <a:latin typeface="Roboto Light"/>
                <a:ea typeface="Roboto Light"/>
                <a:cs typeface="Roboto Light"/>
                <a:sym typeface="Roboto Light"/>
              </a:rPr>
              <a:t>Therapy to change and challenge distorted thoughts</a:t>
            </a:r>
            <a:r>
              <a:rPr lang="en-US" sz="1200">
                <a:solidFill>
                  <a:srgbClr val="434343"/>
                </a:solidFill>
                <a:latin typeface="Roboto Light"/>
                <a:ea typeface="Roboto Light"/>
                <a:cs typeface="Roboto Light"/>
                <a:sym typeface="Roboto Light"/>
              </a:rPr>
              <a:t> </a:t>
            </a:r>
            <a:endParaRPr sz="1200">
              <a:solidFill>
                <a:srgbClr val="434343"/>
              </a:solidFill>
              <a:latin typeface="Roboto Light"/>
              <a:ea typeface="Roboto Light"/>
              <a:cs typeface="Roboto Light"/>
              <a:sym typeface="Roboto Light"/>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sp>
        <p:nvSpPr>
          <p:cNvPr id="774" name="Google Shape;774;p46"/>
          <p:cNvSpPr txBox="1"/>
          <p:nvPr>
            <p:ph type="title"/>
          </p:nvPr>
        </p:nvSpPr>
        <p:spPr>
          <a:xfrm>
            <a:off x="608639" y="2525322"/>
            <a:ext cx="40734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sz="2800"/>
              <a:t>Forensic psychiatry</a:t>
            </a:r>
            <a:endParaRPr sz="2800"/>
          </a:p>
        </p:txBody>
      </p:sp>
      <p:sp>
        <p:nvSpPr>
          <p:cNvPr id="775" name="Google Shape;775;p46"/>
          <p:cNvSpPr/>
          <p:nvPr/>
        </p:nvSpPr>
        <p:spPr>
          <a:xfrm>
            <a:off x="1937975" y="1284250"/>
            <a:ext cx="1544540" cy="1112046"/>
          </a:xfrm>
          <a:custGeom>
            <a:rect b="b" l="l" r="r" t="t"/>
            <a:pathLst>
              <a:path extrusionOk="0" h="5692" w="7942">
                <a:moveTo>
                  <a:pt x="3056" y="1"/>
                </a:moveTo>
                <a:cubicBezTo>
                  <a:pt x="2499" y="1"/>
                  <a:pt x="1942" y="26"/>
                  <a:pt x="1393" y="99"/>
                </a:cubicBezTo>
                <a:cubicBezTo>
                  <a:pt x="912" y="166"/>
                  <a:pt x="370" y="314"/>
                  <a:pt x="154" y="808"/>
                </a:cubicBezTo>
                <a:cubicBezTo>
                  <a:pt x="31" y="1079"/>
                  <a:pt x="0" y="1393"/>
                  <a:pt x="25" y="1714"/>
                </a:cubicBezTo>
                <a:cubicBezTo>
                  <a:pt x="68" y="2312"/>
                  <a:pt x="296" y="2966"/>
                  <a:pt x="536" y="3520"/>
                </a:cubicBezTo>
                <a:cubicBezTo>
                  <a:pt x="666" y="3816"/>
                  <a:pt x="789" y="4088"/>
                  <a:pt x="894" y="4310"/>
                </a:cubicBezTo>
                <a:cubicBezTo>
                  <a:pt x="1178" y="4932"/>
                  <a:pt x="1615" y="5537"/>
                  <a:pt x="2220" y="5666"/>
                </a:cubicBezTo>
                <a:cubicBezTo>
                  <a:pt x="2302" y="5684"/>
                  <a:pt x="2385" y="5691"/>
                  <a:pt x="2468" y="5691"/>
                </a:cubicBezTo>
                <a:cubicBezTo>
                  <a:pt x="2824" y="5691"/>
                  <a:pt x="3180" y="5547"/>
                  <a:pt x="3520" y="5407"/>
                </a:cubicBezTo>
                <a:cubicBezTo>
                  <a:pt x="4384" y="5050"/>
                  <a:pt x="5265" y="4680"/>
                  <a:pt x="5993" y="4038"/>
                </a:cubicBezTo>
                <a:cubicBezTo>
                  <a:pt x="7084" y="3077"/>
                  <a:pt x="7941" y="1030"/>
                  <a:pt x="6196" y="277"/>
                </a:cubicBezTo>
                <a:cubicBezTo>
                  <a:pt x="5796" y="105"/>
                  <a:pt x="5364" y="80"/>
                  <a:pt x="4939" y="62"/>
                </a:cubicBezTo>
                <a:cubicBezTo>
                  <a:pt x="4655" y="49"/>
                  <a:pt x="4371" y="37"/>
                  <a:pt x="4088" y="25"/>
                </a:cubicBezTo>
                <a:cubicBezTo>
                  <a:pt x="3744" y="11"/>
                  <a:pt x="3400" y="1"/>
                  <a:pt x="3056" y="1"/>
                </a:cubicBezTo>
                <a:close/>
              </a:path>
            </a:pathLst>
          </a:custGeom>
          <a:solidFill>
            <a:schemeClr val="accent2">
              <a:alpha val="57254"/>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76" name="Google Shape;776;p46"/>
          <p:cNvGrpSpPr/>
          <p:nvPr/>
        </p:nvGrpSpPr>
        <p:grpSpPr>
          <a:xfrm>
            <a:off x="4352223" y="-249188"/>
            <a:ext cx="4653194" cy="5580616"/>
            <a:chOff x="4352223" y="-249188"/>
            <a:chExt cx="4653194" cy="5580616"/>
          </a:xfrm>
        </p:grpSpPr>
        <p:sp>
          <p:nvSpPr>
            <p:cNvPr id="777" name="Google Shape;777;p46"/>
            <p:cNvSpPr/>
            <p:nvPr/>
          </p:nvSpPr>
          <p:spPr>
            <a:xfrm rot="9784833">
              <a:off x="4604940" y="303428"/>
              <a:ext cx="4147759" cy="2353635"/>
            </a:xfrm>
            <a:custGeom>
              <a:rect b="b" l="l" r="r" t="t"/>
              <a:pathLst>
                <a:path extrusionOk="0" h="27814" w="57888">
                  <a:moveTo>
                    <a:pt x="24329" y="0"/>
                  </a:moveTo>
                  <a:cubicBezTo>
                    <a:pt x="20137" y="0"/>
                    <a:pt x="15944" y="292"/>
                    <a:pt x="11795" y="876"/>
                  </a:cubicBezTo>
                  <a:cubicBezTo>
                    <a:pt x="8059" y="1400"/>
                    <a:pt x="3909" y="2467"/>
                    <a:pt x="2041" y="5691"/>
                  </a:cubicBezTo>
                  <a:cubicBezTo>
                    <a:pt x="0" y="9206"/>
                    <a:pt x="1640" y="13707"/>
                    <a:pt x="4033" y="17005"/>
                  </a:cubicBezTo>
                  <a:cubicBezTo>
                    <a:pt x="9661" y="24748"/>
                    <a:pt x="17144" y="27813"/>
                    <a:pt x="25551" y="27813"/>
                  </a:cubicBezTo>
                  <a:cubicBezTo>
                    <a:pt x="28471" y="27813"/>
                    <a:pt x="31503" y="27443"/>
                    <a:pt x="34607" y="26771"/>
                  </a:cubicBezTo>
                  <a:cubicBezTo>
                    <a:pt x="36981" y="26253"/>
                    <a:pt x="39274" y="25538"/>
                    <a:pt x="41395" y="24545"/>
                  </a:cubicBezTo>
                  <a:cubicBezTo>
                    <a:pt x="49157" y="20920"/>
                    <a:pt x="57888" y="5494"/>
                    <a:pt x="45372" y="2485"/>
                  </a:cubicBezTo>
                  <a:cubicBezTo>
                    <a:pt x="38494" y="832"/>
                    <a:pt x="31411" y="0"/>
                    <a:pt x="2432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 name="Google Shape;778;p46"/>
            <p:cNvSpPr/>
            <p:nvPr/>
          </p:nvSpPr>
          <p:spPr>
            <a:xfrm rot="5183080">
              <a:off x="5157570" y="2667457"/>
              <a:ext cx="2471275" cy="2691843"/>
            </a:xfrm>
            <a:custGeom>
              <a:rect b="b" l="l" r="r" t="t"/>
              <a:pathLst>
                <a:path extrusionOk="0" h="3020" w="2757">
                  <a:moveTo>
                    <a:pt x="1727" y="1"/>
                  </a:moveTo>
                  <a:cubicBezTo>
                    <a:pt x="815" y="1"/>
                    <a:pt x="275" y="1495"/>
                    <a:pt x="93" y="2170"/>
                  </a:cubicBezTo>
                  <a:cubicBezTo>
                    <a:pt x="43" y="2361"/>
                    <a:pt x="0" y="2571"/>
                    <a:pt x="93" y="2750"/>
                  </a:cubicBezTo>
                  <a:cubicBezTo>
                    <a:pt x="196" y="2948"/>
                    <a:pt x="423" y="3020"/>
                    <a:pt x="655" y="3020"/>
                  </a:cubicBezTo>
                  <a:cubicBezTo>
                    <a:pt x="756" y="3020"/>
                    <a:pt x="857" y="3006"/>
                    <a:pt x="950" y="2984"/>
                  </a:cubicBezTo>
                  <a:cubicBezTo>
                    <a:pt x="1418" y="2879"/>
                    <a:pt x="1850" y="2639"/>
                    <a:pt x="2183" y="2293"/>
                  </a:cubicBezTo>
                  <a:cubicBezTo>
                    <a:pt x="2479" y="1991"/>
                    <a:pt x="2707" y="1597"/>
                    <a:pt x="2731" y="1171"/>
                  </a:cubicBezTo>
                  <a:cubicBezTo>
                    <a:pt x="2756" y="746"/>
                    <a:pt x="2540" y="296"/>
                    <a:pt x="2164" y="111"/>
                  </a:cubicBezTo>
                  <a:cubicBezTo>
                    <a:pt x="2010" y="35"/>
                    <a:pt x="1864" y="1"/>
                    <a:pt x="1727" y="1"/>
                  </a:cubicBezTo>
                  <a:close/>
                </a:path>
              </a:pathLst>
            </a:custGeom>
            <a:solidFill>
              <a:schemeClr val="accent2">
                <a:alpha val="57254"/>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9" name="Google Shape;779;p46"/>
            <p:cNvSpPr/>
            <p:nvPr/>
          </p:nvSpPr>
          <p:spPr>
            <a:xfrm>
              <a:off x="6599326" y="1952175"/>
              <a:ext cx="2246512" cy="2392162"/>
            </a:xfrm>
            <a:custGeom>
              <a:rect b="b" l="l" r="r" t="t"/>
              <a:pathLst>
                <a:path extrusionOk="0" h="12553" w="11789">
                  <a:moveTo>
                    <a:pt x="8224" y="1"/>
                  </a:moveTo>
                  <a:cubicBezTo>
                    <a:pt x="6188" y="1"/>
                    <a:pt x="3792" y="774"/>
                    <a:pt x="2646" y="1180"/>
                  </a:cubicBezTo>
                  <a:cubicBezTo>
                    <a:pt x="2621" y="1192"/>
                    <a:pt x="2590" y="1198"/>
                    <a:pt x="2559" y="1211"/>
                  </a:cubicBezTo>
                  <a:cubicBezTo>
                    <a:pt x="1782" y="1494"/>
                    <a:pt x="981" y="1901"/>
                    <a:pt x="574" y="2709"/>
                  </a:cubicBezTo>
                  <a:cubicBezTo>
                    <a:pt x="1" y="3868"/>
                    <a:pt x="469" y="5335"/>
                    <a:pt x="1073" y="6476"/>
                  </a:cubicBezTo>
                  <a:cubicBezTo>
                    <a:pt x="2276" y="8732"/>
                    <a:pt x="4002" y="10625"/>
                    <a:pt x="6018" y="11902"/>
                  </a:cubicBezTo>
                  <a:cubicBezTo>
                    <a:pt x="6265" y="12056"/>
                    <a:pt x="6530" y="12210"/>
                    <a:pt x="6807" y="12321"/>
                  </a:cubicBezTo>
                  <a:cubicBezTo>
                    <a:pt x="7135" y="12462"/>
                    <a:pt x="7471" y="12552"/>
                    <a:pt x="7801" y="12552"/>
                  </a:cubicBezTo>
                  <a:cubicBezTo>
                    <a:pt x="8048" y="12552"/>
                    <a:pt x="8292" y="12501"/>
                    <a:pt x="8527" y="12382"/>
                  </a:cubicBezTo>
                  <a:cubicBezTo>
                    <a:pt x="9095" y="12099"/>
                    <a:pt x="9465" y="11470"/>
                    <a:pt x="9773" y="10853"/>
                  </a:cubicBezTo>
                  <a:cubicBezTo>
                    <a:pt x="10772" y="8843"/>
                    <a:pt x="11419" y="6605"/>
                    <a:pt x="11666" y="4312"/>
                  </a:cubicBezTo>
                  <a:cubicBezTo>
                    <a:pt x="11752" y="3461"/>
                    <a:pt x="11789" y="2567"/>
                    <a:pt x="11518" y="1772"/>
                  </a:cubicBezTo>
                  <a:cubicBezTo>
                    <a:pt x="11067" y="432"/>
                    <a:pt x="9746" y="1"/>
                    <a:pt x="8224" y="1"/>
                  </a:cubicBezTo>
                  <a:close/>
                </a:path>
              </a:pathLst>
            </a:custGeom>
            <a:solidFill>
              <a:schemeClr val="accent3">
                <a:alpha val="4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 name="Google Shape;780;p46"/>
            <p:cNvSpPr/>
            <p:nvPr/>
          </p:nvSpPr>
          <p:spPr>
            <a:xfrm rot="2699978">
              <a:off x="5100115" y="1676290"/>
              <a:ext cx="2926222" cy="2176930"/>
            </a:xfrm>
            <a:custGeom>
              <a:rect b="b" l="l" r="r" t="t"/>
              <a:pathLst>
                <a:path extrusionOk="0" h="6589" w="10631">
                  <a:moveTo>
                    <a:pt x="1143" y="1"/>
                  </a:moveTo>
                  <a:cubicBezTo>
                    <a:pt x="967" y="1"/>
                    <a:pt x="802" y="27"/>
                    <a:pt x="654" y="87"/>
                  </a:cubicBezTo>
                  <a:cubicBezTo>
                    <a:pt x="25" y="340"/>
                    <a:pt x="1" y="1092"/>
                    <a:pt x="198" y="1764"/>
                  </a:cubicBezTo>
                  <a:cubicBezTo>
                    <a:pt x="827" y="3898"/>
                    <a:pt x="2683" y="5260"/>
                    <a:pt x="5075" y="6142"/>
                  </a:cubicBezTo>
                  <a:cubicBezTo>
                    <a:pt x="5543" y="6314"/>
                    <a:pt x="6012" y="6450"/>
                    <a:pt x="6474" y="6536"/>
                  </a:cubicBezTo>
                  <a:cubicBezTo>
                    <a:pt x="6664" y="6572"/>
                    <a:pt x="6867" y="6589"/>
                    <a:pt x="7074" y="6589"/>
                  </a:cubicBezTo>
                  <a:cubicBezTo>
                    <a:pt x="8703" y="6589"/>
                    <a:pt x="10631" y="5535"/>
                    <a:pt x="8799" y="4064"/>
                  </a:cubicBezTo>
                  <a:cubicBezTo>
                    <a:pt x="6992" y="2609"/>
                    <a:pt x="4933" y="1376"/>
                    <a:pt x="2781" y="445"/>
                  </a:cubicBezTo>
                  <a:cubicBezTo>
                    <a:pt x="2246" y="216"/>
                    <a:pt x="1649" y="1"/>
                    <a:pt x="1143" y="1"/>
                  </a:cubicBezTo>
                  <a:close/>
                </a:path>
              </a:pathLst>
            </a:custGeom>
            <a:solidFill>
              <a:schemeClr val="accent4">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81" name="Google Shape;781;p46"/>
          <p:cNvSpPr/>
          <p:nvPr/>
        </p:nvSpPr>
        <p:spPr>
          <a:xfrm>
            <a:off x="8244128" y="2496750"/>
            <a:ext cx="259725" cy="267028"/>
          </a:xfrm>
          <a:custGeom>
            <a:rect b="b" l="l" r="r" t="t"/>
            <a:pathLst>
              <a:path extrusionOk="0" h="2701" w="2627">
                <a:moveTo>
                  <a:pt x="1030" y="0"/>
                </a:moveTo>
                <a:cubicBezTo>
                  <a:pt x="968" y="0"/>
                  <a:pt x="919" y="49"/>
                  <a:pt x="919" y="111"/>
                </a:cubicBezTo>
                <a:lnTo>
                  <a:pt x="919" y="956"/>
                </a:lnTo>
                <a:lnTo>
                  <a:pt x="111" y="956"/>
                </a:lnTo>
                <a:cubicBezTo>
                  <a:pt x="50" y="956"/>
                  <a:pt x="0" y="1005"/>
                  <a:pt x="0" y="1067"/>
                </a:cubicBezTo>
                <a:lnTo>
                  <a:pt x="0" y="1628"/>
                </a:lnTo>
                <a:cubicBezTo>
                  <a:pt x="0" y="1689"/>
                  <a:pt x="50" y="1739"/>
                  <a:pt x="111" y="1739"/>
                </a:cubicBezTo>
                <a:lnTo>
                  <a:pt x="919" y="1739"/>
                </a:lnTo>
                <a:lnTo>
                  <a:pt x="919" y="2583"/>
                </a:lnTo>
                <a:cubicBezTo>
                  <a:pt x="919" y="2645"/>
                  <a:pt x="968" y="2701"/>
                  <a:pt x="1030" y="2701"/>
                </a:cubicBezTo>
                <a:lnTo>
                  <a:pt x="1591" y="2701"/>
                </a:lnTo>
                <a:cubicBezTo>
                  <a:pt x="1653" y="2701"/>
                  <a:pt x="1708" y="2645"/>
                  <a:pt x="1708" y="2583"/>
                </a:cubicBezTo>
                <a:lnTo>
                  <a:pt x="1708" y="1739"/>
                </a:lnTo>
                <a:lnTo>
                  <a:pt x="2516" y="1739"/>
                </a:lnTo>
                <a:cubicBezTo>
                  <a:pt x="2578" y="1739"/>
                  <a:pt x="2627" y="1689"/>
                  <a:pt x="2627" y="1628"/>
                </a:cubicBezTo>
                <a:lnTo>
                  <a:pt x="2627" y="1067"/>
                </a:lnTo>
                <a:cubicBezTo>
                  <a:pt x="2627" y="1005"/>
                  <a:pt x="2578" y="956"/>
                  <a:pt x="2516" y="956"/>
                </a:cubicBezTo>
                <a:lnTo>
                  <a:pt x="1708" y="956"/>
                </a:lnTo>
                <a:lnTo>
                  <a:pt x="1708" y="111"/>
                </a:lnTo>
                <a:cubicBezTo>
                  <a:pt x="1708" y="49"/>
                  <a:pt x="1653" y="0"/>
                  <a:pt x="15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2" name="Google Shape;782;p46"/>
          <p:cNvSpPr/>
          <p:nvPr/>
        </p:nvSpPr>
        <p:spPr>
          <a:xfrm>
            <a:off x="6183225" y="11040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3" name="Google Shape;783;p46"/>
          <p:cNvSpPr/>
          <p:nvPr/>
        </p:nvSpPr>
        <p:spPr>
          <a:xfrm>
            <a:off x="7581625" y="10022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4" name="Google Shape;784;p46"/>
          <p:cNvSpPr/>
          <p:nvPr/>
        </p:nvSpPr>
        <p:spPr>
          <a:xfrm>
            <a:off x="6309925" y="44311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5" name="Google Shape;785;p46"/>
          <p:cNvSpPr/>
          <p:nvPr/>
        </p:nvSpPr>
        <p:spPr>
          <a:xfrm>
            <a:off x="6751175" y="1337800"/>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6" name="Google Shape;786;p46"/>
          <p:cNvSpPr/>
          <p:nvPr/>
        </p:nvSpPr>
        <p:spPr>
          <a:xfrm>
            <a:off x="8003525" y="9123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7" name="Google Shape;787;p46"/>
          <p:cNvSpPr/>
          <p:nvPr/>
        </p:nvSpPr>
        <p:spPr>
          <a:xfrm>
            <a:off x="7158350" y="5724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8" name="Google Shape;788;p46"/>
          <p:cNvSpPr/>
          <p:nvPr/>
        </p:nvSpPr>
        <p:spPr>
          <a:xfrm flipH="1">
            <a:off x="6141225" y="18058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9" name="Google Shape;789;p46"/>
          <p:cNvSpPr/>
          <p:nvPr/>
        </p:nvSpPr>
        <p:spPr>
          <a:xfrm>
            <a:off x="7222850" y="11982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0" name="Google Shape;790;p46"/>
          <p:cNvSpPr/>
          <p:nvPr/>
        </p:nvSpPr>
        <p:spPr>
          <a:xfrm>
            <a:off x="7633963" y="9348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1" name="Google Shape;791;p46"/>
          <p:cNvSpPr/>
          <p:nvPr/>
        </p:nvSpPr>
        <p:spPr>
          <a:xfrm flipH="1">
            <a:off x="5702600" y="22290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2" name="Google Shape;792;p46"/>
          <p:cNvSpPr/>
          <p:nvPr/>
        </p:nvSpPr>
        <p:spPr>
          <a:xfrm>
            <a:off x="5638100" y="16826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3" name="Google Shape;793;p46"/>
          <p:cNvSpPr/>
          <p:nvPr/>
        </p:nvSpPr>
        <p:spPr>
          <a:xfrm flipH="1">
            <a:off x="5671075" y="17404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4" name="Google Shape;794;p46"/>
          <p:cNvSpPr/>
          <p:nvPr/>
        </p:nvSpPr>
        <p:spPr>
          <a:xfrm flipH="1">
            <a:off x="6265375" y="1742325"/>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5" name="Google Shape;795;p46"/>
          <p:cNvSpPr/>
          <p:nvPr/>
        </p:nvSpPr>
        <p:spPr>
          <a:xfrm>
            <a:off x="7222850" y="5836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6" name="Google Shape;796;p46"/>
          <p:cNvSpPr/>
          <p:nvPr/>
        </p:nvSpPr>
        <p:spPr>
          <a:xfrm flipH="1">
            <a:off x="5800000" y="2077563"/>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 name="Google Shape;797;p46"/>
          <p:cNvSpPr/>
          <p:nvPr/>
        </p:nvSpPr>
        <p:spPr>
          <a:xfrm flipH="1">
            <a:off x="6321175" y="18058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8" name="Google Shape;798;p46"/>
          <p:cNvSpPr/>
          <p:nvPr/>
        </p:nvSpPr>
        <p:spPr>
          <a:xfrm>
            <a:off x="6263351" y="4275525"/>
            <a:ext cx="214127" cy="220152"/>
          </a:xfrm>
          <a:custGeom>
            <a:rect b="b" l="l" r="r" t="t"/>
            <a:pathLst>
              <a:path extrusionOk="0" h="2701" w="2627">
                <a:moveTo>
                  <a:pt x="1030" y="0"/>
                </a:moveTo>
                <a:cubicBezTo>
                  <a:pt x="968" y="0"/>
                  <a:pt x="919" y="49"/>
                  <a:pt x="919" y="111"/>
                </a:cubicBezTo>
                <a:lnTo>
                  <a:pt x="919" y="956"/>
                </a:lnTo>
                <a:lnTo>
                  <a:pt x="111" y="956"/>
                </a:lnTo>
                <a:cubicBezTo>
                  <a:pt x="50" y="956"/>
                  <a:pt x="0" y="1005"/>
                  <a:pt x="0" y="1067"/>
                </a:cubicBezTo>
                <a:lnTo>
                  <a:pt x="0" y="1628"/>
                </a:lnTo>
                <a:cubicBezTo>
                  <a:pt x="0" y="1689"/>
                  <a:pt x="50" y="1739"/>
                  <a:pt x="111" y="1739"/>
                </a:cubicBezTo>
                <a:lnTo>
                  <a:pt x="919" y="1739"/>
                </a:lnTo>
                <a:lnTo>
                  <a:pt x="919" y="2583"/>
                </a:lnTo>
                <a:cubicBezTo>
                  <a:pt x="919" y="2645"/>
                  <a:pt x="968" y="2701"/>
                  <a:pt x="1030" y="2701"/>
                </a:cubicBezTo>
                <a:lnTo>
                  <a:pt x="1591" y="2701"/>
                </a:lnTo>
                <a:cubicBezTo>
                  <a:pt x="1653" y="2701"/>
                  <a:pt x="1708" y="2645"/>
                  <a:pt x="1708" y="2583"/>
                </a:cubicBezTo>
                <a:lnTo>
                  <a:pt x="1708" y="1739"/>
                </a:lnTo>
                <a:lnTo>
                  <a:pt x="2516" y="1739"/>
                </a:lnTo>
                <a:cubicBezTo>
                  <a:pt x="2578" y="1739"/>
                  <a:pt x="2627" y="1689"/>
                  <a:pt x="2627" y="1628"/>
                </a:cubicBezTo>
                <a:lnTo>
                  <a:pt x="2627" y="1067"/>
                </a:lnTo>
                <a:cubicBezTo>
                  <a:pt x="2627" y="1005"/>
                  <a:pt x="2578" y="956"/>
                  <a:pt x="2516" y="956"/>
                </a:cubicBezTo>
                <a:lnTo>
                  <a:pt x="1708" y="956"/>
                </a:lnTo>
                <a:lnTo>
                  <a:pt x="1708" y="111"/>
                </a:lnTo>
                <a:cubicBezTo>
                  <a:pt x="1708" y="49"/>
                  <a:pt x="1653" y="0"/>
                  <a:pt x="15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9" name="Google Shape;799;p46"/>
          <p:cNvSpPr/>
          <p:nvPr/>
        </p:nvSpPr>
        <p:spPr>
          <a:xfrm>
            <a:off x="7927300" y="45396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0" name="Google Shape;800;p46"/>
          <p:cNvSpPr/>
          <p:nvPr/>
        </p:nvSpPr>
        <p:spPr>
          <a:xfrm>
            <a:off x="6876575" y="36782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1" name="Google Shape;801;p46"/>
          <p:cNvSpPr/>
          <p:nvPr/>
        </p:nvSpPr>
        <p:spPr>
          <a:xfrm>
            <a:off x="7497650" y="359703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2" name="Google Shape;802;p46"/>
          <p:cNvSpPr/>
          <p:nvPr/>
        </p:nvSpPr>
        <p:spPr>
          <a:xfrm>
            <a:off x="7581038" y="368950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3" name="Google Shape;803;p46"/>
          <p:cNvSpPr/>
          <p:nvPr/>
        </p:nvSpPr>
        <p:spPr>
          <a:xfrm>
            <a:off x="7539338" y="3582988"/>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4" name="Google Shape;804;p46"/>
          <p:cNvSpPr/>
          <p:nvPr/>
        </p:nvSpPr>
        <p:spPr>
          <a:xfrm flipH="1">
            <a:off x="7165963" y="39893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5" name="Google Shape;805;p46"/>
          <p:cNvSpPr/>
          <p:nvPr/>
        </p:nvSpPr>
        <p:spPr>
          <a:xfrm flipH="1">
            <a:off x="7553150" y="4335300"/>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6" name="Google Shape;806;p46"/>
          <p:cNvSpPr/>
          <p:nvPr/>
        </p:nvSpPr>
        <p:spPr>
          <a:xfrm>
            <a:off x="6817475" y="41228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7" name="Google Shape;807;p46"/>
          <p:cNvSpPr/>
          <p:nvPr/>
        </p:nvSpPr>
        <p:spPr>
          <a:xfrm>
            <a:off x="6741725" y="44311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8" name="Google Shape;808;p46"/>
          <p:cNvSpPr/>
          <p:nvPr/>
        </p:nvSpPr>
        <p:spPr>
          <a:xfrm>
            <a:off x="6775475" y="44424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9" name="Google Shape;809;p46"/>
          <p:cNvSpPr/>
          <p:nvPr/>
        </p:nvSpPr>
        <p:spPr>
          <a:xfrm>
            <a:off x="6673488" y="44424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0" name="Google Shape;810;p46"/>
          <p:cNvSpPr/>
          <p:nvPr/>
        </p:nvSpPr>
        <p:spPr>
          <a:xfrm>
            <a:off x="7197675" y="433633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1" name="Google Shape;811;p46"/>
          <p:cNvSpPr/>
          <p:nvPr/>
        </p:nvSpPr>
        <p:spPr>
          <a:xfrm>
            <a:off x="7292625" y="43668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2" name="Google Shape;812;p46"/>
          <p:cNvSpPr/>
          <p:nvPr/>
        </p:nvSpPr>
        <p:spPr>
          <a:xfrm>
            <a:off x="7958350" y="34175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3" name="Google Shape;813;p46"/>
          <p:cNvSpPr/>
          <p:nvPr/>
        </p:nvSpPr>
        <p:spPr>
          <a:xfrm>
            <a:off x="7882600" y="37259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 name="Google Shape;814;p46"/>
          <p:cNvSpPr/>
          <p:nvPr/>
        </p:nvSpPr>
        <p:spPr>
          <a:xfrm>
            <a:off x="7916350" y="37371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5" name="Google Shape;815;p46"/>
          <p:cNvSpPr/>
          <p:nvPr/>
        </p:nvSpPr>
        <p:spPr>
          <a:xfrm>
            <a:off x="7814363" y="37371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6" name="Google Shape;816;p46"/>
          <p:cNvSpPr/>
          <p:nvPr/>
        </p:nvSpPr>
        <p:spPr>
          <a:xfrm>
            <a:off x="8338550" y="363108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7" name="Google Shape;817;p46"/>
          <p:cNvSpPr/>
          <p:nvPr/>
        </p:nvSpPr>
        <p:spPr>
          <a:xfrm>
            <a:off x="8433500" y="36615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8" name="Google Shape;818;p46"/>
          <p:cNvSpPr/>
          <p:nvPr/>
        </p:nvSpPr>
        <p:spPr>
          <a:xfrm>
            <a:off x="5346927" y="1463202"/>
            <a:ext cx="1082100" cy="1082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9" name="Google Shape;819;p46"/>
          <p:cNvSpPr/>
          <p:nvPr/>
        </p:nvSpPr>
        <p:spPr>
          <a:xfrm>
            <a:off x="7093290" y="2524338"/>
            <a:ext cx="1643100" cy="1643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0" name="Google Shape;820;p46"/>
          <p:cNvSpPr/>
          <p:nvPr/>
        </p:nvSpPr>
        <p:spPr>
          <a:xfrm>
            <a:off x="7364575" y="1151200"/>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1" name="Google Shape;821;p46"/>
          <p:cNvSpPr/>
          <p:nvPr/>
        </p:nvSpPr>
        <p:spPr>
          <a:xfrm>
            <a:off x="6469000" y="3843288"/>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2" name="Google Shape;822;p46"/>
          <p:cNvSpPr/>
          <p:nvPr/>
        </p:nvSpPr>
        <p:spPr>
          <a:xfrm rot="-6779535">
            <a:off x="1766563" y="247767"/>
            <a:ext cx="648910" cy="469058"/>
          </a:xfrm>
          <a:custGeom>
            <a:rect b="b" l="l" r="r" t="t"/>
            <a:pathLst>
              <a:path extrusionOk="0" h="5915" w="8183">
                <a:moveTo>
                  <a:pt x="4239" y="0"/>
                </a:moveTo>
                <a:cubicBezTo>
                  <a:pt x="4180" y="0"/>
                  <a:pt x="4122" y="2"/>
                  <a:pt x="4064" y="6"/>
                </a:cubicBezTo>
                <a:cubicBezTo>
                  <a:pt x="2769" y="99"/>
                  <a:pt x="1240" y="2207"/>
                  <a:pt x="500" y="3299"/>
                </a:cubicBezTo>
                <a:cubicBezTo>
                  <a:pt x="247" y="3662"/>
                  <a:pt x="1" y="4094"/>
                  <a:pt x="38" y="4538"/>
                </a:cubicBezTo>
                <a:cubicBezTo>
                  <a:pt x="62" y="4797"/>
                  <a:pt x="186" y="5031"/>
                  <a:pt x="358" y="5204"/>
                </a:cubicBezTo>
                <a:cubicBezTo>
                  <a:pt x="432" y="5284"/>
                  <a:pt x="525" y="5352"/>
                  <a:pt x="617" y="5407"/>
                </a:cubicBezTo>
                <a:cubicBezTo>
                  <a:pt x="919" y="5586"/>
                  <a:pt x="1264" y="5648"/>
                  <a:pt x="1604" y="5697"/>
                </a:cubicBezTo>
                <a:cubicBezTo>
                  <a:pt x="2364" y="5820"/>
                  <a:pt x="3149" y="5914"/>
                  <a:pt x="3930" y="5914"/>
                </a:cubicBezTo>
                <a:cubicBezTo>
                  <a:pt x="4999" y="5914"/>
                  <a:pt x="6061" y="5737"/>
                  <a:pt x="7048" y="5210"/>
                </a:cubicBezTo>
                <a:cubicBezTo>
                  <a:pt x="7492" y="4970"/>
                  <a:pt x="7942" y="4618"/>
                  <a:pt x="8077" y="4094"/>
                </a:cubicBezTo>
                <a:cubicBezTo>
                  <a:pt x="8182" y="3687"/>
                  <a:pt x="8071" y="3268"/>
                  <a:pt x="7923" y="2898"/>
                </a:cubicBezTo>
                <a:cubicBezTo>
                  <a:pt x="7868" y="2762"/>
                  <a:pt x="7806" y="2627"/>
                  <a:pt x="7732" y="2491"/>
                </a:cubicBezTo>
                <a:cubicBezTo>
                  <a:pt x="7045" y="1189"/>
                  <a:pt x="5643" y="0"/>
                  <a:pt x="423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3" name="Google Shape;823;p46"/>
          <p:cNvSpPr/>
          <p:nvPr/>
        </p:nvSpPr>
        <p:spPr>
          <a:xfrm rot="-715145">
            <a:off x="2230963" y="74759"/>
            <a:ext cx="1797725" cy="815088"/>
          </a:xfrm>
          <a:custGeom>
            <a:rect b="b" l="l" r="r" t="t"/>
            <a:pathLst>
              <a:path extrusionOk="0" h="8997" w="9952">
                <a:moveTo>
                  <a:pt x="3764" y="1"/>
                </a:moveTo>
                <a:cubicBezTo>
                  <a:pt x="3566" y="1"/>
                  <a:pt x="3368" y="7"/>
                  <a:pt x="3169" y="18"/>
                </a:cubicBezTo>
                <a:cubicBezTo>
                  <a:pt x="2806" y="37"/>
                  <a:pt x="2442" y="74"/>
                  <a:pt x="2078" y="135"/>
                </a:cubicBezTo>
                <a:cubicBezTo>
                  <a:pt x="1277" y="265"/>
                  <a:pt x="716" y="431"/>
                  <a:pt x="376" y="875"/>
                </a:cubicBezTo>
                <a:cubicBezTo>
                  <a:pt x="210" y="1091"/>
                  <a:pt x="99" y="1381"/>
                  <a:pt x="44" y="1769"/>
                </a:cubicBezTo>
                <a:cubicBezTo>
                  <a:pt x="13" y="1972"/>
                  <a:pt x="0" y="2201"/>
                  <a:pt x="0" y="2460"/>
                </a:cubicBezTo>
                <a:cubicBezTo>
                  <a:pt x="7" y="4661"/>
                  <a:pt x="1344" y="7552"/>
                  <a:pt x="3120" y="8514"/>
                </a:cubicBezTo>
                <a:cubicBezTo>
                  <a:pt x="3729" y="8843"/>
                  <a:pt x="4377" y="8996"/>
                  <a:pt x="5022" y="8996"/>
                </a:cubicBezTo>
                <a:cubicBezTo>
                  <a:pt x="6790" y="8996"/>
                  <a:pt x="8533" y="7844"/>
                  <a:pt x="9378" y="6023"/>
                </a:cubicBezTo>
                <a:cubicBezTo>
                  <a:pt x="9440" y="5894"/>
                  <a:pt x="9495" y="5764"/>
                  <a:pt x="9545" y="5629"/>
                </a:cubicBezTo>
                <a:cubicBezTo>
                  <a:pt x="9828" y="4864"/>
                  <a:pt x="9951" y="3989"/>
                  <a:pt x="9791" y="3187"/>
                </a:cubicBezTo>
                <a:cubicBezTo>
                  <a:pt x="9748" y="2965"/>
                  <a:pt x="9680" y="2749"/>
                  <a:pt x="9594" y="2546"/>
                </a:cubicBezTo>
                <a:cubicBezTo>
                  <a:pt x="9101" y="1442"/>
                  <a:pt x="8028" y="857"/>
                  <a:pt x="6992" y="517"/>
                </a:cubicBezTo>
                <a:cubicBezTo>
                  <a:pt x="5943" y="173"/>
                  <a:pt x="4855" y="1"/>
                  <a:pt x="3764" y="1"/>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4" name="Google Shape;824;p46"/>
          <p:cNvSpPr txBox="1"/>
          <p:nvPr>
            <p:ph idx="2" type="title"/>
          </p:nvPr>
        </p:nvSpPr>
        <p:spPr>
          <a:xfrm>
            <a:off x="1937975" y="1337825"/>
            <a:ext cx="14160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6000"/>
              <a:buNone/>
            </a:pPr>
            <a:r>
              <a:rPr lang="en-US"/>
              <a:t>04</a:t>
            </a:r>
            <a:endParaRPr/>
          </a:p>
        </p:txBody>
      </p:sp>
      <p:pic>
        <p:nvPicPr>
          <p:cNvPr descr="Forensic Psychology Stock Vector Illustration and Royalty Free Forensic  Psychology Clipart" id="825" name="Google Shape;825;p46"/>
          <p:cNvPicPr preferRelativeResize="0"/>
          <p:nvPr/>
        </p:nvPicPr>
        <p:blipFill rotWithShape="1">
          <a:blip r:embed="rId3">
            <a:alphaModFix/>
          </a:blip>
          <a:srcRect b="0" l="0" r="0" t="0"/>
          <a:stretch/>
        </p:blipFill>
        <p:spPr>
          <a:xfrm>
            <a:off x="5405948" y="1098556"/>
            <a:ext cx="2981706" cy="2981706"/>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sp>
        <p:nvSpPr>
          <p:cNvPr id="830" name="Google Shape;830;p47"/>
          <p:cNvSpPr txBox="1"/>
          <p:nvPr>
            <p:ph type="title"/>
          </p:nvPr>
        </p:nvSpPr>
        <p:spPr>
          <a:xfrm>
            <a:off x="720000" y="5394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Definitions in forensic Psychiatry </a:t>
            </a:r>
            <a:endParaRPr/>
          </a:p>
        </p:txBody>
      </p:sp>
      <p:sp>
        <p:nvSpPr>
          <p:cNvPr id="831" name="Google Shape;831;p47"/>
          <p:cNvSpPr txBox="1"/>
          <p:nvPr>
            <p:ph idx="1" type="body"/>
          </p:nvPr>
        </p:nvSpPr>
        <p:spPr>
          <a:xfrm>
            <a:off x="720725" y="1321385"/>
            <a:ext cx="7263548" cy="3596303"/>
          </a:xfrm>
          <a:prstGeom prst="rect">
            <a:avLst/>
          </a:prstGeom>
          <a:noFill/>
          <a:ln>
            <a:noFill/>
          </a:ln>
        </p:spPr>
        <p:txBody>
          <a:bodyPr anchorCtr="0" anchor="t" bIns="45700" lIns="91425" spcFirstLastPara="1" rIns="91425" wrap="square" tIns="45700">
            <a:normAutofit/>
          </a:bodyPr>
          <a:lstStyle/>
          <a:p>
            <a:pPr indent="-285750" lvl="0" marL="285750" rtl="0" algn="l">
              <a:lnSpc>
                <a:spcPct val="100000"/>
              </a:lnSpc>
              <a:spcBef>
                <a:spcPts val="0"/>
              </a:spcBef>
              <a:spcAft>
                <a:spcPts val="0"/>
              </a:spcAft>
              <a:buSzPts val="1600"/>
              <a:buChar char="•"/>
            </a:pPr>
            <a:r>
              <a:rPr b="1" lang="en-US" sz="1600" u="sng">
                <a:solidFill>
                  <a:schemeClr val="dk2"/>
                </a:solidFill>
                <a:latin typeface="Roboto Condensed"/>
                <a:ea typeface="Roboto Condensed"/>
                <a:cs typeface="Roboto Condensed"/>
                <a:sym typeface="Roboto Condensed"/>
              </a:rPr>
              <a:t>Forensic psychiatry </a:t>
            </a:r>
            <a:r>
              <a:rPr lang="en-US" sz="1600">
                <a:latin typeface="Roboto Condensed"/>
                <a:ea typeface="Roboto Condensed"/>
                <a:cs typeface="Roboto Condensed"/>
                <a:sym typeface="Roboto Condensed"/>
              </a:rPr>
              <a:t>is a medical subspecialty that includes areas in which psychiatry is applied to legal matters. Forensic psychiatrists often conduct evaluations requested by the court or attorneys</a:t>
            </a:r>
            <a:endParaRPr/>
          </a:p>
          <a:p>
            <a:pPr indent="-285750" lvl="0" marL="285750" rtl="0" algn="l">
              <a:lnSpc>
                <a:spcPct val="100000"/>
              </a:lnSpc>
              <a:spcBef>
                <a:spcPts val="0"/>
              </a:spcBef>
              <a:spcAft>
                <a:spcPts val="0"/>
              </a:spcAft>
              <a:buSzPts val="1600"/>
              <a:buChar char="•"/>
            </a:pPr>
            <a:r>
              <a:rPr b="1" lang="en-US" sz="1600" u="sng">
                <a:solidFill>
                  <a:schemeClr val="dk2"/>
                </a:solidFill>
                <a:latin typeface="Roboto Condensed"/>
                <a:ea typeface="Roboto Condensed"/>
                <a:cs typeface="Roboto Condensed"/>
                <a:sym typeface="Roboto Condensed"/>
              </a:rPr>
              <a:t>Standard of care </a:t>
            </a:r>
            <a:r>
              <a:rPr lang="en-US" sz="1600">
                <a:latin typeface="Roboto Condensed"/>
                <a:ea typeface="Roboto Condensed"/>
                <a:cs typeface="Roboto Condensed"/>
                <a:sym typeface="Roboto Condensed"/>
              </a:rPr>
              <a:t>in psychiatry is generally defined as the skill level and knowledge base of the average, cautious psychiatrist in a given community.</a:t>
            </a:r>
            <a:endParaRPr/>
          </a:p>
          <a:p>
            <a:pPr indent="-285750" lvl="0" marL="285750" rtl="0" algn="l">
              <a:lnSpc>
                <a:spcPct val="100000"/>
              </a:lnSpc>
              <a:spcBef>
                <a:spcPts val="0"/>
              </a:spcBef>
              <a:spcAft>
                <a:spcPts val="0"/>
              </a:spcAft>
              <a:buSzPts val="1600"/>
              <a:buChar char="•"/>
            </a:pPr>
            <a:r>
              <a:rPr b="1" lang="en-US" sz="1600" u="sng">
                <a:solidFill>
                  <a:schemeClr val="dk2"/>
                </a:solidFill>
                <a:latin typeface="Roboto Condensed"/>
                <a:ea typeface="Roboto Condensed"/>
                <a:cs typeface="Roboto Condensed"/>
                <a:sym typeface="Roboto Condensed"/>
              </a:rPr>
              <a:t>Negligence: </a:t>
            </a:r>
            <a:r>
              <a:rPr lang="en-US" sz="1600">
                <a:latin typeface="Roboto Condensed"/>
                <a:ea typeface="Roboto Condensed"/>
                <a:cs typeface="Roboto Condensed"/>
                <a:sym typeface="Roboto Condensed"/>
              </a:rPr>
              <a:t>is practicing below the standard of care.</a:t>
            </a:r>
            <a:endParaRPr/>
          </a:p>
          <a:p>
            <a:pPr indent="-285750" lvl="0" marL="285750" rtl="0" algn="l">
              <a:lnSpc>
                <a:spcPct val="100000"/>
              </a:lnSpc>
              <a:spcBef>
                <a:spcPts val="0"/>
              </a:spcBef>
              <a:spcAft>
                <a:spcPts val="0"/>
              </a:spcAft>
              <a:buSzPts val="1600"/>
              <a:buChar char="•"/>
            </a:pPr>
            <a:r>
              <a:rPr b="1" lang="en-US" sz="1600" u="sng">
                <a:solidFill>
                  <a:schemeClr val="dk2"/>
                </a:solidFill>
                <a:latin typeface="Roboto Condensed"/>
                <a:ea typeface="Roboto Condensed"/>
                <a:cs typeface="Roboto Condensed"/>
                <a:sym typeface="Roboto Condensed"/>
              </a:rPr>
              <a:t>Malpractice: </a:t>
            </a:r>
            <a:r>
              <a:rPr lang="en-US" sz="1600">
                <a:latin typeface="Roboto Condensed"/>
                <a:ea typeface="Roboto Condensed"/>
                <a:cs typeface="Roboto Condensed"/>
                <a:sym typeface="Roboto Condensed"/>
              </a:rPr>
              <a:t>is the act of being negligent as a doctor.</a:t>
            </a:r>
            <a:endParaRPr/>
          </a:p>
          <a:p>
            <a:pPr indent="-285750" lvl="1" marL="285750" rtl="0" algn="l">
              <a:lnSpc>
                <a:spcPct val="100000"/>
              </a:lnSpc>
              <a:spcBef>
                <a:spcPts val="600"/>
              </a:spcBef>
              <a:spcAft>
                <a:spcPts val="0"/>
              </a:spcAft>
              <a:buSzPts val="1600"/>
              <a:buChar char="•"/>
            </a:pPr>
            <a:r>
              <a:rPr lang="en-US" sz="1600">
                <a:latin typeface="Roboto Condensed"/>
                <a:ea typeface="Roboto Condensed"/>
                <a:cs typeface="Roboto Condensed"/>
                <a:sym typeface="Roboto Condensed"/>
              </a:rPr>
              <a:t>The 4D’s of medical malpractice </a:t>
            </a:r>
            <a:endParaRPr/>
          </a:p>
          <a:p>
            <a:pPr indent="-285750" lvl="0" marL="568325" rtl="0" algn="l">
              <a:lnSpc>
                <a:spcPct val="100000"/>
              </a:lnSpc>
              <a:spcBef>
                <a:spcPts val="0"/>
              </a:spcBef>
              <a:spcAft>
                <a:spcPts val="0"/>
              </a:spcAft>
              <a:buSzPts val="1600"/>
              <a:buChar char="•"/>
            </a:pPr>
            <a:r>
              <a:rPr b="1" lang="en-US" sz="1600">
                <a:solidFill>
                  <a:schemeClr val="accent1"/>
                </a:solidFill>
                <a:latin typeface="Roboto Condensed"/>
                <a:ea typeface="Roboto Condensed"/>
                <a:cs typeface="Roboto Condensed"/>
                <a:sym typeface="Roboto Condensed"/>
              </a:rPr>
              <a:t>Duty of care</a:t>
            </a:r>
            <a:endParaRPr/>
          </a:p>
          <a:p>
            <a:pPr indent="-285750" lvl="0" marL="568325" rtl="0" algn="l">
              <a:lnSpc>
                <a:spcPct val="100000"/>
              </a:lnSpc>
              <a:spcBef>
                <a:spcPts val="0"/>
              </a:spcBef>
              <a:spcAft>
                <a:spcPts val="0"/>
              </a:spcAft>
              <a:buSzPts val="1600"/>
              <a:buChar char="•"/>
            </a:pPr>
            <a:r>
              <a:rPr b="1" lang="en-US" sz="1600">
                <a:solidFill>
                  <a:schemeClr val="accent1"/>
                </a:solidFill>
                <a:latin typeface="Roboto Condensed"/>
                <a:ea typeface="Roboto Condensed"/>
                <a:cs typeface="Roboto Condensed"/>
                <a:sym typeface="Roboto Condensed"/>
              </a:rPr>
              <a:t>Deviation </a:t>
            </a:r>
            <a:r>
              <a:rPr lang="en-US" sz="1600">
                <a:solidFill>
                  <a:schemeClr val="dk1"/>
                </a:solidFill>
                <a:latin typeface="Roboto Condensed"/>
                <a:ea typeface="Roboto Condensed"/>
                <a:cs typeface="Roboto Condensed"/>
                <a:sym typeface="Roboto Condensed"/>
              </a:rPr>
              <a:t>from the standard of care </a:t>
            </a:r>
            <a:endParaRPr/>
          </a:p>
          <a:p>
            <a:pPr indent="-285750" lvl="0" marL="568325" rtl="0" algn="l">
              <a:lnSpc>
                <a:spcPct val="100000"/>
              </a:lnSpc>
              <a:spcBef>
                <a:spcPts val="0"/>
              </a:spcBef>
              <a:spcAft>
                <a:spcPts val="0"/>
              </a:spcAft>
              <a:buSzPts val="1600"/>
              <a:buChar char="•"/>
            </a:pPr>
            <a:r>
              <a:rPr b="1" lang="en-US" sz="1600">
                <a:solidFill>
                  <a:schemeClr val="accent1"/>
                </a:solidFill>
                <a:latin typeface="Roboto Condensed"/>
                <a:ea typeface="Roboto Condensed"/>
                <a:cs typeface="Roboto Condensed"/>
                <a:sym typeface="Roboto Condensed"/>
              </a:rPr>
              <a:t>Damages </a:t>
            </a:r>
            <a:r>
              <a:rPr lang="en-US" sz="1600">
                <a:solidFill>
                  <a:schemeClr val="dk1"/>
                </a:solidFill>
                <a:latin typeface="Roboto Condensed"/>
                <a:ea typeface="Roboto Condensed"/>
                <a:cs typeface="Roboto Condensed"/>
                <a:sym typeface="Roboto Condensed"/>
              </a:rPr>
              <a:t>(error made by medical staff led to damages)</a:t>
            </a:r>
            <a:endParaRPr/>
          </a:p>
          <a:p>
            <a:pPr indent="-285750" lvl="0" marL="568325" rtl="0" algn="l">
              <a:lnSpc>
                <a:spcPct val="100000"/>
              </a:lnSpc>
              <a:spcBef>
                <a:spcPts val="0"/>
              </a:spcBef>
              <a:spcAft>
                <a:spcPts val="0"/>
              </a:spcAft>
              <a:buSzPts val="1600"/>
              <a:buChar char="•"/>
            </a:pPr>
            <a:r>
              <a:rPr b="1" lang="en-US" sz="1600">
                <a:solidFill>
                  <a:schemeClr val="accent1"/>
                </a:solidFill>
                <a:latin typeface="Roboto Condensed"/>
                <a:ea typeface="Roboto Condensed"/>
                <a:cs typeface="Roboto Condensed"/>
                <a:sym typeface="Roboto Condensed"/>
              </a:rPr>
              <a:t>Direct causation</a:t>
            </a:r>
            <a:endParaRPr/>
          </a:p>
        </p:txBody>
      </p:sp>
      <p:sp>
        <p:nvSpPr>
          <p:cNvPr id="832" name="Google Shape;832;p47"/>
          <p:cNvSpPr txBox="1"/>
          <p:nvPr/>
        </p:nvSpPr>
        <p:spPr>
          <a:xfrm>
            <a:off x="512208" y="3135983"/>
            <a:ext cx="46313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F3542"/>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sp>
        <p:nvSpPr>
          <p:cNvPr id="837" name="Google Shape;837;p48"/>
          <p:cNvSpPr txBox="1"/>
          <p:nvPr>
            <p:ph type="title"/>
          </p:nvPr>
        </p:nvSpPr>
        <p:spPr>
          <a:xfrm>
            <a:off x="720000" y="5394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Confidentiality </a:t>
            </a:r>
            <a:endParaRPr/>
          </a:p>
        </p:txBody>
      </p:sp>
      <p:sp>
        <p:nvSpPr>
          <p:cNvPr id="838" name="Google Shape;838;p48"/>
          <p:cNvSpPr txBox="1"/>
          <p:nvPr>
            <p:ph idx="1" type="body"/>
          </p:nvPr>
        </p:nvSpPr>
        <p:spPr>
          <a:xfrm>
            <a:off x="720725" y="1321385"/>
            <a:ext cx="7702500" cy="3287700"/>
          </a:xfrm>
          <a:prstGeom prst="rect">
            <a:avLst/>
          </a:prstGeom>
          <a:noFill/>
          <a:ln>
            <a:noFill/>
          </a:ln>
        </p:spPr>
        <p:txBody>
          <a:bodyPr anchorCtr="0" anchor="t" bIns="45700" lIns="91425" spcFirstLastPara="1" rIns="91425" wrap="square" tIns="45700">
            <a:normAutofit/>
          </a:bodyPr>
          <a:lstStyle/>
          <a:p>
            <a:pPr indent="-285750" lvl="0" marL="285750" rtl="0" algn="l">
              <a:lnSpc>
                <a:spcPct val="100000"/>
              </a:lnSpc>
              <a:spcBef>
                <a:spcPts val="0"/>
              </a:spcBef>
              <a:spcAft>
                <a:spcPts val="0"/>
              </a:spcAft>
              <a:buSzPts val="1600"/>
              <a:buChar char="•"/>
            </a:pPr>
            <a:r>
              <a:rPr lang="en-US" sz="1600">
                <a:latin typeface="Roboto Condensed"/>
                <a:ea typeface="Roboto Condensed"/>
                <a:cs typeface="Roboto Condensed"/>
                <a:sym typeface="Roboto Condensed"/>
              </a:rPr>
              <a:t>Exceptions where confidentiality can be broken:</a:t>
            </a:r>
            <a:endParaRPr/>
          </a:p>
          <a:p>
            <a:pPr indent="0" lvl="0" marL="282575" rtl="0" algn="l">
              <a:lnSpc>
                <a:spcPct val="100000"/>
              </a:lnSpc>
              <a:spcBef>
                <a:spcPts val="600"/>
              </a:spcBef>
              <a:spcAft>
                <a:spcPts val="0"/>
              </a:spcAft>
              <a:buSzPts val="1600"/>
              <a:buNone/>
            </a:pPr>
            <a:r>
              <a:rPr lang="en-US" sz="1600">
                <a:latin typeface="Roboto Condensed"/>
                <a:ea typeface="Roboto Condensed"/>
                <a:cs typeface="Roboto Condensed"/>
                <a:sym typeface="Roboto Condensed"/>
              </a:rPr>
              <a:t>1.	When </a:t>
            </a:r>
            <a:r>
              <a:rPr lang="en-US" sz="1600" u="sng">
                <a:latin typeface="Roboto Condensed"/>
                <a:ea typeface="Roboto Condensed"/>
                <a:cs typeface="Roboto Condensed"/>
                <a:sym typeface="Roboto Condensed"/>
              </a:rPr>
              <a:t>sharing relevant information with other staff members</a:t>
            </a:r>
            <a:r>
              <a:rPr lang="en-US" sz="1600">
                <a:latin typeface="Roboto Condensed"/>
                <a:ea typeface="Roboto Condensed"/>
                <a:cs typeface="Roboto Condensed"/>
                <a:sym typeface="Roboto Condensed"/>
              </a:rPr>
              <a:t> who are also treating the patient. </a:t>
            </a:r>
            <a:endParaRPr/>
          </a:p>
          <a:p>
            <a:pPr indent="0" lvl="0" marL="282575" rtl="0" algn="l">
              <a:lnSpc>
                <a:spcPct val="100000"/>
              </a:lnSpc>
              <a:spcBef>
                <a:spcPts val="600"/>
              </a:spcBef>
              <a:spcAft>
                <a:spcPts val="0"/>
              </a:spcAft>
              <a:buSzPts val="1600"/>
              <a:buNone/>
            </a:pPr>
            <a:r>
              <a:rPr lang="en-US" sz="1600">
                <a:latin typeface="Roboto Condensed"/>
                <a:ea typeface="Roboto Condensed"/>
                <a:cs typeface="Roboto Condensed"/>
                <a:sym typeface="Roboto Condensed"/>
              </a:rPr>
              <a:t>2.	</a:t>
            </a:r>
            <a:r>
              <a:rPr lang="en-US" sz="1600" u="sng">
                <a:latin typeface="Roboto Condensed"/>
                <a:ea typeface="Roboto Condensed"/>
                <a:cs typeface="Roboto Condensed"/>
                <a:sym typeface="Roboto Condensed"/>
              </a:rPr>
              <a:t>If subpoenaed</a:t>
            </a:r>
            <a:r>
              <a:rPr lang="en-US" sz="1600">
                <a:latin typeface="Roboto Condensed"/>
                <a:ea typeface="Roboto Condensed"/>
                <a:cs typeface="Roboto Condensed"/>
                <a:sym typeface="Roboto Condensed"/>
              </a:rPr>
              <a:t>—physician must supply all requested information. استدعي للمحكمة</a:t>
            </a:r>
            <a:endParaRPr sz="1600">
              <a:latin typeface="Roboto Condensed"/>
              <a:ea typeface="Roboto Condensed"/>
              <a:cs typeface="Roboto Condensed"/>
              <a:sym typeface="Roboto Condensed"/>
            </a:endParaRPr>
          </a:p>
          <a:p>
            <a:pPr indent="0" lvl="0" marL="282575" rtl="0" algn="l">
              <a:lnSpc>
                <a:spcPct val="100000"/>
              </a:lnSpc>
              <a:spcBef>
                <a:spcPts val="600"/>
              </a:spcBef>
              <a:spcAft>
                <a:spcPts val="0"/>
              </a:spcAft>
              <a:buSzPts val="1600"/>
              <a:buNone/>
            </a:pPr>
            <a:r>
              <a:rPr lang="en-US" sz="1600">
                <a:latin typeface="Roboto Condensed"/>
                <a:ea typeface="Roboto Condensed"/>
                <a:cs typeface="Roboto Condensed"/>
                <a:sym typeface="Roboto Condensed"/>
              </a:rPr>
              <a:t>3.	</a:t>
            </a:r>
            <a:r>
              <a:rPr lang="en-US" sz="1600" u="sng">
                <a:latin typeface="Roboto Condensed"/>
                <a:ea typeface="Roboto Condensed"/>
                <a:cs typeface="Roboto Condensed"/>
                <a:sym typeface="Roboto Condensed"/>
              </a:rPr>
              <a:t>If child abuse is suspected</a:t>
            </a:r>
            <a:r>
              <a:rPr lang="en-US" sz="1600">
                <a:latin typeface="Roboto Condensed"/>
                <a:ea typeface="Roboto Condensed"/>
                <a:cs typeface="Roboto Condensed"/>
                <a:sym typeface="Roboto Condensed"/>
              </a:rPr>
              <a:t>—obligated to report to the proper authorities.</a:t>
            </a:r>
            <a:endParaRPr/>
          </a:p>
          <a:p>
            <a:pPr indent="0" lvl="0" marL="282575" rtl="0" algn="l">
              <a:lnSpc>
                <a:spcPct val="100000"/>
              </a:lnSpc>
              <a:spcBef>
                <a:spcPts val="600"/>
              </a:spcBef>
              <a:spcAft>
                <a:spcPts val="0"/>
              </a:spcAft>
              <a:buSzPts val="1600"/>
              <a:buNone/>
            </a:pPr>
            <a:r>
              <a:rPr lang="en-US" sz="1600">
                <a:latin typeface="Roboto Condensed"/>
                <a:ea typeface="Roboto Condensed"/>
                <a:cs typeface="Roboto Condensed"/>
                <a:sym typeface="Roboto Condensed"/>
              </a:rPr>
              <a:t>4. </a:t>
            </a:r>
            <a:r>
              <a:rPr lang="en-US" sz="1600" u="sng">
                <a:latin typeface="Roboto Condensed"/>
                <a:ea typeface="Roboto Condensed"/>
                <a:cs typeface="Roboto Condensed"/>
                <a:sym typeface="Roboto Condensed"/>
              </a:rPr>
              <a:t>If a patient is suicidal</a:t>
            </a:r>
            <a:r>
              <a:rPr lang="en-US" sz="1600">
                <a:latin typeface="Roboto Condensed"/>
                <a:ea typeface="Roboto Condensed"/>
                <a:cs typeface="Roboto Condensed"/>
                <a:sym typeface="Roboto Condensed"/>
              </a:rPr>
              <a:t>—physician may need to </a:t>
            </a:r>
            <a:r>
              <a:rPr lang="en-US" sz="1600" u="sng">
                <a:latin typeface="Roboto Condensed"/>
                <a:ea typeface="Roboto Condensed"/>
                <a:cs typeface="Roboto Condensed"/>
                <a:sym typeface="Roboto Condensed"/>
              </a:rPr>
              <a:t>admit the patient, with or without the patient’s consent</a:t>
            </a:r>
            <a:r>
              <a:rPr lang="en-US" sz="1600">
                <a:latin typeface="Roboto Condensed"/>
                <a:ea typeface="Roboto Condensed"/>
                <a:cs typeface="Roboto Condensed"/>
                <a:sym typeface="Roboto Condensed"/>
              </a:rPr>
              <a:t>, and share information with the hospital staff.</a:t>
            </a:r>
            <a:endParaRPr/>
          </a:p>
          <a:p>
            <a:pPr indent="0" lvl="0" marL="282575" rtl="0" algn="l">
              <a:lnSpc>
                <a:spcPct val="100000"/>
              </a:lnSpc>
              <a:spcBef>
                <a:spcPts val="600"/>
              </a:spcBef>
              <a:spcAft>
                <a:spcPts val="0"/>
              </a:spcAft>
              <a:buSzPts val="1600"/>
              <a:buNone/>
            </a:pPr>
            <a:r>
              <a:rPr lang="en-US" sz="1600">
                <a:latin typeface="Roboto Condensed"/>
                <a:ea typeface="Roboto Condensed"/>
                <a:cs typeface="Roboto Condensed"/>
                <a:sym typeface="Roboto Condensed"/>
              </a:rPr>
              <a:t>5.	</a:t>
            </a:r>
            <a:r>
              <a:rPr lang="en-US" sz="1600" u="sng">
                <a:latin typeface="Roboto Condensed"/>
                <a:ea typeface="Roboto Condensed"/>
                <a:cs typeface="Roboto Condensed"/>
                <a:sym typeface="Roboto Condensed"/>
              </a:rPr>
              <a:t>If a patient threatens direct harm to another person</a:t>
            </a:r>
            <a:r>
              <a:rPr lang="en-US" sz="1600">
                <a:latin typeface="Roboto Condensed"/>
                <a:ea typeface="Roboto Condensed"/>
                <a:cs typeface="Roboto Condensed"/>
                <a:sym typeface="Roboto Condensed"/>
              </a:rPr>
              <a:t>—physician may have a duty to warn the intended victim</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2" name="Shape 842"/>
        <p:cNvGrpSpPr/>
        <p:nvPr/>
      </p:nvGrpSpPr>
      <p:grpSpPr>
        <a:xfrm>
          <a:off x="0" y="0"/>
          <a:ext cx="0" cy="0"/>
          <a:chOff x="0" y="0"/>
          <a:chExt cx="0" cy="0"/>
        </a:xfrm>
      </p:grpSpPr>
      <p:sp>
        <p:nvSpPr>
          <p:cNvPr id="843" name="Google Shape;843;p49"/>
          <p:cNvSpPr txBox="1"/>
          <p:nvPr>
            <p:ph type="title"/>
          </p:nvPr>
        </p:nvSpPr>
        <p:spPr>
          <a:xfrm>
            <a:off x="377950" y="36202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sz="3600"/>
              <a:t>Decision making and informed consent </a:t>
            </a:r>
            <a:endParaRPr/>
          </a:p>
        </p:txBody>
      </p:sp>
      <p:sp>
        <p:nvSpPr>
          <p:cNvPr id="844" name="Google Shape;844;p49"/>
          <p:cNvSpPr txBox="1"/>
          <p:nvPr>
            <p:ph idx="1" type="body"/>
          </p:nvPr>
        </p:nvSpPr>
        <p:spPr>
          <a:xfrm>
            <a:off x="467350" y="1055360"/>
            <a:ext cx="7702500" cy="3507000"/>
          </a:xfrm>
          <a:prstGeom prst="rect">
            <a:avLst/>
          </a:prstGeom>
          <a:noFill/>
          <a:ln>
            <a:noFill/>
          </a:ln>
        </p:spPr>
        <p:txBody>
          <a:bodyPr anchorCtr="0" anchor="t" bIns="45700" lIns="91425" spcFirstLastPara="1" rIns="91425" wrap="square" tIns="45700">
            <a:normAutofit/>
          </a:bodyPr>
          <a:lstStyle/>
          <a:p>
            <a:pPr indent="-285750" lvl="0" marL="285750" rtl="0" algn="l">
              <a:lnSpc>
                <a:spcPct val="100000"/>
              </a:lnSpc>
              <a:spcBef>
                <a:spcPts val="0"/>
              </a:spcBef>
              <a:spcAft>
                <a:spcPts val="0"/>
              </a:spcAft>
              <a:buSzPts val="1400"/>
              <a:buChar char="•"/>
            </a:pPr>
            <a:r>
              <a:rPr b="1" lang="en-US" u="sng">
                <a:solidFill>
                  <a:schemeClr val="dk2"/>
                </a:solidFill>
                <a:latin typeface="Roboto Condensed"/>
                <a:ea typeface="Roboto Condensed"/>
                <a:cs typeface="Roboto Condensed"/>
                <a:sym typeface="Roboto Condensed"/>
              </a:rPr>
              <a:t>Decision making: </a:t>
            </a:r>
            <a:r>
              <a:rPr lang="en-US">
                <a:latin typeface="Roboto Condensed"/>
                <a:ea typeface="Roboto Condensed"/>
                <a:cs typeface="Roboto Condensed"/>
                <a:sym typeface="Roboto Condensed"/>
              </a:rPr>
              <a:t>Process by which patients knowingly and voluntarily agree to a treatment or procedure. </a:t>
            </a:r>
            <a:endParaRPr/>
          </a:p>
          <a:p>
            <a:pPr indent="-285750" lvl="0" marL="285750" rtl="0" algn="l">
              <a:lnSpc>
                <a:spcPct val="100000"/>
              </a:lnSpc>
              <a:spcBef>
                <a:spcPts val="600"/>
              </a:spcBef>
              <a:spcAft>
                <a:spcPts val="0"/>
              </a:spcAft>
              <a:buSzPts val="1400"/>
              <a:buChar char="•"/>
            </a:pPr>
            <a:r>
              <a:rPr b="1" lang="en-US">
                <a:latin typeface="Roboto Condensed"/>
                <a:ea typeface="Roboto Condensed"/>
                <a:cs typeface="Roboto Condensed"/>
                <a:sym typeface="Roboto Condensed"/>
              </a:rPr>
              <a:t>Elements of informed consent 4Rs</a:t>
            </a:r>
            <a:endParaRPr/>
          </a:p>
          <a:p>
            <a:pPr indent="-285750" lvl="0" marL="568325" rtl="0" algn="l">
              <a:lnSpc>
                <a:spcPct val="100000"/>
              </a:lnSpc>
              <a:spcBef>
                <a:spcPts val="600"/>
              </a:spcBef>
              <a:spcAft>
                <a:spcPts val="0"/>
              </a:spcAft>
              <a:buSzPts val="1400"/>
              <a:buChar char="•"/>
            </a:pPr>
            <a:r>
              <a:rPr b="1" lang="en-US">
                <a:solidFill>
                  <a:schemeClr val="accent1"/>
                </a:solidFill>
                <a:latin typeface="Roboto Condensed"/>
                <a:ea typeface="Roboto Condensed"/>
                <a:cs typeface="Roboto Condensed"/>
                <a:sym typeface="Roboto Condensed"/>
              </a:rPr>
              <a:t>Reason for treatment </a:t>
            </a:r>
            <a:endParaRPr/>
          </a:p>
          <a:p>
            <a:pPr indent="-285750" lvl="0" marL="568325" rtl="0" algn="l">
              <a:lnSpc>
                <a:spcPct val="100000"/>
              </a:lnSpc>
              <a:spcBef>
                <a:spcPts val="600"/>
              </a:spcBef>
              <a:spcAft>
                <a:spcPts val="0"/>
              </a:spcAft>
              <a:buSzPts val="1400"/>
              <a:buChar char="•"/>
            </a:pPr>
            <a:r>
              <a:rPr b="1" lang="en-US">
                <a:solidFill>
                  <a:schemeClr val="accent1"/>
                </a:solidFill>
                <a:latin typeface="Roboto Condensed"/>
                <a:ea typeface="Roboto Condensed"/>
                <a:cs typeface="Roboto Condensed"/>
                <a:sym typeface="Roboto Condensed"/>
              </a:rPr>
              <a:t>Risks and benefits </a:t>
            </a:r>
            <a:endParaRPr/>
          </a:p>
          <a:p>
            <a:pPr indent="-285750" lvl="0" marL="568325" rtl="0" algn="l">
              <a:lnSpc>
                <a:spcPct val="100000"/>
              </a:lnSpc>
              <a:spcBef>
                <a:spcPts val="600"/>
              </a:spcBef>
              <a:spcAft>
                <a:spcPts val="0"/>
              </a:spcAft>
              <a:buSzPts val="1400"/>
              <a:buChar char="•"/>
            </a:pPr>
            <a:r>
              <a:rPr b="1" lang="en-US">
                <a:solidFill>
                  <a:schemeClr val="accent1"/>
                </a:solidFill>
                <a:latin typeface="Roboto Condensed"/>
                <a:ea typeface="Roboto Condensed"/>
                <a:cs typeface="Roboto Condensed"/>
                <a:sym typeface="Roboto Condensed"/>
              </a:rPr>
              <a:t>Reasonable alternative </a:t>
            </a:r>
            <a:endParaRPr/>
          </a:p>
          <a:p>
            <a:pPr indent="-285750" lvl="0" marL="568325" rtl="0" algn="l">
              <a:lnSpc>
                <a:spcPct val="100000"/>
              </a:lnSpc>
              <a:spcBef>
                <a:spcPts val="600"/>
              </a:spcBef>
              <a:spcAft>
                <a:spcPts val="0"/>
              </a:spcAft>
              <a:buSzPts val="1400"/>
              <a:buChar char="•"/>
            </a:pPr>
            <a:r>
              <a:rPr b="1" lang="en-US">
                <a:solidFill>
                  <a:schemeClr val="accent1"/>
                </a:solidFill>
                <a:latin typeface="Roboto Condensed"/>
                <a:ea typeface="Roboto Condensed"/>
                <a:cs typeface="Roboto Condensed"/>
                <a:sym typeface="Roboto Condensed"/>
              </a:rPr>
              <a:t>Refused treatment consequence </a:t>
            </a:r>
            <a:endParaRPr/>
          </a:p>
          <a:p>
            <a:pPr indent="0" lvl="0" marL="282575" rtl="0" algn="l">
              <a:lnSpc>
                <a:spcPct val="100000"/>
              </a:lnSpc>
              <a:spcBef>
                <a:spcPts val="600"/>
              </a:spcBef>
              <a:spcAft>
                <a:spcPts val="0"/>
              </a:spcAft>
              <a:buSzPts val="1400"/>
              <a:buNone/>
            </a:pPr>
            <a:r>
              <a:rPr lang="en-US">
                <a:latin typeface="Roboto Condensed"/>
                <a:ea typeface="Roboto Condensed"/>
                <a:cs typeface="Roboto Condensed"/>
                <a:sym typeface="Roboto Condensed"/>
              </a:rPr>
              <a:t>+ the patient should have the ability to ask questions </a:t>
            </a:r>
            <a:endParaRPr/>
          </a:p>
          <a:p>
            <a:pPr indent="-285750" lvl="1" marL="285750" rtl="0" algn="l">
              <a:lnSpc>
                <a:spcPct val="100000"/>
              </a:lnSpc>
              <a:spcBef>
                <a:spcPts val="600"/>
              </a:spcBef>
              <a:spcAft>
                <a:spcPts val="0"/>
              </a:spcAft>
              <a:buSzPts val="1400"/>
              <a:buChar char="•"/>
            </a:pPr>
            <a:r>
              <a:rPr b="1" lang="en-US">
                <a:latin typeface="Roboto Condensed"/>
                <a:ea typeface="Roboto Condensed"/>
                <a:cs typeface="Roboto Condensed"/>
                <a:sym typeface="Roboto Condensed"/>
              </a:rPr>
              <a:t>Situations that </a:t>
            </a:r>
            <a:r>
              <a:rPr b="1" lang="en-US" u="sng">
                <a:latin typeface="Roboto Condensed"/>
                <a:ea typeface="Roboto Condensed"/>
                <a:cs typeface="Roboto Condensed"/>
                <a:sym typeface="Roboto Condensed"/>
              </a:rPr>
              <a:t>do not require informed consent </a:t>
            </a:r>
            <a:endParaRPr/>
          </a:p>
          <a:p>
            <a:pPr indent="0" lvl="1" marL="568325" rtl="0" algn="l">
              <a:lnSpc>
                <a:spcPct val="100000"/>
              </a:lnSpc>
              <a:spcBef>
                <a:spcPts val="600"/>
              </a:spcBef>
              <a:spcAft>
                <a:spcPts val="0"/>
              </a:spcAft>
              <a:buSzPts val="1400"/>
              <a:buNone/>
            </a:pPr>
            <a:r>
              <a:rPr lang="en-US">
                <a:solidFill>
                  <a:schemeClr val="accent1"/>
                </a:solidFill>
                <a:latin typeface="Roboto Condensed"/>
                <a:ea typeface="Roboto Condensed"/>
                <a:cs typeface="Roboto Condensed"/>
                <a:sym typeface="Roboto Condensed"/>
              </a:rPr>
              <a:t>1. </a:t>
            </a:r>
            <a:r>
              <a:rPr b="1" lang="en-US">
                <a:solidFill>
                  <a:schemeClr val="accent1"/>
                </a:solidFill>
                <a:latin typeface="Roboto Condensed"/>
                <a:ea typeface="Roboto Condensed"/>
                <a:cs typeface="Roboto Condensed"/>
                <a:sym typeface="Roboto Condensed"/>
              </a:rPr>
              <a:t>Lifesaving</a:t>
            </a:r>
            <a:r>
              <a:rPr lang="en-US">
                <a:solidFill>
                  <a:schemeClr val="accent1"/>
                </a:solidFill>
                <a:latin typeface="Roboto Condensed"/>
                <a:ea typeface="Roboto Condensed"/>
                <a:cs typeface="Roboto Condensed"/>
                <a:sym typeface="Roboto Condensed"/>
              </a:rPr>
              <a:t> medical emergency.</a:t>
            </a:r>
            <a:endParaRPr/>
          </a:p>
          <a:p>
            <a:pPr indent="0" lvl="1" marL="568325" rtl="0" algn="l">
              <a:lnSpc>
                <a:spcPct val="100000"/>
              </a:lnSpc>
              <a:spcBef>
                <a:spcPts val="600"/>
              </a:spcBef>
              <a:spcAft>
                <a:spcPts val="0"/>
              </a:spcAft>
              <a:buSzPts val="1400"/>
              <a:buNone/>
            </a:pPr>
            <a:r>
              <a:rPr lang="en-US">
                <a:solidFill>
                  <a:schemeClr val="accent1"/>
                </a:solidFill>
                <a:latin typeface="Roboto Condensed"/>
                <a:ea typeface="Roboto Condensed"/>
                <a:cs typeface="Roboto Condensed"/>
                <a:sym typeface="Roboto Condensed"/>
              </a:rPr>
              <a:t>2. Prevention of </a:t>
            </a:r>
            <a:r>
              <a:rPr b="1" lang="en-US">
                <a:solidFill>
                  <a:schemeClr val="accent1"/>
                </a:solidFill>
                <a:latin typeface="Roboto Condensed"/>
                <a:ea typeface="Roboto Condensed"/>
                <a:cs typeface="Roboto Condensed"/>
                <a:sym typeface="Roboto Condensed"/>
              </a:rPr>
              <a:t>suicidal or homicidal behavior</a:t>
            </a:r>
            <a:r>
              <a:rPr lang="en-US">
                <a:solidFill>
                  <a:schemeClr val="accent1"/>
                </a:solidFill>
                <a:latin typeface="Roboto Condensed"/>
                <a:ea typeface="Roboto Condensed"/>
                <a:cs typeface="Roboto Condensed"/>
                <a:sym typeface="Roboto Condensed"/>
              </a:rPr>
              <a:t>. </a:t>
            </a:r>
            <a:endParaRPr/>
          </a:p>
          <a:p>
            <a:pPr indent="0" lvl="1" marL="568325" rtl="0" algn="l">
              <a:lnSpc>
                <a:spcPct val="100000"/>
              </a:lnSpc>
              <a:spcBef>
                <a:spcPts val="600"/>
              </a:spcBef>
              <a:spcAft>
                <a:spcPts val="0"/>
              </a:spcAft>
              <a:buSzPts val="1400"/>
              <a:buNone/>
            </a:pPr>
            <a:r>
              <a:rPr lang="en-US">
                <a:solidFill>
                  <a:schemeClr val="accent1"/>
                </a:solidFill>
                <a:latin typeface="Roboto Condensed"/>
                <a:ea typeface="Roboto Condensed"/>
                <a:cs typeface="Roboto Condensed"/>
                <a:sym typeface="Roboto Condensed"/>
              </a:rPr>
              <a:t>3. </a:t>
            </a:r>
            <a:r>
              <a:rPr b="1" lang="en-US" u="sng">
                <a:solidFill>
                  <a:schemeClr val="accent1"/>
                </a:solidFill>
                <a:latin typeface="Roboto Condensed"/>
                <a:ea typeface="Roboto Condensed"/>
                <a:cs typeface="Roboto Condensed"/>
                <a:sym typeface="Roboto Condensed"/>
              </a:rPr>
              <a:t>Unemancipated minors</a:t>
            </a:r>
            <a:r>
              <a:rPr b="1" lang="en-US">
                <a:solidFill>
                  <a:schemeClr val="accent1"/>
                </a:solidFill>
                <a:latin typeface="Roboto Condensed"/>
                <a:ea typeface="Roboto Condensed"/>
                <a:cs typeface="Roboto Condensed"/>
                <a:sym typeface="Roboto Condensed"/>
              </a:rPr>
              <a:t> </a:t>
            </a:r>
            <a:r>
              <a:rPr lang="en-US">
                <a:solidFill>
                  <a:schemeClr val="accent1"/>
                </a:solidFill>
                <a:latin typeface="Roboto Condensed"/>
                <a:ea typeface="Roboto Condensed"/>
                <a:cs typeface="Roboto Condensed"/>
                <a:sym typeface="Roboto Condensed"/>
              </a:rPr>
              <a:t>(typically require informed consent from the parent or legal guardian).</a:t>
            </a:r>
            <a:endParaRPr/>
          </a:p>
          <a:p>
            <a:pPr indent="-196850" lvl="1" marL="568325" rtl="0" algn="l">
              <a:lnSpc>
                <a:spcPct val="100000"/>
              </a:lnSpc>
              <a:spcBef>
                <a:spcPts val="600"/>
              </a:spcBef>
              <a:spcAft>
                <a:spcPts val="0"/>
              </a:spcAft>
              <a:buSzPts val="1400"/>
              <a:buNone/>
            </a:pPr>
            <a:r>
              <a:t/>
            </a:r>
            <a:endParaRPr>
              <a:latin typeface="Roboto Condensed"/>
              <a:ea typeface="Roboto Condensed"/>
              <a:cs typeface="Roboto Condensed"/>
              <a:sym typeface="Roboto Condensed"/>
            </a:endParaRPr>
          </a:p>
        </p:txBody>
      </p:sp>
      <p:cxnSp>
        <p:nvCxnSpPr>
          <p:cNvPr id="845" name="Google Shape;845;p49"/>
          <p:cNvCxnSpPr/>
          <p:nvPr/>
        </p:nvCxnSpPr>
        <p:spPr>
          <a:xfrm>
            <a:off x="1727486" y="4422143"/>
            <a:ext cx="228000" cy="278700"/>
          </a:xfrm>
          <a:prstGeom prst="straightConnector1">
            <a:avLst/>
          </a:prstGeom>
          <a:noFill/>
          <a:ln cap="flat" cmpd="sng" w="9525">
            <a:solidFill>
              <a:schemeClr val="dk2"/>
            </a:solidFill>
            <a:prstDash val="solid"/>
            <a:round/>
            <a:headEnd len="sm" w="sm" type="none"/>
            <a:tailEnd len="med" w="med" type="triangle"/>
          </a:ln>
        </p:spPr>
      </p:cxnSp>
      <p:sp>
        <p:nvSpPr>
          <p:cNvPr id="846" name="Google Shape;846;p49"/>
          <p:cNvSpPr txBox="1"/>
          <p:nvPr/>
        </p:nvSpPr>
        <p:spPr>
          <a:xfrm>
            <a:off x="2032414" y="4446625"/>
            <a:ext cx="5156100" cy="39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accent6"/>
                </a:solidFill>
                <a:latin typeface="Rubik"/>
                <a:ea typeface="Rubik"/>
                <a:cs typeface="Rubik"/>
                <a:sym typeface="Rubik"/>
              </a:rPr>
              <a:t>not married, self-supporting, pregnant or with children nor in the military (these cases are considered emancipated and can give consent without parents) </a:t>
            </a:r>
            <a:endParaRPr b="0" i="0" sz="1200" u="none" cap="none" strike="noStrike">
              <a:solidFill>
                <a:schemeClr val="accent6"/>
              </a:solidFill>
              <a:latin typeface="Rubik"/>
              <a:ea typeface="Rubik"/>
              <a:cs typeface="Rubik"/>
              <a:sym typeface="Rubik"/>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5"/>
          <p:cNvSpPr txBox="1"/>
          <p:nvPr>
            <p:ph type="title"/>
          </p:nvPr>
        </p:nvSpPr>
        <p:spPr>
          <a:xfrm>
            <a:off x="720000" y="5394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Mental status examination </a:t>
            </a:r>
            <a:endParaRPr/>
          </a:p>
        </p:txBody>
      </p:sp>
      <p:sp>
        <p:nvSpPr>
          <p:cNvPr id="306" name="Google Shape;306;p5"/>
          <p:cNvSpPr txBox="1"/>
          <p:nvPr>
            <p:ph idx="4294967295" type="body"/>
          </p:nvPr>
        </p:nvSpPr>
        <p:spPr>
          <a:xfrm>
            <a:off x="720000" y="1346200"/>
            <a:ext cx="7704000" cy="3285600"/>
          </a:xfrm>
          <a:prstGeom prst="rect">
            <a:avLst/>
          </a:prstGeom>
          <a:noFill/>
          <a:ln>
            <a:noFill/>
          </a:ln>
        </p:spPr>
        <p:txBody>
          <a:bodyPr anchorCtr="0" anchor="t" bIns="45700" lIns="91425" spcFirstLastPara="1" rIns="91425" wrap="square" tIns="45700">
            <a:normAutofit/>
          </a:bodyPr>
          <a:lstStyle/>
          <a:p>
            <a:pPr indent="-285750" lvl="0" marL="285750" rtl="0" algn="l">
              <a:lnSpc>
                <a:spcPct val="100000"/>
              </a:lnSpc>
              <a:spcBef>
                <a:spcPts val="0"/>
              </a:spcBef>
              <a:spcAft>
                <a:spcPts val="0"/>
              </a:spcAft>
              <a:buSzPts val="1800"/>
              <a:buChar char="•"/>
            </a:pPr>
            <a:r>
              <a:rPr lang="en-US" sz="1800">
                <a:latin typeface="Roboto Condensed"/>
                <a:ea typeface="Roboto Condensed"/>
                <a:cs typeface="Roboto Condensed"/>
                <a:sym typeface="Roboto Condensed"/>
              </a:rPr>
              <a:t>Analogous to physical exam in other areas of medicine </a:t>
            </a:r>
            <a:endParaRPr/>
          </a:p>
          <a:p>
            <a:pPr indent="-285750" lvl="0" marL="285750" rtl="0" algn="l">
              <a:lnSpc>
                <a:spcPct val="100000"/>
              </a:lnSpc>
              <a:spcBef>
                <a:spcPts val="0"/>
              </a:spcBef>
              <a:spcAft>
                <a:spcPts val="0"/>
              </a:spcAft>
              <a:buSzPts val="1800"/>
              <a:buChar char="•"/>
            </a:pPr>
            <a:r>
              <a:rPr lang="en-US" sz="1800">
                <a:latin typeface="Roboto Condensed"/>
                <a:ea typeface="Roboto Condensed"/>
                <a:cs typeface="Roboto Condensed"/>
                <a:sym typeface="Roboto Condensed"/>
              </a:rPr>
              <a:t>Assesses the following:</a:t>
            </a:r>
            <a:endParaRPr/>
          </a:p>
          <a:p>
            <a:pPr indent="-285750" lvl="1" marL="623888" rtl="0" algn="l">
              <a:lnSpc>
                <a:spcPct val="100000"/>
              </a:lnSpc>
              <a:spcBef>
                <a:spcPts val="0"/>
              </a:spcBef>
              <a:spcAft>
                <a:spcPts val="0"/>
              </a:spcAft>
              <a:buSzPts val="1600"/>
              <a:buChar char="•"/>
            </a:pPr>
            <a:r>
              <a:rPr lang="en-US" sz="1600">
                <a:latin typeface="Roboto Condensed"/>
                <a:ea typeface="Roboto Condensed"/>
                <a:cs typeface="Roboto Condensed"/>
                <a:sym typeface="Roboto Condensed"/>
              </a:rPr>
              <a:t>Appearance/behavior</a:t>
            </a:r>
            <a:endParaRPr/>
          </a:p>
          <a:p>
            <a:pPr indent="-285750" lvl="1" marL="623888" rtl="0" algn="l">
              <a:lnSpc>
                <a:spcPct val="100000"/>
              </a:lnSpc>
              <a:spcBef>
                <a:spcPts val="0"/>
              </a:spcBef>
              <a:spcAft>
                <a:spcPts val="0"/>
              </a:spcAft>
              <a:buSzPts val="1600"/>
              <a:buChar char="•"/>
            </a:pPr>
            <a:r>
              <a:rPr lang="en-US" sz="1600">
                <a:latin typeface="Roboto Condensed"/>
                <a:ea typeface="Roboto Condensed"/>
                <a:cs typeface="Roboto Condensed"/>
                <a:sym typeface="Roboto Condensed"/>
              </a:rPr>
              <a:t>Speech </a:t>
            </a:r>
            <a:endParaRPr/>
          </a:p>
          <a:p>
            <a:pPr indent="-285750" lvl="1" marL="623888" rtl="0" algn="l">
              <a:lnSpc>
                <a:spcPct val="100000"/>
              </a:lnSpc>
              <a:spcBef>
                <a:spcPts val="0"/>
              </a:spcBef>
              <a:spcAft>
                <a:spcPts val="0"/>
              </a:spcAft>
              <a:buSzPts val="1600"/>
              <a:buChar char="•"/>
            </a:pPr>
            <a:r>
              <a:rPr lang="en-US" sz="1600">
                <a:latin typeface="Roboto Condensed"/>
                <a:ea typeface="Roboto Condensed"/>
                <a:cs typeface="Roboto Condensed"/>
                <a:sym typeface="Roboto Condensed"/>
              </a:rPr>
              <a:t>Mood/affect </a:t>
            </a:r>
            <a:endParaRPr/>
          </a:p>
          <a:p>
            <a:pPr indent="-285750" lvl="1" marL="623888" rtl="0" algn="l">
              <a:lnSpc>
                <a:spcPct val="100000"/>
              </a:lnSpc>
              <a:spcBef>
                <a:spcPts val="0"/>
              </a:spcBef>
              <a:spcAft>
                <a:spcPts val="0"/>
              </a:spcAft>
              <a:buSzPts val="1600"/>
              <a:buChar char="•"/>
            </a:pPr>
            <a:r>
              <a:rPr lang="en-US" sz="1600">
                <a:latin typeface="Roboto Condensed"/>
                <a:ea typeface="Roboto Condensed"/>
                <a:cs typeface="Roboto Condensed"/>
                <a:sym typeface="Roboto Condensed"/>
              </a:rPr>
              <a:t>Thought process and content </a:t>
            </a:r>
            <a:endParaRPr/>
          </a:p>
          <a:p>
            <a:pPr indent="-285750" lvl="1" marL="623888" rtl="0" algn="l">
              <a:lnSpc>
                <a:spcPct val="100000"/>
              </a:lnSpc>
              <a:spcBef>
                <a:spcPts val="0"/>
              </a:spcBef>
              <a:spcAft>
                <a:spcPts val="0"/>
              </a:spcAft>
              <a:buSzPts val="1600"/>
              <a:buChar char="•"/>
            </a:pPr>
            <a:r>
              <a:rPr lang="en-US" sz="1600">
                <a:latin typeface="Roboto Condensed"/>
                <a:ea typeface="Roboto Condensed"/>
                <a:cs typeface="Roboto Condensed"/>
                <a:sym typeface="Roboto Condensed"/>
              </a:rPr>
              <a:t>Perceptual disturbances </a:t>
            </a:r>
            <a:endParaRPr/>
          </a:p>
          <a:p>
            <a:pPr indent="-285750" lvl="1" marL="623888" rtl="0" algn="l">
              <a:lnSpc>
                <a:spcPct val="100000"/>
              </a:lnSpc>
              <a:spcBef>
                <a:spcPts val="0"/>
              </a:spcBef>
              <a:spcAft>
                <a:spcPts val="0"/>
              </a:spcAft>
              <a:buSzPts val="1600"/>
              <a:buChar char="•"/>
            </a:pPr>
            <a:r>
              <a:rPr lang="en-US" sz="1600">
                <a:latin typeface="Roboto Condensed"/>
                <a:ea typeface="Roboto Condensed"/>
                <a:cs typeface="Roboto Condensed"/>
                <a:sym typeface="Roboto Condensed"/>
              </a:rPr>
              <a:t>Cognition </a:t>
            </a:r>
            <a:endParaRPr/>
          </a:p>
          <a:p>
            <a:pPr indent="-285750" lvl="1" marL="623888" rtl="0" algn="l">
              <a:lnSpc>
                <a:spcPct val="100000"/>
              </a:lnSpc>
              <a:spcBef>
                <a:spcPts val="0"/>
              </a:spcBef>
              <a:spcAft>
                <a:spcPts val="0"/>
              </a:spcAft>
              <a:buSzPts val="1600"/>
              <a:buChar char="•"/>
            </a:pPr>
            <a:r>
              <a:rPr lang="en-US" sz="1600">
                <a:latin typeface="Roboto Condensed"/>
                <a:ea typeface="Roboto Condensed"/>
                <a:cs typeface="Roboto Condensed"/>
                <a:sym typeface="Roboto Condensed"/>
              </a:rPr>
              <a:t>Insight and judgement/impulse control </a:t>
            </a:r>
            <a:endParaRPr/>
          </a:p>
          <a:p>
            <a:pPr indent="-285750" lvl="0" marL="285750" rtl="0" algn="l">
              <a:lnSpc>
                <a:spcPct val="100000"/>
              </a:lnSpc>
              <a:spcBef>
                <a:spcPts val="0"/>
              </a:spcBef>
              <a:spcAft>
                <a:spcPts val="0"/>
              </a:spcAft>
              <a:buSzPts val="1800"/>
              <a:buChar char="•"/>
            </a:pPr>
            <a:r>
              <a:rPr lang="en-US" sz="1800">
                <a:latin typeface="Roboto Condensed"/>
                <a:ea typeface="Roboto Condensed"/>
                <a:cs typeface="Roboto Condensed"/>
                <a:sym typeface="Roboto Condensed"/>
              </a:rPr>
              <a:t>Mental status exam tells about the mental status at the moment ONLY, it can change hourly or daily.</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0" name="Shape 850"/>
        <p:cNvGrpSpPr/>
        <p:nvPr/>
      </p:nvGrpSpPr>
      <p:grpSpPr>
        <a:xfrm>
          <a:off x="0" y="0"/>
          <a:ext cx="0" cy="0"/>
          <a:chOff x="0" y="0"/>
          <a:chExt cx="0" cy="0"/>
        </a:xfrm>
      </p:grpSpPr>
      <p:sp>
        <p:nvSpPr>
          <p:cNvPr id="851" name="Google Shape;851;g2b08e39b9f0_4_0"/>
          <p:cNvSpPr txBox="1"/>
          <p:nvPr>
            <p:ph type="title"/>
          </p:nvPr>
        </p:nvSpPr>
        <p:spPr>
          <a:xfrm>
            <a:off x="720000" y="5394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Decisional capacity </a:t>
            </a:r>
            <a:endParaRPr/>
          </a:p>
        </p:txBody>
      </p:sp>
      <p:sp>
        <p:nvSpPr>
          <p:cNvPr id="852" name="Google Shape;852;g2b08e39b9f0_4_0"/>
          <p:cNvSpPr txBox="1"/>
          <p:nvPr>
            <p:ph idx="1" type="body"/>
          </p:nvPr>
        </p:nvSpPr>
        <p:spPr>
          <a:xfrm>
            <a:off x="720725" y="1321385"/>
            <a:ext cx="7702500" cy="3287700"/>
          </a:xfrm>
          <a:prstGeom prst="rect">
            <a:avLst/>
          </a:prstGeom>
          <a:noFill/>
          <a:ln>
            <a:noFill/>
          </a:ln>
        </p:spPr>
        <p:txBody>
          <a:bodyPr anchorCtr="0" anchor="t" bIns="45700" lIns="91425" spcFirstLastPara="1" rIns="91425" wrap="square" tIns="45700">
            <a:normAutofit/>
          </a:bodyPr>
          <a:lstStyle/>
          <a:p>
            <a:pPr indent="-228600" lvl="0" marL="228600" rtl="0" algn="l">
              <a:lnSpc>
                <a:spcPct val="100000"/>
              </a:lnSpc>
              <a:spcBef>
                <a:spcPts val="0"/>
              </a:spcBef>
              <a:spcAft>
                <a:spcPts val="0"/>
              </a:spcAft>
              <a:buClr>
                <a:schemeClr val="dk1"/>
              </a:buClr>
              <a:buSzPts val="1400"/>
              <a:buFont typeface="Roboto Condensed"/>
              <a:buChar char="•"/>
            </a:pPr>
            <a:r>
              <a:rPr b="1" lang="en-US">
                <a:solidFill>
                  <a:schemeClr val="dk1"/>
                </a:solidFill>
                <a:latin typeface="Roboto Condensed"/>
                <a:ea typeface="Roboto Condensed"/>
                <a:cs typeface="Roboto Condensed"/>
                <a:sym typeface="Roboto Condensed"/>
              </a:rPr>
              <a:t>Capacity: </a:t>
            </a:r>
            <a:r>
              <a:rPr lang="en-US">
                <a:solidFill>
                  <a:schemeClr val="dk1"/>
                </a:solidFill>
                <a:latin typeface="Roboto Condensed"/>
                <a:ea typeface="Roboto Condensed"/>
                <a:cs typeface="Roboto Condensed"/>
                <a:sym typeface="Roboto Condensed"/>
              </a:rPr>
              <a:t>is a clinical term and may be assessed by physicians. </a:t>
            </a:r>
            <a:endParaRPr>
              <a:solidFill>
                <a:schemeClr val="dk1"/>
              </a:solidFill>
              <a:latin typeface="Roboto Condensed"/>
              <a:ea typeface="Roboto Condensed"/>
              <a:cs typeface="Roboto Condensed"/>
              <a:sym typeface="Roboto Condensed"/>
            </a:endParaRPr>
          </a:p>
          <a:p>
            <a:pPr indent="-228600" lvl="0" marL="228600" rtl="0" algn="l">
              <a:lnSpc>
                <a:spcPct val="100000"/>
              </a:lnSpc>
              <a:spcBef>
                <a:spcPts val="0"/>
              </a:spcBef>
              <a:spcAft>
                <a:spcPts val="0"/>
              </a:spcAft>
              <a:buClr>
                <a:schemeClr val="dk1"/>
              </a:buClr>
              <a:buSzPts val="1400"/>
              <a:buFont typeface="Roboto Condensed"/>
              <a:buChar char="•"/>
            </a:pPr>
            <a:r>
              <a:rPr b="1" lang="en-US">
                <a:solidFill>
                  <a:schemeClr val="dk1"/>
                </a:solidFill>
                <a:latin typeface="Roboto Condensed"/>
                <a:ea typeface="Roboto Condensed"/>
                <a:cs typeface="Roboto Condensed"/>
                <a:sym typeface="Roboto Condensed"/>
              </a:rPr>
              <a:t>Competence: </a:t>
            </a:r>
            <a:r>
              <a:rPr lang="en-US">
                <a:solidFill>
                  <a:schemeClr val="dk1"/>
                </a:solidFill>
                <a:latin typeface="Roboto Condensed"/>
                <a:ea typeface="Roboto Condensed"/>
                <a:cs typeface="Roboto Condensed"/>
                <a:sym typeface="Roboto Condensed"/>
              </a:rPr>
              <a:t>is a legal term and can be decided only by a judge.</a:t>
            </a:r>
            <a:endParaRPr>
              <a:solidFill>
                <a:schemeClr val="dk1"/>
              </a:solidFill>
              <a:latin typeface="Roboto Condensed"/>
              <a:ea typeface="Roboto Condensed"/>
              <a:cs typeface="Roboto Condensed"/>
              <a:sym typeface="Roboto Condensed"/>
            </a:endParaRPr>
          </a:p>
          <a:p>
            <a:pPr indent="-228600" lvl="0" marL="228600" rtl="0" algn="l">
              <a:lnSpc>
                <a:spcPct val="100000"/>
              </a:lnSpc>
              <a:spcBef>
                <a:spcPts val="0"/>
              </a:spcBef>
              <a:spcAft>
                <a:spcPts val="0"/>
              </a:spcAft>
              <a:buClr>
                <a:schemeClr val="dk1"/>
              </a:buClr>
              <a:buSzPts val="1400"/>
              <a:buFont typeface="Roboto Condensed"/>
              <a:buChar char="•"/>
            </a:pPr>
            <a:r>
              <a:rPr lang="en-US">
                <a:solidFill>
                  <a:schemeClr val="dk1"/>
                </a:solidFill>
                <a:latin typeface="Roboto Condensed"/>
                <a:ea typeface="Roboto Condensed"/>
                <a:cs typeface="Roboto Condensed"/>
                <a:sym typeface="Roboto Condensed"/>
              </a:rPr>
              <a:t>To say that a patient has decisional capacity, they must be able to:</a:t>
            </a:r>
            <a:endParaRPr>
              <a:solidFill>
                <a:schemeClr val="dk1"/>
              </a:solidFill>
              <a:latin typeface="Roboto Condensed"/>
              <a:ea typeface="Roboto Condensed"/>
              <a:cs typeface="Roboto Condensed"/>
              <a:sym typeface="Roboto Condensed"/>
            </a:endParaRPr>
          </a:p>
          <a:p>
            <a:pPr indent="-317500" lvl="1" marL="914400" rtl="0" algn="l">
              <a:lnSpc>
                <a:spcPct val="115000"/>
              </a:lnSpc>
              <a:spcBef>
                <a:spcPts val="0"/>
              </a:spcBef>
              <a:spcAft>
                <a:spcPts val="0"/>
              </a:spcAft>
              <a:buClr>
                <a:schemeClr val="dk2"/>
              </a:buClr>
              <a:buSzPts val="1400"/>
              <a:buFont typeface="Roboto Condensed"/>
              <a:buChar char="•"/>
            </a:pPr>
            <a:r>
              <a:rPr lang="en-US">
                <a:solidFill>
                  <a:schemeClr val="dk2"/>
                </a:solidFill>
                <a:latin typeface="Roboto Condensed"/>
                <a:ea typeface="Roboto Condensed"/>
                <a:cs typeface="Roboto Condensed"/>
                <a:sym typeface="Roboto Condensed"/>
              </a:rPr>
              <a:t>Understand the relevant information regarding treatment (purpose, risks, benefits). </a:t>
            </a:r>
            <a:endParaRPr>
              <a:solidFill>
                <a:schemeClr val="dk2"/>
              </a:solidFill>
              <a:latin typeface="Roboto Condensed"/>
              <a:ea typeface="Roboto Condensed"/>
              <a:cs typeface="Roboto Condensed"/>
              <a:sym typeface="Roboto Condensed"/>
            </a:endParaRPr>
          </a:p>
          <a:p>
            <a:pPr indent="-317500" lvl="1" marL="914400" rtl="0" algn="l">
              <a:lnSpc>
                <a:spcPct val="115000"/>
              </a:lnSpc>
              <a:spcBef>
                <a:spcPts val="0"/>
              </a:spcBef>
              <a:spcAft>
                <a:spcPts val="0"/>
              </a:spcAft>
              <a:buClr>
                <a:schemeClr val="dk2"/>
              </a:buClr>
              <a:buSzPts val="1400"/>
              <a:buFont typeface="Roboto Condensed"/>
              <a:buChar char="•"/>
            </a:pPr>
            <a:r>
              <a:rPr lang="en-US">
                <a:solidFill>
                  <a:schemeClr val="dk2"/>
                </a:solidFill>
                <a:latin typeface="Roboto Condensed"/>
                <a:ea typeface="Roboto Condensed"/>
                <a:cs typeface="Roboto Condensed"/>
                <a:sym typeface="Roboto Condensed"/>
              </a:rPr>
              <a:t>Appreciate the appropriate weight and impact of the decision. </a:t>
            </a:r>
            <a:endParaRPr>
              <a:solidFill>
                <a:schemeClr val="dk2"/>
              </a:solidFill>
              <a:latin typeface="Roboto Condensed"/>
              <a:ea typeface="Roboto Condensed"/>
              <a:cs typeface="Roboto Condensed"/>
              <a:sym typeface="Roboto Condensed"/>
            </a:endParaRPr>
          </a:p>
          <a:p>
            <a:pPr indent="-317500" lvl="1" marL="914400" rtl="0" algn="l">
              <a:lnSpc>
                <a:spcPct val="115000"/>
              </a:lnSpc>
              <a:spcBef>
                <a:spcPts val="0"/>
              </a:spcBef>
              <a:spcAft>
                <a:spcPts val="0"/>
              </a:spcAft>
              <a:buClr>
                <a:schemeClr val="dk2"/>
              </a:buClr>
              <a:buSzPts val="1400"/>
              <a:buFont typeface="Roboto Condensed"/>
              <a:buChar char="•"/>
            </a:pPr>
            <a:r>
              <a:rPr lang="en-US">
                <a:solidFill>
                  <a:schemeClr val="dk2"/>
                </a:solidFill>
                <a:latin typeface="Roboto Condensed"/>
                <a:ea typeface="Roboto Condensed"/>
                <a:cs typeface="Roboto Condensed"/>
                <a:sym typeface="Roboto Condensed"/>
              </a:rPr>
              <a:t>Logically manipulate the information to make a decision.</a:t>
            </a:r>
            <a:endParaRPr>
              <a:solidFill>
                <a:schemeClr val="dk2"/>
              </a:solidFill>
              <a:latin typeface="Roboto Condensed"/>
              <a:ea typeface="Roboto Condensed"/>
              <a:cs typeface="Roboto Condensed"/>
              <a:sym typeface="Roboto Condensed"/>
            </a:endParaRPr>
          </a:p>
          <a:p>
            <a:pPr indent="-317500" lvl="1" marL="914400" rtl="0" algn="l">
              <a:lnSpc>
                <a:spcPct val="115000"/>
              </a:lnSpc>
              <a:spcBef>
                <a:spcPts val="0"/>
              </a:spcBef>
              <a:spcAft>
                <a:spcPts val="0"/>
              </a:spcAft>
              <a:buClr>
                <a:schemeClr val="dk2"/>
              </a:buClr>
              <a:buSzPts val="1400"/>
              <a:buFont typeface="Roboto Condensed"/>
              <a:buChar char="•"/>
            </a:pPr>
            <a:r>
              <a:rPr lang="en-US">
                <a:solidFill>
                  <a:schemeClr val="dk2"/>
                </a:solidFill>
                <a:latin typeface="Roboto Condensed"/>
                <a:ea typeface="Roboto Condensed"/>
                <a:cs typeface="Roboto Condensed"/>
                <a:sym typeface="Roboto Condensed"/>
              </a:rPr>
              <a:t>Communicate a choice or preference</a:t>
            </a:r>
            <a:endParaRPr>
              <a:solidFill>
                <a:schemeClr val="dk2"/>
              </a:solidFill>
              <a:latin typeface="Roboto Condensed"/>
              <a:ea typeface="Roboto Condensed"/>
              <a:cs typeface="Roboto Condensed"/>
              <a:sym typeface="Roboto Condensed"/>
            </a:endParaRPr>
          </a:p>
          <a:p>
            <a:pPr indent="-228600" lvl="0" marL="228600" rtl="0" algn="l">
              <a:lnSpc>
                <a:spcPct val="115000"/>
              </a:lnSpc>
              <a:spcBef>
                <a:spcPts val="0"/>
              </a:spcBef>
              <a:spcAft>
                <a:spcPts val="0"/>
              </a:spcAft>
              <a:buClr>
                <a:schemeClr val="dk1"/>
              </a:buClr>
              <a:buSzPts val="1400"/>
              <a:buFont typeface="Roboto Condensed"/>
              <a:buChar char="•"/>
            </a:pPr>
            <a:r>
              <a:rPr lang="en-US">
                <a:solidFill>
                  <a:schemeClr val="dk1"/>
                </a:solidFill>
                <a:latin typeface="Roboto Condensed"/>
                <a:ea typeface="Roboto Condensed"/>
                <a:cs typeface="Roboto Condensed"/>
                <a:sym typeface="Roboto Condensed"/>
              </a:rPr>
              <a:t>For incompetent patients, the judge may appoint a guardian or a conservator who make decisions by substituted judgement (making decisions based on what the patient would most likely have wanted)</a:t>
            </a:r>
            <a:endParaRPr>
              <a:solidFill>
                <a:schemeClr val="dk1"/>
              </a:solidFill>
              <a:latin typeface="Roboto Condensed"/>
              <a:ea typeface="Roboto Condensed"/>
              <a:cs typeface="Roboto Condensed"/>
              <a:sym typeface="Roboto Condensed"/>
            </a:endParaRPr>
          </a:p>
          <a:p>
            <a:pPr indent="-228600" lvl="0" marL="228600" rtl="0" algn="l">
              <a:lnSpc>
                <a:spcPct val="115000"/>
              </a:lnSpc>
              <a:spcBef>
                <a:spcPts val="0"/>
              </a:spcBef>
              <a:spcAft>
                <a:spcPts val="0"/>
              </a:spcAft>
              <a:buClr>
                <a:schemeClr val="dk1"/>
              </a:buClr>
              <a:buSzPts val="1400"/>
              <a:buFont typeface="Roboto Condensed"/>
              <a:buChar char="•"/>
            </a:pPr>
            <a:r>
              <a:rPr b="1" lang="en-US">
                <a:solidFill>
                  <a:schemeClr val="dk2"/>
                </a:solidFill>
                <a:latin typeface="Roboto Condensed"/>
                <a:ea typeface="Roboto Condensed"/>
                <a:cs typeface="Roboto Condensed"/>
                <a:sym typeface="Roboto Condensed"/>
              </a:rPr>
              <a:t>“Declaration for Mental Health Treatment”</a:t>
            </a:r>
            <a:br>
              <a:rPr b="1" lang="en-US">
                <a:solidFill>
                  <a:schemeClr val="dk2"/>
                </a:solidFill>
                <a:latin typeface="Roboto Condensed"/>
                <a:ea typeface="Roboto Condensed"/>
                <a:cs typeface="Roboto Condensed"/>
                <a:sym typeface="Roboto Condensed"/>
              </a:rPr>
            </a:br>
            <a:r>
              <a:rPr lang="en-US">
                <a:solidFill>
                  <a:schemeClr val="dk1"/>
                </a:solidFill>
                <a:latin typeface="Roboto Condensed"/>
                <a:ea typeface="Roboto Condensed"/>
                <a:cs typeface="Roboto Condensed"/>
                <a:sym typeface="Roboto Condensed"/>
              </a:rPr>
              <a:t>Patients can often express their wishes for treatment in advance of losing competence or capacity using a mental health advance directive form</a:t>
            </a:r>
            <a:endParaRPr>
              <a:solidFill>
                <a:schemeClr val="dk1"/>
              </a:solidFill>
              <a:latin typeface="Roboto Condensed"/>
              <a:ea typeface="Roboto Condensed"/>
              <a:cs typeface="Roboto Condensed"/>
              <a:sym typeface="Roboto Condensed"/>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6" name="Shape 856"/>
        <p:cNvGrpSpPr/>
        <p:nvPr/>
      </p:nvGrpSpPr>
      <p:grpSpPr>
        <a:xfrm>
          <a:off x="0" y="0"/>
          <a:ext cx="0" cy="0"/>
          <a:chOff x="0" y="0"/>
          <a:chExt cx="0" cy="0"/>
        </a:xfrm>
      </p:grpSpPr>
      <p:sp>
        <p:nvSpPr>
          <p:cNvPr id="857" name="Google Shape;857;g2b163bd5540_0_3"/>
          <p:cNvSpPr txBox="1"/>
          <p:nvPr>
            <p:ph type="title"/>
          </p:nvPr>
        </p:nvSpPr>
        <p:spPr>
          <a:xfrm>
            <a:off x="720000" y="5394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Admission to psychiatric hospital </a:t>
            </a:r>
            <a:endParaRPr/>
          </a:p>
        </p:txBody>
      </p:sp>
      <p:sp>
        <p:nvSpPr>
          <p:cNvPr id="858" name="Google Shape;858;g2b163bd5540_0_3"/>
          <p:cNvSpPr txBox="1"/>
          <p:nvPr>
            <p:ph idx="1" type="body"/>
          </p:nvPr>
        </p:nvSpPr>
        <p:spPr>
          <a:xfrm>
            <a:off x="720725" y="1321385"/>
            <a:ext cx="7702500" cy="3287700"/>
          </a:xfrm>
          <a:prstGeom prst="rect">
            <a:avLst/>
          </a:prstGeom>
          <a:noFill/>
          <a:ln>
            <a:noFill/>
          </a:ln>
        </p:spPr>
        <p:txBody>
          <a:bodyPr anchorCtr="0" anchor="t" bIns="45700" lIns="91425" spcFirstLastPara="1" rIns="91425" wrap="square" tIns="45700">
            <a:normAutofit/>
          </a:bodyPr>
          <a:lstStyle/>
          <a:p>
            <a:pPr indent="-317500" lvl="0" marL="457200" rtl="0" algn="l">
              <a:lnSpc>
                <a:spcPct val="100000"/>
              </a:lnSpc>
              <a:spcBef>
                <a:spcPts val="0"/>
              </a:spcBef>
              <a:spcAft>
                <a:spcPts val="0"/>
              </a:spcAft>
              <a:buClr>
                <a:schemeClr val="dk1"/>
              </a:buClr>
              <a:buSzPts val="1400"/>
              <a:buFont typeface="Roboto Condensed"/>
              <a:buAutoNum type="arabicPeriod"/>
            </a:pPr>
            <a:r>
              <a:rPr lang="en-US">
                <a:solidFill>
                  <a:schemeClr val="dk1"/>
                </a:solidFill>
                <a:latin typeface="Roboto Condensed"/>
                <a:ea typeface="Roboto Condensed"/>
                <a:cs typeface="Roboto Condensed"/>
                <a:sym typeface="Roboto Condensed"/>
              </a:rPr>
              <a:t>Voluntary admission: patient requests or agrees to be admitted, must be first examined by a psychiatrist to determine if he/she needs hospitalization. </a:t>
            </a:r>
            <a:endParaRPr>
              <a:solidFill>
                <a:schemeClr val="dk1"/>
              </a:solidFill>
              <a:latin typeface="Roboto Condensed"/>
              <a:ea typeface="Roboto Condensed"/>
              <a:cs typeface="Roboto Condensed"/>
              <a:sym typeface="Roboto Condensed"/>
            </a:endParaRPr>
          </a:p>
          <a:p>
            <a:pPr indent="0" lvl="0" marL="914400" rtl="0" algn="l">
              <a:lnSpc>
                <a:spcPct val="100000"/>
              </a:lnSpc>
              <a:spcBef>
                <a:spcPts val="0"/>
              </a:spcBef>
              <a:spcAft>
                <a:spcPts val="0"/>
              </a:spcAft>
              <a:buSzPts val="1400"/>
              <a:buNone/>
            </a:pPr>
            <a:r>
              <a:rPr lang="en-US">
                <a:solidFill>
                  <a:schemeClr val="dk1"/>
                </a:solidFill>
                <a:latin typeface="Roboto Condensed"/>
                <a:ea typeface="Roboto Condensed"/>
                <a:cs typeface="Roboto Condensed"/>
                <a:sym typeface="Roboto Condensed"/>
              </a:rPr>
              <a:t>must have capacity and be competent, may or may not have the right to be discharged upon request.</a:t>
            </a:r>
            <a:endParaRPr>
              <a:solidFill>
                <a:schemeClr val="dk1"/>
              </a:solidFill>
              <a:latin typeface="Roboto Condensed"/>
              <a:ea typeface="Roboto Condensed"/>
              <a:cs typeface="Roboto Condensed"/>
              <a:sym typeface="Roboto Condensed"/>
            </a:endParaRPr>
          </a:p>
          <a:p>
            <a:pPr indent="-317500" lvl="0" marL="457200" rtl="0" algn="l">
              <a:lnSpc>
                <a:spcPct val="100000"/>
              </a:lnSpc>
              <a:spcBef>
                <a:spcPts val="0"/>
              </a:spcBef>
              <a:spcAft>
                <a:spcPts val="0"/>
              </a:spcAft>
              <a:buClr>
                <a:schemeClr val="dk1"/>
              </a:buClr>
              <a:buSzPts val="1400"/>
              <a:buFont typeface="Roboto Condensed"/>
              <a:buAutoNum type="arabicPeriod"/>
            </a:pPr>
            <a:r>
              <a:rPr lang="en-US">
                <a:solidFill>
                  <a:schemeClr val="dk1"/>
                </a:solidFill>
                <a:latin typeface="Roboto Condensed"/>
                <a:ea typeface="Roboto Condensed"/>
                <a:cs typeface="Roboto Condensed"/>
                <a:sym typeface="Roboto Condensed"/>
              </a:rPr>
              <a:t>Involuntary admission (a.k.a civil commitment) </a:t>
            </a:r>
            <a:endParaRPr>
              <a:solidFill>
                <a:schemeClr val="dk1"/>
              </a:solidFill>
              <a:latin typeface="Roboto Condensed"/>
              <a:ea typeface="Roboto Condensed"/>
              <a:cs typeface="Roboto Condensed"/>
              <a:sym typeface="Roboto Condensed"/>
            </a:endParaRPr>
          </a:p>
          <a:p>
            <a:pPr indent="0" lvl="0" marL="914400" rtl="0" algn="l">
              <a:lnSpc>
                <a:spcPct val="100000"/>
              </a:lnSpc>
              <a:spcBef>
                <a:spcPts val="0"/>
              </a:spcBef>
              <a:spcAft>
                <a:spcPts val="0"/>
              </a:spcAft>
              <a:buSzPts val="1400"/>
              <a:buNone/>
            </a:pPr>
            <a:r>
              <a:rPr lang="en-US">
                <a:solidFill>
                  <a:schemeClr val="dk1"/>
                </a:solidFill>
                <a:latin typeface="Roboto Condensed"/>
                <a:ea typeface="Roboto Condensed"/>
                <a:cs typeface="Roboto Condensed"/>
                <a:sym typeface="Roboto Condensed"/>
              </a:rPr>
              <a:t>Done by two physicians when patient is potentially harmful to self or others</a:t>
            </a:r>
            <a:endParaRPr>
              <a:solidFill>
                <a:schemeClr val="dk1"/>
              </a:solidFill>
              <a:latin typeface="Roboto Condensed"/>
              <a:ea typeface="Roboto Condensed"/>
              <a:cs typeface="Roboto Condensed"/>
              <a:sym typeface="Roboto Condensed"/>
            </a:endParaRPr>
          </a:p>
          <a:p>
            <a:pPr indent="0" lvl="0" marL="914400" rtl="0" algn="l">
              <a:lnSpc>
                <a:spcPct val="100000"/>
              </a:lnSpc>
              <a:spcBef>
                <a:spcPts val="0"/>
              </a:spcBef>
              <a:spcAft>
                <a:spcPts val="0"/>
              </a:spcAft>
              <a:buSzPts val="1400"/>
              <a:buNone/>
            </a:pPr>
            <a:r>
              <a:rPr lang="en-US">
                <a:solidFill>
                  <a:schemeClr val="dk1"/>
                </a:solidFill>
                <a:latin typeface="Roboto Condensed"/>
                <a:ea typeface="Roboto Condensed"/>
                <a:cs typeface="Roboto Condensed"/>
                <a:sym typeface="Roboto Condensed"/>
              </a:rPr>
              <a:t>After some days, the case is reviewed by an independent board to determine if continued hospitalization is necessary.</a:t>
            </a:r>
            <a:endParaRPr>
              <a:solidFill>
                <a:schemeClr val="dk1"/>
              </a:solidFill>
              <a:latin typeface="Roboto Condensed"/>
              <a:ea typeface="Roboto Condensed"/>
              <a:cs typeface="Roboto Condensed"/>
              <a:sym typeface="Roboto Condensed"/>
            </a:endParaRPr>
          </a:p>
          <a:p>
            <a:pPr indent="0" lvl="0" marL="914400" rtl="0" algn="l">
              <a:lnSpc>
                <a:spcPct val="100000"/>
              </a:lnSpc>
              <a:spcBef>
                <a:spcPts val="0"/>
              </a:spcBef>
              <a:spcAft>
                <a:spcPts val="0"/>
              </a:spcAft>
              <a:buSzPts val="1400"/>
              <a:buNone/>
            </a:pPr>
            <a:r>
              <a:rPr lang="en-US">
                <a:solidFill>
                  <a:schemeClr val="dk1"/>
                </a:solidFill>
                <a:latin typeface="Roboto Condensed"/>
                <a:ea typeface="Roboto Condensed"/>
                <a:cs typeface="Roboto Condensed"/>
                <a:sym typeface="Roboto Condensed"/>
              </a:rPr>
              <a:t>Patients must be given a copy of commitment papers and all their questions about it should be answered by staff </a:t>
            </a:r>
            <a:endParaRPr>
              <a:solidFill>
                <a:schemeClr val="dk1"/>
              </a:solidFill>
              <a:latin typeface="Roboto Condensed"/>
              <a:ea typeface="Roboto Condensed"/>
              <a:cs typeface="Roboto Condensed"/>
              <a:sym typeface="Roboto Condensed"/>
            </a:endParaRPr>
          </a:p>
          <a:p>
            <a:pPr indent="0" lvl="0" marL="914400" rtl="0" algn="l">
              <a:lnSpc>
                <a:spcPct val="100000"/>
              </a:lnSpc>
              <a:spcBef>
                <a:spcPts val="0"/>
              </a:spcBef>
              <a:spcAft>
                <a:spcPts val="0"/>
              </a:spcAft>
              <a:buSzPts val="1400"/>
              <a:buNone/>
            </a:pPr>
            <a:r>
              <a:rPr lang="en-US">
                <a:solidFill>
                  <a:schemeClr val="dk1"/>
                </a:solidFill>
                <a:latin typeface="Roboto Condensed"/>
                <a:ea typeface="Roboto Condensed"/>
                <a:cs typeface="Roboto Condensed"/>
                <a:sym typeface="Roboto Condensed"/>
              </a:rPr>
              <a:t>Patients still have the rights to trial to challenge their hospitalization and have the right to refuse non-urgent medications </a:t>
            </a:r>
            <a:endParaRPr>
              <a:solidFill>
                <a:schemeClr val="dk1"/>
              </a:solidFill>
              <a:latin typeface="Roboto Condensed"/>
              <a:ea typeface="Roboto Condensed"/>
              <a:cs typeface="Roboto Condensed"/>
              <a:sym typeface="Roboto Condensed"/>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2" name="Shape 862"/>
        <p:cNvGrpSpPr/>
        <p:nvPr/>
      </p:nvGrpSpPr>
      <p:grpSpPr>
        <a:xfrm>
          <a:off x="0" y="0"/>
          <a:ext cx="0" cy="0"/>
          <a:chOff x="0" y="0"/>
          <a:chExt cx="0" cy="0"/>
        </a:xfrm>
      </p:grpSpPr>
      <p:sp>
        <p:nvSpPr>
          <p:cNvPr id="863" name="Google Shape;863;g2b163bd5540_0_8"/>
          <p:cNvSpPr txBox="1"/>
          <p:nvPr>
            <p:ph type="title"/>
          </p:nvPr>
        </p:nvSpPr>
        <p:spPr>
          <a:xfrm>
            <a:off x="720000" y="5394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Disability</a:t>
            </a:r>
            <a:endParaRPr/>
          </a:p>
        </p:txBody>
      </p:sp>
      <p:sp>
        <p:nvSpPr>
          <p:cNvPr id="864" name="Google Shape;864;g2b163bd5540_0_8"/>
          <p:cNvSpPr txBox="1"/>
          <p:nvPr>
            <p:ph idx="1" type="body"/>
          </p:nvPr>
        </p:nvSpPr>
        <p:spPr>
          <a:xfrm>
            <a:off x="720725" y="1321385"/>
            <a:ext cx="7702500" cy="3287700"/>
          </a:xfrm>
          <a:prstGeom prst="rect">
            <a:avLst/>
          </a:prstGeom>
          <a:noFill/>
          <a:ln>
            <a:noFill/>
          </a:ln>
        </p:spPr>
        <p:txBody>
          <a:bodyPr anchorCtr="0" anchor="t" bIns="45700" lIns="91425" spcFirstLastPara="1" rIns="91425" wrap="square" tIns="45700">
            <a:normAutofit fontScale="92500"/>
          </a:bodyPr>
          <a:lstStyle/>
          <a:p>
            <a:pPr indent="-351979" lvl="0" marL="457200" rtl="0" algn="l">
              <a:lnSpc>
                <a:spcPct val="115000"/>
              </a:lnSpc>
              <a:spcBef>
                <a:spcPts val="0"/>
              </a:spcBef>
              <a:spcAft>
                <a:spcPts val="0"/>
              </a:spcAft>
              <a:buClr>
                <a:srgbClr val="595959"/>
              </a:buClr>
              <a:buSzPct val="100000"/>
              <a:buFont typeface="Roboto Condensed"/>
              <a:buChar char="•"/>
            </a:pPr>
            <a:r>
              <a:rPr b="1" lang="en-US" sz="2100">
                <a:solidFill>
                  <a:schemeClr val="dk2"/>
                </a:solidFill>
                <a:latin typeface="Roboto Condensed"/>
                <a:ea typeface="Roboto Condensed"/>
                <a:cs typeface="Roboto Condensed"/>
                <a:sym typeface="Roboto Condensed"/>
              </a:rPr>
              <a:t>Mental impairment: </a:t>
            </a:r>
            <a:r>
              <a:rPr lang="en-US" sz="2100">
                <a:solidFill>
                  <a:srgbClr val="595959"/>
                </a:solidFill>
                <a:latin typeface="Roboto Condensed"/>
                <a:ea typeface="Roboto Condensed"/>
                <a:cs typeface="Roboto Condensed"/>
                <a:sym typeface="Roboto Condensed"/>
              </a:rPr>
              <a:t>Any mental or psychological disorder.</a:t>
            </a:r>
            <a:endParaRPr sz="2100">
              <a:solidFill>
                <a:srgbClr val="595959"/>
              </a:solidFill>
              <a:latin typeface="Roboto Condensed"/>
              <a:ea typeface="Roboto Condensed"/>
              <a:cs typeface="Roboto Condensed"/>
              <a:sym typeface="Roboto Condensed"/>
            </a:endParaRPr>
          </a:p>
          <a:p>
            <a:pPr indent="-351979" lvl="0" marL="457200" rtl="0" algn="l">
              <a:lnSpc>
                <a:spcPct val="115000"/>
              </a:lnSpc>
              <a:spcBef>
                <a:spcPts val="0"/>
              </a:spcBef>
              <a:spcAft>
                <a:spcPts val="0"/>
              </a:spcAft>
              <a:buClr>
                <a:srgbClr val="595959"/>
              </a:buClr>
              <a:buSzPct val="100000"/>
              <a:buFont typeface="Roboto Condensed"/>
              <a:buChar char="•"/>
            </a:pPr>
            <a:r>
              <a:rPr b="1" lang="en-US" sz="2100">
                <a:solidFill>
                  <a:schemeClr val="dk2"/>
                </a:solidFill>
                <a:latin typeface="Roboto Condensed"/>
                <a:ea typeface="Roboto Condensed"/>
                <a:cs typeface="Roboto Condensed"/>
                <a:sym typeface="Roboto Condensed"/>
              </a:rPr>
              <a:t>Mental disability:</a:t>
            </a:r>
            <a:r>
              <a:rPr lang="en-US" sz="2100">
                <a:solidFill>
                  <a:srgbClr val="595959"/>
                </a:solidFill>
                <a:latin typeface="Roboto Condensed"/>
                <a:ea typeface="Roboto Condensed"/>
                <a:cs typeface="Roboto Condensed"/>
                <a:sym typeface="Roboto Condensed"/>
              </a:rPr>
              <a:t> Alteration of an individual’s capacity to meet personal, social, or occupational demands due to a mental impairment.</a:t>
            </a:r>
            <a:endParaRPr sz="2100">
              <a:solidFill>
                <a:srgbClr val="595959"/>
              </a:solidFill>
              <a:latin typeface="Roboto Condensed"/>
              <a:ea typeface="Roboto Condensed"/>
              <a:cs typeface="Roboto Condensed"/>
              <a:sym typeface="Roboto Condensed"/>
            </a:endParaRPr>
          </a:p>
          <a:p>
            <a:pPr indent="-351979" lvl="0" marL="457200" rtl="0" algn="l">
              <a:lnSpc>
                <a:spcPct val="115000"/>
              </a:lnSpc>
              <a:spcBef>
                <a:spcPts val="0"/>
              </a:spcBef>
              <a:spcAft>
                <a:spcPts val="0"/>
              </a:spcAft>
              <a:buClr>
                <a:srgbClr val="595959"/>
              </a:buClr>
              <a:buSzPct val="100000"/>
              <a:buFont typeface="Roboto Condensed"/>
              <a:buChar char="•"/>
            </a:pPr>
            <a:r>
              <a:rPr lang="en-US" sz="2100">
                <a:solidFill>
                  <a:srgbClr val="595959"/>
                </a:solidFill>
                <a:latin typeface="Roboto Condensed"/>
                <a:ea typeface="Roboto Condensed"/>
                <a:cs typeface="Roboto Condensed"/>
                <a:sym typeface="Roboto Condensed"/>
              </a:rPr>
              <a:t>To assess whether an impairment is also a disability, consider four categories:</a:t>
            </a:r>
            <a:endParaRPr sz="2100">
              <a:solidFill>
                <a:srgbClr val="595959"/>
              </a:solidFill>
              <a:latin typeface="Roboto Condensed"/>
              <a:ea typeface="Roboto Condensed"/>
              <a:cs typeface="Roboto Condensed"/>
              <a:sym typeface="Roboto Condensed"/>
            </a:endParaRPr>
          </a:p>
          <a:p>
            <a:pPr indent="-351979" lvl="1" marL="914400" rtl="0" algn="l">
              <a:lnSpc>
                <a:spcPct val="115000"/>
              </a:lnSpc>
              <a:spcBef>
                <a:spcPts val="0"/>
              </a:spcBef>
              <a:spcAft>
                <a:spcPts val="0"/>
              </a:spcAft>
              <a:buClr>
                <a:srgbClr val="595959"/>
              </a:buClr>
              <a:buSzPct val="100000"/>
              <a:buFont typeface="Roboto Condensed"/>
              <a:buChar char="•"/>
            </a:pPr>
            <a:r>
              <a:rPr lang="en-US" sz="2100">
                <a:solidFill>
                  <a:srgbClr val="595959"/>
                </a:solidFill>
                <a:latin typeface="Roboto Condensed"/>
                <a:ea typeface="Roboto Condensed"/>
                <a:cs typeface="Roboto Condensed"/>
                <a:sym typeface="Roboto Condensed"/>
              </a:rPr>
              <a:t>Activities of daily living.</a:t>
            </a:r>
            <a:endParaRPr sz="2100">
              <a:solidFill>
                <a:srgbClr val="595959"/>
              </a:solidFill>
              <a:latin typeface="Roboto Condensed"/>
              <a:ea typeface="Roboto Condensed"/>
              <a:cs typeface="Roboto Condensed"/>
              <a:sym typeface="Roboto Condensed"/>
            </a:endParaRPr>
          </a:p>
          <a:p>
            <a:pPr indent="-351979" lvl="1" marL="914400" rtl="0" algn="l">
              <a:lnSpc>
                <a:spcPct val="115000"/>
              </a:lnSpc>
              <a:spcBef>
                <a:spcPts val="0"/>
              </a:spcBef>
              <a:spcAft>
                <a:spcPts val="0"/>
              </a:spcAft>
              <a:buClr>
                <a:srgbClr val="595959"/>
              </a:buClr>
              <a:buSzPct val="100000"/>
              <a:buFont typeface="Roboto Condensed"/>
              <a:buChar char="•"/>
            </a:pPr>
            <a:r>
              <a:rPr lang="en-US" sz="2100">
                <a:solidFill>
                  <a:srgbClr val="595959"/>
                </a:solidFill>
                <a:latin typeface="Roboto Condensed"/>
                <a:ea typeface="Roboto Condensed"/>
                <a:cs typeface="Roboto Condensed"/>
                <a:sym typeface="Roboto Condensed"/>
              </a:rPr>
              <a:t>Social functioning.</a:t>
            </a:r>
            <a:endParaRPr sz="2100">
              <a:solidFill>
                <a:srgbClr val="595959"/>
              </a:solidFill>
              <a:latin typeface="Roboto Condensed"/>
              <a:ea typeface="Roboto Condensed"/>
              <a:cs typeface="Roboto Condensed"/>
              <a:sym typeface="Roboto Condensed"/>
            </a:endParaRPr>
          </a:p>
          <a:p>
            <a:pPr indent="-351979" lvl="1" marL="914400" rtl="0" algn="l">
              <a:lnSpc>
                <a:spcPct val="115000"/>
              </a:lnSpc>
              <a:spcBef>
                <a:spcPts val="0"/>
              </a:spcBef>
              <a:spcAft>
                <a:spcPts val="0"/>
              </a:spcAft>
              <a:buClr>
                <a:srgbClr val="595959"/>
              </a:buClr>
              <a:buSzPct val="100000"/>
              <a:buFont typeface="Roboto Condensed"/>
              <a:buChar char="•"/>
            </a:pPr>
            <a:r>
              <a:rPr lang="en-US" sz="2100">
                <a:solidFill>
                  <a:srgbClr val="595959"/>
                </a:solidFill>
                <a:latin typeface="Roboto Condensed"/>
                <a:ea typeface="Roboto Condensed"/>
                <a:cs typeface="Roboto Condensed"/>
                <a:sym typeface="Roboto Condensed"/>
              </a:rPr>
              <a:t>Concentration, persistence, and pace.</a:t>
            </a:r>
            <a:endParaRPr sz="2100">
              <a:solidFill>
                <a:srgbClr val="595959"/>
              </a:solidFill>
              <a:latin typeface="Roboto Condensed"/>
              <a:ea typeface="Roboto Condensed"/>
              <a:cs typeface="Roboto Condensed"/>
              <a:sym typeface="Roboto Condensed"/>
            </a:endParaRPr>
          </a:p>
          <a:p>
            <a:pPr indent="-351979" lvl="1" marL="914400" rtl="0" algn="l">
              <a:lnSpc>
                <a:spcPct val="115000"/>
              </a:lnSpc>
              <a:spcBef>
                <a:spcPts val="0"/>
              </a:spcBef>
              <a:spcAft>
                <a:spcPts val="0"/>
              </a:spcAft>
              <a:buClr>
                <a:srgbClr val="595959"/>
              </a:buClr>
              <a:buSzPct val="100000"/>
              <a:buFont typeface="Roboto Condensed"/>
              <a:buChar char="•"/>
            </a:pPr>
            <a:r>
              <a:rPr lang="en-US" sz="2100">
                <a:solidFill>
                  <a:srgbClr val="595959"/>
                </a:solidFill>
                <a:latin typeface="Roboto Condensed"/>
                <a:ea typeface="Roboto Condensed"/>
                <a:cs typeface="Roboto Condensed"/>
                <a:sym typeface="Roboto Condensed"/>
              </a:rPr>
              <a:t>Deterioration or decompensation in work settings.</a:t>
            </a:r>
            <a:endParaRPr sz="2100">
              <a:solidFill>
                <a:srgbClr val="595959"/>
              </a:solidFill>
              <a:latin typeface="Roboto Condensed"/>
              <a:ea typeface="Roboto Condensed"/>
              <a:cs typeface="Roboto Condensed"/>
              <a:sym typeface="Roboto Condensed"/>
            </a:endParaRPr>
          </a:p>
          <a:p>
            <a:pPr indent="0" lvl="0" marL="0" rtl="0" algn="l">
              <a:lnSpc>
                <a:spcPct val="100000"/>
              </a:lnSpc>
              <a:spcBef>
                <a:spcPts val="0"/>
              </a:spcBef>
              <a:spcAft>
                <a:spcPts val="0"/>
              </a:spcAft>
              <a:buSzPct val="108108"/>
              <a:buNone/>
            </a:pPr>
            <a:r>
              <a:t/>
            </a:r>
            <a:endParaRPr>
              <a:latin typeface="Roboto Condensed"/>
              <a:ea typeface="Roboto Condensed"/>
              <a:cs typeface="Roboto Condensed"/>
              <a:sym typeface="Roboto Condensed"/>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8" name="Shape 868"/>
        <p:cNvGrpSpPr/>
        <p:nvPr/>
      </p:nvGrpSpPr>
      <p:grpSpPr>
        <a:xfrm>
          <a:off x="0" y="0"/>
          <a:ext cx="0" cy="0"/>
          <a:chOff x="0" y="0"/>
          <a:chExt cx="0" cy="0"/>
        </a:xfrm>
      </p:grpSpPr>
      <p:sp>
        <p:nvSpPr>
          <p:cNvPr id="869" name="Google Shape;869;g2b163bd5540_0_14"/>
          <p:cNvSpPr txBox="1"/>
          <p:nvPr>
            <p:ph type="title"/>
          </p:nvPr>
        </p:nvSpPr>
        <p:spPr>
          <a:xfrm>
            <a:off x="720000" y="5394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Competence to stand trial </a:t>
            </a:r>
            <a:endParaRPr/>
          </a:p>
        </p:txBody>
      </p:sp>
      <p:sp>
        <p:nvSpPr>
          <p:cNvPr id="870" name="Google Shape;870;g2b163bd5540_0_14"/>
          <p:cNvSpPr txBox="1"/>
          <p:nvPr>
            <p:ph idx="1" type="body"/>
          </p:nvPr>
        </p:nvSpPr>
        <p:spPr>
          <a:xfrm>
            <a:off x="720725" y="1321385"/>
            <a:ext cx="7702500" cy="3287700"/>
          </a:xfrm>
          <a:prstGeom prst="rect">
            <a:avLst/>
          </a:prstGeom>
          <a:noFill/>
          <a:ln>
            <a:noFill/>
          </a:ln>
        </p:spPr>
        <p:txBody>
          <a:bodyPr anchorCtr="0" anchor="t" bIns="45700" lIns="91425" spcFirstLastPara="1" rIns="91425" wrap="square" tIns="45700">
            <a:normAutofit/>
          </a:bodyPr>
          <a:lstStyle/>
          <a:p>
            <a:pPr indent="-317500" lvl="0" marL="457200" rtl="0" algn="l">
              <a:lnSpc>
                <a:spcPct val="115000"/>
              </a:lnSpc>
              <a:spcBef>
                <a:spcPts val="0"/>
              </a:spcBef>
              <a:spcAft>
                <a:spcPts val="0"/>
              </a:spcAft>
              <a:buClr>
                <a:srgbClr val="595959"/>
              </a:buClr>
              <a:buSzPts val="1400"/>
              <a:buFont typeface="Roboto Condensed"/>
              <a:buChar char="•"/>
            </a:pPr>
            <a:r>
              <a:rPr b="1" lang="en-US">
                <a:solidFill>
                  <a:schemeClr val="dk2"/>
                </a:solidFill>
                <a:latin typeface="Roboto Condensed"/>
                <a:ea typeface="Roboto Condensed"/>
                <a:cs typeface="Roboto Condensed"/>
                <a:sym typeface="Roboto Condensed"/>
              </a:rPr>
              <a:t>Competence</a:t>
            </a:r>
            <a:r>
              <a:rPr lang="en-US">
                <a:solidFill>
                  <a:srgbClr val="595959"/>
                </a:solidFill>
                <a:latin typeface="Roboto Condensed"/>
                <a:ea typeface="Roboto Condensed"/>
                <a:cs typeface="Roboto Condensed"/>
                <a:sym typeface="Roboto Condensed"/>
              </a:rPr>
              <a:t> is a legal term for the capacity to understand, rationally manipulate, and apply information to make a reasoned decision on a specific issue.</a:t>
            </a:r>
            <a:endParaRPr>
              <a:solidFill>
                <a:srgbClr val="595959"/>
              </a:solidFill>
              <a:latin typeface="Roboto Condensed"/>
              <a:ea typeface="Roboto Condensed"/>
              <a:cs typeface="Roboto Condensed"/>
              <a:sym typeface="Roboto Condensed"/>
            </a:endParaRPr>
          </a:p>
          <a:p>
            <a:pPr indent="-317500" lvl="0" marL="457200" rtl="0" algn="l">
              <a:lnSpc>
                <a:spcPct val="115000"/>
              </a:lnSpc>
              <a:spcBef>
                <a:spcPts val="0"/>
              </a:spcBef>
              <a:spcAft>
                <a:spcPts val="0"/>
              </a:spcAft>
              <a:buClr>
                <a:srgbClr val="595959"/>
              </a:buClr>
              <a:buSzPts val="1400"/>
              <a:buFont typeface="Roboto Condensed"/>
              <a:buChar char="•"/>
            </a:pPr>
            <a:r>
              <a:rPr lang="en-US">
                <a:solidFill>
                  <a:srgbClr val="595959"/>
                </a:solidFill>
                <a:latin typeface="Roboto Condensed"/>
                <a:ea typeface="Roboto Condensed"/>
                <a:cs typeface="Roboto Condensed"/>
                <a:sym typeface="Roboto Condensed"/>
              </a:rPr>
              <a:t>Someone cannot be tried if they are not mentally competent to stand trial.</a:t>
            </a:r>
            <a:endParaRPr>
              <a:solidFill>
                <a:srgbClr val="595959"/>
              </a:solidFill>
              <a:latin typeface="Roboto Condensed"/>
              <a:ea typeface="Roboto Condensed"/>
              <a:cs typeface="Roboto Condensed"/>
              <a:sym typeface="Roboto Condensed"/>
            </a:endParaRPr>
          </a:p>
          <a:p>
            <a:pPr indent="-317500" lvl="0" marL="457200" rtl="0" algn="l">
              <a:lnSpc>
                <a:spcPct val="115000"/>
              </a:lnSpc>
              <a:spcBef>
                <a:spcPts val="0"/>
              </a:spcBef>
              <a:spcAft>
                <a:spcPts val="0"/>
              </a:spcAft>
              <a:buClr>
                <a:srgbClr val="595959"/>
              </a:buClr>
              <a:buSzPts val="1400"/>
              <a:buFont typeface="Roboto Condensed"/>
              <a:buChar char="•"/>
            </a:pPr>
            <a:r>
              <a:rPr lang="en-US">
                <a:solidFill>
                  <a:srgbClr val="595959"/>
                </a:solidFill>
                <a:latin typeface="Roboto Condensed"/>
                <a:ea typeface="Roboto Condensed"/>
                <a:cs typeface="Roboto Condensed"/>
                <a:sym typeface="Roboto Condensed"/>
              </a:rPr>
              <a:t>If a defendant has significant mental health problems or behaves irrationally in court, his competency to stand trial should be considered.</a:t>
            </a:r>
            <a:endParaRPr>
              <a:solidFill>
                <a:srgbClr val="595959"/>
              </a:solidFill>
              <a:latin typeface="Roboto Condensed"/>
              <a:ea typeface="Roboto Condensed"/>
              <a:cs typeface="Roboto Condensed"/>
              <a:sym typeface="Roboto Condensed"/>
            </a:endParaRPr>
          </a:p>
          <a:p>
            <a:pPr indent="-317500" lvl="0" marL="457200" rtl="0" algn="l">
              <a:lnSpc>
                <a:spcPct val="115000"/>
              </a:lnSpc>
              <a:spcBef>
                <a:spcPts val="0"/>
              </a:spcBef>
              <a:spcAft>
                <a:spcPts val="0"/>
              </a:spcAft>
              <a:buClr>
                <a:srgbClr val="595959"/>
              </a:buClr>
              <a:buSzPts val="1400"/>
              <a:buFont typeface="Roboto Condensed"/>
              <a:buChar char="•"/>
            </a:pPr>
            <a:r>
              <a:rPr lang="en-US">
                <a:solidFill>
                  <a:srgbClr val="595959"/>
                </a:solidFill>
                <a:latin typeface="Roboto Condensed"/>
                <a:ea typeface="Roboto Condensed"/>
                <a:cs typeface="Roboto Condensed"/>
                <a:sym typeface="Roboto Condensed"/>
              </a:rPr>
              <a:t>Competence to stand trial may change over time</a:t>
            </a:r>
            <a:endParaRPr>
              <a:solidFill>
                <a:srgbClr val="595959"/>
              </a:solidFill>
              <a:latin typeface="Roboto Condensed"/>
              <a:ea typeface="Roboto Condensed"/>
              <a:cs typeface="Roboto Condensed"/>
              <a:sym typeface="Roboto Condensed"/>
            </a:endParaRPr>
          </a:p>
          <a:p>
            <a:pPr indent="0" lvl="0" marL="457200" rtl="0" algn="l">
              <a:lnSpc>
                <a:spcPct val="115000"/>
              </a:lnSpc>
              <a:spcBef>
                <a:spcPts val="0"/>
              </a:spcBef>
              <a:spcAft>
                <a:spcPts val="0"/>
              </a:spcAft>
              <a:buSzPts val="1400"/>
              <a:buNone/>
            </a:pPr>
            <a:r>
              <a:t/>
            </a:r>
            <a:endParaRPr b="1">
              <a:solidFill>
                <a:srgbClr val="595959"/>
              </a:solidFill>
              <a:latin typeface="Roboto Condensed"/>
              <a:ea typeface="Roboto Condensed"/>
              <a:cs typeface="Roboto Condensed"/>
              <a:sym typeface="Roboto Condensed"/>
            </a:endParaRPr>
          </a:p>
          <a:p>
            <a:pPr indent="-317500" lvl="0" marL="457200" rtl="0" algn="l">
              <a:lnSpc>
                <a:spcPct val="115000"/>
              </a:lnSpc>
              <a:spcBef>
                <a:spcPts val="0"/>
              </a:spcBef>
              <a:spcAft>
                <a:spcPts val="0"/>
              </a:spcAft>
              <a:buClr>
                <a:srgbClr val="595959"/>
              </a:buClr>
              <a:buSzPts val="1400"/>
              <a:buFont typeface="Roboto Condensed"/>
              <a:buChar char="•"/>
            </a:pPr>
            <a:r>
              <a:rPr b="1" lang="en-US">
                <a:solidFill>
                  <a:srgbClr val="595959"/>
                </a:solidFill>
                <a:latin typeface="Roboto Condensed"/>
                <a:ea typeface="Roboto Condensed"/>
                <a:cs typeface="Roboto Condensed"/>
                <a:sym typeface="Roboto Condensed"/>
              </a:rPr>
              <a:t>To stand trial, a defendant must:</a:t>
            </a:r>
            <a:endParaRPr b="1">
              <a:solidFill>
                <a:srgbClr val="595959"/>
              </a:solidFill>
              <a:latin typeface="Roboto Condensed"/>
              <a:ea typeface="Roboto Condensed"/>
              <a:cs typeface="Roboto Condensed"/>
              <a:sym typeface="Roboto Condensed"/>
            </a:endParaRPr>
          </a:p>
          <a:p>
            <a:pPr indent="-317500" lvl="0" marL="914400" rtl="0" algn="l">
              <a:lnSpc>
                <a:spcPct val="115000"/>
              </a:lnSpc>
              <a:spcBef>
                <a:spcPts val="0"/>
              </a:spcBef>
              <a:spcAft>
                <a:spcPts val="0"/>
              </a:spcAft>
              <a:buSzPts val="1400"/>
              <a:buFont typeface="Roboto Condensed"/>
              <a:buChar char="•"/>
            </a:pPr>
            <a:r>
              <a:rPr lang="en-US">
                <a:solidFill>
                  <a:srgbClr val="595959"/>
                </a:solidFill>
                <a:latin typeface="Roboto Condensed"/>
                <a:ea typeface="Roboto Condensed"/>
                <a:cs typeface="Roboto Condensed"/>
                <a:sym typeface="Roboto Condensed"/>
              </a:rPr>
              <a:t>Understand the charges against him or her.</a:t>
            </a:r>
            <a:endParaRPr>
              <a:solidFill>
                <a:srgbClr val="595959"/>
              </a:solidFill>
              <a:latin typeface="Roboto Condensed"/>
              <a:ea typeface="Roboto Condensed"/>
              <a:cs typeface="Roboto Condensed"/>
              <a:sym typeface="Roboto Condensed"/>
            </a:endParaRPr>
          </a:p>
          <a:p>
            <a:pPr indent="-317500" lvl="0" marL="914400" rtl="0" algn="l">
              <a:lnSpc>
                <a:spcPct val="115000"/>
              </a:lnSpc>
              <a:spcBef>
                <a:spcPts val="0"/>
              </a:spcBef>
              <a:spcAft>
                <a:spcPts val="0"/>
              </a:spcAft>
              <a:buSzPts val="1400"/>
              <a:buFont typeface="Roboto Condensed"/>
              <a:buChar char="•"/>
            </a:pPr>
            <a:r>
              <a:rPr lang="en-US">
                <a:solidFill>
                  <a:srgbClr val="595959"/>
                </a:solidFill>
                <a:latin typeface="Roboto Condensed"/>
                <a:ea typeface="Roboto Condensed"/>
                <a:cs typeface="Roboto Condensed"/>
                <a:sym typeface="Roboto Condensed"/>
              </a:rPr>
              <a:t>Be familiar with the courtroom personnel and procedure.</a:t>
            </a:r>
            <a:endParaRPr>
              <a:solidFill>
                <a:srgbClr val="595959"/>
              </a:solidFill>
              <a:latin typeface="Roboto Condensed"/>
              <a:ea typeface="Roboto Condensed"/>
              <a:cs typeface="Roboto Condensed"/>
              <a:sym typeface="Roboto Condensed"/>
            </a:endParaRPr>
          </a:p>
          <a:p>
            <a:pPr indent="-317500" lvl="0" marL="914400" rtl="0" algn="l">
              <a:lnSpc>
                <a:spcPct val="115000"/>
              </a:lnSpc>
              <a:spcBef>
                <a:spcPts val="0"/>
              </a:spcBef>
              <a:spcAft>
                <a:spcPts val="0"/>
              </a:spcAft>
              <a:buSzPts val="1400"/>
              <a:buFont typeface="Roboto Condensed"/>
              <a:buChar char="•"/>
            </a:pPr>
            <a:r>
              <a:rPr lang="en-US">
                <a:solidFill>
                  <a:srgbClr val="595959"/>
                </a:solidFill>
                <a:latin typeface="Roboto Condensed"/>
                <a:ea typeface="Roboto Condensed"/>
                <a:cs typeface="Roboto Condensed"/>
                <a:sym typeface="Roboto Condensed"/>
              </a:rPr>
              <a:t>Have the ability to work with an attorney and participate trial.</a:t>
            </a:r>
            <a:endParaRPr>
              <a:solidFill>
                <a:srgbClr val="595959"/>
              </a:solidFill>
              <a:latin typeface="Roboto Condensed"/>
              <a:ea typeface="Roboto Condensed"/>
              <a:cs typeface="Roboto Condensed"/>
              <a:sym typeface="Roboto Condensed"/>
            </a:endParaRPr>
          </a:p>
          <a:p>
            <a:pPr indent="-317500" lvl="0" marL="914400" rtl="0" algn="l">
              <a:lnSpc>
                <a:spcPct val="115000"/>
              </a:lnSpc>
              <a:spcBef>
                <a:spcPts val="0"/>
              </a:spcBef>
              <a:spcAft>
                <a:spcPts val="0"/>
              </a:spcAft>
              <a:buSzPts val="1400"/>
              <a:buFont typeface="Roboto Condensed"/>
              <a:buChar char="•"/>
            </a:pPr>
            <a:r>
              <a:rPr lang="en-US">
                <a:solidFill>
                  <a:srgbClr val="595959"/>
                </a:solidFill>
                <a:latin typeface="Roboto Condensed"/>
                <a:ea typeface="Roboto Condensed"/>
                <a:cs typeface="Roboto Condensed"/>
                <a:sym typeface="Roboto Condensed"/>
              </a:rPr>
              <a:t>Understand possible consequences</a:t>
            </a:r>
            <a:endParaRPr>
              <a:solidFill>
                <a:srgbClr val="595959"/>
              </a:solidFill>
              <a:latin typeface="Roboto Condensed"/>
              <a:ea typeface="Roboto Condensed"/>
              <a:cs typeface="Roboto Condensed"/>
              <a:sym typeface="Roboto Condensed"/>
            </a:endParaRPr>
          </a:p>
          <a:p>
            <a:pPr indent="0" lvl="0" marL="457200" rtl="0" algn="l">
              <a:lnSpc>
                <a:spcPct val="100000"/>
              </a:lnSpc>
              <a:spcBef>
                <a:spcPts val="0"/>
              </a:spcBef>
              <a:spcAft>
                <a:spcPts val="0"/>
              </a:spcAft>
              <a:buSzPts val="1400"/>
              <a:buNone/>
            </a:pPr>
            <a:r>
              <a:t/>
            </a:r>
            <a:endParaRPr>
              <a:latin typeface="Roboto Condensed"/>
              <a:ea typeface="Roboto Condensed"/>
              <a:cs typeface="Roboto Condensed"/>
              <a:sym typeface="Roboto Condensed"/>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sp>
        <p:nvSpPr>
          <p:cNvPr id="875" name="Google Shape;875;g2b163bd5540_0_22"/>
          <p:cNvSpPr txBox="1"/>
          <p:nvPr>
            <p:ph type="title"/>
          </p:nvPr>
        </p:nvSpPr>
        <p:spPr>
          <a:xfrm>
            <a:off x="720000" y="5394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sz="3800"/>
              <a:t>Not guilty by reason of insanity (NGRI)</a:t>
            </a:r>
            <a:endParaRPr sz="3800"/>
          </a:p>
        </p:txBody>
      </p:sp>
      <p:sp>
        <p:nvSpPr>
          <p:cNvPr id="876" name="Google Shape;876;g2b163bd5540_0_22"/>
          <p:cNvSpPr txBox="1"/>
          <p:nvPr>
            <p:ph idx="1" type="body"/>
          </p:nvPr>
        </p:nvSpPr>
        <p:spPr>
          <a:xfrm>
            <a:off x="720725" y="1321385"/>
            <a:ext cx="7702500" cy="32877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0"/>
              </a:spcBef>
              <a:spcAft>
                <a:spcPts val="0"/>
              </a:spcAft>
              <a:buClr>
                <a:schemeClr val="dk1"/>
              </a:buClr>
              <a:buSzPts val="1100"/>
              <a:buFont typeface="Arial"/>
              <a:buNone/>
            </a:pPr>
            <a:r>
              <a:rPr lang="en-US" sz="1600">
                <a:solidFill>
                  <a:srgbClr val="595959"/>
                </a:solidFill>
                <a:latin typeface="Roboto Condensed"/>
                <a:ea typeface="Roboto Condensed"/>
                <a:cs typeface="Roboto Condensed"/>
                <a:sym typeface="Roboto Condensed"/>
              </a:rPr>
              <a:t>Conviction of a crime  requires both an </a:t>
            </a:r>
            <a:r>
              <a:rPr b="1" lang="en-US" sz="1600">
                <a:solidFill>
                  <a:schemeClr val="dk2"/>
                </a:solidFill>
                <a:latin typeface="Roboto Condensed"/>
                <a:ea typeface="Roboto Condensed"/>
                <a:cs typeface="Roboto Condensed"/>
                <a:sym typeface="Roboto Condensed"/>
              </a:rPr>
              <a:t>“evil deed” (actus reus)</a:t>
            </a:r>
            <a:r>
              <a:rPr lang="en-US" sz="1600">
                <a:solidFill>
                  <a:srgbClr val="595959"/>
                </a:solidFill>
                <a:latin typeface="Roboto Condensed"/>
                <a:ea typeface="Roboto Condensed"/>
                <a:cs typeface="Roboto Condensed"/>
                <a:sym typeface="Roboto Condensed"/>
              </a:rPr>
              <a:t> and </a:t>
            </a:r>
            <a:r>
              <a:rPr b="1" lang="en-US" sz="1600">
                <a:solidFill>
                  <a:schemeClr val="dk2"/>
                </a:solidFill>
                <a:latin typeface="Roboto Condensed"/>
                <a:ea typeface="Roboto Condensed"/>
                <a:cs typeface="Roboto Condensed"/>
                <a:sym typeface="Roboto Condensed"/>
              </a:rPr>
              <a:t>“evil intent” (mens rea).</a:t>
            </a:r>
            <a:endParaRPr b="1" sz="1600">
              <a:solidFill>
                <a:schemeClr val="dk2"/>
              </a:solidFill>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rPr lang="en-US" sz="1600">
                <a:solidFill>
                  <a:srgbClr val="595959"/>
                </a:solidFill>
                <a:latin typeface="Roboto Condensed"/>
                <a:ea typeface="Roboto Condensed"/>
                <a:cs typeface="Roboto Condensed"/>
                <a:sym typeface="Roboto Condensed"/>
              </a:rPr>
              <a:t>■ If someone is declared legally insane, they are not criminally responsible for their act.</a:t>
            </a:r>
            <a:endParaRPr sz="1600">
              <a:solidFill>
                <a:srgbClr val="595959"/>
              </a:solidFill>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rPr lang="en-US" sz="1600">
                <a:solidFill>
                  <a:srgbClr val="595959"/>
                </a:solidFill>
                <a:latin typeface="Roboto Condensed"/>
                <a:ea typeface="Roboto Condensed"/>
                <a:cs typeface="Roboto Condensed"/>
                <a:sym typeface="Roboto Condensed"/>
              </a:rPr>
              <a:t>■ NGRI is used in less than 1% of criminal cases.</a:t>
            </a:r>
            <a:endParaRPr sz="1600">
              <a:solidFill>
                <a:srgbClr val="595959"/>
              </a:solidFill>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rPr lang="en-US" sz="1600">
                <a:solidFill>
                  <a:srgbClr val="595959"/>
                </a:solidFill>
                <a:latin typeface="Roboto Condensed"/>
                <a:ea typeface="Roboto Condensed"/>
                <a:cs typeface="Roboto Condensed"/>
                <a:sym typeface="Roboto Condensed"/>
              </a:rPr>
              <a:t>■ It is successful in 26% of cases that continue to use it throughout the trial.</a:t>
            </a:r>
            <a:endParaRPr sz="1600">
              <a:solidFill>
                <a:srgbClr val="595959"/>
              </a:solidFill>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rPr lang="en-US" sz="1600">
                <a:solidFill>
                  <a:srgbClr val="595959"/>
                </a:solidFill>
                <a:latin typeface="Roboto Condensed"/>
                <a:ea typeface="Roboto Condensed"/>
                <a:cs typeface="Roboto Condensed"/>
                <a:sym typeface="Roboto Condensed"/>
              </a:rPr>
              <a:t>■ Those found NGRI often spend the same amount of time (or more) as involuntary psychiatric patients than they would have spent in prison if they were found guilty</a:t>
            </a:r>
            <a:endParaRPr sz="1600">
              <a:solidFill>
                <a:srgbClr val="595959"/>
              </a:solidFill>
              <a:latin typeface="Roboto Condensed"/>
              <a:ea typeface="Roboto Condensed"/>
              <a:cs typeface="Roboto Condensed"/>
              <a:sym typeface="Roboto Condensed"/>
            </a:endParaRPr>
          </a:p>
          <a:p>
            <a:pPr indent="0" lvl="0" marL="0" rtl="0" algn="l">
              <a:lnSpc>
                <a:spcPct val="115000"/>
              </a:lnSpc>
              <a:spcBef>
                <a:spcPts val="0"/>
              </a:spcBef>
              <a:spcAft>
                <a:spcPts val="0"/>
              </a:spcAft>
              <a:buSzPts val="1400"/>
              <a:buNone/>
            </a:pPr>
            <a:r>
              <a:t/>
            </a:r>
            <a:endParaRPr sz="1600">
              <a:latin typeface="Roboto Condensed"/>
              <a:ea typeface="Roboto Condensed"/>
              <a:cs typeface="Roboto Condensed"/>
              <a:sym typeface="Roboto Condensed"/>
            </a:endParaRPr>
          </a:p>
        </p:txBody>
      </p:sp>
      <p:sp>
        <p:nvSpPr>
          <p:cNvPr id="877" name="Google Shape;877;g2b163bd5540_0_22"/>
          <p:cNvSpPr txBox="1"/>
          <p:nvPr/>
        </p:nvSpPr>
        <p:spPr>
          <a:xfrm>
            <a:off x="360183" y="1321383"/>
            <a:ext cx="4632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F3542"/>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1" name="Shape 881"/>
        <p:cNvGrpSpPr/>
        <p:nvPr/>
      </p:nvGrpSpPr>
      <p:grpSpPr>
        <a:xfrm>
          <a:off x="0" y="0"/>
          <a:ext cx="0" cy="0"/>
          <a:chOff x="0" y="0"/>
          <a:chExt cx="0" cy="0"/>
        </a:xfrm>
      </p:grpSpPr>
      <p:sp>
        <p:nvSpPr>
          <p:cNvPr id="882" name="Google Shape;882;g2b163bd5540_0_28"/>
          <p:cNvSpPr txBox="1"/>
          <p:nvPr>
            <p:ph type="title"/>
          </p:nvPr>
        </p:nvSpPr>
        <p:spPr>
          <a:xfrm>
            <a:off x="720000" y="5394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Malingering </a:t>
            </a:r>
            <a:endParaRPr/>
          </a:p>
        </p:txBody>
      </p:sp>
      <p:sp>
        <p:nvSpPr>
          <p:cNvPr id="883" name="Google Shape;883;g2b163bd5540_0_28"/>
          <p:cNvSpPr txBox="1"/>
          <p:nvPr>
            <p:ph idx="1" type="body"/>
          </p:nvPr>
        </p:nvSpPr>
        <p:spPr>
          <a:xfrm>
            <a:off x="720725" y="1321385"/>
            <a:ext cx="7702500" cy="3287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solidFill>
                  <a:schemeClr val="dk2"/>
                </a:solidFill>
                <a:latin typeface="Roboto Condensed"/>
                <a:ea typeface="Roboto Condensed"/>
                <a:cs typeface="Roboto Condensed"/>
                <a:sym typeface="Roboto Condensed"/>
              </a:rPr>
              <a:t>Malingering: </a:t>
            </a:r>
            <a:r>
              <a:rPr lang="en-US">
                <a:solidFill>
                  <a:srgbClr val="595959"/>
                </a:solidFill>
                <a:latin typeface="Roboto Condensed"/>
                <a:ea typeface="Roboto Condensed"/>
                <a:cs typeface="Roboto Condensed"/>
                <a:sym typeface="Roboto Condensed"/>
              </a:rPr>
              <a:t>Feigning or exaggerating symptoms for “secondary gain,” including:</a:t>
            </a:r>
            <a:endParaRPr>
              <a:solidFill>
                <a:srgbClr val="595959"/>
              </a:solidFill>
              <a:latin typeface="Roboto Condensed"/>
              <a:ea typeface="Roboto Condensed"/>
              <a:cs typeface="Roboto Condensed"/>
              <a:sym typeface="Roboto Condensed"/>
            </a:endParaRPr>
          </a:p>
          <a:p>
            <a:pPr indent="-317500" lvl="0" marL="914400" rtl="0" algn="l">
              <a:lnSpc>
                <a:spcPct val="100000"/>
              </a:lnSpc>
              <a:spcBef>
                <a:spcPts val="0"/>
              </a:spcBef>
              <a:spcAft>
                <a:spcPts val="0"/>
              </a:spcAft>
              <a:buClr>
                <a:srgbClr val="595959"/>
              </a:buClr>
              <a:buSzPts val="1400"/>
              <a:buFont typeface="Roboto Condensed"/>
              <a:buChar char="•"/>
            </a:pPr>
            <a:r>
              <a:rPr lang="en-US">
                <a:solidFill>
                  <a:srgbClr val="595959"/>
                </a:solidFill>
                <a:latin typeface="Roboto Condensed"/>
                <a:ea typeface="Roboto Condensed"/>
                <a:cs typeface="Roboto Condensed"/>
                <a:sym typeface="Roboto Condensed"/>
              </a:rPr>
              <a:t>Financial gain (injury lawsuit).</a:t>
            </a:r>
            <a:endParaRPr>
              <a:solidFill>
                <a:srgbClr val="595959"/>
              </a:solidFill>
              <a:latin typeface="Roboto Condensed"/>
              <a:ea typeface="Roboto Condensed"/>
              <a:cs typeface="Roboto Condensed"/>
              <a:sym typeface="Roboto Condensed"/>
            </a:endParaRPr>
          </a:p>
          <a:p>
            <a:pPr indent="-317500" lvl="0" marL="914400" rtl="0" algn="l">
              <a:lnSpc>
                <a:spcPct val="115000"/>
              </a:lnSpc>
              <a:spcBef>
                <a:spcPts val="0"/>
              </a:spcBef>
              <a:spcAft>
                <a:spcPts val="0"/>
              </a:spcAft>
              <a:buClr>
                <a:srgbClr val="595959"/>
              </a:buClr>
              <a:buSzPts val="1400"/>
              <a:buFont typeface="Roboto Condensed"/>
              <a:buChar char="•"/>
            </a:pPr>
            <a:r>
              <a:rPr lang="en-US">
                <a:solidFill>
                  <a:srgbClr val="595959"/>
                </a:solidFill>
                <a:latin typeface="Roboto Condensed"/>
                <a:ea typeface="Roboto Condensed"/>
                <a:cs typeface="Roboto Condensed"/>
                <a:sym typeface="Roboto Condensed"/>
              </a:rPr>
              <a:t>Avoiding school, work, or other responsibilities.</a:t>
            </a:r>
            <a:endParaRPr>
              <a:solidFill>
                <a:srgbClr val="595959"/>
              </a:solidFill>
              <a:latin typeface="Roboto Condensed"/>
              <a:ea typeface="Roboto Condensed"/>
              <a:cs typeface="Roboto Condensed"/>
              <a:sym typeface="Roboto Condensed"/>
            </a:endParaRPr>
          </a:p>
          <a:p>
            <a:pPr indent="-317500" lvl="0" marL="914400" rtl="0" algn="l">
              <a:lnSpc>
                <a:spcPct val="115000"/>
              </a:lnSpc>
              <a:spcBef>
                <a:spcPts val="0"/>
              </a:spcBef>
              <a:spcAft>
                <a:spcPts val="0"/>
              </a:spcAft>
              <a:buClr>
                <a:srgbClr val="595959"/>
              </a:buClr>
              <a:buSzPts val="1400"/>
              <a:buFont typeface="Roboto Condensed"/>
              <a:buChar char="•"/>
            </a:pPr>
            <a:r>
              <a:rPr lang="en-US">
                <a:solidFill>
                  <a:srgbClr val="595959"/>
                </a:solidFill>
                <a:latin typeface="Roboto Condensed"/>
                <a:ea typeface="Roboto Condensed"/>
                <a:cs typeface="Roboto Condensed"/>
                <a:sym typeface="Roboto Condensed"/>
              </a:rPr>
              <a:t>Obtaining medications of abuse (opioids, benzodiazepines).</a:t>
            </a:r>
            <a:endParaRPr>
              <a:solidFill>
                <a:srgbClr val="595959"/>
              </a:solidFill>
              <a:latin typeface="Roboto Condensed"/>
              <a:ea typeface="Roboto Condensed"/>
              <a:cs typeface="Roboto Condensed"/>
              <a:sym typeface="Roboto Condensed"/>
            </a:endParaRPr>
          </a:p>
          <a:p>
            <a:pPr indent="-317500" lvl="0" marL="914400" rtl="0" algn="l">
              <a:lnSpc>
                <a:spcPct val="115000"/>
              </a:lnSpc>
              <a:spcBef>
                <a:spcPts val="0"/>
              </a:spcBef>
              <a:spcAft>
                <a:spcPts val="0"/>
              </a:spcAft>
              <a:buClr>
                <a:srgbClr val="595959"/>
              </a:buClr>
              <a:buSzPts val="1400"/>
              <a:buFont typeface="Roboto Condensed"/>
              <a:buChar char="•"/>
            </a:pPr>
            <a:r>
              <a:rPr lang="en-US">
                <a:solidFill>
                  <a:srgbClr val="595959"/>
                </a:solidFill>
                <a:latin typeface="Roboto Condensed"/>
                <a:ea typeface="Roboto Condensed"/>
                <a:cs typeface="Roboto Condensed"/>
                <a:sym typeface="Roboto Condensed"/>
              </a:rPr>
              <a:t>Avoiding legal consequences</a:t>
            </a:r>
            <a:endParaRPr>
              <a:solidFill>
                <a:srgbClr val="595959"/>
              </a:solidFill>
              <a:latin typeface="Roboto Condensed"/>
              <a:ea typeface="Roboto Condensed"/>
              <a:cs typeface="Roboto Condensed"/>
              <a:sym typeface="Roboto Condensed"/>
            </a:endParaRPr>
          </a:p>
          <a:p>
            <a:pPr indent="0" lvl="0" marL="0" rtl="0" algn="l">
              <a:lnSpc>
                <a:spcPct val="100000"/>
              </a:lnSpc>
              <a:spcBef>
                <a:spcPts val="0"/>
              </a:spcBef>
              <a:spcAft>
                <a:spcPts val="0"/>
              </a:spcAft>
              <a:buSzPts val="1400"/>
              <a:buNone/>
            </a:pPr>
            <a:r>
              <a:rPr b="1" lang="en-US">
                <a:solidFill>
                  <a:schemeClr val="dk2"/>
                </a:solidFill>
                <a:latin typeface="Roboto Condensed"/>
                <a:ea typeface="Roboto Condensed"/>
                <a:cs typeface="Roboto Condensed"/>
                <a:sym typeface="Roboto Condensed"/>
              </a:rPr>
              <a:t>Signs for detecting malingering:</a:t>
            </a:r>
            <a:endParaRPr b="1">
              <a:solidFill>
                <a:schemeClr val="dk2"/>
              </a:solidFill>
              <a:latin typeface="Roboto Condensed"/>
              <a:ea typeface="Roboto Condensed"/>
              <a:cs typeface="Roboto Condensed"/>
              <a:sym typeface="Roboto Condensed"/>
            </a:endParaRPr>
          </a:p>
          <a:p>
            <a:pPr indent="-317500" lvl="0" marL="914400" rtl="0" algn="l">
              <a:lnSpc>
                <a:spcPct val="100000"/>
              </a:lnSpc>
              <a:spcBef>
                <a:spcPts val="0"/>
              </a:spcBef>
              <a:spcAft>
                <a:spcPts val="0"/>
              </a:spcAft>
              <a:buClr>
                <a:srgbClr val="595959"/>
              </a:buClr>
              <a:buSzPts val="1400"/>
              <a:buFont typeface="Roboto Condensed"/>
              <a:buChar char="•"/>
            </a:pPr>
            <a:r>
              <a:rPr lang="en-US">
                <a:solidFill>
                  <a:srgbClr val="595959"/>
                </a:solidFill>
                <a:latin typeface="Roboto Condensed"/>
                <a:ea typeface="Roboto Condensed"/>
                <a:cs typeface="Roboto Condensed"/>
                <a:sym typeface="Roboto Condensed"/>
              </a:rPr>
              <a:t>Atypical presentation.</a:t>
            </a:r>
            <a:endParaRPr>
              <a:solidFill>
                <a:srgbClr val="595959"/>
              </a:solidFill>
              <a:latin typeface="Roboto Condensed"/>
              <a:ea typeface="Roboto Condensed"/>
              <a:cs typeface="Roboto Condensed"/>
              <a:sym typeface="Roboto Condensed"/>
            </a:endParaRPr>
          </a:p>
          <a:p>
            <a:pPr indent="-317500" lvl="0" marL="914400" rtl="0" algn="l">
              <a:lnSpc>
                <a:spcPct val="115000"/>
              </a:lnSpc>
              <a:spcBef>
                <a:spcPts val="0"/>
              </a:spcBef>
              <a:spcAft>
                <a:spcPts val="0"/>
              </a:spcAft>
              <a:buClr>
                <a:srgbClr val="595959"/>
              </a:buClr>
              <a:buSzPts val="1400"/>
              <a:buFont typeface="Roboto Condensed"/>
              <a:buChar char="•"/>
            </a:pPr>
            <a:r>
              <a:rPr lang="en-US">
                <a:solidFill>
                  <a:srgbClr val="595959"/>
                </a:solidFill>
                <a:latin typeface="Roboto Condensed"/>
                <a:ea typeface="Roboto Condensed"/>
                <a:cs typeface="Roboto Condensed"/>
                <a:sym typeface="Roboto Condensed"/>
              </a:rPr>
              <a:t>“Textbook” description of the illness.</a:t>
            </a:r>
            <a:endParaRPr>
              <a:solidFill>
                <a:srgbClr val="595959"/>
              </a:solidFill>
              <a:latin typeface="Roboto Condensed"/>
              <a:ea typeface="Roboto Condensed"/>
              <a:cs typeface="Roboto Condensed"/>
              <a:sym typeface="Roboto Condensed"/>
            </a:endParaRPr>
          </a:p>
          <a:p>
            <a:pPr indent="-317500" lvl="0" marL="914400" rtl="0" algn="l">
              <a:lnSpc>
                <a:spcPct val="115000"/>
              </a:lnSpc>
              <a:spcBef>
                <a:spcPts val="0"/>
              </a:spcBef>
              <a:spcAft>
                <a:spcPts val="0"/>
              </a:spcAft>
              <a:buClr>
                <a:srgbClr val="595959"/>
              </a:buClr>
              <a:buSzPts val="1400"/>
              <a:buFont typeface="Roboto Condensed"/>
              <a:buChar char="•"/>
            </a:pPr>
            <a:r>
              <a:rPr lang="en-US">
                <a:solidFill>
                  <a:srgbClr val="595959"/>
                </a:solidFill>
                <a:latin typeface="Roboto Condensed"/>
                <a:ea typeface="Roboto Condensed"/>
                <a:cs typeface="Roboto Condensed"/>
                <a:sym typeface="Roboto Condensed"/>
              </a:rPr>
              <a:t>History of working in the medical field.</a:t>
            </a:r>
            <a:endParaRPr>
              <a:solidFill>
                <a:srgbClr val="595959"/>
              </a:solidFill>
              <a:latin typeface="Roboto Condensed"/>
              <a:ea typeface="Roboto Condensed"/>
              <a:cs typeface="Roboto Condensed"/>
              <a:sym typeface="Roboto Condensed"/>
            </a:endParaRPr>
          </a:p>
          <a:p>
            <a:pPr indent="-317500" lvl="0" marL="914400" rtl="0" algn="l">
              <a:lnSpc>
                <a:spcPct val="115000"/>
              </a:lnSpc>
              <a:spcBef>
                <a:spcPts val="0"/>
              </a:spcBef>
              <a:spcAft>
                <a:spcPts val="0"/>
              </a:spcAft>
              <a:buClr>
                <a:srgbClr val="595959"/>
              </a:buClr>
              <a:buSzPts val="1400"/>
              <a:buFont typeface="Roboto Condensed"/>
              <a:buChar char="•"/>
            </a:pPr>
            <a:r>
              <a:rPr lang="en-US">
                <a:solidFill>
                  <a:srgbClr val="595959"/>
                </a:solidFill>
                <a:latin typeface="Roboto Condensed"/>
                <a:ea typeface="Roboto Condensed"/>
                <a:cs typeface="Roboto Condensed"/>
                <a:sym typeface="Roboto Condensed"/>
              </a:rPr>
              <a:t>Symptoms that are present only when the patient knows he/she is</a:t>
            </a:r>
            <a:endParaRPr>
              <a:solidFill>
                <a:srgbClr val="595959"/>
              </a:solidFill>
              <a:latin typeface="Roboto Condensed"/>
              <a:ea typeface="Roboto Condensed"/>
              <a:cs typeface="Roboto Condensed"/>
              <a:sym typeface="Roboto Condensed"/>
            </a:endParaRPr>
          </a:p>
          <a:p>
            <a:pPr indent="-317500" lvl="0" marL="914400" rtl="0" algn="l">
              <a:lnSpc>
                <a:spcPct val="115000"/>
              </a:lnSpc>
              <a:spcBef>
                <a:spcPts val="0"/>
              </a:spcBef>
              <a:spcAft>
                <a:spcPts val="0"/>
              </a:spcAft>
              <a:buClr>
                <a:srgbClr val="595959"/>
              </a:buClr>
              <a:buSzPts val="1400"/>
              <a:buFont typeface="Roboto Condensed"/>
              <a:buChar char="•"/>
            </a:pPr>
            <a:r>
              <a:rPr lang="en-US">
                <a:solidFill>
                  <a:srgbClr val="595959"/>
                </a:solidFill>
                <a:latin typeface="Roboto Condensed"/>
                <a:ea typeface="Roboto Condensed"/>
                <a:cs typeface="Roboto Condensed"/>
                <a:sym typeface="Roboto Condensed"/>
              </a:rPr>
              <a:t>being observed.</a:t>
            </a:r>
            <a:endParaRPr>
              <a:solidFill>
                <a:srgbClr val="595959"/>
              </a:solidFill>
              <a:latin typeface="Roboto Condensed"/>
              <a:ea typeface="Roboto Condensed"/>
              <a:cs typeface="Roboto Condensed"/>
              <a:sym typeface="Roboto Condensed"/>
            </a:endParaRPr>
          </a:p>
          <a:p>
            <a:pPr indent="-317500" lvl="0" marL="914400" rtl="0" algn="l">
              <a:lnSpc>
                <a:spcPct val="115000"/>
              </a:lnSpc>
              <a:spcBef>
                <a:spcPts val="0"/>
              </a:spcBef>
              <a:spcAft>
                <a:spcPts val="0"/>
              </a:spcAft>
              <a:buClr>
                <a:srgbClr val="595959"/>
              </a:buClr>
              <a:buSzPts val="1400"/>
              <a:buFont typeface="Roboto Condensed"/>
              <a:buChar char="•"/>
            </a:pPr>
            <a:r>
              <a:rPr lang="en-US">
                <a:solidFill>
                  <a:srgbClr val="595959"/>
                </a:solidFill>
                <a:latin typeface="Roboto Condensed"/>
                <a:ea typeface="Roboto Condensed"/>
                <a:cs typeface="Roboto Condensed"/>
                <a:sym typeface="Roboto Condensed"/>
              </a:rPr>
              <a:t>History of substance use or antisocial personality disorder.</a:t>
            </a:r>
            <a:endParaRPr>
              <a:solidFill>
                <a:srgbClr val="595959"/>
              </a:solidFill>
              <a:latin typeface="Roboto Condensed"/>
              <a:ea typeface="Roboto Condensed"/>
              <a:cs typeface="Roboto Condensed"/>
              <a:sym typeface="Roboto Condensed"/>
            </a:endParaRPr>
          </a:p>
          <a:p>
            <a:pPr indent="-317500" lvl="0" marL="914400" rtl="0" algn="l">
              <a:lnSpc>
                <a:spcPct val="115000"/>
              </a:lnSpc>
              <a:spcBef>
                <a:spcPts val="0"/>
              </a:spcBef>
              <a:spcAft>
                <a:spcPts val="0"/>
              </a:spcAft>
              <a:buClr>
                <a:srgbClr val="595959"/>
              </a:buClr>
              <a:buSzPts val="1400"/>
              <a:buFont typeface="Roboto Condensed"/>
              <a:buChar char="•"/>
            </a:pPr>
            <a:r>
              <a:rPr lang="en-US">
                <a:solidFill>
                  <a:srgbClr val="595959"/>
                </a:solidFill>
                <a:latin typeface="Roboto Condensed"/>
                <a:ea typeface="Roboto Condensed"/>
                <a:cs typeface="Roboto Condensed"/>
                <a:sym typeface="Roboto Condensed"/>
              </a:rPr>
              <a:t>Reluctant to engage in invasive/in-depth testing or treatment</a:t>
            </a:r>
            <a:endParaRPr>
              <a:solidFill>
                <a:srgbClr val="595959"/>
              </a:solidFill>
              <a:latin typeface="Roboto Condensed"/>
              <a:ea typeface="Roboto Condensed"/>
              <a:cs typeface="Roboto Condensed"/>
              <a:sym typeface="Roboto Condensed"/>
            </a:endParaRPr>
          </a:p>
          <a:p>
            <a:pPr indent="0" lvl="0" marL="0" rtl="0" algn="l">
              <a:lnSpc>
                <a:spcPct val="100000"/>
              </a:lnSpc>
              <a:spcBef>
                <a:spcPts val="0"/>
              </a:spcBef>
              <a:spcAft>
                <a:spcPts val="0"/>
              </a:spcAft>
              <a:buSzPts val="1400"/>
              <a:buNone/>
            </a:pPr>
            <a:r>
              <a:t/>
            </a:r>
            <a:endParaRPr>
              <a:latin typeface="Roboto Condensed"/>
              <a:ea typeface="Roboto Condensed"/>
              <a:cs typeface="Roboto Condensed"/>
              <a:sym typeface="Roboto Condensed"/>
            </a:endParaRPr>
          </a:p>
        </p:txBody>
      </p:sp>
      <p:sp>
        <p:nvSpPr>
          <p:cNvPr id="884" name="Google Shape;884;g2b163bd5540_0_28"/>
          <p:cNvSpPr txBox="1"/>
          <p:nvPr/>
        </p:nvSpPr>
        <p:spPr>
          <a:xfrm>
            <a:off x="436183" y="1321383"/>
            <a:ext cx="4632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F3542"/>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8" name="Shape 888"/>
        <p:cNvGrpSpPr/>
        <p:nvPr/>
      </p:nvGrpSpPr>
      <p:grpSpPr>
        <a:xfrm>
          <a:off x="0" y="0"/>
          <a:ext cx="0" cy="0"/>
          <a:chOff x="0" y="0"/>
          <a:chExt cx="0" cy="0"/>
        </a:xfrm>
      </p:grpSpPr>
      <p:sp>
        <p:nvSpPr>
          <p:cNvPr id="889" name="Google Shape;889;g2b163bd5540_0_36"/>
          <p:cNvSpPr txBox="1"/>
          <p:nvPr>
            <p:ph type="title"/>
          </p:nvPr>
        </p:nvSpPr>
        <p:spPr>
          <a:xfrm>
            <a:off x="720000" y="5394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Child and family law </a:t>
            </a:r>
            <a:endParaRPr/>
          </a:p>
        </p:txBody>
      </p:sp>
      <p:sp>
        <p:nvSpPr>
          <p:cNvPr id="890" name="Google Shape;890;g2b163bd5540_0_36"/>
          <p:cNvSpPr txBox="1"/>
          <p:nvPr>
            <p:ph idx="1" type="body"/>
          </p:nvPr>
        </p:nvSpPr>
        <p:spPr>
          <a:xfrm>
            <a:off x="720725" y="1321385"/>
            <a:ext cx="7702500" cy="32877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0"/>
              </a:spcBef>
              <a:spcAft>
                <a:spcPts val="0"/>
              </a:spcAft>
              <a:buClr>
                <a:schemeClr val="dk1"/>
              </a:buClr>
              <a:buSzPts val="1100"/>
              <a:buFont typeface="Arial"/>
              <a:buNone/>
            </a:pPr>
            <a:r>
              <a:rPr lang="en-US" sz="1900">
                <a:solidFill>
                  <a:schemeClr val="dk1"/>
                </a:solidFill>
                <a:latin typeface="Roboto Condensed"/>
                <a:ea typeface="Roboto Condensed"/>
                <a:cs typeface="Roboto Condensed"/>
                <a:sym typeface="Roboto Condensed"/>
              </a:rPr>
              <a:t>Evaluations for which a child forensic psychiatrist may be needed include:</a:t>
            </a:r>
            <a:endParaRPr sz="1900">
              <a:solidFill>
                <a:schemeClr val="dk1"/>
              </a:solidFill>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rPr lang="en-US" sz="1900">
                <a:solidFill>
                  <a:schemeClr val="dk1"/>
                </a:solidFill>
                <a:latin typeface="Roboto Condensed"/>
                <a:ea typeface="Roboto Condensed"/>
                <a:cs typeface="Roboto Condensed"/>
                <a:sym typeface="Roboto Condensed"/>
              </a:rPr>
              <a:t>■ Child custody.</a:t>
            </a:r>
            <a:endParaRPr sz="1900">
              <a:solidFill>
                <a:schemeClr val="dk1"/>
              </a:solidFill>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rPr lang="en-US" sz="1900">
                <a:solidFill>
                  <a:schemeClr val="dk1"/>
                </a:solidFill>
                <a:latin typeface="Roboto Condensed"/>
                <a:ea typeface="Roboto Condensed"/>
                <a:cs typeface="Roboto Condensed"/>
                <a:sym typeface="Roboto Condensed"/>
              </a:rPr>
              <a:t>■ Termination of parental rights.</a:t>
            </a:r>
            <a:endParaRPr sz="1900">
              <a:solidFill>
                <a:schemeClr val="dk1"/>
              </a:solidFill>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rPr lang="en-US" sz="1900">
                <a:solidFill>
                  <a:schemeClr val="dk1"/>
                </a:solidFill>
                <a:latin typeface="Roboto Condensed"/>
                <a:ea typeface="Roboto Condensed"/>
                <a:cs typeface="Roboto Condensed"/>
                <a:sym typeface="Roboto Condensed"/>
              </a:rPr>
              <a:t>■ Child abuse or neglect.</a:t>
            </a:r>
            <a:endParaRPr sz="1900">
              <a:solidFill>
                <a:schemeClr val="dk1"/>
              </a:solidFill>
              <a:latin typeface="Roboto Condensed"/>
              <a:ea typeface="Roboto Condensed"/>
              <a:cs typeface="Roboto Condensed"/>
              <a:sym typeface="Roboto Condensed"/>
            </a:endParaRPr>
          </a:p>
          <a:p>
            <a:pPr indent="0" lvl="0" marL="0" rtl="0" algn="l">
              <a:lnSpc>
                <a:spcPct val="100000"/>
              </a:lnSpc>
              <a:spcBef>
                <a:spcPts val="0"/>
              </a:spcBef>
              <a:spcAft>
                <a:spcPts val="0"/>
              </a:spcAft>
              <a:buSzPts val="1400"/>
              <a:buNone/>
            </a:pPr>
            <a:r>
              <a:t/>
            </a:r>
            <a:endParaRPr sz="1900">
              <a:solidFill>
                <a:schemeClr val="dk1"/>
              </a:solidFill>
              <a:latin typeface="Roboto Condensed"/>
              <a:ea typeface="Roboto Condensed"/>
              <a:cs typeface="Roboto Condensed"/>
              <a:sym typeface="Roboto Condensed"/>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sp>
        <p:nvSpPr>
          <p:cNvPr id="895" name="Google Shape;895;g2b163bd5540_0_42"/>
          <p:cNvSpPr txBox="1"/>
          <p:nvPr>
            <p:ph type="title"/>
          </p:nvPr>
        </p:nvSpPr>
        <p:spPr>
          <a:xfrm>
            <a:off x="339925" y="2987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896" name="Google Shape;896;g2b163bd5540_0_42"/>
          <p:cNvSpPr txBox="1"/>
          <p:nvPr>
            <p:ph idx="1" type="body"/>
          </p:nvPr>
        </p:nvSpPr>
        <p:spPr>
          <a:xfrm>
            <a:off x="480000" y="1017325"/>
            <a:ext cx="4080900" cy="38982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1200"/>
              </a:spcBef>
              <a:spcAft>
                <a:spcPts val="0"/>
              </a:spcAft>
              <a:buClr>
                <a:schemeClr val="dk1"/>
              </a:buClr>
              <a:buSzPts val="1100"/>
              <a:buFont typeface="Arial"/>
              <a:buNone/>
            </a:pPr>
            <a:r>
              <a:rPr b="1" lang="en-US">
                <a:solidFill>
                  <a:schemeClr val="dk1"/>
                </a:solidFill>
              </a:rPr>
              <a:t>1- What is the intent to commit a crime or a guilty mind called?</a:t>
            </a:r>
            <a:endParaRPr b="1">
              <a:solidFill>
                <a:schemeClr val="dk1"/>
              </a:solidFill>
            </a:endParaRPr>
          </a:p>
          <a:p>
            <a:pPr indent="0" lvl="0" marL="457200" rtl="0" algn="l">
              <a:lnSpc>
                <a:spcPct val="115000"/>
              </a:lnSpc>
              <a:spcBef>
                <a:spcPts val="0"/>
              </a:spcBef>
              <a:spcAft>
                <a:spcPts val="0"/>
              </a:spcAft>
              <a:buSzPts val="1400"/>
              <a:buNone/>
            </a:pPr>
            <a:r>
              <a:rPr lang="en-US">
                <a:solidFill>
                  <a:schemeClr val="dk2"/>
                </a:solidFill>
                <a:latin typeface="Roboto Condensed"/>
                <a:ea typeface="Roboto Condensed"/>
                <a:cs typeface="Roboto Condensed"/>
                <a:sym typeface="Roboto Condensed"/>
              </a:rPr>
              <a:t>A. Mens rea</a:t>
            </a:r>
            <a:endParaRPr>
              <a:solidFill>
                <a:schemeClr val="dk2"/>
              </a:solidFill>
              <a:latin typeface="Roboto Condensed"/>
              <a:ea typeface="Roboto Condensed"/>
              <a:cs typeface="Roboto Condensed"/>
              <a:sym typeface="Roboto Condensed"/>
            </a:endParaRPr>
          </a:p>
          <a:p>
            <a:pPr indent="0" lvl="0" marL="457200" rtl="0" algn="l">
              <a:lnSpc>
                <a:spcPct val="115000"/>
              </a:lnSpc>
              <a:spcBef>
                <a:spcPts val="0"/>
              </a:spcBef>
              <a:spcAft>
                <a:spcPts val="0"/>
              </a:spcAft>
              <a:buSzPts val="1400"/>
              <a:buNone/>
            </a:pPr>
            <a:r>
              <a:rPr lang="en-US">
                <a:solidFill>
                  <a:schemeClr val="dk1"/>
                </a:solidFill>
                <a:latin typeface="Roboto Condensed"/>
                <a:ea typeface="Roboto Condensed"/>
                <a:cs typeface="Roboto Condensed"/>
                <a:sym typeface="Roboto Condensed"/>
              </a:rPr>
              <a:t>B. Haggis</a:t>
            </a:r>
            <a:endParaRPr>
              <a:solidFill>
                <a:schemeClr val="dk1"/>
              </a:solidFill>
              <a:latin typeface="Roboto Condensed"/>
              <a:ea typeface="Roboto Condensed"/>
              <a:cs typeface="Roboto Condensed"/>
              <a:sym typeface="Roboto Condensed"/>
            </a:endParaRPr>
          </a:p>
          <a:p>
            <a:pPr indent="0" lvl="0" marL="457200" rtl="0" algn="l">
              <a:lnSpc>
                <a:spcPct val="115000"/>
              </a:lnSpc>
              <a:spcBef>
                <a:spcPts val="0"/>
              </a:spcBef>
              <a:spcAft>
                <a:spcPts val="0"/>
              </a:spcAft>
              <a:buSzPts val="1400"/>
              <a:buNone/>
            </a:pPr>
            <a:r>
              <a:rPr lang="en-US">
                <a:solidFill>
                  <a:schemeClr val="dk1"/>
                </a:solidFill>
                <a:latin typeface="Roboto Condensed"/>
                <a:ea typeface="Roboto Condensed"/>
                <a:cs typeface="Roboto Condensed"/>
                <a:sym typeface="Roboto Condensed"/>
              </a:rPr>
              <a:t>C. Habeus corpus</a:t>
            </a:r>
            <a:endParaRPr>
              <a:solidFill>
                <a:schemeClr val="dk1"/>
              </a:solidFill>
              <a:latin typeface="Roboto Condensed"/>
              <a:ea typeface="Roboto Condensed"/>
              <a:cs typeface="Roboto Condensed"/>
              <a:sym typeface="Roboto Condensed"/>
            </a:endParaRPr>
          </a:p>
          <a:p>
            <a:pPr indent="0" lvl="0" marL="457200" rtl="0" algn="l">
              <a:lnSpc>
                <a:spcPct val="115000"/>
              </a:lnSpc>
              <a:spcBef>
                <a:spcPts val="0"/>
              </a:spcBef>
              <a:spcAft>
                <a:spcPts val="0"/>
              </a:spcAft>
              <a:buSzPts val="1400"/>
              <a:buNone/>
            </a:pPr>
            <a:r>
              <a:rPr lang="en-US">
                <a:solidFill>
                  <a:schemeClr val="dk1"/>
                </a:solidFill>
                <a:latin typeface="Roboto Condensed"/>
                <a:ea typeface="Roboto Condensed"/>
                <a:cs typeface="Roboto Condensed"/>
                <a:sym typeface="Roboto Condensed"/>
              </a:rPr>
              <a:t>D. Respondent superior</a:t>
            </a:r>
            <a:endParaRPr>
              <a:solidFill>
                <a:schemeClr val="dk1"/>
              </a:solidFill>
              <a:latin typeface="Roboto Condensed"/>
              <a:ea typeface="Roboto Condensed"/>
              <a:cs typeface="Roboto Condensed"/>
              <a:sym typeface="Roboto Condensed"/>
            </a:endParaRPr>
          </a:p>
          <a:p>
            <a:pPr indent="0" lvl="0" marL="0" rtl="0" algn="l">
              <a:lnSpc>
                <a:spcPct val="115000"/>
              </a:lnSpc>
              <a:spcBef>
                <a:spcPts val="1200"/>
              </a:spcBef>
              <a:spcAft>
                <a:spcPts val="0"/>
              </a:spcAft>
              <a:buClr>
                <a:schemeClr val="dk1"/>
              </a:buClr>
              <a:buSzPts val="1100"/>
              <a:buFont typeface="Arial"/>
              <a:buNone/>
            </a:pPr>
            <a:r>
              <a:rPr b="1" lang="en-US"/>
              <a:t>2- The criminal act should  be preceded with which of the following to be considered as a crime ?</a:t>
            </a:r>
            <a:endParaRPr b="1"/>
          </a:p>
          <a:p>
            <a:pPr indent="0" lvl="0" marL="457200" rtl="0" algn="l">
              <a:lnSpc>
                <a:spcPct val="115000"/>
              </a:lnSpc>
              <a:spcBef>
                <a:spcPts val="0"/>
              </a:spcBef>
              <a:spcAft>
                <a:spcPts val="0"/>
              </a:spcAft>
              <a:buClr>
                <a:schemeClr val="dk1"/>
              </a:buClr>
              <a:buSzPts val="1100"/>
              <a:buFont typeface="Arial"/>
              <a:buNone/>
            </a:pPr>
            <a:r>
              <a:rPr lang="en-US">
                <a:solidFill>
                  <a:schemeClr val="dk2"/>
                </a:solidFill>
                <a:latin typeface="Roboto Condensed"/>
                <a:ea typeface="Roboto Condensed"/>
                <a:cs typeface="Roboto Condensed"/>
                <a:sym typeface="Roboto Condensed"/>
              </a:rPr>
              <a:t>A- Mens era</a:t>
            </a:r>
            <a:endParaRPr>
              <a:solidFill>
                <a:schemeClr val="dk2"/>
              </a:solidFill>
              <a:latin typeface="Roboto Condensed"/>
              <a:ea typeface="Roboto Condensed"/>
              <a:cs typeface="Roboto Condensed"/>
              <a:sym typeface="Roboto Condensed"/>
            </a:endParaRPr>
          </a:p>
          <a:p>
            <a:pPr indent="0" lvl="0" marL="457200" rtl="0" algn="l">
              <a:lnSpc>
                <a:spcPct val="115000"/>
              </a:lnSpc>
              <a:spcBef>
                <a:spcPts val="0"/>
              </a:spcBef>
              <a:spcAft>
                <a:spcPts val="0"/>
              </a:spcAft>
              <a:buClr>
                <a:schemeClr val="dk1"/>
              </a:buClr>
              <a:buSzPts val="1100"/>
              <a:buFont typeface="Arial"/>
              <a:buNone/>
            </a:pPr>
            <a:r>
              <a:rPr lang="en-US">
                <a:latin typeface="Roboto Condensed"/>
                <a:ea typeface="Roboto Condensed"/>
                <a:cs typeface="Roboto Condensed"/>
                <a:sym typeface="Roboto Condensed"/>
              </a:rPr>
              <a:t>B- substitutaed</a:t>
            </a:r>
            <a:endParaRPr>
              <a:latin typeface="Roboto Condensed"/>
              <a:ea typeface="Roboto Condensed"/>
              <a:cs typeface="Roboto Condensed"/>
              <a:sym typeface="Roboto Condensed"/>
            </a:endParaRPr>
          </a:p>
          <a:p>
            <a:pPr indent="0" lvl="0" marL="457200" rtl="0" algn="l">
              <a:lnSpc>
                <a:spcPct val="115000"/>
              </a:lnSpc>
              <a:spcBef>
                <a:spcPts val="0"/>
              </a:spcBef>
              <a:spcAft>
                <a:spcPts val="0"/>
              </a:spcAft>
              <a:buClr>
                <a:schemeClr val="dk1"/>
              </a:buClr>
              <a:buSzPts val="1100"/>
              <a:buFont typeface="Arial"/>
              <a:buNone/>
            </a:pPr>
            <a:r>
              <a:rPr lang="en-US">
                <a:latin typeface="Roboto Condensed"/>
                <a:ea typeface="Roboto Condensed"/>
                <a:cs typeface="Roboto Condensed"/>
                <a:sym typeface="Roboto Condensed"/>
              </a:rPr>
              <a:t>C- justice </a:t>
            </a:r>
            <a:endParaRPr>
              <a:latin typeface="Roboto Condensed"/>
              <a:ea typeface="Roboto Condensed"/>
              <a:cs typeface="Roboto Condensed"/>
              <a:sym typeface="Roboto Condensed"/>
            </a:endParaRPr>
          </a:p>
          <a:p>
            <a:pPr indent="0" lvl="0" marL="457200" rtl="0" algn="l">
              <a:lnSpc>
                <a:spcPct val="100000"/>
              </a:lnSpc>
              <a:spcBef>
                <a:spcPts val="0"/>
              </a:spcBef>
              <a:spcAft>
                <a:spcPts val="0"/>
              </a:spcAft>
              <a:buSzPts val="1400"/>
              <a:buNone/>
            </a:pPr>
            <a:r>
              <a:t/>
            </a:r>
            <a:endParaRPr>
              <a:latin typeface="Roboto Condensed"/>
              <a:ea typeface="Roboto Condensed"/>
              <a:cs typeface="Roboto Condensed"/>
              <a:sym typeface="Roboto Condensed"/>
            </a:endParaRPr>
          </a:p>
        </p:txBody>
      </p:sp>
      <p:sp>
        <p:nvSpPr>
          <p:cNvPr id="897" name="Google Shape;897;g2b163bd5540_0_42"/>
          <p:cNvSpPr txBox="1"/>
          <p:nvPr>
            <p:ph idx="1" type="body"/>
          </p:nvPr>
        </p:nvSpPr>
        <p:spPr>
          <a:xfrm>
            <a:off x="4673725" y="1017325"/>
            <a:ext cx="4080900" cy="38982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115000"/>
              </a:lnSpc>
              <a:spcBef>
                <a:spcPts val="1000"/>
              </a:spcBef>
              <a:spcAft>
                <a:spcPts val="0"/>
              </a:spcAft>
              <a:buSzPct val="108108"/>
              <a:buNone/>
            </a:pPr>
            <a:r>
              <a:rPr b="1" lang="en-US">
                <a:solidFill>
                  <a:schemeClr val="dk1"/>
                </a:solidFill>
              </a:rPr>
              <a:t>3- In clinical or forensic  evaluations  when financial compensation or special benefits may be  available, a psychiatrist must consider the diagnosis of :</a:t>
            </a:r>
            <a:endParaRPr b="1">
              <a:solidFill>
                <a:schemeClr val="dk1"/>
              </a:solidFill>
            </a:endParaRPr>
          </a:p>
          <a:p>
            <a:pPr indent="0" lvl="0" marL="457200" rtl="0" algn="l">
              <a:lnSpc>
                <a:spcPct val="115000"/>
              </a:lnSpc>
              <a:spcBef>
                <a:spcPts val="0"/>
              </a:spcBef>
              <a:spcAft>
                <a:spcPts val="0"/>
              </a:spcAft>
              <a:buSzPct val="108108"/>
              <a:buNone/>
            </a:pPr>
            <a:r>
              <a:rPr lang="en-US">
                <a:solidFill>
                  <a:schemeClr val="dk1"/>
                </a:solidFill>
                <a:latin typeface="Roboto Condensed Light"/>
                <a:ea typeface="Roboto Condensed Light"/>
                <a:cs typeface="Roboto Condensed Light"/>
                <a:sym typeface="Roboto Condensed Light"/>
              </a:rPr>
              <a:t>A. Factitious disorder</a:t>
            </a:r>
            <a:endParaRPr>
              <a:solidFill>
                <a:schemeClr val="dk1"/>
              </a:solidFill>
              <a:latin typeface="Roboto Condensed Light"/>
              <a:ea typeface="Roboto Condensed Light"/>
              <a:cs typeface="Roboto Condensed Light"/>
              <a:sym typeface="Roboto Condensed Light"/>
            </a:endParaRPr>
          </a:p>
          <a:p>
            <a:pPr indent="0" lvl="0" marL="457200" rtl="0" algn="l">
              <a:lnSpc>
                <a:spcPct val="115000"/>
              </a:lnSpc>
              <a:spcBef>
                <a:spcPts val="0"/>
              </a:spcBef>
              <a:spcAft>
                <a:spcPts val="0"/>
              </a:spcAft>
              <a:buSzPct val="108108"/>
              <a:buNone/>
            </a:pPr>
            <a:r>
              <a:rPr lang="en-US">
                <a:solidFill>
                  <a:schemeClr val="dk2"/>
                </a:solidFill>
                <a:latin typeface="Roboto Condensed Light"/>
                <a:ea typeface="Roboto Condensed Light"/>
                <a:cs typeface="Roboto Condensed Light"/>
                <a:sym typeface="Roboto Condensed Light"/>
              </a:rPr>
              <a:t>B. Malingering .</a:t>
            </a:r>
            <a:endParaRPr>
              <a:solidFill>
                <a:schemeClr val="dk2"/>
              </a:solidFill>
              <a:latin typeface="Roboto Condensed Light"/>
              <a:ea typeface="Roboto Condensed Light"/>
              <a:cs typeface="Roboto Condensed Light"/>
              <a:sym typeface="Roboto Condensed Light"/>
            </a:endParaRPr>
          </a:p>
          <a:p>
            <a:pPr indent="0" lvl="0" marL="457200" rtl="0" algn="l">
              <a:lnSpc>
                <a:spcPct val="115000"/>
              </a:lnSpc>
              <a:spcBef>
                <a:spcPts val="0"/>
              </a:spcBef>
              <a:spcAft>
                <a:spcPts val="0"/>
              </a:spcAft>
              <a:buSzPct val="108108"/>
              <a:buNone/>
            </a:pPr>
            <a:r>
              <a:rPr lang="en-US">
                <a:solidFill>
                  <a:schemeClr val="dk1"/>
                </a:solidFill>
                <a:latin typeface="Roboto Condensed Light"/>
                <a:ea typeface="Roboto Condensed Light"/>
                <a:cs typeface="Roboto Condensed Light"/>
                <a:sym typeface="Roboto Condensed Light"/>
              </a:rPr>
              <a:t>C. Somatization</a:t>
            </a:r>
            <a:endParaRPr>
              <a:solidFill>
                <a:schemeClr val="dk1"/>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SzPct val="108108"/>
              <a:buNone/>
            </a:pPr>
            <a:r>
              <a:rPr lang="en-US">
                <a:solidFill>
                  <a:schemeClr val="dk1"/>
                </a:solidFill>
                <a:latin typeface="Roboto Condensed Light"/>
                <a:ea typeface="Roboto Condensed Light"/>
                <a:cs typeface="Roboto Condensed Light"/>
                <a:sym typeface="Roboto Condensed Light"/>
              </a:rPr>
              <a:t>D. Hypochondriasis </a:t>
            </a:r>
            <a:endParaRPr>
              <a:solidFill>
                <a:schemeClr val="dk1"/>
              </a:solidFill>
              <a:latin typeface="Roboto Condensed Light"/>
              <a:ea typeface="Roboto Condensed Light"/>
              <a:cs typeface="Roboto Condensed Light"/>
              <a:sym typeface="Roboto Condensed Light"/>
            </a:endParaRPr>
          </a:p>
          <a:p>
            <a:pPr indent="0" lvl="0" marL="0" rtl="0" algn="l">
              <a:lnSpc>
                <a:spcPct val="115000"/>
              </a:lnSpc>
              <a:spcBef>
                <a:spcPts val="1200"/>
              </a:spcBef>
              <a:spcAft>
                <a:spcPts val="0"/>
              </a:spcAft>
              <a:buSzPct val="100900"/>
              <a:buNone/>
            </a:pPr>
            <a:r>
              <a:rPr b="1" lang="en-US" sz="1500">
                <a:solidFill>
                  <a:schemeClr val="dk1"/>
                </a:solidFill>
              </a:rPr>
              <a:t>4- </a:t>
            </a:r>
            <a:r>
              <a:rPr b="1" lang="en-US" sz="1300">
                <a:solidFill>
                  <a:schemeClr val="dk1"/>
                </a:solidFill>
              </a:rPr>
              <a:t>Not included in the 4D's of Negligence in clinical malpractice?</a:t>
            </a:r>
            <a:endParaRPr b="1" sz="1300">
              <a:solidFill>
                <a:schemeClr val="dk1"/>
              </a:solidFill>
            </a:endParaRPr>
          </a:p>
          <a:p>
            <a:pPr indent="0" lvl="0" marL="457200" rtl="0" algn="l">
              <a:lnSpc>
                <a:spcPct val="115000"/>
              </a:lnSpc>
              <a:spcBef>
                <a:spcPts val="0"/>
              </a:spcBef>
              <a:spcAft>
                <a:spcPts val="0"/>
              </a:spcAft>
              <a:buSzPct val="116424"/>
              <a:buNone/>
            </a:pPr>
            <a:r>
              <a:rPr lang="en-US" sz="1300">
                <a:solidFill>
                  <a:schemeClr val="dk1"/>
                </a:solidFill>
                <a:latin typeface="Roboto Condensed"/>
                <a:ea typeface="Roboto Condensed"/>
                <a:cs typeface="Roboto Condensed"/>
                <a:sym typeface="Roboto Condensed"/>
              </a:rPr>
              <a:t>a- Duty</a:t>
            </a:r>
            <a:endParaRPr sz="1300">
              <a:solidFill>
                <a:schemeClr val="dk1"/>
              </a:solidFill>
              <a:latin typeface="Roboto Condensed"/>
              <a:ea typeface="Roboto Condensed"/>
              <a:cs typeface="Roboto Condensed"/>
              <a:sym typeface="Roboto Condensed"/>
            </a:endParaRPr>
          </a:p>
          <a:p>
            <a:pPr indent="0" lvl="0" marL="457200" rtl="0" algn="l">
              <a:lnSpc>
                <a:spcPct val="115000"/>
              </a:lnSpc>
              <a:spcBef>
                <a:spcPts val="0"/>
              </a:spcBef>
              <a:spcAft>
                <a:spcPts val="0"/>
              </a:spcAft>
              <a:buSzPct val="116424"/>
              <a:buNone/>
            </a:pPr>
            <a:r>
              <a:rPr lang="en-US" sz="1300">
                <a:solidFill>
                  <a:schemeClr val="dk1"/>
                </a:solidFill>
                <a:latin typeface="Roboto Condensed"/>
                <a:ea typeface="Roboto Condensed"/>
                <a:cs typeface="Roboto Condensed"/>
                <a:sym typeface="Roboto Condensed"/>
              </a:rPr>
              <a:t>b- Damage</a:t>
            </a:r>
            <a:endParaRPr sz="1300">
              <a:solidFill>
                <a:schemeClr val="dk1"/>
              </a:solidFill>
              <a:latin typeface="Roboto Condensed"/>
              <a:ea typeface="Roboto Condensed"/>
              <a:cs typeface="Roboto Condensed"/>
              <a:sym typeface="Roboto Condensed"/>
            </a:endParaRPr>
          </a:p>
          <a:p>
            <a:pPr indent="0" lvl="0" marL="457200" rtl="0" algn="l">
              <a:lnSpc>
                <a:spcPct val="115000"/>
              </a:lnSpc>
              <a:spcBef>
                <a:spcPts val="0"/>
              </a:spcBef>
              <a:spcAft>
                <a:spcPts val="0"/>
              </a:spcAft>
              <a:buSzPct val="116424"/>
              <a:buNone/>
            </a:pPr>
            <a:r>
              <a:rPr lang="en-US" sz="1300">
                <a:solidFill>
                  <a:schemeClr val="dk1"/>
                </a:solidFill>
                <a:latin typeface="Roboto Condensed"/>
                <a:ea typeface="Roboto Condensed"/>
                <a:cs typeface="Roboto Condensed"/>
                <a:sym typeface="Roboto Condensed"/>
              </a:rPr>
              <a:t>c- Deviation</a:t>
            </a:r>
            <a:endParaRPr sz="1300">
              <a:solidFill>
                <a:schemeClr val="dk1"/>
              </a:solidFill>
              <a:latin typeface="Roboto Condensed"/>
              <a:ea typeface="Roboto Condensed"/>
              <a:cs typeface="Roboto Condensed"/>
              <a:sym typeface="Roboto Condensed"/>
            </a:endParaRPr>
          </a:p>
          <a:p>
            <a:pPr indent="0" lvl="0" marL="457200" rtl="0" algn="l">
              <a:lnSpc>
                <a:spcPct val="115000"/>
              </a:lnSpc>
              <a:spcBef>
                <a:spcPts val="0"/>
              </a:spcBef>
              <a:spcAft>
                <a:spcPts val="0"/>
              </a:spcAft>
              <a:buSzPct val="116424"/>
              <a:buNone/>
            </a:pPr>
            <a:r>
              <a:rPr lang="en-US" sz="1300">
                <a:solidFill>
                  <a:schemeClr val="dk1"/>
                </a:solidFill>
                <a:latin typeface="Roboto Condensed"/>
                <a:ea typeface="Roboto Condensed"/>
                <a:cs typeface="Roboto Condensed"/>
                <a:sym typeface="Roboto Condensed"/>
              </a:rPr>
              <a:t>d- Direct causation</a:t>
            </a:r>
            <a:endParaRPr sz="1300">
              <a:solidFill>
                <a:schemeClr val="dk1"/>
              </a:solidFill>
              <a:latin typeface="Roboto Condensed"/>
              <a:ea typeface="Roboto Condensed"/>
              <a:cs typeface="Roboto Condensed"/>
              <a:sym typeface="Roboto Condensed"/>
            </a:endParaRPr>
          </a:p>
          <a:p>
            <a:pPr indent="0" lvl="0" marL="457200" rtl="0" algn="l">
              <a:lnSpc>
                <a:spcPct val="115000"/>
              </a:lnSpc>
              <a:spcBef>
                <a:spcPts val="0"/>
              </a:spcBef>
              <a:spcAft>
                <a:spcPts val="0"/>
              </a:spcAft>
              <a:buSzPct val="116424"/>
              <a:buNone/>
            </a:pPr>
            <a:r>
              <a:rPr lang="en-US" sz="1300">
                <a:solidFill>
                  <a:schemeClr val="dk2"/>
                </a:solidFill>
                <a:latin typeface="Roboto Condensed"/>
                <a:ea typeface="Roboto Condensed"/>
                <a:cs typeface="Roboto Condensed"/>
                <a:sym typeface="Roboto Condensed"/>
              </a:rPr>
              <a:t>e- Discovery</a:t>
            </a:r>
            <a:endParaRPr sz="1300">
              <a:solidFill>
                <a:schemeClr val="dk2"/>
              </a:solidFill>
              <a:latin typeface="Roboto Condensed"/>
              <a:ea typeface="Roboto Condensed"/>
              <a:cs typeface="Roboto Condensed"/>
              <a:sym typeface="Roboto Condensed"/>
            </a:endParaRPr>
          </a:p>
          <a:p>
            <a:pPr indent="0" lvl="0" marL="0" rtl="0" algn="l">
              <a:lnSpc>
                <a:spcPct val="115000"/>
              </a:lnSpc>
              <a:spcBef>
                <a:spcPts val="1200"/>
              </a:spcBef>
              <a:spcAft>
                <a:spcPts val="0"/>
              </a:spcAft>
              <a:buSzPct val="108108"/>
              <a:buNone/>
            </a:pPr>
            <a:r>
              <a:rPr b="1" lang="en-US">
                <a:solidFill>
                  <a:schemeClr val="dk1"/>
                </a:solidFill>
              </a:rPr>
              <a:t> </a:t>
            </a:r>
            <a:endParaRPr>
              <a:latin typeface="Roboto Condensed"/>
              <a:ea typeface="Roboto Condensed"/>
              <a:cs typeface="Roboto Condensed"/>
              <a:sym typeface="Roboto Condensed"/>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1" name="Shape 901"/>
        <p:cNvGrpSpPr/>
        <p:nvPr/>
      </p:nvGrpSpPr>
      <p:grpSpPr>
        <a:xfrm>
          <a:off x="0" y="0"/>
          <a:ext cx="0" cy="0"/>
          <a:chOff x="0" y="0"/>
          <a:chExt cx="0" cy="0"/>
        </a:xfrm>
      </p:grpSpPr>
      <p:sp>
        <p:nvSpPr>
          <p:cNvPr id="902" name="Google Shape;902;g2b1a1e75e5a_1_0"/>
          <p:cNvSpPr txBox="1"/>
          <p:nvPr>
            <p:ph type="title"/>
          </p:nvPr>
        </p:nvSpPr>
        <p:spPr>
          <a:xfrm>
            <a:off x="608639" y="2525322"/>
            <a:ext cx="40734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sz="2800"/>
              <a:t>Epilepsy in relation to psychiatry </a:t>
            </a:r>
            <a:endParaRPr sz="2800"/>
          </a:p>
        </p:txBody>
      </p:sp>
      <p:sp>
        <p:nvSpPr>
          <p:cNvPr id="903" name="Google Shape;903;g2b1a1e75e5a_1_0"/>
          <p:cNvSpPr/>
          <p:nvPr/>
        </p:nvSpPr>
        <p:spPr>
          <a:xfrm>
            <a:off x="1937975" y="1284250"/>
            <a:ext cx="1544540" cy="1112046"/>
          </a:xfrm>
          <a:custGeom>
            <a:rect b="b" l="l" r="r" t="t"/>
            <a:pathLst>
              <a:path extrusionOk="0" h="5692" w="7942">
                <a:moveTo>
                  <a:pt x="3056" y="1"/>
                </a:moveTo>
                <a:cubicBezTo>
                  <a:pt x="2499" y="1"/>
                  <a:pt x="1942" y="26"/>
                  <a:pt x="1393" y="99"/>
                </a:cubicBezTo>
                <a:cubicBezTo>
                  <a:pt x="912" y="166"/>
                  <a:pt x="370" y="314"/>
                  <a:pt x="154" y="808"/>
                </a:cubicBezTo>
                <a:cubicBezTo>
                  <a:pt x="31" y="1079"/>
                  <a:pt x="0" y="1393"/>
                  <a:pt x="25" y="1714"/>
                </a:cubicBezTo>
                <a:cubicBezTo>
                  <a:pt x="68" y="2312"/>
                  <a:pt x="296" y="2966"/>
                  <a:pt x="536" y="3520"/>
                </a:cubicBezTo>
                <a:cubicBezTo>
                  <a:pt x="666" y="3816"/>
                  <a:pt x="789" y="4088"/>
                  <a:pt x="894" y="4310"/>
                </a:cubicBezTo>
                <a:cubicBezTo>
                  <a:pt x="1178" y="4932"/>
                  <a:pt x="1615" y="5537"/>
                  <a:pt x="2220" y="5666"/>
                </a:cubicBezTo>
                <a:cubicBezTo>
                  <a:pt x="2302" y="5684"/>
                  <a:pt x="2385" y="5691"/>
                  <a:pt x="2468" y="5691"/>
                </a:cubicBezTo>
                <a:cubicBezTo>
                  <a:pt x="2824" y="5691"/>
                  <a:pt x="3180" y="5547"/>
                  <a:pt x="3520" y="5407"/>
                </a:cubicBezTo>
                <a:cubicBezTo>
                  <a:pt x="4384" y="5050"/>
                  <a:pt x="5265" y="4680"/>
                  <a:pt x="5993" y="4038"/>
                </a:cubicBezTo>
                <a:cubicBezTo>
                  <a:pt x="7084" y="3077"/>
                  <a:pt x="7941" y="1030"/>
                  <a:pt x="6196" y="277"/>
                </a:cubicBezTo>
                <a:cubicBezTo>
                  <a:pt x="5796" y="105"/>
                  <a:pt x="5364" y="80"/>
                  <a:pt x="4939" y="62"/>
                </a:cubicBezTo>
                <a:cubicBezTo>
                  <a:pt x="4655" y="49"/>
                  <a:pt x="4371" y="37"/>
                  <a:pt x="4088" y="25"/>
                </a:cubicBezTo>
                <a:cubicBezTo>
                  <a:pt x="3744" y="11"/>
                  <a:pt x="3400" y="1"/>
                  <a:pt x="3056"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04" name="Google Shape;904;g2b1a1e75e5a_1_0"/>
          <p:cNvGrpSpPr/>
          <p:nvPr/>
        </p:nvGrpSpPr>
        <p:grpSpPr>
          <a:xfrm>
            <a:off x="4352214" y="-249185"/>
            <a:ext cx="4653194" cy="5580612"/>
            <a:chOff x="4352214" y="-249185"/>
            <a:chExt cx="4653194" cy="5580612"/>
          </a:xfrm>
        </p:grpSpPr>
        <p:sp>
          <p:nvSpPr>
            <p:cNvPr id="905" name="Google Shape;905;g2b1a1e75e5a_1_0"/>
            <p:cNvSpPr/>
            <p:nvPr/>
          </p:nvSpPr>
          <p:spPr>
            <a:xfrm rot="9784833">
              <a:off x="4604931" y="303431"/>
              <a:ext cx="4147759" cy="2353635"/>
            </a:xfrm>
            <a:custGeom>
              <a:rect b="b" l="l" r="r" t="t"/>
              <a:pathLst>
                <a:path extrusionOk="0" h="27814" w="57888">
                  <a:moveTo>
                    <a:pt x="24329" y="0"/>
                  </a:moveTo>
                  <a:cubicBezTo>
                    <a:pt x="20137" y="0"/>
                    <a:pt x="15944" y="292"/>
                    <a:pt x="11795" y="876"/>
                  </a:cubicBezTo>
                  <a:cubicBezTo>
                    <a:pt x="8059" y="1400"/>
                    <a:pt x="3909" y="2467"/>
                    <a:pt x="2041" y="5691"/>
                  </a:cubicBezTo>
                  <a:cubicBezTo>
                    <a:pt x="0" y="9206"/>
                    <a:pt x="1640" y="13707"/>
                    <a:pt x="4033" y="17005"/>
                  </a:cubicBezTo>
                  <a:cubicBezTo>
                    <a:pt x="9661" y="24748"/>
                    <a:pt x="17144" y="27813"/>
                    <a:pt x="25551" y="27813"/>
                  </a:cubicBezTo>
                  <a:cubicBezTo>
                    <a:pt x="28471" y="27813"/>
                    <a:pt x="31503" y="27443"/>
                    <a:pt x="34607" y="26771"/>
                  </a:cubicBezTo>
                  <a:cubicBezTo>
                    <a:pt x="36981" y="26253"/>
                    <a:pt x="39274" y="25538"/>
                    <a:pt x="41395" y="24545"/>
                  </a:cubicBezTo>
                  <a:cubicBezTo>
                    <a:pt x="49157" y="20920"/>
                    <a:pt x="57888" y="5494"/>
                    <a:pt x="45372" y="2485"/>
                  </a:cubicBezTo>
                  <a:cubicBezTo>
                    <a:pt x="38494" y="832"/>
                    <a:pt x="31411" y="0"/>
                    <a:pt x="2432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6" name="Google Shape;906;g2b1a1e75e5a_1_0"/>
            <p:cNvSpPr/>
            <p:nvPr/>
          </p:nvSpPr>
          <p:spPr>
            <a:xfrm rot="5183080">
              <a:off x="5157570" y="2667456"/>
              <a:ext cx="2471275" cy="2691843"/>
            </a:xfrm>
            <a:custGeom>
              <a:rect b="b" l="l" r="r" t="t"/>
              <a:pathLst>
                <a:path extrusionOk="0" h="3020" w="2757">
                  <a:moveTo>
                    <a:pt x="1727" y="1"/>
                  </a:moveTo>
                  <a:cubicBezTo>
                    <a:pt x="815" y="1"/>
                    <a:pt x="275" y="1495"/>
                    <a:pt x="93" y="2170"/>
                  </a:cubicBezTo>
                  <a:cubicBezTo>
                    <a:pt x="43" y="2361"/>
                    <a:pt x="0" y="2571"/>
                    <a:pt x="93" y="2750"/>
                  </a:cubicBezTo>
                  <a:cubicBezTo>
                    <a:pt x="196" y="2948"/>
                    <a:pt x="423" y="3020"/>
                    <a:pt x="655" y="3020"/>
                  </a:cubicBezTo>
                  <a:cubicBezTo>
                    <a:pt x="756" y="3020"/>
                    <a:pt x="857" y="3006"/>
                    <a:pt x="950" y="2984"/>
                  </a:cubicBezTo>
                  <a:cubicBezTo>
                    <a:pt x="1418" y="2879"/>
                    <a:pt x="1850" y="2639"/>
                    <a:pt x="2183" y="2293"/>
                  </a:cubicBezTo>
                  <a:cubicBezTo>
                    <a:pt x="2479" y="1991"/>
                    <a:pt x="2707" y="1597"/>
                    <a:pt x="2731" y="1171"/>
                  </a:cubicBezTo>
                  <a:cubicBezTo>
                    <a:pt x="2756" y="746"/>
                    <a:pt x="2540" y="296"/>
                    <a:pt x="2164" y="111"/>
                  </a:cubicBezTo>
                  <a:cubicBezTo>
                    <a:pt x="2010" y="35"/>
                    <a:pt x="1864" y="1"/>
                    <a:pt x="1727"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7" name="Google Shape;907;g2b1a1e75e5a_1_0"/>
            <p:cNvSpPr/>
            <p:nvPr/>
          </p:nvSpPr>
          <p:spPr>
            <a:xfrm>
              <a:off x="6599326" y="1952175"/>
              <a:ext cx="2246512" cy="2392162"/>
            </a:xfrm>
            <a:custGeom>
              <a:rect b="b" l="l" r="r" t="t"/>
              <a:pathLst>
                <a:path extrusionOk="0" h="12553" w="11789">
                  <a:moveTo>
                    <a:pt x="8224" y="1"/>
                  </a:moveTo>
                  <a:cubicBezTo>
                    <a:pt x="6188" y="1"/>
                    <a:pt x="3792" y="774"/>
                    <a:pt x="2646" y="1180"/>
                  </a:cubicBezTo>
                  <a:cubicBezTo>
                    <a:pt x="2621" y="1192"/>
                    <a:pt x="2590" y="1198"/>
                    <a:pt x="2559" y="1211"/>
                  </a:cubicBezTo>
                  <a:cubicBezTo>
                    <a:pt x="1782" y="1494"/>
                    <a:pt x="981" y="1901"/>
                    <a:pt x="574" y="2709"/>
                  </a:cubicBezTo>
                  <a:cubicBezTo>
                    <a:pt x="1" y="3868"/>
                    <a:pt x="469" y="5335"/>
                    <a:pt x="1073" y="6476"/>
                  </a:cubicBezTo>
                  <a:cubicBezTo>
                    <a:pt x="2276" y="8732"/>
                    <a:pt x="4002" y="10625"/>
                    <a:pt x="6018" y="11902"/>
                  </a:cubicBezTo>
                  <a:cubicBezTo>
                    <a:pt x="6265" y="12056"/>
                    <a:pt x="6530" y="12210"/>
                    <a:pt x="6807" y="12321"/>
                  </a:cubicBezTo>
                  <a:cubicBezTo>
                    <a:pt x="7135" y="12462"/>
                    <a:pt x="7471" y="12552"/>
                    <a:pt x="7801" y="12552"/>
                  </a:cubicBezTo>
                  <a:cubicBezTo>
                    <a:pt x="8048" y="12552"/>
                    <a:pt x="8292" y="12501"/>
                    <a:pt x="8527" y="12382"/>
                  </a:cubicBezTo>
                  <a:cubicBezTo>
                    <a:pt x="9095" y="12099"/>
                    <a:pt x="9465" y="11470"/>
                    <a:pt x="9773" y="10853"/>
                  </a:cubicBezTo>
                  <a:cubicBezTo>
                    <a:pt x="10772" y="8843"/>
                    <a:pt x="11419" y="6605"/>
                    <a:pt x="11666" y="4312"/>
                  </a:cubicBezTo>
                  <a:cubicBezTo>
                    <a:pt x="11752" y="3461"/>
                    <a:pt x="11789" y="2567"/>
                    <a:pt x="11518" y="1772"/>
                  </a:cubicBezTo>
                  <a:cubicBezTo>
                    <a:pt x="11067" y="432"/>
                    <a:pt x="9746" y="1"/>
                    <a:pt x="8224" y="1"/>
                  </a:cubicBezTo>
                  <a:close/>
                </a:path>
              </a:pathLst>
            </a:custGeom>
            <a:solidFill>
              <a:schemeClr val="accent3">
                <a:alpha val="4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8" name="Google Shape;908;g2b1a1e75e5a_1_0"/>
            <p:cNvSpPr/>
            <p:nvPr/>
          </p:nvSpPr>
          <p:spPr>
            <a:xfrm rot="2699978">
              <a:off x="5100118" y="1676293"/>
              <a:ext cx="2926222" cy="2176930"/>
            </a:xfrm>
            <a:custGeom>
              <a:rect b="b" l="l" r="r" t="t"/>
              <a:pathLst>
                <a:path extrusionOk="0" h="6589" w="10631">
                  <a:moveTo>
                    <a:pt x="1143" y="1"/>
                  </a:moveTo>
                  <a:cubicBezTo>
                    <a:pt x="967" y="1"/>
                    <a:pt x="802" y="27"/>
                    <a:pt x="654" y="87"/>
                  </a:cubicBezTo>
                  <a:cubicBezTo>
                    <a:pt x="25" y="340"/>
                    <a:pt x="1" y="1092"/>
                    <a:pt x="198" y="1764"/>
                  </a:cubicBezTo>
                  <a:cubicBezTo>
                    <a:pt x="827" y="3898"/>
                    <a:pt x="2683" y="5260"/>
                    <a:pt x="5075" y="6142"/>
                  </a:cubicBezTo>
                  <a:cubicBezTo>
                    <a:pt x="5543" y="6314"/>
                    <a:pt x="6012" y="6450"/>
                    <a:pt x="6474" y="6536"/>
                  </a:cubicBezTo>
                  <a:cubicBezTo>
                    <a:pt x="6664" y="6572"/>
                    <a:pt x="6867" y="6589"/>
                    <a:pt x="7074" y="6589"/>
                  </a:cubicBezTo>
                  <a:cubicBezTo>
                    <a:pt x="8703" y="6589"/>
                    <a:pt x="10631" y="5535"/>
                    <a:pt x="8799" y="4064"/>
                  </a:cubicBezTo>
                  <a:cubicBezTo>
                    <a:pt x="6992" y="2609"/>
                    <a:pt x="4933" y="1376"/>
                    <a:pt x="2781" y="445"/>
                  </a:cubicBezTo>
                  <a:cubicBezTo>
                    <a:pt x="2246" y="216"/>
                    <a:pt x="1649" y="1"/>
                    <a:pt x="1143" y="1"/>
                  </a:cubicBezTo>
                  <a:close/>
                </a:path>
              </a:pathLst>
            </a:custGeom>
            <a:solidFill>
              <a:schemeClr val="accent4">
                <a:alpha val="5803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09" name="Google Shape;909;g2b1a1e75e5a_1_0"/>
          <p:cNvSpPr/>
          <p:nvPr/>
        </p:nvSpPr>
        <p:spPr>
          <a:xfrm>
            <a:off x="8244128" y="2496750"/>
            <a:ext cx="259725" cy="267028"/>
          </a:xfrm>
          <a:custGeom>
            <a:rect b="b" l="l" r="r" t="t"/>
            <a:pathLst>
              <a:path extrusionOk="0" h="2701" w="2627">
                <a:moveTo>
                  <a:pt x="1030" y="0"/>
                </a:moveTo>
                <a:cubicBezTo>
                  <a:pt x="968" y="0"/>
                  <a:pt x="919" y="49"/>
                  <a:pt x="919" y="111"/>
                </a:cubicBezTo>
                <a:lnTo>
                  <a:pt x="919" y="956"/>
                </a:lnTo>
                <a:lnTo>
                  <a:pt x="111" y="956"/>
                </a:lnTo>
                <a:cubicBezTo>
                  <a:pt x="50" y="956"/>
                  <a:pt x="0" y="1005"/>
                  <a:pt x="0" y="1067"/>
                </a:cubicBezTo>
                <a:lnTo>
                  <a:pt x="0" y="1628"/>
                </a:lnTo>
                <a:cubicBezTo>
                  <a:pt x="0" y="1689"/>
                  <a:pt x="50" y="1739"/>
                  <a:pt x="111" y="1739"/>
                </a:cubicBezTo>
                <a:lnTo>
                  <a:pt x="919" y="1739"/>
                </a:lnTo>
                <a:lnTo>
                  <a:pt x="919" y="2583"/>
                </a:lnTo>
                <a:cubicBezTo>
                  <a:pt x="919" y="2645"/>
                  <a:pt x="968" y="2701"/>
                  <a:pt x="1030" y="2701"/>
                </a:cubicBezTo>
                <a:lnTo>
                  <a:pt x="1591" y="2701"/>
                </a:lnTo>
                <a:cubicBezTo>
                  <a:pt x="1653" y="2701"/>
                  <a:pt x="1708" y="2645"/>
                  <a:pt x="1708" y="2583"/>
                </a:cubicBezTo>
                <a:lnTo>
                  <a:pt x="1708" y="1739"/>
                </a:lnTo>
                <a:lnTo>
                  <a:pt x="2516" y="1739"/>
                </a:lnTo>
                <a:cubicBezTo>
                  <a:pt x="2578" y="1739"/>
                  <a:pt x="2627" y="1689"/>
                  <a:pt x="2627" y="1628"/>
                </a:cubicBezTo>
                <a:lnTo>
                  <a:pt x="2627" y="1067"/>
                </a:lnTo>
                <a:cubicBezTo>
                  <a:pt x="2627" y="1005"/>
                  <a:pt x="2578" y="956"/>
                  <a:pt x="2516" y="956"/>
                </a:cubicBezTo>
                <a:lnTo>
                  <a:pt x="1708" y="956"/>
                </a:lnTo>
                <a:lnTo>
                  <a:pt x="1708" y="111"/>
                </a:lnTo>
                <a:cubicBezTo>
                  <a:pt x="1708" y="49"/>
                  <a:pt x="1653" y="0"/>
                  <a:pt x="15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0" name="Google Shape;910;g2b1a1e75e5a_1_0"/>
          <p:cNvSpPr/>
          <p:nvPr/>
        </p:nvSpPr>
        <p:spPr>
          <a:xfrm>
            <a:off x="6183225" y="11040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1" name="Google Shape;911;g2b1a1e75e5a_1_0"/>
          <p:cNvSpPr/>
          <p:nvPr/>
        </p:nvSpPr>
        <p:spPr>
          <a:xfrm>
            <a:off x="7581625" y="10022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2" name="Google Shape;912;g2b1a1e75e5a_1_0"/>
          <p:cNvSpPr/>
          <p:nvPr/>
        </p:nvSpPr>
        <p:spPr>
          <a:xfrm>
            <a:off x="6309925" y="44311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3" name="Google Shape;913;g2b1a1e75e5a_1_0"/>
          <p:cNvSpPr/>
          <p:nvPr/>
        </p:nvSpPr>
        <p:spPr>
          <a:xfrm>
            <a:off x="6751175" y="1337800"/>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4" name="Google Shape;914;g2b1a1e75e5a_1_0"/>
          <p:cNvSpPr/>
          <p:nvPr/>
        </p:nvSpPr>
        <p:spPr>
          <a:xfrm>
            <a:off x="8003525" y="9123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5" name="Google Shape;915;g2b1a1e75e5a_1_0"/>
          <p:cNvSpPr/>
          <p:nvPr/>
        </p:nvSpPr>
        <p:spPr>
          <a:xfrm>
            <a:off x="7158350" y="5724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6" name="Google Shape;916;g2b1a1e75e5a_1_0"/>
          <p:cNvSpPr/>
          <p:nvPr/>
        </p:nvSpPr>
        <p:spPr>
          <a:xfrm flipH="1">
            <a:off x="6141225" y="18058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7" name="Google Shape;917;g2b1a1e75e5a_1_0"/>
          <p:cNvSpPr/>
          <p:nvPr/>
        </p:nvSpPr>
        <p:spPr>
          <a:xfrm>
            <a:off x="7222850" y="11982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8" name="Google Shape;918;g2b1a1e75e5a_1_0"/>
          <p:cNvSpPr/>
          <p:nvPr/>
        </p:nvSpPr>
        <p:spPr>
          <a:xfrm>
            <a:off x="7633963" y="9348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9" name="Google Shape;919;g2b1a1e75e5a_1_0"/>
          <p:cNvSpPr/>
          <p:nvPr/>
        </p:nvSpPr>
        <p:spPr>
          <a:xfrm flipH="1">
            <a:off x="5702600" y="22290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 name="Google Shape;920;g2b1a1e75e5a_1_0"/>
          <p:cNvSpPr/>
          <p:nvPr/>
        </p:nvSpPr>
        <p:spPr>
          <a:xfrm>
            <a:off x="5638100" y="16826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1" name="Google Shape;921;g2b1a1e75e5a_1_0"/>
          <p:cNvSpPr/>
          <p:nvPr/>
        </p:nvSpPr>
        <p:spPr>
          <a:xfrm flipH="1">
            <a:off x="5671075" y="17404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2" name="Google Shape;922;g2b1a1e75e5a_1_0"/>
          <p:cNvSpPr/>
          <p:nvPr/>
        </p:nvSpPr>
        <p:spPr>
          <a:xfrm flipH="1">
            <a:off x="6265375" y="1742325"/>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3" name="Google Shape;923;g2b1a1e75e5a_1_0"/>
          <p:cNvSpPr/>
          <p:nvPr/>
        </p:nvSpPr>
        <p:spPr>
          <a:xfrm>
            <a:off x="7222850" y="5836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4" name="Google Shape;924;g2b1a1e75e5a_1_0"/>
          <p:cNvSpPr/>
          <p:nvPr/>
        </p:nvSpPr>
        <p:spPr>
          <a:xfrm flipH="1">
            <a:off x="5800000" y="2077563"/>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5" name="Google Shape;925;g2b1a1e75e5a_1_0"/>
          <p:cNvSpPr/>
          <p:nvPr/>
        </p:nvSpPr>
        <p:spPr>
          <a:xfrm flipH="1">
            <a:off x="6321175" y="18058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6" name="Google Shape;926;g2b1a1e75e5a_1_0"/>
          <p:cNvSpPr/>
          <p:nvPr/>
        </p:nvSpPr>
        <p:spPr>
          <a:xfrm>
            <a:off x="6263351" y="4275525"/>
            <a:ext cx="214127" cy="220152"/>
          </a:xfrm>
          <a:custGeom>
            <a:rect b="b" l="l" r="r" t="t"/>
            <a:pathLst>
              <a:path extrusionOk="0" h="2701" w="2627">
                <a:moveTo>
                  <a:pt x="1030" y="0"/>
                </a:moveTo>
                <a:cubicBezTo>
                  <a:pt x="968" y="0"/>
                  <a:pt x="919" y="49"/>
                  <a:pt x="919" y="111"/>
                </a:cubicBezTo>
                <a:lnTo>
                  <a:pt x="919" y="956"/>
                </a:lnTo>
                <a:lnTo>
                  <a:pt x="111" y="956"/>
                </a:lnTo>
                <a:cubicBezTo>
                  <a:pt x="50" y="956"/>
                  <a:pt x="0" y="1005"/>
                  <a:pt x="0" y="1067"/>
                </a:cubicBezTo>
                <a:lnTo>
                  <a:pt x="0" y="1628"/>
                </a:lnTo>
                <a:cubicBezTo>
                  <a:pt x="0" y="1689"/>
                  <a:pt x="50" y="1739"/>
                  <a:pt x="111" y="1739"/>
                </a:cubicBezTo>
                <a:lnTo>
                  <a:pt x="919" y="1739"/>
                </a:lnTo>
                <a:lnTo>
                  <a:pt x="919" y="2583"/>
                </a:lnTo>
                <a:cubicBezTo>
                  <a:pt x="919" y="2645"/>
                  <a:pt x="968" y="2701"/>
                  <a:pt x="1030" y="2701"/>
                </a:cubicBezTo>
                <a:lnTo>
                  <a:pt x="1591" y="2701"/>
                </a:lnTo>
                <a:cubicBezTo>
                  <a:pt x="1653" y="2701"/>
                  <a:pt x="1708" y="2645"/>
                  <a:pt x="1708" y="2583"/>
                </a:cubicBezTo>
                <a:lnTo>
                  <a:pt x="1708" y="1739"/>
                </a:lnTo>
                <a:lnTo>
                  <a:pt x="2516" y="1739"/>
                </a:lnTo>
                <a:cubicBezTo>
                  <a:pt x="2578" y="1739"/>
                  <a:pt x="2627" y="1689"/>
                  <a:pt x="2627" y="1628"/>
                </a:cubicBezTo>
                <a:lnTo>
                  <a:pt x="2627" y="1067"/>
                </a:lnTo>
                <a:cubicBezTo>
                  <a:pt x="2627" y="1005"/>
                  <a:pt x="2578" y="956"/>
                  <a:pt x="2516" y="956"/>
                </a:cubicBezTo>
                <a:lnTo>
                  <a:pt x="1708" y="956"/>
                </a:lnTo>
                <a:lnTo>
                  <a:pt x="1708" y="111"/>
                </a:lnTo>
                <a:cubicBezTo>
                  <a:pt x="1708" y="49"/>
                  <a:pt x="1653" y="0"/>
                  <a:pt x="15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7" name="Google Shape;927;g2b1a1e75e5a_1_0"/>
          <p:cNvSpPr/>
          <p:nvPr/>
        </p:nvSpPr>
        <p:spPr>
          <a:xfrm>
            <a:off x="7927300" y="45396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8" name="Google Shape;928;g2b1a1e75e5a_1_0"/>
          <p:cNvSpPr/>
          <p:nvPr/>
        </p:nvSpPr>
        <p:spPr>
          <a:xfrm>
            <a:off x="6876575" y="36782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9" name="Google Shape;929;g2b1a1e75e5a_1_0"/>
          <p:cNvSpPr/>
          <p:nvPr/>
        </p:nvSpPr>
        <p:spPr>
          <a:xfrm>
            <a:off x="7497650" y="359703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0" name="Google Shape;930;g2b1a1e75e5a_1_0"/>
          <p:cNvSpPr/>
          <p:nvPr/>
        </p:nvSpPr>
        <p:spPr>
          <a:xfrm>
            <a:off x="7581038" y="368950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1" name="Google Shape;931;g2b1a1e75e5a_1_0"/>
          <p:cNvSpPr/>
          <p:nvPr/>
        </p:nvSpPr>
        <p:spPr>
          <a:xfrm>
            <a:off x="7539338" y="3582988"/>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2" name="Google Shape;932;g2b1a1e75e5a_1_0"/>
          <p:cNvSpPr/>
          <p:nvPr/>
        </p:nvSpPr>
        <p:spPr>
          <a:xfrm flipH="1">
            <a:off x="7165963" y="39893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3" name="Google Shape;933;g2b1a1e75e5a_1_0"/>
          <p:cNvSpPr/>
          <p:nvPr/>
        </p:nvSpPr>
        <p:spPr>
          <a:xfrm flipH="1">
            <a:off x="7553150" y="4335300"/>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4" name="Google Shape;934;g2b1a1e75e5a_1_0"/>
          <p:cNvSpPr/>
          <p:nvPr/>
        </p:nvSpPr>
        <p:spPr>
          <a:xfrm>
            <a:off x="6817475" y="41228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5" name="Google Shape;935;g2b1a1e75e5a_1_0"/>
          <p:cNvSpPr/>
          <p:nvPr/>
        </p:nvSpPr>
        <p:spPr>
          <a:xfrm>
            <a:off x="6741725" y="44311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6" name="Google Shape;936;g2b1a1e75e5a_1_0"/>
          <p:cNvSpPr/>
          <p:nvPr/>
        </p:nvSpPr>
        <p:spPr>
          <a:xfrm>
            <a:off x="6775475" y="44424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7" name="Google Shape;937;g2b1a1e75e5a_1_0"/>
          <p:cNvSpPr/>
          <p:nvPr/>
        </p:nvSpPr>
        <p:spPr>
          <a:xfrm>
            <a:off x="6673488" y="44424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8" name="Google Shape;938;g2b1a1e75e5a_1_0"/>
          <p:cNvSpPr/>
          <p:nvPr/>
        </p:nvSpPr>
        <p:spPr>
          <a:xfrm>
            <a:off x="7197675" y="433633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9" name="Google Shape;939;g2b1a1e75e5a_1_0"/>
          <p:cNvSpPr/>
          <p:nvPr/>
        </p:nvSpPr>
        <p:spPr>
          <a:xfrm>
            <a:off x="7292625" y="43668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0" name="Google Shape;940;g2b1a1e75e5a_1_0"/>
          <p:cNvSpPr/>
          <p:nvPr/>
        </p:nvSpPr>
        <p:spPr>
          <a:xfrm>
            <a:off x="7958350" y="34175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1" name="Google Shape;941;g2b1a1e75e5a_1_0"/>
          <p:cNvSpPr/>
          <p:nvPr/>
        </p:nvSpPr>
        <p:spPr>
          <a:xfrm>
            <a:off x="7882600" y="37259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2" name="Google Shape;942;g2b1a1e75e5a_1_0"/>
          <p:cNvSpPr/>
          <p:nvPr/>
        </p:nvSpPr>
        <p:spPr>
          <a:xfrm>
            <a:off x="7916350" y="37371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3" name="Google Shape;943;g2b1a1e75e5a_1_0"/>
          <p:cNvSpPr/>
          <p:nvPr/>
        </p:nvSpPr>
        <p:spPr>
          <a:xfrm>
            <a:off x="7814363" y="37371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4" name="Google Shape;944;g2b1a1e75e5a_1_0"/>
          <p:cNvSpPr/>
          <p:nvPr/>
        </p:nvSpPr>
        <p:spPr>
          <a:xfrm>
            <a:off x="8338550" y="363108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5" name="Google Shape;945;g2b1a1e75e5a_1_0"/>
          <p:cNvSpPr/>
          <p:nvPr/>
        </p:nvSpPr>
        <p:spPr>
          <a:xfrm>
            <a:off x="8433500" y="36615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6" name="Google Shape;946;g2b1a1e75e5a_1_0"/>
          <p:cNvSpPr/>
          <p:nvPr/>
        </p:nvSpPr>
        <p:spPr>
          <a:xfrm>
            <a:off x="5346927" y="1463202"/>
            <a:ext cx="1082100" cy="1082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7" name="Google Shape;947;g2b1a1e75e5a_1_0"/>
          <p:cNvSpPr/>
          <p:nvPr/>
        </p:nvSpPr>
        <p:spPr>
          <a:xfrm>
            <a:off x="7093290" y="2524338"/>
            <a:ext cx="1643100" cy="1643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8" name="Google Shape;948;g2b1a1e75e5a_1_0"/>
          <p:cNvSpPr/>
          <p:nvPr/>
        </p:nvSpPr>
        <p:spPr>
          <a:xfrm>
            <a:off x="7364575" y="1151200"/>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9" name="Google Shape;949;g2b1a1e75e5a_1_0"/>
          <p:cNvSpPr/>
          <p:nvPr/>
        </p:nvSpPr>
        <p:spPr>
          <a:xfrm>
            <a:off x="6469000" y="3843288"/>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0" name="Google Shape;950;g2b1a1e75e5a_1_0"/>
          <p:cNvSpPr/>
          <p:nvPr/>
        </p:nvSpPr>
        <p:spPr>
          <a:xfrm rot="-6779535">
            <a:off x="1766563" y="247767"/>
            <a:ext cx="648910" cy="469058"/>
          </a:xfrm>
          <a:custGeom>
            <a:rect b="b" l="l" r="r" t="t"/>
            <a:pathLst>
              <a:path extrusionOk="0" h="5915" w="8183">
                <a:moveTo>
                  <a:pt x="4239" y="0"/>
                </a:moveTo>
                <a:cubicBezTo>
                  <a:pt x="4180" y="0"/>
                  <a:pt x="4122" y="2"/>
                  <a:pt x="4064" y="6"/>
                </a:cubicBezTo>
                <a:cubicBezTo>
                  <a:pt x="2769" y="99"/>
                  <a:pt x="1240" y="2207"/>
                  <a:pt x="500" y="3299"/>
                </a:cubicBezTo>
                <a:cubicBezTo>
                  <a:pt x="247" y="3662"/>
                  <a:pt x="1" y="4094"/>
                  <a:pt x="38" y="4538"/>
                </a:cubicBezTo>
                <a:cubicBezTo>
                  <a:pt x="62" y="4797"/>
                  <a:pt x="186" y="5031"/>
                  <a:pt x="358" y="5204"/>
                </a:cubicBezTo>
                <a:cubicBezTo>
                  <a:pt x="432" y="5284"/>
                  <a:pt x="525" y="5352"/>
                  <a:pt x="617" y="5407"/>
                </a:cubicBezTo>
                <a:cubicBezTo>
                  <a:pt x="919" y="5586"/>
                  <a:pt x="1264" y="5648"/>
                  <a:pt x="1604" y="5697"/>
                </a:cubicBezTo>
                <a:cubicBezTo>
                  <a:pt x="2364" y="5820"/>
                  <a:pt x="3149" y="5914"/>
                  <a:pt x="3930" y="5914"/>
                </a:cubicBezTo>
                <a:cubicBezTo>
                  <a:pt x="4999" y="5914"/>
                  <a:pt x="6061" y="5737"/>
                  <a:pt x="7048" y="5210"/>
                </a:cubicBezTo>
                <a:cubicBezTo>
                  <a:pt x="7492" y="4970"/>
                  <a:pt x="7942" y="4618"/>
                  <a:pt x="8077" y="4094"/>
                </a:cubicBezTo>
                <a:cubicBezTo>
                  <a:pt x="8182" y="3687"/>
                  <a:pt x="8071" y="3268"/>
                  <a:pt x="7923" y="2898"/>
                </a:cubicBezTo>
                <a:cubicBezTo>
                  <a:pt x="7868" y="2762"/>
                  <a:pt x="7806" y="2627"/>
                  <a:pt x="7732" y="2491"/>
                </a:cubicBezTo>
                <a:cubicBezTo>
                  <a:pt x="7045" y="1189"/>
                  <a:pt x="5643" y="0"/>
                  <a:pt x="423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1" name="Google Shape;951;g2b1a1e75e5a_1_0"/>
          <p:cNvSpPr/>
          <p:nvPr/>
        </p:nvSpPr>
        <p:spPr>
          <a:xfrm rot="-715145">
            <a:off x="2230960" y="74760"/>
            <a:ext cx="1797725" cy="815088"/>
          </a:xfrm>
          <a:custGeom>
            <a:rect b="b" l="l" r="r" t="t"/>
            <a:pathLst>
              <a:path extrusionOk="0" h="8997" w="9952">
                <a:moveTo>
                  <a:pt x="3764" y="1"/>
                </a:moveTo>
                <a:cubicBezTo>
                  <a:pt x="3566" y="1"/>
                  <a:pt x="3368" y="7"/>
                  <a:pt x="3169" y="18"/>
                </a:cubicBezTo>
                <a:cubicBezTo>
                  <a:pt x="2806" y="37"/>
                  <a:pt x="2442" y="74"/>
                  <a:pt x="2078" y="135"/>
                </a:cubicBezTo>
                <a:cubicBezTo>
                  <a:pt x="1277" y="265"/>
                  <a:pt x="716" y="431"/>
                  <a:pt x="376" y="875"/>
                </a:cubicBezTo>
                <a:cubicBezTo>
                  <a:pt x="210" y="1091"/>
                  <a:pt x="99" y="1381"/>
                  <a:pt x="44" y="1769"/>
                </a:cubicBezTo>
                <a:cubicBezTo>
                  <a:pt x="13" y="1972"/>
                  <a:pt x="0" y="2201"/>
                  <a:pt x="0" y="2460"/>
                </a:cubicBezTo>
                <a:cubicBezTo>
                  <a:pt x="7" y="4661"/>
                  <a:pt x="1344" y="7552"/>
                  <a:pt x="3120" y="8514"/>
                </a:cubicBezTo>
                <a:cubicBezTo>
                  <a:pt x="3729" y="8843"/>
                  <a:pt x="4377" y="8996"/>
                  <a:pt x="5022" y="8996"/>
                </a:cubicBezTo>
                <a:cubicBezTo>
                  <a:pt x="6790" y="8996"/>
                  <a:pt x="8533" y="7844"/>
                  <a:pt x="9378" y="6023"/>
                </a:cubicBezTo>
                <a:cubicBezTo>
                  <a:pt x="9440" y="5894"/>
                  <a:pt x="9495" y="5764"/>
                  <a:pt x="9545" y="5629"/>
                </a:cubicBezTo>
                <a:cubicBezTo>
                  <a:pt x="9828" y="4864"/>
                  <a:pt x="9951" y="3989"/>
                  <a:pt x="9791" y="3187"/>
                </a:cubicBezTo>
                <a:cubicBezTo>
                  <a:pt x="9748" y="2965"/>
                  <a:pt x="9680" y="2749"/>
                  <a:pt x="9594" y="2546"/>
                </a:cubicBezTo>
                <a:cubicBezTo>
                  <a:pt x="9101" y="1442"/>
                  <a:pt x="8028" y="857"/>
                  <a:pt x="6992" y="517"/>
                </a:cubicBezTo>
                <a:cubicBezTo>
                  <a:pt x="5943" y="173"/>
                  <a:pt x="4855" y="1"/>
                  <a:pt x="3764" y="1"/>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2" name="Google Shape;952;g2b1a1e75e5a_1_0"/>
          <p:cNvSpPr txBox="1"/>
          <p:nvPr>
            <p:ph idx="2" type="title"/>
          </p:nvPr>
        </p:nvSpPr>
        <p:spPr>
          <a:xfrm>
            <a:off x="1861775" y="1337825"/>
            <a:ext cx="14160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6000"/>
              <a:buNone/>
            </a:pPr>
            <a:r>
              <a:rPr lang="en-US"/>
              <a:t>05</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6" name="Shape 956"/>
        <p:cNvGrpSpPr/>
        <p:nvPr/>
      </p:nvGrpSpPr>
      <p:grpSpPr>
        <a:xfrm>
          <a:off x="0" y="0"/>
          <a:ext cx="0" cy="0"/>
          <a:chOff x="0" y="0"/>
          <a:chExt cx="0" cy="0"/>
        </a:xfrm>
      </p:grpSpPr>
      <p:sp>
        <p:nvSpPr>
          <p:cNvPr id="957" name="Google Shape;957;p50"/>
          <p:cNvSpPr txBox="1"/>
          <p:nvPr>
            <p:ph type="title"/>
          </p:nvPr>
        </p:nvSpPr>
        <p:spPr>
          <a:xfrm>
            <a:off x="720000" y="5394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Epilepsy and psychiatry </a:t>
            </a:r>
            <a:endParaRPr/>
          </a:p>
        </p:txBody>
      </p:sp>
      <p:sp>
        <p:nvSpPr>
          <p:cNvPr id="958" name="Google Shape;958;p50"/>
          <p:cNvSpPr txBox="1"/>
          <p:nvPr>
            <p:ph idx="1" type="body"/>
          </p:nvPr>
        </p:nvSpPr>
        <p:spPr>
          <a:xfrm>
            <a:off x="720725" y="1321385"/>
            <a:ext cx="7702500" cy="3287700"/>
          </a:xfrm>
          <a:prstGeom prst="rect">
            <a:avLst/>
          </a:prstGeom>
          <a:noFill/>
          <a:ln>
            <a:noFill/>
          </a:ln>
        </p:spPr>
        <p:txBody>
          <a:bodyPr anchorCtr="0" anchor="t" bIns="45700" lIns="91425" spcFirstLastPara="1" rIns="91425" wrap="square" tIns="45700">
            <a:normAutofit/>
          </a:bodyPr>
          <a:lstStyle/>
          <a:p>
            <a:pPr indent="-317500" lvl="0" marL="457200" rtl="0" algn="l">
              <a:lnSpc>
                <a:spcPct val="100000"/>
              </a:lnSpc>
              <a:spcBef>
                <a:spcPts val="0"/>
              </a:spcBef>
              <a:spcAft>
                <a:spcPts val="0"/>
              </a:spcAft>
              <a:buSzPts val="1400"/>
              <a:buChar char="•"/>
            </a:pPr>
            <a:r>
              <a:rPr lang="en-US"/>
              <a:t>Patients with temporal lobe epilepsy more prone to psychiatric disorders due to disturbances in limbic system (amygdala&gt;&gt; emotions) and personality changes</a:t>
            </a:r>
            <a:endParaRPr/>
          </a:p>
          <a:p>
            <a:pPr indent="-228600" lvl="0" marL="457200" rtl="0" algn="l">
              <a:lnSpc>
                <a:spcPct val="100000"/>
              </a:lnSpc>
              <a:spcBef>
                <a:spcPts val="0"/>
              </a:spcBef>
              <a:spcAft>
                <a:spcPts val="0"/>
              </a:spcAft>
              <a:buSzPts val="1400"/>
              <a:buNone/>
            </a:pPr>
            <a:r>
              <a:t/>
            </a:r>
            <a:endParaRPr/>
          </a:p>
          <a:p>
            <a:pPr indent="-317500" lvl="0" marL="457200" rtl="0" algn="l">
              <a:lnSpc>
                <a:spcPct val="100000"/>
              </a:lnSpc>
              <a:spcBef>
                <a:spcPts val="0"/>
              </a:spcBef>
              <a:spcAft>
                <a:spcPts val="0"/>
              </a:spcAft>
              <a:buSzPts val="1400"/>
              <a:buChar char="•"/>
            </a:pPr>
            <a:r>
              <a:rPr lang="en-US"/>
              <a:t>Psychiatric disturbances are common in patients with complex partial seizure than GTCS.</a:t>
            </a:r>
            <a:endParaRPr/>
          </a:p>
          <a:p>
            <a:pPr indent="-317500" lvl="0" marL="457200" rtl="0" algn="l">
              <a:lnSpc>
                <a:spcPct val="100000"/>
              </a:lnSpc>
              <a:spcBef>
                <a:spcPts val="0"/>
              </a:spcBef>
              <a:spcAft>
                <a:spcPts val="0"/>
              </a:spcAft>
              <a:buSzPts val="1400"/>
              <a:buChar char="•"/>
            </a:pPr>
            <a:r>
              <a:rPr lang="en-US"/>
              <a:t>Complex partial seizure involve :</a:t>
            </a:r>
            <a:endParaRPr/>
          </a:p>
          <a:p>
            <a:pPr indent="-317500" lvl="1" marL="914400" rtl="0" algn="l">
              <a:lnSpc>
                <a:spcPct val="100000"/>
              </a:lnSpc>
              <a:spcBef>
                <a:spcPts val="600"/>
              </a:spcBef>
              <a:spcAft>
                <a:spcPts val="0"/>
              </a:spcAft>
              <a:buSzPts val="1400"/>
              <a:buChar char="•"/>
            </a:pPr>
            <a:r>
              <a:rPr lang="en-US"/>
              <a:t>Sensory symptoms :hallucinations of any sensory modality ,olfactory(burning rubber odor) visual, auditory, gustatory (metallic or other tastes ) </a:t>
            </a:r>
            <a:endParaRPr/>
          </a:p>
          <a:p>
            <a:pPr indent="-317500" lvl="1" marL="914400" rtl="0" algn="l">
              <a:lnSpc>
                <a:spcPct val="100000"/>
              </a:lnSpc>
              <a:spcBef>
                <a:spcPts val="600"/>
              </a:spcBef>
              <a:spcAft>
                <a:spcPts val="0"/>
              </a:spcAft>
              <a:buSzPts val="1400"/>
              <a:buChar char="•"/>
            </a:pPr>
            <a:r>
              <a:rPr lang="en-US"/>
              <a:t>Affective symptoms: fear and anxiety although depression . </a:t>
            </a:r>
            <a:endParaRPr/>
          </a:p>
          <a:p>
            <a:pPr indent="-317500" lvl="1" marL="914400" rtl="0" algn="l">
              <a:lnSpc>
                <a:spcPct val="100000"/>
              </a:lnSpc>
              <a:spcBef>
                <a:spcPts val="600"/>
              </a:spcBef>
              <a:spcAft>
                <a:spcPts val="0"/>
              </a:spcAft>
              <a:buSzPts val="1400"/>
              <a:buChar char="•"/>
            </a:pPr>
            <a:r>
              <a:rPr lang="en-US"/>
              <a:t>Behavior symptoms :automatisms are common and may include oral or buccal movements such as lip smacking or chewing, picking behavior or prolonged staring </a:t>
            </a:r>
            <a:endParaRPr/>
          </a:p>
          <a:p>
            <a:pPr indent="-317500" lvl="1" marL="914400" rtl="0" algn="l">
              <a:lnSpc>
                <a:spcPct val="100000"/>
              </a:lnSpc>
              <a:spcBef>
                <a:spcPts val="600"/>
              </a:spcBef>
              <a:spcAft>
                <a:spcPts val="0"/>
              </a:spcAft>
              <a:buSzPts val="1400"/>
              <a:buChar char="•"/>
            </a:pPr>
            <a:r>
              <a:rPr lang="en-US"/>
              <a:t>Cognitive symptom: Déjá vu (feeling of familiarity ) or Jamais vu (feeling of unfamilia</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6"/>
          <p:cNvSpPr txBox="1"/>
          <p:nvPr>
            <p:ph type="title"/>
          </p:nvPr>
        </p:nvSpPr>
        <p:spPr>
          <a:xfrm>
            <a:off x="720000" y="5394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Appearance, attitude and behavior </a:t>
            </a:r>
            <a:endParaRPr/>
          </a:p>
        </p:txBody>
      </p:sp>
      <p:sp>
        <p:nvSpPr>
          <p:cNvPr id="312" name="Google Shape;312;p6"/>
          <p:cNvSpPr txBox="1"/>
          <p:nvPr>
            <p:ph idx="4294967295" type="body"/>
          </p:nvPr>
        </p:nvSpPr>
        <p:spPr>
          <a:xfrm>
            <a:off x="258796" y="1228475"/>
            <a:ext cx="3630600" cy="2686500"/>
          </a:xfrm>
          <a:prstGeom prst="rect">
            <a:avLst/>
          </a:prstGeom>
          <a:noFill/>
          <a:ln>
            <a:noFill/>
          </a:ln>
        </p:spPr>
        <p:txBody>
          <a:bodyPr anchorCtr="0" anchor="t" bIns="45700" lIns="91425" spcFirstLastPara="1" rIns="91425" wrap="square" tIns="45700">
            <a:normAutofit fontScale="92500" lnSpcReduction="20000"/>
          </a:bodyPr>
          <a:lstStyle/>
          <a:p>
            <a:pPr indent="-285781" lvl="0" marL="285750" rtl="0" algn="l">
              <a:lnSpc>
                <a:spcPct val="120000"/>
              </a:lnSpc>
              <a:spcBef>
                <a:spcPts val="0"/>
              </a:spcBef>
              <a:spcAft>
                <a:spcPts val="0"/>
              </a:spcAft>
              <a:buSzPct val="100000"/>
              <a:buChar char="•"/>
            </a:pPr>
            <a:r>
              <a:rPr i="1" lang="en-US" sz="1900" u="sng">
                <a:solidFill>
                  <a:schemeClr val="dk1"/>
                </a:solidFill>
                <a:latin typeface="Roboto Condensed"/>
                <a:ea typeface="Roboto Condensed"/>
                <a:cs typeface="Roboto Condensed"/>
                <a:sym typeface="Roboto Condensed"/>
              </a:rPr>
              <a:t>Appearance :</a:t>
            </a:r>
            <a:endParaRPr/>
          </a:p>
          <a:p>
            <a:pPr indent="-342900" lvl="1" marL="800100" rtl="0" algn="l">
              <a:lnSpc>
                <a:spcPct val="120000"/>
              </a:lnSpc>
              <a:spcBef>
                <a:spcPts val="0"/>
              </a:spcBef>
              <a:spcAft>
                <a:spcPts val="0"/>
              </a:spcAft>
              <a:buSzPct val="100000"/>
              <a:buFont typeface="Arial"/>
              <a:buAutoNum type="arabicPeriod"/>
            </a:pPr>
            <a:r>
              <a:rPr lang="en-US" sz="1600">
                <a:solidFill>
                  <a:schemeClr val="dk1"/>
                </a:solidFill>
                <a:latin typeface="Roboto Condensed"/>
                <a:ea typeface="Roboto Condensed"/>
                <a:cs typeface="Roboto Condensed"/>
                <a:sym typeface="Roboto Condensed"/>
              </a:rPr>
              <a:t>Gender.</a:t>
            </a:r>
            <a:endParaRPr/>
          </a:p>
          <a:p>
            <a:pPr indent="-342900" lvl="1" marL="800100" rtl="0" algn="l">
              <a:lnSpc>
                <a:spcPct val="120000"/>
              </a:lnSpc>
              <a:spcBef>
                <a:spcPts val="0"/>
              </a:spcBef>
              <a:spcAft>
                <a:spcPts val="0"/>
              </a:spcAft>
              <a:buSzPct val="100000"/>
              <a:buFont typeface="Arial"/>
              <a:buAutoNum type="arabicPeriod"/>
            </a:pPr>
            <a:r>
              <a:rPr lang="en-US" sz="1600">
                <a:solidFill>
                  <a:schemeClr val="dk1"/>
                </a:solidFill>
                <a:latin typeface="Roboto Condensed"/>
                <a:ea typeface="Roboto Condensed"/>
                <a:cs typeface="Roboto Condensed"/>
                <a:sym typeface="Roboto Condensed"/>
              </a:rPr>
              <a:t>Age.</a:t>
            </a:r>
            <a:endParaRPr/>
          </a:p>
          <a:p>
            <a:pPr indent="-342900" lvl="1" marL="800100" rtl="0" algn="l">
              <a:lnSpc>
                <a:spcPct val="120000"/>
              </a:lnSpc>
              <a:spcBef>
                <a:spcPts val="0"/>
              </a:spcBef>
              <a:spcAft>
                <a:spcPts val="0"/>
              </a:spcAft>
              <a:buSzPct val="100000"/>
              <a:buFont typeface="Arial"/>
              <a:buAutoNum type="arabicPeriod"/>
            </a:pPr>
            <a:r>
              <a:rPr lang="en-US" sz="1600">
                <a:solidFill>
                  <a:schemeClr val="dk1"/>
                </a:solidFill>
                <a:latin typeface="Roboto Condensed"/>
                <a:ea typeface="Roboto Condensed"/>
                <a:cs typeface="Roboto Condensed"/>
                <a:sym typeface="Roboto Condensed"/>
              </a:rPr>
              <a:t>Type of clothing.</a:t>
            </a:r>
            <a:endParaRPr/>
          </a:p>
          <a:p>
            <a:pPr indent="-342900" lvl="1" marL="800100" rtl="0" algn="l">
              <a:lnSpc>
                <a:spcPct val="120000"/>
              </a:lnSpc>
              <a:spcBef>
                <a:spcPts val="0"/>
              </a:spcBef>
              <a:spcAft>
                <a:spcPts val="0"/>
              </a:spcAft>
              <a:buSzPct val="100000"/>
              <a:buFont typeface="Arial"/>
              <a:buAutoNum type="arabicPeriod"/>
            </a:pPr>
            <a:r>
              <a:rPr lang="en-US" sz="1600">
                <a:solidFill>
                  <a:schemeClr val="dk1"/>
                </a:solidFill>
                <a:latin typeface="Roboto Condensed"/>
                <a:ea typeface="Roboto Condensed"/>
                <a:cs typeface="Roboto Condensed"/>
                <a:sym typeface="Roboto Condensed"/>
              </a:rPr>
              <a:t>Hygiene (Including smelling of alcohol, urine , feces)</a:t>
            </a:r>
            <a:endParaRPr/>
          </a:p>
          <a:p>
            <a:pPr indent="-342900" lvl="1" marL="800100" rtl="0" algn="l">
              <a:lnSpc>
                <a:spcPct val="120000"/>
              </a:lnSpc>
              <a:spcBef>
                <a:spcPts val="0"/>
              </a:spcBef>
              <a:spcAft>
                <a:spcPts val="0"/>
              </a:spcAft>
              <a:buSzPct val="100000"/>
              <a:buFont typeface="Arial"/>
              <a:buAutoNum type="arabicPeriod"/>
            </a:pPr>
            <a:r>
              <a:rPr lang="en-US" sz="1600">
                <a:solidFill>
                  <a:schemeClr val="dk1"/>
                </a:solidFill>
                <a:latin typeface="Roboto Condensed"/>
                <a:ea typeface="Roboto Condensed"/>
                <a:cs typeface="Roboto Condensed"/>
                <a:sym typeface="Roboto Condensed"/>
              </a:rPr>
              <a:t>Posture.	</a:t>
            </a:r>
            <a:endParaRPr/>
          </a:p>
          <a:p>
            <a:pPr indent="-342900" lvl="1" marL="800100" rtl="0" algn="l">
              <a:lnSpc>
                <a:spcPct val="120000"/>
              </a:lnSpc>
              <a:spcBef>
                <a:spcPts val="0"/>
              </a:spcBef>
              <a:spcAft>
                <a:spcPts val="0"/>
              </a:spcAft>
              <a:buSzPct val="100000"/>
              <a:buFont typeface="Arial"/>
              <a:buAutoNum type="arabicPeriod"/>
            </a:pPr>
            <a:r>
              <a:rPr lang="en-US" sz="1600">
                <a:solidFill>
                  <a:schemeClr val="dk1"/>
                </a:solidFill>
                <a:latin typeface="Roboto Condensed"/>
                <a:ea typeface="Roboto Condensed"/>
                <a:cs typeface="Roboto Condensed"/>
                <a:sym typeface="Roboto Condensed"/>
              </a:rPr>
              <a:t>Grooming.</a:t>
            </a:r>
            <a:endParaRPr/>
          </a:p>
          <a:p>
            <a:pPr indent="-342900" lvl="1" marL="800100" rtl="0" algn="l">
              <a:lnSpc>
                <a:spcPct val="120000"/>
              </a:lnSpc>
              <a:spcBef>
                <a:spcPts val="0"/>
              </a:spcBef>
              <a:spcAft>
                <a:spcPts val="0"/>
              </a:spcAft>
              <a:buSzPct val="100000"/>
              <a:buFont typeface="Arial"/>
              <a:buAutoNum type="arabicPeriod"/>
            </a:pPr>
            <a:r>
              <a:rPr lang="en-US" sz="1600">
                <a:solidFill>
                  <a:schemeClr val="dk1"/>
                </a:solidFill>
                <a:latin typeface="Roboto Condensed"/>
                <a:ea typeface="Roboto Condensed"/>
                <a:cs typeface="Roboto Condensed"/>
                <a:sym typeface="Roboto Condensed"/>
              </a:rPr>
              <a:t>Physical abnormalities.</a:t>
            </a:r>
            <a:endParaRPr/>
          </a:p>
          <a:p>
            <a:pPr indent="-342900" lvl="1" marL="800100" rtl="0" algn="l">
              <a:lnSpc>
                <a:spcPct val="120000"/>
              </a:lnSpc>
              <a:spcBef>
                <a:spcPts val="0"/>
              </a:spcBef>
              <a:spcAft>
                <a:spcPts val="0"/>
              </a:spcAft>
              <a:buSzPct val="100000"/>
              <a:buFont typeface="Arial"/>
              <a:buAutoNum type="arabicPeriod"/>
            </a:pPr>
            <a:r>
              <a:rPr lang="en-US" sz="1600">
                <a:solidFill>
                  <a:schemeClr val="dk1"/>
                </a:solidFill>
                <a:latin typeface="Roboto Condensed"/>
                <a:ea typeface="Roboto Condensed"/>
                <a:cs typeface="Roboto Condensed"/>
                <a:sym typeface="Roboto Condensed"/>
              </a:rPr>
              <a:t>Tattoos.</a:t>
            </a:r>
            <a:endParaRPr/>
          </a:p>
          <a:p>
            <a:pPr indent="-342900" lvl="1" marL="800100" rtl="0" algn="l">
              <a:lnSpc>
                <a:spcPct val="120000"/>
              </a:lnSpc>
              <a:spcBef>
                <a:spcPts val="0"/>
              </a:spcBef>
              <a:spcAft>
                <a:spcPts val="0"/>
              </a:spcAft>
              <a:buSzPct val="100000"/>
              <a:buFont typeface="Arial"/>
              <a:buAutoNum type="arabicPeriod"/>
            </a:pPr>
            <a:r>
              <a:rPr lang="en-US" sz="1600">
                <a:solidFill>
                  <a:schemeClr val="dk1"/>
                </a:solidFill>
                <a:latin typeface="Roboto Condensed"/>
                <a:ea typeface="Roboto Condensed"/>
                <a:cs typeface="Roboto Condensed"/>
                <a:sym typeface="Roboto Condensed"/>
              </a:rPr>
              <a:t>Body piercings. </a:t>
            </a:r>
            <a:endParaRPr/>
          </a:p>
        </p:txBody>
      </p:sp>
      <p:sp>
        <p:nvSpPr>
          <p:cNvPr id="313" name="Google Shape;313;p6"/>
          <p:cNvSpPr txBox="1"/>
          <p:nvPr/>
        </p:nvSpPr>
        <p:spPr>
          <a:xfrm>
            <a:off x="420022" y="3931983"/>
            <a:ext cx="7704000"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1" lang="en-US" sz="1600" u="sng" cap="none" strike="noStrike">
                <a:solidFill>
                  <a:schemeClr val="dk1"/>
                </a:solidFill>
                <a:latin typeface="Roboto Condensed"/>
                <a:ea typeface="Roboto Condensed"/>
                <a:cs typeface="Roboto Condensed"/>
                <a:sym typeface="Roboto Condensed"/>
              </a:rPr>
              <a:t>Behavior:</a:t>
            </a:r>
            <a:r>
              <a:rPr b="0" i="1" lang="en-US" sz="1600" u="none" cap="none" strike="noStrike">
                <a:solidFill>
                  <a:schemeClr val="dk1"/>
                </a:solidFill>
                <a:latin typeface="Roboto Condensed"/>
                <a:ea typeface="Roboto Condensed"/>
                <a:cs typeface="Roboto Condensed"/>
                <a:sym typeface="Roboto Condensed"/>
              </a:rPr>
              <a:t> </a:t>
            </a:r>
            <a:r>
              <a:rPr b="0" i="0" lang="en-US" sz="1600" u="none" cap="none" strike="noStrike">
                <a:solidFill>
                  <a:schemeClr val="dk1"/>
                </a:solidFill>
                <a:latin typeface="Roboto Condensed"/>
                <a:ea typeface="Roboto Condensed"/>
                <a:cs typeface="Roboto Condensed"/>
                <a:sym typeface="Roboto Condensed"/>
              </a:rPr>
              <a:t>Attitude (</a:t>
            </a:r>
            <a:r>
              <a:rPr b="0" i="0" lang="en-US" sz="1200" u="none" cap="none" strike="noStrike">
                <a:solidFill>
                  <a:schemeClr val="dk1"/>
                </a:solidFill>
                <a:latin typeface="Roboto Condensed"/>
                <a:ea typeface="Roboto Condensed"/>
                <a:cs typeface="Roboto Condensed"/>
                <a:sym typeface="Roboto Condensed"/>
              </a:rPr>
              <a:t>cooperative, seductive, flattering, charming, eager to please, entitled, controlling, uncooperative, hostile, guarded, critical, antagonistic, childish</a:t>
            </a:r>
            <a:r>
              <a:rPr b="0" i="0" lang="en-US" sz="1600" u="none" cap="none" strike="noStrike">
                <a:solidFill>
                  <a:schemeClr val="dk1"/>
                </a:solidFill>
                <a:latin typeface="Roboto Condensed"/>
                <a:ea typeface="Roboto Condensed"/>
                <a:cs typeface="Roboto Condensed"/>
                <a:sym typeface="Roboto Condensed"/>
              </a:rPr>
              <a:t>), mannerisms, tics, eye contact, activity level, psychomotor retardation/agitation, akathisia, automatisms, catatonia, choreoathetoid movements, compulsions, dystonias, tremor</a:t>
            </a:r>
            <a:endParaRPr b="0" i="0" sz="1600" u="none" cap="none" strike="noStrike">
              <a:solidFill>
                <a:srgbClr val="000000"/>
              </a:solidFill>
              <a:latin typeface="Roboto Condensed"/>
              <a:ea typeface="Roboto Condensed"/>
              <a:cs typeface="Roboto Condensed"/>
              <a:sym typeface="Roboto Condensed"/>
            </a:endParaRPr>
          </a:p>
        </p:txBody>
      </p:sp>
      <p:sp>
        <p:nvSpPr>
          <p:cNvPr id="314" name="Google Shape;314;p6"/>
          <p:cNvSpPr txBox="1"/>
          <p:nvPr/>
        </p:nvSpPr>
        <p:spPr>
          <a:xfrm>
            <a:off x="4396050" y="1255638"/>
            <a:ext cx="3826200" cy="2632200"/>
          </a:xfrm>
          <a:prstGeom prst="rect">
            <a:avLst/>
          </a:prstGeom>
          <a:noFill/>
          <a:ln>
            <a:noFill/>
          </a:ln>
        </p:spPr>
        <p:txBody>
          <a:bodyPr anchorCtr="0" anchor="t" bIns="91425" lIns="91425" spcFirstLastPara="1" rIns="91425" wrap="square" tIns="91425">
            <a:spAutoFit/>
          </a:bodyPr>
          <a:lstStyle/>
          <a:p>
            <a:pPr indent="-275272" lvl="0" marL="285750" marR="0" rtl="0" algn="l">
              <a:lnSpc>
                <a:spcPct val="120000"/>
              </a:lnSpc>
              <a:spcBef>
                <a:spcPts val="0"/>
              </a:spcBef>
              <a:spcAft>
                <a:spcPts val="0"/>
              </a:spcAft>
              <a:buClr>
                <a:schemeClr val="dk1"/>
              </a:buClr>
              <a:buSzPts val="1500"/>
              <a:buFont typeface="Arial"/>
              <a:buChar char="•"/>
            </a:pPr>
            <a:r>
              <a:rPr b="0" i="0" lang="en-US" sz="1500" u="none" cap="none" strike="noStrike">
                <a:solidFill>
                  <a:schemeClr val="dk1"/>
                </a:solidFill>
                <a:latin typeface="Roboto Condensed"/>
                <a:ea typeface="Roboto Condensed"/>
                <a:cs typeface="Roboto Condensed"/>
                <a:sym typeface="Roboto Condensed"/>
              </a:rPr>
              <a:t>Take specific notice of the following, which may be clues for possible diagnoses :</a:t>
            </a:r>
            <a:endParaRPr b="0" i="0" sz="1100" u="none" cap="none" strike="noStrike">
              <a:solidFill>
                <a:schemeClr val="dk1"/>
              </a:solidFill>
              <a:latin typeface="Rubik"/>
              <a:ea typeface="Rubik"/>
              <a:cs typeface="Rubik"/>
              <a:sym typeface="Rubik"/>
            </a:endParaRPr>
          </a:p>
          <a:p>
            <a:pPr indent="-275272" lvl="0" marL="285750" marR="0" rtl="0" algn="l">
              <a:lnSpc>
                <a:spcPct val="120000"/>
              </a:lnSpc>
              <a:spcBef>
                <a:spcPts val="0"/>
              </a:spcBef>
              <a:spcAft>
                <a:spcPts val="0"/>
              </a:spcAft>
              <a:buClr>
                <a:schemeClr val="dk1"/>
              </a:buClr>
              <a:buSzPts val="1500"/>
              <a:buFont typeface="Noto Sans Symbols"/>
              <a:buChar char="✔"/>
            </a:pPr>
            <a:r>
              <a:rPr b="0" i="0" lang="en-US" sz="1500" u="sng" cap="none" strike="noStrike">
                <a:solidFill>
                  <a:schemeClr val="dk1"/>
                </a:solidFill>
                <a:latin typeface="Roboto Condensed"/>
                <a:ea typeface="Roboto Condensed"/>
                <a:cs typeface="Roboto Condensed"/>
                <a:sym typeface="Roboto Condensed"/>
              </a:rPr>
              <a:t>Pupil size</a:t>
            </a:r>
            <a:r>
              <a:rPr b="0" i="0" lang="en-US" sz="1500" u="none" cap="none" strike="noStrike">
                <a:solidFill>
                  <a:schemeClr val="dk1"/>
                </a:solidFill>
                <a:latin typeface="Roboto Condensed"/>
                <a:ea typeface="Roboto Condensed"/>
                <a:cs typeface="Roboto Condensed"/>
                <a:sym typeface="Roboto Condensed"/>
              </a:rPr>
              <a:t>: Drug intoxication/withdrawal.</a:t>
            </a:r>
            <a:endParaRPr b="0" i="0" sz="1100" u="none" cap="none" strike="noStrike">
              <a:solidFill>
                <a:schemeClr val="dk1"/>
              </a:solidFill>
              <a:latin typeface="Rubik"/>
              <a:ea typeface="Rubik"/>
              <a:cs typeface="Rubik"/>
              <a:sym typeface="Rubik"/>
            </a:endParaRPr>
          </a:p>
          <a:p>
            <a:pPr indent="-275272" lvl="0" marL="285750" marR="0" rtl="0" algn="l">
              <a:lnSpc>
                <a:spcPct val="120000"/>
              </a:lnSpc>
              <a:spcBef>
                <a:spcPts val="0"/>
              </a:spcBef>
              <a:spcAft>
                <a:spcPts val="0"/>
              </a:spcAft>
              <a:buClr>
                <a:schemeClr val="dk1"/>
              </a:buClr>
              <a:buSzPts val="1500"/>
              <a:buFont typeface="Noto Sans Symbols"/>
              <a:buChar char="✔"/>
            </a:pPr>
            <a:r>
              <a:rPr b="0" i="0" lang="en-US" sz="1500" u="sng" cap="none" strike="noStrike">
                <a:solidFill>
                  <a:schemeClr val="dk1"/>
                </a:solidFill>
                <a:latin typeface="Roboto Condensed"/>
                <a:ea typeface="Roboto Condensed"/>
                <a:cs typeface="Roboto Condensed"/>
                <a:sym typeface="Roboto Condensed"/>
              </a:rPr>
              <a:t>Bruises in hidden areas</a:t>
            </a:r>
            <a:r>
              <a:rPr b="0" i="0" lang="en-US" sz="1500" u="none" cap="none" strike="noStrike">
                <a:solidFill>
                  <a:schemeClr val="dk1"/>
                </a:solidFill>
                <a:latin typeface="Roboto Condensed"/>
                <a:ea typeface="Roboto Condensed"/>
                <a:cs typeface="Roboto Condensed"/>
                <a:sym typeface="Roboto Condensed"/>
              </a:rPr>
              <a:t>: ↑ suspicion for abuse.</a:t>
            </a:r>
            <a:endParaRPr b="0" i="0" sz="1100" u="none" cap="none" strike="noStrike">
              <a:solidFill>
                <a:schemeClr val="dk1"/>
              </a:solidFill>
              <a:latin typeface="Rubik"/>
              <a:ea typeface="Rubik"/>
              <a:cs typeface="Rubik"/>
              <a:sym typeface="Rubik"/>
            </a:endParaRPr>
          </a:p>
          <a:p>
            <a:pPr indent="-275272" lvl="0" marL="285750" marR="0" rtl="0" algn="l">
              <a:lnSpc>
                <a:spcPct val="120000"/>
              </a:lnSpc>
              <a:spcBef>
                <a:spcPts val="0"/>
              </a:spcBef>
              <a:spcAft>
                <a:spcPts val="0"/>
              </a:spcAft>
              <a:buClr>
                <a:schemeClr val="dk1"/>
              </a:buClr>
              <a:buSzPts val="1500"/>
              <a:buFont typeface="Noto Sans Symbols"/>
              <a:buChar char="✔"/>
            </a:pPr>
            <a:r>
              <a:rPr b="0" i="0" lang="en-US" sz="1500" u="sng" cap="none" strike="noStrike">
                <a:solidFill>
                  <a:schemeClr val="dk1"/>
                </a:solidFill>
                <a:latin typeface="Roboto Condensed"/>
                <a:ea typeface="Roboto Condensed"/>
                <a:cs typeface="Roboto Condensed"/>
                <a:sym typeface="Roboto Condensed"/>
              </a:rPr>
              <a:t>Needle marks/tracks: </a:t>
            </a:r>
            <a:r>
              <a:rPr b="0" i="0" lang="en-US" sz="1500" u="none" cap="none" strike="noStrike">
                <a:solidFill>
                  <a:schemeClr val="dk1"/>
                </a:solidFill>
                <a:latin typeface="Roboto Condensed"/>
                <a:ea typeface="Roboto Condensed"/>
                <a:cs typeface="Roboto Condensed"/>
                <a:sym typeface="Roboto Condensed"/>
              </a:rPr>
              <a:t>Drug use.</a:t>
            </a:r>
            <a:endParaRPr b="0" i="0" sz="1100" u="none" cap="none" strike="noStrike">
              <a:solidFill>
                <a:schemeClr val="dk1"/>
              </a:solidFill>
              <a:latin typeface="Rubik"/>
              <a:ea typeface="Rubik"/>
              <a:cs typeface="Rubik"/>
              <a:sym typeface="Rubik"/>
            </a:endParaRPr>
          </a:p>
          <a:p>
            <a:pPr indent="-275272" lvl="0" marL="285750" marR="0" rtl="0" algn="l">
              <a:lnSpc>
                <a:spcPct val="120000"/>
              </a:lnSpc>
              <a:spcBef>
                <a:spcPts val="0"/>
              </a:spcBef>
              <a:spcAft>
                <a:spcPts val="0"/>
              </a:spcAft>
              <a:buClr>
                <a:schemeClr val="dk1"/>
              </a:buClr>
              <a:buSzPts val="1500"/>
              <a:buFont typeface="Noto Sans Symbols"/>
              <a:buChar char="✔"/>
            </a:pPr>
            <a:r>
              <a:rPr b="0" i="0" lang="en-US" sz="1500" u="sng" cap="none" strike="noStrike">
                <a:solidFill>
                  <a:schemeClr val="dk1"/>
                </a:solidFill>
                <a:latin typeface="Roboto Condensed"/>
                <a:ea typeface="Roboto Condensed"/>
                <a:cs typeface="Roboto Condensed"/>
                <a:sym typeface="Roboto Condensed"/>
              </a:rPr>
              <a:t>Eroding of tooth enamel</a:t>
            </a:r>
            <a:r>
              <a:rPr b="0" i="0" lang="en-US" sz="1500" u="none" cap="none" strike="noStrike">
                <a:solidFill>
                  <a:schemeClr val="dk1"/>
                </a:solidFill>
                <a:latin typeface="Roboto Condensed"/>
                <a:ea typeface="Roboto Condensed"/>
                <a:cs typeface="Roboto Condensed"/>
                <a:sym typeface="Roboto Condensed"/>
              </a:rPr>
              <a:t>: Eating disorders (from vomiting).</a:t>
            </a:r>
            <a:endParaRPr b="0" i="0" sz="1100" u="none" cap="none" strike="noStrike">
              <a:solidFill>
                <a:schemeClr val="dk1"/>
              </a:solidFill>
              <a:latin typeface="Rubik"/>
              <a:ea typeface="Rubik"/>
              <a:cs typeface="Rubik"/>
              <a:sym typeface="Rubik"/>
            </a:endParaRPr>
          </a:p>
          <a:p>
            <a:pPr indent="-275272" lvl="0" marL="285750" marR="0" rtl="0" algn="l">
              <a:lnSpc>
                <a:spcPct val="120000"/>
              </a:lnSpc>
              <a:spcBef>
                <a:spcPts val="0"/>
              </a:spcBef>
              <a:spcAft>
                <a:spcPts val="0"/>
              </a:spcAft>
              <a:buClr>
                <a:schemeClr val="dk1"/>
              </a:buClr>
              <a:buSzPts val="1500"/>
              <a:buFont typeface="Noto Sans Symbols"/>
              <a:buChar char="✔"/>
            </a:pPr>
            <a:r>
              <a:rPr b="0" i="0" lang="en-US" sz="1500" u="sng" cap="none" strike="noStrike">
                <a:solidFill>
                  <a:schemeClr val="dk1"/>
                </a:solidFill>
                <a:latin typeface="Roboto Condensed"/>
                <a:ea typeface="Roboto Condensed"/>
                <a:cs typeface="Roboto Condensed"/>
                <a:sym typeface="Roboto Condensed"/>
              </a:rPr>
              <a:t>Superficial cuts on arms</a:t>
            </a:r>
            <a:r>
              <a:rPr b="0" i="0" lang="en-US" sz="1500" u="none" cap="none" strike="noStrike">
                <a:solidFill>
                  <a:schemeClr val="dk1"/>
                </a:solidFill>
                <a:latin typeface="Roboto Condensed"/>
                <a:ea typeface="Roboto Condensed"/>
                <a:cs typeface="Roboto Condensed"/>
                <a:sym typeface="Roboto Condensed"/>
              </a:rPr>
              <a:t>: Self-harm.</a:t>
            </a:r>
            <a:endParaRPr b="0" i="0" sz="1100" u="none" cap="none" strike="noStrike">
              <a:solidFill>
                <a:schemeClr val="dk1"/>
              </a:solidFill>
              <a:latin typeface="Rubik"/>
              <a:ea typeface="Rubik"/>
              <a:cs typeface="Rubik"/>
              <a:sym typeface="Rubik"/>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2" name="Shape 962"/>
        <p:cNvGrpSpPr/>
        <p:nvPr/>
      </p:nvGrpSpPr>
      <p:grpSpPr>
        <a:xfrm>
          <a:off x="0" y="0"/>
          <a:ext cx="0" cy="0"/>
          <a:chOff x="0" y="0"/>
          <a:chExt cx="0" cy="0"/>
        </a:xfrm>
      </p:grpSpPr>
      <p:sp>
        <p:nvSpPr>
          <p:cNvPr id="963" name="Google Shape;963;p63"/>
          <p:cNvSpPr txBox="1"/>
          <p:nvPr>
            <p:ph type="title"/>
          </p:nvPr>
        </p:nvSpPr>
        <p:spPr>
          <a:xfrm>
            <a:off x="334022" y="328031"/>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Epilepsy and psychiatry cont. </a:t>
            </a:r>
            <a:endParaRPr/>
          </a:p>
        </p:txBody>
      </p:sp>
      <p:sp>
        <p:nvSpPr>
          <p:cNvPr id="964" name="Google Shape;964;p63"/>
          <p:cNvSpPr txBox="1"/>
          <p:nvPr>
            <p:ph idx="1" type="body"/>
          </p:nvPr>
        </p:nvSpPr>
        <p:spPr>
          <a:xfrm>
            <a:off x="381383" y="1061439"/>
            <a:ext cx="7756318" cy="3547646"/>
          </a:xfrm>
          <a:prstGeom prst="rect">
            <a:avLst/>
          </a:prstGeom>
          <a:noFill/>
          <a:ln>
            <a:noFill/>
          </a:ln>
        </p:spPr>
        <p:txBody>
          <a:bodyPr anchorCtr="0" anchor="t" bIns="45700" lIns="91425" spcFirstLastPara="1" rIns="91425" wrap="square" tIns="45700">
            <a:normAutofit lnSpcReduction="10000"/>
          </a:bodyPr>
          <a:lstStyle/>
          <a:p>
            <a:pPr indent="0" lvl="0" marL="139700" rtl="0" algn="l">
              <a:lnSpc>
                <a:spcPct val="100000"/>
              </a:lnSpc>
              <a:spcBef>
                <a:spcPts val="0"/>
              </a:spcBef>
              <a:spcAft>
                <a:spcPts val="0"/>
              </a:spcAft>
              <a:buSzPts val="1400"/>
              <a:buNone/>
            </a:pPr>
            <a:r>
              <a:rPr b="0" i="0" lang="en-US" sz="2000" u="none" cap="none" strike="noStrike">
                <a:solidFill>
                  <a:srgbClr val="206A84"/>
                </a:solidFill>
                <a:latin typeface="Rajdhani"/>
                <a:ea typeface="Rajdhani"/>
                <a:cs typeface="Rajdhani"/>
                <a:sym typeface="Rajdhani"/>
              </a:rPr>
              <a:t>The causes of psychopathology in epilepsy are Multifactorial:</a:t>
            </a:r>
            <a:endParaRPr sz="900"/>
          </a:p>
          <a:p>
            <a:pPr indent="-317500" lvl="0" marL="457200" rtl="0" algn="l">
              <a:lnSpc>
                <a:spcPct val="100000"/>
              </a:lnSpc>
              <a:spcBef>
                <a:spcPts val="0"/>
              </a:spcBef>
              <a:spcAft>
                <a:spcPts val="0"/>
              </a:spcAft>
              <a:buSzPts val="1400"/>
              <a:buChar char="•"/>
            </a:pPr>
            <a:r>
              <a:rPr lang="en-US"/>
              <a:t>Stigma+ over protection by family </a:t>
            </a:r>
            <a:endParaRPr/>
          </a:p>
          <a:p>
            <a:pPr indent="-317500" lvl="0" marL="457200" rtl="0" algn="l">
              <a:lnSpc>
                <a:spcPct val="100000"/>
              </a:lnSpc>
              <a:spcBef>
                <a:spcPts val="0"/>
              </a:spcBef>
              <a:spcAft>
                <a:spcPts val="0"/>
              </a:spcAft>
              <a:buSzPts val="1400"/>
              <a:buChar char="•"/>
            </a:pPr>
            <a:r>
              <a:rPr lang="en-US"/>
              <a:t>Anti epileptic drugs side effects </a:t>
            </a:r>
            <a:endParaRPr/>
          </a:p>
          <a:p>
            <a:pPr indent="-317500" lvl="0" marL="457200" rtl="0" algn="l">
              <a:lnSpc>
                <a:spcPct val="100000"/>
              </a:lnSpc>
              <a:spcBef>
                <a:spcPts val="0"/>
              </a:spcBef>
              <a:spcAft>
                <a:spcPts val="0"/>
              </a:spcAft>
              <a:buSzPts val="1400"/>
              <a:buChar char="•"/>
            </a:pPr>
            <a:r>
              <a:rPr lang="en-US"/>
              <a:t>Kindling effect: phenomenon where repeated exposure to sub-threshold electrical or chemical stimuli gradually lowers the threshold for triggering seizures in the brain. This increased sensitivity can lead to more frequent and severe seizures over time.</a:t>
            </a:r>
            <a:endParaRPr/>
          </a:p>
          <a:p>
            <a:pPr indent="-317500" lvl="0" marL="457200" rtl="0" algn="l">
              <a:lnSpc>
                <a:spcPct val="100000"/>
              </a:lnSpc>
              <a:spcBef>
                <a:spcPts val="0"/>
              </a:spcBef>
              <a:spcAft>
                <a:spcPts val="0"/>
              </a:spcAft>
              <a:buSzPts val="1400"/>
              <a:buChar char="•"/>
            </a:pPr>
            <a:r>
              <a:rPr lang="en-US"/>
              <a:t>Secondary epileptogenesis </a:t>
            </a:r>
            <a:endParaRPr/>
          </a:p>
          <a:p>
            <a:pPr indent="-317500" lvl="0" marL="457200" rtl="0" algn="l">
              <a:lnSpc>
                <a:spcPct val="100000"/>
              </a:lnSpc>
              <a:spcBef>
                <a:spcPts val="0"/>
              </a:spcBef>
              <a:spcAft>
                <a:spcPts val="0"/>
              </a:spcAft>
              <a:buSzPts val="1400"/>
              <a:buChar char="•"/>
            </a:pPr>
            <a:r>
              <a:rPr lang="en-US"/>
              <a:t>Altered receptor sensitivity</a:t>
            </a:r>
            <a:endParaRPr/>
          </a:p>
          <a:p>
            <a:pPr indent="-317500" lvl="0" marL="457200" rtl="0" algn="l">
              <a:lnSpc>
                <a:spcPct val="100000"/>
              </a:lnSpc>
              <a:spcBef>
                <a:spcPts val="0"/>
              </a:spcBef>
              <a:spcAft>
                <a:spcPts val="0"/>
              </a:spcAft>
              <a:buSzPts val="1400"/>
              <a:buChar char="•"/>
            </a:pPr>
            <a:r>
              <a:rPr lang="en-US"/>
              <a:t>Age at onset + chronicity</a:t>
            </a:r>
            <a:endParaRPr/>
          </a:p>
          <a:p>
            <a:pPr indent="0" lvl="0" marL="139700" rtl="0" algn="l">
              <a:lnSpc>
                <a:spcPct val="100000"/>
              </a:lnSpc>
              <a:spcBef>
                <a:spcPts val="0"/>
              </a:spcBef>
              <a:spcAft>
                <a:spcPts val="0"/>
              </a:spcAft>
              <a:buSzPts val="1400"/>
              <a:buNone/>
            </a:pPr>
            <a:r>
              <a:t/>
            </a:r>
            <a:endParaRPr/>
          </a:p>
          <a:p>
            <a:pPr indent="0" lvl="0" marL="139700" rtl="0" algn="l">
              <a:lnSpc>
                <a:spcPct val="100000"/>
              </a:lnSpc>
              <a:spcBef>
                <a:spcPts val="0"/>
              </a:spcBef>
              <a:spcAft>
                <a:spcPts val="0"/>
              </a:spcAft>
              <a:buSzPts val="1400"/>
              <a:buNone/>
            </a:pPr>
            <a:r>
              <a:rPr lang="en-US"/>
              <a:t>20-30% of patients with epilepsy have psychiatric disturbances</a:t>
            </a:r>
            <a:endParaRPr/>
          </a:p>
          <a:p>
            <a:pPr indent="-317500" lvl="0" marL="457200" rtl="0" algn="l">
              <a:lnSpc>
                <a:spcPct val="100000"/>
              </a:lnSpc>
              <a:spcBef>
                <a:spcPts val="0"/>
              </a:spcBef>
              <a:spcAft>
                <a:spcPts val="0"/>
              </a:spcAft>
              <a:buSzPts val="1400"/>
              <a:buChar char="•"/>
            </a:pPr>
            <a:r>
              <a:rPr lang="en-US"/>
              <a:t>Depression 11%-80% in epileptic patients VS 4.9 %-17% in general population </a:t>
            </a:r>
            <a:endParaRPr/>
          </a:p>
          <a:p>
            <a:pPr indent="-228600" lvl="0" marL="457200" rtl="0" algn="l">
              <a:lnSpc>
                <a:spcPct val="100000"/>
              </a:lnSpc>
              <a:spcBef>
                <a:spcPts val="0"/>
              </a:spcBef>
              <a:spcAft>
                <a:spcPts val="0"/>
              </a:spcAft>
              <a:buSzPts val="1400"/>
              <a:buNone/>
            </a:pPr>
            <a:r>
              <a:t/>
            </a:r>
            <a:endParaRPr/>
          </a:p>
          <a:p>
            <a:pPr indent="-317500" lvl="0" marL="457200" rtl="0" algn="l">
              <a:lnSpc>
                <a:spcPct val="100000"/>
              </a:lnSpc>
              <a:spcBef>
                <a:spcPts val="0"/>
              </a:spcBef>
              <a:spcAft>
                <a:spcPts val="0"/>
              </a:spcAft>
              <a:buSzPts val="1400"/>
              <a:buChar char="•"/>
            </a:pPr>
            <a:r>
              <a:rPr lang="en-US"/>
              <a:t>Psychosis 2%-9% in epilepsy patients VS 1% in general population </a:t>
            </a:r>
            <a:endParaRPr/>
          </a:p>
          <a:p>
            <a:pPr indent="-228600" lvl="0" marL="457200" rtl="0" algn="l">
              <a:lnSpc>
                <a:spcPct val="100000"/>
              </a:lnSpc>
              <a:spcBef>
                <a:spcPts val="0"/>
              </a:spcBef>
              <a:spcAft>
                <a:spcPts val="0"/>
              </a:spcAft>
              <a:buSzPts val="1400"/>
              <a:buNone/>
            </a:pPr>
            <a:r>
              <a:t/>
            </a:r>
            <a:endParaRPr/>
          </a:p>
          <a:p>
            <a:pPr indent="-317500" lvl="0" marL="457200" rtl="0" algn="l">
              <a:lnSpc>
                <a:spcPct val="100000"/>
              </a:lnSpc>
              <a:spcBef>
                <a:spcPts val="0"/>
              </a:spcBef>
              <a:spcAft>
                <a:spcPts val="0"/>
              </a:spcAft>
              <a:buSzPts val="1400"/>
              <a:buChar char="•"/>
            </a:pPr>
            <a:r>
              <a:rPr lang="en-US"/>
              <a:t>GAD 15%-25% in epilepsy patients VS 5.1%-7.2 in general population </a:t>
            </a:r>
            <a:endParaRPr/>
          </a:p>
          <a:p>
            <a:pPr indent="0" lvl="0" marL="139700" rtl="0" algn="l">
              <a:lnSpc>
                <a:spcPct val="100000"/>
              </a:lnSpc>
              <a:spcBef>
                <a:spcPts val="0"/>
              </a:spcBef>
              <a:spcAft>
                <a:spcPts val="0"/>
              </a:spcAft>
              <a:buSzPts val="1400"/>
              <a:buNone/>
            </a:pPr>
            <a:r>
              <a:t/>
            </a:r>
            <a:endParaRPr/>
          </a:p>
        </p:txBody>
      </p:sp>
      <p:sp>
        <p:nvSpPr>
          <p:cNvPr id="965" name="Google Shape;965;p63"/>
          <p:cNvSpPr txBox="1"/>
          <p:nvPr/>
        </p:nvSpPr>
        <p:spPr>
          <a:xfrm>
            <a:off x="296325" y="3259675"/>
            <a:ext cx="370500" cy="16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Rubik"/>
                <a:ea typeface="Rubik"/>
                <a:cs typeface="Rubik"/>
                <a:sym typeface="Rubik"/>
              </a:rPr>
              <a:t>**</a:t>
            </a:r>
            <a:endParaRPr>
              <a:latin typeface="Rubik"/>
              <a:ea typeface="Rubik"/>
              <a:cs typeface="Rubik"/>
              <a:sym typeface="Rubik"/>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9" name="Shape 969"/>
        <p:cNvGrpSpPr/>
        <p:nvPr/>
      </p:nvGrpSpPr>
      <p:grpSpPr>
        <a:xfrm>
          <a:off x="0" y="0"/>
          <a:ext cx="0" cy="0"/>
          <a:chOff x="0" y="0"/>
          <a:chExt cx="0" cy="0"/>
        </a:xfrm>
      </p:grpSpPr>
      <p:sp>
        <p:nvSpPr>
          <p:cNvPr id="970" name="Google Shape;970;p64"/>
          <p:cNvSpPr txBox="1"/>
          <p:nvPr>
            <p:ph type="title"/>
          </p:nvPr>
        </p:nvSpPr>
        <p:spPr>
          <a:xfrm>
            <a:off x="297262" y="282082"/>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Depression in epilepsy cont. </a:t>
            </a:r>
            <a:endParaRPr/>
          </a:p>
        </p:txBody>
      </p:sp>
      <p:sp>
        <p:nvSpPr>
          <p:cNvPr id="971" name="Google Shape;971;p64"/>
          <p:cNvSpPr txBox="1"/>
          <p:nvPr>
            <p:ph idx="1" type="body"/>
          </p:nvPr>
        </p:nvSpPr>
        <p:spPr>
          <a:xfrm>
            <a:off x="367599" y="1015489"/>
            <a:ext cx="7843622" cy="3593596"/>
          </a:xfrm>
          <a:prstGeom prst="rect">
            <a:avLst/>
          </a:prstGeom>
          <a:noFill/>
          <a:ln>
            <a:noFill/>
          </a:ln>
        </p:spPr>
        <p:txBody>
          <a:bodyPr anchorCtr="0" anchor="t" bIns="45700" lIns="91425" spcFirstLastPara="1" rIns="91425" wrap="square" tIns="45700">
            <a:normAutofit/>
          </a:bodyPr>
          <a:lstStyle/>
          <a:p>
            <a:pPr indent="-317500" lvl="0" marL="457200" rtl="0" algn="l">
              <a:lnSpc>
                <a:spcPct val="100000"/>
              </a:lnSpc>
              <a:spcBef>
                <a:spcPts val="0"/>
              </a:spcBef>
              <a:spcAft>
                <a:spcPts val="0"/>
              </a:spcAft>
              <a:buSzPts val="1400"/>
              <a:buChar char="•"/>
            </a:pPr>
            <a:r>
              <a:rPr lang="en-US"/>
              <a:t>Depression as an iatrogenic process or Due to anti-epileptic drugs side effects</a:t>
            </a:r>
            <a:endParaRPr/>
          </a:p>
          <a:p>
            <a:pPr indent="-317500" lvl="0" marL="457200" rtl="0" algn="l">
              <a:lnSpc>
                <a:spcPct val="100000"/>
              </a:lnSpc>
              <a:spcBef>
                <a:spcPts val="0"/>
              </a:spcBef>
              <a:spcAft>
                <a:spcPts val="0"/>
              </a:spcAft>
              <a:buSzPts val="1400"/>
              <a:buChar char="•"/>
            </a:pPr>
            <a:r>
              <a:rPr lang="en-US"/>
              <a:t>Pre-ictal depression </a:t>
            </a:r>
            <a:endParaRPr/>
          </a:p>
          <a:p>
            <a:pPr indent="-317500" lvl="1" marL="914400" rtl="0" algn="l">
              <a:lnSpc>
                <a:spcPct val="100000"/>
              </a:lnSpc>
              <a:spcBef>
                <a:spcPts val="600"/>
              </a:spcBef>
              <a:spcAft>
                <a:spcPts val="0"/>
              </a:spcAft>
              <a:buSzPts val="1400"/>
              <a:buChar char="•"/>
            </a:pPr>
            <a:r>
              <a:rPr lang="en-US"/>
              <a:t>Present as a dysphoric mood that precedes a seizure by several hours to days, it becomes more accentuated during the 24 hours prior to the seizure and remits postictally or persists for a few days after the seizure</a:t>
            </a:r>
            <a:endParaRPr/>
          </a:p>
          <a:p>
            <a:pPr indent="-317500" lvl="0" marL="457200" rtl="0" algn="l">
              <a:lnSpc>
                <a:spcPct val="100000"/>
              </a:lnSpc>
              <a:spcBef>
                <a:spcPts val="0"/>
              </a:spcBef>
              <a:spcAft>
                <a:spcPts val="0"/>
              </a:spcAft>
              <a:buSzPts val="1400"/>
              <a:buChar char="•"/>
            </a:pPr>
            <a:r>
              <a:rPr lang="en-US"/>
              <a:t>Ictal depression</a:t>
            </a:r>
            <a:endParaRPr/>
          </a:p>
          <a:p>
            <a:pPr indent="-317500" lvl="1" marL="914400" rtl="0" algn="l">
              <a:lnSpc>
                <a:spcPct val="100000"/>
              </a:lnSpc>
              <a:spcBef>
                <a:spcPts val="600"/>
              </a:spcBef>
              <a:spcAft>
                <a:spcPts val="0"/>
              </a:spcAft>
              <a:buSzPts val="1400"/>
              <a:buChar char="•"/>
            </a:pPr>
            <a:r>
              <a:rPr lang="en-US"/>
              <a:t>Such mood changes typically are brief, The most frequent symptoms include feelings of anhedonia, guilt, and suicidal ideation</a:t>
            </a:r>
            <a:endParaRPr/>
          </a:p>
          <a:p>
            <a:pPr indent="-317500" lvl="0" marL="457200" rtl="0" algn="l">
              <a:lnSpc>
                <a:spcPct val="100000"/>
              </a:lnSpc>
              <a:spcBef>
                <a:spcPts val="0"/>
              </a:spcBef>
              <a:spcAft>
                <a:spcPts val="0"/>
              </a:spcAft>
              <a:buSzPts val="1400"/>
              <a:buChar char="•"/>
            </a:pPr>
            <a:r>
              <a:rPr lang="en-US"/>
              <a:t>Post-ictal depression</a:t>
            </a:r>
            <a:endParaRPr/>
          </a:p>
          <a:p>
            <a:pPr indent="-317500" lvl="1" marL="914400" rtl="0" algn="l">
              <a:lnSpc>
                <a:spcPct val="100000"/>
              </a:lnSpc>
              <a:spcBef>
                <a:spcPts val="600"/>
              </a:spcBef>
              <a:spcAft>
                <a:spcPts val="0"/>
              </a:spcAft>
              <a:buSzPts val="1400"/>
              <a:buChar char="•"/>
            </a:pPr>
            <a:r>
              <a:rPr lang="en-US"/>
              <a:t>Depressive symptoms can outlast the ictus for up to 2 weeks, and, at times, have led patients to suicide.</a:t>
            </a:r>
            <a:endParaRPr/>
          </a:p>
          <a:p>
            <a:pPr indent="-317500" lvl="0" marL="457200" rtl="0" algn="l">
              <a:lnSpc>
                <a:spcPct val="100000"/>
              </a:lnSpc>
              <a:spcBef>
                <a:spcPts val="0"/>
              </a:spcBef>
              <a:spcAft>
                <a:spcPts val="0"/>
              </a:spcAft>
              <a:buSzPts val="1400"/>
              <a:buChar char="•"/>
            </a:pPr>
            <a:r>
              <a:rPr lang="en-US"/>
              <a:t>Interictal symptoms (Between seizures)</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5" name="Shape 975"/>
        <p:cNvGrpSpPr/>
        <p:nvPr/>
      </p:nvGrpSpPr>
      <p:grpSpPr>
        <a:xfrm>
          <a:off x="0" y="0"/>
          <a:ext cx="0" cy="0"/>
          <a:chOff x="0" y="0"/>
          <a:chExt cx="0" cy="0"/>
        </a:xfrm>
      </p:grpSpPr>
      <p:sp>
        <p:nvSpPr>
          <p:cNvPr id="976" name="Google Shape;976;p65"/>
          <p:cNvSpPr txBox="1"/>
          <p:nvPr>
            <p:ph type="title"/>
          </p:nvPr>
        </p:nvSpPr>
        <p:spPr>
          <a:xfrm>
            <a:off x="720000" y="5394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Antiepileptics and psychiatry </a:t>
            </a:r>
            <a:endParaRPr/>
          </a:p>
        </p:txBody>
      </p:sp>
      <p:sp>
        <p:nvSpPr>
          <p:cNvPr id="977" name="Google Shape;977;p65"/>
          <p:cNvSpPr txBox="1"/>
          <p:nvPr>
            <p:ph idx="1" type="body"/>
          </p:nvPr>
        </p:nvSpPr>
        <p:spPr>
          <a:xfrm>
            <a:off x="720725" y="1321385"/>
            <a:ext cx="7702500" cy="3287700"/>
          </a:xfrm>
          <a:prstGeom prst="rect">
            <a:avLst/>
          </a:prstGeom>
          <a:noFill/>
          <a:ln>
            <a:noFill/>
          </a:ln>
        </p:spPr>
        <p:txBody>
          <a:bodyPr anchorCtr="0" anchor="t" bIns="45700" lIns="91425" spcFirstLastPara="1" rIns="91425" wrap="square" tIns="45700">
            <a:normAutofit/>
          </a:bodyPr>
          <a:lstStyle/>
          <a:p>
            <a:pPr indent="-317500" lvl="0" marL="457200" rtl="0" algn="l">
              <a:lnSpc>
                <a:spcPct val="100000"/>
              </a:lnSpc>
              <a:spcBef>
                <a:spcPts val="0"/>
              </a:spcBef>
              <a:spcAft>
                <a:spcPts val="0"/>
              </a:spcAft>
              <a:buSzPts val="1400"/>
              <a:buChar char="•"/>
            </a:pPr>
            <a:r>
              <a:rPr lang="en-US"/>
              <a:t>Every AED can cause psychiatric symptoms in patients with epilepsy.</a:t>
            </a:r>
            <a:endParaRPr/>
          </a:p>
          <a:p>
            <a:pPr indent="-228600" lvl="0" marL="457200" rtl="0" algn="l">
              <a:lnSpc>
                <a:spcPct val="100000"/>
              </a:lnSpc>
              <a:spcBef>
                <a:spcPts val="0"/>
              </a:spcBef>
              <a:spcAft>
                <a:spcPts val="0"/>
              </a:spcAft>
              <a:buSzPts val="1400"/>
              <a:buNone/>
            </a:pPr>
            <a:r>
              <a:t/>
            </a:r>
            <a:endParaRPr/>
          </a:p>
          <a:p>
            <a:pPr indent="-317500" lvl="0" marL="457200" rtl="0" algn="l">
              <a:lnSpc>
                <a:spcPct val="100000"/>
              </a:lnSpc>
              <a:spcBef>
                <a:spcPts val="0"/>
              </a:spcBef>
              <a:spcAft>
                <a:spcPts val="0"/>
              </a:spcAft>
              <a:buSzPts val="1400"/>
              <a:buChar char="•"/>
            </a:pPr>
            <a:r>
              <a:rPr lang="en-US"/>
              <a:t>Phenobarbital can cause depression that may be associated with both suicidal ideation and behavior. </a:t>
            </a:r>
            <a:endParaRPr/>
          </a:p>
          <a:p>
            <a:pPr indent="-228600" lvl="0" marL="457200" rtl="0" algn="l">
              <a:lnSpc>
                <a:spcPct val="100000"/>
              </a:lnSpc>
              <a:spcBef>
                <a:spcPts val="0"/>
              </a:spcBef>
              <a:spcAft>
                <a:spcPts val="0"/>
              </a:spcAft>
              <a:buSzPts val="1400"/>
              <a:buNone/>
            </a:pPr>
            <a:r>
              <a:t/>
            </a:r>
            <a:endParaRPr/>
          </a:p>
          <a:p>
            <a:pPr indent="-317500" lvl="0" marL="457200" rtl="0" algn="l">
              <a:lnSpc>
                <a:spcPct val="100000"/>
              </a:lnSpc>
              <a:spcBef>
                <a:spcPts val="0"/>
              </a:spcBef>
              <a:spcAft>
                <a:spcPts val="0"/>
              </a:spcAft>
              <a:buSzPts val="1400"/>
              <a:buChar char="•"/>
            </a:pPr>
            <a:r>
              <a:rPr b="1" lang="en-US">
                <a:solidFill>
                  <a:schemeClr val="dk2"/>
                </a:solidFill>
              </a:rPr>
              <a:t>Primidone, tiagabine, vigabatrin, felbamate and topiramate</a:t>
            </a:r>
            <a:r>
              <a:rPr lang="en-US"/>
              <a:t> are known to cause depressive symptoms. </a:t>
            </a:r>
            <a:endParaRPr/>
          </a:p>
          <a:p>
            <a:pPr indent="-228600" lvl="0" marL="457200" rtl="0" algn="l">
              <a:lnSpc>
                <a:spcPct val="100000"/>
              </a:lnSpc>
              <a:spcBef>
                <a:spcPts val="0"/>
              </a:spcBef>
              <a:spcAft>
                <a:spcPts val="0"/>
              </a:spcAft>
              <a:buSzPts val="1400"/>
              <a:buNone/>
            </a:pPr>
            <a:r>
              <a:t/>
            </a:r>
            <a:endParaRPr/>
          </a:p>
          <a:p>
            <a:pPr indent="-317500" lvl="0" marL="457200" rtl="0" algn="l">
              <a:lnSpc>
                <a:spcPct val="100000"/>
              </a:lnSpc>
              <a:spcBef>
                <a:spcPts val="0"/>
              </a:spcBef>
              <a:spcAft>
                <a:spcPts val="0"/>
              </a:spcAft>
              <a:buSzPts val="1400"/>
              <a:buChar char="•"/>
            </a:pPr>
            <a:r>
              <a:rPr lang="en-US"/>
              <a:t>AEDs with mood stabilizing properties, such as carbamazepine and valproic acid, have a lower possibility to cause depressive symptoms. </a:t>
            </a:r>
            <a:endParaRPr/>
          </a:p>
          <a:p>
            <a:pPr indent="-228600" lvl="0" marL="457200" rtl="0" algn="l">
              <a:lnSpc>
                <a:spcPct val="100000"/>
              </a:lnSpc>
              <a:spcBef>
                <a:spcPts val="0"/>
              </a:spcBef>
              <a:spcAft>
                <a:spcPts val="0"/>
              </a:spcAft>
              <a:buSzPts val="1400"/>
              <a:buNone/>
            </a:pPr>
            <a:r>
              <a:t/>
            </a:r>
            <a:endParaRPr/>
          </a:p>
        </p:txBody>
      </p:sp>
      <p:sp>
        <p:nvSpPr>
          <p:cNvPr id="978" name="Google Shape;978;p65"/>
          <p:cNvSpPr txBox="1"/>
          <p:nvPr/>
        </p:nvSpPr>
        <p:spPr>
          <a:xfrm>
            <a:off x="583561" y="2417861"/>
            <a:ext cx="182880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2" name="Shape 982"/>
        <p:cNvGrpSpPr/>
        <p:nvPr/>
      </p:nvGrpSpPr>
      <p:grpSpPr>
        <a:xfrm>
          <a:off x="0" y="0"/>
          <a:ext cx="0" cy="0"/>
          <a:chOff x="0" y="0"/>
          <a:chExt cx="0" cy="0"/>
        </a:xfrm>
      </p:grpSpPr>
      <p:sp>
        <p:nvSpPr>
          <p:cNvPr id="983" name="Google Shape;983;p66"/>
          <p:cNvSpPr txBox="1"/>
          <p:nvPr>
            <p:ph type="title"/>
          </p:nvPr>
        </p:nvSpPr>
        <p:spPr>
          <a:xfrm>
            <a:off x="222325" y="697025"/>
            <a:ext cx="4011000" cy="9135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sz="2300"/>
              <a:t>Epilepsy with psychosis 2-9% </a:t>
            </a:r>
            <a:endParaRPr sz="2300"/>
          </a:p>
        </p:txBody>
      </p:sp>
      <p:sp>
        <p:nvSpPr>
          <p:cNvPr id="984" name="Google Shape;984;p66"/>
          <p:cNvSpPr txBox="1"/>
          <p:nvPr>
            <p:ph idx="1" type="body"/>
          </p:nvPr>
        </p:nvSpPr>
        <p:spPr>
          <a:xfrm>
            <a:off x="461973" y="1431925"/>
            <a:ext cx="2924700" cy="3436800"/>
          </a:xfrm>
          <a:prstGeom prst="rect">
            <a:avLst/>
          </a:prstGeom>
          <a:noFill/>
          <a:ln>
            <a:noFill/>
          </a:ln>
        </p:spPr>
        <p:txBody>
          <a:bodyPr anchorCtr="0" anchor="t" bIns="45700" lIns="91425" spcFirstLastPara="1" rIns="91425" wrap="square" tIns="45700">
            <a:normAutofit lnSpcReduction="10000"/>
          </a:bodyPr>
          <a:lstStyle/>
          <a:p>
            <a:pPr indent="0" lvl="0" marL="139700" rtl="0" algn="l">
              <a:lnSpc>
                <a:spcPct val="100000"/>
              </a:lnSpc>
              <a:spcBef>
                <a:spcPts val="0"/>
              </a:spcBef>
              <a:spcAft>
                <a:spcPts val="0"/>
              </a:spcAft>
              <a:buSzPts val="1400"/>
              <a:buNone/>
            </a:pPr>
            <a:r>
              <a:rPr lang="en-US"/>
              <a:t>DSM-5 criteria for psychotic disorder due to another medical condition include: </a:t>
            </a:r>
            <a:endParaRPr/>
          </a:p>
          <a:p>
            <a:pPr indent="-317500" lvl="0" marL="457200" rtl="0" algn="l">
              <a:lnSpc>
                <a:spcPct val="100000"/>
              </a:lnSpc>
              <a:spcBef>
                <a:spcPts val="0"/>
              </a:spcBef>
              <a:spcAft>
                <a:spcPts val="0"/>
              </a:spcAft>
              <a:buSzPts val="1400"/>
              <a:buFont typeface="Roboto Condensed"/>
              <a:buChar char="-"/>
            </a:pPr>
            <a:r>
              <a:rPr lang="en-US"/>
              <a:t>Prominent hallucinations or delusions.</a:t>
            </a:r>
            <a:endParaRPr/>
          </a:p>
          <a:p>
            <a:pPr indent="-317500" lvl="0" marL="457200" rtl="0" algn="l">
              <a:lnSpc>
                <a:spcPct val="100000"/>
              </a:lnSpc>
              <a:spcBef>
                <a:spcPts val="0"/>
              </a:spcBef>
              <a:spcAft>
                <a:spcPts val="0"/>
              </a:spcAft>
              <a:buSzPts val="1400"/>
              <a:buFont typeface="Roboto Condensed"/>
              <a:buChar char="-"/>
            </a:pPr>
            <a:r>
              <a:rPr lang="en-US"/>
              <a:t>Symptoms do not occur only during an episode of delirium. </a:t>
            </a:r>
            <a:endParaRPr/>
          </a:p>
          <a:p>
            <a:pPr indent="-317500" lvl="0" marL="457200" rtl="0" algn="l">
              <a:lnSpc>
                <a:spcPct val="100000"/>
              </a:lnSpc>
              <a:spcBef>
                <a:spcPts val="0"/>
              </a:spcBef>
              <a:spcAft>
                <a:spcPts val="0"/>
              </a:spcAft>
              <a:buSzPts val="1400"/>
              <a:buFont typeface="Roboto Condensed"/>
              <a:buChar char="-"/>
            </a:pPr>
            <a:r>
              <a:rPr lang="en-US"/>
              <a:t>Evidence from history, physical, or lab data to support another medical cause (i.e., not a primary psychiatric disorder).</a:t>
            </a:r>
            <a:endParaRPr/>
          </a:p>
          <a:p>
            <a:pPr indent="0" lvl="0" marL="139700" rtl="0" algn="l">
              <a:lnSpc>
                <a:spcPct val="100000"/>
              </a:lnSpc>
              <a:spcBef>
                <a:spcPts val="0"/>
              </a:spcBef>
              <a:spcAft>
                <a:spcPts val="0"/>
              </a:spcAft>
              <a:buSzPts val="1400"/>
              <a:buNone/>
            </a:pPr>
            <a:r>
              <a:t/>
            </a:r>
            <a:endParaRPr/>
          </a:p>
          <a:p>
            <a:pPr indent="0" lvl="0" marL="139700" rtl="0" algn="l">
              <a:lnSpc>
                <a:spcPct val="100000"/>
              </a:lnSpc>
              <a:spcBef>
                <a:spcPts val="0"/>
              </a:spcBef>
              <a:spcAft>
                <a:spcPts val="0"/>
              </a:spcAft>
              <a:buSzPts val="1400"/>
              <a:buNone/>
            </a:pPr>
            <a:r>
              <a:rPr lang="en-US"/>
              <a:t>Psychosis in epilepsy:</a:t>
            </a:r>
            <a:endParaRPr/>
          </a:p>
          <a:p>
            <a:pPr indent="0" lvl="0" marL="139700" rtl="0" algn="l">
              <a:lnSpc>
                <a:spcPct val="100000"/>
              </a:lnSpc>
              <a:spcBef>
                <a:spcPts val="0"/>
              </a:spcBef>
              <a:spcAft>
                <a:spcPts val="0"/>
              </a:spcAft>
              <a:buSzPts val="1400"/>
              <a:buNone/>
            </a:pPr>
            <a:r>
              <a:rPr lang="en-US"/>
              <a:t>1. Ictal psychosis </a:t>
            </a:r>
            <a:endParaRPr/>
          </a:p>
          <a:p>
            <a:pPr indent="0" lvl="0" marL="139700" rtl="0" algn="l">
              <a:lnSpc>
                <a:spcPct val="100000"/>
              </a:lnSpc>
              <a:spcBef>
                <a:spcPts val="0"/>
              </a:spcBef>
              <a:spcAft>
                <a:spcPts val="0"/>
              </a:spcAft>
              <a:buSzPts val="1400"/>
              <a:buNone/>
            </a:pPr>
            <a:r>
              <a:rPr lang="en-US"/>
              <a:t>2. Post ictal </a:t>
            </a:r>
            <a:endParaRPr/>
          </a:p>
          <a:p>
            <a:pPr indent="0" lvl="0" marL="139700" rtl="0" algn="l">
              <a:lnSpc>
                <a:spcPct val="100000"/>
              </a:lnSpc>
              <a:spcBef>
                <a:spcPts val="0"/>
              </a:spcBef>
              <a:spcAft>
                <a:spcPts val="0"/>
              </a:spcAft>
              <a:buSzPts val="1400"/>
              <a:buNone/>
            </a:pPr>
            <a:r>
              <a:rPr lang="en-US"/>
              <a:t>3. Inter ictal </a:t>
            </a:r>
            <a:endParaRPr/>
          </a:p>
          <a:p>
            <a:pPr indent="0" lvl="0" marL="139700" rtl="0" algn="l">
              <a:lnSpc>
                <a:spcPct val="100000"/>
              </a:lnSpc>
              <a:spcBef>
                <a:spcPts val="0"/>
              </a:spcBef>
              <a:spcAft>
                <a:spcPts val="0"/>
              </a:spcAft>
              <a:buSzPts val="1400"/>
              <a:buNone/>
            </a:pPr>
            <a:r>
              <a:rPr lang="en-US"/>
              <a:t>4. Iatrogenic</a:t>
            </a:r>
            <a:endParaRPr/>
          </a:p>
        </p:txBody>
      </p:sp>
      <p:sp>
        <p:nvSpPr>
          <p:cNvPr id="985" name="Google Shape;985;p66"/>
          <p:cNvSpPr txBox="1"/>
          <p:nvPr>
            <p:ph idx="2" type="body"/>
          </p:nvPr>
        </p:nvSpPr>
        <p:spPr>
          <a:xfrm>
            <a:off x="3873500" y="400700"/>
            <a:ext cx="5238300" cy="4742700"/>
          </a:xfrm>
          <a:prstGeom prst="rect">
            <a:avLst/>
          </a:prstGeom>
          <a:noFill/>
          <a:ln>
            <a:noFill/>
          </a:ln>
        </p:spPr>
        <p:txBody>
          <a:bodyPr anchorCtr="0" anchor="t" bIns="45700" lIns="91425" spcFirstLastPara="1" rIns="91425" wrap="square" tIns="45700">
            <a:normAutofit lnSpcReduction="20000"/>
          </a:bodyPr>
          <a:lstStyle/>
          <a:p>
            <a:pPr indent="-324708" lvl="0" marL="457200" rtl="0" algn="l">
              <a:lnSpc>
                <a:spcPct val="100000"/>
              </a:lnSpc>
              <a:spcBef>
                <a:spcPts val="0"/>
              </a:spcBef>
              <a:spcAft>
                <a:spcPts val="0"/>
              </a:spcAft>
              <a:buSzPts val="1514"/>
              <a:buChar char="•"/>
            </a:pPr>
            <a:r>
              <a:rPr b="1" lang="en-US">
                <a:solidFill>
                  <a:schemeClr val="dk2"/>
                </a:solidFill>
              </a:rPr>
              <a:t>Ictal psychosis </a:t>
            </a:r>
            <a:endParaRPr/>
          </a:p>
          <a:p>
            <a:pPr indent="0" lvl="0" marL="139700" rtl="0" algn="l">
              <a:lnSpc>
                <a:spcPct val="100000"/>
              </a:lnSpc>
              <a:spcBef>
                <a:spcPts val="0"/>
              </a:spcBef>
              <a:spcAft>
                <a:spcPts val="0"/>
              </a:spcAft>
              <a:buSzPts val="1514"/>
              <a:buNone/>
            </a:pPr>
            <a:r>
              <a:rPr lang="en-US"/>
              <a:t>Less common </a:t>
            </a:r>
            <a:endParaRPr/>
          </a:p>
          <a:p>
            <a:pPr indent="-324708" lvl="0" marL="457200" rtl="0" algn="l">
              <a:lnSpc>
                <a:spcPct val="100000"/>
              </a:lnSpc>
              <a:spcBef>
                <a:spcPts val="0"/>
              </a:spcBef>
              <a:spcAft>
                <a:spcPts val="0"/>
              </a:spcAft>
              <a:buSzPts val="1514"/>
              <a:buFont typeface="Roboto Condensed"/>
              <a:buChar char="-"/>
            </a:pPr>
            <a:r>
              <a:rPr lang="en-US"/>
              <a:t>Seen more in status epilepticus, mimic psychosis </a:t>
            </a:r>
            <a:endParaRPr/>
          </a:p>
          <a:p>
            <a:pPr indent="-324708" lvl="0" marL="457200" rtl="0" algn="l">
              <a:lnSpc>
                <a:spcPct val="100000"/>
              </a:lnSpc>
              <a:spcBef>
                <a:spcPts val="0"/>
              </a:spcBef>
              <a:spcAft>
                <a:spcPts val="0"/>
              </a:spcAft>
              <a:buSzPts val="1514"/>
              <a:buFont typeface="Roboto Condensed"/>
              <a:buChar char="-"/>
            </a:pPr>
            <a:r>
              <a:rPr lang="en-US"/>
              <a:t>Common features: Hallucinations, paranoid and grandiose thoughts </a:t>
            </a:r>
            <a:endParaRPr/>
          </a:p>
          <a:p>
            <a:pPr indent="-324708" lvl="0" marL="457200" rtl="0" algn="l">
              <a:lnSpc>
                <a:spcPct val="100000"/>
              </a:lnSpc>
              <a:spcBef>
                <a:spcPts val="0"/>
              </a:spcBef>
              <a:spcAft>
                <a:spcPts val="0"/>
              </a:spcAft>
              <a:buSzPts val="1514"/>
              <a:buFont typeface="Roboto Condensed"/>
              <a:buChar char="-"/>
            </a:pPr>
            <a:r>
              <a:rPr lang="en-US"/>
              <a:t>Last Hours to days </a:t>
            </a:r>
            <a:endParaRPr/>
          </a:p>
          <a:p>
            <a:pPr indent="-324708" lvl="0" marL="457200" rtl="0" algn="l">
              <a:lnSpc>
                <a:spcPct val="100000"/>
              </a:lnSpc>
              <a:spcBef>
                <a:spcPts val="0"/>
              </a:spcBef>
              <a:spcAft>
                <a:spcPts val="0"/>
              </a:spcAft>
              <a:buSzPts val="1514"/>
              <a:buFont typeface="Roboto Condensed"/>
              <a:buChar char="-"/>
            </a:pPr>
            <a:r>
              <a:rPr lang="en-US"/>
              <a:t>Treatment: Anticonvulsant.</a:t>
            </a:r>
            <a:endParaRPr/>
          </a:p>
          <a:p>
            <a:pPr indent="0" lvl="0" marL="139700" rtl="0" algn="l">
              <a:lnSpc>
                <a:spcPct val="100000"/>
              </a:lnSpc>
              <a:spcBef>
                <a:spcPts val="0"/>
              </a:spcBef>
              <a:spcAft>
                <a:spcPts val="0"/>
              </a:spcAft>
              <a:buSzPts val="1514"/>
              <a:buNone/>
            </a:pPr>
            <a:r>
              <a:t/>
            </a:r>
            <a:endParaRPr/>
          </a:p>
          <a:p>
            <a:pPr indent="-324708" lvl="0" marL="457200" rtl="0" algn="l">
              <a:lnSpc>
                <a:spcPct val="100000"/>
              </a:lnSpc>
              <a:spcBef>
                <a:spcPts val="0"/>
              </a:spcBef>
              <a:spcAft>
                <a:spcPts val="0"/>
              </a:spcAft>
              <a:buSzPts val="1514"/>
              <a:buChar char="•"/>
            </a:pPr>
            <a:r>
              <a:rPr b="1" lang="en-US">
                <a:solidFill>
                  <a:schemeClr val="dk2"/>
                </a:solidFill>
              </a:rPr>
              <a:t>Post Ictal psychosis</a:t>
            </a:r>
            <a:endParaRPr b="1">
              <a:solidFill>
                <a:schemeClr val="dk2"/>
              </a:solidFill>
            </a:endParaRPr>
          </a:p>
          <a:p>
            <a:pPr indent="0" lvl="0" marL="139700" rtl="0" algn="l">
              <a:lnSpc>
                <a:spcPct val="100000"/>
              </a:lnSpc>
              <a:spcBef>
                <a:spcPts val="0"/>
              </a:spcBef>
              <a:spcAft>
                <a:spcPts val="0"/>
              </a:spcAft>
              <a:buSzPts val="1514"/>
              <a:buNone/>
            </a:pPr>
            <a:r>
              <a:rPr lang="en-US"/>
              <a:t>Most common. </a:t>
            </a:r>
            <a:endParaRPr/>
          </a:p>
          <a:p>
            <a:pPr indent="-324708" lvl="0" marL="457200" rtl="0" algn="l">
              <a:lnSpc>
                <a:spcPct val="100000"/>
              </a:lnSpc>
              <a:spcBef>
                <a:spcPts val="0"/>
              </a:spcBef>
              <a:spcAft>
                <a:spcPts val="0"/>
              </a:spcAft>
              <a:buSzPts val="1514"/>
              <a:buFont typeface="Roboto Condensed"/>
              <a:buChar char="-"/>
            </a:pPr>
            <a:r>
              <a:rPr lang="en-US"/>
              <a:t>Psychosis after seizure, mainly 24h post seizure. </a:t>
            </a:r>
            <a:endParaRPr/>
          </a:p>
          <a:p>
            <a:pPr indent="-324708" lvl="0" marL="457200" rtl="0" algn="l">
              <a:lnSpc>
                <a:spcPct val="100000"/>
              </a:lnSpc>
              <a:spcBef>
                <a:spcPts val="0"/>
              </a:spcBef>
              <a:spcAft>
                <a:spcPts val="0"/>
              </a:spcAft>
              <a:buSzPts val="1514"/>
              <a:buFont typeface="Roboto Condensed"/>
              <a:buChar char="-"/>
            </a:pPr>
            <a:r>
              <a:rPr lang="en-US"/>
              <a:t>Last Days to weeks At least 15H and less than 2 months</a:t>
            </a:r>
            <a:endParaRPr/>
          </a:p>
          <a:p>
            <a:pPr indent="-324708" lvl="0" marL="457200" rtl="0" algn="l">
              <a:lnSpc>
                <a:spcPct val="100000"/>
              </a:lnSpc>
              <a:spcBef>
                <a:spcPts val="0"/>
              </a:spcBef>
              <a:spcAft>
                <a:spcPts val="0"/>
              </a:spcAft>
              <a:buSzPts val="1514"/>
              <a:buFont typeface="Roboto Condensed"/>
              <a:buChar char="-"/>
            </a:pPr>
            <a:r>
              <a:rPr lang="en-US"/>
              <a:t>No evidence of psychosis in previous 3 months, recent head trauma, recent intoxication.</a:t>
            </a:r>
            <a:endParaRPr/>
          </a:p>
          <a:p>
            <a:pPr indent="-324708" lvl="0" marL="457200" rtl="0" algn="l">
              <a:lnSpc>
                <a:spcPct val="100000"/>
              </a:lnSpc>
              <a:spcBef>
                <a:spcPts val="0"/>
              </a:spcBef>
              <a:spcAft>
                <a:spcPts val="0"/>
              </a:spcAft>
              <a:buSzPts val="1514"/>
              <a:buFont typeface="Roboto Condensed"/>
              <a:buChar char="-"/>
            </a:pPr>
            <a:r>
              <a:rPr lang="en-US"/>
              <a:t>Spontaneous recovery in most cases. </a:t>
            </a:r>
            <a:endParaRPr/>
          </a:p>
          <a:p>
            <a:pPr indent="-324708" lvl="0" marL="457200" rtl="0" algn="l">
              <a:lnSpc>
                <a:spcPct val="100000"/>
              </a:lnSpc>
              <a:spcBef>
                <a:spcPts val="0"/>
              </a:spcBef>
              <a:spcAft>
                <a:spcPts val="0"/>
              </a:spcAft>
              <a:buSzPts val="1514"/>
              <a:buFont typeface="Roboto Condensed"/>
              <a:buChar char="-"/>
            </a:pPr>
            <a:r>
              <a:rPr lang="en-US"/>
              <a:t>Low dose of antipsychotic is effective. </a:t>
            </a:r>
            <a:endParaRPr/>
          </a:p>
          <a:p>
            <a:pPr indent="-228600" lvl="0" marL="457200" rtl="0" algn="l">
              <a:lnSpc>
                <a:spcPct val="100000"/>
              </a:lnSpc>
              <a:spcBef>
                <a:spcPts val="0"/>
              </a:spcBef>
              <a:spcAft>
                <a:spcPts val="0"/>
              </a:spcAft>
              <a:buSzPts val="1514"/>
              <a:buNone/>
            </a:pPr>
            <a:r>
              <a:t/>
            </a:r>
            <a:endParaRPr/>
          </a:p>
          <a:p>
            <a:pPr indent="-324708" lvl="0" marL="457200" rtl="0" algn="l">
              <a:lnSpc>
                <a:spcPct val="100000"/>
              </a:lnSpc>
              <a:spcBef>
                <a:spcPts val="0"/>
              </a:spcBef>
              <a:spcAft>
                <a:spcPts val="0"/>
              </a:spcAft>
              <a:buSzPts val="1514"/>
              <a:buChar char="•"/>
            </a:pPr>
            <a:r>
              <a:rPr b="1" lang="en-US">
                <a:solidFill>
                  <a:schemeClr val="dk2"/>
                </a:solidFill>
              </a:rPr>
              <a:t>Inter Ictal psychosis</a:t>
            </a:r>
            <a:endParaRPr b="1">
              <a:solidFill>
                <a:schemeClr val="dk2"/>
              </a:solidFill>
            </a:endParaRPr>
          </a:p>
          <a:p>
            <a:pPr indent="0" lvl="0" marL="139700" rtl="0" algn="l">
              <a:lnSpc>
                <a:spcPct val="100000"/>
              </a:lnSpc>
              <a:spcBef>
                <a:spcPts val="0"/>
              </a:spcBef>
              <a:spcAft>
                <a:spcPts val="0"/>
              </a:spcAft>
              <a:buSzPts val="1514"/>
              <a:buNone/>
            </a:pPr>
            <a:r>
              <a:rPr lang="en-US"/>
              <a:t>Not related to seizure occurrence </a:t>
            </a:r>
            <a:endParaRPr/>
          </a:p>
          <a:p>
            <a:pPr indent="-324708" lvl="0" marL="457200" rtl="0" algn="l">
              <a:lnSpc>
                <a:spcPct val="100000"/>
              </a:lnSpc>
              <a:spcBef>
                <a:spcPts val="0"/>
              </a:spcBef>
              <a:spcAft>
                <a:spcPts val="0"/>
              </a:spcAft>
              <a:buSzPts val="1514"/>
              <a:buFont typeface="Roboto Condensed"/>
              <a:buChar char="-"/>
            </a:pPr>
            <a:r>
              <a:rPr lang="en-US"/>
              <a:t>More common when seizure infrequent or fully controlled </a:t>
            </a:r>
            <a:endParaRPr/>
          </a:p>
          <a:p>
            <a:pPr indent="-324708" lvl="0" marL="457200" rtl="0" algn="l">
              <a:lnSpc>
                <a:spcPct val="100000"/>
              </a:lnSpc>
              <a:spcBef>
                <a:spcPts val="0"/>
              </a:spcBef>
              <a:spcAft>
                <a:spcPts val="0"/>
              </a:spcAft>
              <a:buSzPts val="1514"/>
              <a:buFont typeface="Roboto Condensed"/>
              <a:buChar char="-"/>
            </a:pPr>
            <a:r>
              <a:rPr lang="en-US"/>
              <a:t>Tends to last days to weeks. </a:t>
            </a:r>
            <a:endParaRPr/>
          </a:p>
          <a:p>
            <a:pPr indent="-324708" lvl="0" marL="457200" rtl="0" algn="l">
              <a:lnSpc>
                <a:spcPct val="100000"/>
              </a:lnSpc>
              <a:spcBef>
                <a:spcPts val="0"/>
              </a:spcBef>
              <a:spcAft>
                <a:spcPts val="0"/>
              </a:spcAft>
              <a:buSzPts val="1514"/>
              <a:buFont typeface="Roboto Condensed"/>
              <a:buChar char="-"/>
            </a:pPr>
            <a:r>
              <a:rPr lang="en-US"/>
              <a:t>Either chronic or episodic </a:t>
            </a:r>
            <a:endParaRPr/>
          </a:p>
          <a:p>
            <a:pPr indent="-324708" lvl="0" marL="457200" rtl="0" algn="l">
              <a:lnSpc>
                <a:spcPct val="100000"/>
              </a:lnSpc>
              <a:spcBef>
                <a:spcPts val="0"/>
              </a:spcBef>
              <a:spcAft>
                <a:spcPts val="0"/>
              </a:spcAft>
              <a:buSzPts val="1514"/>
              <a:buFont typeface="Roboto Condensed"/>
              <a:buChar char="-"/>
            </a:pPr>
            <a:r>
              <a:rPr lang="en-US"/>
              <a:t>EEG normalize during such episodes generating the term (forced normalization) </a:t>
            </a:r>
            <a:endParaRPr/>
          </a:p>
          <a:p>
            <a:pPr indent="-324708" lvl="0" marL="457200" rtl="0" algn="l">
              <a:lnSpc>
                <a:spcPct val="100000"/>
              </a:lnSpc>
              <a:spcBef>
                <a:spcPts val="0"/>
              </a:spcBef>
              <a:spcAft>
                <a:spcPts val="0"/>
              </a:spcAft>
              <a:buSzPts val="1514"/>
              <a:buFont typeface="Roboto Condensed"/>
              <a:buChar char="-"/>
            </a:pPr>
            <a:r>
              <a:rPr lang="en-US"/>
              <a:t>Antipsychotic drugs is effective in such cases.</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9" name="Shape 989"/>
        <p:cNvGrpSpPr/>
        <p:nvPr/>
      </p:nvGrpSpPr>
      <p:grpSpPr>
        <a:xfrm>
          <a:off x="0" y="0"/>
          <a:ext cx="0" cy="0"/>
          <a:chOff x="0" y="0"/>
          <a:chExt cx="0" cy="0"/>
        </a:xfrm>
      </p:grpSpPr>
      <p:sp>
        <p:nvSpPr>
          <p:cNvPr id="990" name="Google Shape;990;p67"/>
          <p:cNvSpPr txBox="1"/>
          <p:nvPr>
            <p:ph type="title"/>
          </p:nvPr>
        </p:nvSpPr>
        <p:spPr>
          <a:xfrm>
            <a:off x="462709" y="741633"/>
            <a:ext cx="3999012"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Iatrogenic psychotic disorders</a:t>
            </a:r>
            <a:endParaRPr/>
          </a:p>
        </p:txBody>
      </p:sp>
      <p:sp>
        <p:nvSpPr>
          <p:cNvPr id="991" name="Google Shape;991;p67"/>
          <p:cNvSpPr txBox="1"/>
          <p:nvPr>
            <p:ph idx="1" type="body"/>
          </p:nvPr>
        </p:nvSpPr>
        <p:spPr>
          <a:xfrm>
            <a:off x="461963" y="1431925"/>
            <a:ext cx="3668700" cy="3436800"/>
          </a:xfrm>
          <a:prstGeom prst="rect">
            <a:avLst/>
          </a:prstGeom>
          <a:noFill/>
          <a:ln>
            <a:noFill/>
          </a:ln>
        </p:spPr>
        <p:txBody>
          <a:bodyPr anchorCtr="0" anchor="t" bIns="45700" lIns="91425" spcFirstLastPara="1" rIns="91425" wrap="square" tIns="45700">
            <a:normAutofit/>
          </a:bodyPr>
          <a:lstStyle/>
          <a:p>
            <a:pPr indent="-317500" lvl="0" marL="457200" rtl="0" algn="l">
              <a:lnSpc>
                <a:spcPct val="100000"/>
              </a:lnSpc>
              <a:spcBef>
                <a:spcPts val="0"/>
              </a:spcBef>
              <a:spcAft>
                <a:spcPts val="0"/>
              </a:spcAft>
              <a:buSzPts val="1400"/>
              <a:buChar char="•"/>
            </a:pPr>
            <a:r>
              <a:rPr lang="en-US"/>
              <a:t>Expression of a toxic phenomenon that have been reported with most of AEDs . </a:t>
            </a:r>
            <a:endParaRPr/>
          </a:p>
          <a:p>
            <a:pPr indent="-317500" lvl="0" marL="457200" rtl="0" algn="l">
              <a:lnSpc>
                <a:spcPct val="100000"/>
              </a:lnSpc>
              <a:spcBef>
                <a:spcPts val="0"/>
              </a:spcBef>
              <a:spcAft>
                <a:spcPts val="0"/>
              </a:spcAft>
              <a:buSzPts val="1400"/>
              <a:buChar char="•"/>
            </a:pPr>
            <a:r>
              <a:rPr lang="en-US"/>
              <a:t>Can occur following the discontinuation of AEDs</a:t>
            </a:r>
            <a:endParaRPr/>
          </a:p>
          <a:p>
            <a:pPr indent="-317500" lvl="0" marL="457200" rtl="0" algn="l">
              <a:lnSpc>
                <a:spcPct val="100000"/>
              </a:lnSpc>
              <a:spcBef>
                <a:spcPts val="0"/>
              </a:spcBef>
              <a:spcAft>
                <a:spcPts val="0"/>
              </a:spcAft>
              <a:buSzPts val="1400"/>
              <a:buChar char="•"/>
            </a:pPr>
            <a:r>
              <a:rPr lang="en-US"/>
              <a:t>Acute withdrawal of BNZ is well known to result in acute psychotic episodes</a:t>
            </a:r>
            <a:endParaRPr/>
          </a:p>
        </p:txBody>
      </p:sp>
      <p:sp>
        <p:nvSpPr>
          <p:cNvPr id="992" name="Google Shape;992;p67"/>
          <p:cNvSpPr txBox="1"/>
          <p:nvPr>
            <p:ph idx="2" type="body"/>
          </p:nvPr>
        </p:nvSpPr>
        <p:spPr>
          <a:xfrm>
            <a:off x="4572000" y="1448441"/>
            <a:ext cx="4388201" cy="3436800"/>
          </a:xfrm>
          <a:prstGeom prst="rect">
            <a:avLst/>
          </a:prstGeom>
          <a:noFill/>
          <a:ln>
            <a:noFill/>
          </a:ln>
        </p:spPr>
        <p:txBody>
          <a:bodyPr anchorCtr="0" anchor="t" bIns="45700" lIns="91425" spcFirstLastPara="1" rIns="91425" wrap="square" tIns="45700">
            <a:normAutofit/>
          </a:bodyPr>
          <a:lstStyle/>
          <a:p>
            <a:pPr indent="-317500" lvl="0" marL="457200" rtl="0" algn="l">
              <a:lnSpc>
                <a:spcPct val="100000"/>
              </a:lnSpc>
              <a:spcBef>
                <a:spcPts val="0"/>
              </a:spcBef>
              <a:spcAft>
                <a:spcPts val="0"/>
              </a:spcAft>
              <a:buSzPts val="1400"/>
              <a:buChar char="•"/>
            </a:pPr>
            <a:r>
              <a:rPr lang="en-US"/>
              <a:t>Personality changes in patients with epilepsy are very important and can greatly impact a person's daily activities and quality of lif </a:t>
            </a:r>
            <a:endParaRPr/>
          </a:p>
          <a:p>
            <a:pPr indent="-317500" lvl="0" marL="457200" rtl="0" algn="l">
              <a:lnSpc>
                <a:spcPct val="100000"/>
              </a:lnSpc>
              <a:spcBef>
                <a:spcPts val="0"/>
              </a:spcBef>
              <a:spcAft>
                <a:spcPts val="0"/>
              </a:spcAft>
              <a:buSzPts val="1400"/>
              <a:buChar char="•"/>
            </a:pPr>
            <a:r>
              <a:rPr lang="en-US"/>
              <a:t>Commonly seen in uncontrolled epilepsy , and more in Temporal lobe epilepsy. </a:t>
            </a:r>
            <a:endParaRPr/>
          </a:p>
          <a:p>
            <a:pPr indent="-317500" lvl="0" marL="457200" rtl="0" algn="l">
              <a:lnSpc>
                <a:spcPct val="100000"/>
              </a:lnSpc>
              <a:spcBef>
                <a:spcPts val="0"/>
              </a:spcBef>
              <a:spcAft>
                <a:spcPts val="0"/>
              </a:spcAft>
              <a:buSzPts val="1400"/>
              <a:buChar char="•"/>
            </a:pPr>
            <a:r>
              <a:rPr lang="en-US"/>
              <a:t>These feelings may be present most of the time, or appear just before, during, or after a seizure</a:t>
            </a:r>
            <a:endParaRPr/>
          </a:p>
          <a:p>
            <a:pPr indent="-317500" lvl="0" marL="457200" rtl="0" algn="l">
              <a:lnSpc>
                <a:spcPct val="100000"/>
              </a:lnSpc>
              <a:spcBef>
                <a:spcPts val="0"/>
              </a:spcBef>
              <a:spcAft>
                <a:spcPts val="0"/>
              </a:spcAft>
              <a:buSzPts val="1400"/>
              <a:buChar char="•"/>
            </a:pPr>
            <a:r>
              <a:rPr lang="en-US"/>
              <a:t>What causes such changes to emotions and behavior? psychosocial circumstances, medication, and seizures effects</a:t>
            </a:r>
            <a:endParaRPr/>
          </a:p>
          <a:p>
            <a:pPr indent="-317500" lvl="0" marL="457200" rtl="0" algn="l">
              <a:lnSpc>
                <a:spcPct val="100000"/>
              </a:lnSpc>
              <a:spcBef>
                <a:spcPts val="0"/>
              </a:spcBef>
              <a:spcAft>
                <a:spcPts val="0"/>
              </a:spcAft>
              <a:buSzPts val="1400"/>
              <a:buChar char="•"/>
            </a:pPr>
            <a:r>
              <a:rPr b="1" lang="en-US">
                <a:solidFill>
                  <a:schemeClr val="dk2"/>
                </a:solidFill>
              </a:rPr>
              <a:t>Geschwind syndrome: characteristic personality changes in temporal lobe epilepsy (Circumstantiality, hypergraphia, hyposexuality, hyper religiosity, hyper morality, deepened emotional and cognitive response) </a:t>
            </a:r>
            <a:endParaRPr b="1">
              <a:solidFill>
                <a:schemeClr val="dk2"/>
              </a:solidFill>
            </a:endParaRPr>
          </a:p>
        </p:txBody>
      </p:sp>
      <p:sp>
        <p:nvSpPr>
          <p:cNvPr id="993" name="Google Shape;993;p67"/>
          <p:cNvSpPr txBox="1"/>
          <p:nvPr>
            <p:ph idx="3" type="body"/>
          </p:nvPr>
        </p:nvSpPr>
        <p:spPr>
          <a:xfrm>
            <a:off x="4682281" y="738580"/>
            <a:ext cx="3667200" cy="573000"/>
          </a:xfrm>
          <a:prstGeom prst="rect">
            <a:avLst/>
          </a:prstGeom>
          <a:noFill/>
          <a:ln>
            <a:noFill/>
          </a:ln>
        </p:spPr>
        <p:txBody>
          <a:bodyPr anchorCtr="0" anchor="ctr" bIns="45700" lIns="91425" spcFirstLastPara="1" rIns="91425" wrap="square" tIns="45700">
            <a:normAutofit fontScale="77500" lnSpcReduction="20000"/>
          </a:bodyPr>
          <a:lstStyle/>
          <a:p>
            <a:pPr indent="-228600" lvl="0" marL="457200" rtl="0" algn="l">
              <a:lnSpc>
                <a:spcPct val="100000"/>
              </a:lnSpc>
              <a:spcBef>
                <a:spcPts val="0"/>
              </a:spcBef>
              <a:spcAft>
                <a:spcPts val="0"/>
              </a:spcAft>
              <a:buSzPct val="129032"/>
              <a:buNone/>
            </a:pPr>
            <a:r>
              <a:rPr lang="en-US"/>
              <a:t>Epilepsy and personality changes</a:t>
            </a:r>
            <a:endParaRPr/>
          </a:p>
        </p:txBody>
      </p:sp>
      <p:sp>
        <p:nvSpPr>
          <p:cNvPr id="994" name="Google Shape;994;p67"/>
          <p:cNvSpPr txBox="1"/>
          <p:nvPr/>
        </p:nvSpPr>
        <p:spPr>
          <a:xfrm>
            <a:off x="4523753" y="3595568"/>
            <a:ext cx="182880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8" name="Shape 998"/>
        <p:cNvGrpSpPr/>
        <p:nvPr/>
      </p:nvGrpSpPr>
      <p:grpSpPr>
        <a:xfrm>
          <a:off x="0" y="0"/>
          <a:ext cx="0" cy="0"/>
          <a:chOff x="0" y="0"/>
          <a:chExt cx="0" cy="0"/>
        </a:xfrm>
      </p:grpSpPr>
      <p:sp>
        <p:nvSpPr>
          <p:cNvPr id="999" name="Google Shape;999;g2b64a795e42_0_64"/>
          <p:cNvSpPr txBox="1"/>
          <p:nvPr>
            <p:ph type="title"/>
          </p:nvPr>
        </p:nvSpPr>
        <p:spPr>
          <a:xfrm>
            <a:off x="251250" y="2226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1000" name="Google Shape;1000;g2b64a795e42_0_64"/>
          <p:cNvSpPr txBox="1"/>
          <p:nvPr>
            <p:ph idx="1" type="body"/>
          </p:nvPr>
        </p:nvSpPr>
        <p:spPr>
          <a:xfrm>
            <a:off x="342050" y="1013500"/>
            <a:ext cx="7309800" cy="41301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00000"/>
              </a:lnSpc>
              <a:spcBef>
                <a:spcPts val="0"/>
              </a:spcBef>
              <a:spcAft>
                <a:spcPts val="0"/>
              </a:spcAft>
              <a:buSzPts val="1400"/>
              <a:buNone/>
            </a:pPr>
            <a:r>
              <a:rPr lang="en-US"/>
              <a:t>1- the most common presentation of affective disorders among patient with epilepsy?</a:t>
            </a:r>
            <a:endParaRPr/>
          </a:p>
          <a:p>
            <a:pPr indent="0" lvl="0" marL="457200" rtl="0" algn="l">
              <a:lnSpc>
                <a:spcPct val="100000"/>
              </a:lnSpc>
              <a:spcBef>
                <a:spcPts val="0"/>
              </a:spcBef>
              <a:spcAft>
                <a:spcPts val="0"/>
              </a:spcAft>
              <a:buSzPts val="1400"/>
              <a:buNone/>
            </a:pPr>
            <a:r>
              <a:rPr lang="en-US">
                <a:solidFill>
                  <a:schemeClr val="dk2"/>
                </a:solidFill>
                <a:latin typeface="Rubik Light"/>
                <a:ea typeface="Rubik Light"/>
                <a:cs typeface="Rubik Light"/>
                <a:sym typeface="Rubik Light"/>
              </a:rPr>
              <a:t>interictal depression </a:t>
            </a:r>
            <a:endParaRPr>
              <a:solidFill>
                <a:schemeClr val="dk2"/>
              </a:solidFill>
              <a:latin typeface="Rubik Light"/>
              <a:ea typeface="Rubik Light"/>
              <a:cs typeface="Rubik Light"/>
              <a:sym typeface="Rubik Light"/>
            </a:endParaRPr>
          </a:p>
          <a:p>
            <a:pPr indent="0" lvl="0" marL="0" rtl="0" algn="l">
              <a:lnSpc>
                <a:spcPct val="100000"/>
              </a:lnSpc>
              <a:spcBef>
                <a:spcPts val="1000"/>
              </a:spcBef>
              <a:spcAft>
                <a:spcPts val="0"/>
              </a:spcAft>
              <a:buSzPts val="1400"/>
              <a:buNone/>
            </a:pPr>
            <a:r>
              <a:rPr lang="en-US"/>
              <a:t>2- the percentage for depression occurrence in epilepsy patient with more than one seizures per month: </a:t>
            </a:r>
            <a:r>
              <a:rPr lang="en-US">
                <a:solidFill>
                  <a:schemeClr val="dk2"/>
                </a:solidFill>
                <a:latin typeface="Roboto Condensed Light"/>
                <a:ea typeface="Roboto Condensed Light"/>
                <a:cs typeface="Roboto Condensed Light"/>
                <a:sym typeface="Roboto Condensed Light"/>
              </a:rPr>
              <a:t>21%</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3- all true about Geschwind syndrome except:</a:t>
            </a:r>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a- hypersexuality (note: hyposexuality more common but hyper also occurs)</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b- hyper-religiosity</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c- circumstantiality</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d- Hypergraphia</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e- bizarre delusion</a:t>
            </a:r>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F- hyporeligiosity </a:t>
            </a:r>
            <a:r>
              <a:rPr lang="en-US">
                <a:solidFill>
                  <a:schemeClr val="dk2"/>
                </a:solidFill>
                <a:latin typeface="Roboto Condensed Light"/>
                <a:ea typeface="Roboto Condensed Light"/>
                <a:cs typeface="Roboto Condensed Light"/>
                <a:sym typeface="Roboto Condensed Light"/>
              </a:rPr>
              <a:t>مكرر بإجابات مختلفة </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4- all these anti-epileptic drugs cause depression except? </a:t>
            </a:r>
            <a:endParaRPr/>
          </a:p>
          <a:p>
            <a:pPr indent="-317500" lvl="0" marL="914400" rtl="0" algn="l">
              <a:lnSpc>
                <a:spcPct val="100000"/>
              </a:lnSpc>
              <a:spcBef>
                <a:spcPts val="0"/>
              </a:spcBef>
              <a:spcAft>
                <a:spcPts val="0"/>
              </a:spcAft>
              <a:buSzPts val="1400"/>
              <a:buFont typeface="Roboto Condensed Light"/>
              <a:buAutoNum type="alphaLcPeriod"/>
            </a:pPr>
            <a:r>
              <a:rPr lang="en-US">
                <a:latin typeface="Roboto Condensed Light"/>
                <a:ea typeface="Roboto Condensed Light"/>
                <a:cs typeface="Roboto Condensed Light"/>
                <a:sym typeface="Roboto Condensed Light"/>
              </a:rPr>
              <a:t>phenobarbital </a:t>
            </a:r>
            <a:endParaRPr>
              <a:latin typeface="Roboto Condensed Light"/>
              <a:ea typeface="Roboto Condensed Light"/>
              <a:cs typeface="Roboto Condensed Light"/>
              <a:sym typeface="Roboto Condensed Light"/>
            </a:endParaRPr>
          </a:p>
          <a:p>
            <a:pPr indent="-317500" lvl="0" marL="914400" rtl="0" algn="l">
              <a:lnSpc>
                <a:spcPct val="100000"/>
              </a:lnSpc>
              <a:spcBef>
                <a:spcPts val="0"/>
              </a:spcBef>
              <a:spcAft>
                <a:spcPts val="0"/>
              </a:spcAft>
              <a:buClr>
                <a:schemeClr val="dk2"/>
              </a:buClr>
              <a:buSzPts val="1400"/>
              <a:buFont typeface="Roboto Condensed Light"/>
              <a:buAutoNum type="alphaLcPeriod"/>
            </a:pPr>
            <a:r>
              <a:rPr lang="en-US">
                <a:solidFill>
                  <a:schemeClr val="dk2"/>
                </a:solidFill>
                <a:latin typeface="Roboto Condensed Light"/>
                <a:ea typeface="Roboto Condensed Light"/>
                <a:cs typeface="Roboto Condensed Light"/>
                <a:sym typeface="Roboto Condensed Light"/>
              </a:rPr>
              <a:t>Lamotrigine </a:t>
            </a:r>
            <a:endParaRPr/>
          </a:p>
          <a:p>
            <a:pPr indent="-317500" lvl="0" marL="914400" rtl="0" algn="l">
              <a:lnSpc>
                <a:spcPct val="100000"/>
              </a:lnSpc>
              <a:spcBef>
                <a:spcPts val="0"/>
              </a:spcBef>
              <a:spcAft>
                <a:spcPts val="0"/>
              </a:spcAft>
              <a:buClr>
                <a:schemeClr val="dk2"/>
              </a:buClr>
              <a:buSzPts val="1400"/>
              <a:buFont typeface="Roboto Condensed Light"/>
              <a:buAutoNum type="alphaLcPeriod"/>
            </a:pPr>
            <a:r>
              <a:rPr lang="en-US">
                <a:solidFill>
                  <a:schemeClr val="dk2"/>
                </a:solidFill>
                <a:latin typeface="Roboto Condensed Light"/>
                <a:ea typeface="Roboto Condensed Light"/>
                <a:cs typeface="Roboto Condensed Light"/>
                <a:sym typeface="Roboto Condensed Light"/>
              </a:rPr>
              <a:t>Valproic acid مكرر </a:t>
            </a:r>
            <a:r>
              <a:rPr lang="en-US">
                <a:solidFill>
                  <a:schemeClr val="dk2"/>
                </a:solidFill>
                <a:latin typeface="Roboto Condensed Light"/>
                <a:ea typeface="Roboto Condensed Light"/>
                <a:cs typeface="Roboto Condensed Light"/>
                <a:sym typeface="Roboto Condensed Light"/>
              </a:rPr>
              <a:t>بإجابات</a:t>
            </a:r>
            <a:r>
              <a:rPr lang="en-US">
                <a:solidFill>
                  <a:schemeClr val="dk2"/>
                </a:solidFill>
                <a:latin typeface="Roboto Condensed Light"/>
                <a:ea typeface="Roboto Condensed Light"/>
                <a:cs typeface="Roboto Condensed Light"/>
                <a:sym typeface="Roboto Condensed Light"/>
              </a:rPr>
              <a:t> مختلفة </a:t>
            </a:r>
            <a:endParaRPr>
              <a:solidFill>
                <a:schemeClr val="dk2"/>
              </a:solidFill>
              <a:latin typeface="Roboto Condensed Light"/>
              <a:ea typeface="Roboto Condensed Light"/>
              <a:cs typeface="Roboto Condensed Light"/>
              <a:sym typeface="Roboto Condensed Light"/>
            </a:endParaRPr>
          </a:p>
          <a:p>
            <a:pPr indent="-317500" lvl="0" marL="914400" rtl="0" algn="l">
              <a:lnSpc>
                <a:spcPct val="100000"/>
              </a:lnSpc>
              <a:spcBef>
                <a:spcPts val="0"/>
              </a:spcBef>
              <a:spcAft>
                <a:spcPts val="0"/>
              </a:spcAft>
              <a:buSzPts val="1400"/>
              <a:buFont typeface="Roboto Condensed Light"/>
              <a:buAutoNum type="alphaLcPeriod"/>
            </a:pPr>
            <a:r>
              <a:rPr lang="en-US">
                <a:latin typeface="Roboto Condensed Light"/>
                <a:ea typeface="Roboto Condensed Light"/>
                <a:cs typeface="Roboto Condensed Light"/>
                <a:sym typeface="Roboto Condensed Light"/>
              </a:rPr>
              <a:t>tiagabine</a:t>
            </a:r>
            <a:endParaRPr>
              <a:latin typeface="Roboto Condensed Light"/>
              <a:ea typeface="Roboto Condensed Light"/>
              <a:cs typeface="Roboto Condensed Light"/>
              <a:sym typeface="Roboto Condensed Light"/>
            </a:endParaRPr>
          </a:p>
          <a:p>
            <a:pPr indent="-317500" lvl="0" marL="914400" rtl="0" algn="l">
              <a:lnSpc>
                <a:spcPct val="100000"/>
              </a:lnSpc>
              <a:spcBef>
                <a:spcPts val="0"/>
              </a:spcBef>
              <a:spcAft>
                <a:spcPts val="0"/>
              </a:spcAft>
              <a:buSzPts val="1400"/>
              <a:buFont typeface="Roboto Condensed Light"/>
              <a:buAutoNum type="alphaLcPeriod"/>
            </a:pPr>
            <a:r>
              <a:rPr lang="en-US">
                <a:latin typeface="Roboto Condensed Light"/>
                <a:ea typeface="Roboto Condensed Light"/>
                <a:cs typeface="Roboto Condensed Light"/>
                <a:sym typeface="Roboto Condensed Light"/>
              </a:rPr>
              <a:t>vigabatrin </a:t>
            </a:r>
            <a:endParaRPr>
              <a:latin typeface="Roboto Condensed Light"/>
              <a:ea typeface="Roboto Condensed Light"/>
              <a:cs typeface="Roboto Condensed Light"/>
              <a:sym typeface="Roboto Condensed Light"/>
            </a:endParaRPr>
          </a:p>
          <a:p>
            <a:pPr indent="-317500" lvl="0" marL="914400" rtl="0" algn="l">
              <a:lnSpc>
                <a:spcPct val="100000"/>
              </a:lnSpc>
              <a:spcBef>
                <a:spcPts val="0"/>
              </a:spcBef>
              <a:spcAft>
                <a:spcPts val="0"/>
              </a:spcAft>
              <a:buSzPts val="1400"/>
              <a:buFont typeface="Roboto Condensed Light"/>
              <a:buAutoNum type="alphaLcPeriod"/>
            </a:pPr>
            <a:r>
              <a:rPr lang="en-US">
                <a:latin typeface="Roboto Condensed Light"/>
                <a:ea typeface="Roboto Condensed Light"/>
                <a:cs typeface="Roboto Condensed Light"/>
                <a:sym typeface="Roboto Condensed Light"/>
              </a:rPr>
              <a:t>topiramate </a:t>
            </a:r>
            <a:endParaRPr>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None/>
            </a:pPr>
            <a:r>
              <a:rPr lang="en-US"/>
              <a:t>5- Prevalence of major depression among epilepsy patients? </a:t>
            </a:r>
            <a:r>
              <a:rPr lang="en-US">
                <a:solidFill>
                  <a:schemeClr val="dk2"/>
                </a:solidFill>
                <a:latin typeface="Roboto Condensed Light"/>
                <a:ea typeface="Roboto Condensed Light"/>
                <a:cs typeface="Roboto Condensed Light"/>
                <a:sym typeface="Roboto Condensed Light"/>
              </a:rPr>
              <a:t>11-80%</a:t>
            </a:r>
            <a:endParaRPr>
              <a:solidFill>
                <a:schemeClr val="dk2"/>
              </a:solidFill>
              <a:latin typeface="Roboto Condensed Light"/>
              <a:ea typeface="Roboto Condensed Light"/>
              <a:cs typeface="Roboto Condensed Light"/>
              <a:sym typeface="Roboto Condensed Light"/>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4" name="Shape 1004"/>
        <p:cNvGrpSpPr/>
        <p:nvPr/>
      </p:nvGrpSpPr>
      <p:grpSpPr>
        <a:xfrm>
          <a:off x="0" y="0"/>
          <a:ext cx="0" cy="0"/>
          <a:chOff x="0" y="0"/>
          <a:chExt cx="0" cy="0"/>
        </a:xfrm>
      </p:grpSpPr>
      <p:sp>
        <p:nvSpPr>
          <p:cNvPr id="1005" name="Google Shape;1005;g2b64a795e42_0_9"/>
          <p:cNvSpPr txBox="1"/>
          <p:nvPr>
            <p:ph type="title"/>
          </p:nvPr>
        </p:nvSpPr>
        <p:spPr>
          <a:xfrm>
            <a:off x="608639" y="2525322"/>
            <a:ext cx="40734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sz="2800"/>
              <a:t>Mood disorders</a:t>
            </a:r>
            <a:endParaRPr sz="2800"/>
          </a:p>
        </p:txBody>
      </p:sp>
      <p:sp>
        <p:nvSpPr>
          <p:cNvPr id="1006" name="Google Shape;1006;g2b64a795e42_0_9"/>
          <p:cNvSpPr/>
          <p:nvPr/>
        </p:nvSpPr>
        <p:spPr>
          <a:xfrm>
            <a:off x="1937975" y="1284250"/>
            <a:ext cx="1544540" cy="1112046"/>
          </a:xfrm>
          <a:custGeom>
            <a:rect b="b" l="l" r="r" t="t"/>
            <a:pathLst>
              <a:path extrusionOk="0" h="5692" w="7942">
                <a:moveTo>
                  <a:pt x="3056" y="1"/>
                </a:moveTo>
                <a:cubicBezTo>
                  <a:pt x="2499" y="1"/>
                  <a:pt x="1942" y="26"/>
                  <a:pt x="1393" y="99"/>
                </a:cubicBezTo>
                <a:cubicBezTo>
                  <a:pt x="912" y="166"/>
                  <a:pt x="370" y="314"/>
                  <a:pt x="154" y="808"/>
                </a:cubicBezTo>
                <a:cubicBezTo>
                  <a:pt x="31" y="1079"/>
                  <a:pt x="0" y="1393"/>
                  <a:pt x="25" y="1714"/>
                </a:cubicBezTo>
                <a:cubicBezTo>
                  <a:pt x="68" y="2312"/>
                  <a:pt x="296" y="2966"/>
                  <a:pt x="536" y="3520"/>
                </a:cubicBezTo>
                <a:cubicBezTo>
                  <a:pt x="666" y="3816"/>
                  <a:pt x="789" y="4088"/>
                  <a:pt x="894" y="4310"/>
                </a:cubicBezTo>
                <a:cubicBezTo>
                  <a:pt x="1178" y="4932"/>
                  <a:pt x="1615" y="5537"/>
                  <a:pt x="2220" y="5666"/>
                </a:cubicBezTo>
                <a:cubicBezTo>
                  <a:pt x="2302" y="5684"/>
                  <a:pt x="2385" y="5691"/>
                  <a:pt x="2468" y="5691"/>
                </a:cubicBezTo>
                <a:cubicBezTo>
                  <a:pt x="2824" y="5691"/>
                  <a:pt x="3180" y="5547"/>
                  <a:pt x="3520" y="5407"/>
                </a:cubicBezTo>
                <a:cubicBezTo>
                  <a:pt x="4384" y="5050"/>
                  <a:pt x="5265" y="4680"/>
                  <a:pt x="5993" y="4038"/>
                </a:cubicBezTo>
                <a:cubicBezTo>
                  <a:pt x="7084" y="3077"/>
                  <a:pt x="7941" y="1030"/>
                  <a:pt x="6196" y="277"/>
                </a:cubicBezTo>
                <a:cubicBezTo>
                  <a:pt x="5796" y="105"/>
                  <a:pt x="5364" y="80"/>
                  <a:pt x="4939" y="62"/>
                </a:cubicBezTo>
                <a:cubicBezTo>
                  <a:pt x="4655" y="49"/>
                  <a:pt x="4371" y="37"/>
                  <a:pt x="4088" y="25"/>
                </a:cubicBezTo>
                <a:cubicBezTo>
                  <a:pt x="3744" y="11"/>
                  <a:pt x="3400" y="1"/>
                  <a:pt x="3056"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07" name="Google Shape;1007;g2b64a795e42_0_9"/>
          <p:cNvGrpSpPr/>
          <p:nvPr/>
        </p:nvGrpSpPr>
        <p:grpSpPr>
          <a:xfrm>
            <a:off x="4352214" y="-249185"/>
            <a:ext cx="4653194" cy="5580612"/>
            <a:chOff x="4352214" y="-249185"/>
            <a:chExt cx="4653194" cy="5580612"/>
          </a:xfrm>
        </p:grpSpPr>
        <p:sp>
          <p:nvSpPr>
            <p:cNvPr id="1008" name="Google Shape;1008;g2b64a795e42_0_9"/>
            <p:cNvSpPr/>
            <p:nvPr/>
          </p:nvSpPr>
          <p:spPr>
            <a:xfrm rot="9784833">
              <a:off x="4604931" y="303431"/>
              <a:ext cx="4147759" cy="2353635"/>
            </a:xfrm>
            <a:custGeom>
              <a:rect b="b" l="l" r="r" t="t"/>
              <a:pathLst>
                <a:path extrusionOk="0" h="27814" w="57888">
                  <a:moveTo>
                    <a:pt x="24329" y="0"/>
                  </a:moveTo>
                  <a:cubicBezTo>
                    <a:pt x="20137" y="0"/>
                    <a:pt x="15944" y="292"/>
                    <a:pt x="11795" y="876"/>
                  </a:cubicBezTo>
                  <a:cubicBezTo>
                    <a:pt x="8059" y="1400"/>
                    <a:pt x="3909" y="2467"/>
                    <a:pt x="2041" y="5691"/>
                  </a:cubicBezTo>
                  <a:cubicBezTo>
                    <a:pt x="0" y="9206"/>
                    <a:pt x="1640" y="13707"/>
                    <a:pt x="4033" y="17005"/>
                  </a:cubicBezTo>
                  <a:cubicBezTo>
                    <a:pt x="9661" y="24748"/>
                    <a:pt x="17144" y="27813"/>
                    <a:pt x="25551" y="27813"/>
                  </a:cubicBezTo>
                  <a:cubicBezTo>
                    <a:pt x="28471" y="27813"/>
                    <a:pt x="31503" y="27443"/>
                    <a:pt x="34607" y="26771"/>
                  </a:cubicBezTo>
                  <a:cubicBezTo>
                    <a:pt x="36981" y="26253"/>
                    <a:pt x="39274" y="25538"/>
                    <a:pt x="41395" y="24545"/>
                  </a:cubicBezTo>
                  <a:cubicBezTo>
                    <a:pt x="49157" y="20920"/>
                    <a:pt x="57888" y="5494"/>
                    <a:pt x="45372" y="2485"/>
                  </a:cubicBezTo>
                  <a:cubicBezTo>
                    <a:pt x="38494" y="832"/>
                    <a:pt x="31411" y="0"/>
                    <a:pt x="2432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9" name="Google Shape;1009;g2b64a795e42_0_9"/>
            <p:cNvSpPr/>
            <p:nvPr/>
          </p:nvSpPr>
          <p:spPr>
            <a:xfrm rot="5183080">
              <a:off x="5157570" y="2667456"/>
              <a:ext cx="2471275" cy="2691843"/>
            </a:xfrm>
            <a:custGeom>
              <a:rect b="b" l="l" r="r" t="t"/>
              <a:pathLst>
                <a:path extrusionOk="0" h="3020" w="2757">
                  <a:moveTo>
                    <a:pt x="1727" y="1"/>
                  </a:moveTo>
                  <a:cubicBezTo>
                    <a:pt x="815" y="1"/>
                    <a:pt x="275" y="1495"/>
                    <a:pt x="93" y="2170"/>
                  </a:cubicBezTo>
                  <a:cubicBezTo>
                    <a:pt x="43" y="2361"/>
                    <a:pt x="0" y="2571"/>
                    <a:pt x="93" y="2750"/>
                  </a:cubicBezTo>
                  <a:cubicBezTo>
                    <a:pt x="196" y="2948"/>
                    <a:pt x="423" y="3020"/>
                    <a:pt x="655" y="3020"/>
                  </a:cubicBezTo>
                  <a:cubicBezTo>
                    <a:pt x="756" y="3020"/>
                    <a:pt x="857" y="3006"/>
                    <a:pt x="950" y="2984"/>
                  </a:cubicBezTo>
                  <a:cubicBezTo>
                    <a:pt x="1418" y="2879"/>
                    <a:pt x="1850" y="2639"/>
                    <a:pt x="2183" y="2293"/>
                  </a:cubicBezTo>
                  <a:cubicBezTo>
                    <a:pt x="2479" y="1991"/>
                    <a:pt x="2707" y="1597"/>
                    <a:pt x="2731" y="1171"/>
                  </a:cubicBezTo>
                  <a:cubicBezTo>
                    <a:pt x="2756" y="746"/>
                    <a:pt x="2540" y="296"/>
                    <a:pt x="2164" y="111"/>
                  </a:cubicBezTo>
                  <a:cubicBezTo>
                    <a:pt x="2010" y="35"/>
                    <a:pt x="1864" y="1"/>
                    <a:pt x="1727"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0" name="Google Shape;1010;g2b64a795e42_0_9"/>
            <p:cNvSpPr/>
            <p:nvPr/>
          </p:nvSpPr>
          <p:spPr>
            <a:xfrm>
              <a:off x="6599326" y="1952175"/>
              <a:ext cx="2246512" cy="2392162"/>
            </a:xfrm>
            <a:custGeom>
              <a:rect b="b" l="l" r="r" t="t"/>
              <a:pathLst>
                <a:path extrusionOk="0" h="12553" w="11789">
                  <a:moveTo>
                    <a:pt x="8224" y="1"/>
                  </a:moveTo>
                  <a:cubicBezTo>
                    <a:pt x="6188" y="1"/>
                    <a:pt x="3792" y="774"/>
                    <a:pt x="2646" y="1180"/>
                  </a:cubicBezTo>
                  <a:cubicBezTo>
                    <a:pt x="2621" y="1192"/>
                    <a:pt x="2590" y="1198"/>
                    <a:pt x="2559" y="1211"/>
                  </a:cubicBezTo>
                  <a:cubicBezTo>
                    <a:pt x="1782" y="1494"/>
                    <a:pt x="981" y="1901"/>
                    <a:pt x="574" y="2709"/>
                  </a:cubicBezTo>
                  <a:cubicBezTo>
                    <a:pt x="1" y="3868"/>
                    <a:pt x="469" y="5335"/>
                    <a:pt x="1073" y="6476"/>
                  </a:cubicBezTo>
                  <a:cubicBezTo>
                    <a:pt x="2276" y="8732"/>
                    <a:pt x="4002" y="10625"/>
                    <a:pt x="6018" y="11902"/>
                  </a:cubicBezTo>
                  <a:cubicBezTo>
                    <a:pt x="6265" y="12056"/>
                    <a:pt x="6530" y="12210"/>
                    <a:pt x="6807" y="12321"/>
                  </a:cubicBezTo>
                  <a:cubicBezTo>
                    <a:pt x="7135" y="12462"/>
                    <a:pt x="7471" y="12552"/>
                    <a:pt x="7801" y="12552"/>
                  </a:cubicBezTo>
                  <a:cubicBezTo>
                    <a:pt x="8048" y="12552"/>
                    <a:pt x="8292" y="12501"/>
                    <a:pt x="8527" y="12382"/>
                  </a:cubicBezTo>
                  <a:cubicBezTo>
                    <a:pt x="9095" y="12099"/>
                    <a:pt x="9465" y="11470"/>
                    <a:pt x="9773" y="10853"/>
                  </a:cubicBezTo>
                  <a:cubicBezTo>
                    <a:pt x="10772" y="8843"/>
                    <a:pt x="11419" y="6605"/>
                    <a:pt x="11666" y="4312"/>
                  </a:cubicBezTo>
                  <a:cubicBezTo>
                    <a:pt x="11752" y="3461"/>
                    <a:pt x="11789" y="2567"/>
                    <a:pt x="11518" y="1772"/>
                  </a:cubicBezTo>
                  <a:cubicBezTo>
                    <a:pt x="11067" y="432"/>
                    <a:pt x="9746" y="1"/>
                    <a:pt x="8224" y="1"/>
                  </a:cubicBezTo>
                  <a:close/>
                </a:path>
              </a:pathLst>
            </a:custGeom>
            <a:solidFill>
              <a:schemeClr val="accent3">
                <a:alpha val="4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1" name="Google Shape;1011;g2b64a795e42_0_9"/>
            <p:cNvSpPr/>
            <p:nvPr/>
          </p:nvSpPr>
          <p:spPr>
            <a:xfrm rot="2699978">
              <a:off x="5100118" y="1676293"/>
              <a:ext cx="2926222" cy="2176930"/>
            </a:xfrm>
            <a:custGeom>
              <a:rect b="b" l="l" r="r" t="t"/>
              <a:pathLst>
                <a:path extrusionOk="0" h="6589" w="10631">
                  <a:moveTo>
                    <a:pt x="1143" y="1"/>
                  </a:moveTo>
                  <a:cubicBezTo>
                    <a:pt x="967" y="1"/>
                    <a:pt x="802" y="27"/>
                    <a:pt x="654" y="87"/>
                  </a:cubicBezTo>
                  <a:cubicBezTo>
                    <a:pt x="25" y="340"/>
                    <a:pt x="1" y="1092"/>
                    <a:pt x="198" y="1764"/>
                  </a:cubicBezTo>
                  <a:cubicBezTo>
                    <a:pt x="827" y="3898"/>
                    <a:pt x="2683" y="5260"/>
                    <a:pt x="5075" y="6142"/>
                  </a:cubicBezTo>
                  <a:cubicBezTo>
                    <a:pt x="5543" y="6314"/>
                    <a:pt x="6012" y="6450"/>
                    <a:pt x="6474" y="6536"/>
                  </a:cubicBezTo>
                  <a:cubicBezTo>
                    <a:pt x="6664" y="6572"/>
                    <a:pt x="6867" y="6589"/>
                    <a:pt x="7074" y="6589"/>
                  </a:cubicBezTo>
                  <a:cubicBezTo>
                    <a:pt x="8703" y="6589"/>
                    <a:pt x="10631" y="5535"/>
                    <a:pt x="8799" y="4064"/>
                  </a:cubicBezTo>
                  <a:cubicBezTo>
                    <a:pt x="6992" y="2609"/>
                    <a:pt x="4933" y="1376"/>
                    <a:pt x="2781" y="445"/>
                  </a:cubicBezTo>
                  <a:cubicBezTo>
                    <a:pt x="2246" y="216"/>
                    <a:pt x="1649" y="1"/>
                    <a:pt x="1143" y="1"/>
                  </a:cubicBezTo>
                  <a:close/>
                </a:path>
              </a:pathLst>
            </a:custGeom>
            <a:solidFill>
              <a:schemeClr val="accent4">
                <a:alpha val="5803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12" name="Google Shape;1012;g2b64a795e42_0_9"/>
          <p:cNvSpPr/>
          <p:nvPr/>
        </p:nvSpPr>
        <p:spPr>
          <a:xfrm>
            <a:off x="8244128" y="2496750"/>
            <a:ext cx="259725" cy="267028"/>
          </a:xfrm>
          <a:custGeom>
            <a:rect b="b" l="l" r="r" t="t"/>
            <a:pathLst>
              <a:path extrusionOk="0" h="2701" w="2627">
                <a:moveTo>
                  <a:pt x="1030" y="0"/>
                </a:moveTo>
                <a:cubicBezTo>
                  <a:pt x="968" y="0"/>
                  <a:pt x="919" y="49"/>
                  <a:pt x="919" y="111"/>
                </a:cubicBezTo>
                <a:lnTo>
                  <a:pt x="919" y="956"/>
                </a:lnTo>
                <a:lnTo>
                  <a:pt x="111" y="956"/>
                </a:lnTo>
                <a:cubicBezTo>
                  <a:pt x="50" y="956"/>
                  <a:pt x="0" y="1005"/>
                  <a:pt x="0" y="1067"/>
                </a:cubicBezTo>
                <a:lnTo>
                  <a:pt x="0" y="1628"/>
                </a:lnTo>
                <a:cubicBezTo>
                  <a:pt x="0" y="1689"/>
                  <a:pt x="50" y="1739"/>
                  <a:pt x="111" y="1739"/>
                </a:cubicBezTo>
                <a:lnTo>
                  <a:pt x="919" y="1739"/>
                </a:lnTo>
                <a:lnTo>
                  <a:pt x="919" y="2583"/>
                </a:lnTo>
                <a:cubicBezTo>
                  <a:pt x="919" y="2645"/>
                  <a:pt x="968" y="2701"/>
                  <a:pt x="1030" y="2701"/>
                </a:cubicBezTo>
                <a:lnTo>
                  <a:pt x="1591" y="2701"/>
                </a:lnTo>
                <a:cubicBezTo>
                  <a:pt x="1653" y="2701"/>
                  <a:pt x="1708" y="2645"/>
                  <a:pt x="1708" y="2583"/>
                </a:cubicBezTo>
                <a:lnTo>
                  <a:pt x="1708" y="1739"/>
                </a:lnTo>
                <a:lnTo>
                  <a:pt x="2516" y="1739"/>
                </a:lnTo>
                <a:cubicBezTo>
                  <a:pt x="2578" y="1739"/>
                  <a:pt x="2627" y="1689"/>
                  <a:pt x="2627" y="1628"/>
                </a:cubicBezTo>
                <a:lnTo>
                  <a:pt x="2627" y="1067"/>
                </a:lnTo>
                <a:cubicBezTo>
                  <a:pt x="2627" y="1005"/>
                  <a:pt x="2578" y="956"/>
                  <a:pt x="2516" y="956"/>
                </a:cubicBezTo>
                <a:lnTo>
                  <a:pt x="1708" y="956"/>
                </a:lnTo>
                <a:lnTo>
                  <a:pt x="1708" y="111"/>
                </a:lnTo>
                <a:cubicBezTo>
                  <a:pt x="1708" y="49"/>
                  <a:pt x="1653" y="0"/>
                  <a:pt x="15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3" name="Google Shape;1013;g2b64a795e42_0_9"/>
          <p:cNvSpPr/>
          <p:nvPr/>
        </p:nvSpPr>
        <p:spPr>
          <a:xfrm>
            <a:off x="6183225" y="11040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4" name="Google Shape;1014;g2b64a795e42_0_9"/>
          <p:cNvSpPr/>
          <p:nvPr/>
        </p:nvSpPr>
        <p:spPr>
          <a:xfrm>
            <a:off x="7581625" y="10022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5" name="Google Shape;1015;g2b64a795e42_0_9"/>
          <p:cNvSpPr/>
          <p:nvPr/>
        </p:nvSpPr>
        <p:spPr>
          <a:xfrm>
            <a:off x="6309925" y="44311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6" name="Google Shape;1016;g2b64a795e42_0_9"/>
          <p:cNvSpPr/>
          <p:nvPr/>
        </p:nvSpPr>
        <p:spPr>
          <a:xfrm>
            <a:off x="6751175" y="1337800"/>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7" name="Google Shape;1017;g2b64a795e42_0_9"/>
          <p:cNvSpPr/>
          <p:nvPr/>
        </p:nvSpPr>
        <p:spPr>
          <a:xfrm>
            <a:off x="8003525" y="9123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8" name="Google Shape;1018;g2b64a795e42_0_9"/>
          <p:cNvSpPr/>
          <p:nvPr/>
        </p:nvSpPr>
        <p:spPr>
          <a:xfrm>
            <a:off x="7158350" y="5724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9" name="Google Shape;1019;g2b64a795e42_0_9"/>
          <p:cNvSpPr/>
          <p:nvPr/>
        </p:nvSpPr>
        <p:spPr>
          <a:xfrm flipH="1">
            <a:off x="6141225" y="18058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0" name="Google Shape;1020;g2b64a795e42_0_9"/>
          <p:cNvSpPr/>
          <p:nvPr/>
        </p:nvSpPr>
        <p:spPr>
          <a:xfrm>
            <a:off x="7222850" y="11982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1" name="Google Shape;1021;g2b64a795e42_0_9"/>
          <p:cNvSpPr/>
          <p:nvPr/>
        </p:nvSpPr>
        <p:spPr>
          <a:xfrm>
            <a:off x="7633963" y="9348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2" name="Google Shape;1022;g2b64a795e42_0_9"/>
          <p:cNvSpPr/>
          <p:nvPr/>
        </p:nvSpPr>
        <p:spPr>
          <a:xfrm flipH="1">
            <a:off x="5702600" y="22290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3" name="Google Shape;1023;g2b64a795e42_0_9"/>
          <p:cNvSpPr/>
          <p:nvPr/>
        </p:nvSpPr>
        <p:spPr>
          <a:xfrm>
            <a:off x="5638100" y="16826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4" name="Google Shape;1024;g2b64a795e42_0_9"/>
          <p:cNvSpPr/>
          <p:nvPr/>
        </p:nvSpPr>
        <p:spPr>
          <a:xfrm flipH="1">
            <a:off x="5671075" y="17404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5" name="Google Shape;1025;g2b64a795e42_0_9"/>
          <p:cNvSpPr/>
          <p:nvPr/>
        </p:nvSpPr>
        <p:spPr>
          <a:xfrm flipH="1">
            <a:off x="6265375" y="1742325"/>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6" name="Google Shape;1026;g2b64a795e42_0_9"/>
          <p:cNvSpPr/>
          <p:nvPr/>
        </p:nvSpPr>
        <p:spPr>
          <a:xfrm>
            <a:off x="7222850" y="5836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7" name="Google Shape;1027;g2b64a795e42_0_9"/>
          <p:cNvSpPr/>
          <p:nvPr/>
        </p:nvSpPr>
        <p:spPr>
          <a:xfrm flipH="1">
            <a:off x="5800000" y="2077563"/>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8" name="Google Shape;1028;g2b64a795e42_0_9"/>
          <p:cNvSpPr/>
          <p:nvPr/>
        </p:nvSpPr>
        <p:spPr>
          <a:xfrm flipH="1">
            <a:off x="6321175" y="18058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9" name="Google Shape;1029;g2b64a795e42_0_9"/>
          <p:cNvSpPr/>
          <p:nvPr/>
        </p:nvSpPr>
        <p:spPr>
          <a:xfrm>
            <a:off x="6263351" y="4275525"/>
            <a:ext cx="214127" cy="220152"/>
          </a:xfrm>
          <a:custGeom>
            <a:rect b="b" l="l" r="r" t="t"/>
            <a:pathLst>
              <a:path extrusionOk="0" h="2701" w="2627">
                <a:moveTo>
                  <a:pt x="1030" y="0"/>
                </a:moveTo>
                <a:cubicBezTo>
                  <a:pt x="968" y="0"/>
                  <a:pt x="919" y="49"/>
                  <a:pt x="919" y="111"/>
                </a:cubicBezTo>
                <a:lnTo>
                  <a:pt x="919" y="956"/>
                </a:lnTo>
                <a:lnTo>
                  <a:pt x="111" y="956"/>
                </a:lnTo>
                <a:cubicBezTo>
                  <a:pt x="50" y="956"/>
                  <a:pt x="0" y="1005"/>
                  <a:pt x="0" y="1067"/>
                </a:cubicBezTo>
                <a:lnTo>
                  <a:pt x="0" y="1628"/>
                </a:lnTo>
                <a:cubicBezTo>
                  <a:pt x="0" y="1689"/>
                  <a:pt x="50" y="1739"/>
                  <a:pt x="111" y="1739"/>
                </a:cubicBezTo>
                <a:lnTo>
                  <a:pt x="919" y="1739"/>
                </a:lnTo>
                <a:lnTo>
                  <a:pt x="919" y="2583"/>
                </a:lnTo>
                <a:cubicBezTo>
                  <a:pt x="919" y="2645"/>
                  <a:pt x="968" y="2701"/>
                  <a:pt x="1030" y="2701"/>
                </a:cubicBezTo>
                <a:lnTo>
                  <a:pt x="1591" y="2701"/>
                </a:lnTo>
                <a:cubicBezTo>
                  <a:pt x="1653" y="2701"/>
                  <a:pt x="1708" y="2645"/>
                  <a:pt x="1708" y="2583"/>
                </a:cubicBezTo>
                <a:lnTo>
                  <a:pt x="1708" y="1739"/>
                </a:lnTo>
                <a:lnTo>
                  <a:pt x="2516" y="1739"/>
                </a:lnTo>
                <a:cubicBezTo>
                  <a:pt x="2578" y="1739"/>
                  <a:pt x="2627" y="1689"/>
                  <a:pt x="2627" y="1628"/>
                </a:cubicBezTo>
                <a:lnTo>
                  <a:pt x="2627" y="1067"/>
                </a:lnTo>
                <a:cubicBezTo>
                  <a:pt x="2627" y="1005"/>
                  <a:pt x="2578" y="956"/>
                  <a:pt x="2516" y="956"/>
                </a:cubicBezTo>
                <a:lnTo>
                  <a:pt x="1708" y="956"/>
                </a:lnTo>
                <a:lnTo>
                  <a:pt x="1708" y="111"/>
                </a:lnTo>
                <a:cubicBezTo>
                  <a:pt x="1708" y="49"/>
                  <a:pt x="1653" y="0"/>
                  <a:pt x="15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0" name="Google Shape;1030;g2b64a795e42_0_9"/>
          <p:cNvSpPr/>
          <p:nvPr/>
        </p:nvSpPr>
        <p:spPr>
          <a:xfrm>
            <a:off x="7927300" y="45396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1" name="Google Shape;1031;g2b64a795e42_0_9"/>
          <p:cNvSpPr/>
          <p:nvPr/>
        </p:nvSpPr>
        <p:spPr>
          <a:xfrm>
            <a:off x="6876575" y="36782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2" name="Google Shape;1032;g2b64a795e42_0_9"/>
          <p:cNvSpPr/>
          <p:nvPr/>
        </p:nvSpPr>
        <p:spPr>
          <a:xfrm>
            <a:off x="7497650" y="359703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3" name="Google Shape;1033;g2b64a795e42_0_9"/>
          <p:cNvSpPr/>
          <p:nvPr/>
        </p:nvSpPr>
        <p:spPr>
          <a:xfrm>
            <a:off x="7581038" y="368950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4" name="Google Shape;1034;g2b64a795e42_0_9"/>
          <p:cNvSpPr/>
          <p:nvPr/>
        </p:nvSpPr>
        <p:spPr>
          <a:xfrm>
            <a:off x="7539338" y="3582988"/>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5" name="Google Shape;1035;g2b64a795e42_0_9"/>
          <p:cNvSpPr/>
          <p:nvPr/>
        </p:nvSpPr>
        <p:spPr>
          <a:xfrm flipH="1">
            <a:off x="7165963" y="39893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6" name="Google Shape;1036;g2b64a795e42_0_9"/>
          <p:cNvSpPr/>
          <p:nvPr/>
        </p:nvSpPr>
        <p:spPr>
          <a:xfrm flipH="1">
            <a:off x="7553150" y="4335300"/>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7" name="Google Shape;1037;g2b64a795e42_0_9"/>
          <p:cNvSpPr/>
          <p:nvPr/>
        </p:nvSpPr>
        <p:spPr>
          <a:xfrm>
            <a:off x="6817475" y="41228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8" name="Google Shape;1038;g2b64a795e42_0_9"/>
          <p:cNvSpPr/>
          <p:nvPr/>
        </p:nvSpPr>
        <p:spPr>
          <a:xfrm>
            <a:off x="6741725" y="44311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9" name="Google Shape;1039;g2b64a795e42_0_9"/>
          <p:cNvSpPr/>
          <p:nvPr/>
        </p:nvSpPr>
        <p:spPr>
          <a:xfrm>
            <a:off x="6775475" y="44424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0" name="Google Shape;1040;g2b64a795e42_0_9"/>
          <p:cNvSpPr/>
          <p:nvPr/>
        </p:nvSpPr>
        <p:spPr>
          <a:xfrm>
            <a:off x="6673488" y="44424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1" name="Google Shape;1041;g2b64a795e42_0_9"/>
          <p:cNvSpPr/>
          <p:nvPr/>
        </p:nvSpPr>
        <p:spPr>
          <a:xfrm>
            <a:off x="7197675" y="433633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2" name="Google Shape;1042;g2b64a795e42_0_9"/>
          <p:cNvSpPr/>
          <p:nvPr/>
        </p:nvSpPr>
        <p:spPr>
          <a:xfrm>
            <a:off x="7292625" y="43668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3" name="Google Shape;1043;g2b64a795e42_0_9"/>
          <p:cNvSpPr/>
          <p:nvPr/>
        </p:nvSpPr>
        <p:spPr>
          <a:xfrm>
            <a:off x="7958350" y="34175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4" name="Google Shape;1044;g2b64a795e42_0_9"/>
          <p:cNvSpPr/>
          <p:nvPr/>
        </p:nvSpPr>
        <p:spPr>
          <a:xfrm>
            <a:off x="7882600" y="37259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5" name="Google Shape;1045;g2b64a795e42_0_9"/>
          <p:cNvSpPr/>
          <p:nvPr/>
        </p:nvSpPr>
        <p:spPr>
          <a:xfrm>
            <a:off x="7916350" y="37371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6" name="Google Shape;1046;g2b64a795e42_0_9"/>
          <p:cNvSpPr/>
          <p:nvPr/>
        </p:nvSpPr>
        <p:spPr>
          <a:xfrm>
            <a:off x="7814363" y="37371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7" name="Google Shape;1047;g2b64a795e42_0_9"/>
          <p:cNvSpPr/>
          <p:nvPr/>
        </p:nvSpPr>
        <p:spPr>
          <a:xfrm>
            <a:off x="8338550" y="363108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8" name="Google Shape;1048;g2b64a795e42_0_9"/>
          <p:cNvSpPr/>
          <p:nvPr/>
        </p:nvSpPr>
        <p:spPr>
          <a:xfrm>
            <a:off x="8433500" y="36615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9" name="Google Shape;1049;g2b64a795e42_0_9"/>
          <p:cNvSpPr/>
          <p:nvPr/>
        </p:nvSpPr>
        <p:spPr>
          <a:xfrm>
            <a:off x="5346927" y="1463202"/>
            <a:ext cx="1082100" cy="1082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0" name="Google Shape;1050;g2b64a795e42_0_9"/>
          <p:cNvSpPr/>
          <p:nvPr/>
        </p:nvSpPr>
        <p:spPr>
          <a:xfrm>
            <a:off x="7093290" y="2524338"/>
            <a:ext cx="1643100" cy="1643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1" name="Google Shape;1051;g2b64a795e42_0_9"/>
          <p:cNvSpPr/>
          <p:nvPr/>
        </p:nvSpPr>
        <p:spPr>
          <a:xfrm>
            <a:off x="7364575" y="1151200"/>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2" name="Google Shape;1052;g2b64a795e42_0_9"/>
          <p:cNvSpPr/>
          <p:nvPr/>
        </p:nvSpPr>
        <p:spPr>
          <a:xfrm>
            <a:off x="6469000" y="3843288"/>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3" name="Google Shape;1053;g2b64a795e42_0_9"/>
          <p:cNvSpPr/>
          <p:nvPr/>
        </p:nvSpPr>
        <p:spPr>
          <a:xfrm rot="-6779535">
            <a:off x="1766563" y="247767"/>
            <a:ext cx="648910" cy="469058"/>
          </a:xfrm>
          <a:custGeom>
            <a:rect b="b" l="l" r="r" t="t"/>
            <a:pathLst>
              <a:path extrusionOk="0" h="5915" w="8183">
                <a:moveTo>
                  <a:pt x="4239" y="0"/>
                </a:moveTo>
                <a:cubicBezTo>
                  <a:pt x="4180" y="0"/>
                  <a:pt x="4122" y="2"/>
                  <a:pt x="4064" y="6"/>
                </a:cubicBezTo>
                <a:cubicBezTo>
                  <a:pt x="2769" y="99"/>
                  <a:pt x="1240" y="2207"/>
                  <a:pt x="500" y="3299"/>
                </a:cubicBezTo>
                <a:cubicBezTo>
                  <a:pt x="247" y="3662"/>
                  <a:pt x="1" y="4094"/>
                  <a:pt x="38" y="4538"/>
                </a:cubicBezTo>
                <a:cubicBezTo>
                  <a:pt x="62" y="4797"/>
                  <a:pt x="186" y="5031"/>
                  <a:pt x="358" y="5204"/>
                </a:cubicBezTo>
                <a:cubicBezTo>
                  <a:pt x="432" y="5284"/>
                  <a:pt x="525" y="5352"/>
                  <a:pt x="617" y="5407"/>
                </a:cubicBezTo>
                <a:cubicBezTo>
                  <a:pt x="919" y="5586"/>
                  <a:pt x="1264" y="5648"/>
                  <a:pt x="1604" y="5697"/>
                </a:cubicBezTo>
                <a:cubicBezTo>
                  <a:pt x="2364" y="5820"/>
                  <a:pt x="3149" y="5914"/>
                  <a:pt x="3930" y="5914"/>
                </a:cubicBezTo>
                <a:cubicBezTo>
                  <a:pt x="4999" y="5914"/>
                  <a:pt x="6061" y="5737"/>
                  <a:pt x="7048" y="5210"/>
                </a:cubicBezTo>
                <a:cubicBezTo>
                  <a:pt x="7492" y="4970"/>
                  <a:pt x="7942" y="4618"/>
                  <a:pt x="8077" y="4094"/>
                </a:cubicBezTo>
                <a:cubicBezTo>
                  <a:pt x="8182" y="3687"/>
                  <a:pt x="8071" y="3268"/>
                  <a:pt x="7923" y="2898"/>
                </a:cubicBezTo>
                <a:cubicBezTo>
                  <a:pt x="7868" y="2762"/>
                  <a:pt x="7806" y="2627"/>
                  <a:pt x="7732" y="2491"/>
                </a:cubicBezTo>
                <a:cubicBezTo>
                  <a:pt x="7045" y="1189"/>
                  <a:pt x="5643" y="0"/>
                  <a:pt x="423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4" name="Google Shape;1054;g2b64a795e42_0_9"/>
          <p:cNvSpPr/>
          <p:nvPr/>
        </p:nvSpPr>
        <p:spPr>
          <a:xfrm rot="-715145">
            <a:off x="2230960" y="74760"/>
            <a:ext cx="1797725" cy="815088"/>
          </a:xfrm>
          <a:custGeom>
            <a:rect b="b" l="l" r="r" t="t"/>
            <a:pathLst>
              <a:path extrusionOk="0" h="8997" w="9952">
                <a:moveTo>
                  <a:pt x="3764" y="1"/>
                </a:moveTo>
                <a:cubicBezTo>
                  <a:pt x="3566" y="1"/>
                  <a:pt x="3368" y="7"/>
                  <a:pt x="3169" y="18"/>
                </a:cubicBezTo>
                <a:cubicBezTo>
                  <a:pt x="2806" y="37"/>
                  <a:pt x="2442" y="74"/>
                  <a:pt x="2078" y="135"/>
                </a:cubicBezTo>
                <a:cubicBezTo>
                  <a:pt x="1277" y="265"/>
                  <a:pt x="716" y="431"/>
                  <a:pt x="376" y="875"/>
                </a:cubicBezTo>
                <a:cubicBezTo>
                  <a:pt x="210" y="1091"/>
                  <a:pt x="99" y="1381"/>
                  <a:pt x="44" y="1769"/>
                </a:cubicBezTo>
                <a:cubicBezTo>
                  <a:pt x="13" y="1972"/>
                  <a:pt x="0" y="2201"/>
                  <a:pt x="0" y="2460"/>
                </a:cubicBezTo>
                <a:cubicBezTo>
                  <a:pt x="7" y="4661"/>
                  <a:pt x="1344" y="7552"/>
                  <a:pt x="3120" y="8514"/>
                </a:cubicBezTo>
                <a:cubicBezTo>
                  <a:pt x="3729" y="8843"/>
                  <a:pt x="4377" y="8996"/>
                  <a:pt x="5022" y="8996"/>
                </a:cubicBezTo>
                <a:cubicBezTo>
                  <a:pt x="6790" y="8996"/>
                  <a:pt x="8533" y="7844"/>
                  <a:pt x="9378" y="6023"/>
                </a:cubicBezTo>
                <a:cubicBezTo>
                  <a:pt x="9440" y="5894"/>
                  <a:pt x="9495" y="5764"/>
                  <a:pt x="9545" y="5629"/>
                </a:cubicBezTo>
                <a:cubicBezTo>
                  <a:pt x="9828" y="4864"/>
                  <a:pt x="9951" y="3989"/>
                  <a:pt x="9791" y="3187"/>
                </a:cubicBezTo>
                <a:cubicBezTo>
                  <a:pt x="9748" y="2965"/>
                  <a:pt x="9680" y="2749"/>
                  <a:pt x="9594" y="2546"/>
                </a:cubicBezTo>
                <a:cubicBezTo>
                  <a:pt x="9101" y="1442"/>
                  <a:pt x="8028" y="857"/>
                  <a:pt x="6992" y="517"/>
                </a:cubicBezTo>
                <a:cubicBezTo>
                  <a:pt x="5943" y="173"/>
                  <a:pt x="4855" y="1"/>
                  <a:pt x="3764" y="1"/>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5" name="Google Shape;1055;g2b64a795e42_0_9"/>
          <p:cNvSpPr txBox="1"/>
          <p:nvPr>
            <p:ph idx="2" type="title"/>
          </p:nvPr>
        </p:nvSpPr>
        <p:spPr>
          <a:xfrm>
            <a:off x="1861775" y="1337825"/>
            <a:ext cx="14160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6000"/>
              <a:buNone/>
            </a:pPr>
            <a:r>
              <a:rPr lang="en-US"/>
              <a:t>06</a:t>
            </a:r>
            <a:endParaRPr/>
          </a:p>
        </p:txBody>
      </p:sp>
      <p:pic>
        <p:nvPicPr>
          <p:cNvPr id="1056" name="Google Shape;1056;g2b64a795e42_0_9"/>
          <p:cNvPicPr preferRelativeResize="0"/>
          <p:nvPr/>
        </p:nvPicPr>
        <p:blipFill rotWithShape="1">
          <a:blip r:embed="rId3">
            <a:alphaModFix/>
          </a:blip>
          <a:srcRect b="0" l="0" r="0" t="0"/>
          <a:stretch/>
        </p:blipFill>
        <p:spPr>
          <a:xfrm>
            <a:off x="5501634" y="1264899"/>
            <a:ext cx="2742491" cy="276647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0" name="Shape 1060"/>
        <p:cNvGrpSpPr/>
        <p:nvPr/>
      </p:nvGrpSpPr>
      <p:grpSpPr>
        <a:xfrm>
          <a:off x="0" y="0"/>
          <a:ext cx="0" cy="0"/>
          <a:chOff x="0" y="0"/>
          <a:chExt cx="0" cy="0"/>
        </a:xfrm>
      </p:grpSpPr>
      <p:sp>
        <p:nvSpPr>
          <p:cNvPr id="1061" name="Google Shape;1061;g2b1a1e75e5a_1_56"/>
          <p:cNvSpPr txBox="1"/>
          <p:nvPr>
            <p:ph type="title"/>
          </p:nvPr>
        </p:nvSpPr>
        <p:spPr>
          <a:xfrm>
            <a:off x="314725" y="2226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Mood disorders </a:t>
            </a:r>
            <a:endParaRPr/>
          </a:p>
        </p:txBody>
      </p:sp>
      <p:sp>
        <p:nvSpPr>
          <p:cNvPr id="1062" name="Google Shape;1062;g2b1a1e75e5a_1_56"/>
          <p:cNvSpPr txBox="1"/>
          <p:nvPr>
            <p:ph idx="1" type="body"/>
          </p:nvPr>
        </p:nvSpPr>
        <p:spPr>
          <a:xfrm>
            <a:off x="442025" y="927910"/>
            <a:ext cx="7702500" cy="32877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b="1" lang="en-US" sz="2000">
                <a:solidFill>
                  <a:schemeClr val="dk2"/>
                </a:solidFill>
                <a:latin typeface="Roboto Condensed"/>
                <a:ea typeface="Roboto Condensed"/>
                <a:cs typeface="Roboto Condensed"/>
                <a:sym typeface="Roboto Condensed"/>
              </a:rPr>
              <a:t>Mood disorders </a:t>
            </a:r>
            <a:r>
              <a:rPr lang="en-US" sz="2000">
                <a:solidFill>
                  <a:schemeClr val="dk1"/>
                </a:solidFill>
                <a:latin typeface="Roboto Condensed"/>
                <a:ea typeface="Roboto Condensed"/>
                <a:cs typeface="Roboto Condensed"/>
                <a:sym typeface="Roboto Condensed"/>
              </a:rPr>
              <a:t>are a group of clinical conditions characterized by a loss of that sense of control and a subjective experience of great distress.</a:t>
            </a:r>
            <a:endParaRPr sz="600">
              <a:solidFill>
                <a:schemeClr val="dk1"/>
              </a:solidFill>
              <a:latin typeface="Roboto Condensed"/>
              <a:ea typeface="Roboto Condensed"/>
              <a:cs typeface="Roboto Condensed"/>
              <a:sym typeface="Roboto Condensed"/>
            </a:endParaRPr>
          </a:p>
        </p:txBody>
      </p:sp>
      <p:pic>
        <p:nvPicPr>
          <p:cNvPr id="1063" name="Google Shape;1063;g2b1a1e75e5a_1_56"/>
          <p:cNvPicPr preferRelativeResize="0"/>
          <p:nvPr/>
        </p:nvPicPr>
        <p:blipFill rotWithShape="1">
          <a:blip r:embed="rId3">
            <a:alphaModFix/>
          </a:blip>
          <a:srcRect b="0" l="0" r="0" t="0"/>
          <a:stretch/>
        </p:blipFill>
        <p:spPr>
          <a:xfrm>
            <a:off x="955106" y="1691100"/>
            <a:ext cx="6797594" cy="3287699"/>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7" name="Shape 1067"/>
        <p:cNvGrpSpPr/>
        <p:nvPr/>
      </p:nvGrpSpPr>
      <p:grpSpPr>
        <a:xfrm>
          <a:off x="0" y="0"/>
          <a:ext cx="0" cy="0"/>
          <a:chOff x="0" y="0"/>
          <a:chExt cx="0" cy="0"/>
        </a:xfrm>
      </p:grpSpPr>
      <p:sp>
        <p:nvSpPr>
          <p:cNvPr id="1068" name="Google Shape;1068;g2b1a1e75e5a_1_63"/>
          <p:cNvSpPr txBox="1"/>
          <p:nvPr>
            <p:ph type="title"/>
          </p:nvPr>
        </p:nvSpPr>
        <p:spPr>
          <a:xfrm>
            <a:off x="466625" y="27335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Major depressive disorder </a:t>
            </a:r>
            <a:endParaRPr/>
          </a:p>
        </p:txBody>
      </p:sp>
      <p:sp>
        <p:nvSpPr>
          <p:cNvPr id="1069" name="Google Shape;1069;g2b1a1e75e5a_1_63"/>
          <p:cNvSpPr txBox="1"/>
          <p:nvPr>
            <p:ph idx="1" type="body"/>
          </p:nvPr>
        </p:nvSpPr>
        <p:spPr>
          <a:xfrm>
            <a:off x="467375" y="927910"/>
            <a:ext cx="7702500" cy="32877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t>DSM-V criteria for diagnosis </a:t>
            </a:r>
            <a:endParaRPr/>
          </a:p>
          <a:p>
            <a:pPr indent="0" lvl="0" marL="0" rtl="0" algn="l">
              <a:lnSpc>
                <a:spcPct val="100000"/>
              </a:lnSpc>
              <a:spcBef>
                <a:spcPts val="0"/>
              </a:spcBef>
              <a:spcAft>
                <a:spcPts val="0"/>
              </a:spcAft>
              <a:buSzPts val="1400"/>
              <a:buNone/>
            </a:pPr>
            <a:r>
              <a:rPr lang="en-US"/>
              <a:t>A) </a:t>
            </a:r>
            <a:endParaRPr/>
          </a:p>
        </p:txBody>
      </p:sp>
      <p:pic>
        <p:nvPicPr>
          <p:cNvPr id="1070" name="Google Shape;1070;g2b1a1e75e5a_1_63"/>
          <p:cNvPicPr preferRelativeResize="0"/>
          <p:nvPr/>
        </p:nvPicPr>
        <p:blipFill rotWithShape="1">
          <a:blip r:embed="rId3">
            <a:alphaModFix/>
          </a:blip>
          <a:srcRect b="0" l="4222" r="0" t="13418"/>
          <a:stretch/>
        </p:blipFill>
        <p:spPr>
          <a:xfrm>
            <a:off x="798125" y="1203550"/>
            <a:ext cx="4295950" cy="3445875"/>
          </a:xfrm>
          <a:prstGeom prst="rect">
            <a:avLst/>
          </a:prstGeom>
          <a:noFill/>
          <a:ln>
            <a:noFill/>
          </a:ln>
        </p:spPr>
      </p:pic>
      <p:sp>
        <p:nvSpPr>
          <p:cNvPr id="1071" name="Google Shape;1071;g2b1a1e75e5a_1_63"/>
          <p:cNvSpPr txBox="1"/>
          <p:nvPr/>
        </p:nvSpPr>
        <p:spPr>
          <a:xfrm>
            <a:off x="5219500" y="927900"/>
            <a:ext cx="3027900" cy="364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2"/>
                </a:solidFill>
                <a:latin typeface="Roboto Condensed"/>
                <a:ea typeface="Roboto Condensed"/>
                <a:cs typeface="Roboto Condensed"/>
                <a:sym typeface="Roboto Condensed"/>
              </a:rPr>
              <a:t>B)</a:t>
            </a:r>
            <a:r>
              <a:rPr b="0" i="0" lang="en-US" sz="1500" u="none" cap="none" strike="noStrike">
                <a:solidFill>
                  <a:srgbClr val="000000"/>
                </a:solidFill>
                <a:latin typeface="Roboto Condensed"/>
                <a:ea typeface="Roboto Condensed"/>
                <a:cs typeface="Roboto Condensed"/>
                <a:sym typeface="Roboto Condensed"/>
              </a:rPr>
              <a:t> </a:t>
            </a:r>
            <a:r>
              <a:rPr b="0" i="0" lang="en-US" sz="1200" u="none" cap="none" strike="noStrike">
                <a:solidFill>
                  <a:schemeClr val="dk1"/>
                </a:solidFill>
                <a:latin typeface="Roboto Condensed"/>
                <a:ea typeface="Roboto Condensed"/>
                <a:cs typeface="Roboto Condensed"/>
                <a:sym typeface="Roboto Condensed"/>
              </a:rPr>
              <a:t>The symptoms cause clinically significant distress or impairment in social, occupational, or other important areas of functioning.</a:t>
            </a:r>
            <a:endParaRPr b="0" i="0" sz="1200" u="none" cap="none" strike="noStrike">
              <a:solidFill>
                <a:schemeClr val="dk1"/>
              </a:solidFill>
              <a:latin typeface="Roboto Condensed"/>
              <a:ea typeface="Roboto Condensed"/>
              <a:cs typeface="Roboto Condensed"/>
              <a:sym typeface="Roboto Condensed"/>
            </a:endParaRPr>
          </a:p>
          <a:p>
            <a:pPr indent="0" lvl="0" marL="0" marR="0" rtl="0" algn="l">
              <a:lnSpc>
                <a:spcPct val="115000"/>
              </a:lnSpc>
              <a:spcBef>
                <a:spcPts val="600"/>
              </a:spcBef>
              <a:spcAft>
                <a:spcPts val="0"/>
              </a:spcAft>
              <a:buClr>
                <a:schemeClr val="dk1"/>
              </a:buClr>
              <a:buSzPts val="1100"/>
              <a:buFont typeface="Arial"/>
              <a:buNone/>
            </a:pPr>
            <a:r>
              <a:rPr b="1" i="0" lang="en-US" sz="1200" u="none" cap="none" strike="noStrike">
                <a:solidFill>
                  <a:schemeClr val="dk2"/>
                </a:solidFill>
                <a:latin typeface="Roboto Condensed"/>
                <a:ea typeface="Roboto Condensed"/>
                <a:cs typeface="Roboto Condensed"/>
                <a:sym typeface="Roboto Condensed"/>
              </a:rPr>
              <a:t>C) </a:t>
            </a:r>
            <a:r>
              <a:rPr b="0" i="0" lang="en-US" sz="1200" u="none" cap="none" strike="noStrike">
                <a:solidFill>
                  <a:schemeClr val="dk1"/>
                </a:solidFill>
                <a:latin typeface="Roboto Condensed"/>
                <a:ea typeface="Roboto Condensed"/>
                <a:cs typeface="Roboto Condensed"/>
                <a:sym typeface="Roboto Condensed"/>
              </a:rPr>
              <a:t>The episode is not attributable to the physiological effects of a substance or to another medical condition.</a:t>
            </a:r>
            <a:endParaRPr b="0" i="0" sz="1200" u="none" cap="none" strike="noStrike">
              <a:solidFill>
                <a:schemeClr val="dk1"/>
              </a:solidFill>
              <a:latin typeface="Roboto Condensed"/>
              <a:ea typeface="Roboto Condensed"/>
              <a:cs typeface="Roboto Condensed"/>
              <a:sym typeface="Roboto Condensed"/>
            </a:endParaRPr>
          </a:p>
          <a:p>
            <a:pPr indent="0" lvl="0" marL="0" marR="0" rtl="0" algn="l">
              <a:lnSpc>
                <a:spcPct val="115000"/>
              </a:lnSpc>
              <a:spcBef>
                <a:spcPts val="600"/>
              </a:spcBef>
              <a:spcAft>
                <a:spcPts val="0"/>
              </a:spcAft>
              <a:buClr>
                <a:schemeClr val="dk1"/>
              </a:buClr>
              <a:buSzPts val="1100"/>
              <a:buFont typeface="Arial"/>
              <a:buNone/>
            </a:pPr>
            <a:r>
              <a:rPr b="0" i="0" lang="en-US" sz="1200" u="none" cap="none" strike="noStrike">
                <a:solidFill>
                  <a:schemeClr val="dk1"/>
                </a:solidFill>
                <a:latin typeface="Roboto Condensed"/>
                <a:ea typeface="Roboto Condensed"/>
                <a:cs typeface="Roboto Condensed"/>
                <a:sym typeface="Roboto Condensed"/>
              </a:rPr>
              <a:t>– Note: Criteria A-C represent a major depressive episode.</a:t>
            </a:r>
            <a:endParaRPr b="0" i="0" sz="1200" u="none" cap="none" strike="noStrike">
              <a:solidFill>
                <a:schemeClr val="dk1"/>
              </a:solidFill>
              <a:latin typeface="Roboto Condensed"/>
              <a:ea typeface="Roboto Condensed"/>
              <a:cs typeface="Roboto Condensed"/>
              <a:sym typeface="Roboto Condensed"/>
            </a:endParaRPr>
          </a:p>
          <a:p>
            <a:pPr indent="0" lvl="0" marL="0" marR="0" rtl="0" algn="l">
              <a:lnSpc>
                <a:spcPct val="115000"/>
              </a:lnSpc>
              <a:spcBef>
                <a:spcPts val="600"/>
              </a:spcBef>
              <a:spcAft>
                <a:spcPts val="0"/>
              </a:spcAft>
              <a:buClr>
                <a:schemeClr val="dk1"/>
              </a:buClr>
              <a:buSzPts val="1100"/>
              <a:buFont typeface="Arial"/>
              <a:buNone/>
            </a:pPr>
            <a:r>
              <a:rPr b="1" i="0" lang="en-US" sz="1200" u="none" cap="none" strike="noStrike">
                <a:solidFill>
                  <a:schemeClr val="dk2"/>
                </a:solidFill>
                <a:latin typeface="Roboto Condensed"/>
                <a:ea typeface="Roboto Condensed"/>
                <a:cs typeface="Roboto Condensed"/>
                <a:sym typeface="Roboto Condensed"/>
              </a:rPr>
              <a:t>D) </a:t>
            </a:r>
            <a:r>
              <a:rPr b="0" i="0" lang="en-US" sz="1200" u="none" cap="none" strike="noStrike">
                <a:solidFill>
                  <a:schemeClr val="dk1"/>
                </a:solidFill>
                <a:latin typeface="Roboto Condensed"/>
                <a:ea typeface="Roboto Condensed"/>
                <a:cs typeface="Roboto Condensed"/>
                <a:sym typeface="Roboto Condensed"/>
              </a:rPr>
              <a:t>The occurrence of the major depressive episode is not better explained by schizoaffective disorder, schizophrenia, schizophreniform disorder, delusional disorder, or other specified and unspecified schizophrenia spectrum and other psychotic disorders.</a:t>
            </a:r>
            <a:endParaRPr b="0" i="0" sz="1200" u="none" cap="none" strike="noStrike">
              <a:solidFill>
                <a:schemeClr val="dk1"/>
              </a:solidFill>
              <a:latin typeface="Roboto Condensed"/>
              <a:ea typeface="Roboto Condensed"/>
              <a:cs typeface="Roboto Condensed"/>
              <a:sym typeface="Roboto Condensed"/>
            </a:endParaRPr>
          </a:p>
          <a:p>
            <a:pPr indent="0" lvl="0" marL="0" marR="0" rtl="0" algn="l">
              <a:lnSpc>
                <a:spcPct val="115000"/>
              </a:lnSpc>
              <a:spcBef>
                <a:spcPts val="600"/>
              </a:spcBef>
              <a:spcAft>
                <a:spcPts val="0"/>
              </a:spcAft>
              <a:buClr>
                <a:schemeClr val="dk1"/>
              </a:buClr>
              <a:buSzPts val="1100"/>
              <a:buFont typeface="Arial"/>
              <a:buNone/>
            </a:pPr>
            <a:r>
              <a:rPr b="1" i="0" lang="en-US" sz="1200" u="none" cap="none" strike="noStrike">
                <a:solidFill>
                  <a:schemeClr val="dk2"/>
                </a:solidFill>
                <a:latin typeface="Roboto Condensed"/>
                <a:ea typeface="Roboto Condensed"/>
                <a:cs typeface="Roboto Condensed"/>
                <a:sym typeface="Roboto Condensed"/>
              </a:rPr>
              <a:t>E)</a:t>
            </a:r>
            <a:r>
              <a:rPr b="1" i="0" lang="en-US" sz="1200" u="none" cap="none" strike="noStrike">
                <a:solidFill>
                  <a:schemeClr val="dk1"/>
                </a:solidFill>
                <a:latin typeface="Roboto Condensed"/>
                <a:ea typeface="Roboto Condensed"/>
                <a:cs typeface="Roboto Condensed"/>
                <a:sym typeface="Roboto Condensed"/>
              </a:rPr>
              <a:t> </a:t>
            </a:r>
            <a:r>
              <a:rPr b="0" i="0" lang="en-US" sz="1200" u="none" cap="none" strike="noStrike">
                <a:solidFill>
                  <a:schemeClr val="dk1"/>
                </a:solidFill>
                <a:latin typeface="Roboto Condensed"/>
                <a:ea typeface="Roboto Condensed"/>
                <a:cs typeface="Roboto Condensed"/>
                <a:sym typeface="Roboto Condensed"/>
              </a:rPr>
              <a:t>There has never been a manic episode or a hypomanic episode.</a:t>
            </a:r>
            <a:endParaRPr b="0" i="0" sz="1200" u="none" cap="none" strike="noStrike">
              <a:solidFill>
                <a:schemeClr val="dk1"/>
              </a:solidFill>
              <a:latin typeface="Roboto Condensed"/>
              <a:ea typeface="Roboto Condensed"/>
              <a:cs typeface="Roboto Condensed"/>
              <a:sym typeface="Roboto Condensed"/>
            </a:endParaRPr>
          </a:p>
          <a:p>
            <a:pPr indent="0" lvl="0" marL="0" marR="0" rtl="0" algn="l">
              <a:lnSpc>
                <a:spcPct val="100000"/>
              </a:lnSpc>
              <a:spcBef>
                <a:spcPts val="0"/>
              </a:spcBef>
              <a:spcAft>
                <a:spcPts val="0"/>
              </a:spcAft>
              <a:buClr>
                <a:srgbClr val="000000"/>
              </a:buClr>
              <a:buSzPts val="200"/>
              <a:buFont typeface="Arial"/>
              <a:buNone/>
            </a:pPr>
            <a:r>
              <a:t/>
            </a:r>
            <a:endParaRPr b="0" i="0" sz="200" u="none" cap="none" strike="noStrike">
              <a:solidFill>
                <a:srgbClr val="000000"/>
              </a:solidFill>
              <a:latin typeface="Roboto Condensed"/>
              <a:ea typeface="Roboto Condensed"/>
              <a:cs typeface="Roboto Condensed"/>
              <a:sym typeface="Roboto Condensed"/>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5" name="Shape 1075"/>
        <p:cNvGrpSpPr/>
        <p:nvPr/>
      </p:nvGrpSpPr>
      <p:grpSpPr>
        <a:xfrm>
          <a:off x="0" y="0"/>
          <a:ext cx="0" cy="0"/>
          <a:chOff x="0" y="0"/>
          <a:chExt cx="0" cy="0"/>
        </a:xfrm>
      </p:grpSpPr>
      <p:sp>
        <p:nvSpPr>
          <p:cNvPr id="1076" name="Google Shape;1076;g2b1a1e75e5a_1_71"/>
          <p:cNvSpPr txBox="1"/>
          <p:nvPr>
            <p:ph type="title"/>
          </p:nvPr>
        </p:nvSpPr>
        <p:spPr>
          <a:xfrm>
            <a:off x="720000" y="5394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Epidemiology of MDD </a:t>
            </a:r>
            <a:endParaRPr/>
          </a:p>
        </p:txBody>
      </p:sp>
      <p:sp>
        <p:nvSpPr>
          <p:cNvPr id="1077" name="Google Shape;1077;g2b1a1e75e5a_1_71"/>
          <p:cNvSpPr txBox="1"/>
          <p:nvPr>
            <p:ph idx="1" type="body"/>
          </p:nvPr>
        </p:nvSpPr>
        <p:spPr>
          <a:xfrm>
            <a:off x="480025" y="1245360"/>
            <a:ext cx="7702500" cy="3287700"/>
          </a:xfrm>
          <a:prstGeom prst="rect">
            <a:avLst/>
          </a:prstGeom>
          <a:noFill/>
          <a:ln>
            <a:noFill/>
          </a:ln>
        </p:spPr>
        <p:txBody>
          <a:bodyPr anchorCtr="0" anchor="t" bIns="45700" lIns="91425" spcFirstLastPara="1" rIns="91425" wrap="square" tIns="45700">
            <a:normAutofit fontScale="70000" lnSpcReduction="20000"/>
          </a:bodyPr>
          <a:lstStyle/>
          <a:p>
            <a:pPr indent="-344170" lvl="0" marL="457200" rtl="0" algn="l">
              <a:lnSpc>
                <a:spcPct val="115000"/>
              </a:lnSpc>
              <a:spcBef>
                <a:spcPts val="600"/>
              </a:spcBef>
              <a:spcAft>
                <a:spcPts val="0"/>
              </a:spcAft>
              <a:buClr>
                <a:schemeClr val="dk1"/>
              </a:buClr>
              <a:buSzPct val="100000"/>
              <a:buFont typeface="Roboto Condensed"/>
              <a:buChar char="•"/>
            </a:pPr>
            <a:r>
              <a:rPr lang="en-US" sz="2600">
                <a:solidFill>
                  <a:schemeClr val="dk1"/>
                </a:solidFill>
                <a:latin typeface="Roboto Condensed"/>
                <a:ea typeface="Roboto Condensed"/>
                <a:cs typeface="Roboto Condensed"/>
                <a:sym typeface="Roboto Condensed"/>
              </a:rPr>
              <a:t>Prevalence of MDD: </a:t>
            </a:r>
            <a:r>
              <a:rPr b="1" lang="en-US" sz="2600">
                <a:solidFill>
                  <a:schemeClr val="dk2"/>
                </a:solidFill>
                <a:latin typeface="Roboto Condensed"/>
                <a:ea typeface="Roboto Condensed"/>
                <a:cs typeface="Roboto Condensed"/>
                <a:sym typeface="Roboto Condensed"/>
              </a:rPr>
              <a:t>10-15%</a:t>
            </a:r>
            <a:endParaRPr b="1" sz="2600">
              <a:solidFill>
                <a:schemeClr val="dk2"/>
              </a:solidFill>
              <a:latin typeface="Roboto Condensed"/>
              <a:ea typeface="Roboto Condensed"/>
              <a:cs typeface="Roboto Condensed"/>
              <a:sym typeface="Roboto Condensed"/>
            </a:endParaRPr>
          </a:p>
          <a:p>
            <a:pPr indent="-344170" lvl="0" marL="457200" rtl="0" algn="l">
              <a:lnSpc>
                <a:spcPct val="115000"/>
              </a:lnSpc>
              <a:spcBef>
                <a:spcPts val="0"/>
              </a:spcBef>
              <a:spcAft>
                <a:spcPts val="0"/>
              </a:spcAft>
              <a:buClr>
                <a:schemeClr val="dk2"/>
              </a:buClr>
              <a:buSzPct val="100000"/>
              <a:buFont typeface="Roboto Condensed"/>
              <a:buChar char="•"/>
            </a:pPr>
            <a:r>
              <a:rPr b="1" lang="en-US" sz="2600">
                <a:solidFill>
                  <a:schemeClr val="dk2"/>
                </a:solidFill>
                <a:latin typeface="Roboto Condensed"/>
                <a:ea typeface="Roboto Condensed"/>
                <a:cs typeface="Roboto Condensed"/>
                <a:sym typeface="Roboto Condensed"/>
              </a:rPr>
              <a:t>M:F = 1:2</a:t>
            </a:r>
            <a:endParaRPr b="1" sz="2600">
              <a:solidFill>
                <a:schemeClr val="dk2"/>
              </a:solidFill>
              <a:latin typeface="Roboto Condensed"/>
              <a:ea typeface="Roboto Condensed"/>
              <a:cs typeface="Roboto Condensed"/>
              <a:sym typeface="Roboto Condensed"/>
            </a:endParaRPr>
          </a:p>
          <a:p>
            <a:pPr indent="-344170" lvl="0" marL="457200" rtl="0" algn="l">
              <a:lnSpc>
                <a:spcPct val="115000"/>
              </a:lnSpc>
              <a:spcBef>
                <a:spcPts val="0"/>
              </a:spcBef>
              <a:spcAft>
                <a:spcPts val="0"/>
              </a:spcAft>
              <a:buClr>
                <a:schemeClr val="dk1"/>
              </a:buClr>
              <a:buSzPct val="100000"/>
              <a:buFont typeface="Roboto Condensed"/>
              <a:buChar char="•"/>
            </a:pPr>
            <a:r>
              <a:rPr lang="en-US" sz="2600">
                <a:solidFill>
                  <a:schemeClr val="dk1"/>
                </a:solidFill>
                <a:latin typeface="Roboto Condensed"/>
                <a:ea typeface="Roboto Condensed"/>
                <a:cs typeface="Roboto Condensed"/>
                <a:sym typeface="Roboto Condensed"/>
              </a:rPr>
              <a:t>Mean age of onset of MDD is </a:t>
            </a:r>
            <a:r>
              <a:rPr b="1" lang="en-US" sz="2600">
                <a:solidFill>
                  <a:schemeClr val="dk2"/>
                </a:solidFill>
                <a:latin typeface="Roboto Condensed"/>
                <a:ea typeface="Roboto Condensed"/>
                <a:cs typeface="Roboto Condensed"/>
                <a:sym typeface="Roboto Condensed"/>
              </a:rPr>
              <a:t>40 years</a:t>
            </a:r>
            <a:r>
              <a:rPr lang="en-US" sz="2600">
                <a:solidFill>
                  <a:schemeClr val="dk1"/>
                </a:solidFill>
                <a:latin typeface="Roboto Condensed"/>
                <a:ea typeface="Roboto Condensed"/>
                <a:cs typeface="Roboto Condensed"/>
                <a:sym typeface="Roboto Condensed"/>
              </a:rPr>
              <a:t>, with 50% of patients having onset between 20-50 years of age</a:t>
            </a:r>
            <a:endParaRPr sz="2600">
              <a:solidFill>
                <a:schemeClr val="dk1"/>
              </a:solidFill>
              <a:latin typeface="Roboto Condensed"/>
              <a:ea typeface="Roboto Condensed"/>
              <a:cs typeface="Roboto Condensed"/>
              <a:sym typeface="Roboto Condensed"/>
            </a:endParaRPr>
          </a:p>
          <a:p>
            <a:pPr indent="-344170" lvl="0" marL="457200" rtl="0" algn="l">
              <a:lnSpc>
                <a:spcPct val="115000"/>
              </a:lnSpc>
              <a:spcBef>
                <a:spcPts val="0"/>
              </a:spcBef>
              <a:spcAft>
                <a:spcPts val="0"/>
              </a:spcAft>
              <a:buClr>
                <a:schemeClr val="dk1"/>
              </a:buClr>
              <a:buSzPct val="100000"/>
              <a:buFont typeface="Roboto Condensed"/>
              <a:buChar char="•"/>
            </a:pPr>
            <a:r>
              <a:rPr lang="en-US" sz="2600">
                <a:solidFill>
                  <a:schemeClr val="dk1"/>
                </a:solidFill>
                <a:latin typeface="Roboto Condensed"/>
                <a:ea typeface="Roboto Condensed"/>
                <a:cs typeface="Roboto Condensed"/>
                <a:sym typeface="Roboto Condensed"/>
              </a:rPr>
              <a:t>No correlation has been found between MDD and socio economic status</a:t>
            </a:r>
            <a:endParaRPr sz="2600">
              <a:solidFill>
                <a:schemeClr val="dk1"/>
              </a:solidFill>
              <a:latin typeface="Roboto Condensed"/>
              <a:ea typeface="Roboto Condensed"/>
              <a:cs typeface="Roboto Condensed"/>
              <a:sym typeface="Roboto Condensed"/>
            </a:endParaRPr>
          </a:p>
          <a:p>
            <a:pPr indent="-344170" lvl="0" marL="457200" rtl="0" algn="l">
              <a:lnSpc>
                <a:spcPct val="115000"/>
              </a:lnSpc>
              <a:spcBef>
                <a:spcPts val="0"/>
              </a:spcBef>
              <a:spcAft>
                <a:spcPts val="0"/>
              </a:spcAft>
              <a:buClr>
                <a:schemeClr val="dk1"/>
              </a:buClr>
              <a:buSzPct val="100000"/>
              <a:buFont typeface="Roboto Condensed"/>
              <a:buChar char="•"/>
            </a:pPr>
            <a:r>
              <a:rPr lang="en-US" sz="2600">
                <a:solidFill>
                  <a:schemeClr val="dk1"/>
                </a:solidFill>
                <a:latin typeface="Roboto Condensed"/>
                <a:ea typeface="Roboto Condensed"/>
                <a:cs typeface="Roboto Condensed"/>
                <a:sym typeface="Roboto Condensed"/>
              </a:rPr>
              <a:t>More common in the unemployed (3 times more likely), divorced people</a:t>
            </a:r>
            <a:endParaRPr sz="2600">
              <a:solidFill>
                <a:schemeClr val="dk1"/>
              </a:solidFill>
              <a:latin typeface="Roboto Condensed"/>
              <a:ea typeface="Roboto Condensed"/>
              <a:cs typeface="Roboto Condensed"/>
              <a:sym typeface="Roboto Condensed"/>
            </a:endParaRPr>
          </a:p>
          <a:p>
            <a:pPr indent="-344170" lvl="0" marL="457200" rtl="0" algn="l">
              <a:lnSpc>
                <a:spcPct val="115000"/>
              </a:lnSpc>
              <a:spcBef>
                <a:spcPts val="0"/>
              </a:spcBef>
              <a:spcAft>
                <a:spcPts val="0"/>
              </a:spcAft>
              <a:buClr>
                <a:schemeClr val="dk1"/>
              </a:buClr>
              <a:buSzPct val="100000"/>
              <a:buFont typeface="Roboto Condensed"/>
              <a:buChar char="•"/>
            </a:pPr>
            <a:r>
              <a:rPr lang="en-US" sz="2600">
                <a:solidFill>
                  <a:schemeClr val="dk1"/>
                </a:solidFill>
                <a:latin typeface="Roboto Condensed"/>
                <a:ea typeface="Roboto Condensed"/>
                <a:cs typeface="Roboto Condensed"/>
                <a:sym typeface="Roboto Condensed"/>
              </a:rPr>
              <a:t>Patients with OCD, borderline and histrionic personality are at a greater risk of developing MDD</a:t>
            </a:r>
            <a:endParaRPr sz="2600">
              <a:solidFill>
                <a:schemeClr val="dk1"/>
              </a:solidFill>
              <a:latin typeface="Roboto Condensed"/>
              <a:ea typeface="Roboto Condensed"/>
              <a:cs typeface="Roboto Condensed"/>
              <a:sym typeface="Roboto Condensed"/>
            </a:endParaRPr>
          </a:p>
          <a:p>
            <a:pPr indent="-344170" lvl="0" marL="457200" rtl="0" algn="l">
              <a:lnSpc>
                <a:spcPct val="115000"/>
              </a:lnSpc>
              <a:spcBef>
                <a:spcPts val="0"/>
              </a:spcBef>
              <a:spcAft>
                <a:spcPts val="0"/>
              </a:spcAft>
              <a:buClr>
                <a:schemeClr val="dk1"/>
              </a:buClr>
              <a:buSzPct val="100000"/>
              <a:buFont typeface="Roboto Condensed"/>
              <a:buChar char="•"/>
            </a:pPr>
            <a:r>
              <a:rPr lang="en-US" sz="2600">
                <a:solidFill>
                  <a:schemeClr val="dk1"/>
                </a:solidFill>
                <a:latin typeface="Roboto Condensed"/>
                <a:ea typeface="Roboto Condensed"/>
                <a:cs typeface="Roboto Condensed"/>
                <a:sym typeface="Roboto Condensed"/>
              </a:rPr>
              <a:t>Lifetime prevalence in the elderly is &lt;10%</a:t>
            </a:r>
            <a:endParaRPr sz="2600">
              <a:solidFill>
                <a:schemeClr val="dk1"/>
              </a:solidFill>
              <a:latin typeface="Roboto Condensed"/>
              <a:ea typeface="Roboto Condensed"/>
              <a:cs typeface="Roboto Condensed"/>
              <a:sym typeface="Roboto Condensed"/>
            </a:endParaRPr>
          </a:p>
          <a:p>
            <a:pPr indent="-344170" lvl="0" marL="457200" rtl="0" algn="l">
              <a:lnSpc>
                <a:spcPct val="115000"/>
              </a:lnSpc>
              <a:spcBef>
                <a:spcPts val="0"/>
              </a:spcBef>
              <a:spcAft>
                <a:spcPts val="0"/>
              </a:spcAft>
              <a:buClr>
                <a:schemeClr val="dk1"/>
              </a:buClr>
              <a:buSzPct val="100000"/>
              <a:buFont typeface="Roboto Condensed"/>
              <a:buChar char="•"/>
            </a:pPr>
            <a:r>
              <a:rPr lang="en-US" sz="2600">
                <a:solidFill>
                  <a:schemeClr val="dk1"/>
                </a:solidFill>
                <a:latin typeface="Roboto Condensed"/>
                <a:ea typeface="Roboto Condensed"/>
                <a:cs typeface="Roboto Condensed"/>
                <a:sym typeface="Roboto Condensed"/>
              </a:rPr>
              <a:t>It is known that Depression increases the mortality in patients with other comorbidities such as Diabetes, Stroke &amp; Cardiovascular problems. </a:t>
            </a:r>
            <a:endParaRPr>
              <a:latin typeface="Roboto Condensed"/>
              <a:ea typeface="Roboto Condensed"/>
              <a:cs typeface="Roboto Condensed"/>
              <a:sym typeface="Roboto Condense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7"/>
          <p:cNvSpPr txBox="1"/>
          <p:nvPr>
            <p:ph type="title"/>
          </p:nvPr>
        </p:nvSpPr>
        <p:spPr>
          <a:xfrm>
            <a:off x="297440" y="497447"/>
            <a:ext cx="4274560" cy="906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4800"/>
              <a:buNone/>
            </a:pPr>
            <a:r>
              <a:rPr lang="en-US" sz="2800"/>
              <a:t>Speech and language </a:t>
            </a:r>
            <a:endParaRPr/>
          </a:p>
        </p:txBody>
      </p:sp>
      <p:sp>
        <p:nvSpPr>
          <p:cNvPr id="320" name="Google Shape;320;p7"/>
          <p:cNvSpPr txBox="1"/>
          <p:nvPr>
            <p:ph idx="1" type="subTitle"/>
          </p:nvPr>
        </p:nvSpPr>
        <p:spPr>
          <a:xfrm>
            <a:off x="297440" y="1155197"/>
            <a:ext cx="3607200" cy="497100"/>
          </a:xfrm>
          <a:prstGeom prst="rect">
            <a:avLst/>
          </a:prstGeom>
          <a:noFill/>
          <a:ln>
            <a:noFill/>
          </a:ln>
        </p:spPr>
        <p:txBody>
          <a:bodyPr anchorCtr="0" anchor="t" bIns="91425" lIns="91425" spcFirstLastPara="1" rIns="91425" wrap="square" tIns="91425">
            <a:noAutofit/>
          </a:bodyPr>
          <a:lstStyle/>
          <a:p>
            <a:pPr indent="-285750" lvl="0" marL="285750" rtl="0" algn="l">
              <a:lnSpc>
                <a:spcPct val="100000"/>
              </a:lnSpc>
              <a:spcBef>
                <a:spcPts val="0"/>
              </a:spcBef>
              <a:spcAft>
                <a:spcPts val="0"/>
              </a:spcAft>
              <a:buSzPts val="1600"/>
              <a:buNone/>
            </a:pPr>
            <a:r>
              <a:rPr lang="en-US" sz="1600">
                <a:latin typeface="Roboto Condensed"/>
                <a:ea typeface="Roboto Condensed"/>
                <a:cs typeface="Roboto Condensed"/>
                <a:sym typeface="Roboto Condensed"/>
              </a:rPr>
              <a:t>	Assess for :</a:t>
            </a:r>
            <a:endParaRPr/>
          </a:p>
          <a:p>
            <a:pPr indent="-457200" lvl="0" marL="457200" rtl="0" algn="l">
              <a:lnSpc>
                <a:spcPct val="100000"/>
              </a:lnSpc>
              <a:spcBef>
                <a:spcPts val="0"/>
              </a:spcBef>
              <a:spcAft>
                <a:spcPts val="0"/>
              </a:spcAft>
              <a:buSzPts val="1600"/>
              <a:buFont typeface="Arial"/>
              <a:buAutoNum type="arabicPeriod"/>
            </a:pPr>
            <a:r>
              <a:rPr lang="en-US" sz="1600">
                <a:solidFill>
                  <a:schemeClr val="dk2"/>
                </a:solidFill>
                <a:latin typeface="Roboto Condensed"/>
                <a:ea typeface="Roboto Condensed"/>
                <a:cs typeface="Roboto Condensed"/>
                <a:sym typeface="Roboto Condensed"/>
              </a:rPr>
              <a:t>Rate</a:t>
            </a:r>
            <a:r>
              <a:rPr lang="en-US" sz="1600">
                <a:solidFill>
                  <a:schemeClr val="dk1"/>
                </a:solidFill>
                <a:latin typeface="Roboto Condensed"/>
                <a:ea typeface="Roboto Condensed"/>
                <a:cs typeface="Roboto Condensed"/>
                <a:sym typeface="Roboto Condensed"/>
              </a:rPr>
              <a:t> (pressured, slowed, regular).</a:t>
            </a:r>
            <a:endParaRPr/>
          </a:p>
          <a:p>
            <a:pPr indent="-457200" lvl="0" marL="457200" rtl="0" algn="l">
              <a:lnSpc>
                <a:spcPct val="100000"/>
              </a:lnSpc>
              <a:spcBef>
                <a:spcPts val="0"/>
              </a:spcBef>
              <a:spcAft>
                <a:spcPts val="0"/>
              </a:spcAft>
              <a:buSzPts val="1600"/>
              <a:buFont typeface="Arial"/>
              <a:buAutoNum type="arabicPeriod"/>
            </a:pPr>
            <a:r>
              <a:rPr lang="en-US" sz="1600">
                <a:solidFill>
                  <a:schemeClr val="dk2"/>
                </a:solidFill>
                <a:latin typeface="Roboto Condensed"/>
                <a:ea typeface="Roboto Condensed"/>
                <a:cs typeface="Roboto Condensed"/>
                <a:sym typeface="Roboto Condensed"/>
              </a:rPr>
              <a:t>Rhythm , articulation </a:t>
            </a:r>
            <a:r>
              <a:rPr lang="en-US" sz="1600">
                <a:solidFill>
                  <a:schemeClr val="dk1"/>
                </a:solidFill>
                <a:latin typeface="Roboto Condensed"/>
                <a:ea typeface="Roboto Condensed"/>
                <a:cs typeface="Roboto Condensed"/>
                <a:sym typeface="Roboto Condensed"/>
              </a:rPr>
              <a:t>(dysarthria, stuttering).</a:t>
            </a:r>
            <a:endParaRPr/>
          </a:p>
          <a:p>
            <a:pPr indent="-457200" lvl="0" marL="457200" rtl="0" algn="l">
              <a:lnSpc>
                <a:spcPct val="100000"/>
              </a:lnSpc>
              <a:spcBef>
                <a:spcPts val="0"/>
              </a:spcBef>
              <a:spcAft>
                <a:spcPts val="0"/>
              </a:spcAft>
              <a:buSzPts val="1600"/>
              <a:buFont typeface="Arial"/>
              <a:buAutoNum type="arabicPeriod"/>
            </a:pPr>
            <a:r>
              <a:rPr lang="en-US" sz="1600">
                <a:solidFill>
                  <a:schemeClr val="dk2"/>
                </a:solidFill>
                <a:latin typeface="Roboto Condensed"/>
                <a:ea typeface="Roboto Condensed"/>
                <a:cs typeface="Roboto Condensed"/>
                <a:sym typeface="Roboto Condensed"/>
              </a:rPr>
              <a:t>Accent/dialect.</a:t>
            </a:r>
            <a:endParaRPr/>
          </a:p>
          <a:p>
            <a:pPr indent="-457200" lvl="0" marL="457200" rtl="0" algn="l">
              <a:lnSpc>
                <a:spcPct val="100000"/>
              </a:lnSpc>
              <a:spcBef>
                <a:spcPts val="0"/>
              </a:spcBef>
              <a:spcAft>
                <a:spcPts val="0"/>
              </a:spcAft>
              <a:buSzPts val="1600"/>
              <a:buFont typeface="Arial"/>
              <a:buAutoNum type="arabicPeriod"/>
            </a:pPr>
            <a:r>
              <a:rPr lang="en-US" sz="1600">
                <a:solidFill>
                  <a:schemeClr val="dk2"/>
                </a:solidFill>
                <a:latin typeface="Roboto Condensed"/>
                <a:ea typeface="Roboto Condensed"/>
                <a:cs typeface="Roboto Condensed"/>
                <a:sym typeface="Roboto Condensed"/>
              </a:rPr>
              <a:t>Volume/modulation </a:t>
            </a:r>
            <a:r>
              <a:rPr lang="en-US" sz="1600">
                <a:solidFill>
                  <a:schemeClr val="dk1"/>
                </a:solidFill>
                <a:latin typeface="Roboto Condensed"/>
                <a:ea typeface="Roboto Condensed"/>
                <a:cs typeface="Roboto Condensed"/>
                <a:sym typeface="Roboto Condensed"/>
              </a:rPr>
              <a:t>(loudness or softness).</a:t>
            </a:r>
            <a:endParaRPr/>
          </a:p>
          <a:p>
            <a:pPr indent="-457200" lvl="0" marL="457200" rtl="0" algn="l">
              <a:lnSpc>
                <a:spcPct val="100000"/>
              </a:lnSpc>
              <a:spcBef>
                <a:spcPts val="0"/>
              </a:spcBef>
              <a:spcAft>
                <a:spcPts val="0"/>
              </a:spcAft>
              <a:buSzPts val="1600"/>
              <a:buFont typeface="Arial"/>
              <a:buAutoNum type="arabicPeriod"/>
            </a:pPr>
            <a:r>
              <a:rPr lang="en-US" sz="1600">
                <a:solidFill>
                  <a:schemeClr val="dk2"/>
                </a:solidFill>
                <a:latin typeface="Roboto Condensed"/>
                <a:ea typeface="Roboto Condensed"/>
                <a:cs typeface="Roboto Condensed"/>
                <a:sym typeface="Roboto Condensed"/>
              </a:rPr>
              <a:t>Tone.</a:t>
            </a:r>
            <a:endParaRPr/>
          </a:p>
          <a:p>
            <a:pPr indent="-457200" lvl="0" marL="457200" rtl="0" algn="l">
              <a:lnSpc>
                <a:spcPct val="100000"/>
              </a:lnSpc>
              <a:spcBef>
                <a:spcPts val="0"/>
              </a:spcBef>
              <a:spcAft>
                <a:spcPts val="0"/>
              </a:spcAft>
              <a:buSzPts val="1600"/>
              <a:buFont typeface="Arial"/>
              <a:buAutoNum type="arabicPeriod"/>
            </a:pPr>
            <a:r>
              <a:rPr lang="en-US" sz="1600">
                <a:solidFill>
                  <a:schemeClr val="dk2"/>
                </a:solidFill>
                <a:latin typeface="Roboto Condensed"/>
                <a:ea typeface="Roboto Condensed"/>
                <a:cs typeface="Roboto Condensed"/>
                <a:sym typeface="Roboto Condensed"/>
              </a:rPr>
              <a:t>Long or short latency of speech</a:t>
            </a:r>
            <a:endParaRPr sz="1600">
              <a:solidFill>
                <a:schemeClr val="dk2"/>
              </a:solidFill>
              <a:latin typeface="Roboto Condensed"/>
              <a:ea typeface="Roboto Condensed"/>
              <a:cs typeface="Roboto Condensed"/>
              <a:sym typeface="Roboto Condensed"/>
            </a:endParaRPr>
          </a:p>
        </p:txBody>
      </p:sp>
      <p:sp>
        <p:nvSpPr>
          <p:cNvPr id="321" name="Google Shape;321;p7"/>
          <p:cNvSpPr txBox="1"/>
          <p:nvPr>
            <p:ph idx="2" type="title"/>
          </p:nvPr>
        </p:nvSpPr>
        <p:spPr>
          <a:xfrm>
            <a:off x="4721774" y="497447"/>
            <a:ext cx="4274559" cy="906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4800"/>
              <a:buNone/>
            </a:pPr>
            <a:r>
              <a:rPr lang="en-US" sz="2800"/>
              <a:t>Mood and affect </a:t>
            </a:r>
            <a:endParaRPr/>
          </a:p>
        </p:txBody>
      </p:sp>
      <p:sp>
        <p:nvSpPr>
          <p:cNvPr id="322" name="Google Shape;322;p7"/>
          <p:cNvSpPr txBox="1"/>
          <p:nvPr>
            <p:ph idx="3" type="subTitle"/>
          </p:nvPr>
        </p:nvSpPr>
        <p:spPr>
          <a:xfrm>
            <a:off x="4455372" y="1155197"/>
            <a:ext cx="4540961" cy="497100"/>
          </a:xfrm>
          <a:prstGeom prst="rect">
            <a:avLst/>
          </a:prstGeom>
          <a:noFill/>
          <a:ln>
            <a:noFill/>
          </a:ln>
        </p:spPr>
        <p:txBody>
          <a:bodyPr anchorCtr="0" anchor="t" bIns="91425" lIns="91425" spcFirstLastPara="1" rIns="91425" wrap="square" tIns="91425">
            <a:noAutofit/>
          </a:bodyPr>
          <a:lstStyle/>
          <a:p>
            <a:pPr indent="-285750" lvl="0" marL="285750" rtl="0" algn="l">
              <a:lnSpc>
                <a:spcPct val="100000"/>
              </a:lnSpc>
              <a:spcBef>
                <a:spcPts val="0"/>
              </a:spcBef>
              <a:spcAft>
                <a:spcPts val="0"/>
              </a:spcAft>
              <a:buSzPts val="1600"/>
              <a:buNone/>
            </a:pPr>
            <a:r>
              <a:rPr b="1" i="1" lang="en-US" u="sng">
                <a:solidFill>
                  <a:schemeClr val="dk1"/>
                </a:solidFill>
                <a:latin typeface="Roboto Condensed"/>
                <a:ea typeface="Roboto Condensed"/>
                <a:cs typeface="Roboto Condensed"/>
                <a:sym typeface="Roboto Condensed"/>
              </a:rPr>
              <a:t>Mood</a:t>
            </a:r>
            <a:r>
              <a:rPr b="1" i="1" lang="en-US">
                <a:solidFill>
                  <a:schemeClr val="dk1"/>
                </a:solidFill>
                <a:latin typeface="Roboto Condensed"/>
                <a:ea typeface="Roboto Condensed"/>
                <a:cs typeface="Roboto Condensed"/>
                <a:sym typeface="Roboto Condensed"/>
              </a:rPr>
              <a:t> </a:t>
            </a:r>
            <a:r>
              <a:rPr b="1" i="1" lang="en-US">
                <a:solidFill>
                  <a:schemeClr val="dk2"/>
                </a:solidFill>
                <a:latin typeface="Roboto Condensed"/>
                <a:ea typeface="Roboto Condensed"/>
                <a:cs typeface="Roboto Condensed"/>
                <a:sym typeface="Roboto Condensed"/>
              </a:rPr>
              <a:t>is </a:t>
            </a:r>
            <a:r>
              <a:rPr i="1" lang="en-US">
                <a:solidFill>
                  <a:schemeClr val="dk2"/>
                </a:solidFill>
                <a:latin typeface="Roboto Condensed"/>
                <a:ea typeface="Roboto Condensed"/>
                <a:cs typeface="Roboto Condensed"/>
                <a:sym typeface="Roboto Condensed"/>
              </a:rPr>
              <a:t>the emotion that the patient tells you he/she feels, often in quotations</a:t>
            </a:r>
            <a:r>
              <a:rPr i="1" lang="en-US">
                <a:solidFill>
                  <a:schemeClr val="dk1"/>
                </a:solidFill>
                <a:latin typeface="Roboto Condensed"/>
                <a:ea typeface="Roboto Condensed"/>
                <a:cs typeface="Roboto Condensed"/>
                <a:sym typeface="Roboto Condensed"/>
              </a:rPr>
              <a:t>.</a:t>
            </a:r>
            <a:endParaRPr/>
          </a:p>
          <a:p>
            <a:pPr indent="-285750" lvl="0" marL="285750" rtl="0" algn="l">
              <a:lnSpc>
                <a:spcPct val="100000"/>
              </a:lnSpc>
              <a:spcBef>
                <a:spcPts val="0"/>
              </a:spcBef>
              <a:spcAft>
                <a:spcPts val="0"/>
              </a:spcAft>
              <a:buSzPts val="1600"/>
              <a:buNone/>
            </a:pPr>
            <a:r>
              <a:rPr b="1" i="1" lang="en-US" u="sng">
                <a:solidFill>
                  <a:schemeClr val="dk1"/>
                </a:solidFill>
                <a:latin typeface="Roboto Condensed"/>
                <a:ea typeface="Roboto Condensed"/>
                <a:cs typeface="Roboto Condensed"/>
                <a:sym typeface="Roboto Condensed"/>
              </a:rPr>
              <a:t>Affect</a:t>
            </a:r>
            <a:r>
              <a:rPr b="1" i="1" lang="en-US">
                <a:solidFill>
                  <a:schemeClr val="dk1"/>
                </a:solidFill>
                <a:latin typeface="Roboto Condensed"/>
                <a:ea typeface="Roboto Condensed"/>
                <a:cs typeface="Roboto Condensed"/>
                <a:sym typeface="Roboto Condensed"/>
              </a:rPr>
              <a:t> </a:t>
            </a:r>
            <a:r>
              <a:rPr i="1" lang="en-US">
                <a:solidFill>
                  <a:srgbClr val="044458"/>
                </a:solidFill>
                <a:latin typeface="Roboto Condensed"/>
                <a:ea typeface="Roboto Condensed"/>
                <a:cs typeface="Roboto Condensed"/>
                <a:sym typeface="Roboto Condensed"/>
              </a:rPr>
              <a:t>is an assessment of how the patient’s mood appears to the examiner, including the amount and range of emotional expression.</a:t>
            </a:r>
            <a:endParaRPr/>
          </a:p>
          <a:p>
            <a:pPr indent="-285750" lvl="0" marL="285750" rtl="0" algn="l">
              <a:lnSpc>
                <a:spcPct val="100000"/>
              </a:lnSpc>
              <a:spcBef>
                <a:spcPts val="0"/>
              </a:spcBef>
              <a:spcAft>
                <a:spcPts val="0"/>
              </a:spcAft>
              <a:buSzPts val="1600"/>
              <a:buNone/>
            </a:pPr>
            <a:r>
              <a:rPr lang="en-US">
                <a:solidFill>
                  <a:schemeClr val="dk1"/>
                </a:solidFill>
                <a:latin typeface="Roboto Condensed"/>
                <a:ea typeface="Roboto Condensed"/>
                <a:cs typeface="Roboto Condensed"/>
                <a:sym typeface="Roboto Condensed"/>
              </a:rPr>
              <a:t>It is described with the following dimensions :</a:t>
            </a:r>
            <a:endParaRPr/>
          </a:p>
          <a:p>
            <a:pPr indent="-342900" lvl="0" marL="342900" rtl="0" algn="l">
              <a:lnSpc>
                <a:spcPct val="100000"/>
              </a:lnSpc>
              <a:spcBef>
                <a:spcPts val="0"/>
              </a:spcBef>
              <a:spcAft>
                <a:spcPts val="0"/>
              </a:spcAft>
              <a:buSzPts val="1600"/>
              <a:buFont typeface="Arial"/>
              <a:buAutoNum type="arabicPeriod"/>
            </a:pPr>
            <a:r>
              <a:rPr i="1" lang="en-US">
                <a:solidFill>
                  <a:schemeClr val="dk2"/>
                </a:solidFill>
                <a:latin typeface="Roboto Condensed"/>
                <a:ea typeface="Roboto Condensed"/>
                <a:cs typeface="Roboto Condensed"/>
                <a:sym typeface="Roboto Condensed"/>
              </a:rPr>
              <a:t>Type of affect </a:t>
            </a:r>
            <a:r>
              <a:rPr i="1" lang="en-US">
                <a:solidFill>
                  <a:schemeClr val="dk1"/>
                </a:solidFill>
                <a:latin typeface="Roboto Condensed"/>
                <a:ea typeface="Roboto Condensed"/>
                <a:cs typeface="Roboto Condensed"/>
                <a:sym typeface="Roboto Condensed"/>
              </a:rPr>
              <a:t>: </a:t>
            </a:r>
            <a:r>
              <a:rPr lang="en-US">
                <a:solidFill>
                  <a:schemeClr val="dk1"/>
                </a:solidFill>
                <a:latin typeface="Roboto Condensed"/>
                <a:ea typeface="Roboto Condensed"/>
                <a:cs typeface="Roboto Condensed"/>
                <a:sym typeface="Roboto Condensed"/>
              </a:rPr>
              <a:t>Euthymic, euphoric, neutral, dysphoric.</a:t>
            </a:r>
            <a:endParaRPr/>
          </a:p>
          <a:p>
            <a:pPr indent="-342900" lvl="0" marL="342900" rtl="0" algn="l">
              <a:lnSpc>
                <a:spcPct val="100000"/>
              </a:lnSpc>
              <a:spcBef>
                <a:spcPts val="0"/>
              </a:spcBef>
              <a:spcAft>
                <a:spcPts val="0"/>
              </a:spcAft>
              <a:buSzPts val="1600"/>
              <a:buFont typeface="Arial"/>
              <a:buAutoNum type="arabicPeriod"/>
            </a:pPr>
            <a:r>
              <a:rPr i="1" lang="en-US">
                <a:solidFill>
                  <a:schemeClr val="dk2"/>
                </a:solidFill>
                <a:latin typeface="Roboto Condensed"/>
                <a:ea typeface="Roboto Condensed"/>
                <a:cs typeface="Roboto Condensed"/>
                <a:sym typeface="Roboto Condensed"/>
              </a:rPr>
              <a:t>Range</a:t>
            </a:r>
            <a:r>
              <a:rPr i="1" lang="en-US">
                <a:solidFill>
                  <a:schemeClr val="dk1"/>
                </a:solidFill>
                <a:latin typeface="Roboto Condensed"/>
                <a:ea typeface="Roboto Condensed"/>
                <a:cs typeface="Roboto Condensed"/>
                <a:sym typeface="Roboto Condensed"/>
              </a:rPr>
              <a:t>: </a:t>
            </a:r>
            <a:r>
              <a:rPr lang="en-US">
                <a:solidFill>
                  <a:schemeClr val="dk1"/>
                </a:solidFill>
                <a:latin typeface="Roboto Condensed"/>
                <a:ea typeface="Roboto Condensed"/>
                <a:cs typeface="Roboto Condensed"/>
                <a:sym typeface="Roboto Condensed"/>
              </a:rPr>
              <a:t>the depth and range of the feelings shown : flat (none) —blunted (shallow) —constricted (limited) —full (average) —intense (more than normal).</a:t>
            </a:r>
            <a:endParaRPr/>
          </a:p>
          <a:p>
            <a:pPr indent="-342900" lvl="0" marL="342900" rtl="0" algn="l">
              <a:lnSpc>
                <a:spcPct val="100000"/>
              </a:lnSpc>
              <a:spcBef>
                <a:spcPts val="0"/>
              </a:spcBef>
              <a:spcAft>
                <a:spcPts val="0"/>
              </a:spcAft>
              <a:buSzPts val="1600"/>
              <a:buFont typeface="Arial"/>
              <a:buAutoNum type="arabicPeriod"/>
            </a:pPr>
            <a:r>
              <a:rPr i="1" lang="en-US">
                <a:solidFill>
                  <a:schemeClr val="dk2"/>
                </a:solidFill>
                <a:latin typeface="Roboto Condensed"/>
                <a:ea typeface="Roboto Condensed"/>
                <a:cs typeface="Roboto Condensed"/>
                <a:sym typeface="Roboto Condensed"/>
              </a:rPr>
              <a:t>Motility</a:t>
            </a:r>
            <a:r>
              <a:rPr i="1" lang="en-US">
                <a:solidFill>
                  <a:schemeClr val="dk1"/>
                </a:solidFill>
                <a:latin typeface="Roboto Condensed"/>
                <a:ea typeface="Roboto Condensed"/>
                <a:cs typeface="Roboto Condensed"/>
                <a:sym typeface="Roboto Condensed"/>
              </a:rPr>
              <a:t>:</a:t>
            </a:r>
            <a:r>
              <a:rPr lang="en-US">
                <a:solidFill>
                  <a:schemeClr val="dk1"/>
                </a:solidFill>
                <a:latin typeface="Roboto Condensed"/>
                <a:ea typeface="Roboto Condensed"/>
                <a:cs typeface="Roboto Condensed"/>
                <a:sym typeface="Roboto Condensed"/>
              </a:rPr>
              <a:t> how quickly a person appears to shift emotional states : sluggish —supple —labile.</a:t>
            </a:r>
            <a:endParaRPr/>
          </a:p>
          <a:p>
            <a:pPr indent="-342900" lvl="0" marL="342900" rtl="0" algn="l">
              <a:lnSpc>
                <a:spcPct val="100000"/>
              </a:lnSpc>
              <a:spcBef>
                <a:spcPts val="0"/>
              </a:spcBef>
              <a:spcAft>
                <a:spcPts val="0"/>
              </a:spcAft>
              <a:buSzPts val="1600"/>
              <a:buFont typeface="Arial"/>
              <a:buAutoNum type="arabicPeriod"/>
            </a:pPr>
            <a:r>
              <a:rPr i="1" lang="en-US">
                <a:solidFill>
                  <a:schemeClr val="dk2"/>
                </a:solidFill>
                <a:latin typeface="Roboto Condensed"/>
                <a:ea typeface="Roboto Condensed"/>
                <a:cs typeface="Roboto Condensed"/>
                <a:sym typeface="Roboto Condensed"/>
              </a:rPr>
              <a:t>Appropriateness to content</a:t>
            </a:r>
            <a:r>
              <a:rPr lang="en-US">
                <a:solidFill>
                  <a:schemeClr val="dk1"/>
                </a:solidFill>
                <a:latin typeface="Roboto Condensed"/>
                <a:ea typeface="Roboto Condensed"/>
                <a:cs typeface="Roboto Condensed"/>
                <a:sym typeface="Roboto Condensed"/>
              </a:rPr>
              <a:t> whether the affect is congruent with the subject of conversation or stated mood : appropriate —not appropriate.</a:t>
            </a:r>
            <a:endParaRPr>
              <a:solidFill>
                <a:schemeClr val="dk1"/>
              </a:solidFill>
              <a:latin typeface="Roboto Condensed"/>
              <a:ea typeface="Roboto Condensed"/>
              <a:cs typeface="Roboto Condensed"/>
              <a:sym typeface="Roboto Condensed"/>
            </a:endParaRPr>
          </a:p>
          <a:p>
            <a:pPr indent="-285750" lvl="0" marL="285750" rtl="0" algn="l">
              <a:lnSpc>
                <a:spcPct val="100000"/>
              </a:lnSpc>
              <a:spcBef>
                <a:spcPts val="0"/>
              </a:spcBef>
              <a:spcAft>
                <a:spcPts val="0"/>
              </a:spcAft>
              <a:buSzPts val="1600"/>
              <a:buNone/>
            </a:pPr>
            <a:r>
              <a:t/>
            </a:r>
            <a:endParaRPr>
              <a:solidFill>
                <a:schemeClr val="dk1"/>
              </a:solidFill>
              <a:latin typeface="Roboto Condensed"/>
              <a:ea typeface="Roboto Condensed"/>
              <a:cs typeface="Roboto Condensed"/>
              <a:sym typeface="Roboto Condensed"/>
            </a:endParaRPr>
          </a:p>
        </p:txBody>
      </p:sp>
      <p:sp>
        <p:nvSpPr>
          <p:cNvPr id="323" name="Google Shape;323;p7"/>
          <p:cNvSpPr txBox="1"/>
          <p:nvPr/>
        </p:nvSpPr>
        <p:spPr>
          <a:xfrm>
            <a:off x="4223803" y="1652297"/>
            <a:ext cx="46313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F3542"/>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1" name="Shape 1081"/>
        <p:cNvGrpSpPr/>
        <p:nvPr/>
      </p:nvGrpSpPr>
      <p:grpSpPr>
        <a:xfrm>
          <a:off x="0" y="0"/>
          <a:ext cx="0" cy="0"/>
          <a:chOff x="0" y="0"/>
          <a:chExt cx="0" cy="0"/>
        </a:xfrm>
      </p:grpSpPr>
      <p:sp>
        <p:nvSpPr>
          <p:cNvPr id="1082" name="Google Shape;1082;g2b1a1e75e5a_1_77"/>
          <p:cNvSpPr txBox="1"/>
          <p:nvPr>
            <p:ph type="title"/>
          </p:nvPr>
        </p:nvSpPr>
        <p:spPr>
          <a:xfrm>
            <a:off x="720000" y="5394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Etiology </a:t>
            </a:r>
            <a:endParaRPr/>
          </a:p>
        </p:txBody>
      </p:sp>
      <p:sp>
        <p:nvSpPr>
          <p:cNvPr id="1083" name="Google Shape;1083;g2b1a1e75e5a_1_77"/>
          <p:cNvSpPr txBox="1"/>
          <p:nvPr>
            <p:ph idx="1" type="body"/>
          </p:nvPr>
        </p:nvSpPr>
        <p:spPr>
          <a:xfrm>
            <a:off x="720725" y="1321375"/>
            <a:ext cx="7437900" cy="32877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sz="1600"/>
              <a:t>Precise cause is unknown but there are multiple contributing factors </a:t>
            </a:r>
            <a:endParaRPr sz="1600"/>
          </a:p>
          <a:p>
            <a:pPr indent="-330200" lvl="0" marL="457200" rtl="0" algn="l">
              <a:lnSpc>
                <a:spcPct val="100000"/>
              </a:lnSpc>
              <a:spcBef>
                <a:spcPts val="0"/>
              </a:spcBef>
              <a:spcAft>
                <a:spcPts val="0"/>
              </a:spcAft>
              <a:buSzPts val="1600"/>
              <a:buAutoNum type="arabicParenR"/>
            </a:pPr>
            <a:r>
              <a:rPr lang="en-US" sz="1600"/>
              <a:t>Neurotransmitters: </a:t>
            </a:r>
            <a:endParaRPr sz="1600"/>
          </a:p>
          <a:p>
            <a:pPr indent="-330200" lvl="1" marL="914400" rtl="0" algn="l">
              <a:lnSpc>
                <a:spcPct val="100000"/>
              </a:lnSpc>
              <a:spcBef>
                <a:spcPts val="0"/>
              </a:spcBef>
              <a:spcAft>
                <a:spcPts val="0"/>
              </a:spcAft>
              <a:buSzPts val="1600"/>
              <a:buChar char="•"/>
            </a:pPr>
            <a:r>
              <a:rPr lang="en-US" sz="1600"/>
              <a:t>depressed people with impulsive and suicidal behavior have low levels of </a:t>
            </a:r>
            <a:r>
              <a:rPr lang="en-US" sz="1600">
                <a:solidFill>
                  <a:schemeClr val="dk1"/>
                </a:solidFill>
              </a:rPr>
              <a:t>5-hydroxyindolacetic acid (5-HIAA), the main metabolite of serotonin in the CSF </a:t>
            </a:r>
            <a:endParaRPr sz="1600">
              <a:solidFill>
                <a:schemeClr val="dk1"/>
              </a:solidFill>
            </a:endParaRPr>
          </a:p>
          <a:p>
            <a:pPr indent="-330200" lvl="1" marL="914400" rtl="0" algn="l">
              <a:lnSpc>
                <a:spcPct val="100000"/>
              </a:lnSpc>
              <a:spcBef>
                <a:spcPts val="0"/>
              </a:spcBef>
              <a:spcAft>
                <a:spcPts val="0"/>
              </a:spcAft>
              <a:buClr>
                <a:schemeClr val="dk1"/>
              </a:buClr>
              <a:buSzPts val="1600"/>
              <a:buChar char="•"/>
            </a:pPr>
            <a:r>
              <a:rPr lang="en-US" sz="1600">
                <a:solidFill>
                  <a:schemeClr val="dk1"/>
                </a:solidFill>
              </a:rPr>
              <a:t>Increased sensitivity of beta-adrenergic receptors in brain </a:t>
            </a:r>
            <a:endParaRPr sz="1600">
              <a:solidFill>
                <a:schemeClr val="dk1"/>
              </a:solidFill>
            </a:endParaRPr>
          </a:p>
          <a:p>
            <a:pPr indent="-330200" lvl="0" marL="457200" rtl="0" algn="l">
              <a:lnSpc>
                <a:spcPct val="100000"/>
              </a:lnSpc>
              <a:spcBef>
                <a:spcPts val="0"/>
              </a:spcBef>
              <a:spcAft>
                <a:spcPts val="0"/>
              </a:spcAft>
              <a:buClr>
                <a:schemeClr val="dk1"/>
              </a:buClr>
              <a:buSzPts val="1600"/>
              <a:buAutoNum type="arabicParenR"/>
            </a:pPr>
            <a:r>
              <a:rPr lang="en-US" sz="1600">
                <a:solidFill>
                  <a:schemeClr val="dk1"/>
                </a:solidFill>
              </a:rPr>
              <a:t>High cortisol </a:t>
            </a:r>
            <a:endParaRPr sz="1600">
              <a:solidFill>
                <a:schemeClr val="dk1"/>
              </a:solidFill>
            </a:endParaRPr>
          </a:p>
          <a:p>
            <a:pPr indent="-330200" lvl="0" marL="457200" rtl="0" algn="l">
              <a:lnSpc>
                <a:spcPct val="100000"/>
              </a:lnSpc>
              <a:spcBef>
                <a:spcPts val="0"/>
              </a:spcBef>
              <a:spcAft>
                <a:spcPts val="0"/>
              </a:spcAft>
              <a:buClr>
                <a:schemeClr val="dk1"/>
              </a:buClr>
              <a:buSzPts val="1600"/>
              <a:buAutoNum type="arabicParenR"/>
            </a:pPr>
            <a:r>
              <a:rPr lang="en-US" sz="1600">
                <a:solidFill>
                  <a:schemeClr val="dk1"/>
                </a:solidFill>
              </a:rPr>
              <a:t>Abnormal thyroid axis</a:t>
            </a:r>
            <a:endParaRPr sz="1600">
              <a:solidFill>
                <a:schemeClr val="dk1"/>
              </a:solidFill>
            </a:endParaRPr>
          </a:p>
          <a:p>
            <a:pPr indent="-330200" lvl="0" marL="457200" rtl="0" algn="l">
              <a:lnSpc>
                <a:spcPct val="100000"/>
              </a:lnSpc>
              <a:spcBef>
                <a:spcPts val="0"/>
              </a:spcBef>
              <a:spcAft>
                <a:spcPts val="0"/>
              </a:spcAft>
              <a:buClr>
                <a:schemeClr val="dk1"/>
              </a:buClr>
              <a:buSzPts val="1600"/>
              <a:buAutoNum type="arabicParenR"/>
            </a:pPr>
            <a:r>
              <a:rPr lang="en-US" sz="1600">
                <a:solidFill>
                  <a:schemeClr val="dk1"/>
                </a:solidFill>
              </a:rPr>
              <a:t>Psychosocial/life events </a:t>
            </a:r>
            <a:endParaRPr sz="1600">
              <a:solidFill>
                <a:schemeClr val="dk1"/>
              </a:solidFill>
            </a:endParaRPr>
          </a:p>
          <a:p>
            <a:pPr indent="-330200" lvl="0" marL="457200" rtl="0" algn="l">
              <a:lnSpc>
                <a:spcPct val="100000"/>
              </a:lnSpc>
              <a:spcBef>
                <a:spcPts val="0"/>
              </a:spcBef>
              <a:spcAft>
                <a:spcPts val="0"/>
              </a:spcAft>
              <a:buClr>
                <a:schemeClr val="dk1"/>
              </a:buClr>
              <a:buSzPts val="1600"/>
              <a:buAutoNum type="arabicParenR"/>
            </a:pPr>
            <a:r>
              <a:rPr lang="en-US" sz="1600">
                <a:solidFill>
                  <a:schemeClr val="dk1"/>
                </a:solidFill>
              </a:rPr>
              <a:t>Genetics</a:t>
            </a:r>
            <a:endParaRPr sz="1600">
              <a:solidFill>
                <a:schemeClr val="dk1"/>
              </a:solidFill>
            </a:endParaRPr>
          </a:p>
          <a:p>
            <a:pPr indent="-279400" lvl="1" marL="914400" rtl="0" algn="l">
              <a:lnSpc>
                <a:spcPct val="115000"/>
              </a:lnSpc>
              <a:spcBef>
                <a:spcPts val="0"/>
              </a:spcBef>
              <a:spcAft>
                <a:spcPts val="0"/>
              </a:spcAft>
              <a:buClr>
                <a:schemeClr val="dk1"/>
              </a:buClr>
              <a:buSzPts val="800"/>
              <a:buFont typeface="Roboto Condensed Light"/>
              <a:buChar char="•"/>
            </a:pPr>
            <a:r>
              <a:rPr lang="en-US" sz="1600">
                <a:solidFill>
                  <a:schemeClr val="dk1"/>
                </a:solidFill>
              </a:rPr>
              <a:t>First-degree relatives are two to four times more likely to have MDD. Concordance rate for monozygotic twins is &lt;40%, and 10–20% for dizygotic twins</a:t>
            </a:r>
            <a:endParaRPr sz="800">
              <a:solidFill>
                <a:schemeClr val="dk1"/>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7" name="Shape 1087"/>
        <p:cNvGrpSpPr/>
        <p:nvPr/>
      </p:nvGrpSpPr>
      <p:grpSpPr>
        <a:xfrm>
          <a:off x="0" y="0"/>
          <a:ext cx="0" cy="0"/>
          <a:chOff x="0" y="0"/>
          <a:chExt cx="0" cy="0"/>
        </a:xfrm>
      </p:grpSpPr>
      <p:sp>
        <p:nvSpPr>
          <p:cNvPr id="1088" name="Google Shape;1088;g2b1a1e75e5a_1_84"/>
          <p:cNvSpPr txBox="1"/>
          <p:nvPr>
            <p:ph type="title"/>
          </p:nvPr>
        </p:nvSpPr>
        <p:spPr>
          <a:xfrm>
            <a:off x="366725" y="362025"/>
            <a:ext cx="80565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Risk factors for depression in women</a:t>
            </a:r>
            <a:endParaRPr/>
          </a:p>
        </p:txBody>
      </p:sp>
      <p:sp>
        <p:nvSpPr>
          <p:cNvPr id="1089" name="Google Shape;1089;g2b1a1e75e5a_1_84"/>
          <p:cNvSpPr txBox="1"/>
          <p:nvPr>
            <p:ph idx="1" type="body"/>
          </p:nvPr>
        </p:nvSpPr>
        <p:spPr>
          <a:xfrm>
            <a:off x="467350" y="1144035"/>
            <a:ext cx="7702500" cy="3287700"/>
          </a:xfrm>
          <a:prstGeom prst="rect">
            <a:avLst/>
          </a:prstGeom>
          <a:noFill/>
          <a:ln>
            <a:noFill/>
          </a:ln>
        </p:spPr>
        <p:txBody>
          <a:bodyPr anchorCtr="0" anchor="t" bIns="45700" lIns="91425" spcFirstLastPara="1" rIns="91425" wrap="square" tIns="45700">
            <a:normAutofit/>
          </a:bodyPr>
          <a:lstStyle/>
          <a:p>
            <a:pPr indent="-387350" lvl="0" marL="457200" rtl="0" algn="l">
              <a:lnSpc>
                <a:spcPct val="115000"/>
              </a:lnSpc>
              <a:spcBef>
                <a:spcPts val="700"/>
              </a:spcBef>
              <a:spcAft>
                <a:spcPts val="0"/>
              </a:spcAft>
              <a:buClr>
                <a:schemeClr val="dk1"/>
              </a:buClr>
              <a:buSzPts val="2500"/>
              <a:buFont typeface="Roboto Condensed"/>
              <a:buChar char="•"/>
            </a:pPr>
            <a:r>
              <a:rPr lang="en-US" sz="2500">
                <a:solidFill>
                  <a:schemeClr val="dk1"/>
                </a:solidFill>
                <a:latin typeface="Roboto Condensed"/>
                <a:ea typeface="Roboto Condensed"/>
                <a:cs typeface="Roboto Condensed"/>
                <a:sym typeface="Roboto Condensed"/>
              </a:rPr>
              <a:t>3 or more children under the age of 14 at home</a:t>
            </a:r>
            <a:endParaRPr sz="2500">
              <a:solidFill>
                <a:schemeClr val="dk1"/>
              </a:solidFill>
              <a:latin typeface="Roboto Condensed"/>
              <a:ea typeface="Roboto Condensed"/>
              <a:cs typeface="Roboto Condensed"/>
              <a:sym typeface="Roboto Condensed"/>
            </a:endParaRPr>
          </a:p>
          <a:p>
            <a:pPr indent="-387350" lvl="0" marL="457200" rtl="0" algn="l">
              <a:lnSpc>
                <a:spcPct val="115000"/>
              </a:lnSpc>
              <a:spcBef>
                <a:spcPts val="0"/>
              </a:spcBef>
              <a:spcAft>
                <a:spcPts val="0"/>
              </a:spcAft>
              <a:buClr>
                <a:schemeClr val="dk1"/>
              </a:buClr>
              <a:buSzPts val="2500"/>
              <a:buFont typeface="Roboto Condensed"/>
              <a:buChar char="•"/>
            </a:pPr>
            <a:r>
              <a:rPr lang="en-US" sz="2500">
                <a:solidFill>
                  <a:schemeClr val="dk1"/>
                </a:solidFill>
                <a:latin typeface="Roboto Condensed"/>
                <a:ea typeface="Roboto Condensed"/>
                <a:cs typeface="Roboto Condensed"/>
                <a:sym typeface="Roboto Condensed"/>
              </a:rPr>
              <a:t>Not working outside home</a:t>
            </a:r>
            <a:endParaRPr sz="2500">
              <a:solidFill>
                <a:schemeClr val="dk1"/>
              </a:solidFill>
              <a:latin typeface="Roboto Condensed"/>
              <a:ea typeface="Roboto Condensed"/>
              <a:cs typeface="Roboto Condensed"/>
              <a:sym typeface="Roboto Condensed"/>
            </a:endParaRPr>
          </a:p>
          <a:p>
            <a:pPr indent="-387350" lvl="0" marL="457200" rtl="0" algn="l">
              <a:lnSpc>
                <a:spcPct val="115000"/>
              </a:lnSpc>
              <a:spcBef>
                <a:spcPts val="0"/>
              </a:spcBef>
              <a:spcAft>
                <a:spcPts val="0"/>
              </a:spcAft>
              <a:buClr>
                <a:schemeClr val="dk1"/>
              </a:buClr>
              <a:buSzPts val="2500"/>
              <a:buFont typeface="Roboto Condensed"/>
              <a:buChar char="•"/>
            </a:pPr>
            <a:r>
              <a:rPr lang="en-US" sz="2500">
                <a:solidFill>
                  <a:schemeClr val="dk1"/>
                </a:solidFill>
                <a:latin typeface="Roboto Condensed"/>
                <a:ea typeface="Roboto Condensed"/>
                <a:cs typeface="Roboto Condensed"/>
                <a:sym typeface="Roboto Condensed"/>
              </a:rPr>
              <a:t>Lack of confiding relationships</a:t>
            </a:r>
            <a:endParaRPr sz="2500">
              <a:solidFill>
                <a:schemeClr val="dk1"/>
              </a:solidFill>
              <a:latin typeface="Roboto Condensed"/>
              <a:ea typeface="Roboto Condensed"/>
              <a:cs typeface="Roboto Condensed"/>
              <a:sym typeface="Roboto Condensed"/>
            </a:endParaRPr>
          </a:p>
          <a:p>
            <a:pPr indent="-387350" lvl="0" marL="457200" rtl="0" algn="l">
              <a:lnSpc>
                <a:spcPct val="115000"/>
              </a:lnSpc>
              <a:spcBef>
                <a:spcPts val="0"/>
              </a:spcBef>
              <a:spcAft>
                <a:spcPts val="0"/>
              </a:spcAft>
              <a:buClr>
                <a:schemeClr val="dk1"/>
              </a:buClr>
              <a:buSzPts val="2500"/>
              <a:buFont typeface="Roboto Condensed"/>
              <a:buChar char="•"/>
            </a:pPr>
            <a:r>
              <a:rPr lang="en-US" sz="2500">
                <a:solidFill>
                  <a:schemeClr val="dk1"/>
                </a:solidFill>
                <a:latin typeface="Roboto Condensed"/>
                <a:ea typeface="Roboto Condensed"/>
                <a:cs typeface="Roboto Condensed"/>
                <a:sym typeface="Roboto Condensed"/>
              </a:rPr>
              <a:t>Loss of mother by death or separation before the age of 11 years</a:t>
            </a:r>
            <a:endParaRPr sz="2500">
              <a:solidFill>
                <a:schemeClr val="dk1"/>
              </a:solidFill>
              <a:latin typeface="Roboto Condensed"/>
              <a:ea typeface="Roboto Condensed"/>
              <a:cs typeface="Roboto Condensed"/>
              <a:sym typeface="Roboto Condensed"/>
            </a:endParaRPr>
          </a:p>
          <a:p>
            <a:pPr indent="-228600" lvl="0" marL="457200" rtl="0" algn="l">
              <a:lnSpc>
                <a:spcPct val="100000"/>
              </a:lnSpc>
              <a:spcBef>
                <a:spcPts val="0"/>
              </a:spcBef>
              <a:spcAft>
                <a:spcPts val="0"/>
              </a:spcAft>
              <a:buSzPts val="1100"/>
              <a:buFont typeface="Roboto Condensed"/>
              <a:buNone/>
            </a:pPr>
            <a:r>
              <a:t/>
            </a:r>
            <a:endParaRPr sz="1100">
              <a:latin typeface="Roboto Condensed"/>
              <a:ea typeface="Roboto Condensed"/>
              <a:cs typeface="Roboto Condensed"/>
              <a:sym typeface="Roboto Condensed"/>
            </a:endParaRPr>
          </a:p>
        </p:txBody>
      </p:sp>
      <p:sp>
        <p:nvSpPr>
          <p:cNvPr id="1090" name="Google Shape;1090;g2b1a1e75e5a_1_84"/>
          <p:cNvSpPr txBox="1"/>
          <p:nvPr/>
        </p:nvSpPr>
        <p:spPr>
          <a:xfrm>
            <a:off x="131208" y="545183"/>
            <a:ext cx="4632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F3542"/>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4" name="Shape 1094"/>
        <p:cNvGrpSpPr/>
        <p:nvPr/>
      </p:nvGrpSpPr>
      <p:grpSpPr>
        <a:xfrm>
          <a:off x="0" y="0"/>
          <a:ext cx="0" cy="0"/>
          <a:chOff x="0" y="0"/>
          <a:chExt cx="0" cy="0"/>
        </a:xfrm>
      </p:grpSpPr>
      <p:sp>
        <p:nvSpPr>
          <p:cNvPr id="1095" name="Google Shape;1095;g2b1a1e75e5a_1_93"/>
          <p:cNvSpPr txBox="1"/>
          <p:nvPr>
            <p:ph type="title"/>
          </p:nvPr>
        </p:nvSpPr>
        <p:spPr>
          <a:xfrm>
            <a:off x="225925" y="311350"/>
            <a:ext cx="82368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sz="3600"/>
              <a:t>Risk factors for suicide and risk assessment </a:t>
            </a:r>
            <a:endParaRPr sz="3600"/>
          </a:p>
        </p:txBody>
      </p:sp>
      <p:pic>
        <p:nvPicPr>
          <p:cNvPr id="1096" name="Google Shape;1096;g2b1a1e75e5a_1_93"/>
          <p:cNvPicPr preferRelativeResize="0"/>
          <p:nvPr/>
        </p:nvPicPr>
        <p:blipFill rotWithShape="1">
          <a:blip r:embed="rId3">
            <a:alphaModFix/>
          </a:blip>
          <a:srcRect b="0" l="0" r="0" t="0"/>
          <a:stretch/>
        </p:blipFill>
        <p:spPr>
          <a:xfrm>
            <a:off x="415950" y="991147"/>
            <a:ext cx="4548074" cy="3898979"/>
          </a:xfrm>
          <a:prstGeom prst="rect">
            <a:avLst/>
          </a:prstGeom>
          <a:noFill/>
          <a:ln>
            <a:noFill/>
          </a:ln>
        </p:spPr>
      </p:pic>
      <p:pic>
        <p:nvPicPr>
          <p:cNvPr id="1097" name="Google Shape;1097;g2b1a1e75e5a_1_93"/>
          <p:cNvPicPr preferRelativeResize="0"/>
          <p:nvPr/>
        </p:nvPicPr>
        <p:blipFill rotWithShape="1">
          <a:blip r:embed="rId4">
            <a:alphaModFix/>
          </a:blip>
          <a:srcRect b="0" l="0" r="0" t="0"/>
          <a:stretch/>
        </p:blipFill>
        <p:spPr>
          <a:xfrm>
            <a:off x="5078801" y="1256400"/>
            <a:ext cx="4065200" cy="2115348"/>
          </a:xfrm>
          <a:prstGeom prst="rect">
            <a:avLst/>
          </a:prstGeom>
          <a:noFill/>
          <a:ln>
            <a:noFill/>
          </a:ln>
        </p:spPr>
      </p:pic>
      <p:pic>
        <p:nvPicPr>
          <p:cNvPr id="1098" name="Google Shape;1098;g2b1a1e75e5a_1_93"/>
          <p:cNvPicPr preferRelativeResize="0"/>
          <p:nvPr/>
        </p:nvPicPr>
        <p:blipFill rotWithShape="1">
          <a:blip r:embed="rId5">
            <a:alphaModFix/>
          </a:blip>
          <a:srcRect b="0" l="0" r="0" t="0"/>
          <a:stretch/>
        </p:blipFill>
        <p:spPr>
          <a:xfrm>
            <a:off x="5206829" y="3468300"/>
            <a:ext cx="2493975" cy="795625"/>
          </a:xfrm>
          <a:prstGeom prst="rect">
            <a:avLst/>
          </a:prstGeom>
          <a:noFill/>
          <a:ln>
            <a:noFill/>
          </a:ln>
        </p:spPr>
      </p:pic>
      <p:sp>
        <p:nvSpPr>
          <p:cNvPr id="1099" name="Google Shape;1099;g2b1a1e75e5a_1_93"/>
          <p:cNvSpPr txBox="1"/>
          <p:nvPr/>
        </p:nvSpPr>
        <p:spPr>
          <a:xfrm>
            <a:off x="-21192" y="1002383"/>
            <a:ext cx="4632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F3542"/>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1100" name="Google Shape;1100;g2b1a1e75e5a_1_93"/>
          <p:cNvSpPr txBox="1"/>
          <p:nvPr/>
        </p:nvSpPr>
        <p:spPr>
          <a:xfrm>
            <a:off x="302125" y="1532700"/>
            <a:ext cx="506700" cy="24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Rubik"/>
                <a:ea typeface="Rubik"/>
                <a:cs typeface="Rubik"/>
                <a:sym typeface="Rubik"/>
              </a:rPr>
              <a:t>most imp.</a:t>
            </a:r>
            <a:endParaRPr b="0" i="0" sz="800" u="none" cap="none" strike="noStrike">
              <a:solidFill>
                <a:srgbClr val="000000"/>
              </a:solidFill>
              <a:latin typeface="Rubik"/>
              <a:ea typeface="Rubik"/>
              <a:cs typeface="Rubik"/>
              <a:sym typeface="Rubik"/>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4" name="Shape 1104"/>
        <p:cNvGrpSpPr/>
        <p:nvPr/>
      </p:nvGrpSpPr>
      <p:grpSpPr>
        <a:xfrm>
          <a:off x="0" y="0"/>
          <a:ext cx="0" cy="0"/>
          <a:chOff x="0" y="0"/>
          <a:chExt cx="0" cy="0"/>
        </a:xfrm>
      </p:grpSpPr>
      <p:sp>
        <p:nvSpPr>
          <p:cNvPr id="1105" name="Google Shape;1105;g2b1a1e75e5a_1_101"/>
          <p:cNvSpPr txBox="1"/>
          <p:nvPr>
            <p:ph type="title"/>
          </p:nvPr>
        </p:nvSpPr>
        <p:spPr>
          <a:xfrm>
            <a:off x="415950" y="2987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Prognosis </a:t>
            </a:r>
            <a:endParaRPr/>
          </a:p>
        </p:txBody>
      </p:sp>
      <p:sp>
        <p:nvSpPr>
          <p:cNvPr id="1106" name="Google Shape;1106;g2b1a1e75e5a_1_101"/>
          <p:cNvSpPr txBox="1"/>
          <p:nvPr>
            <p:ph idx="1" type="body"/>
          </p:nvPr>
        </p:nvSpPr>
        <p:spPr>
          <a:xfrm>
            <a:off x="139350" y="992000"/>
            <a:ext cx="7917900" cy="2466600"/>
          </a:xfrm>
          <a:prstGeom prst="rect">
            <a:avLst/>
          </a:prstGeom>
          <a:noFill/>
          <a:ln>
            <a:noFill/>
          </a:ln>
        </p:spPr>
        <p:txBody>
          <a:bodyPr anchorCtr="0" anchor="t" bIns="45700" lIns="91425" spcFirstLastPara="1" rIns="91425" wrap="square" tIns="45700">
            <a:noAutofit/>
          </a:bodyPr>
          <a:lstStyle/>
          <a:p>
            <a:pPr indent="-317500" lvl="0" marL="457200" rtl="0" algn="l">
              <a:lnSpc>
                <a:spcPct val="115000"/>
              </a:lnSpc>
              <a:spcBef>
                <a:spcPts val="700"/>
              </a:spcBef>
              <a:spcAft>
                <a:spcPts val="0"/>
              </a:spcAft>
              <a:buClr>
                <a:schemeClr val="dk1"/>
              </a:buClr>
              <a:buSzPts val="1400"/>
              <a:buFont typeface="Arial"/>
              <a:buChar char="•"/>
            </a:pPr>
            <a:r>
              <a:rPr lang="en-US">
                <a:solidFill>
                  <a:schemeClr val="dk1"/>
                </a:solidFill>
                <a:latin typeface="Arial"/>
                <a:ea typeface="Arial"/>
                <a:cs typeface="Arial"/>
                <a:sym typeface="Arial"/>
              </a:rPr>
              <a:t>Untreated, depressive episodes are </a:t>
            </a:r>
            <a:r>
              <a:rPr b="1" lang="en-US">
                <a:solidFill>
                  <a:schemeClr val="dk2"/>
                </a:solidFill>
                <a:latin typeface="Arial"/>
                <a:ea typeface="Arial"/>
                <a:cs typeface="Arial"/>
                <a:sym typeface="Arial"/>
              </a:rPr>
              <a:t>self-limiting</a:t>
            </a:r>
            <a:r>
              <a:rPr lang="en-US">
                <a:solidFill>
                  <a:schemeClr val="dk1"/>
                </a:solidFill>
                <a:latin typeface="Arial"/>
                <a:ea typeface="Arial"/>
                <a:cs typeface="Arial"/>
                <a:sym typeface="Arial"/>
              </a:rPr>
              <a:t> but last from 6 to 12 months. </a:t>
            </a:r>
            <a:endParaRPr>
              <a:solidFill>
                <a:schemeClr val="dk1"/>
              </a:solidFill>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Font typeface="Arial"/>
              <a:buChar char="•"/>
            </a:pPr>
            <a:r>
              <a:rPr lang="en-US">
                <a:solidFill>
                  <a:schemeClr val="dk1"/>
                </a:solidFill>
                <a:latin typeface="Arial"/>
                <a:ea typeface="Arial"/>
                <a:cs typeface="Arial"/>
                <a:sym typeface="Arial"/>
              </a:rPr>
              <a:t>Generally, episodes occur more frequently as the disorder progresses.</a:t>
            </a:r>
            <a:br>
              <a:rPr lang="en-US">
                <a:solidFill>
                  <a:schemeClr val="dk1"/>
                </a:solidFill>
                <a:latin typeface="Arial"/>
                <a:ea typeface="Arial"/>
                <a:cs typeface="Arial"/>
                <a:sym typeface="Arial"/>
              </a:rPr>
            </a:br>
            <a:r>
              <a:rPr lang="en-US">
                <a:solidFill>
                  <a:schemeClr val="dk1"/>
                </a:solidFill>
                <a:latin typeface="Arial"/>
                <a:ea typeface="Arial"/>
                <a:cs typeface="Arial"/>
                <a:sym typeface="Arial"/>
              </a:rPr>
              <a:t>The risk of a subsequent major depressive episode is 50–60% within the first 2 years after the first episode. </a:t>
            </a:r>
            <a:endParaRPr>
              <a:solidFill>
                <a:schemeClr val="dk1"/>
              </a:solidFill>
              <a:latin typeface="Arial"/>
              <a:ea typeface="Arial"/>
              <a:cs typeface="Arial"/>
              <a:sym typeface="Arial"/>
            </a:endParaRPr>
          </a:p>
          <a:p>
            <a:pPr indent="-317500" lvl="0" marL="457200" rtl="0" algn="l">
              <a:lnSpc>
                <a:spcPct val="115000"/>
              </a:lnSpc>
              <a:spcBef>
                <a:spcPts val="0"/>
              </a:spcBef>
              <a:spcAft>
                <a:spcPts val="0"/>
              </a:spcAft>
              <a:buClr>
                <a:schemeClr val="dk2"/>
              </a:buClr>
              <a:buSzPts val="1400"/>
              <a:buChar char="•"/>
            </a:pPr>
            <a:r>
              <a:rPr b="1" lang="en-US" u="sng">
                <a:solidFill>
                  <a:schemeClr val="dk2"/>
                </a:solidFill>
                <a:latin typeface="Arial"/>
                <a:ea typeface="Arial"/>
                <a:cs typeface="Arial"/>
                <a:sym typeface="Arial"/>
              </a:rPr>
              <a:t>Up to 15% of patients with MDD eventually commit suicide.</a:t>
            </a:r>
            <a:endParaRPr b="1" u="sng">
              <a:solidFill>
                <a:schemeClr val="dk2"/>
              </a:solidFill>
              <a:latin typeface="Arial"/>
              <a:ea typeface="Arial"/>
              <a:cs typeface="Arial"/>
              <a:sym typeface="Arial"/>
            </a:endParaRPr>
          </a:p>
          <a:p>
            <a:pPr indent="-317500" lvl="0" marL="457200" rtl="0" algn="l">
              <a:lnSpc>
                <a:spcPct val="115000"/>
              </a:lnSpc>
              <a:spcBef>
                <a:spcPts val="0"/>
              </a:spcBef>
              <a:spcAft>
                <a:spcPts val="0"/>
              </a:spcAft>
              <a:buSzPts val="1400"/>
              <a:buFont typeface="Arial"/>
              <a:buChar char="•"/>
            </a:pPr>
            <a:r>
              <a:rPr lang="en-US">
                <a:solidFill>
                  <a:schemeClr val="dk1"/>
                </a:solidFill>
                <a:latin typeface="Arial"/>
                <a:ea typeface="Arial"/>
                <a:cs typeface="Arial"/>
                <a:sym typeface="Arial"/>
              </a:rPr>
              <a:t>Approximately 60–70% of patients show a significant response to antidepressants</a:t>
            </a:r>
            <a:r>
              <a:rPr lang="en-US">
                <a:solidFill>
                  <a:srgbClr val="C00000"/>
                </a:solidFill>
                <a:latin typeface="Arial"/>
                <a:ea typeface="Arial"/>
                <a:cs typeface="Arial"/>
                <a:sym typeface="Arial"/>
              </a:rPr>
              <a:t>.</a:t>
            </a:r>
            <a:br>
              <a:rPr lang="en-US">
                <a:solidFill>
                  <a:srgbClr val="C00000"/>
                </a:solidFill>
                <a:latin typeface="Arial"/>
                <a:ea typeface="Arial"/>
                <a:cs typeface="Arial"/>
                <a:sym typeface="Arial"/>
              </a:rPr>
            </a:br>
            <a:r>
              <a:rPr lang="en-US">
                <a:solidFill>
                  <a:schemeClr val="dk1"/>
                </a:solidFill>
                <a:latin typeface="Arial"/>
                <a:ea typeface="Arial"/>
                <a:cs typeface="Arial"/>
                <a:sym typeface="Arial"/>
              </a:rPr>
              <a:t>Combined treatment with both an antidepressant and psychotherapy produce a significantly ↑ response for MDD.</a:t>
            </a:r>
            <a:endParaRPr/>
          </a:p>
        </p:txBody>
      </p:sp>
      <p:sp>
        <p:nvSpPr>
          <p:cNvPr id="1107" name="Google Shape;1107;g2b1a1e75e5a_1_101"/>
          <p:cNvSpPr txBox="1"/>
          <p:nvPr/>
        </p:nvSpPr>
        <p:spPr>
          <a:xfrm>
            <a:off x="962800" y="3071175"/>
            <a:ext cx="3000000" cy="19203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600"/>
              </a:spcBef>
              <a:spcAft>
                <a:spcPts val="0"/>
              </a:spcAft>
              <a:buClr>
                <a:srgbClr val="000000"/>
              </a:buClr>
              <a:buSzPts val="1300"/>
              <a:buFont typeface="Arial"/>
              <a:buNone/>
            </a:pPr>
            <a:r>
              <a:rPr b="1" i="0" lang="en-US" sz="1300" u="sng" cap="none" strike="noStrike">
                <a:solidFill>
                  <a:srgbClr val="77933C"/>
                </a:solidFill>
                <a:latin typeface="Roboto Condensed"/>
                <a:ea typeface="Roboto Condensed"/>
                <a:cs typeface="Roboto Condensed"/>
                <a:sym typeface="Roboto Condensed"/>
              </a:rPr>
              <a:t>Good prognostic factors</a:t>
            </a:r>
            <a:endParaRPr b="1" i="0" sz="1300" u="sng" cap="none" strike="noStrike">
              <a:solidFill>
                <a:srgbClr val="77933C"/>
              </a:solidFill>
              <a:latin typeface="Roboto Condensed"/>
              <a:ea typeface="Roboto Condensed"/>
              <a:cs typeface="Roboto Condensed"/>
              <a:sym typeface="Roboto Condensed"/>
            </a:endParaRPr>
          </a:p>
          <a:p>
            <a:pPr indent="0" lvl="0" marL="0" marR="0" rtl="0" algn="l">
              <a:lnSpc>
                <a:spcPct val="115000"/>
              </a:lnSpc>
              <a:spcBef>
                <a:spcPts val="600"/>
              </a:spcBef>
              <a:spcAft>
                <a:spcPts val="0"/>
              </a:spcAft>
              <a:buClr>
                <a:srgbClr val="000000"/>
              </a:buClr>
              <a:buSzPts val="1300"/>
              <a:buFont typeface="Arial"/>
              <a:buNone/>
            </a:pPr>
            <a:r>
              <a:rPr b="0" i="0" lang="en-US" sz="1300" u="none" cap="none" strike="noStrike">
                <a:solidFill>
                  <a:schemeClr val="dk1"/>
                </a:solidFill>
                <a:latin typeface="Roboto Condensed"/>
                <a:ea typeface="Roboto Condensed"/>
                <a:cs typeface="Roboto Condensed"/>
                <a:sym typeface="Roboto Condensed"/>
              </a:rPr>
              <a:t>• Abrupt or acute onset</a:t>
            </a:r>
            <a:endParaRPr b="0" i="0" sz="1300" u="none" cap="none" strike="noStrike">
              <a:solidFill>
                <a:schemeClr val="dk1"/>
              </a:solidFill>
              <a:latin typeface="Roboto Condensed"/>
              <a:ea typeface="Roboto Condensed"/>
              <a:cs typeface="Roboto Condensed"/>
              <a:sym typeface="Roboto Condensed"/>
            </a:endParaRPr>
          </a:p>
          <a:p>
            <a:pPr indent="0" lvl="0" marL="0" marR="0" rtl="0" algn="l">
              <a:lnSpc>
                <a:spcPct val="115000"/>
              </a:lnSpc>
              <a:spcBef>
                <a:spcPts val="600"/>
              </a:spcBef>
              <a:spcAft>
                <a:spcPts val="0"/>
              </a:spcAft>
              <a:buClr>
                <a:srgbClr val="000000"/>
              </a:buClr>
              <a:buSzPts val="1300"/>
              <a:buFont typeface="Arial"/>
              <a:buNone/>
            </a:pPr>
            <a:r>
              <a:rPr b="0" i="0" lang="en-US" sz="1300" u="none" cap="none" strike="noStrike">
                <a:solidFill>
                  <a:schemeClr val="dk1"/>
                </a:solidFill>
                <a:latin typeface="Roboto Condensed"/>
                <a:ea typeface="Roboto Condensed"/>
                <a:cs typeface="Roboto Condensed"/>
                <a:sym typeface="Roboto Condensed"/>
              </a:rPr>
              <a:t>• Severe depression</a:t>
            </a:r>
            <a:endParaRPr b="0" i="0" sz="1300" u="none" cap="none" strike="noStrike">
              <a:solidFill>
                <a:schemeClr val="dk1"/>
              </a:solidFill>
              <a:latin typeface="Roboto Condensed"/>
              <a:ea typeface="Roboto Condensed"/>
              <a:cs typeface="Roboto Condensed"/>
              <a:sym typeface="Roboto Condensed"/>
            </a:endParaRPr>
          </a:p>
          <a:p>
            <a:pPr indent="0" lvl="0" marL="0" marR="0" rtl="0" algn="l">
              <a:lnSpc>
                <a:spcPct val="115000"/>
              </a:lnSpc>
              <a:spcBef>
                <a:spcPts val="600"/>
              </a:spcBef>
              <a:spcAft>
                <a:spcPts val="0"/>
              </a:spcAft>
              <a:buClr>
                <a:srgbClr val="000000"/>
              </a:buClr>
              <a:buSzPts val="1300"/>
              <a:buFont typeface="Arial"/>
              <a:buNone/>
            </a:pPr>
            <a:r>
              <a:rPr b="0" i="0" lang="en-US" sz="1300" u="none" cap="none" strike="noStrike">
                <a:solidFill>
                  <a:schemeClr val="dk1"/>
                </a:solidFill>
                <a:latin typeface="Roboto Condensed"/>
                <a:ea typeface="Roboto Condensed"/>
                <a:cs typeface="Roboto Condensed"/>
                <a:sym typeface="Roboto Condensed"/>
              </a:rPr>
              <a:t>• Typical clinical features</a:t>
            </a:r>
            <a:endParaRPr b="0" i="0" sz="1300" u="none" cap="none" strike="noStrike">
              <a:solidFill>
                <a:schemeClr val="dk1"/>
              </a:solidFill>
              <a:latin typeface="Roboto Condensed"/>
              <a:ea typeface="Roboto Condensed"/>
              <a:cs typeface="Roboto Condensed"/>
              <a:sym typeface="Roboto Condensed"/>
            </a:endParaRPr>
          </a:p>
          <a:p>
            <a:pPr indent="0" lvl="0" marL="0" marR="0" rtl="0" algn="l">
              <a:lnSpc>
                <a:spcPct val="115000"/>
              </a:lnSpc>
              <a:spcBef>
                <a:spcPts val="600"/>
              </a:spcBef>
              <a:spcAft>
                <a:spcPts val="0"/>
              </a:spcAft>
              <a:buClr>
                <a:srgbClr val="000000"/>
              </a:buClr>
              <a:buSzPts val="1300"/>
              <a:buFont typeface="Arial"/>
              <a:buNone/>
            </a:pPr>
            <a:r>
              <a:rPr b="0" i="0" lang="en-US" sz="1300" u="none" cap="none" strike="noStrike">
                <a:solidFill>
                  <a:schemeClr val="dk1"/>
                </a:solidFill>
                <a:latin typeface="Roboto Condensed"/>
                <a:ea typeface="Roboto Condensed"/>
                <a:cs typeface="Roboto Condensed"/>
                <a:sym typeface="Roboto Condensed"/>
              </a:rPr>
              <a:t>• Well adjusted premorbid personality</a:t>
            </a:r>
            <a:endParaRPr b="0" i="0" sz="1300" u="none" cap="none" strike="noStrike">
              <a:solidFill>
                <a:schemeClr val="dk1"/>
              </a:solidFill>
              <a:latin typeface="Roboto Condensed"/>
              <a:ea typeface="Roboto Condensed"/>
              <a:cs typeface="Roboto Condensed"/>
              <a:sym typeface="Roboto Condensed"/>
            </a:endParaRPr>
          </a:p>
          <a:p>
            <a:pPr indent="0" lvl="0" marL="0" marR="0" rtl="0" algn="l">
              <a:lnSpc>
                <a:spcPct val="115000"/>
              </a:lnSpc>
              <a:spcBef>
                <a:spcPts val="600"/>
              </a:spcBef>
              <a:spcAft>
                <a:spcPts val="0"/>
              </a:spcAft>
              <a:buClr>
                <a:srgbClr val="000000"/>
              </a:buClr>
              <a:buSzPts val="1300"/>
              <a:buFont typeface="Arial"/>
              <a:buNone/>
            </a:pPr>
            <a:r>
              <a:rPr b="0" i="0" lang="en-US" sz="1300" u="none" cap="none" strike="noStrike">
                <a:solidFill>
                  <a:schemeClr val="dk1"/>
                </a:solidFill>
                <a:latin typeface="Roboto Condensed"/>
                <a:ea typeface="Roboto Condensed"/>
                <a:cs typeface="Roboto Condensed"/>
                <a:sym typeface="Roboto Condensed"/>
              </a:rPr>
              <a:t>• Good response to treatment</a:t>
            </a:r>
            <a:endParaRPr b="0" i="0" sz="1300" u="none" cap="none" strike="noStrike">
              <a:solidFill>
                <a:schemeClr val="dk1"/>
              </a:solidFill>
              <a:latin typeface="Roboto Condensed"/>
              <a:ea typeface="Roboto Condensed"/>
              <a:cs typeface="Roboto Condensed"/>
              <a:sym typeface="Roboto Condensed"/>
            </a:endParaRPr>
          </a:p>
        </p:txBody>
      </p:sp>
      <p:sp>
        <p:nvSpPr>
          <p:cNvPr id="1108" name="Google Shape;1108;g2b1a1e75e5a_1_101"/>
          <p:cNvSpPr txBox="1"/>
          <p:nvPr/>
        </p:nvSpPr>
        <p:spPr>
          <a:xfrm>
            <a:off x="4180700" y="3017025"/>
            <a:ext cx="3000000" cy="20286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600"/>
              </a:spcBef>
              <a:spcAft>
                <a:spcPts val="0"/>
              </a:spcAft>
              <a:buClr>
                <a:srgbClr val="000000"/>
              </a:buClr>
              <a:buSzPts val="1200"/>
              <a:buFont typeface="Arial"/>
              <a:buNone/>
            </a:pPr>
            <a:r>
              <a:rPr b="1" i="0" lang="en-US" sz="1200" u="sng" cap="none" strike="noStrike">
                <a:solidFill>
                  <a:srgbClr val="C00000"/>
                </a:solidFill>
                <a:latin typeface="Roboto Condensed"/>
                <a:ea typeface="Roboto Condensed"/>
                <a:cs typeface="Roboto Condensed"/>
                <a:sym typeface="Roboto Condensed"/>
              </a:rPr>
              <a:t>Poor prognostic factors</a:t>
            </a:r>
            <a:endParaRPr b="1" i="0" sz="1200" u="sng" cap="none" strike="noStrike">
              <a:solidFill>
                <a:srgbClr val="C00000"/>
              </a:solidFill>
              <a:latin typeface="Roboto Condensed"/>
              <a:ea typeface="Roboto Condensed"/>
              <a:cs typeface="Roboto Condensed"/>
              <a:sym typeface="Roboto Condensed"/>
            </a:endParaRPr>
          </a:p>
          <a:p>
            <a:pPr indent="0" lvl="0" marL="0" marR="0" rtl="0" algn="l">
              <a:lnSpc>
                <a:spcPct val="115000"/>
              </a:lnSpc>
              <a:spcBef>
                <a:spcPts val="600"/>
              </a:spcBef>
              <a:spcAft>
                <a:spcPts val="0"/>
              </a:spcAft>
              <a:buClr>
                <a:srgbClr val="000000"/>
              </a:buClr>
              <a:buSzPts val="1200"/>
              <a:buFont typeface="Arial"/>
              <a:buNone/>
            </a:pPr>
            <a:r>
              <a:rPr b="0" i="0" lang="en-US" sz="1200" u="none" cap="none" strike="noStrike">
                <a:solidFill>
                  <a:schemeClr val="dk1"/>
                </a:solidFill>
                <a:latin typeface="Roboto Condensed"/>
                <a:ea typeface="Roboto Condensed"/>
                <a:cs typeface="Roboto Condensed"/>
                <a:sym typeface="Roboto Condensed"/>
              </a:rPr>
              <a:t>• Double depression</a:t>
            </a:r>
            <a:endParaRPr b="0" i="0" sz="1200" u="none" cap="none" strike="noStrike">
              <a:solidFill>
                <a:schemeClr val="dk1"/>
              </a:solidFill>
              <a:latin typeface="Roboto Condensed"/>
              <a:ea typeface="Roboto Condensed"/>
              <a:cs typeface="Roboto Condensed"/>
              <a:sym typeface="Roboto Condensed"/>
            </a:endParaRPr>
          </a:p>
          <a:p>
            <a:pPr indent="0" lvl="0" marL="0" marR="0" rtl="0" algn="l">
              <a:lnSpc>
                <a:spcPct val="115000"/>
              </a:lnSpc>
              <a:spcBef>
                <a:spcPts val="600"/>
              </a:spcBef>
              <a:spcAft>
                <a:spcPts val="0"/>
              </a:spcAft>
              <a:buClr>
                <a:srgbClr val="000000"/>
              </a:buClr>
              <a:buSzPts val="1200"/>
              <a:buFont typeface="Arial"/>
              <a:buNone/>
            </a:pPr>
            <a:r>
              <a:rPr b="0" i="0" lang="en-US" sz="1200" u="none" cap="none" strike="noStrike">
                <a:solidFill>
                  <a:schemeClr val="dk1"/>
                </a:solidFill>
                <a:latin typeface="Roboto Condensed"/>
                <a:ea typeface="Roboto Condensed"/>
                <a:cs typeface="Roboto Condensed"/>
                <a:sym typeface="Roboto Condensed"/>
              </a:rPr>
              <a:t>• Comorbid physical disease, personality disorders or alcohol dependence</a:t>
            </a:r>
            <a:endParaRPr b="0" i="0" sz="1200" u="none" cap="none" strike="noStrike">
              <a:solidFill>
                <a:schemeClr val="dk1"/>
              </a:solidFill>
              <a:latin typeface="Roboto Condensed"/>
              <a:ea typeface="Roboto Condensed"/>
              <a:cs typeface="Roboto Condensed"/>
              <a:sym typeface="Roboto Condensed"/>
            </a:endParaRPr>
          </a:p>
          <a:p>
            <a:pPr indent="0" lvl="0" marL="0" marR="0" rtl="0" algn="l">
              <a:lnSpc>
                <a:spcPct val="115000"/>
              </a:lnSpc>
              <a:spcBef>
                <a:spcPts val="600"/>
              </a:spcBef>
              <a:spcAft>
                <a:spcPts val="0"/>
              </a:spcAft>
              <a:buClr>
                <a:srgbClr val="000000"/>
              </a:buClr>
              <a:buSzPts val="1200"/>
              <a:buFont typeface="Arial"/>
              <a:buNone/>
            </a:pPr>
            <a:r>
              <a:rPr b="0" i="0" lang="en-US" sz="1200" u="none" cap="none" strike="noStrike">
                <a:solidFill>
                  <a:schemeClr val="dk1"/>
                </a:solidFill>
                <a:latin typeface="Roboto Condensed"/>
                <a:ea typeface="Roboto Condensed"/>
                <a:cs typeface="Roboto Condensed"/>
                <a:sym typeface="Roboto Condensed"/>
              </a:rPr>
              <a:t>• Chronic ongoing stress</a:t>
            </a:r>
            <a:endParaRPr b="0" i="0" sz="1200" u="none" cap="none" strike="noStrike">
              <a:solidFill>
                <a:schemeClr val="dk1"/>
              </a:solidFill>
              <a:latin typeface="Roboto Condensed"/>
              <a:ea typeface="Roboto Condensed"/>
              <a:cs typeface="Roboto Condensed"/>
              <a:sym typeface="Roboto Condensed"/>
            </a:endParaRPr>
          </a:p>
          <a:p>
            <a:pPr indent="0" lvl="0" marL="0" marR="0" rtl="0" algn="l">
              <a:lnSpc>
                <a:spcPct val="115000"/>
              </a:lnSpc>
              <a:spcBef>
                <a:spcPts val="600"/>
              </a:spcBef>
              <a:spcAft>
                <a:spcPts val="0"/>
              </a:spcAft>
              <a:buClr>
                <a:srgbClr val="000000"/>
              </a:buClr>
              <a:buSzPts val="1200"/>
              <a:buFont typeface="Arial"/>
              <a:buNone/>
            </a:pPr>
            <a:r>
              <a:rPr b="0" i="0" lang="en-US" sz="1200" u="none" cap="none" strike="noStrike">
                <a:solidFill>
                  <a:schemeClr val="dk1"/>
                </a:solidFill>
                <a:latin typeface="Roboto Condensed"/>
                <a:ea typeface="Roboto Condensed"/>
                <a:cs typeface="Roboto Condensed"/>
                <a:sym typeface="Roboto Condensed"/>
              </a:rPr>
              <a:t>• Poor drug compliance</a:t>
            </a:r>
            <a:endParaRPr b="0" i="0" sz="1200" u="none" cap="none" strike="noStrike">
              <a:solidFill>
                <a:schemeClr val="dk1"/>
              </a:solidFill>
              <a:latin typeface="Roboto Condensed"/>
              <a:ea typeface="Roboto Condensed"/>
              <a:cs typeface="Roboto Condensed"/>
              <a:sym typeface="Roboto Condensed"/>
            </a:endParaRPr>
          </a:p>
          <a:p>
            <a:pPr indent="0" lvl="0" marL="0" marR="0" rtl="0" algn="l">
              <a:lnSpc>
                <a:spcPct val="115000"/>
              </a:lnSpc>
              <a:spcBef>
                <a:spcPts val="600"/>
              </a:spcBef>
              <a:spcAft>
                <a:spcPts val="0"/>
              </a:spcAft>
              <a:buClr>
                <a:srgbClr val="000000"/>
              </a:buClr>
              <a:buSzPts val="1200"/>
              <a:buFont typeface="Arial"/>
              <a:buNone/>
            </a:pPr>
            <a:r>
              <a:rPr b="0" i="0" lang="en-US" sz="1200" u="none" cap="none" strike="noStrike">
                <a:solidFill>
                  <a:schemeClr val="dk1"/>
                </a:solidFill>
                <a:latin typeface="Roboto Condensed"/>
                <a:ea typeface="Roboto Condensed"/>
                <a:cs typeface="Roboto Condensed"/>
                <a:sym typeface="Roboto Condensed"/>
              </a:rPr>
              <a:t>• Marked mood incongruent features</a:t>
            </a:r>
            <a:endParaRPr b="0" i="0" sz="1200" u="none" cap="none" strike="noStrike">
              <a:solidFill>
                <a:schemeClr val="dk1"/>
              </a:solidFill>
              <a:latin typeface="Roboto Condensed"/>
              <a:ea typeface="Roboto Condensed"/>
              <a:cs typeface="Roboto Condensed"/>
              <a:sym typeface="Roboto Condensed"/>
            </a:endParaRPr>
          </a:p>
        </p:txBody>
      </p:sp>
      <p:sp>
        <p:nvSpPr>
          <p:cNvPr id="1109" name="Google Shape;1109;g2b1a1e75e5a_1_101"/>
          <p:cNvSpPr txBox="1"/>
          <p:nvPr/>
        </p:nvSpPr>
        <p:spPr>
          <a:xfrm>
            <a:off x="131208" y="1992983"/>
            <a:ext cx="4632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F3542"/>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1110" name="Google Shape;1110;g2b1a1e75e5a_1_101"/>
          <p:cNvSpPr txBox="1"/>
          <p:nvPr/>
        </p:nvSpPr>
        <p:spPr>
          <a:xfrm>
            <a:off x="1350408" y="3135983"/>
            <a:ext cx="4632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F3542"/>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1111" name="Google Shape;1111;g2b1a1e75e5a_1_101"/>
          <p:cNvSpPr txBox="1"/>
          <p:nvPr/>
        </p:nvSpPr>
        <p:spPr>
          <a:xfrm>
            <a:off x="4627008" y="3059783"/>
            <a:ext cx="4632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F3542"/>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5" name="Shape 1115"/>
        <p:cNvGrpSpPr/>
        <p:nvPr/>
      </p:nvGrpSpPr>
      <p:grpSpPr>
        <a:xfrm>
          <a:off x="0" y="0"/>
          <a:ext cx="0" cy="0"/>
          <a:chOff x="0" y="0"/>
          <a:chExt cx="0" cy="0"/>
        </a:xfrm>
      </p:grpSpPr>
      <p:sp>
        <p:nvSpPr>
          <p:cNvPr id="1116" name="Google Shape;1116;g2b1a1e75e5a_1_116"/>
          <p:cNvSpPr txBox="1"/>
          <p:nvPr>
            <p:ph type="title"/>
          </p:nvPr>
        </p:nvSpPr>
        <p:spPr>
          <a:xfrm>
            <a:off x="245175" y="21775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Treatment</a:t>
            </a:r>
            <a:endParaRPr/>
          </a:p>
        </p:txBody>
      </p:sp>
      <p:sp>
        <p:nvSpPr>
          <p:cNvPr id="1117" name="Google Shape;1117;g2b1a1e75e5a_1_116"/>
          <p:cNvSpPr txBox="1"/>
          <p:nvPr>
            <p:ph idx="1" type="body"/>
          </p:nvPr>
        </p:nvSpPr>
        <p:spPr>
          <a:xfrm>
            <a:off x="245925" y="927900"/>
            <a:ext cx="8193600" cy="3973500"/>
          </a:xfrm>
          <a:prstGeom prst="rect">
            <a:avLst/>
          </a:prstGeom>
          <a:noFill/>
          <a:ln>
            <a:noFill/>
          </a:ln>
        </p:spPr>
        <p:txBody>
          <a:bodyPr anchorCtr="0" anchor="t" bIns="45700" lIns="91425" spcFirstLastPara="1" rIns="91425" wrap="square" tIns="45700">
            <a:normAutofit lnSpcReduction="10000"/>
          </a:bodyPr>
          <a:lstStyle/>
          <a:p>
            <a:pPr indent="-317500" lvl="0" marL="457200" rtl="0" algn="l">
              <a:lnSpc>
                <a:spcPct val="100000"/>
              </a:lnSpc>
              <a:spcBef>
                <a:spcPts val="0"/>
              </a:spcBef>
              <a:spcAft>
                <a:spcPts val="0"/>
              </a:spcAft>
              <a:buSzPts val="1400"/>
              <a:buFont typeface="Roboto Condensed"/>
              <a:buChar char="-"/>
            </a:pPr>
            <a:r>
              <a:rPr b="1" lang="en-US" u="sng">
                <a:solidFill>
                  <a:schemeClr val="dk2"/>
                </a:solidFill>
                <a:latin typeface="Roboto Condensed"/>
                <a:ea typeface="Roboto Condensed"/>
                <a:cs typeface="Roboto Condensed"/>
                <a:sym typeface="Roboto Condensed"/>
              </a:rPr>
              <a:t>Hospitalization</a:t>
            </a:r>
            <a:r>
              <a:rPr lang="en-US">
                <a:latin typeface="Roboto Condensed"/>
                <a:ea typeface="Roboto Condensed"/>
                <a:cs typeface="Roboto Condensed"/>
                <a:sym typeface="Roboto Condensed"/>
              </a:rPr>
              <a:t>: Indicated if patient at risk of suicide, homicide or unable to care for him/herself</a:t>
            </a:r>
            <a:endParaRPr>
              <a:latin typeface="Roboto Condensed"/>
              <a:ea typeface="Roboto Condensed"/>
              <a:cs typeface="Roboto Condensed"/>
              <a:sym typeface="Roboto Condensed"/>
            </a:endParaRPr>
          </a:p>
          <a:p>
            <a:pPr indent="-317500" lvl="0" marL="457200" rtl="0" algn="l">
              <a:lnSpc>
                <a:spcPct val="100000"/>
              </a:lnSpc>
              <a:spcBef>
                <a:spcPts val="0"/>
              </a:spcBef>
              <a:spcAft>
                <a:spcPts val="0"/>
              </a:spcAft>
              <a:buClr>
                <a:schemeClr val="dk2"/>
              </a:buClr>
              <a:buSzPts val="1400"/>
              <a:buFont typeface="Roboto Condensed"/>
              <a:buChar char="-"/>
            </a:pPr>
            <a:r>
              <a:rPr b="1" lang="en-US" u="sng">
                <a:solidFill>
                  <a:schemeClr val="dk2"/>
                </a:solidFill>
                <a:latin typeface="Roboto Condensed"/>
                <a:ea typeface="Roboto Condensed"/>
                <a:cs typeface="Roboto Condensed"/>
                <a:sym typeface="Roboto Condensed"/>
              </a:rPr>
              <a:t>Pharmacotherapy:</a:t>
            </a:r>
            <a:endParaRPr b="1" u="sng">
              <a:solidFill>
                <a:schemeClr val="dk2"/>
              </a:solidFill>
              <a:latin typeface="Roboto Condensed"/>
              <a:ea typeface="Roboto Condensed"/>
              <a:cs typeface="Roboto Condensed"/>
              <a:sym typeface="Roboto Condensed"/>
            </a:endParaRPr>
          </a:p>
          <a:p>
            <a:pPr indent="-317500" lvl="1" marL="914400" rtl="0" algn="l">
              <a:lnSpc>
                <a:spcPct val="100000"/>
              </a:lnSpc>
              <a:spcBef>
                <a:spcPts val="0"/>
              </a:spcBef>
              <a:spcAft>
                <a:spcPts val="0"/>
              </a:spcAft>
              <a:buSzPts val="1400"/>
              <a:buFont typeface="Roboto Condensed"/>
              <a:buChar char="-"/>
            </a:pPr>
            <a:r>
              <a:rPr b="1" lang="en-US">
                <a:latin typeface="Roboto Condensed"/>
                <a:ea typeface="Roboto Condensed"/>
                <a:cs typeface="Roboto Condensed"/>
                <a:sym typeface="Roboto Condensed"/>
              </a:rPr>
              <a:t>Antidepressants:</a:t>
            </a:r>
            <a:endParaRPr b="1">
              <a:latin typeface="Roboto Condensed"/>
              <a:ea typeface="Roboto Condensed"/>
              <a:cs typeface="Roboto Condensed"/>
              <a:sym typeface="Roboto Condensed"/>
            </a:endParaRPr>
          </a:p>
          <a:p>
            <a:pPr indent="-317500" lvl="2" marL="1371600" rtl="0" algn="l">
              <a:lnSpc>
                <a:spcPct val="100000"/>
              </a:lnSpc>
              <a:spcBef>
                <a:spcPts val="0"/>
              </a:spcBef>
              <a:spcAft>
                <a:spcPts val="0"/>
              </a:spcAft>
              <a:buSzPts val="1400"/>
              <a:buFont typeface="Roboto Condensed"/>
              <a:buChar char="-"/>
            </a:pPr>
            <a:r>
              <a:rPr b="1" lang="en-US">
                <a:solidFill>
                  <a:schemeClr val="accent1"/>
                </a:solidFill>
                <a:latin typeface="Roboto Condensed"/>
                <a:ea typeface="Roboto Condensed"/>
                <a:cs typeface="Roboto Condensed"/>
                <a:sym typeface="Roboto Condensed"/>
              </a:rPr>
              <a:t>SSRI</a:t>
            </a:r>
            <a:r>
              <a:rPr lang="en-US">
                <a:latin typeface="Roboto Condensed"/>
                <a:ea typeface="Roboto Condensed"/>
                <a:cs typeface="Roboto Condensed"/>
                <a:sym typeface="Roboto Condensed"/>
              </a:rPr>
              <a:t>: Inhibit reuptake of serotonin to increase conc. of serotonin in brain.</a:t>
            </a:r>
            <a:endParaRPr>
              <a:latin typeface="Roboto Condensed"/>
              <a:ea typeface="Roboto Condensed"/>
              <a:cs typeface="Roboto Condensed"/>
              <a:sym typeface="Roboto Condensed"/>
            </a:endParaRPr>
          </a:p>
          <a:p>
            <a:pPr indent="-317500" lvl="3" marL="1828800" rtl="0" algn="l">
              <a:lnSpc>
                <a:spcPct val="100000"/>
              </a:lnSpc>
              <a:spcBef>
                <a:spcPts val="0"/>
              </a:spcBef>
              <a:spcAft>
                <a:spcPts val="0"/>
              </a:spcAft>
              <a:buSzPts val="1400"/>
              <a:buFont typeface="Roboto Condensed Light"/>
              <a:buChar char="-"/>
            </a:pPr>
            <a:r>
              <a:rPr lang="en-US"/>
              <a:t>Safer and better tolerated than other. S.E. include headache, GI disturbance, sexual dysfunction, and rebound anxiety </a:t>
            </a:r>
            <a:endParaRPr/>
          </a:p>
          <a:p>
            <a:pPr indent="-317500" lvl="3" marL="1828800" rtl="0" algn="l">
              <a:lnSpc>
                <a:spcPct val="100000"/>
              </a:lnSpc>
              <a:spcBef>
                <a:spcPts val="0"/>
              </a:spcBef>
              <a:spcAft>
                <a:spcPts val="0"/>
              </a:spcAft>
              <a:buSzPts val="1400"/>
              <a:buFont typeface="Roboto Condensed Light"/>
              <a:buChar char="-"/>
            </a:pPr>
            <a:r>
              <a:rPr lang="en-US"/>
              <a:t>Examples: Fluoxetine (Prozac), Escitalopram (Purlex), and Sertraline (Zoloft)</a:t>
            </a:r>
            <a:endParaRPr/>
          </a:p>
          <a:p>
            <a:pPr indent="-317500" lvl="2" marL="1371600" rtl="0" algn="l">
              <a:lnSpc>
                <a:spcPct val="100000"/>
              </a:lnSpc>
              <a:spcBef>
                <a:spcPts val="0"/>
              </a:spcBef>
              <a:spcAft>
                <a:spcPts val="0"/>
              </a:spcAft>
              <a:buSzPts val="1400"/>
              <a:buFont typeface="Roboto Condensed"/>
              <a:buChar char="-"/>
            </a:pPr>
            <a:r>
              <a:rPr b="1" lang="en-US">
                <a:solidFill>
                  <a:schemeClr val="accent1"/>
                </a:solidFill>
                <a:latin typeface="Roboto Condensed"/>
                <a:ea typeface="Roboto Condensed"/>
                <a:cs typeface="Roboto Condensed"/>
                <a:sym typeface="Roboto Condensed"/>
              </a:rPr>
              <a:t>SNRI: </a:t>
            </a:r>
            <a:r>
              <a:rPr lang="en-US">
                <a:latin typeface="Roboto Condensed"/>
                <a:ea typeface="Roboto Condensed"/>
                <a:cs typeface="Roboto Condensed"/>
                <a:sym typeface="Roboto Condensed"/>
              </a:rPr>
              <a:t>inhibit reuptake of both serotonin and norepinephrine </a:t>
            </a:r>
            <a:endParaRPr>
              <a:latin typeface="Roboto Condensed"/>
              <a:ea typeface="Roboto Condensed"/>
              <a:cs typeface="Roboto Condensed"/>
              <a:sym typeface="Roboto Condensed"/>
            </a:endParaRPr>
          </a:p>
          <a:p>
            <a:pPr indent="-317500" lvl="3" marL="1828800" rtl="0" algn="l">
              <a:lnSpc>
                <a:spcPct val="100000"/>
              </a:lnSpc>
              <a:spcBef>
                <a:spcPts val="0"/>
              </a:spcBef>
              <a:spcAft>
                <a:spcPts val="0"/>
              </a:spcAft>
              <a:buSzPts val="1400"/>
              <a:buFont typeface="Roboto Condensed Light"/>
              <a:buChar char="-"/>
            </a:pPr>
            <a:r>
              <a:rPr lang="en-US"/>
              <a:t>Examples: Venlafaxine (EffexorR) and Dulooxetine (CymbaltaR)</a:t>
            </a:r>
            <a:endParaRPr/>
          </a:p>
          <a:p>
            <a:pPr indent="-317500" lvl="2" marL="1371600" rtl="0" algn="l">
              <a:lnSpc>
                <a:spcPct val="100000"/>
              </a:lnSpc>
              <a:spcBef>
                <a:spcPts val="0"/>
              </a:spcBef>
              <a:spcAft>
                <a:spcPts val="0"/>
              </a:spcAft>
              <a:buClr>
                <a:schemeClr val="accent1"/>
              </a:buClr>
              <a:buSzPts val="1400"/>
              <a:buFont typeface="Roboto Condensed"/>
              <a:buChar char="-"/>
            </a:pPr>
            <a:r>
              <a:rPr b="1" lang="en-US">
                <a:solidFill>
                  <a:schemeClr val="accent1"/>
                </a:solidFill>
                <a:latin typeface="Roboto Condensed"/>
                <a:ea typeface="Roboto Condensed"/>
                <a:cs typeface="Roboto Condensed"/>
                <a:sym typeface="Roboto Condensed"/>
              </a:rPr>
              <a:t>Tricyclic antidepressants (TCA) </a:t>
            </a:r>
            <a:endParaRPr b="1">
              <a:solidFill>
                <a:schemeClr val="accent1"/>
              </a:solidFill>
              <a:latin typeface="Roboto Condensed"/>
              <a:ea typeface="Roboto Condensed"/>
              <a:cs typeface="Roboto Condensed"/>
              <a:sym typeface="Roboto Condensed"/>
            </a:endParaRPr>
          </a:p>
          <a:p>
            <a:pPr indent="-317500" lvl="3" marL="1828800" rtl="0" algn="l">
              <a:lnSpc>
                <a:spcPct val="100000"/>
              </a:lnSpc>
              <a:spcBef>
                <a:spcPts val="0"/>
              </a:spcBef>
              <a:spcAft>
                <a:spcPts val="0"/>
              </a:spcAft>
              <a:buSzPts val="1400"/>
              <a:buFont typeface="Roboto Condensed Light"/>
              <a:buChar char="-"/>
            </a:pPr>
            <a:r>
              <a:rPr lang="en-US"/>
              <a:t>Lethal in overdose due to cardiac arrhythmias (aggravates prolonged QTc)</a:t>
            </a:r>
            <a:endParaRPr/>
          </a:p>
          <a:p>
            <a:pPr indent="-317500" lvl="3" marL="1828800" rtl="0" algn="l">
              <a:lnSpc>
                <a:spcPct val="100000"/>
              </a:lnSpc>
              <a:spcBef>
                <a:spcPts val="0"/>
              </a:spcBef>
              <a:spcAft>
                <a:spcPts val="0"/>
              </a:spcAft>
              <a:buSzPts val="1400"/>
              <a:buFont typeface="Roboto Condensed Light"/>
              <a:buChar char="-"/>
            </a:pPr>
            <a:r>
              <a:rPr lang="en-US"/>
              <a:t>S.E.: sedation, weight gain, orthostatic hypotension, and anticholinergic effects</a:t>
            </a:r>
            <a:endParaRPr/>
          </a:p>
          <a:p>
            <a:pPr indent="-317500" lvl="2" marL="1371600" rtl="0" algn="l">
              <a:lnSpc>
                <a:spcPct val="100000"/>
              </a:lnSpc>
              <a:spcBef>
                <a:spcPts val="0"/>
              </a:spcBef>
              <a:spcAft>
                <a:spcPts val="0"/>
              </a:spcAft>
              <a:buSzPts val="1400"/>
              <a:buFont typeface="Roboto Condensed"/>
              <a:buChar char="-"/>
            </a:pPr>
            <a:r>
              <a:rPr b="1" lang="en-US">
                <a:solidFill>
                  <a:schemeClr val="accent1"/>
                </a:solidFill>
                <a:latin typeface="Roboto Condensed"/>
                <a:ea typeface="Roboto Condensed"/>
                <a:cs typeface="Roboto Condensed"/>
                <a:sym typeface="Roboto Condensed"/>
              </a:rPr>
              <a:t>Monoamine oxidase inhibitors (MAOI):</a:t>
            </a:r>
            <a:r>
              <a:rPr lang="en-US">
                <a:latin typeface="Roboto Condensed"/>
                <a:ea typeface="Roboto Condensed"/>
                <a:cs typeface="Roboto Condensed"/>
                <a:sym typeface="Roboto Condensed"/>
              </a:rPr>
              <a:t> used for refractory depression </a:t>
            </a:r>
            <a:endParaRPr>
              <a:latin typeface="Roboto Condensed"/>
              <a:ea typeface="Roboto Condensed"/>
              <a:cs typeface="Roboto Condensed"/>
              <a:sym typeface="Roboto Condensed"/>
            </a:endParaRPr>
          </a:p>
          <a:p>
            <a:pPr indent="-317500" lvl="3" marL="1828800" rtl="0" algn="l">
              <a:lnSpc>
                <a:spcPct val="100000"/>
              </a:lnSpc>
              <a:spcBef>
                <a:spcPts val="0"/>
              </a:spcBef>
              <a:spcAft>
                <a:spcPts val="0"/>
              </a:spcAft>
              <a:buSzPts val="1400"/>
              <a:buFont typeface="Roboto Condensed Light"/>
              <a:buChar char="-"/>
            </a:pPr>
            <a:r>
              <a:rPr lang="en-US"/>
              <a:t>Risk of hypertensive crisis when used with sympathomimetics or ingestion of tyramine rich foods + risk of serotonin syndrome when used with SSRIs </a:t>
            </a:r>
            <a:endParaRPr/>
          </a:p>
          <a:p>
            <a:pPr indent="-317500" lvl="3" marL="1828800" rtl="0" algn="l">
              <a:lnSpc>
                <a:spcPct val="100000"/>
              </a:lnSpc>
              <a:spcBef>
                <a:spcPts val="0"/>
              </a:spcBef>
              <a:spcAft>
                <a:spcPts val="0"/>
              </a:spcAft>
              <a:buSzPts val="1400"/>
              <a:buFont typeface="Roboto Condensed Light"/>
              <a:buChar char="-"/>
            </a:pPr>
            <a:r>
              <a:rPr lang="en-US"/>
              <a:t>most common S.E is orthostatic hypotension </a:t>
            </a:r>
            <a:endParaRPr/>
          </a:p>
          <a:p>
            <a:pPr indent="-317500" lvl="2" marL="1371600" rtl="0" algn="l">
              <a:lnSpc>
                <a:spcPct val="100000"/>
              </a:lnSpc>
              <a:spcBef>
                <a:spcPts val="0"/>
              </a:spcBef>
              <a:spcAft>
                <a:spcPts val="0"/>
              </a:spcAft>
              <a:buClr>
                <a:schemeClr val="accent1"/>
              </a:buClr>
              <a:buSzPts val="1400"/>
              <a:buFont typeface="Roboto Condensed"/>
              <a:buChar char="-"/>
            </a:pPr>
            <a:r>
              <a:rPr b="1" lang="en-US">
                <a:solidFill>
                  <a:schemeClr val="accent1"/>
                </a:solidFill>
                <a:latin typeface="Roboto Condensed"/>
                <a:ea typeface="Roboto Condensed"/>
                <a:cs typeface="Roboto Condensed"/>
                <a:sym typeface="Roboto Condensed"/>
              </a:rPr>
              <a:t>Novel agents </a:t>
            </a:r>
            <a:endParaRPr b="1">
              <a:solidFill>
                <a:schemeClr val="accent1"/>
              </a:solidFill>
              <a:latin typeface="Roboto Condensed"/>
              <a:ea typeface="Roboto Condensed"/>
              <a:cs typeface="Roboto Condensed"/>
              <a:sym typeface="Roboto Condensed"/>
            </a:endParaRPr>
          </a:p>
          <a:p>
            <a:pPr indent="-317500" lvl="3" marL="1828800" rtl="0" algn="l">
              <a:lnSpc>
                <a:spcPct val="100000"/>
              </a:lnSpc>
              <a:spcBef>
                <a:spcPts val="0"/>
              </a:spcBef>
              <a:spcAft>
                <a:spcPts val="0"/>
              </a:spcAft>
              <a:buSzPts val="1400"/>
              <a:buFont typeface="Roboto Condensed Light"/>
              <a:buChar char="-"/>
            </a:pPr>
            <a:r>
              <a:rPr lang="en-US"/>
              <a:t>a2-adrenergic receptor antagonist: Mirtazapine (RemeronR)</a:t>
            </a:r>
            <a:endParaRPr/>
          </a:p>
          <a:p>
            <a:pPr indent="-317500" lvl="3" marL="1828800" rtl="0" algn="l">
              <a:lnSpc>
                <a:spcPct val="100000"/>
              </a:lnSpc>
              <a:spcBef>
                <a:spcPts val="0"/>
              </a:spcBef>
              <a:spcAft>
                <a:spcPts val="0"/>
              </a:spcAft>
              <a:buSzPts val="1400"/>
              <a:buFont typeface="Roboto Condensed Light"/>
              <a:buChar char="-"/>
            </a:pPr>
            <a:r>
              <a:rPr lang="en-US"/>
              <a:t>Dopamine-norepinephrine reuptake inhibitor: Bupropion (WellbutrinR)</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1" name="Shape 1121"/>
        <p:cNvGrpSpPr/>
        <p:nvPr/>
      </p:nvGrpSpPr>
      <p:grpSpPr>
        <a:xfrm>
          <a:off x="0" y="0"/>
          <a:ext cx="0" cy="0"/>
          <a:chOff x="0" y="0"/>
          <a:chExt cx="0" cy="0"/>
        </a:xfrm>
      </p:grpSpPr>
      <p:sp>
        <p:nvSpPr>
          <p:cNvPr id="1122" name="Google Shape;1122;g2b1a1e75e5a_1_121"/>
          <p:cNvSpPr txBox="1"/>
          <p:nvPr>
            <p:ph type="title"/>
          </p:nvPr>
        </p:nvSpPr>
        <p:spPr>
          <a:xfrm>
            <a:off x="327250" y="2987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Treatment cont. </a:t>
            </a:r>
            <a:endParaRPr/>
          </a:p>
        </p:txBody>
      </p:sp>
      <p:sp>
        <p:nvSpPr>
          <p:cNvPr id="1123" name="Google Shape;1123;g2b1a1e75e5a_1_121"/>
          <p:cNvSpPr txBox="1"/>
          <p:nvPr>
            <p:ph idx="1" type="body"/>
          </p:nvPr>
        </p:nvSpPr>
        <p:spPr>
          <a:xfrm>
            <a:off x="416675" y="1004650"/>
            <a:ext cx="7704000" cy="3771600"/>
          </a:xfrm>
          <a:prstGeom prst="rect">
            <a:avLst/>
          </a:prstGeom>
          <a:noFill/>
          <a:ln>
            <a:noFill/>
          </a:ln>
        </p:spPr>
        <p:txBody>
          <a:bodyPr anchorCtr="0" anchor="t" bIns="45700" lIns="91425" spcFirstLastPara="1" rIns="91425" wrap="square" tIns="45700">
            <a:noAutofit/>
          </a:bodyPr>
          <a:lstStyle/>
          <a:p>
            <a:pPr indent="0" lvl="0" marL="0" rtl="0" algn="l">
              <a:lnSpc>
                <a:spcPct val="95000"/>
              </a:lnSpc>
              <a:spcBef>
                <a:spcPts val="500"/>
              </a:spcBef>
              <a:spcAft>
                <a:spcPts val="0"/>
              </a:spcAft>
              <a:buSzPts val="1018"/>
              <a:buNone/>
            </a:pPr>
            <a:r>
              <a:rPr b="1" lang="en-US" sz="1600" u="sng">
                <a:solidFill>
                  <a:schemeClr val="dk2"/>
                </a:solidFill>
                <a:latin typeface="Roboto Condensed"/>
                <a:ea typeface="Roboto Condensed"/>
                <a:cs typeface="Roboto Condensed"/>
                <a:sym typeface="Roboto Condensed"/>
              </a:rPr>
              <a:t>Adjunct medications:</a:t>
            </a:r>
            <a:endParaRPr b="1" sz="1600" u="sng">
              <a:solidFill>
                <a:schemeClr val="dk2"/>
              </a:solidFill>
              <a:latin typeface="Roboto Condensed"/>
              <a:ea typeface="Roboto Condensed"/>
              <a:cs typeface="Roboto Condensed"/>
              <a:sym typeface="Roboto Condensed"/>
            </a:endParaRPr>
          </a:p>
          <a:p>
            <a:pPr indent="-330200" lvl="0" marL="457200" rtl="0" algn="l">
              <a:lnSpc>
                <a:spcPct val="95000"/>
              </a:lnSpc>
              <a:spcBef>
                <a:spcPts val="500"/>
              </a:spcBef>
              <a:spcAft>
                <a:spcPts val="0"/>
              </a:spcAft>
              <a:buClr>
                <a:schemeClr val="dk1"/>
              </a:buClr>
              <a:buSzPts val="1600"/>
              <a:buFont typeface="Arial"/>
              <a:buChar char="•"/>
            </a:pPr>
            <a:r>
              <a:rPr b="1" lang="en-US" sz="1600">
                <a:solidFill>
                  <a:schemeClr val="accent1"/>
                </a:solidFill>
                <a:latin typeface="Roboto Condensed"/>
                <a:ea typeface="Roboto Condensed"/>
                <a:cs typeface="Roboto Condensed"/>
                <a:sym typeface="Roboto Condensed"/>
              </a:rPr>
              <a:t>Atypical (second-generation) antipsychotics</a:t>
            </a:r>
            <a:r>
              <a:rPr lang="en-US" sz="1600">
                <a:solidFill>
                  <a:schemeClr val="dk1"/>
                </a:solidFill>
                <a:latin typeface="Roboto Condensed"/>
                <a:ea typeface="Roboto Condensed"/>
                <a:cs typeface="Roboto Condensed"/>
                <a:sym typeface="Roboto Condensed"/>
              </a:rPr>
              <a:t> along with antidepressants are </a:t>
            </a:r>
            <a:r>
              <a:rPr lang="en-US" sz="1600" u="sng">
                <a:solidFill>
                  <a:schemeClr val="dk1"/>
                </a:solidFill>
                <a:latin typeface="Roboto Condensed"/>
                <a:ea typeface="Roboto Condensed"/>
                <a:cs typeface="Roboto Condensed"/>
                <a:sym typeface="Roboto Condensed"/>
              </a:rPr>
              <a:t>first-line treatment in patients with MDD with psychotic features</a:t>
            </a:r>
            <a:r>
              <a:rPr lang="en-US" sz="1600">
                <a:solidFill>
                  <a:schemeClr val="dk1"/>
                </a:solidFill>
                <a:latin typeface="Roboto Condensed"/>
                <a:ea typeface="Roboto Condensed"/>
                <a:cs typeface="Roboto Condensed"/>
                <a:sym typeface="Roboto Condensed"/>
              </a:rPr>
              <a:t>. In addition, they may also be prescribed in patients with treatment resistant/refractory MDD without psychotic features.</a:t>
            </a:r>
            <a:endParaRPr sz="1600">
              <a:solidFill>
                <a:schemeClr val="dk1"/>
              </a:solidFill>
              <a:latin typeface="Roboto Condensed"/>
              <a:ea typeface="Roboto Condensed"/>
              <a:cs typeface="Roboto Condensed"/>
              <a:sym typeface="Roboto Condensed"/>
            </a:endParaRPr>
          </a:p>
          <a:p>
            <a:pPr indent="-330200" lvl="0" marL="457200" rtl="0" algn="l">
              <a:lnSpc>
                <a:spcPct val="95000"/>
              </a:lnSpc>
              <a:spcBef>
                <a:spcPts val="0"/>
              </a:spcBef>
              <a:spcAft>
                <a:spcPts val="0"/>
              </a:spcAft>
              <a:buClr>
                <a:schemeClr val="dk1"/>
              </a:buClr>
              <a:buSzPts val="1600"/>
              <a:buFont typeface="Arial"/>
              <a:buChar char="•"/>
            </a:pPr>
            <a:r>
              <a:rPr b="1" lang="en-US" sz="1600">
                <a:solidFill>
                  <a:schemeClr val="accent1"/>
                </a:solidFill>
                <a:latin typeface="Roboto Condensed"/>
                <a:ea typeface="Roboto Condensed"/>
                <a:cs typeface="Roboto Condensed"/>
                <a:sym typeface="Roboto Condensed"/>
              </a:rPr>
              <a:t>Triiodothyronine (T3), levothyroxine (T4), and lithium</a:t>
            </a:r>
            <a:r>
              <a:rPr lang="en-US" sz="1600">
                <a:solidFill>
                  <a:schemeClr val="dk1"/>
                </a:solidFill>
                <a:latin typeface="Roboto Condensed"/>
                <a:ea typeface="Roboto Condensed"/>
                <a:cs typeface="Roboto Condensed"/>
                <a:sym typeface="Roboto Condensed"/>
              </a:rPr>
              <a:t> have demonstrated some benefit when augmenting antidepressants in treatment refractory MDD.</a:t>
            </a:r>
            <a:endParaRPr sz="1600">
              <a:solidFill>
                <a:schemeClr val="dk1"/>
              </a:solidFill>
              <a:latin typeface="Roboto Condensed"/>
              <a:ea typeface="Roboto Condensed"/>
              <a:cs typeface="Roboto Condensed"/>
              <a:sym typeface="Roboto Condensed"/>
            </a:endParaRPr>
          </a:p>
          <a:p>
            <a:pPr indent="0" lvl="0" marL="0" rtl="0" algn="l">
              <a:lnSpc>
                <a:spcPct val="95000"/>
              </a:lnSpc>
              <a:spcBef>
                <a:spcPts val="500"/>
              </a:spcBef>
              <a:spcAft>
                <a:spcPts val="0"/>
              </a:spcAft>
              <a:buSzPts val="1018"/>
              <a:buNone/>
            </a:pPr>
            <a:r>
              <a:rPr b="1" lang="en-US" sz="1600" u="sng">
                <a:solidFill>
                  <a:schemeClr val="dk2"/>
                </a:solidFill>
                <a:latin typeface="Roboto Condensed"/>
                <a:ea typeface="Roboto Condensed"/>
                <a:cs typeface="Roboto Condensed"/>
                <a:sym typeface="Roboto Condensed"/>
              </a:rPr>
              <a:t>Psychotherapy </a:t>
            </a:r>
            <a:endParaRPr b="1" sz="1600" u="sng">
              <a:solidFill>
                <a:schemeClr val="dk2"/>
              </a:solidFill>
              <a:latin typeface="Roboto Condensed"/>
              <a:ea typeface="Roboto Condensed"/>
              <a:cs typeface="Roboto Condensed"/>
              <a:sym typeface="Roboto Condensed"/>
            </a:endParaRPr>
          </a:p>
          <a:p>
            <a:pPr indent="-330200" lvl="0" marL="457200" rtl="0" algn="l">
              <a:lnSpc>
                <a:spcPct val="95000"/>
              </a:lnSpc>
              <a:spcBef>
                <a:spcPts val="500"/>
              </a:spcBef>
              <a:spcAft>
                <a:spcPts val="0"/>
              </a:spcAft>
              <a:buClr>
                <a:schemeClr val="dk1"/>
              </a:buClr>
              <a:buSzPts val="1600"/>
              <a:buFont typeface="Roboto Condensed"/>
              <a:buChar char="•"/>
            </a:pPr>
            <a:r>
              <a:rPr lang="en-US" sz="1600">
                <a:solidFill>
                  <a:schemeClr val="dk1"/>
                </a:solidFill>
                <a:latin typeface="Roboto Condensed"/>
                <a:ea typeface="Roboto Condensed"/>
                <a:cs typeface="Roboto Condensed"/>
                <a:sym typeface="Roboto Condensed"/>
              </a:rPr>
              <a:t>Cognitive-behavioral therapy (CBT), interpersonal psychotherapy, supportive therapy, psychodynamic psychotherapy, problem-solving therapy, and family/couples therapy have all demonstrated benefit in treating MDD.</a:t>
            </a:r>
            <a:endParaRPr sz="1600">
              <a:solidFill>
                <a:schemeClr val="dk1"/>
              </a:solidFill>
              <a:latin typeface="Roboto Condensed"/>
              <a:ea typeface="Roboto Condensed"/>
              <a:cs typeface="Roboto Condensed"/>
              <a:sym typeface="Roboto Condensed"/>
            </a:endParaRPr>
          </a:p>
          <a:p>
            <a:pPr indent="-330200" lvl="1" marL="914400" rtl="0" algn="l">
              <a:lnSpc>
                <a:spcPct val="95000"/>
              </a:lnSpc>
              <a:spcBef>
                <a:spcPts val="0"/>
              </a:spcBef>
              <a:spcAft>
                <a:spcPts val="0"/>
              </a:spcAft>
              <a:buClr>
                <a:schemeClr val="dk1"/>
              </a:buClr>
              <a:buSzPts val="1600"/>
              <a:buFont typeface="Roboto Condensed"/>
              <a:buChar char="•"/>
            </a:pPr>
            <a:r>
              <a:rPr lang="en-US" sz="1600">
                <a:solidFill>
                  <a:schemeClr val="dk1"/>
                </a:solidFill>
                <a:latin typeface="Roboto Condensed"/>
                <a:ea typeface="Roboto Condensed"/>
                <a:cs typeface="Roboto Condensed"/>
                <a:sym typeface="Roboto Condensed"/>
              </a:rPr>
              <a:t>No one is better than the other</a:t>
            </a:r>
            <a:endParaRPr sz="1600">
              <a:solidFill>
                <a:schemeClr val="dk1"/>
              </a:solidFill>
              <a:latin typeface="Roboto Condensed"/>
              <a:ea typeface="Roboto Condensed"/>
              <a:cs typeface="Roboto Condensed"/>
              <a:sym typeface="Roboto Condensed"/>
            </a:endParaRPr>
          </a:p>
          <a:p>
            <a:pPr indent="-330200" lvl="1" marL="914400" rtl="0" algn="l">
              <a:lnSpc>
                <a:spcPct val="95000"/>
              </a:lnSpc>
              <a:spcBef>
                <a:spcPts val="0"/>
              </a:spcBef>
              <a:spcAft>
                <a:spcPts val="0"/>
              </a:spcAft>
              <a:buClr>
                <a:schemeClr val="dk1"/>
              </a:buClr>
              <a:buSzPts val="1600"/>
              <a:buFont typeface="Roboto Condensed"/>
              <a:buChar char="•"/>
            </a:pPr>
            <a:r>
              <a:rPr lang="en-US" sz="1600" u="sng">
                <a:solidFill>
                  <a:schemeClr val="dk1"/>
                </a:solidFill>
                <a:latin typeface="Roboto Condensed"/>
                <a:ea typeface="Roboto Condensed"/>
                <a:cs typeface="Roboto Condensed"/>
                <a:sym typeface="Roboto Condensed"/>
              </a:rPr>
              <a:t>CBT and </a:t>
            </a:r>
            <a:r>
              <a:rPr b="1" lang="en-US" sz="1600" u="sng">
                <a:solidFill>
                  <a:schemeClr val="dk1"/>
                </a:solidFill>
                <a:latin typeface="Roboto Condensed"/>
                <a:ea typeface="Roboto Condensed"/>
                <a:cs typeface="Roboto Condensed"/>
                <a:sym typeface="Roboto Condensed"/>
              </a:rPr>
              <a:t>interpersonal therapy</a:t>
            </a:r>
            <a:r>
              <a:rPr lang="en-US" sz="1600" u="sng">
                <a:solidFill>
                  <a:schemeClr val="dk1"/>
                </a:solidFill>
                <a:latin typeface="Roboto Condensed"/>
                <a:ea typeface="Roboto Condensed"/>
                <a:cs typeface="Roboto Condensed"/>
                <a:sym typeface="Roboto Condensed"/>
              </a:rPr>
              <a:t> are selected as initial treatment </a:t>
            </a:r>
            <a:endParaRPr sz="1600" u="sng">
              <a:solidFill>
                <a:schemeClr val="dk1"/>
              </a:solidFill>
              <a:latin typeface="Roboto Condensed"/>
              <a:ea typeface="Roboto Condensed"/>
              <a:cs typeface="Roboto Condensed"/>
              <a:sym typeface="Roboto Condensed"/>
            </a:endParaRPr>
          </a:p>
          <a:p>
            <a:pPr indent="-330200" lvl="1" marL="914400" rtl="0" algn="l">
              <a:lnSpc>
                <a:spcPct val="95000"/>
              </a:lnSpc>
              <a:spcBef>
                <a:spcPts val="0"/>
              </a:spcBef>
              <a:spcAft>
                <a:spcPts val="0"/>
              </a:spcAft>
              <a:buClr>
                <a:schemeClr val="dk1"/>
              </a:buClr>
              <a:buSzPts val="1600"/>
              <a:buFont typeface="Roboto Condensed"/>
              <a:buChar char="•"/>
            </a:pPr>
            <a:r>
              <a:rPr lang="en-US" sz="1600">
                <a:solidFill>
                  <a:schemeClr val="dk1"/>
                </a:solidFill>
                <a:latin typeface="Roboto Condensed"/>
                <a:ea typeface="Roboto Condensed"/>
                <a:cs typeface="Roboto Condensed"/>
                <a:sym typeface="Roboto Condensed"/>
              </a:rPr>
              <a:t>Used alone or in combination with pharmacotherapy </a:t>
            </a:r>
            <a:endParaRPr sz="1600">
              <a:solidFill>
                <a:schemeClr val="dk1"/>
              </a:solidFill>
              <a:latin typeface="Roboto Condensed"/>
              <a:ea typeface="Roboto Condensed"/>
              <a:cs typeface="Roboto Condensed"/>
              <a:sym typeface="Roboto Condensed"/>
            </a:endParaRPr>
          </a:p>
          <a:p>
            <a:pPr indent="-330200" lvl="1" marL="914400" rtl="0" algn="l">
              <a:lnSpc>
                <a:spcPct val="95000"/>
              </a:lnSpc>
              <a:spcBef>
                <a:spcPts val="0"/>
              </a:spcBef>
              <a:spcAft>
                <a:spcPts val="0"/>
              </a:spcAft>
              <a:buClr>
                <a:schemeClr val="dk1"/>
              </a:buClr>
              <a:buSzPts val="1600"/>
              <a:buFont typeface="Roboto Condensed"/>
              <a:buChar char="•"/>
            </a:pPr>
            <a:r>
              <a:rPr lang="en-US" sz="1600">
                <a:solidFill>
                  <a:schemeClr val="dk1"/>
                </a:solidFill>
                <a:latin typeface="Roboto Condensed"/>
                <a:ea typeface="Roboto Condensed"/>
                <a:cs typeface="Roboto Condensed"/>
                <a:sym typeface="Roboto Condensed"/>
              </a:rPr>
              <a:t>Early dropout is common</a:t>
            </a:r>
            <a:endParaRPr sz="1600">
              <a:solidFill>
                <a:schemeClr val="dk1"/>
              </a:solidFill>
              <a:latin typeface="Roboto Condensed"/>
              <a:ea typeface="Roboto Condensed"/>
              <a:cs typeface="Roboto Condensed"/>
              <a:sym typeface="Roboto Condensed"/>
            </a:endParaRPr>
          </a:p>
        </p:txBody>
      </p:sp>
      <p:sp>
        <p:nvSpPr>
          <p:cNvPr id="1124" name="Google Shape;1124;g2b1a1e75e5a_1_121"/>
          <p:cNvSpPr txBox="1"/>
          <p:nvPr/>
        </p:nvSpPr>
        <p:spPr>
          <a:xfrm>
            <a:off x="817008" y="4126583"/>
            <a:ext cx="4632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F3542"/>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8" name="Shape 1128"/>
        <p:cNvGrpSpPr/>
        <p:nvPr/>
      </p:nvGrpSpPr>
      <p:grpSpPr>
        <a:xfrm>
          <a:off x="0" y="0"/>
          <a:ext cx="0" cy="0"/>
          <a:chOff x="0" y="0"/>
          <a:chExt cx="0" cy="0"/>
        </a:xfrm>
      </p:grpSpPr>
      <p:sp>
        <p:nvSpPr>
          <p:cNvPr id="1129" name="Google Shape;1129;g2b1a1e75e5a_1_128"/>
          <p:cNvSpPr txBox="1"/>
          <p:nvPr>
            <p:ph type="title"/>
          </p:nvPr>
        </p:nvSpPr>
        <p:spPr>
          <a:xfrm>
            <a:off x="352625" y="36205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Electroconvulsive therapy </a:t>
            </a:r>
            <a:endParaRPr/>
          </a:p>
        </p:txBody>
      </p:sp>
      <p:sp>
        <p:nvSpPr>
          <p:cNvPr id="1130" name="Google Shape;1130;g2b1a1e75e5a_1_128"/>
          <p:cNvSpPr txBox="1"/>
          <p:nvPr>
            <p:ph idx="1" type="body"/>
          </p:nvPr>
        </p:nvSpPr>
        <p:spPr>
          <a:xfrm>
            <a:off x="353375" y="1055350"/>
            <a:ext cx="7702500" cy="3771300"/>
          </a:xfrm>
          <a:prstGeom prst="rect">
            <a:avLst/>
          </a:prstGeom>
          <a:noFill/>
          <a:ln>
            <a:noFill/>
          </a:ln>
        </p:spPr>
        <p:txBody>
          <a:bodyPr anchorCtr="0" anchor="t" bIns="45700" lIns="91425" spcFirstLastPara="1" rIns="91425" wrap="square" tIns="45700">
            <a:normAutofit fontScale="70000" lnSpcReduction="20000"/>
          </a:bodyPr>
          <a:lstStyle/>
          <a:p>
            <a:pPr indent="-326390" lvl="0" marL="457200" rtl="0" algn="l">
              <a:lnSpc>
                <a:spcPct val="115000"/>
              </a:lnSpc>
              <a:spcBef>
                <a:spcPts val="500"/>
              </a:spcBef>
              <a:spcAft>
                <a:spcPts val="0"/>
              </a:spcAft>
              <a:buClr>
                <a:schemeClr val="dk1"/>
              </a:buClr>
              <a:buSzPct val="100000"/>
              <a:buFont typeface="Roboto Condensed"/>
              <a:buChar char="•"/>
            </a:pPr>
            <a:r>
              <a:rPr lang="en-US" sz="2200">
                <a:solidFill>
                  <a:schemeClr val="dk1"/>
                </a:solidFill>
                <a:latin typeface="Roboto Condensed"/>
                <a:ea typeface="Roboto Condensed"/>
                <a:cs typeface="Roboto Condensed"/>
                <a:sym typeface="Roboto Condensed"/>
              </a:rPr>
              <a:t>Indicated if the patient is </a:t>
            </a:r>
            <a:r>
              <a:rPr lang="en-US" sz="2200" u="sng">
                <a:solidFill>
                  <a:schemeClr val="dk1"/>
                </a:solidFill>
                <a:latin typeface="Roboto Condensed"/>
                <a:ea typeface="Roboto Condensed"/>
                <a:cs typeface="Roboto Condensed"/>
                <a:sym typeface="Roboto Condensed"/>
              </a:rPr>
              <a:t>unresponsive to pharmacotherapy</a:t>
            </a:r>
            <a:r>
              <a:rPr lang="en-US" sz="2200">
                <a:solidFill>
                  <a:schemeClr val="dk1"/>
                </a:solidFill>
                <a:latin typeface="Roboto Condensed"/>
                <a:ea typeface="Roboto Condensed"/>
                <a:cs typeface="Roboto Condensed"/>
                <a:sym typeface="Roboto Condensed"/>
              </a:rPr>
              <a:t>, if patient </a:t>
            </a:r>
            <a:r>
              <a:rPr lang="en-US" sz="2200" u="sng">
                <a:solidFill>
                  <a:schemeClr val="dk1"/>
                </a:solidFill>
                <a:latin typeface="Roboto Condensed"/>
                <a:ea typeface="Roboto Condensed"/>
                <a:cs typeface="Roboto Condensed"/>
                <a:sym typeface="Roboto Condensed"/>
              </a:rPr>
              <a:t>cannot tolerate pharmacotherapy</a:t>
            </a:r>
            <a:r>
              <a:rPr lang="en-US" sz="2200">
                <a:solidFill>
                  <a:schemeClr val="dk1"/>
                </a:solidFill>
                <a:latin typeface="Roboto Condensed"/>
                <a:ea typeface="Roboto Condensed"/>
                <a:cs typeface="Roboto Condensed"/>
                <a:sym typeface="Roboto Condensed"/>
              </a:rPr>
              <a:t> (pregnancy, etc.), or if</a:t>
            </a:r>
            <a:r>
              <a:rPr lang="en-US" sz="2200" u="sng">
                <a:solidFill>
                  <a:schemeClr val="dk1"/>
                </a:solidFill>
                <a:latin typeface="Roboto Condensed"/>
                <a:ea typeface="Roboto Condensed"/>
                <a:cs typeface="Roboto Condensed"/>
                <a:sym typeface="Roboto Condensed"/>
              </a:rPr>
              <a:t> rapid reduction of symptoms is desired</a:t>
            </a:r>
            <a:r>
              <a:rPr lang="en-US" sz="2200">
                <a:solidFill>
                  <a:schemeClr val="dk1"/>
                </a:solidFill>
                <a:latin typeface="Roboto Condensed"/>
                <a:ea typeface="Roboto Condensed"/>
                <a:cs typeface="Roboto Condensed"/>
                <a:sym typeface="Roboto Condensed"/>
              </a:rPr>
              <a:t> (e.g., immediate suicide risk, refusal to eat/drink, catatonia).</a:t>
            </a:r>
            <a:endParaRPr sz="2200">
              <a:solidFill>
                <a:schemeClr val="dk1"/>
              </a:solidFill>
              <a:latin typeface="Roboto Condensed"/>
              <a:ea typeface="Roboto Condensed"/>
              <a:cs typeface="Roboto Condensed"/>
              <a:sym typeface="Roboto Condensed"/>
            </a:endParaRPr>
          </a:p>
          <a:p>
            <a:pPr indent="-326390" lvl="0" marL="457200" rtl="0" algn="l">
              <a:lnSpc>
                <a:spcPct val="115000"/>
              </a:lnSpc>
              <a:spcBef>
                <a:spcPts val="0"/>
              </a:spcBef>
              <a:spcAft>
                <a:spcPts val="0"/>
              </a:spcAft>
              <a:buClr>
                <a:schemeClr val="dk1"/>
              </a:buClr>
              <a:buSzPct val="100000"/>
              <a:buFont typeface="Roboto Condensed"/>
              <a:buChar char="•"/>
            </a:pPr>
            <a:r>
              <a:rPr lang="en-US" sz="2200">
                <a:solidFill>
                  <a:schemeClr val="dk1"/>
                </a:solidFill>
                <a:latin typeface="Roboto Condensed"/>
                <a:ea typeface="Roboto Condensed"/>
                <a:cs typeface="Roboto Condensed"/>
                <a:sym typeface="Roboto Condensed"/>
              </a:rPr>
              <a:t>ECT is </a:t>
            </a:r>
            <a:r>
              <a:rPr b="1" lang="en-US" sz="2200" u="sng">
                <a:solidFill>
                  <a:schemeClr val="dk1"/>
                </a:solidFill>
                <a:latin typeface="Roboto Condensed"/>
                <a:ea typeface="Roboto Condensed"/>
                <a:cs typeface="Roboto Condensed"/>
                <a:sym typeface="Roboto Condensed"/>
              </a:rPr>
              <a:t>extremely safe</a:t>
            </a:r>
            <a:r>
              <a:rPr lang="en-US" sz="2200">
                <a:solidFill>
                  <a:schemeClr val="dk1"/>
                </a:solidFill>
                <a:latin typeface="Roboto Condensed"/>
                <a:ea typeface="Roboto Condensed"/>
                <a:cs typeface="Roboto Condensed"/>
                <a:sym typeface="Roboto Condensed"/>
              </a:rPr>
              <a:t> (primary risk is from anesthesia) and may be used </a:t>
            </a:r>
            <a:r>
              <a:rPr lang="en-US" sz="2200" u="sng">
                <a:solidFill>
                  <a:schemeClr val="dk1"/>
                </a:solidFill>
                <a:latin typeface="Roboto Condensed"/>
                <a:ea typeface="Roboto Condensed"/>
                <a:cs typeface="Roboto Condensed"/>
                <a:sym typeface="Roboto Condensed"/>
              </a:rPr>
              <a:t>alone or in combination with pharmacotherapy.</a:t>
            </a:r>
            <a:endParaRPr sz="2200" u="sng">
              <a:solidFill>
                <a:schemeClr val="dk1"/>
              </a:solidFill>
              <a:latin typeface="Roboto Condensed"/>
              <a:ea typeface="Roboto Condensed"/>
              <a:cs typeface="Roboto Condensed"/>
              <a:sym typeface="Roboto Condensed"/>
            </a:endParaRPr>
          </a:p>
          <a:p>
            <a:pPr indent="-326390" lvl="0" marL="457200" rtl="0" algn="l">
              <a:lnSpc>
                <a:spcPct val="115000"/>
              </a:lnSpc>
              <a:spcBef>
                <a:spcPts val="0"/>
              </a:spcBef>
              <a:spcAft>
                <a:spcPts val="0"/>
              </a:spcAft>
              <a:buClr>
                <a:schemeClr val="dk1"/>
              </a:buClr>
              <a:buSzPct val="100000"/>
              <a:buFont typeface="Roboto Condensed"/>
              <a:buChar char="•"/>
            </a:pPr>
            <a:r>
              <a:rPr lang="en-US" sz="2200">
                <a:solidFill>
                  <a:schemeClr val="dk1"/>
                </a:solidFill>
                <a:latin typeface="Roboto Condensed"/>
                <a:ea typeface="Roboto Condensed"/>
                <a:cs typeface="Roboto Condensed"/>
                <a:sym typeface="Roboto Condensed"/>
              </a:rPr>
              <a:t>ECT is often performed by premedication with atropine, followed by general anesthesia and administration of a muscle relaxant (typically succinylcholine). </a:t>
            </a:r>
            <a:r>
              <a:rPr lang="en-US" sz="2200" u="sng">
                <a:solidFill>
                  <a:schemeClr val="dk1"/>
                </a:solidFill>
                <a:latin typeface="Roboto Condensed"/>
                <a:ea typeface="Roboto Condensed"/>
                <a:cs typeface="Roboto Condensed"/>
                <a:sym typeface="Roboto Condensed"/>
              </a:rPr>
              <a:t>A generalized seizure is then induced</a:t>
            </a:r>
            <a:r>
              <a:rPr lang="en-US" sz="2200">
                <a:solidFill>
                  <a:schemeClr val="dk1"/>
                </a:solidFill>
                <a:latin typeface="Roboto Condensed"/>
                <a:ea typeface="Roboto Condensed"/>
                <a:cs typeface="Roboto Condensed"/>
                <a:sym typeface="Roboto Condensed"/>
              </a:rPr>
              <a:t> by passing a current of electricity across the brain (either bilateral or unilateral); the seizure should last between 30 and 60 seconds, and no longer than 90 seconds.</a:t>
            </a:r>
            <a:endParaRPr sz="2200">
              <a:solidFill>
                <a:schemeClr val="dk1"/>
              </a:solidFill>
              <a:latin typeface="Roboto Condensed"/>
              <a:ea typeface="Roboto Condensed"/>
              <a:cs typeface="Roboto Condensed"/>
              <a:sym typeface="Roboto Condensed"/>
            </a:endParaRPr>
          </a:p>
          <a:p>
            <a:pPr indent="-326390" lvl="0" marL="457200" rtl="0" algn="l">
              <a:lnSpc>
                <a:spcPct val="115000"/>
              </a:lnSpc>
              <a:spcBef>
                <a:spcPts val="0"/>
              </a:spcBef>
              <a:spcAft>
                <a:spcPts val="0"/>
              </a:spcAft>
              <a:buClr>
                <a:schemeClr val="dk1"/>
              </a:buClr>
              <a:buSzPct val="100000"/>
              <a:buFont typeface="Roboto Condensed"/>
              <a:buChar char="•"/>
            </a:pPr>
            <a:r>
              <a:rPr lang="en-US" sz="2200">
                <a:solidFill>
                  <a:schemeClr val="dk1"/>
                </a:solidFill>
                <a:latin typeface="Roboto Condensed"/>
                <a:ea typeface="Roboto Condensed"/>
                <a:cs typeface="Roboto Condensed"/>
                <a:sym typeface="Roboto Condensed"/>
              </a:rPr>
              <a:t>6–12 treatments are administered over a 2- to 3-week period, but significant improvement is sometimes noted after the first several treatments.</a:t>
            </a:r>
            <a:endParaRPr sz="2200">
              <a:solidFill>
                <a:schemeClr val="dk1"/>
              </a:solidFill>
              <a:latin typeface="Roboto Condensed"/>
              <a:ea typeface="Roboto Condensed"/>
              <a:cs typeface="Roboto Condensed"/>
              <a:sym typeface="Roboto Condensed"/>
            </a:endParaRPr>
          </a:p>
          <a:p>
            <a:pPr indent="-326390" lvl="0" marL="457200" rtl="0" algn="l">
              <a:lnSpc>
                <a:spcPct val="115000"/>
              </a:lnSpc>
              <a:spcBef>
                <a:spcPts val="0"/>
              </a:spcBef>
              <a:spcAft>
                <a:spcPts val="0"/>
              </a:spcAft>
              <a:buClr>
                <a:schemeClr val="dk1"/>
              </a:buClr>
              <a:buSzPct val="100000"/>
              <a:buFont typeface="Roboto Condensed"/>
              <a:buChar char="•"/>
            </a:pPr>
            <a:r>
              <a:rPr lang="en-US" sz="2200">
                <a:solidFill>
                  <a:schemeClr val="dk1"/>
                </a:solidFill>
                <a:latin typeface="Roboto Condensed"/>
                <a:ea typeface="Roboto Condensed"/>
                <a:cs typeface="Roboto Condensed"/>
                <a:sym typeface="Roboto Condensed"/>
              </a:rPr>
              <a:t>Retrograde and anterograde amnesia are common side effects, which usually resolve within 6 months.</a:t>
            </a:r>
            <a:endParaRPr sz="2200">
              <a:solidFill>
                <a:schemeClr val="dk1"/>
              </a:solidFill>
              <a:latin typeface="Roboto Condensed"/>
              <a:ea typeface="Roboto Condensed"/>
              <a:cs typeface="Roboto Condensed"/>
              <a:sym typeface="Roboto Condensed"/>
            </a:endParaRPr>
          </a:p>
          <a:p>
            <a:pPr indent="-326390" lvl="0" marL="457200" rtl="0" algn="l">
              <a:lnSpc>
                <a:spcPct val="115000"/>
              </a:lnSpc>
              <a:spcBef>
                <a:spcPts val="0"/>
              </a:spcBef>
              <a:spcAft>
                <a:spcPts val="0"/>
              </a:spcAft>
              <a:buClr>
                <a:schemeClr val="dk1"/>
              </a:buClr>
              <a:buSzPct val="100000"/>
              <a:buFont typeface="Roboto Condensed"/>
              <a:buChar char="•"/>
            </a:pPr>
            <a:r>
              <a:rPr lang="en-US" sz="2200">
                <a:solidFill>
                  <a:schemeClr val="dk1"/>
                </a:solidFill>
                <a:latin typeface="Roboto Condensed"/>
                <a:ea typeface="Roboto Condensed"/>
                <a:cs typeface="Roboto Condensed"/>
                <a:sym typeface="Roboto Condensed"/>
              </a:rPr>
              <a:t>Other common but transient side effects: headache, nausea, muscle soreness.</a:t>
            </a:r>
            <a:endParaRPr>
              <a:latin typeface="Roboto Condensed"/>
              <a:ea typeface="Roboto Condensed"/>
              <a:cs typeface="Roboto Condensed"/>
              <a:sym typeface="Roboto Condensed"/>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4" name="Shape 1134"/>
        <p:cNvGrpSpPr/>
        <p:nvPr/>
      </p:nvGrpSpPr>
      <p:grpSpPr>
        <a:xfrm>
          <a:off x="0" y="0"/>
          <a:ext cx="0" cy="0"/>
          <a:chOff x="0" y="0"/>
          <a:chExt cx="0" cy="0"/>
        </a:xfrm>
      </p:grpSpPr>
      <p:sp>
        <p:nvSpPr>
          <p:cNvPr id="1135" name="Google Shape;1135;g2b1a1e75e5a_1_134"/>
          <p:cNvSpPr txBox="1"/>
          <p:nvPr>
            <p:ph type="title"/>
          </p:nvPr>
        </p:nvSpPr>
        <p:spPr>
          <a:xfrm>
            <a:off x="251275" y="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sz="3200"/>
              <a:t>Mania and hypomania </a:t>
            </a:r>
            <a:endParaRPr sz="3200"/>
          </a:p>
        </p:txBody>
      </p:sp>
      <p:pic>
        <p:nvPicPr>
          <p:cNvPr id="1136" name="Google Shape;1136;g2b1a1e75e5a_1_134"/>
          <p:cNvPicPr preferRelativeResize="0"/>
          <p:nvPr/>
        </p:nvPicPr>
        <p:blipFill rotWithShape="1">
          <a:blip r:embed="rId3">
            <a:alphaModFix/>
          </a:blip>
          <a:srcRect b="0" l="0" r="0" t="0"/>
          <a:stretch/>
        </p:blipFill>
        <p:spPr>
          <a:xfrm>
            <a:off x="633650" y="520675"/>
            <a:ext cx="3572375" cy="4622826"/>
          </a:xfrm>
          <a:prstGeom prst="rect">
            <a:avLst/>
          </a:prstGeom>
          <a:noFill/>
          <a:ln>
            <a:noFill/>
          </a:ln>
        </p:spPr>
      </p:pic>
      <p:pic>
        <p:nvPicPr>
          <p:cNvPr id="1137" name="Google Shape;1137;g2b1a1e75e5a_1_134"/>
          <p:cNvPicPr preferRelativeResize="0"/>
          <p:nvPr/>
        </p:nvPicPr>
        <p:blipFill rotWithShape="1">
          <a:blip r:embed="rId4">
            <a:alphaModFix/>
          </a:blip>
          <a:srcRect b="0" l="0" r="0" t="0"/>
          <a:stretch/>
        </p:blipFill>
        <p:spPr>
          <a:xfrm>
            <a:off x="4662425" y="1789550"/>
            <a:ext cx="4352400" cy="218842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1" name="Shape 1141"/>
        <p:cNvGrpSpPr/>
        <p:nvPr/>
      </p:nvGrpSpPr>
      <p:grpSpPr>
        <a:xfrm>
          <a:off x="0" y="0"/>
          <a:ext cx="0" cy="0"/>
          <a:chOff x="0" y="0"/>
          <a:chExt cx="0" cy="0"/>
        </a:xfrm>
      </p:grpSpPr>
      <p:sp>
        <p:nvSpPr>
          <p:cNvPr id="1142" name="Google Shape;1142;g2b1a1e75e5a_1_141"/>
          <p:cNvSpPr txBox="1"/>
          <p:nvPr>
            <p:ph type="title"/>
          </p:nvPr>
        </p:nvSpPr>
        <p:spPr>
          <a:xfrm>
            <a:off x="716084" y="500833"/>
            <a:ext cx="36687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Bipolar I diagnosis </a:t>
            </a:r>
            <a:endParaRPr/>
          </a:p>
        </p:txBody>
      </p:sp>
      <p:sp>
        <p:nvSpPr>
          <p:cNvPr id="1143" name="Google Shape;1143;g2b1a1e75e5a_1_141"/>
          <p:cNvSpPr txBox="1"/>
          <p:nvPr>
            <p:ph idx="1" type="body"/>
          </p:nvPr>
        </p:nvSpPr>
        <p:spPr>
          <a:xfrm>
            <a:off x="461975" y="1152850"/>
            <a:ext cx="3668700" cy="3715800"/>
          </a:xfrm>
          <a:prstGeom prst="rect">
            <a:avLst/>
          </a:prstGeom>
          <a:noFill/>
          <a:ln>
            <a:noFill/>
          </a:ln>
        </p:spPr>
        <p:txBody>
          <a:bodyPr anchorCtr="0" anchor="t" bIns="45700" lIns="91425" spcFirstLastPara="1" rIns="91425" wrap="square" tIns="45700">
            <a:normAutofit fontScale="62500" lnSpcReduction="20000"/>
          </a:bodyPr>
          <a:lstStyle/>
          <a:p>
            <a:pPr indent="0" lvl="0" marL="0" rtl="0" algn="l">
              <a:lnSpc>
                <a:spcPct val="115000"/>
              </a:lnSpc>
              <a:spcBef>
                <a:spcPts val="800"/>
              </a:spcBef>
              <a:spcAft>
                <a:spcPts val="0"/>
              </a:spcAft>
              <a:buClr>
                <a:schemeClr val="dk1"/>
              </a:buClr>
              <a:buSzPct val="34375"/>
              <a:buFont typeface="Arial"/>
              <a:buNone/>
            </a:pPr>
            <a:r>
              <a:rPr b="1" lang="en-US" sz="3200">
                <a:solidFill>
                  <a:schemeClr val="dk2"/>
                </a:solidFill>
              </a:rPr>
              <a:t>A. </a:t>
            </a:r>
            <a:r>
              <a:rPr lang="en-US" sz="3200">
                <a:solidFill>
                  <a:schemeClr val="dk1"/>
                </a:solidFill>
              </a:rPr>
              <a:t>Criteria have been met for at least one manic episode .</a:t>
            </a:r>
            <a:endParaRPr sz="3200">
              <a:solidFill>
                <a:schemeClr val="dk1"/>
              </a:solidFill>
            </a:endParaRPr>
          </a:p>
          <a:p>
            <a:pPr indent="0" lvl="0" marL="0" rtl="0" algn="l">
              <a:lnSpc>
                <a:spcPct val="115000"/>
              </a:lnSpc>
              <a:spcBef>
                <a:spcPts val="800"/>
              </a:spcBef>
              <a:spcAft>
                <a:spcPts val="0"/>
              </a:spcAft>
              <a:buClr>
                <a:schemeClr val="dk1"/>
              </a:buClr>
              <a:buSzPct val="34375"/>
              <a:buFont typeface="Arial"/>
              <a:buNone/>
            </a:pPr>
            <a:r>
              <a:rPr b="1" lang="en-US" sz="3200">
                <a:solidFill>
                  <a:schemeClr val="dk2"/>
                </a:solidFill>
              </a:rPr>
              <a:t>B.</a:t>
            </a:r>
            <a:r>
              <a:rPr b="1" lang="en-US" sz="3200">
                <a:solidFill>
                  <a:schemeClr val="dk1"/>
                </a:solidFill>
              </a:rPr>
              <a:t> </a:t>
            </a:r>
            <a:r>
              <a:rPr lang="en-US" sz="3200">
                <a:solidFill>
                  <a:schemeClr val="dk1"/>
                </a:solidFill>
              </a:rPr>
              <a:t>The occurrence of the manic and major depressive episode(s) is not better explained by schizoaffective disorder, schizophrenia, schizophreniform disorder, delusional disorder,or other specified or unspecified schizophrenia spectrum and other psychotic disorder.</a:t>
            </a:r>
            <a:endParaRPr sz="3200">
              <a:solidFill>
                <a:schemeClr val="dk1"/>
              </a:solidFill>
            </a:endParaRPr>
          </a:p>
          <a:p>
            <a:pPr indent="0" lvl="0" marL="0" rtl="0" algn="l">
              <a:lnSpc>
                <a:spcPct val="100000"/>
              </a:lnSpc>
              <a:spcBef>
                <a:spcPts val="0"/>
              </a:spcBef>
              <a:spcAft>
                <a:spcPts val="0"/>
              </a:spcAft>
              <a:buSzPct val="160000"/>
              <a:buNone/>
            </a:pPr>
            <a:r>
              <a:t/>
            </a:r>
            <a:endParaRPr/>
          </a:p>
        </p:txBody>
      </p:sp>
      <p:sp>
        <p:nvSpPr>
          <p:cNvPr id="1144" name="Google Shape;1144;g2b1a1e75e5a_1_141"/>
          <p:cNvSpPr txBox="1"/>
          <p:nvPr>
            <p:ph idx="2" type="body"/>
          </p:nvPr>
        </p:nvSpPr>
        <p:spPr>
          <a:xfrm>
            <a:off x="4687425" y="1073525"/>
            <a:ext cx="3993900" cy="3811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700"/>
              </a:spcBef>
              <a:spcAft>
                <a:spcPts val="0"/>
              </a:spcAft>
              <a:buClr>
                <a:schemeClr val="dk1"/>
              </a:buClr>
              <a:buSzPts val="440"/>
              <a:buFont typeface="Arial"/>
              <a:buNone/>
            </a:pPr>
            <a:r>
              <a:rPr b="1" lang="en-US">
                <a:solidFill>
                  <a:schemeClr val="dk2"/>
                </a:solidFill>
              </a:rPr>
              <a:t>A. </a:t>
            </a:r>
            <a:r>
              <a:rPr lang="en-US">
                <a:solidFill>
                  <a:schemeClr val="dk1"/>
                </a:solidFill>
              </a:rPr>
              <a:t>Criteria have been met for </a:t>
            </a:r>
            <a:r>
              <a:rPr lang="en-US" u="sng">
                <a:solidFill>
                  <a:schemeClr val="dk1"/>
                </a:solidFill>
              </a:rPr>
              <a:t>at least one hypomanic </a:t>
            </a:r>
            <a:r>
              <a:rPr lang="en-US">
                <a:solidFill>
                  <a:schemeClr val="dk1"/>
                </a:solidFill>
              </a:rPr>
              <a:t>episode </a:t>
            </a:r>
            <a:r>
              <a:rPr b="1" lang="en-US">
                <a:solidFill>
                  <a:schemeClr val="dk1"/>
                </a:solidFill>
              </a:rPr>
              <a:t>and</a:t>
            </a:r>
            <a:r>
              <a:rPr lang="en-US">
                <a:solidFill>
                  <a:schemeClr val="dk1"/>
                </a:solidFill>
              </a:rPr>
              <a:t> </a:t>
            </a:r>
            <a:r>
              <a:rPr lang="en-US" u="sng">
                <a:solidFill>
                  <a:schemeClr val="dk1"/>
                </a:solidFill>
              </a:rPr>
              <a:t>at least one major depressive episode</a:t>
            </a:r>
            <a:endParaRPr u="sng">
              <a:solidFill>
                <a:schemeClr val="dk1"/>
              </a:solidFill>
            </a:endParaRPr>
          </a:p>
          <a:p>
            <a:pPr indent="0" lvl="0" marL="0" rtl="0" algn="l">
              <a:lnSpc>
                <a:spcPct val="115000"/>
              </a:lnSpc>
              <a:spcBef>
                <a:spcPts val="700"/>
              </a:spcBef>
              <a:spcAft>
                <a:spcPts val="0"/>
              </a:spcAft>
              <a:buClr>
                <a:schemeClr val="dk1"/>
              </a:buClr>
              <a:buSzPts val="440"/>
              <a:buFont typeface="Arial"/>
              <a:buNone/>
            </a:pPr>
            <a:r>
              <a:rPr b="1" lang="en-US">
                <a:solidFill>
                  <a:schemeClr val="dk2"/>
                </a:solidFill>
              </a:rPr>
              <a:t>B.</a:t>
            </a:r>
            <a:r>
              <a:rPr b="1" lang="en-US">
                <a:solidFill>
                  <a:schemeClr val="dk1"/>
                </a:solidFill>
              </a:rPr>
              <a:t> </a:t>
            </a:r>
            <a:r>
              <a:rPr lang="en-US">
                <a:solidFill>
                  <a:schemeClr val="dk1"/>
                </a:solidFill>
              </a:rPr>
              <a:t>There has </a:t>
            </a:r>
            <a:r>
              <a:rPr b="1" lang="en-US" u="sng">
                <a:solidFill>
                  <a:schemeClr val="dk1"/>
                </a:solidFill>
              </a:rPr>
              <a:t>never</a:t>
            </a:r>
            <a:r>
              <a:rPr lang="en-US">
                <a:solidFill>
                  <a:schemeClr val="dk1"/>
                </a:solidFill>
              </a:rPr>
              <a:t> been a manic episode.</a:t>
            </a:r>
            <a:endParaRPr>
              <a:solidFill>
                <a:schemeClr val="dk1"/>
              </a:solidFill>
            </a:endParaRPr>
          </a:p>
          <a:p>
            <a:pPr indent="0" lvl="0" marL="0" rtl="0" algn="l">
              <a:lnSpc>
                <a:spcPct val="115000"/>
              </a:lnSpc>
              <a:spcBef>
                <a:spcPts val="700"/>
              </a:spcBef>
              <a:spcAft>
                <a:spcPts val="0"/>
              </a:spcAft>
              <a:buClr>
                <a:schemeClr val="dk1"/>
              </a:buClr>
              <a:buSzPts val="440"/>
              <a:buFont typeface="Arial"/>
              <a:buNone/>
            </a:pPr>
            <a:r>
              <a:rPr b="1" lang="en-US">
                <a:solidFill>
                  <a:schemeClr val="dk2"/>
                </a:solidFill>
              </a:rPr>
              <a:t>C. </a:t>
            </a:r>
            <a:r>
              <a:rPr lang="en-US">
                <a:solidFill>
                  <a:schemeClr val="dk1"/>
                </a:solidFill>
              </a:rPr>
              <a:t>The occurrence of the hypomanic episode(s) and major depressive episode(s) is not better explained by schizoaffective disorder, schizophrenia schizophreniform disorder, delusional disorder, or other specified or unspecified schizophrenia spectrum and other psychotic disorder.</a:t>
            </a:r>
            <a:endParaRPr>
              <a:solidFill>
                <a:schemeClr val="dk1"/>
              </a:solidFill>
            </a:endParaRPr>
          </a:p>
          <a:p>
            <a:pPr indent="0" lvl="0" marL="0" rtl="0" algn="l">
              <a:lnSpc>
                <a:spcPct val="115000"/>
              </a:lnSpc>
              <a:spcBef>
                <a:spcPts val="700"/>
              </a:spcBef>
              <a:spcAft>
                <a:spcPts val="0"/>
              </a:spcAft>
              <a:buClr>
                <a:schemeClr val="dk1"/>
              </a:buClr>
              <a:buSzPts val="440"/>
              <a:buFont typeface="Arial"/>
              <a:buNone/>
            </a:pPr>
            <a:r>
              <a:rPr b="1" lang="en-US">
                <a:solidFill>
                  <a:schemeClr val="dk2"/>
                </a:solidFill>
              </a:rPr>
              <a:t>D. </a:t>
            </a:r>
            <a:r>
              <a:rPr lang="en-US">
                <a:solidFill>
                  <a:schemeClr val="dk1"/>
                </a:solidFill>
              </a:rPr>
              <a:t>The symptoms of depression or the unpredictability caused by frequent alternation between periods of depression and hypomania causes clinically significant distress or impairment.</a:t>
            </a:r>
            <a:endParaRPr>
              <a:solidFill>
                <a:schemeClr val="dk1"/>
              </a:solidFill>
            </a:endParaRPr>
          </a:p>
          <a:p>
            <a:pPr indent="0" lvl="0" marL="0" rtl="0" algn="l">
              <a:lnSpc>
                <a:spcPct val="100000"/>
              </a:lnSpc>
              <a:spcBef>
                <a:spcPts val="0"/>
              </a:spcBef>
              <a:spcAft>
                <a:spcPts val="0"/>
              </a:spcAft>
              <a:buSzPts val="440"/>
              <a:buNone/>
            </a:pPr>
            <a:r>
              <a:t/>
            </a:r>
            <a:endParaRPr sz="760"/>
          </a:p>
        </p:txBody>
      </p:sp>
      <p:sp>
        <p:nvSpPr>
          <p:cNvPr id="1145" name="Google Shape;1145;g2b1a1e75e5a_1_141"/>
          <p:cNvSpPr txBox="1"/>
          <p:nvPr>
            <p:ph idx="3" type="body"/>
          </p:nvPr>
        </p:nvSpPr>
        <p:spPr>
          <a:xfrm>
            <a:off x="4911975" y="500663"/>
            <a:ext cx="3667200" cy="5730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2400"/>
              <a:buNone/>
            </a:pPr>
            <a:r>
              <a:rPr lang="en-US"/>
              <a:t>Bipolar II diagnosis </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9" name="Shape 1149"/>
        <p:cNvGrpSpPr/>
        <p:nvPr/>
      </p:nvGrpSpPr>
      <p:grpSpPr>
        <a:xfrm>
          <a:off x="0" y="0"/>
          <a:ext cx="0" cy="0"/>
          <a:chOff x="0" y="0"/>
          <a:chExt cx="0" cy="0"/>
        </a:xfrm>
      </p:grpSpPr>
      <p:sp>
        <p:nvSpPr>
          <p:cNvPr id="1150" name="Google Shape;1150;g2b1a1e75e5a_1_157"/>
          <p:cNvSpPr txBox="1"/>
          <p:nvPr>
            <p:ph type="title"/>
          </p:nvPr>
        </p:nvSpPr>
        <p:spPr>
          <a:xfrm>
            <a:off x="479300" y="24802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Bipolar vs unipolar depression </a:t>
            </a:r>
            <a:endParaRPr/>
          </a:p>
        </p:txBody>
      </p:sp>
      <p:sp>
        <p:nvSpPr>
          <p:cNvPr id="1151" name="Google Shape;1151;g2b1a1e75e5a_1_157"/>
          <p:cNvSpPr txBox="1"/>
          <p:nvPr>
            <p:ph idx="1" type="body"/>
          </p:nvPr>
        </p:nvSpPr>
        <p:spPr>
          <a:xfrm>
            <a:off x="532075" y="950150"/>
            <a:ext cx="7891200" cy="3876600"/>
          </a:xfrm>
          <a:prstGeom prst="rect">
            <a:avLst/>
          </a:prstGeom>
          <a:noFill/>
          <a:ln>
            <a:noFill/>
          </a:ln>
        </p:spPr>
        <p:txBody>
          <a:bodyPr anchorCtr="0" anchor="t" bIns="45700" lIns="91425" spcFirstLastPara="1" rIns="91425" wrap="square" tIns="45700">
            <a:normAutofit fontScale="62500" lnSpcReduction="20000"/>
          </a:bodyPr>
          <a:lstStyle/>
          <a:p>
            <a:pPr indent="0" lvl="0" marL="0" rtl="0" algn="ctr">
              <a:lnSpc>
                <a:spcPct val="150000"/>
              </a:lnSpc>
              <a:spcBef>
                <a:spcPts val="1000"/>
              </a:spcBef>
              <a:spcAft>
                <a:spcPts val="0"/>
              </a:spcAft>
              <a:buSzPct val="53333"/>
              <a:buNone/>
            </a:pPr>
            <a:r>
              <a:rPr b="1" lang="en-US" sz="4200" u="sng">
                <a:solidFill>
                  <a:schemeClr val="dk1"/>
                </a:solidFill>
                <a:latin typeface="Roboto Condensed"/>
                <a:ea typeface="Roboto Condensed"/>
                <a:cs typeface="Roboto Condensed"/>
                <a:sym typeface="Roboto Condensed"/>
              </a:rPr>
              <a:t>Predictors of a Bipolar Process rather than a Unipolar one</a:t>
            </a:r>
            <a:endParaRPr b="1" sz="4200" u="sng">
              <a:solidFill>
                <a:schemeClr val="dk1"/>
              </a:solidFill>
              <a:latin typeface="Roboto Condensed"/>
              <a:ea typeface="Roboto Condensed"/>
              <a:cs typeface="Roboto Condensed"/>
              <a:sym typeface="Roboto Condensed"/>
            </a:endParaRPr>
          </a:p>
          <a:p>
            <a:pPr indent="-323850" lvl="0" marL="457200" rtl="0" algn="l">
              <a:lnSpc>
                <a:spcPct val="150000"/>
              </a:lnSpc>
              <a:spcBef>
                <a:spcPts val="600"/>
              </a:spcBef>
              <a:spcAft>
                <a:spcPts val="0"/>
              </a:spcAft>
              <a:buClr>
                <a:schemeClr val="dk1"/>
              </a:buClr>
              <a:buSzPct val="100000"/>
              <a:buFont typeface="Roboto Condensed"/>
              <a:buChar char="-"/>
            </a:pPr>
            <a:r>
              <a:rPr lang="en-US" sz="2400">
                <a:solidFill>
                  <a:schemeClr val="dk1"/>
                </a:solidFill>
                <a:latin typeface="Roboto Condensed"/>
                <a:ea typeface="Roboto Condensed"/>
                <a:cs typeface="Roboto Condensed"/>
                <a:sym typeface="Roboto Condensed"/>
              </a:rPr>
              <a:t>Early age of onset</a:t>
            </a:r>
            <a:endParaRPr sz="2400">
              <a:solidFill>
                <a:schemeClr val="dk1"/>
              </a:solidFill>
              <a:latin typeface="Roboto Condensed"/>
              <a:ea typeface="Roboto Condensed"/>
              <a:cs typeface="Roboto Condensed"/>
              <a:sym typeface="Roboto Condensed"/>
            </a:endParaRPr>
          </a:p>
          <a:p>
            <a:pPr indent="-323850" lvl="0" marL="457200" rtl="0" algn="l">
              <a:lnSpc>
                <a:spcPct val="150000"/>
              </a:lnSpc>
              <a:spcBef>
                <a:spcPts val="0"/>
              </a:spcBef>
              <a:spcAft>
                <a:spcPts val="0"/>
              </a:spcAft>
              <a:buClr>
                <a:schemeClr val="dk1"/>
              </a:buClr>
              <a:buSzPct val="100000"/>
              <a:buFont typeface="Roboto Condensed"/>
              <a:buChar char="-"/>
            </a:pPr>
            <a:r>
              <a:rPr lang="en-US" sz="2400">
                <a:solidFill>
                  <a:schemeClr val="dk1"/>
                </a:solidFill>
                <a:latin typeface="Roboto Condensed"/>
                <a:ea typeface="Roboto Condensed"/>
                <a:cs typeface="Roboto Condensed"/>
                <a:sym typeface="Roboto Condensed"/>
              </a:rPr>
              <a:t>Psychotic depression before the age of 25 years</a:t>
            </a:r>
            <a:endParaRPr sz="2400">
              <a:solidFill>
                <a:schemeClr val="dk1"/>
              </a:solidFill>
              <a:latin typeface="Roboto Condensed"/>
              <a:ea typeface="Roboto Condensed"/>
              <a:cs typeface="Roboto Condensed"/>
              <a:sym typeface="Roboto Condensed"/>
            </a:endParaRPr>
          </a:p>
          <a:p>
            <a:pPr indent="-323850" lvl="0" marL="457200" rtl="0" algn="l">
              <a:lnSpc>
                <a:spcPct val="150000"/>
              </a:lnSpc>
              <a:spcBef>
                <a:spcPts val="0"/>
              </a:spcBef>
              <a:spcAft>
                <a:spcPts val="0"/>
              </a:spcAft>
              <a:buClr>
                <a:schemeClr val="dk1"/>
              </a:buClr>
              <a:buSzPct val="100000"/>
              <a:buFont typeface="Roboto Condensed"/>
              <a:buChar char="-"/>
            </a:pPr>
            <a:r>
              <a:rPr lang="en-US" sz="2400">
                <a:solidFill>
                  <a:schemeClr val="dk1"/>
                </a:solidFill>
                <a:latin typeface="Roboto Condensed"/>
                <a:ea typeface="Roboto Condensed"/>
                <a:cs typeface="Roboto Condensed"/>
                <a:sym typeface="Roboto Condensed"/>
              </a:rPr>
              <a:t>Postpartum depression, especially with psychotic features</a:t>
            </a:r>
            <a:endParaRPr sz="2400">
              <a:solidFill>
                <a:schemeClr val="dk1"/>
              </a:solidFill>
              <a:latin typeface="Roboto Condensed"/>
              <a:ea typeface="Roboto Condensed"/>
              <a:cs typeface="Roboto Condensed"/>
              <a:sym typeface="Roboto Condensed"/>
            </a:endParaRPr>
          </a:p>
          <a:p>
            <a:pPr indent="-323850" lvl="0" marL="457200" rtl="0" algn="l">
              <a:lnSpc>
                <a:spcPct val="150000"/>
              </a:lnSpc>
              <a:spcBef>
                <a:spcPts val="0"/>
              </a:spcBef>
              <a:spcAft>
                <a:spcPts val="0"/>
              </a:spcAft>
              <a:buClr>
                <a:schemeClr val="dk1"/>
              </a:buClr>
              <a:buSzPct val="100000"/>
              <a:buFont typeface="Roboto Condensed"/>
              <a:buChar char="-"/>
            </a:pPr>
            <a:r>
              <a:rPr lang="en-US" sz="2400">
                <a:solidFill>
                  <a:schemeClr val="dk1"/>
                </a:solidFill>
                <a:latin typeface="Roboto Condensed"/>
                <a:ea typeface="Roboto Condensed"/>
                <a:cs typeface="Roboto Condensed"/>
                <a:sym typeface="Roboto Condensed"/>
              </a:rPr>
              <a:t>Rapid onset &amp; offset of depressive episodes of short duration (&lt;3 months)</a:t>
            </a:r>
            <a:endParaRPr sz="2400">
              <a:solidFill>
                <a:schemeClr val="dk1"/>
              </a:solidFill>
              <a:latin typeface="Roboto Condensed"/>
              <a:ea typeface="Roboto Condensed"/>
              <a:cs typeface="Roboto Condensed"/>
              <a:sym typeface="Roboto Condensed"/>
            </a:endParaRPr>
          </a:p>
          <a:p>
            <a:pPr indent="-323850" lvl="0" marL="457200" rtl="0" algn="l">
              <a:lnSpc>
                <a:spcPct val="150000"/>
              </a:lnSpc>
              <a:spcBef>
                <a:spcPts val="0"/>
              </a:spcBef>
              <a:spcAft>
                <a:spcPts val="0"/>
              </a:spcAft>
              <a:buClr>
                <a:schemeClr val="dk1"/>
              </a:buClr>
              <a:buSzPct val="100000"/>
              <a:buFont typeface="Roboto Condensed"/>
              <a:buChar char="-"/>
            </a:pPr>
            <a:r>
              <a:rPr lang="en-US" sz="2400">
                <a:solidFill>
                  <a:schemeClr val="dk1"/>
                </a:solidFill>
                <a:latin typeface="Roboto Condensed"/>
                <a:ea typeface="Roboto Condensed"/>
                <a:cs typeface="Roboto Condensed"/>
                <a:sym typeface="Roboto Condensed"/>
              </a:rPr>
              <a:t>Recurrent depression (more than 5 episodes)</a:t>
            </a:r>
            <a:endParaRPr sz="2400">
              <a:solidFill>
                <a:schemeClr val="dk1"/>
              </a:solidFill>
              <a:latin typeface="Roboto Condensed"/>
              <a:ea typeface="Roboto Condensed"/>
              <a:cs typeface="Roboto Condensed"/>
              <a:sym typeface="Roboto Condensed"/>
            </a:endParaRPr>
          </a:p>
          <a:p>
            <a:pPr indent="-323850" lvl="0" marL="457200" rtl="0" algn="l">
              <a:lnSpc>
                <a:spcPct val="150000"/>
              </a:lnSpc>
              <a:spcBef>
                <a:spcPts val="0"/>
              </a:spcBef>
              <a:spcAft>
                <a:spcPts val="0"/>
              </a:spcAft>
              <a:buClr>
                <a:schemeClr val="dk1"/>
              </a:buClr>
              <a:buSzPct val="100000"/>
              <a:buFont typeface="Roboto Condensed"/>
              <a:buChar char="-"/>
            </a:pPr>
            <a:r>
              <a:rPr lang="en-US" sz="2400">
                <a:solidFill>
                  <a:schemeClr val="dk1"/>
                </a:solidFill>
                <a:latin typeface="Roboto Condensed"/>
                <a:ea typeface="Roboto Condensed"/>
                <a:cs typeface="Roboto Condensed"/>
                <a:sym typeface="Roboto Condensed"/>
              </a:rPr>
              <a:t>Depression with marked psychomotor retardation</a:t>
            </a:r>
            <a:endParaRPr sz="2400">
              <a:solidFill>
                <a:schemeClr val="dk1"/>
              </a:solidFill>
              <a:latin typeface="Roboto Condensed"/>
              <a:ea typeface="Roboto Condensed"/>
              <a:cs typeface="Roboto Condensed"/>
              <a:sym typeface="Roboto Condensed"/>
            </a:endParaRPr>
          </a:p>
          <a:p>
            <a:pPr indent="-323850" lvl="0" marL="457200" rtl="0" algn="l">
              <a:lnSpc>
                <a:spcPct val="150000"/>
              </a:lnSpc>
              <a:spcBef>
                <a:spcPts val="0"/>
              </a:spcBef>
              <a:spcAft>
                <a:spcPts val="0"/>
              </a:spcAft>
              <a:buClr>
                <a:schemeClr val="dk1"/>
              </a:buClr>
              <a:buSzPct val="100000"/>
              <a:buFont typeface="Roboto Condensed"/>
              <a:buChar char="-"/>
            </a:pPr>
            <a:r>
              <a:rPr lang="en-US" sz="2400">
                <a:solidFill>
                  <a:schemeClr val="dk1"/>
                </a:solidFill>
                <a:latin typeface="Roboto Condensed"/>
                <a:ea typeface="Roboto Condensed"/>
                <a:cs typeface="Roboto Condensed"/>
                <a:sym typeface="Roboto Condensed"/>
              </a:rPr>
              <a:t>Seasonality</a:t>
            </a:r>
            <a:endParaRPr sz="2400">
              <a:solidFill>
                <a:schemeClr val="dk1"/>
              </a:solidFill>
              <a:latin typeface="Roboto Condensed"/>
              <a:ea typeface="Roboto Condensed"/>
              <a:cs typeface="Roboto Condensed"/>
              <a:sym typeface="Roboto Condensed"/>
            </a:endParaRPr>
          </a:p>
          <a:p>
            <a:pPr indent="-323850" lvl="0" marL="457200" rtl="0" algn="l">
              <a:lnSpc>
                <a:spcPct val="150000"/>
              </a:lnSpc>
              <a:spcBef>
                <a:spcPts val="0"/>
              </a:spcBef>
              <a:spcAft>
                <a:spcPts val="0"/>
              </a:spcAft>
              <a:buClr>
                <a:schemeClr val="dk1"/>
              </a:buClr>
              <a:buSzPct val="100000"/>
              <a:buFont typeface="Roboto Condensed"/>
              <a:buChar char="-"/>
            </a:pPr>
            <a:r>
              <a:rPr lang="en-US" sz="2400">
                <a:solidFill>
                  <a:schemeClr val="dk1"/>
                </a:solidFill>
                <a:latin typeface="Roboto Condensed"/>
                <a:ea typeface="Roboto Condensed"/>
                <a:cs typeface="Roboto Condensed"/>
                <a:sym typeface="Roboto Condensed"/>
              </a:rPr>
              <a:t>Bipolar family history</a:t>
            </a:r>
            <a:endParaRPr sz="2400">
              <a:solidFill>
                <a:schemeClr val="dk1"/>
              </a:solidFill>
              <a:latin typeface="Roboto Condensed"/>
              <a:ea typeface="Roboto Condensed"/>
              <a:cs typeface="Roboto Condensed"/>
              <a:sym typeface="Roboto Condensed"/>
            </a:endParaRPr>
          </a:p>
          <a:p>
            <a:pPr indent="-323850" lvl="0" marL="457200" rtl="0" algn="l">
              <a:lnSpc>
                <a:spcPct val="150000"/>
              </a:lnSpc>
              <a:spcBef>
                <a:spcPts val="0"/>
              </a:spcBef>
              <a:spcAft>
                <a:spcPts val="0"/>
              </a:spcAft>
              <a:buClr>
                <a:schemeClr val="dk1"/>
              </a:buClr>
              <a:buSzPct val="100000"/>
              <a:buFont typeface="Roboto Condensed"/>
              <a:buChar char="-"/>
            </a:pPr>
            <a:r>
              <a:rPr lang="en-US" sz="2400">
                <a:solidFill>
                  <a:schemeClr val="dk1"/>
                </a:solidFill>
                <a:latin typeface="Roboto Condensed"/>
                <a:ea typeface="Roboto Condensed"/>
                <a:cs typeface="Roboto Condensed"/>
                <a:sym typeface="Roboto Condensed"/>
              </a:rPr>
              <a:t>Hypomania associated with antidepressants</a:t>
            </a:r>
            <a:endParaRPr sz="2400">
              <a:solidFill>
                <a:schemeClr val="dk1"/>
              </a:solidFill>
              <a:latin typeface="Roboto Condensed"/>
              <a:ea typeface="Roboto Condensed"/>
              <a:cs typeface="Roboto Condensed"/>
              <a:sym typeface="Roboto Condensed"/>
            </a:endParaRPr>
          </a:p>
          <a:p>
            <a:pPr indent="-323850" lvl="0" marL="457200" rtl="0" algn="l">
              <a:lnSpc>
                <a:spcPct val="150000"/>
              </a:lnSpc>
              <a:spcBef>
                <a:spcPts val="0"/>
              </a:spcBef>
              <a:spcAft>
                <a:spcPts val="0"/>
              </a:spcAft>
              <a:buClr>
                <a:schemeClr val="dk1"/>
              </a:buClr>
              <a:buSzPct val="100000"/>
              <a:buFont typeface="Roboto Condensed"/>
              <a:buChar char="-"/>
            </a:pPr>
            <a:r>
              <a:rPr lang="en-US" sz="2400">
                <a:solidFill>
                  <a:schemeClr val="dk1"/>
                </a:solidFill>
                <a:latin typeface="Roboto Condensed"/>
                <a:ea typeface="Roboto Condensed"/>
                <a:cs typeface="Roboto Condensed"/>
                <a:sym typeface="Roboto Condensed"/>
              </a:rPr>
              <a:t>Repeated (at least 3 times) loss of efficacy of antidepressants after initial response </a:t>
            </a:r>
            <a:endParaRPr sz="2400">
              <a:solidFill>
                <a:schemeClr val="dk1"/>
              </a:solidFill>
              <a:latin typeface="Roboto Condensed"/>
              <a:ea typeface="Roboto Condensed"/>
              <a:cs typeface="Roboto Condensed"/>
              <a:sym typeface="Roboto Condensed"/>
            </a:endParaRPr>
          </a:p>
          <a:p>
            <a:pPr indent="0" lvl="0" marL="0" rtl="0" algn="l">
              <a:lnSpc>
                <a:spcPct val="150000"/>
              </a:lnSpc>
              <a:spcBef>
                <a:spcPts val="0"/>
              </a:spcBef>
              <a:spcAft>
                <a:spcPts val="0"/>
              </a:spcAft>
              <a:buSzPct val="160000"/>
              <a:buNone/>
            </a:pPr>
            <a:r>
              <a:t/>
            </a:r>
            <a:endParaRPr>
              <a:latin typeface="Roboto Condensed"/>
              <a:ea typeface="Roboto Condensed"/>
              <a:cs typeface="Roboto Condensed"/>
              <a:sym typeface="Roboto Condensed"/>
            </a:endParaRPr>
          </a:p>
        </p:txBody>
      </p:sp>
      <p:sp>
        <p:nvSpPr>
          <p:cNvPr id="1152" name="Google Shape;1152;g2b1a1e75e5a_1_157"/>
          <p:cNvSpPr txBox="1"/>
          <p:nvPr/>
        </p:nvSpPr>
        <p:spPr>
          <a:xfrm>
            <a:off x="283608" y="1078583"/>
            <a:ext cx="4632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F3542"/>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8"/>
          <p:cNvSpPr txBox="1"/>
          <p:nvPr>
            <p:ph type="title"/>
          </p:nvPr>
        </p:nvSpPr>
        <p:spPr>
          <a:xfrm>
            <a:off x="357679" y="23198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Thought form </a:t>
            </a:r>
            <a:endParaRPr/>
          </a:p>
        </p:txBody>
      </p:sp>
      <p:sp>
        <p:nvSpPr>
          <p:cNvPr id="329" name="Google Shape;329;p8"/>
          <p:cNvSpPr txBox="1"/>
          <p:nvPr>
            <p:ph idx="4294967295" type="body"/>
          </p:nvPr>
        </p:nvSpPr>
        <p:spPr>
          <a:xfrm>
            <a:off x="219669" y="875344"/>
            <a:ext cx="7704000" cy="3285600"/>
          </a:xfrm>
          <a:prstGeom prst="rect">
            <a:avLst/>
          </a:prstGeom>
          <a:noFill/>
          <a:ln>
            <a:noFill/>
          </a:ln>
        </p:spPr>
        <p:txBody>
          <a:bodyPr anchorCtr="0" anchor="t" bIns="45700" lIns="91425" spcFirstLastPara="1" rIns="91425" wrap="square" tIns="45700">
            <a:normAutofit/>
          </a:bodyPr>
          <a:lstStyle/>
          <a:p>
            <a:pPr indent="-285750" lvl="0" marL="285750" rtl="0" algn="l">
              <a:lnSpc>
                <a:spcPct val="100000"/>
              </a:lnSpc>
              <a:spcBef>
                <a:spcPts val="0"/>
              </a:spcBef>
              <a:spcAft>
                <a:spcPts val="0"/>
              </a:spcAft>
              <a:buSzPts val="1400"/>
              <a:buChar char="•"/>
            </a:pPr>
            <a:r>
              <a:rPr b="1" lang="en-US" u="sng">
                <a:solidFill>
                  <a:schemeClr val="dk2"/>
                </a:solidFill>
                <a:latin typeface="Roboto Condensed"/>
                <a:ea typeface="Roboto Condensed"/>
                <a:cs typeface="Roboto Condensed"/>
                <a:sym typeface="Roboto Condensed"/>
              </a:rPr>
              <a:t>Form of thinking</a:t>
            </a:r>
            <a:r>
              <a:rPr i="1" lang="en-US">
                <a:latin typeface="Roboto Condensed"/>
                <a:ea typeface="Roboto Condensed"/>
                <a:cs typeface="Roboto Condensed"/>
                <a:sym typeface="Roboto Condensed"/>
              </a:rPr>
              <a:t>: how they use language and put ideas together</a:t>
            </a:r>
            <a:r>
              <a:rPr lang="en-US">
                <a:latin typeface="Roboto Condensed"/>
                <a:ea typeface="Roboto Condensed"/>
                <a:cs typeface="Roboto Condensed"/>
                <a:sym typeface="Roboto Condensed"/>
              </a:rPr>
              <a:t>. Describing whether the thought are logical, meaningful, and goal directed. (no comments are made on </a:t>
            </a:r>
            <a:r>
              <a:rPr lang="en-US">
                <a:solidFill>
                  <a:schemeClr val="dk2"/>
                </a:solidFill>
                <a:latin typeface="Roboto Condensed"/>
                <a:ea typeface="Roboto Condensed"/>
                <a:cs typeface="Roboto Condensed"/>
                <a:sym typeface="Roboto Condensed"/>
              </a:rPr>
              <a:t>what</a:t>
            </a:r>
            <a:r>
              <a:rPr lang="en-US">
                <a:latin typeface="Roboto Condensed"/>
                <a:ea typeface="Roboto Condensed"/>
                <a:cs typeface="Roboto Condensed"/>
                <a:sym typeface="Roboto Condensed"/>
              </a:rPr>
              <a:t> the patient thinks or </a:t>
            </a:r>
            <a:r>
              <a:rPr lang="en-US">
                <a:solidFill>
                  <a:schemeClr val="dk2"/>
                </a:solidFill>
                <a:latin typeface="Roboto Condensed"/>
                <a:ea typeface="Roboto Condensed"/>
                <a:cs typeface="Roboto Condensed"/>
                <a:sym typeface="Roboto Condensed"/>
              </a:rPr>
              <a:t>how</a:t>
            </a:r>
            <a:r>
              <a:rPr lang="en-US">
                <a:latin typeface="Roboto Condensed"/>
                <a:ea typeface="Roboto Condensed"/>
                <a:cs typeface="Roboto Condensed"/>
                <a:sym typeface="Roboto Condensed"/>
              </a:rPr>
              <a:t> they express their thoughts)</a:t>
            </a:r>
            <a:endParaRPr/>
          </a:p>
          <a:p>
            <a:pPr indent="-285750" lvl="0" marL="285750" rtl="0" algn="l">
              <a:lnSpc>
                <a:spcPct val="100000"/>
              </a:lnSpc>
              <a:spcBef>
                <a:spcPts val="0"/>
              </a:spcBef>
              <a:spcAft>
                <a:spcPts val="0"/>
              </a:spcAft>
              <a:buSzPts val="1400"/>
              <a:buChar char="•"/>
            </a:pPr>
            <a:r>
              <a:rPr lang="en-US">
                <a:solidFill>
                  <a:schemeClr val="dk2"/>
                </a:solidFill>
                <a:latin typeface="Roboto Condensed"/>
                <a:ea typeface="Roboto Condensed"/>
                <a:cs typeface="Roboto Condensed"/>
                <a:sym typeface="Roboto Condensed"/>
              </a:rPr>
              <a:t>Logical/Linear/Goal-directed</a:t>
            </a:r>
            <a:r>
              <a:rPr lang="en-US">
                <a:latin typeface="Roboto Condensed"/>
                <a:ea typeface="Roboto Condensed"/>
                <a:cs typeface="Roboto Condensed"/>
                <a:sym typeface="Roboto Condensed"/>
              </a:rPr>
              <a:t>: Answers to questions and conversation clear and follows a logical sequence.</a:t>
            </a:r>
            <a:endParaRPr/>
          </a:p>
          <a:p>
            <a:pPr indent="-285750" lvl="0" marL="285750" rtl="0" algn="l">
              <a:lnSpc>
                <a:spcPct val="100000"/>
              </a:lnSpc>
              <a:spcBef>
                <a:spcPts val="0"/>
              </a:spcBef>
              <a:spcAft>
                <a:spcPts val="0"/>
              </a:spcAft>
              <a:buSzPts val="1400"/>
              <a:buChar char="•"/>
            </a:pPr>
            <a:r>
              <a:rPr lang="en-US">
                <a:solidFill>
                  <a:schemeClr val="dk2"/>
                </a:solidFill>
                <a:latin typeface="Roboto Condensed"/>
                <a:ea typeface="Roboto Condensed"/>
                <a:cs typeface="Roboto Condensed"/>
                <a:sym typeface="Roboto Condensed"/>
              </a:rPr>
              <a:t>Circumstantiality</a:t>
            </a:r>
            <a:r>
              <a:rPr lang="en-US">
                <a:latin typeface="Roboto Condensed"/>
                <a:ea typeface="Roboto Condensed"/>
                <a:cs typeface="Roboto Condensed"/>
                <a:sym typeface="Roboto Condensed"/>
              </a:rPr>
              <a:t> is when the point of the conversation is eventually reached but with overinclusion of trivial or irrelevant details.</a:t>
            </a:r>
            <a:endParaRPr/>
          </a:p>
          <a:p>
            <a:pPr indent="0" lvl="0" marL="152400" rtl="0" algn="l">
              <a:lnSpc>
                <a:spcPct val="100000"/>
              </a:lnSpc>
              <a:spcBef>
                <a:spcPts val="0"/>
              </a:spcBef>
              <a:spcAft>
                <a:spcPts val="0"/>
              </a:spcAft>
              <a:buSzPts val="1400"/>
              <a:buNone/>
            </a:pPr>
            <a:r>
              <a:t/>
            </a:r>
            <a:endParaRPr>
              <a:latin typeface="Roboto Condensed"/>
              <a:ea typeface="Roboto Condensed"/>
              <a:cs typeface="Roboto Condensed"/>
              <a:sym typeface="Roboto Condensed"/>
            </a:endParaRPr>
          </a:p>
          <a:p>
            <a:pPr indent="0" lvl="0" marL="152400" rtl="0" algn="l">
              <a:lnSpc>
                <a:spcPct val="100000"/>
              </a:lnSpc>
              <a:spcBef>
                <a:spcPts val="0"/>
              </a:spcBef>
              <a:spcAft>
                <a:spcPts val="0"/>
              </a:spcAft>
              <a:buSzPts val="1400"/>
              <a:buNone/>
            </a:pPr>
            <a:r>
              <a:rPr lang="en-US">
                <a:latin typeface="Roboto Condensed"/>
                <a:ea typeface="Roboto Condensed"/>
                <a:cs typeface="Roboto Condensed"/>
                <a:sym typeface="Roboto Condensed"/>
              </a:rPr>
              <a:t>Examples of thought disorders include :</a:t>
            </a:r>
            <a:endParaRPr/>
          </a:p>
          <a:p>
            <a:pPr indent="-196850" lvl="0" marL="285750" rtl="0" algn="l">
              <a:lnSpc>
                <a:spcPct val="100000"/>
              </a:lnSpc>
              <a:spcBef>
                <a:spcPts val="0"/>
              </a:spcBef>
              <a:spcAft>
                <a:spcPts val="0"/>
              </a:spcAft>
              <a:buSzPts val="1400"/>
              <a:buNone/>
            </a:pPr>
            <a:r>
              <a:t/>
            </a:r>
            <a:endParaRPr>
              <a:latin typeface="Roboto Condensed"/>
              <a:ea typeface="Roboto Condensed"/>
              <a:cs typeface="Roboto Condensed"/>
              <a:sym typeface="Roboto Condensed"/>
            </a:endParaRPr>
          </a:p>
        </p:txBody>
      </p:sp>
      <p:sp>
        <p:nvSpPr>
          <p:cNvPr id="330" name="Google Shape;330;p8"/>
          <p:cNvSpPr txBox="1"/>
          <p:nvPr/>
        </p:nvSpPr>
        <p:spPr>
          <a:xfrm>
            <a:off x="428925" y="2877020"/>
            <a:ext cx="7561500" cy="2031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Roboto Condensed"/>
                <a:ea typeface="Roboto Condensed"/>
                <a:cs typeface="Roboto Condensed"/>
                <a:sym typeface="Roboto Condensed"/>
              </a:rPr>
              <a:t>Tangentiality: </a:t>
            </a:r>
            <a:r>
              <a:rPr b="0" i="0" lang="en-US" sz="1400" u="none" cap="none" strike="noStrike">
                <a:solidFill>
                  <a:schemeClr val="dk1"/>
                </a:solidFill>
                <a:latin typeface="Roboto Condensed"/>
                <a:ea typeface="Roboto Condensed"/>
                <a:cs typeface="Roboto Condensed"/>
                <a:sym typeface="Roboto Condensed"/>
              </a:rPr>
              <a:t>Can follow conversation but point </a:t>
            </a:r>
            <a:r>
              <a:rPr b="0" i="0" lang="en-US" sz="1400" u="sng" cap="none" strike="noStrike">
                <a:solidFill>
                  <a:schemeClr val="dk1"/>
                </a:solidFill>
                <a:latin typeface="Roboto Condensed"/>
                <a:ea typeface="Roboto Condensed"/>
                <a:cs typeface="Roboto Condensed"/>
                <a:sym typeface="Roboto Condensed"/>
              </a:rPr>
              <a:t>never reached</a:t>
            </a:r>
            <a:r>
              <a:rPr b="0" i="0" lang="en-US" sz="1400" u="none" cap="none" strike="noStrike">
                <a:solidFill>
                  <a:schemeClr val="dk1"/>
                </a:solidFill>
                <a:latin typeface="Roboto Condensed"/>
                <a:ea typeface="Roboto Condensed"/>
                <a:cs typeface="Roboto Condensed"/>
                <a:sym typeface="Roboto Condensed"/>
              </a:rPr>
              <a:t> or question never answered.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Roboto Condensed"/>
                <a:ea typeface="Roboto Condensed"/>
                <a:cs typeface="Roboto Condensed"/>
                <a:sym typeface="Roboto Condensed"/>
              </a:rPr>
              <a:t>Loosening of associations</a:t>
            </a:r>
            <a:r>
              <a:rPr b="0" i="0" lang="en-US" sz="1400" u="none" cap="none" strike="noStrike">
                <a:solidFill>
                  <a:schemeClr val="dk1"/>
                </a:solidFill>
                <a:latin typeface="Roboto Condensed"/>
                <a:ea typeface="Roboto Condensed"/>
                <a:cs typeface="Roboto Condensed"/>
                <a:sym typeface="Roboto Condensed"/>
              </a:rPr>
              <a:t>: </a:t>
            </a:r>
            <a:r>
              <a:rPr b="0" i="0" lang="en-US" sz="1400" u="sng" cap="none" strike="noStrike">
                <a:solidFill>
                  <a:schemeClr val="dk1"/>
                </a:solidFill>
                <a:latin typeface="Roboto Condensed"/>
                <a:ea typeface="Roboto Condensed"/>
                <a:cs typeface="Roboto Condensed"/>
                <a:sym typeface="Roboto Condensed"/>
              </a:rPr>
              <a:t>No logical connection</a:t>
            </a:r>
            <a:r>
              <a:rPr b="0" i="0" lang="en-US" sz="1400" u="none" cap="none" strike="noStrike">
                <a:solidFill>
                  <a:schemeClr val="dk1"/>
                </a:solidFill>
                <a:latin typeface="Roboto Condensed"/>
                <a:ea typeface="Roboto Condensed"/>
                <a:cs typeface="Roboto Condensed"/>
                <a:sym typeface="Roboto Condensed"/>
              </a:rPr>
              <a:t> from one thought to another.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Roboto Condensed"/>
                <a:ea typeface="Roboto Condensed"/>
                <a:cs typeface="Roboto Condensed"/>
                <a:sym typeface="Roboto Condensed"/>
              </a:rPr>
              <a:t>Flight of ideas</a:t>
            </a:r>
            <a:r>
              <a:rPr b="0" i="0" lang="en-US" sz="1400" u="none" cap="none" strike="noStrike">
                <a:solidFill>
                  <a:schemeClr val="dk1"/>
                </a:solidFill>
                <a:latin typeface="Roboto Condensed"/>
                <a:ea typeface="Roboto Condensed"/>
                <a:cs typeface="Roboto Condensed"/>
                <a:sym typeface="Roboto Condensed"/>
              </a:rPr>
              <a:t>: Thoughts </a:t>
            </a:r>
            <a:r>
              <a:rPr b="0" i="0" lang="en-US" sz="1400" u="sng" cap="none" strike="noStrike">
                <a:solidFill>
                  <a:schemeClr val="dk1"/>
                </a:solidFill>
                <a:latin typeface="Roboto Condensed"/>
                <a:ea typeface="Roboto Condensed"/>
                <a:cs typeface="Roboto Condensed"/>
                <a:sym typeface="Roboto Condensed"/>
              </a:rPr>
              <a:t>change abruptly from one idea to another</a:t>
            </a:r>
            <a:r>
              <a:rPr b="0" i="0" lang="en-US" sz="1400" u="none" cap="none" strike="noStrike">
                <a:solidFill>
                  <a:schemeClr val="dk1"/>
                </a:solidFill>
                <a:latin typeface="Roboto Condensed"/>
                <a:ea typeface="Roboto Condensed"/>
                <a:cs typeface="Roboto Condensed"/>
                <a:sym typeface="Roboto Condensed"/>
              </a:rPr>
              <a:t>, usually accompanied by </a:t>
            </a:r>
            <a:r>
              <a:rPr b="0" i="0" lang="en-US" sz="1400" u="none" cap="none" strike="noStrike">
                <a:solidFill>
                  <a:srgbClr val="939F26"/>
                </a:solidFill>
                <a:latin typeface="Roboto Condensed"/>
                <a:ea typeface="Roboto Condensed"/>
                <a:cs typeface="Roboto Condensed"/>
                <a:sym typeface="Roboto Condensed"/>
              </a:rPr>
              <a:t>rapid/pressured speech</a:t>
            </a:r>
            <a:r>
              <a:rPr b="0" i="0" lang="en-US" sz="1400" u="none" cap="none" strike="noStrike">
                <a:solidFill>
                  <a:schemeClr val="dk1"/>
                </a:solidFill>
                <a:latin typeface="Roboto Condensed"/>
                <a:ea typeface="Roboto Condensed"/>
                <a:cs typeface="Roboto Condensed"/>
                <a:sym typeface="Roboto Condensed"/>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Roboto Condensed"/>
                <a:ea typeface="Roboto Condensed"/>
                <a:cs typeface="Roboto Condensed"/>
                <a:sym typeface="Roboto Condensed"/>
              </a:rPr>
              <a:t>Neologisms</a:t>
            </a:r>
            <a:r>
              <a:rPr b="0" i="0" lang="en-US" sz="1400" u="none" cap="none" strike="noStrike">
                <a:solidFill>
                  <a:schemeClr val="dk1"/>
                </a:solidFill>
                <a:latin typeface="Roboto Condensed"/>
                <a:ea typeface="Roboto Condensed"/>
                <a:cs typeface="Roboto Condensed"/>
                <a:sym typeface="Roboto Condensed"/>
              </a:rPr>
              <a:t>: Made-up words.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Roboto Condensed"/>
                <a:ea typeface="Roboto Condensed"/>
                <a:cs typeface="Roboto Condensed"/>
                <a:sym typeface="Roboto Condensed"/>
              </a:rPr>
              <a:t>Word salad</a:t>
            </a:r>
            <a:r>
              <a:rPr b="0" i="0" lang="en-US" sz="1400" u="none" cap="none" strike="noStrike">
                <a:solidFill>
                  <a:schemeClr val="dk1"/>
                </a:solidFill>
                <a:latin typeface="Roboto Condensed"/>
                <a:ea typeface="Roboto Condensed"/>
                <a:cs typeface="Roboto Condensed"/>
                <a:sym typeface="Roboto Condensed"/>
              </a:rPr>
              <a:t>: Incoherent collection of words.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Roboto Condensed"/>
                <a:ea typeface="Roboto Condensed"/>
                <a:cs typeface="Roboto Condensed"/>
                <a:sym typeface="Roboto Condensed"/>
              </a:rPr>
              <a:t>Clang associations : </a:t>
            </a:r>
            <a:r>
              <a:rPr b="0" i="0" lang="en-US" sz="1400" u="none" cap="none" strike="noStrike">
                <a:solidFill>
                  <a:schemeClr val="dk1"/>
                </a:solidFill>
                <a:latin typeface="Roboto Condensed"/>
                <a:ea typeface="Roboto Condensed"/>
                <a:cs typeface="Roboto Condensed"/>
                <a:sym typeface="Roboto Condensed"/>
              </a:rPr>
              <a:t>Word connections due to phonetics rather than actual meaning. “My car is red. I’ve been in bed. It hurts my head.”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Roboto Condensed"/>
                <a:ea typeface="Roboto Condensed"/>
                <a:cs typeface="Roboto Condensed"/>
                <a:sym typeface="Roboto Condensed"/>
              </a:rPr>
              <a:t>Thought blocking </a:t>
            </a:r>
            <a:r>
              <a:rPr b="0" i="0" lang="en-US" sz="1400" u="none" cap="none" strike="noStrike">
                <a:solidFill>
                  <a:schemeClr val="dk1"/>
                </a:solidFill>
                <a:latin typeface="Roboto Condensed"/>
                <a:ea typeface="Roboto Condensed"/>
                <a:cs typeface="Roboto Condensed"/>
                <a:sym typeface="Roboto Condensed"/>
              </a:rPr>
              <a:t>: Abrupt cessation of communication before the idea is finished.</a:t>
            </a:r>
            <a:endParaRPr b="0" i="0" sz="1400" u="none" cap="none" strike="noStrike">
              <a:solidFill>
                <a:srgbClr val="000000"/>
              </a:solidFill>
              <a:latin typeface="Arial"/>
              <a:ea typeface="Arial"/>
              <a:cs typeface="Arial"/>
              <a:sym typeface="Arial"/>
            </a:endParaRPr>
          </a:p>
        </p:txBody>
      </p:sp>
      <p:sp>
        <p:nvSpPr>
          <p:cNvPr id="331" name="Google Shape;331;p8"/>
          <p:cNvSpPr txBox="1"/>
          <p:nvPr/>
        </p:nvSpPr>
        <p:spPr>
          <a:xfrm>
            <a:off x="27262" y="1969731"/>
            <a:ext cx="4632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F3542"/>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332" name="Google Shape;332;p8"/>
          <p:cNvSpPr txBox="1"/>
          <p:nvPr/>
        </p:nvSpPr>
        <p:spPr>
          <a:xfrm>
            <a:off x="27236" y="2877016"/>
            <a:ext cx="4632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F3542"/>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6" name="Shape 1156"/>
        <p:cNvGrpSpPr/>
        <p:nvPr/>
      </p:nvGrpSpPr>
      <p:grpSpPr>
        <a:xfrm>
          <a:off x="0" y="0"/>
          <a:ext cx="0" cy="0"/>
          <a:chOff x="0" y="0"/>
          <a:chExt cx="0" cy="0"/>
        </a:xfrm>
      </p:grpSpPr>
      <p:sp>
        <p:nvSpPr>
          <p:cNvPr id="1157" name="Google Shape;1157;g2b1a1e75e5a_1_163"/>
          <p:cNvSpPr txBox="1"/>
          <p:nvPr>
            <p:ph type="title"/>
          </p:nvPr>
        </p:nvSpPr>
        <p:spPr>
          <a:xfrm>
            <a:off x="684900" y="248000"/>
            <a:ext cx="3445200" cy="572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4000"/>
              <a:buNone/>
            </a:pPr>
            <a:r>
              <a:rPr lang="en-US"/>
              <a:t>Epidemiology </a:t>
            </a:r>
            <a:endParaRPr/>
          </a:p>
        </p:txBody>
      </p:sp>
      <p:sp>
        <p:nvSpPr>
          <p:cNvPr id="1158" name="Google Shape;1158;g2b1a1e75e5a_1_163"/>
          <p:cNvSpPr txBox="1"/>
          <p:nvPr>
            <p:ph idx="1" type="body"/>
          </p:nvPr>
        </p:nvSpPr>
        <p:spPr>
          <a:xfrm>
            <a:off x="354725" y="928625"/>
            <a:ext cx="4256700" cy="4037400"/>
          </a:xfrm>
          <a:prstGeom prst="rect">
            <a:avLst/>
          </a:prstGeom>
          <a:noFill/>
          <a:ln>
            <a:noFill/>
          </a:ln>
        </p:spPr>
        <p:txBody>
          <a:bodyPr anchorCtr="0" anchor="t" bIns="45700" lIns="91425" spcFirstLastPara="1" rIns="91425" wrap="square" tIns="45700">
            <a:normAutofit fontScale="62500" lnSpcReduction="20000"/>
          </a:bodyPr>
          <a:lstStyle/>
          <a:p>
            <a:pPr indent="-315912" lvl="0" marL="457200" rtl="0" algn="l">
              <a:lnSpc>
                <a:spcPct val="115000"/>
              </a:lnSpc>
              <a:spcBef>
                <a:spcPts val="500"/>
              </a:spcBef>
              <a:spcAft>
                <a:spcPts val="0"/>
              </a:spcAft>
              <a:buClr>
                <a:schemeClr val="dk1"/>
              </a:buClr>
              <a:buSzPct val="100000"/>
              <a:buFont typeface="Roboto Condensed"/>
              <a:buChar char="•"/>
            </a:pPr>
            <a:r>
              <a:rPr lang="en-US" sz="2200">
                <a:solidFill>
                  <a:schemeClr val="dk1"/>
                </a:solidFill>
                <a:latin typeface="Roboto Condensed"/>
                <a:ea typeface="Roboto Condensed"/>
                <a:cs typeface="Roboto Condensed"/>
                <a:sym typeface="Roboto Condensed"/>
              </a:rPr>
              <a:t>Prevalence of BAD: 1-2%</a:t>
            </a:r>
            <a:endParaRPr sz="2200">
              <a:solidFill>
                <a:schemeClr val="dk1"/>
              </a:solidFill>
              <a:latin typeface="Roboto Condensed"/>
              <a:ea typeface="Roboto Condensed"/>
              <a:cs typeface="Roboto Condensed"/>
              <a:sym typeface="Roboto Condensed"/>
            </a:endParaRPr>
          </a:p>
          <a:p>
            <a:pPr indent="-315912" lvl="0" marL="457200" rtl="0" algn="l">
              <a:lnSpc>
                <a:spcPct val="115000"/>
              </a:lnSpc>
              <a:spcBef>
                <a:spcPts val="0"/>
              </a:spcBef>
              <a:spcAft>
                <a:spcPts val="0"/>
              </a:spcAft>
              <a:buClr>
                <a:schemeClr val="dk1"/>
              </a:buClr>
              <a:buSzPct val="100000"/>
              <a:buFont typeface="Roboto Condensed"/>
              <a:buChar char="•"/>
            </a:pPr>
            <a:r>
              <a:rPr lang="en-US" sz="2200">
                <a:solidFill>
                  <a:schemeClr val="dk1"/>
                </a:solidFill>
                <a:latin typeface="Roboto Condensed"/>
                <a:ea typeface="Roboto Condensed"/>
                <a:cs typeface="Roboto Condensed"/>
                <a:sym typeface="Roboto Condensed"/>
              </a:rPr>
              <a:t>Lifetime prevalence of BAD in first degree relative: 4-18%</a:t>
            </a:r>
            <a:endParaRPr sz="2200">
              <a:solidFill>
                <a:schemeClr val="dk1"/>
              </a:solidFill>
              <a:latin typeface="Roboto Condensed"/>
              <a:ea typeface="Roboto Condensed"/>
              <a:cs typeface="Roboto Condensed"/>
              <a:sym typeface="Roboto Condensed"/>
            </a:endParaRPr>
          </a:p>
          <a:p>
            <a:pPr indent="-315912" lvl="0" marL="457200" rtl="0" algn="l">
              <a:lnSpc>
                <a:spcPct val="115000"/>
              </a:lnSpc>
              <a:spcBef>
                <a:spcPts val="0"/>
              </a:spcBef>
              <a:spcAft>
                <a:spcPts val="0"/>
              </a:spcAft>
              <a:buClr>
                <a:schemeClr val="dk1"/>
              </a:buClr>
              <a:buSzPct val="100000"/>
              <a:buFont typeface="Roboto Condensed"/>
              <a:buChar char="•"/>
            </a:pPr>
            <a:r>
              <a:rPr lang="en-US" sz="2200">
                <a:solidFill>
                  <a:schemeClr val="dk1"/>
                </a:solidFill>
                <a:latin typeface="Roboto Condensed"/>
                <a:ea typeface="Roboto Condensed"/>
                <a:cs typeface="Roboto Condensed"/>
                <a:sym typeface="Roboto Condensed"/>
              </a:rPr>
              <a:t>MDD in first degree relative: 9-25%</a:t>
            </a:r>
            <a:endParaRPr sz="2200">
              <a:solidFill>
                <a:schemeClr val="dk1"/>
              </a:solidFill>
              <a:latin typeface="Roboto Condensed"/>
              <a:ea typeface="Roboto Condensed"/>
              <a:cs typeface="Roboto Condensed"/>
              <a:sym typeface="Roboto Condensed"/>
            </a:endParaRPr>
          </a:p>
          <a:p>
            <a:pPr indent="-315912" lvl="0" marL="457200" rtl="0" algn="l">
              <a:lnSpc>
                <a:spcPct val="115000"/>
              </a:lnSpc>
              <a:spcBef>
                <a:spcPts val="0"/>
              </a:spcBef>
              <a:spcAft>
                <a:spcPts val="0"/>
              </a:spcAft>
              <a:buClr>
                <a:schemeClr val="dk1"/>
              </a:buClr>
              <a:buSzPct val="100000"/>
              <a:buFont typeface="Roboto Condensed"/>
              <a:buChar char="•"/>
            </a:pPr>
            <a:r>
              <a:rPr lang="en-US" sz="2200">
                <a:solidFill>
                  <a:schemeClr val="dk1"/>
                </a:solidFill>
                <a:latin typeface="Roboto Condensed"/>
                <a:ea typeface="Roboto Condensed"/>
                <a:cs typeface="Roboto Condensed"/>
                <a:sym typeface="Roboto Condensed"/>
              </a:rPr>
              <a:t>BAD has equal M:F ratio</a:t>
            </a:r>
            <a:endParaRPr sz="2200">
              <a:solidFill>
                <a:schemeClr val="dk1"/>
              </a:solidFill>
              <a:latin typeface="Roboto Condensed"/>
              <a:ea typeface="Roboto Condensed"/>
              <a:cs typeface="Roboto Condensed"/>
              <a:sym typeface="Roboto Condensed"/>
            </a:endParaRPr>
          </a:p>
          <a:p>
            <a:pPr indent="-315912" lvl="0" marL="457200" rtl="0" algn="l">
              <a:lnSpc>
                <a:spcPct val="115000"/>
              </a:lnSpc>
              <a:spcBef>
                <a:spcPts val="0"/>
              </a:spcBef>
              <a:spcAft>
                <a:spcPts val="0"/>
              </a:spcAft>
              <a:buClr>
                <a:schemeClr val="dk1"/>
              </a:buClr>
              <a:buSzPct val="100000"/>
              <a:buFont typeface="Roboto Condensed"/>
              <a:buChar char="•"/>
            </a:pPr>
            <a:r>
              <a:rPr lang="en-US" sz="2200">
                <a:solidFill>
                  <a:schemeClr val="dk1"/>
                </a:solidFill>
                <a:latin typeface="Roboto Condensed"/>
                <a:ea typeface="Roboto Condensed"/>
                <a:cs typeface="Roboto Condensed"/>
                <a:sym typeface="Roboto Condensed"/>
              </a:rPr>
              <a:t>Manic episodes are more common in men</a:t>
            </a:r>
            <a:endParaRPr sz="2200">
              <a:solidFill>
                <a:schemeClr val="dk1"/>
              </a:solidFill>
              <a:latin typeface="Roboto Condensed"/>
              <a:ea typeface="Roboto Condensed"/>
              <a:cs typeface="Roboto Condensed"/>
              <a:sym typeface="Roboto Condensed"/>
            </a:endParaRPr>
          </a:p>
          <a:p>
            <a:pPr indent="-315912" lvl="0" marL="457200" rtl="0" algn="l">
              <a:lnSpc>
                <a:spcPct val="115000"/>
              </a:lnSpc>
              <a:spcBef>
                <a:spcPts val="0"/>
              </a:spcBef>
              <a:spcAft>
                <a:spcPts val="0"/>
              </a:spcAft>
              <a:buClr>
                <a:schemeClr val="dk1"/>
              </a:buClr>
              <a:buSzPct val="100000"/>
              <a:buFont typeface="Roboto Condensed"/>
              <a:buChar char="•"/>
            </a:pPr>
            <a:r>
              <a:rPr lang="en-US" sz="2200">
                <a:solidFill>
                  <a:schemeClr val="dk1"/>
                </a:solidFill>
                <a:latin typeface="Roboto Condensed"/>
                <a:ea typeface="Roboto Condensed"/>
                <a:cs typeface="Roboto Condensed"/>
                <a:sym typeface="Roboto Condensed"/>
              </a:rPr>
              <a:t>Depressive episodes are more common in females</a:t>
            </a:r>
            <a:endParaRPr sz="2200">
              <a:solidFill>
                <a:schemeClr val="dk1"/>
              </a:solidFill>
              <a:latin typeface="Roboto Condensed"/>
              <a:ea typeface="Roboto Condensed"/>
              <a:cs typeface="Roboto Condensed"/>
              <a:sym typeface="Roboto Condensed"/>
            </a:endParaRPr>
          </a:p>
          <a:p>
            <a:pPr indent="-315912" lvl="0" marL="457200" rtl="0" algn="l">
              <a:lnSpc>
                <a:spcPct val="115000"/>
              </a:lnSpc>
              <a:spcBef>
                <a:spcPts val="0"/>
              </a:spcBef>
              <a:spcAft>
                <a:spcPts val="0"/>
              </a:spcAft>
              <a:buClr>
                <a:schemeClr val="dk1"/>
              </a:buClr>
              <a:buSzPct val="100000"/>
              <a:buFont typeface="Roboto Condensed"/>
              <a:buChar char="•"/>
            </a:pPr>
            <a:r>
              <a:rPr lang="en-US" sz="2200">
                <a:solidFill>
                  <a:schemeClr val="dk1"/>
                </a:solidFill>
                <a:latin typeface="Roboto Condensed"/>
                <a:ea typeface="Roboto Condensed"/>
                <a:cs typeface="Roboto Condensed"/>
                <a:sym typeface="Roboto Condensed"/>
              </a:rPr>
              <a:t>Mean age of onset of BAD is 30 years , the age of onset of BAD can be as early as 6 years of age up to 50 years of age</a:t>
            </a:r>
            <a:endParaRPr sz="2200">
              <a:solidFill>
                <a:schemeClr val="dk1"/>
              </a:solidFill>
              <a:latin typeface="Roboto Condensed"/>
              <a:ea typeface="Roboto Condensed"/>
              <a:cs typeface="Roboto Condensed"/>
              <a:sym typeface="Roboto Condensed"/>
            </a:endParaRPr>
          </a:p>
          <a:p>
            <a:pPr indent="-315912" lvl="0" marL="457200" rtl="0" algn="l">
              <a:lnSpc>
                <a:spcPct val="115000"/>
              </a:lnSpc>
              <a:spcBef>
                <a:spcPts val="0"/>
              </a:spcBef>
              <a:spcAft>
                <a:spcPts val="0"/>
              </a:spcAft>
              <a:buClr>
                <a:schemeClr val="dk1"/>
              </a:buClr>
              <a:buSzPct val="100000"/>
              <a:buFont typeface="Roboto Condensed"/>
              <a:buChar char="•"/>
            </a:pPr>
            <a:r>
              <a:rPr lang="en-US" sz="2200">
                <a:solidFill>
                  <a:schemeClr val="dk1"/>
                </a:solidFill>
                <a:latin typeface="Roboto Condensed"/>
                <a:ea typeface="Roboto Condensed"/>
                <a:cs typeface="Roboto Condensed"/>
                <a:sym typeface="Roboto Condensed"/>
              </a:rPr>
              <a:t>Average patient has 9 relapses during his lifetime</a:t>
            </a:r>
            <a:endParaRPr sz="2200">
              <a:solidFill>
                <a:schemeClr val="dk1"/>
              </a:solidFill>
              <a:latin typeface="Roboto Condensed"/>
              <a:ea typeface="Roboto Condensed"/>
              <a:cs typeface="Roboto Condensed"/>
              <a:sym typeface="Roboto Condensed"/>
            </a:endParaRPr>
          </a:p>
          <a:p>
            <a:pPr indent="-315912" lvl="0" marL="457200" rtl="0" algn="l">
              <a:lnSpc>
                <a:spcPct val="115000"/>
              </a:lnSpc>
              <a:spcBef>
                <a:spcPts val="0"/>
              </a:spcBef>
              <a:spcAft>
                <a:spcPts val="0"/>
              </a:spcAft>
              <a:buClr>
                <a:schemeClr val="dk1"/>
              </a:buClr>
              <a:buSzPct val="100000"/>
              <a:buFont typeface="Roboto Condensed"/>
              <a:buChar char="•"/>
            </a:pPr>
            <a:r>
              <a:rPr lang="en-US" sz="2200">
                <a:solidFill>
                  <a:schemeClr val="dk1"/>
                </a:solidFill>
                <a:latin typeface="Roboto Condensed"/>
                <a:ea typeface="Roboto Condensed"/>
                <a:cs typeface="Roboto Condensed"/>
                <a:sym typeface="Roboto Condensed"/>
              </a:rPr>
              <a:t>Bipolar I disorder is more common in single or divorced people , this may reflect the early onset of the disorder</a:t>
            </a:r>
            <a:endParaRPr sz="2200">
              <a:solidFill>
                <a:schemeClr val="dk1"/>
              </a:solidFill>
              <a:latin typeface="Roboto Condensed"/>
              <a:ea typeface="Roboto Condensed"/>
              <a:cs typeface="Roboto Condensed"/>
              <a:sym typeface="Roboto Condensed"/>
            </a:endParaRPr>
          </a:p>
          <a:p>
            <a:pPr indent="-315912" lvl="0" marL="457200" rtl="0" algn="l">
              <a:lnSpc>
                <a:spcPct val="115000"/>
              </a:lnSpc>
              <a:spcBef>
                <a:spcPts val="0"/>
              </a:spcBef>
              <a:spcAft>
                <a:spcPts val="0"/>
              </a:spcAft>
              <a:buClr>
                <a:schemeClr val="dk1"/>
              </a:buClr>
              <a:buSzPct val="100000"/>
              <a:buFont typeface="Roboto Condensed"/>
              <a:buChar char="•"/>
            </a:pPr>
            <a:r>
              <a:rPr lang="en-US" sz="2200">
                <a:solidFill>
                  <a:schemeClr val="dk1"/>
                </a:solidFill>
                <a:latin typeface="Roboto Condensed"/>
                <a:ea typeface="Roboto Condensed"/>
                <a:cs typeface="Roboto Condensed"/>
                <a:sym typeface="Roboto Condensed"/>
              </a:rPr>
              <a:t>A higher than average incidence is found in the upper  socio economic groups</a:t>
            </a:r>
            <a:endParaRPr>
              <a:latin typeface="Roboto Condensed"/>
              <a:ea typeface="Roboto Condensed"/>
              <a:cs typeface="Roboto Condensed"/>
              <a:sym typeface="Roboto Condensed"/>
            </a:endParaRPr>
          </a:p>
        </p:txBody>
      </p:sp>
      <p:sp>
        <p:nvSpPr>
          <p:cNvPr id="1159" name="Google Shape;1159;g2b1a1e75e5a_1_163"/>
          <p:cNvSpPr txBox="1"/>
          <p:nvPr>
            <p:ph type="title"/>
          </p:nvPr>
        </p:nvSpPr>
        <p:spPr>
          <a:xfrm>
            <a:off x="4916625" y="248000"/>
            <a:ext cx="3445200" cy="572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4000"/>
              <a:buNone/>
            </a:pPr>
            <a:r>
              <a:rPr lang="en-US"/>
              <a:t>Etiology</a:t>
            </a:r>
            <a:endParaRPr/>
          </a:p>
        </p:txBody>
      </p:sp>
      <p:sp>
        <p:nvSpPr>
          <p:cNvPr id="1160" name="Google Shape;1160;g2b1a1e75e5a_1_163"/>
          <p:cNvSpPr txBox="1"/>
          <p:nvPr/>
        </p:nvSpPr>
        <p:spPr>
          <a:xfrm>
            <a:off x="4776675" y="928625"/>
            <a:ext cx="3445200" cy="3867300"/>
          </a:xfrm>
          <a:prstGeom prst="rect">
            <a:avLst/>
          </a:prstGeom>
          <a:noFill/>
          <a:ln>
            <a:noFill/>
          </a:ln>
        </p:spPr>
        <p:txBody>
          <a:bodyPr anchorCtr="0" anchor="t" bIns="91425" lIns="91425" spcFirstLastPara="1" rIns="91425" wrap="square" tIns="91425">
            <a:spAutoFit/>
          </a:bodyPr>
          <a:lstStyle/>
          <a:p>
            <a:pPr indent="-323850" lvl="0" marL="457200" marR="0" rtl="0" algn="l">
              <a:lnSpc>
                <a:spcPct val="115000"/>
              </a:lnSpc>
              <a:spcBef>
                <a:spcPts val="800"/>
              </a:spcBef>
              <a:spcAft>
                <a:spcPts val="0"/>
              </a:spcAft>
              <a:buClr>
                <a:schemeClr val="dk1"/>
              </a:buClr>
              <a:buSzPts val="1500"/>
              <a:buFont typeface="Arial"/>
              <a:buChar char="●"/>
            </a:pPr>
            <a:r>
              <a:rPr b="0" i="0" lang="en-US" sz="1500" u="none" cap="none" strike="noStrike">
                <a:solidFill>
                  <a:schemeClr val="dk1"/>
                </a:solidFill>
                <a:latin typeface="Arial"/>
                <a:ea typeface="Arial"/>
                <a:cs typeface="Arial"/>
                <a:sym typeface="Arial"/>
              </a:rPr>
              <a:t>Biological, environmental, psychosocial, and genetic factors are all important.</a:t>
            </a:r>
            <a:endParaRPr b="0" i="0" sz="1500" u="none" cap="none" strike="noStrike">
              <a:solidFill>
                <a:schemeClr val="dk1"/>
              </a:solidFill>
              <a:latin typeface="Arial"/>
              <a:ea typeface="Arial"/>
              <a:cs typeface="Arial"/>
              <a:sym typeface="Arial"/>
            </a:endParaRPr>
          </a:p>
          <a:p>
            <a:pPr indent="-323850" lvl="0" marL="457200" marR="0" rtl="0" algn="l">
              <a:lnSpc>
                <a:spcPct val="115000"/>
              </a:lnSpc>
              <a:spcBef>
                <a:spcPts val="0"/>
              </a:spcBef>
              <a:spcAft>
                <a:spcPts val="0"/>
              </a:spcAft>
              <a:buClr>
                <a:schemeClr val="dk1"/>
              </a:buClr>
              <a:buSzPts val="1500"/>
              <a:buFont typeface="Arial"/>
              <a:buChar char="●"/>
            </a:pPr>
            <a:r>
              <a:rPr b="0" i="0" lang="en-US" sz="1500" u="none" cap="none" strike="noStrike">
                <a:solidFill>
                  <a:schemeClr val="dk1"/>
                </a:solidFill>
                <a:latin typeface="Arial"/>
                <a:ea typeface="Arial"/>
                <a:cs typeface="Arial"/>
                <a:sym typeface="Arial"/>
              </a:rPr>
              <a:t>First-degree relatives of patients with bipolar disorder are 10 times more likely to develop the illness.</a:t>
            </a:r>
            <a:endParaRPr b="0" i="0" sz="1500" u="none" cap="none" strike="noStrike">
              <a:solidFill>
                <a:schemeClr val="dk1"/>
              </a:solidFill>
              <a:latin typeface="Arial"/>
              <a:ea typeface="Arial"/>
              <a:cs typeface="Arial"/>
              <a:sym typeface="Arial"/>
            </a:endParaRPr>
          </a:p>
          <a:p>
            <a:pPr indent="-323850" lvl="0" marL="457200" marR="0" rtl="0" algn="l">
              <a:lnSpc>
                <a:spcPct val="115000"/>
              </a:lnSpc>
              <a:spcBef>
                <a:spcPts val="0"/>
              </a:spcBef>
              <a:spcAft>
                <a:spcPts val="0"/>
              </a:spcAft>
              <a:buClr>
                <a:schemeClr val="dk1"/>
              </a:buClr>
              <a:buSzPts val="1500"/>
              <a:buFont typeface="Arial"/>
              <a:buChar char="●"/>
            </a:pPr>
            <a:r>
              <a:rPr b="0" i="0" lang="en-US" sz="1500" u="none" cap="none" strike="noStrike">
                <a:solidFill>
                  <a:schemeClr val="dk1"/>
                </a:solidFill>
                <a:latin typeface="Arial"/>
                <a:ea typeface="Arial"/>
                <a:cs typeface="Arial"/>
                <a:sym typeface="Arial"/>
              </a:rPr>
              <a:t>Concordance rates for monozygotic twins are 40–70%, and rates for dizygotic twins range from 5% to 25%</a:t>
            </a:r>
            <a:endParaRPr b="0" i="0" sz="1500" u="none" cap="none" strike="noStrike">
              <a:solidFill>
                <a:schemeClr val="dk1"/>
              </a:solidFill>
              <a:latin typeface="Arial"/>
              <a:ea typeface="Arial"/>
              <a:cs typeface="Arial"/>
              <a:sym typeface="Arial"/>
            </a:endParaRPr>
          </a:p>
          <a:p>
            <a:pPr indent="-323850" lvl="0" marL="457200" marR="0" rtl="0" algn="l">
              <a:lnSpc>
                <a:spcPct val="115000"/>
              </a:lnSpc>
              <a:spcBef>
                <a:spcPts val="0"/>
              </a:spcBef>
              <a:spcAft>
                <a:spcPts val="0"/>
              </a:spcAft>
              <a:buClr>
                <a:schemeClr val="dk1"/>
              </a:buClr>
              <a:buSzPts val="1500"/>
              <a:buFont typeface="Arial"/>
              <a:buChar char="●"/>
            </a:pPr>
            <a:r>
              <a:rPr b="0" i="0" lang="en-US" sz="1500" u="none" cap="none" strike="noStrike">
                <a:solidFill>
                  <a:schemeClr val="dk1"/>
                </a:solidFill>
                <a:latin typeface="Arial"/>
                <a:ea typeface="Arial"/>
                <a:cs typeface="Arial"/>
                <a:sym typeface="Arial"/>
              </a:rPr>
              <a:t>Bipolar I has the highest genetic link of all major psychiatric disorders.</a:t>
            </a:r>
            <a:endParaRPr b="0" i="0" sz="1500" u="none" cap="none" strike="noStrike">
              <a:solidFill>
                <a:schemeClr val="dk1"/>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4" name="Shape 1164"/>
        <p:cNvGrpSpPr/>
        <p:nvPr/>
      </p:nvGrpSpPr>
      <p:grpSpPr>
        <a:xfrm>
          <a:off x="0" y="0"/>
          <a:ext cx="0" cy="0"/>
          <a:chOff x="0" y="0"/>
          <a:chExt cx="0" cy="0"/>
        </a:xfrm>
      </p:grpSpPr>
      <p:sp>
        <p:nvSpPr>
          <p:cNvPr id="1165" name="Google Shape;1165;g2b1a1e75e5a_1_169"/>
          <p:cNvSpPr txBox="1"/>
          <p:nvPr>
            <p:ph type="title"/>
          </p:nvPr>
        </p:nvSpPr>
        <p:spPr>
          <a:xfrm>
            <a:off x="462950" y="37472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Schneiderian first rank symptoms </a:t>
            </a:r>
            <a:endParaRPr/>
          </a:p>
        </p:txBody>
      </p:sp>
      <p:sp>
        <p:nvSpPr>
          <p:cNvPr id="1166" name="Google Shape;1166;g2b1a1e75e5a_1_169"/>
          <p:cNvSpPr txBox="1"/>
          <p:nvPr>
            <p:ph idx="1" type="body"/>
          </p:nvPr>
        </p:nvSpPr>
        <p:spPr>
          <a:xfrm>
            <a:off x="581375" y="1068010"/>
            <a:ext cx="7702500" cy="32877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500"/>
              </a:spcBef>
              <a:spcAft>
                <a:spcPts val="0"/>
              </a:spcAft>
              <a:buClr>
                <a:schemeClr val="dk1"/>
              </a:buClr>
              <a:buSzPts val="1100"/>
              <a:buFont typeface="Arial"/>
              <a:buNone/>
            </a:pPr>
            <a:r>
              <a:rPr lang="en-US" sz="1900">
                <a:solidFill>
                  <a:schemeClr val="dk1"/>
                </a:solidFill>
                <a:latin typeface="Roboto Condensed"/>
                <a:ea typeface="Roboto Condensed"/>
                <a:cs typeface="Roboto Condensed"/>
                <a:sym typeface="Roboto Condensed"/>
              </a:rPr>
              <a:t>•Schneiderian first rank symptoms occur in 15-20% episodes of mania  (have shorter duration, changing in content, improve rapidly)</a:t>
            </a:r>
            <a:endParaRPr sz="1900">
              <a:solidFill>
                <a:schemeClr val="dk1"/>
              </a:solidFill>
              <a:latin typeface="Roboto Condensed"/>
              <a:ea typeface="Roboto Condensed"/>
              <a:cs typeface="Roboto Condensed"/>
              <a:sym typeface="Roboto Condensed"/>
            </a:endParaRPr>
          </a:p>
          <a:p>
            <a:pPr indent="0" lvl="0" marL="0" rtl="0" algn="l">
              <a:lnSpc>
                <a:spcPct val="100000"/>
              </a:lnSpc>
              <a:spcBef>
                <a:spcPts val="0"/>
              </a:spcBef>
              <a:spcAft>
                <a:spcPts val="0"/>
              </a:spcAft>
              <a:buSzPts val="1400"/>
              <a:buNone/>
            </a:pPr>
            <a:r>
              <a:t/>
            </a:r>
            <a:endParaRPr sz="1100">
              <a:solidFill>
                <a:schemeClr val="dk1"/>
              </a:solidFill>
              <a:latin typeface="Roboto Condensed"/>
              <a:ea typeface="Roboto Condensed"/>
              <a:cs typeface="Roboto Condensed"/>
              <a:sym typeface="Roboto Condensed"/>
            </a:endParaRPr>
          </a:p>
        </p:txBody>
      </p:sp>
      <p:pic>
        <p:nvPicPr>
          <p:cNvPr id="1167" name="Google Shape;1167;g2b1a1e75e5a_1_169"/>
          <p:cNvPicPr preferRelativeResize="0"/>
          <p:nvPr/>
        </p:nvPicPr>
        <p:blipFill rotWithShape="1">
          <a:blip r:embed="rId3">
            <a:alphaModFix/>
          </a:blip>
          <a:srcRect b="0" l="0" r="0" t="19704"/>
          <a:stretch/>
        </p:blipFill>
        <p:spPr>
          <a:xfrm>
            <a:off x="1621600" y="1863325"/>
            <a:ext cx="5386699" cy="3077499"/>
          </a:xfrm>
          <a:prstGeom prst="rect">
            <a:avLst/>
          </a:prstGeom>
          <a:noFill/>
          <a:ln>
            <a:noFill/>
          </a:ln>
        </p:spPr>
      </p:pic>
      <p:sp>
        <p:nvSpPr>
          <p:cNvPr id="1168" name="Google Shape;1168;g2b1a1e75e5a_1_169"/>
          <p:cNvSpPr txBox="1"/>
          <p:nvPr/>
        </p:nvSpPr>
        <p:spPr>
          <a:xfrm>
            <a:off x="131208" y="545183"/>
            <a:ext cx="4632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F3542"/>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2" name="Shape 1172"/>
        <p:cNvGrpSpPr/>
        <p:nvPr/>
      </p:nvGrpSpPr>
      <p:grpSpPr>
        <a:xfrm>
          <a:off x="0" y="0"/>
          <a:ext cx="0" cy="0"/>
          <a:chOff x="0" y="0"/>
          <a:chExt cx="0" cy="0"/>
        </a:xfrm>
      </p:grpSpPr>
      <p:sp>
        <p:nvSpPr>
          <p:cNvPr id="1173" name="Google Shape;1173;g2b1a1e75e5a_1_180"/>
          <p:cNvSpPr txBox="1"/>
          <p:nvPr>
            <p:ph type="title"/>
          </p:nvPr>
        </p:nvSpPr>
        <p:spPr>
          <a:xfrm>
            <a:off x="720000" y="5394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Treatment of bipolar disorders </a:t>
            </a:r>
            <a:endParaRPr/>
          </a:p>
        </p:txBody>
      </p:sp>
      <p:sp>
        <p:nvSpPr>
          <p:cNvPr id="1174" name="Google Shape;1174;g2b1a1e75e5a_1_180"/>
          <p:cNvSpPr txBox="1"/>
          <p:nvPr>
            <p:ph idx="1" type="body"/>
          </p:nvPr>
        </p:nvSpPr>
        <p:spPr>
          <a:xfrm>
            <a:off x="720725" y="1321375"/>
            <a:ext cx="3751200" cy="3606600"/>
          </a:xfrm>
          <a:prstGeom prst="rect">
            <a:avLst/>
          </a:prstGeom>
          <a:noFill/>
          <a:ln>
            <a:noFill/>
          </a:ln>
        </p:spPr>
        <p:txBody>
          <a:bodyPr anchorCtr="0" anchor="t" bIns="45700" lIns="91425" spcFirstLastPara="1" rIns="91425" wrap="square" tIns="45700">
            <a:normAutofit fontScale="70000" lnSpcReduction="20000"/>
          </a:bodyPr>
          <a:lstStyle/>
          <a:p>
            <a:pPr indent="0" lvl="0" marL="342900" rtl="0" algn="l">
              <a:lnSpc>
                <a:spcPct val="115000"/>
              </a:lnSpc>
              <a:spcBef>
                <a:spcPts val="500"/>
              </a:spcBef>
              <a:spcAft>
                <a:spcPts val="0"/>
              </a:spcAft>
              <a:buClr>
                <a:schemeClr val="dk1"/>
              </a:buClr>
              <a:buSzPct val="55000"/>
              <a:buFont typeface="Arial"/>
              <a:buNone/>
            </a:pPr>
            <a:r>
              <a:rPr b="1" lang="en-US" sz="2000" u="sng">
                <a:solidFill>
                  <a:schemeClr val="dk1"/>
                </a:solidFill>
                <a:latin typeface="Arial"/>
                <a:ea typeface="Arial"/>
                <a:cs typeface="Arial"/>
                <a:sym typeface="Arial"/>
              </a:rPr>
              <a:t>Acute mania</a:t>
            </a:r>
            <a:endParaRPr b="1" sz="2000" u="sng">
              <a:solidFill>
                <a:schemeClr val="dk1"/>
              </a:solidFill>
              <a:latin typeface="Arial"/>
              <a:ea typeface="Arial"/>
              <a:cs typeface="Arial"/>
              <a:sym typeface="Arial"/>
            </a:endParaRPr>
          </a:p>
          <a:p>
            <a:pPr indent="0" lvl="0" marL="0" rtl="0" algn="l">
              <a:lnSpc>
                <a:spcPct val="115000"/>
              </a:lnSpc>
              <a:spcBef>
                <a:spcPts val="500"/>
              </a:spcBef>
              <a:spcAft>
                <a:spcPts val="0"/>
              </a:spcAft>
              <a:buClr>
                <a:schemeClr val="dk1"/>
              </a:buClr>
              <a:buSzPct val="55000"/>
              <a:buFont typeface="Arial"/>
              <a:buNone/>
            </a:pPr>
            <a:r>
              <a:rPr lang="en-US" sz="2000">
                <a:solidFill>
                  <a:schemeClr val="dk1"/>
                </a:solidFill>
                <a:latin typeface="Arial"/>
                <a:ea typeface="Arial"/>
                <a:cs typeface="Arial"/>
                <a:sym typeface="Arial"/>
              </a:rPr>
              <a:t>•</a:t>
            </a:r>
            <a:r>
              <a:rPr lang="en-US" sz="2000" u="sng">
                <a:solidFill>
                  <a:schemeClr val="dk1"/>
                </a:solidFill>
                <a:latin typeface="Arial"/>
                <a:ea typeface="Arial"/>
                <a:cs typeface="Arial"/>
                <a:sym typeface="Arial"/>
              </a:rPr>
              <a:t>Atypical antipsychotics:</a:t>
            </a:r>
            <a:r>
              <a:rPr lang="en-US" sz="2000">
                <a:solidFill>
                  <a:schemeClr val="dk1"/>
                </a:solidFill>
                <a:latin typeface="Arial"/>
                <a:ea typeface="Arial"/>
                <a:cs typeface="Arial"/>
                <a:sym typeface="Arial"/>
              </a:rPr>
              <a:t> Olanzapine, Risperidone, Quetiapine, Ziprasidone, Aripiprazole.</a:t>
            </a:r>
            <a:endParaRPr sz="2000">
              <a:solidFill>
                <a:schemeClr val="dk1"/>
              </a:solidFill>
              <a:latin typeface="Arial"/>
              <a:ea typeface="Arial"/>
              <a:cs typeface="Arial"/>
              <a:sym typeface="Arial"/>
            </a:endParaRPr>
          </a:p>
          <a:p>
            <a:pPr indent="0" lvl="0" marL="0" rtl="0" algn="l">
              <a:lnSpc>
                <a:spcPct val="115000"/>
              </a:lnSpc>
              <a:spcBef>
                <a:spcPts val="500"/>
              </a:spcBef>
              <a:spcAft>
                <a:spcPts val="0"/>
              </a:spcAft>
              <a:buClr>
                <a:schemeClr val="dk1"/>
              </a:buClr>
              <a:buSzPct val="55000"/>
              <a:buFont typeface="Arial"/>
              <a:buNone/>
            </a:pPr>
            <a:r>
              <a:rPr lang="en-US" sz="2000">
                <a:solidFill>
                  <a:schemeClr val="dk1"/>
                </a:solidFill>
                <a:latin typeface="Arial"/>
                <a:ea typeface="Arial"/>
                <a:cs typeface="Arial"/>
                <a:sym typeface="Arial"/>
              </a:rPr>
              <a:t>•</a:t>
            </a:r>
            <a:r>
              <a:rPr lang="en-US" sz="2000" u="sng">
                <a:solidFill>
                  <a:schemeClr val="dk1"/>
                </a:solidFill>
                <a:latin typeface="Arial"/>
                <a:ea typeface="Arial"/>
                <a:cs typeface="Arial"/>
                <a:sym typeface="Arial"/>
              </a:rPr>
              <a:t>Typical (Depot):</a:t>
            </a:r>
            <a:r>
              <a:rPr lang="en-US" sz="2000">
                <a:solidFill>
                  <a:schemeClr val="dk1"/>
                </a:solidFill>
                <a:latin typeface="Arial"/>
                <a:ea typeface="Arial"/>
                <a:cs typeface="Arial"/>
                <a:sym typeface="Arial"/>
              </a:rPr>
              <a:t> Haldol, Chlorpromazine.</a:t>
            </a:r>
            <a:endParaRPr sz="2000">
              <a:solidFill>
                <a:schemeClr val="dk1"/>
              </a:solidFill>
              <a:latin typeface="Arial"/>
              <a:ea typeface="Arial"/>
              <a:cs typeface="Arial"/>
              <a:sym typeface="Arial"/>
            </a:endParaRPr>
          </a:p>
          <a:p>
            <a:pPr indent="0" lvl="0" marL="0" rtl="0" algn="l">
              <a:lnSpc>
                <a:spcPct val="115000"/>
              </a:lnSpc>
              <a:spcBef>
                <a:spcPts val="500"/>
              </a:spcBef>
              <a:spcAft>
                <a:spcPts val="0"/>
              </a:spcAft>
              <a:buSzPct val="100000"/>
              <a:buNone/>
            </a:pPr>
            <a:r>
              <a:rPr lang="en-US" sz="2000">
                <a:solidFill>
                  <a:schemeClr val="dk1"/>
                </a:solidFill>
                <a:latin typeface="Arial"/>
                <a:ea typeface="Arial"/>
                <a:cs typeface="Arial"/>
                <a:sym typeface="Arial"/>
              </a:rPr>
              <a:t>•</a:t>
            </a:r>
            <a:r>
              <a:rPr lang="en-US" sz="2000" u="sng">
                <a:solidFill>
                  <a:schemeClr val="dk1"/>
                </a:solidFill>
                <a:latin typeface="Arial"/>
                <a:ea typeface="Arial"/>
                <a:cs typeface="Arial"/>
                <a:sym typeface="Arial"/>
              </a:rPr>
              <a:t>Mood stabilizers:</a:t>
            </a:r>
            <a:r>
              <a:rPr lang="en-US" sz="2000">
                <a:solidFill>
                  <a:schemeClr val="dk1"/>
                </a:solidFill>
                <a:latin typeface="Arial"/>
                <a:ea typeface="Arial"/>
                <a:cs typeface="Arial"/>
                <a:sym typeface="Arial"/>
              </a:rPr>
              <a:t> Lithium, Valproate, Carbamazepine</a:t>
            </a:r>
            <a:endParaRPr sz="2000">
              <a:solidFill>
                <a:schemeClr val="dk1"/>
              </a:solidFill>
              <a:latin typeface="Arial"/>
              <a:ea typeface="Arial"/>
              <a:cs typeface="Arial"/>
              <a:sym typeface="Arial"/>
            </a:endParaRPr>
          </a:p>
          <a:p>
            <a:pPr indent="0" lvl="0" marL="0" marR="342900" rtl="1" algn="l">
              <a:lnSpc>
                <a:spcPct val="115000"/>
              </a:lnSpc>
              <a:spcBef>
                <a:spcPts val="500"/>
              </a:spcBef>
              <a:spcAft>
                <a:spcPts val="0"/>
              </a:spcAft>
              <a:buSzPct val="100000"/>
              <a:buNone/>
            </a:pPr>
            <a:r>
              <a:rPr b="1" lang="en-US" sz="2000" u="sng">
                <a:solidFill>
                  <a:schemeClr val="dk1"/>
                </a:solidFill>
                <a:latin typeface="Arial"/>
                <a:ea typeface="Arial"/>
                <a:cs typeface="Arial"/>
                <a:sym typeface="Arial"/>
              </a:rPr>
              <a:t>Maintenance</a:t>
            </a:r>
            <a:endParaRPr b="1" sz="2000" u="sng">
              <a:solidFill>
                <a:schemeClr val="dk1"/>
              </a:solidFill>
              <a:latin typeface="Arial"/>
              <a:ea typeface="Arial"/>
              <a:cs typeface="Arial"/>
              <a:sym typeface="Arial"/>
            </a:endParaRPr>
          </a:p>
          <a:p>
            <a:pPr indent="0" lvl="0" marL="0" rtl="0" algn="l">
              <a:lnSpc>
                <a:spcPct val="115000"/>
              </a:lnSpc>
              <a:spcBef>
                <a:spcPts val="500"/>
              </a:spcBef>
              <a:spcAft>
                <a:spcPts val="0"/>
              </a:spcAft>
              <a:buSzPct val="100000"/>
              <a:buNone/>
            </a:pPr>
            <a:r>
              <a:rPr lang="en-US" sz="2000">
                <a:solidFill>
                  <a:schemeClr val="dk1"/>
                </a:solidFill>
                <a:latin typeface="Arial"/>
                <a:ea typeface="Arial"/>
                <a:cs typeface="Arial"/>
                <a:sym typeface="Arial"/>
              </a:rPr>
              <a:t>•Lithium (gold standard)</a:t>
            </a:r>
            <a:endParaRPr sz="2000">
              <a:solidFill>
                <a:schemeClr val="dk1"/>
              </a:solidFill>
              <a:latin typeface="Arial"/>
              <a:ea typeface="Arial"/>
              <a:cs typeface="Arial"/>
              <a:sym typeface="Arial"/>
            </a:endParaRPr>
          </a:p>
          <a:p>
            <a:pPr indent="0" lvl="0" marL="0" rtl="0" algn="l">
              <a:lnSpc>
                <a:spcPct val="115000"/>
              </a:lnSpc>
              <a:spcBef>
                <a:spcPts val="500"/>
              </a:spcBef>
              <a:spcAft>
                <a:spcPts val="0"/>
              </a:spcAft>
              <a:buSzPct val="100000"/>
              <a:buNone/>
            </a:pPr>
            <a:r>
              <a:rPr lang="en-US" sz="2000">
                <a:solidFill>
                  <a:schemeClr val="dk1"/>
                </a:solidFill>
                <a:latin typeface="Arial"/>
                <a:ea typeface="Arial"/>
                <a:cs typeface="Arial"/>
                <a:sym typeface="Arial"/>
              </a:rPr>
              <a:t>•Valproate</a:t>
            </a:r>
            <a:endParaRPr sz="2000">
              <a:solidFill>
                <a:schemeClr val="dk1"/>
              </a:solidFill>
              <a:latin typeface="Arial"/>
              <a:ea typeface="Arial"/>
              <a:cs typeface="Arial"/>
              <a:sym typeface="Arial"/>
            </a:endParaRPr>
          </a:p>
          <a:p>
            <a:pPr indent="0" lvl="0" marL="0" rtl="0" algn="l">
              <a:lnSpc>
                <a:spcPct val="115000"/>
              </a:lnSpc>
              <a:spcBef>
                <a:spcPts val="500"/>
              </a:spcBef>
              <a:spcAft>
                <a:spcPts val="0"/>
              </a:spcAft>
              <a:buSzPct val="100000"/>
              <a:buNone/>
            </a:pPr>
            <a:r>
              <a:rPr lang="en-US" sz="2000">
                <a:solidFill>
                  <a:schemeClr val="dk1"/>
                </a:solidFill>
                <a:latin typeface="Arial"/>
                <a:ea typeface="Arial"/>
                <a:cs typeface="Arial"/>
                <a:sym typeface="Arial"/>
              </a:rPr>
              <a:t>•Carbamazepine</a:t>
            </a:r>
            <a:endParaRPr sz="2000">
              <a:solidFill>
                <a:schemeClr val="dk1"/>
              </a:solidFill>
              <a:latin typeface="Arial"/>
              <a:ea typeface="Arial"/>
              <a:cs typeface="Arial"/>
              <a:sym typeface="Arial"/>
            </a:endParaRPr>
          </a:p>
          <a:p>
            <a:pPr indent="0" lvl="0" marL="0" rtl="0" algn="l">
              <a:lnSpc>
                <a:spcPct val="115000"/>
              </a:lnSpc>
              <a:spcBef>
                <a:spcPts val="500"/>
              </a:spcBef>
              <a:spcAft>
                <a:spcPts val="0"/>
              </a:spcAft>
              <a:buClr>
                <a:schemeClr val="dk1"/>
              </a:buClr>
              <a:buSzPct val="55000"/>
              <a:buFont typeface="Arial"/>
              <a:buNone/>
            </a:pPr>
            <a:r>
              <a:rPr lang="en-US" sz="2000">
                <a:solidFill>
                  <a:schemeClr val="dk1"/>
                </a:solidFill>
                <a:latin typeface="Arial"/>
                <a:ea typeface="Arial"/>
                <a:cs typeface="Arial"/>
                <a:sym typeface="Arial"/>
              </a:rPr>
              <a:t>•Lamotrigine</a:t>
            </a:r>
            <a:endParaRPr sz="2000">
              <a:solidFill>
                <a:schemeClr val="dk1"/>
              </a:solidFill>
              <a:latin typeface="Arial"/>
              <a:ea typeface="Arial"/>
              <a:cs typeface="Arial"/>
              <a:sym typeface="Arial"/>
            </a:endParaRPr>
          </a:p>
          <a:p>
            <a:pPr indent="0" lvl="0" marL="0" rtl="0" algn="l">
              <a:lnSpc>
                <a:spcPct val="100000"/>
              </a:lnSpc>
              <a:spcBef>
                <a:spcPts val="0"/>
              </a:spcBef>
              <a:spcAft>
                <a:spcPts val="0"/>
              </a:spcAft>
              <a:buSzPct val="142857"/>
              <a:buNone/>
            </a:pPr>
            <a:r>
              <a:t/>
            </a:r>
            <a:endParaRPr/>
          </a:p>
        </p:txBody>
      </p:sp>
      <p:sp>
        <p:nvSpPr>
          <p:cNvPr id="1175" name="Google Shape;1175;g2b1a1e75e5a_1_180"/>
          <p:cNvSpPr txBox="1"/>
          <p:nvPr/>
        </p:nvSpPr>
        <p:spPr>
          <a:xfrm>
            <a:off x="4471925" y="1321375"/>
            <a:ext cx="3661200" cy="3301500"/>
          </a:xfrm>
          <a:prstGeom prst="rect">
            <a:avLst/>
          </a:prstGeom>
          <a:noFill/>
          <a:ln>
            <a:noFill/>
          </a:ln>
        </p:spPr>
        <p:txBody>
          <a:bodyPr anchorCtr="0" anchor="t" bIns="91425" lIns="91425" spcFirstLastPara="1" rIns="91425" wrap="square" tIns="91425">
            <a:spAutoFit/>
          </a:bodyPr>
          <a:lstStyle/>
          <a:p>
            <a:pPr indent="0" lvl="0" marL="342900" marR="0" rtl="0" algn="l">
              <a:lnSpc>
                <a:spcPct val="115000"/>
              </a:lnSpc>
              <a:spcBef>
                <a:spcPts val="600"/>
              </a:spcBef>
              <a:spcAft>
                <a:spcPts val="0"/>
              </a:spcAft>
              <a:buClr>
                <a:srgbClr val="000000"/>
              </a:buClr>
              <a:buSzPts val="1500"/>
              <a:buFont typeface="Arial"/>
              <a:buNone/>
            </a:pPr>
            <a:r>
              <a:rPr b="0" i="0" lang="en-US" sz="1500" u="none" cap="none" strike="noStrike">
                <a:solidFill>
                  <a:schemeClr val="dk1"/>
                </a:solidFill>
                <a:latin typeface="Roboto Condensed"/>
                <a:ea typeface="Roboto Condensed"/>
                <a:cs typeface="Roboto Condensed"/>
                <a:sym typeface="Roboto Condensed"/>
              </a:rPr>
              <a:t>It is generally clinically appropriate to initiate </a:t>
            </a:r>
            <a:r>
              <a:rPr b="0" i="0" lang="en-US" sz="1500" u="sng" cap="none" strike="noStrike">
                <a:solidFill>
                  <a:schemeClr val="dk1"/>
                </a:solidFill>
                <a:latin typeface="Roboto Condensed"/>
                <a:ea typeface="Roboto Condensed"/>
                <a:cs typeface="Roboto Condensed"/>
                <a:sym typeface="Roboto Condensed"/>
              </a:rPr>
              <a:t>prophylactic</a:t>
            </a:r>
            <a:r>
              <a:rPr b="0" i="0" lang="en-US" sz="1500" u="none" cap="none" strike="noStrike">
                <a:solidFill>
                  <a:schemeClr val="dk1"/>
                </a:solidFill>
                <a:latin typeface="Roboto Condensed"/>
                <a:ea typeface="Roboto Condensed"/>
                <a:cs typeface="Roboto Condensed"/>
                <a:sym typeface="Roboto Condensed"/>
              </a:rPr>
              <a:t> treatment:</a:t>
            </a:r>
            <a:endParaRPr b="0" i="0" sz="1500" u="none" cap="none" strike="noStrike">
              <a:solidFill>
                <a:schemeClr val="dk1"/>
              </a:solidFill>
              <a:latin typeface="Roboto Condensed"/>
              <a:ea typeface="Roboto Condensed"/>
              <a:cs typeface="Roboto Condensed"/>
              <a:sym typeface="Roboto Condensed"/>
            </a:endParaRPr>
          </a:p>
          <a:p>
            <a:pPr indent="0" lvl="0" marL="342900" marR="0" rtl="0" algn="l">
              <a:lnSpc>
                <a:spcPct val="115000"/>
              </a:lnSpc>
              <a:spcBef>
                <a:spcPts val="600"/>
              </a:spcBef>
              <a:spcAft>
                <a:spcPts val="0"/>
              </a:spcAft>
              <a:buClr>
                <a:srgbClr val="000000"/>
              </a:buClr>
              <a:buSzPts val="1500"/>
              <a:buFont typeface="Arial"/>
              <a:buNone/>
            </a:pPr>
            <a:r>
              <a:rPr b="0" i="0" lang="en-US" sz="1500" u="none" cap="none" strike="noStrike">
                <a:solidFill>
                  <a:schemeClr val="dk1"/>
                </a:solidFill>
                <a:latin typeface="Roboto Condensed"/>
                <a:ea typeface="Roboto Condensed"/>
                <a:cs typeface="Roboto Condensed"/>
                <a:sym typeface="Roboto Condensed"/>
              </a:rPr>
              <a:t>(1) after a single manic episode that was associated with significant risk and adverse consequences;</a:t>
            </a:r>
            <a:endParaRPr b="0" i="0" sz="1500" u="none" cap="none" strike="noStrike">
              <a:solidFill>
                <a:schemeClr val="dk1"/>
              </a:solidFill>
              <a:latin typeface="Roboto Condensed"/>
              <a:ea typeface="Roboto Condensed"/>
              <a:cs typeface="Roboto Condensed"/>
              <a:sym typeface="Roboto Condensed"/>
            </a:endParaRPr>
          </a:p>
          <a:p>
            <a:pPr indent="0" lvl="0" marL="342900" marR="0" rtl="0" algn="l">
              <a:lnSpc>
                <a:spcPct val="115000"/>
              </a:lnSpc>
              <a:spcBef>
                <a:spcPts val="600"/>
              </a:spcBef>
              <a:spcAft>
                <a:spcPts val="0"/>
              </a:spcAft>
              <a:buClr>
                <a:srgbClr val="000000"/>
              </a:buClr>
              <a:buSzPts val="1500"/>
              <a:buFont typeface="Arial"/>
              <a:buNone/>
            </a:pPr>
            <a:r>
              <a:rPr b="0" i="0" lang="en-US" sz="1500" u="none" cap="none" strike="noStrike">
                <a:solidFill>
                  <a:schemeClr val="dk1"/>
                </a:solidFill>
                <a:latin typeface="Roboto Condensed"/>
                <a:ea typeface="Roboto Condensed"/>
                <a:cs typeface="Roboto Condensed"/>
                <a:sym typeface="Roboto Condensed"/>
              </a:rPr>
              <a:t>(2) in the case of bipolar I illness, two or more acute episodes; or</a:t>
            </a:r>
            <a:endParaRPr b="0" i="0" sz="1500" u="none" cap="none" strike="noStrike">
              <a:solidFill>
                <a:schemeClr val="dk1"/>
              </a:solidFill>
              <a:latin typeface="Roboto Condensed"/>
              <a:ea typeface="Roboto Condensed"/>
              <a:cs typeface="Roboto Condensed"/>
              <a:sym typeface="Roboto Condensed"/>
            </a:endParaRPr>
          </a:p>
          <a:p>
            <a:pPr indent="0" lvl="0" marL="342900" marR="0" rtl="0" algn="l">
              <a:lnSpc>
                <a:spcPct val="115000"/>
              </a:lnSpc>
              <a:spcBef>
                <a:spcPts val="600"/>
              </a:spcBef>
              <a:spcAft>
                <a:spcPts val="0"/>
              </a:spcAft>
              <a:buClr>
                <a:srgbClr val="000000"/>
              </a:buClr>
              <a:buSzPts val="1500"/>
              <a:buFont typeface="Arial"/>
              <a:buNone/>
            </a:pPr>
            <a:r>
              <a:rPr b="0" i="0" lang="en-US" sz="1500" u="none" cap="none" strike="noStrike">
                <a:solidFill>
                  <a:schemeClr val="dk1"/>
                </a:solidFill>
                <a:latin typeface="Roboto Condensed"/>
                <a:ea typeface="Roboto Condensed"/>
                <a:cs typeface="Roboto Condensed"/>
                <a:sym typeface="Roboto Condensed"/>
              </a:rPr>
              <a:t>(3) in the case of bipolar II illness, significant functional impairment, frequent episodes or significant risk of suicide</a:t>
            </a:r>
            <a:endParaRPr b="0" i="0" sz="1500" u="none" cap="none" strike="noStrike">
              <a:solidFill>
                <a:schemeClr val="dk1"/>
              </a:solidFill>
              <a:latin typeface="Roboto Condensed"/>
              <a:ea typeface="Roboto Condensed"/>
              <a:cs typeface="Roboto Condensed"/>
              <a:sym typeface="Roboto Condensed"/>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9" name="Shape 1179"/>
        <p:cNvGrpSpPr/>
        <p:nvPr/>
      </p:nvGrpSpPr>
      <p:grpSpPr>
        <a:xfrm>
          <a:off x="0" y="0"/>
          <a:ext cx="0" cy="0"/>
          <a:chOff x="0" y="0"/>
          <a:chExt cx="0" cy="0"/>
        </a:xfrm>
      </p:grpSpPr>
      <p:sp>
        <p:nvSpPr>
          <p:cNvPr id="1180" name="Google Shape;1180;g2b1a1e75e5a_1_190"/>
          <p:cNvSpPr txBox="1"/>
          <p:nvPr>
            <p:ph type="title"/>
          </p:nvPr>
        </p:nvSpPr>
        <p:spPr>
          <a:xfrm>
            <a:off x="720000" y="5394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Other treatments </a:t>
            </a:r>
            <a:endParaRPr/>
          </a:p>
        </p:txBody>
      </p:sp>
      <p:sp>
        <p:nvSpPr>
          <p:cNvPr id="1181" name="Google Shape;1181;g2b1a1e75e5a_1_190"/>
          <p:cNvSpPr txBox="1"/>
          <p:nvPr>
            <p:ph idx="1" type="body"/>
          </p:nvPr>
        </p:nvSpPr>
        <p:spPr>
          <a:xfrm>
            <a:off x="720725" y="1321375"/>
            <a:ext cx="7362000" cy="32877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800"/>
              </a:spcBef>
              <a:spcAft>
                <a:spcPts val="0"/>
              </a:spcAft>
              <a:buSzPts val="852"/>
              <a:buNone/>
            </a:pPr>
            <a:r>
              <a:rPr b="1" lang="en-US" sz="2380" u="sng">
                <a:solidFill>
                  <a:srgbClr val="31859C"/>
                </a:solidFill>
                <a:latin typeface="Roboto Condensed"/>
                <a:ea typeface="Roboto Condensed"/>
                <a:cs typeface="Roboto Condensed"/>
                <a:sym typeface="Roboto Condensed"/>
              </a:rPr>
              <a:t>Psychotherapy:</a:t>
            </a:r>
            <a:endParaRPr b="1" sz="2380" u="sng">
              <a:solidFill>
                <a:srgbClr val="31859C"/>
              </a:solidFill>
              <a:latin typeface="Roboto Condensed"/>
              <a:ea typeface="Roboto Condensed"/>
              <a:cs typeface="Roboto Condensed"/>
              <a:sym typeface="Roboto Condensed"/>
            </a:endParaRPr>
          </a:p>
          <a:p>
            <a:pPr indent="-340360" lvl="0" marL="457200" rtl="0" algn="l">
              <a:lnSpc>
                <a:spcPct val="115000"/>
              </a:lnSpc>
              <a:spcBef>
                <a:spcPts val="600"/>
              </a:spcBef>
              <a:spcAft>
                <a:spcPts val="0"/>
              </a:spcAft>
              <a:buClr>
                <a:schemeClr val="dk1"/>
              </a:buClr>
              <a:buSzPts val="1760"/>
              <a:buFont typeface="Roboto Condensed"/>
              <a:buChar char="•"/>
            </a:pPr>
            <a:r>
              <a:rPr lang="en-US" sz="1760">
                <a:solidFill>
                  <a:schemeClr val="dk1"/>
                </a:solidFill>
                <a:latin typeface="Roboto Condensed"/>
                <a:ea typeface="Roboto Condensed"/>
                <a:cs typeface="Roboto Condensed"/>
                <a:sym typeface="Roboto Condensed"/>
              </a:rPr>
              <a:t>Supportive psychotherapy, family therapy, group therapy</a:t>
            </a:r>
            <a:endParaRPr sz="1760">
              <a:solidFill>
                <a:schemeClr val="dk1"/>
              </a:solidFill>
              <a:latin typeface="Roboto Condensed"/>
              <a:ea typeface="Roboto Condensed"/>
              <a:cs typeface="Roboto Condensed"/>
              <a:sym typeface="Roboto Condensed"/>
            </a:endParaRPr>
          </a:p>
          <a:p>
            <a:pPr indent="-340360" lvl="0" marL="457200" rtl="0" algn="l">
              <a:lnSpc>
                <a:spcPct val="115000"/>
              </a:lnSpc>
              <a:spcBef>
                <a:spcPts val="0"/>
              </a:spcBef>
              <a:spcAft>
                <a:spcPts val="0"/>
              </a:spcAft>
              <a:buClr>
                <a:schemeClr val="dk1"/>
              </a:buClr>
              <a:buSzPts val="1760"/>
              <a:buFont typeface="Roboto Condensed"/>
              <a:buChar char="•"/>
            </a:pPr>
            <a:r>
              <a:rPr lang="en-US" sz="1760">
                <a:solidFill>
                  <a:schemeClr val="dk1"/>
                </a:solidFill>
                <a:latin typeface="Roboto Condensed"/>
                <a:ea typeface="Roboto Condensed"/>
                <a:cs typeface="Roboto Condensed"/>
                <a:sym typeface="Roboto Condensed"/>
              </a:rPr>
              <a:t>(may prolong remission once the acute manic episode has been controlled).</a:t>
            </a:r>
            <a:endParaRPr sz="1760">
              <a:solidFill>
                <a:schemeClr val="dk1"/>
              </a:solidFill>
              <a:latin typeface="Roboto Condensed"/>
              <a:ea typeface="Roboto Condensed"/>
              <a:cs typeface="Roboto Condensed"/>
              <a:sym typeface="Roboto Condensed"/>
            </a:endParaRPr>
          </a:p>
          <a:p>
            <a:pPr indent="0" lvl="0" marL="0" rtl="0" algn="l">
              <a:lnSpc>
                <a:spcPct val="115000"/>
              </a:lnSpc>
              <a:spcBef>
                <a:spcPts val="800"/>
              </a:spcBef>
              <a:spcAft>
                <a:spcPts val="0"/>
              </a:spcAft>
              <a:buSzPts val="852"/>
              <a:buNone/>
            </a:pPr>
            <a:r>
              <a:rPr b="1" lang="en-US" sz="2380" u="sng">
                <a:solidFill>
                  <a:srgbClr val="31859C"/>
                </a:solidFill>
                <a:latin typeface="Roboto Condensed"/>
                <a:ea typeface="Roboto Condensed"/>
                <a:cs typeface="Roboto Condensed"/>
                <a:sym typeface="Roboto Condensed"/>
              </a:rPr>
              <a:t>ECT:</a:t>
            </a:r>
            <a:endParaRPr b="1" sz="2380" u="sng">
              <a:solidFill>
                <a:srgbClr val="31859C"/>
              </a:solidFill>
              <a:latin typeface="Roboto Condensed"/>
              <a:ea typeface="Roboto Condensed"/>
              <a:cs typeface="Roboto Condensed"/>
              <a:sym typeface="Roboto Condensed"/>
            </a:endParaRPr>
          </a:p>
          <a:p>
            <a:pPr indent="-340360" lvl="0" marL="457200" rtl="0" algn="l">
              <a:lnSpc>
                <a:spcPct val="115000"/>
              </a:lnSpc>
              <a:spcBef>
                <a:spcPts val="600"/>
              </a:spcBef>
              <a:spcAft>
                <a:spcPts val="0"/>
              </a:spcAft>
              <a:buClr>
                <a:schemeClr val="dk1"/>
              </a:buClr>
              <a:buSzPts val="1760"/>
              <a:buFont typeface="Roboto Condensed"/>
              <a:buChar char="•"/>
            </a:pPr>
            <a:r>
              <a:rPr lang="en-US" sz="1760">
                <a:solidFill>
                  <a:schemeClr val="dk1"/>
                </a:solidFill>
                <a:latin typeface="Roboto Condensed"/>
                <a:ea typeface="Roboto Condensed"/>
                <a:cs typeface="Roboto Condensed"/>
                <a:sym typeface="Roboto Condensed"/>
              </a:rPr>
              <a:t>Works well in treatment of manic episodes.</a:t>
            </a:r>
            <a:endParaRPr sz="1760">
              <a:solidFill>
                <a:schemeClr val="dk1"/>
              </a:solidFill>
              <a:latin typeface="Roboto Condensed"/>
              <a:ea typeface="Roboto Condensed"/>
              <a:cs typeface="Roboto Condensed"/>
              <a:sym typeface="Roboto Condensed"/>
            </a:endParaRPr>
          </a:p>
          <a:p>
            <a:pPr indent="-340360" lvl="0" marL="457200" rtl="0" algn="l">
              <a:lnSpc>
                <a:spcPct val="115000"/>
              </a:lnSpc>
              <a:spcBef>
                <a:spcPts val="0"/>
              </a:spcBef>
              <a:spcAft>
                <a:spcPts val="0"/>
              </a:spcAft>
              <a:buClr>
                <a:schemeClr val="dk1"/>
              </a:buClr>
              <a:buSzPts val="1760"/>
              <a:buFont typeface="Roboto Condensed"/>
              <a:buChar char="•"/>
            </a:pPr>
            <a:r>
              <a:rPr lang="en-US" sz="1760">
                <a:solidFill>
                  <a:schemeClr val="dk1"/>
                </a:solidFill>
                <a:latin typeface="Roboto Condensed"/>
                <a:ea typeface="Roboto Condensed"/>
                <a:cs typeface="Roboto Condensed"/>
                <a:sym typeface="Roboto Condensed"/>
              </a:rPr>
              <a:t>Some patients require more treatments (up to 20) than for depression.</a:t>
            </a:r>
            <a:endParaRPr sz="1760">
              <a:solidFill>
                <a:schemeClr val="dk1"/>
              </a:solidFill>
              <a:latin typeface="Roboto Condensed"/>
              <a:ea typeface="Roboto Condensed"/>
              <a:cs typeface="Roboto Condensed"/>
              <a:sym typeface="Roboto Condensed"/>
            </a:endParaRPr>
          </a:p>
          <a:p>
            <a:pPr indent="-340360" lvl="0" marL="457200" rtl="0" algn="l">
              <a:lnSpc>
                <a:spcPct val="115000"/>
              </a:lnSpc>
              <a:spcBef>
                <a:spcPts val="0"/>
              </a:spcBef>
              <a:spcAft>
                <a:spcPts val="0"/>
              </a:spcAft>
              <a:buClr>
                <a:schemeClr val="dk1"/>
              </a:buClr>
              <a:buSzPts val="1760"/>
              <a:buFont typeface="Roboto Condensed"/>
              <a:buChar char="•"/>
            </a:pPr>
            <a:r>
              <a:rPr lang="en-US" sz="1760">
                <a:solidFill>
                  <a:schemeClr val="dk1"/>
                </a:solidFill>
                <a:latin typeface="Roboto Condensed"/>
                <a:ea typeface="Roboto Condensed"/>
                <a:cs typeface="Roboto Condensed"/>
                <a:sym typeface="Roboto Condensed"/>
              </a:rPr>
              <a:t>Especially effective for refractory or life-threatening acute mania or depression.</a:t>
            </a:r>
            <a:endParaRPr sz="985">
              <a:latin typeface="Roboto Condensed"/>
              <a:ea typeface="Roboto Condensed"/>
              <a:cs typeface="Roboto Condensed"/>
              <a:sym typeface="Roboto Condensed"/>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5" name="Shape 1185"/>
        <p:cNvGrpSpPr/>
        <p:nvPr/>
      </p:nvGrpSpPr>
      <p:grpSpPr>
        <a:xfrm>
          <a:off x="0" y="0"/>
          <a:ext cx="0" cy="0"/>
          <a:chOff x="0" y="0"/>
          <a:chExt cx="0" cy="0"/>
        </a:xfrm>
      </p:grpSpPr>
      <p:sp>
        <p:nvSpPr>
          <p:cNvPr id="1186" name="Google Shape;1186;g2b1a1e75e5a_1_196"/>
          <p:cNvSpPr txBox="1"/>
          <p:nvPr>
            <p:ph type="title"/>
          </p:nvPr>
        </p:nvSpPr>
        <p:spPr>
          <a:xfrm>
            <a:off x="720000" y="5394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b="1" lang="en-US" sz="3000">
                <a:latin typeface="Rubik"/>
                <a:ea typeface="Rubik"/>
                <a:cs typeface="Rubik"/>
                <a:sym typeface="Rubik"/>
              </a:rPr>
              <a:t>Dysthymia </a:t>
            </a:r>
            <a:r>
              <a:rPr lang="en-US" sz="3000">
                <a:latin typeface="Rubik"/>
                <a:ea typeface="Rubik"/>
                <a:cs typeface="Rubik"/>
                <a:sym typeface="Rubik"/>
              </a:rPr>
              <a:t>(</a:t>
            </a:r>
            <a:r>
              <a:rPr lang="en-US" sz="2600">
                <a:latin typeface="Rubik"/>
                <a:ea typeface="Rubik"/>
                <a:cs typeface="Rubik"/>
                <a:sym typeface="Rubik"/>
              </a:rPr>
              <a:t>Persistent Depressive Disorder)</a:t>
            </a:r>
            <a:endParaRPr sz="3800">
              <a:latin typeface="Rubik"/>
              <a:ea typeface="Rubik"/>
              <a:cs typeface="Rubik"/>
              <a:sym typeface="Rubik"/>
            </a:endParaRPr>
          </a:p>
        </p:txBody>
      </p:sp>
      <p:sp>
        <p:nvSpPr>
          <p:cNvPr id="1187" name="Google Shape;1187;g2b1a1e75e5a_1_196"/>
          <p:cNvSpPr txBox="1"/>
          <p:nvPr>
            <p:ph idx="1" type="body"/>
          </p:nvPr>
        </p:nvSpPr>
        <p:spPr>
          <a:xfrm>
            <a:off x="329375" y="1321375"/>
            <a:ext cx="4320000" cy="3518100"/>
          </a:xfrm>
          <a:prstGeom prst="rect">
            <a:avLst/>
          </a:prstGeom>
          <a:noFill/>
          <a:ln>
            <a:noFill/>
          </a:ln>
        </p:spPr>
        <p:txBody>
          <a:bodyPr anchorCtr="0" anchor="t" bIns="45700" lIns="91425" spcFirstLastPara="1" rIns="91425" wrap="square" tIns="45700">
            <a:normAutofit fontScale="55000" lnSpcReduction="20000"/>
          </a:bodyPr>
          <a:lstStyle/>
          <a:p>
            <a:pPr indent="0" lvl="0" marL="0" rtl="0" algn="l">
              <a:lnSpc>
                <a:spcPct val="115000"/>
              </a:lnSpc>
              <a:spcBef>
                <a:spcPts val="700"/>
              </a:spcBef>
              <a:spcAft>
                <a:spcPts val="0"/>
              </a:spcAft>
              <a:buClr>
                <a:schemeClr val="dk1"/>
              </a:buClr>
              <a:buSzPct val="39285"/>
              <a:buFont typeface="Arial"/>
              <a:buNone/>
            </a:pPr>
            <a:r>
              <a:rPr lang="en-US" sz="2800">
                <a:solidFill>
                  <a:schemeClr val="dk1"/>
                </a:solidFill>
                <a:latin typeface="Roboto Condensed"/>
                <a:ea typeface="Roboto Condensed"/>
                <a:cs typeface="Roboto Condensed"/>
                <a:sym typeface="Roboto Condensed"/>
              </a:rPr>
              <a:t>Patients with persistent depressive disorder (dysthymia) have chronic depression most of the time, and they may have discrete major depressive episodes.</a:t>
            </a:r>
            <a:endParaRPr sz="2800">
              <a:solidFill>
                <a:schemeClr val="dk1"/>
              </a:solidFill>
              <a:latin typeface="Roboto Condensed"/>
              <a:ea typeface="Roboto Condensed"/>
              <a:cs typeface="Roboto Condensed"/>
              <a:sym typeface="Roboto Condensed"/>
            </a:endParaRPr>
          </a:p>
          <a:p>
            <a:pPr indent="0" lvl="0" marL="0" rtl="0" algn="l">
              <a:lnSpc>
                <a:spcPct val="115000"/>
              </a:lnSpc>
              <a:spcBef>
                <a:spcPts val="700"/>
              </a:spcBef>
              <a:spcAft>
                <a:spcPts val="0"/>
              </a:spcAft>
              <a:buClr>
                <a:schemeClr val="dk1"/>
              </a:buClr>
              <a:buSzPct val="39285"/>
              <a:buFont typeface="Arial"/>
              <a:buNone/>
            </a:pPr>
            <a:r>
              <a:rPr lang="en-US" sz="2800">
                <a:solidFill>
                  <a:schemeClr val="dk1"/>
                </a:solidFill>
                <a:latin typeface="Roboto Condensed"/>
                <a:ea typeface="Roboto Condensed"/>
                <a:cs typeface="Roboto Condensed"/>
                <a:sym typeface="Roboto Condensed"/>
              </a:rPr>
              <a:t>•Subclinical depressive disorder , with chronicity for </a:t>
            </a:r>
            <a:r>
              <a:rPr b="1" lang="en-US" sz="2800">
                <a:solidFill>
                  <a:schemeClr val="dk2"/>
                </a:solidFill>
                <a:latin typeface="Roboto Condensed"/>
                <a:ea typeface="Roboto Condensed"/>
                <a:cs typeface="Roboto Condensed"/>
                <a:sym typeface="Roboto Condensed"/>
              </a:rPr>
              <a:t>at least 2 years</a:t>
            </a:r>
            <a:r>
              <a:rPr lang="en-US" sz="2800">
                <a:solidFill>
                  <a:schemeClr val="dk1"/>
                </a:solidFill>
                <a:latin typeface="Roboto Condensed"/>
                <a:ea typeface="Roboto Condensed"/>
                <a:cs typeface="Roboto Condensed"/>
                <a:sym typeface="Roboto Condensed"/>
              </a:rPr>
              <a:t> (1 year in children + adolescents) and an insidious onset often in childhood or adolescence</a:t>
            </a:r>
            <a:endParaRPr sz="2800">
              <a:solidFill>
                <a:schemeClr val="dk1"/>
              </a:solidFill>
              <a:latin typeface="Roboto Condensed"/>
              <a:ea typeface="Roboto Condensed"/>
              <a:cs typeface="Roboto Condensed"/>
              <a:sym typeface="Roboto Condensed"/>
            </a:endParaRPr>
          </a:p>
          <a:p>
            <a:pPr indent="0" lvl="0" marL="0" rtl="0" algn="l">
              <a:lnSpc>
                <a:spcPct val="115000"/>
              </a:lnSpc>
              <a:spcBef>
                <a:spcPts val="700"/>
              </a:spcBef>
              <a:spcAft>
                <a:spcPts val="0"/>
              </a:spcAft>
              <a:buClr>
                <a:schemeClr val="dk1"/>
              </a:buClr>
              <a:buSzPct val="39285"/>
              <a:buFont typeface="Arial"/>
              <a:buNone/>
            </a:pPr>
            <a:r>
              <a:rPr lang="en-US" sz="2800">
                <a:solidFill>
                  <a:schemeClr val="dk1"/>
                </a:solidFill>
                <a:latin typeface="Roboto Condensed"/>
                <a:ea typeface="Roboto Condensed"/>
                <a:cs typeface="Roboto Condensed"/>
                <a:sym typeface="Roboto Condensed"/>
              </a:rPr>
              <a:t>•Early onset </a:t>
            </a:r>
            <a:r>
              <a:rPr lang="en-US" sz="2000">
                <a:solidFill>
                  <a:schemeClr val="dk1"/>
                </a:solidFill>
                <a:latin typeface="Roboto Condensed"/>
                <a:ea typeface="Roboto Condensed"/>
                <a:cs typeface="Roboto Condensed"/>
                <a:sym typeface="Roboto Condensed"/>
              </a:rPr>
              <a:t>(more common) </a:t>
            </a:r>
            <a:r>
              <a:rPr lang="en-US" sz="2800">
                <a:solidFill>
                  <a:schemeClr val="dk1"/>
                </a:solidFill>
                <a:latin typeface="Roboto Condensed"/>
                <a:ea typeface="Roboto Condensed"/>
                <a:cs typeface="Roboto Condensed"/>
                <a:sym typeface="Roboto Condensed"/>
              </a:rPr>
              <a:t>- before the age of 21 , late - after 21</a:t>
            </a:r>
            <a:endParaRPr sz="2800">
              <a:solidFill>
                <a:schemeClr val="dk1"/>
              </a:solidFill>
              <a:latin typeface="Roboto Condensed"/>
              <a:ea typeface="Roboto Condensed"/>
              <a:cs typeface="Roboto Condensed"/>
              <a:sym typeface="Roboto Condensed"/>
            </a:endParaRPr>
          </a:p>
          <a:p>
            <a:pPr indent="0" lvl="0" marL="0" rtl="0" algn="l">
              <a:lnSpc>
                <a:spcPct val="115000"/>
              </a:lnSpc>
              <a:spcBef>
                <a:spcPts val="700"/>
              </a:spcBef>
              <a:spcAft>
                <a:spcPts val="0"/>
              </a:spcAft>
              <a:buClr>
                <a:schemeClr val="dk1"/>
              </a:buClr>
              <a:buSzPct val="39285"/>
              <a:buFont typeface="Arial"/>
              <a:buNone/>
            </a:pPr>
            <a:r>
              <a:rPr lang="en-US" sz="2800">
                <a:solidFill>
                  <a:schemeClr val="dk1"/>
                </a:solidFill>
                <a:latin typeface="Roboto Condensed"/>
                <a:ea typeface="Roboto Condensed"/>
                <a:cs typeface="Roboto Condensed"/>
                <a:sym typeface="Roboto Condensed"/>
              </a:rPr>
              <a:t>•Prevalence: 5-6% of the population</a:t>
            </a:r>
            <a:endParaRPr sz="2800">
              <a:solidFill>
                <a:schemeClr val="dk1"/>
              </a:solidFill>
              <a:latin typeface="Roboto Condensed"/>
              <a:ea typeface="Roboto Condensed"/>
              <a:cs typeface="Roboto Condensed"/>
              <a:sym typeface="Roboto Condensed"/>
            </a:endParaRPr>
          </a:p>
          <a:p>
            <a:pPr indent="0" lvl="0" marL="0" rtl="0" algn="l">
              <a:lnSpc>
                <a:spcPct val="115000"/>
              </a:lnSpc>
              <a:spcBef>
                <a:spcPts val="700"/>
              </a:spcBef>
              <a:spcAft>
                <a:spcPts val="0"/>
              </a:spcAft>
              <a:buClr>
                <a:schemeClr val="dk1"/>
              </a:buClr>
              <a:buSzPct val="39285"/>
              <a:buFont typeface="Arial"/>
              <a:buNone/>
            </a:pPr>
            <a:r>
              <a:rPr lang="en-US" sz="2800">
                <a:solidFill>
                  <a:schemeClr val="dk1"/>
                </a:solidFill>
                <a:latin typeface="Roboto Condensed"/>
                <a:ea typeface="Roboto Condensed"/>
                <a:cs typeface="Roboto Condensed"/>
                <a:sym typeface="Roboto Condensed"/>
              </a:rPr>
              <a:t>•More common in women</a:t>
            </a:r>
            <a:endParaRPr sz="2800">
              <a:solidFill>
                <a:schemeClr val="dk1"/>
              </a:solidFill>
              <a:latin typeface="Roboto Condensed"/>
              <a:ea typeface="Roboto Condensed"/>
              <a:cs typeface="Roboto Condensed"/>
              <a:sym typeface="Roboto Condensed"/>
            </a:endParaRPr>
          </a:p>
          <a:p>
            <a:pPr indent="0" lvl="0" marL="0" rtl="0" algn="l">
              <a:lnSpc>
                <a:spcPct val="115000"/>
              </a:lnSpc>
              <a:spcBef>
                <a:spcPts val="700"/>
              </a:spcBef>
              <a:spcAft>
                <a:spcPts val="0"/>
              </a:spcAft>
              <a:buClr>
                <a:schemeClr val="dk1"/>
              </a:buClr>
              <a:buSzPct val="39285"/>
              <a:buFont typeface="Arial"/>
              <a:buNone/>
            </a:pPr>
            <a:r>
              <a:rPr lang="en-US" sz="2800">
                <a:solidFill>
                  <a:schemeClr val="dk1"/>
                </a:solidFill>
                <a:latin typeface="Roboto Condensed"/>
                <a:ea typeface="Roboto Condensed"/>
                <a:cs typeface="Roboto Condensed"/>
                <a:sym typeface="Roboto Condensed"/>
              </a:rPr>
              <a:t>•Depression on top of Dysthymia - </a:t>
            </a:r>
            <a:r>
              <a:rPr lang="en-US" sz="2800" u="sng">
                <a:solidFill>
                  <a:schemeClr val="dk1"/>
                </a:solidFill>
                <a:latin typeface="Roboto Condensed"/>
                <a:ea typeface="Roboto Condensed"/>
                <a:cs typeface="Roboto Condensed"/>
                <a:sym typeface="Roboto Condensed"/>
              </a:rPr>
              <a:t>double depression</a:t>
            </a:r>
            <a:r>
              <a:rPr lang="en-US" sz="2800">
                <a:solidFill>
                  <a:schemeClr val="dk1"/>
                </a:solidFill>
                <a:latin typeface="Roboto Condensed"/>
                <a:ea typeface="Roboto Condensed"/>
                <a:cs typeface="Roboto Condensed"/>
                <a:sym typeface="Roboto Condensed"/>
              </a:rPr>
              <a:t> </a:t>
            </a:r>
            <a:endParaRPr sz="2800">
              <a:solidFill>
                <a:schemeClr val="dk1"/>
              </a:solidFill>
              <a:latin typeface="Roboto Condensed"/>
              <a:ea typeface="Roboto Condensed"/>
              <a:cs typeface="Roboto Condensed"/>
              <a:sym typeface="Roboto Condensed"/>
            </a:endParaRPr>
          </a:p>
          <a:p>
            <a:pPr indent="0" lvl="0" marL="0" rtl="0" algn="l">
              <a:lnSpc>
                <a:spcPct val="100000"/>
              </a:lnSpc>
              <a:spcBef>
                <a:spcPts val="0"/>
              </a:spcBef>
              <a:spcAft>
                <a:spcPts val="0"/>
              </a:spcAft>
              <a:buSzPct val="181818"/>
              <a:buNone/>
            </a:pPr>
            <a:r>
              <a:t/>
            </a:r>
            <a:endParaRPr>
              <a:latin typeface="Roboto Condensed"/>
              <a:ea typeface="Roboto Condensed"/>
              <a:cs typeface="Roboto Condensed"/>
              <a:sym typeface="Roboto Condensed"/>
            </a:endParaRPr>
          </a:p>
        </p:txBody>
      </p:sp>
      <p:pic>
        <p:nvPicPr>
          <p:cNvPr id="1188" name="Google Shape;1188;g2b1a1e75e5a_1_196"/>
          <p:cNvPicPr preferRelativeResize="0"/>
          <p:nvPr/>
        </p:nvPicPr>
        <p:blipFill rotWithShape="1">
          <a:blip r:embed="rId3">
            <a:alphaModFix/>
          </a:blip>
          <a:srcRect b="0" l="0" r="0" t="0"/>
          <a:stretch/>
        </p:blipFill>
        <p:spPr>
          <a:xfrm>
            <a:off x="4760400" y="1321375"/>
            <a:ext cx="4383600" cy="3287700"/>
          </a:xfrm>
          <a:prstGeom prst="rect">
            <a:avLst/>
          </a:prstGeom>
          <a:noFill/>
          <a:ln>
            <a:noFill/>
          </a:ln>
        </p:spPr>
      </p:pic>
      <p:sp>
        <p:nvSpPr>
          <p:cNvPr id="1189" name="Google Shape;1189;g2b1a1e75e5a_1_196"/>
          <p:cNvSpPr txBox="1"/>
          <p:nvPr/>
        </p:nvSpPr>
        <p:spPr>
          <a:xfrm>
            <a:off x="131208" y="4202783"/>
            <a:ext cx="4632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F3542"/>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1190" name="Google Shape;1190;g2b1a1e75e5a_1_196"/>
          <p:cNvSpPr txBox="1"/>
          <p:nvPr/>
        </p:nvSpPr>
        <p:spPr>
          <a:xfrm>
            <a:off x="4649375" y="1461202"/>
            <a:ext cx="182880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4" name="Shape 1194"/>
        <p:cNvGrpSpPr/>
        <p:nvPr/>
      </p:nvGrpSpPr>
      <p:grpSpPr>
        <a:xfrm>
          <a:off x="0" y="0"/>
          <a:ext cx="0" cy="0"/>
          <a:chOff x="0" y="0"/>
          <a:chExt cx="0" cy="0"/>
        </a:xfrm>
      </p:grpSpPr>
      <p:sp>
        <p:nvSpPr>
          <p:cNvPr id="1195" name="Google Shape;1195;g2b1a1e75e5a_1_204"/>
          <p:cNvSpPr txBox="1"/>
          <p:nvPr>
            <p:ph type="title"/>
          </p:nvPr>
        </p:nvSpPr>
        <p:spPr>
          <a:xfrm>
            <a:off x="720000" y="5394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Treatment of dysthymia </a:t>
            </a:r>
            <a:endParaRPr/>
          </a:p>
        </p:txBody>
      </p:sp>
      <p:sp>
        <p:nvSpPr>
          <p:cNvPr id="1196" name="Google Shape;1196;g2b1a1e75e5a_1_204"/>
          <p:cNvSpPr txBox="1"/>
          <p:nvPr>
            <p:ph idx="1" type="body"/>
          </p:nvPr>
        </p:nvSpPr>
        <p:spPr>
          <a:xfrm>
            <a:off x="720725" y="1321375"/>
            <a:ext cx="7703400" cy="32877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115000"/>
              </a:lnSpc>
              <a:spcBef>
                <a:spcPts val="600"/>
              </a:spcBef>
              <a:spcAft>
                <a:spcPts val="0"/>
              </a:spcAft>
              <a:buClr>
                <a:schemeClr val="dk1"/>
              </a:buClr>
              <a:buSzPct val="45833"/>
              <a:buFont typeface="Arial"/>
              <a:buNone/>
            </a:pPr>
            <a:r>
              <a:rPr lang="en-US" sz="2400">
                <a:solidFill>
                  <a:schemeClr val="dk1"/>
                </a:solidFill>
                <a:latin typeface="Roboto Condensed"/>
                <a:ea typeface="Roboto Condensed"/>
                <a:cs typeface="Roboto Condensed"/>
                <a:sym typeface="Roboto Condensed"/>
              </a:rPr>
              <a:t>■ Combination treatment with psychotherapy and pharmacotherapy is more efficacious than either alone.</a:t>
            </a:r>
            <a:br>
              <a:rPr lang="en-US" sz="2400">
                <a:solidFill>
                  <a:schemeClr val="dk1"/>
                </a:solidFill>
                <a:latin typeface="Roboto Condensed"/>
                <a:ea typeface="Roboto Condensed"/>
                <a:cs typeface="Roboto Condensed"/>
                <a:sym typeface="Roboto Condensed"/>
              </a:rPr>
            </a:br>
            <a:endParaRPr sz="2400">
              <a:solidFill>
                <a:schemeClr val="dk1"/>
              </a:solidFill>
              <a:latin typeface="Roboto Condensed"/>
              <a:ea typeface="Roboto Condensed"/>
              <a:cs typeface="Roboto Condensed"/>
              <a:sym typeface="Roboto Condensed"/>
            </a:endParaRPr>
          </a:p>
          <a:p>
            <a:pPr indent="0" lvl="0" marL="0" rtl="0" algn="l">
              <a:lnSpc>
                <a:spcPct val="115000"/>
              </a:lnSpc>
              <a:spcBef>
                <a:spcPts val="600"/>
              </a:spcBef>
              <a:spcAft>
                <a:spcPts val="0"/>
              </a:spcAft>
              <a:buClr>
                <a:schemeClr val="dk1"/>
              </a:buClr>
              <a:buSzPct val="45833"/>
              <a:buFont typeface="Arial"/>
              <a:buNone/>
            </a:pPr>
            <a:r>
              <a:rPr lang="en-US" sz="2400">
                <a:solidFill>
                  <a:schemeClr val="dk1"/>
                </a:solidFill>
                <a:latin typeface="Roboto Condensed"/>
                <a:ea typeface="Roboto Condensed"/>
                <a:cs typeface="Roboto Condensed"/>
                <a:sym typeface="Roboto Condensed"/>
              </a:rPr>
              <a:t>■ Cognitive therapy, interpersonal therapy, and insight-oriented psychotherapy are the most effective.</a:t>
            </a:r>
            <a:br>
              <a:rPr lang="en-US" sz="2400">
                <a:solidFill>
                  <a:schemeClr val="dk1"/>
                </a:solidFill>
                <a:latin typeface="Roboto Condensed"/>
                <a:ea typeface="Roboto Condensed"/>
                <a:cs typeface="Roboto Condensed"/>
                <a:sym typeface="Roboto Condensed"/>
              </a:rPr>
            </a:br>
            <a:endParaRPr sz="2400">
              <a:solidFill>
                <a:schemeClr val="dk1"/>
              </a:solidFill>
              <a:latin typeface="Roboto Condensed"/>
              <a:ea typeface="Roboto Condensed"/>
              <a:cs typeface="Roboto Condensed"/>
              <a:sym typeface="Roboto Condensed"/>
            </a:endParaRPr>
          </a:p>
          <a:p>
            <a:pPr indent="0" lvl="0" marL="0" rtl="0" algn="l">
              <a:lnSpc>
                <a:spcPct val="115000"/>
              </a:lnSpc>
              <a:spcBef>
                <a:spcPts val="600"/>
              </a:spcBef>
              <a:spcAft>
                <a:spcPts val="0"/>
              </a:spcAft>
              <a:buClr>
                <a:schemeClr val="dk1"/>
              </a:buClr>
              <a:buSzPct val="45833"/>
              <a:buFont typeface="Arial"/>
              <a:buNone/>
            </a:pPr>
            <a:r>
              <a:rPr lang="en-US" sz="2400">
                <a:solidFill>
                  <a:schemeClr val="dk1"/>
                </a:solidFill>
                <a:latin typeface="Roboto Condensed"/>
                <a:ea typeface="Roboto Condensed"/>
                <a:cs typeface="Roboto Condensed"/>
                <a:sym typeface="Roboto Condensed"/>
              </a:rPr>
              <a:t>■ Antidepressants found to be beneficial include SSRIs, SNRIs, novel antidepressants (e.g., bupropion , mirtazapine), TCAs, and MAOIs.</a:t>
            </a:r>
            <a:endParaRPr sz="2400">
              <a:solidFill>
                <a:schemeClr val="dk1"/>
              </a:solidFill>
              <a:latin typeface="Roboto Condensed"/>
              <a:ea typeface="Roboto Condensed"/>
              <a:cs typeface="Roboto Condensed"/>
              <a:sym typeface="Roboto Condensed"/>
            </a:endParaRPr>
          </a:p>
          <a:p>
            <a:pPr indent="0" lvl="0" marL="0" rtl="0" algn="l">
              <a:lnSpc>
                <a:spcPct val="100000"/>
              </a:lnSpc>
              <a:spcBef>
                <a:spcPts val="0"/>
              </a:spcBef>
              <a:spcAft>
                <a:spcPts val="0"/>
              </a:spcAft>
              <a:buSzPct val="108108"/>
              <a:buNone/>
            </a:pPr>
            <a:r>
              <a:t/>
            </a:r>
            <a:endParaRPr>
              <a:latin typeface="Roboto Condensed"/>
              <a:ea typeface="Roboto Condensed"/>
              <a:cs typeface="Roboto Condensed"/>
              <a:sym typeface="Roboto Condensed"/>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0" name="Shape 1200"/>
        <p:cNvGrpSpPr/>
        <p:nvPr/>
      </p:nvGrpSpPr>
      <p:grpSpPr>
        <a:xfrm>
          <a:off x="0" y="0"/>
          <a:ext cx="0" cy="0"/>
          <a:chOff x="0" y="0"/>
          <a:chExt cx="0" cy="0"/>
        </a:xfrm>
      </p:grpSpPr>
      <p:sp>
        <p:nvSpPr>
          <p:cNvPr id="1201" name="Google Shape;1201;g2b1a1e75e5a_1_210"/>
          <p:cNvSpPr txBox="1"/>
          <p:nvPr>
            <p:ph type="title"/>
          </p:nvPr>
        </p:nvSpPr>
        <p:spPr>
          <a:xfrm>
            <a:off x="365275" y="27335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Cyclothymia </a:t>
            </a:r>
            <a:endParaRPr/>
          </a:p>
        </p:txBody>
      </p:sp>
      <p:sp>
        <p:nvSpPr>
          <p:cNvPr id="1202" name="Google Shape;1202;g2b1a1e75e5a_1_210"/>
          <p:cNvSpPr txBox="1"/>
          <p:nvPr>
            <p:ph idx="1" type="body"/>
          </p:nvPr>
        </p:nvSpPr>
        <p:spPr>
          <a:xfrm>
            <a:off x="365275" y="1068000"/>
            <a:ext cx="4371000" cy="3771600"/>
          </a:xfrm>
          <a:prstGeom prst="rect">
            <a:avLst/>
          </a:prstGeom>
          <a:noFill/>
          <a:ln>
            <a:noFill/>
          </a:ln>
        </p:spPr>
        <p:txBody>
          <a:bodyPr anchorCtr="0" anchor="t" bIns="45700" lIns="91425" spcFirstLastPara="1" rIns="91425" wrap="square" tIns="45700">
            <a:normAutofit/>
          </a:bodyPr>
          <a:lstStyle/>
          <a:p>
            <a:pPr indent="0" lvl="0" marL="0" rtl="0" algn="l">
              <a:lnSpc>
                <a:spcPct val="95000"/>
              </a:lnSpc>
              <a:spcBef>
                <a:spcPts val="600"/>
              </a:spcBef>
              <a:spcAft>
                <a:spcPts val="0"/>
              </a:spcAft>
              <a:buClr>
                <a:schemeClr val="dk1"/>
              </a:buClr>
              <a:buSzPts val="688"/>
              <a:buFont typeface="Arial"/>
              <a:buNone/>
            </a:pPr>
            <a:r>
              <a:rPr lang="en-US" sz="1400">
                <a:solidFill>
                  <a:schemeClr val="dk1"/>
                </a:solidFill>
                <a:latin typeface="Roboto Condensed"/>
                <a:ea typeface="Roboto Condensed"/>
                <a:cs typeface="Roboto Condensed"/>
                <a:sym typeface="Roboto Condensed"/>
              </a:rPr>
              <a:t>Cyclothymic disorder is symptomatically a mild form of Bipolar II disorder (</a:t>
            </a:r>
            <a:r>
              <a:rPr lang="en-US" sz="1150">
                <a:solidFill>
                  <a:schemeClr val="dk1"/>
                </a:solidFill>
                <a:latin typeface="Roboto Condensed"/>
                <a:ea typeface="Roboto Condensed"/>
                <a:cs typeface="Roboto Condensed"/>
                <a:sym typeface="Roboto Condensed"/>
              </a:rPr>
              <a:t>Alternating periods of hypomania and periods with mild-to-moderate depressive symptoms)</a:t>
            </a:r>
            <a:r>
              <a:rPr lang="en-US" sz="1400">
                <a:solidFill>
                  <a:schemeClr val="dk1"/>
                </a:solidFill>
                <a:latin typeface="Roboto Condensed"/>
                <a:ea typeface="Roboto Condensed"/>
                <a:cs typeface="Roboto Condensed"/>
                <a:sym typeface="Roboto Condensed"/>
              </a:rPr>
              <a:t>. </a:t>
            </a:r>
            <a:br>
              <a:rPr lang="en-US" sz="1400">
                <a:solidFill>
                  <a:schemeClr val="dk1"/>
                </a:solidFill>
                <a:latin typeface="Roboto Condensed"/>
                <a:ea typeface="Roboto Condensed"/>
                <a:cs typeface="Roboto Condensed"/>
                <a:sym typeface="Roboto Condensed"/>
              </a:rPr>
            </a:br>
            <a:r>
              <a:rPr lang="en-US" sz="1400">
                <a:solidFill>
                  <a:schemeClr val="dk1"/>
                </a:solidFill>
                <a:latin typeface="Roboto Condensed"/>
                <a:ea typeface="Roboto Condensed"/>
                <a:cs typeface="Roboto Condensed"/>
                <a:sym typeface="Roboto Condensed"/>
              </a:rPr>
              <a:t> </a:t>
            </a:r>
            <a:r>
              <a:rPr b="1" lang="en-US" sz="1400" u="sng">
                <a:solidFill>
                  <a:schemeClr val="dk1"/>
                </a:solidFill>
                <a:latin typeface="Roboto Condensed"/>
                <a:ea typeface="Roboto Condensed"/>
                <a:cs typeface="Roboto Condensed"/>
                <a:sym typeface="Roboto Condensed"/>
              </a:rPr>
              <a:t>Epidemiology</a:t>
            </a:r>
            <a:endParaRPr b="1" sz="1400" u="sng">
              <a:solidFill>
                <a:schemeClr val="dk1"/>
              </a:solidFill>
              <a:latin typeface="Roboto Condensed"/>
              <a:ea typeface="Roboto Condensed"/>
              <a:cs typeface="Roboto Condensed"/>
              <a:sym typeface="Roboto Condensed"/>
            </a:endParaRPr>
          </a:p>
          <a:p>
            <a:pPr indent="0" lvl="0" marL="0" rtl="0" algn="l">
              <a:lnSpc>
                <a:spcPct val="95000"/>
              </a:lnSpc>
              <a:spcBef>
                <a:spcPts val="600"/>
              </a:spcBef>
              <a:spcAft>
                <a:spcPts val="0"/>
              </a:spcAft>
              <a:buClr>
                <a:schemeClr val="dk1"/>
              </a:buClr>
              <a:buSzPts val="688"/>
              <a:buFont typeface="Arial"/>
              <a:buNone/>
            </a:pPr>
            <a:r>
              <a:rPr lang="en-US" sz="1400">
                <a:solidFill>
                  <a:schemeClr val="dk1"/>
                </a:solidFill>
                <a:latin typeface="Roboto Condensed"/>
                <a:ea typeface="Roboto Condensed"/>
                <a:cs typeface="Roboto Condensed"/>
                <a:sym typeface="Roboto Condensed"/>
              </a:rPr>
              <a:t>•Prevalence: 1%</a:t>
            </a:r>
            <a:endParaRPr sz="1400">
              <a:solidFill>
                <a:schemeClr val="dk1"/>
              </a:solidFill>
              <a:latin typeface="Roboto Condensed"/>
              <a:ea typeface="Roboto Condensed"/>
              <a:cs typeface="Roboto Condensed"/>
              <a:sym typeface="Roboto Condensed"/>
            </a:endParaRPr>
          </a:p>
          <a:p>
            <a:pPr indent="0" lvl="0" marL="0" rtl="0" algn="l">
              <a:lnSpc>
                <a:spcPct val="95000"/>
              </a:lnSpc>
              <a:spcBef>
                <a:spcPts val="600"/>
              </a:spcBef>
              <a:spcAft>
                <a:spcPts val="0"/>
              </a:spcAft>
              <a:buClr>
                <a:schemeClr val="dk1"/>
              </a:buClr>
              <a:buSzPts val="688"/>
              <a:buFont typeface="Arial"/>
              <a:buNone/>
            </a:pPr>
            <a:r>
              <a:rPr lang="en-US" sz="1400">
                <a:solidFill>
                  <a:schemeClr val="dk1"/>
                </a:solidFill>
                <a:latin typeface="Roboto Condensed"/>
                <a:ea typeface="Roboto Condensed"/>
                <a:cs typeface="Roboto Condensed"/>
                <a:sym typeface="Roboto Condensed"/>
              </a:rPr>
              <a:t>•Cyclothymic disorder may coexists with borderline personality</a:t>
            </a:r>
            <a:endParaRPr sz="1400">
              <a:solidFill>
                <a:schemeClr val="dk1"/>
              </a:solidFill>
              <a:latin typeface="Roboto Condensed"/>
              <a:ea typeface="Roboto Condensed"/>
              <a:cs typeface="Roboto Condensed"/>
              <a:sym typeface="Roboto Condensed"/>
            </a:endParaRPr>
          </a:p>
          <a:p>
            <a:pPr indent="0" lvl="0" marL="0" rtl="0" algn="l">
              <a:lnSpc>
                <a:spcPct val="95000"/>
              </a:lnSpc>
              <a:spcBef>
                <a:spcPts val="600"/>
              </a:spcBef>
              <a:spcAft>
                <a:spcPts val="0"/>
              </a:spcAft>
              <a:buClr>
                <a:schemeClr val="dk1"/>
              </a:buClr>
              <a:buSzPts val="688"/>
              <a:buFont typeface="Arial"/>
              <a:buNone/>
            </a:pPr>
            <a:r>
              <a:rPr lang="en-US" sz="1400">
                <a:solidFill>
                  <a:schemeClr val="dk1"/>
                </a:solidFill>
                <a:latin typeface="Roboto Condensed"/>
                <a:ea typeface="Roboto Condensed"/>
                <a:cs typeface="Roboto Condensed"/>
                <a:sym typeface="Roboto Condensed"/>
              </a:rPr>
              <a:t>•M:F = 1:1</a:t>
            </a:r>
            <a:endParaRPr sz="1400">
              <a:solidFill>
                <a:schemeClr val="dk1"/>
              </a:solidFill>
              <a:latin typeface="Roboto Condensed"/>
              <a:ea typeface="Roboto Condensed"/>
              <a:cs typeface="Roboto Condensed"/>
              <a:sym typeface="Roboto Condensed"/>
            </a:endParaRPr>
          </a:p>
          <a:p>
            <a:pPr indent="0" lvl="0" marL="0" rtl="0" algn="l">
              <a:lnSpc>
                <a:spcPct val="95000"/>
              </a:lnSpc>
              <a:spcBef>
                <a:spcPts val="600"/>
              </a:spcBef>
              <a:spcAft>
                <a:spcPts val="0"/>
              </a:spcAft>
              <a:buClr>
                <a:schemeClr val="dk1"/>
              </a:buClr>
              <a:buSzPts val="688"/>
              <a:buFont typeface="Arial"/>
              <a:buNone/>
            </a:pPr>
            <a:r>
              <a:rPr lang="en-US" sz="1400">
                <a:solidFill>
                  <a:schemeClr val="dk1"/>
                </a:solidFill>
                <a:latin typeface="Roboto Condensed"/>
                <a:ea typeface="Roboto Condensed"/>
                <a:cs typeface="Roboto Condensed"/>
                <a:sym typeface="Roboto Condensed"/>
              </a:rPr>
              <a:t>•30% of patients with Cyclothymia have a family history of Bipolar type I</a:t>
            </a:r>
            <a:endParaRPr sz="1400">
              <a:solidFill>
                <a:schemeClr val="dk1"/>
              </a:solidFill>
              <a:latin typeface="Roboto Condensed"/>
              <a:ea typeface="Roboto Condensed"/>
              <a:cs typeface="Roboto Condensed"/>
              <a:sym typeface="Roboto Condensed"/>
            </a:endParaRPr>
          </a:p>
          <a:p>
            <a:pPr indent="0" lvl="0" marL="0" rtl="0" algn="l">
              <a:lnSpc>
                <a:spcPct val="95000"/>
              </a:lnSpc>
              <a:spcBef>
                <a:spcPts val="600"/>
              </a:spcBef>
              <a:spcAft>
                <a:spcPts val="0"/>
              </a:spcAft>
              <a:buClr>
                <a:schemeClr val="dk1"/>
              </a:buClr>
              <a:buSzPts val="688"/>
              <a:buFont typeface="Arial"/>
              <a:buNone/>
            </a:pPr>
            <a:r>
              <a:rPr lang="en-US" sz="1400">
                <a:solidFill>
                  <a:schemeClr val="dk1"/>
                </a:solidFill>
                <a:latin typeface="Roboto Condensed"/>
                <a:ea typeface="Roboto Condensed"/>
                <a:cs typeface="Roboto Condensed"/>
                <a:sym typeface="Roboto Condensed"/>
              </a:rPr>
              <a:t>•30% of patients with Cyclothymia will go on to develop major mood disorder</a:t>
            </a:r>
            <a:endParaRPr sz="1400">
              <a:solidFill>
                <a:schemeClr val="dk1"/>
              </a:solidFill>
              <a:latin typeface="Roboto Condensed"/>
              <a:ea typeface="Roboto Condensed"/>
              <a:cs typeface="Roboto Condensed"/>
              <a:sym typeface="Roboto Condensed"/>
            </a:endParaRPr>
          </a:p>
          <a:p>
            <a:pPr indent="0" lvl="0" marL="0" rtl="0" algn="l">
              <a:lnSpc>
                <a:spcPct val="95000"/>
              </a:lnSpc>
              <a:spcBef>
                <a:spcPts val="600"/>
              </a:spcBef>
              <a:spcAft>
                <a:spcPts val="0"/>
              </a:spcAft>
              <a:buClr>
                <a:schemeClr val="dk1"/>
              </a:buClr>
              <a:buSzPts val="688"/>
              <a:buFont typeface="Arial"/>
              <a:buNone/>
            </a:pPr>
            <a:r>
              <a:rPr lang="en-US" sz="1400">
                <a:solidFill>
                  <a:schemeClr val="dk1"/>
                </a:solidFill>
                <a:latin typeface="Roboto Condensed"/>
                <a:ea typeface="Roboto Condensed"/>
                <a:cs typeface="Roboto Condensed"/>
                <a:sym typeface="Roboto Condensed"/>
              </a:rPr>
              <a:t>•Onset usually between the ages 15 - 25</a:t>
            </a:r>
            <a:endParaRPr sz="1400">
              <a:solidFill>
                <a:schemeClr val="dk1"/>
              </a:solidFill>
              <a:latin typeface="Roboto Condensed"/>
              <a:ea typeface="Roboto Condensed"/>
              <a:cs typeface="Roboto Condensed"/>
              <a:sym typeface="Roboto Condensed"/>
            </a:endParaRPr>
          </a:p>
          <a:p>
            <a:pPr indent="0" lvl="0" marL="0" rtl="0" algn="l">
              <a:lnSpc>
                <a:spcPct val="80000"/>
              </a:lnSpc>
              <a:spcBef>
                <a:spcPts val="0"/>
              </a:spcBef>
              <a:spcAft>
                <a:spcPts val="0"/>
              </a:spcAft>
              <a:buSzPts val="688"/>
              <a:buNone/>
            </a:pPr>
            <a:r>
              <a:t/>
            </a:r>
            <a:endParaRPr sz="775">
              <a:latin typeface="Roboto Condensed"/>
              <a:ea typeface="Roboto Condensed"/>
              <a:cs typeface="Roboto Condensed"/>
              <a:sym typeface="Roboto Condensed"/>
            </a:endParaRPr>
          </a:p>
        </p:txBody>
      </p:sp>
      <p:sp>
        <p:nvSpPr>
          <p:cNvPr id="1203" name="Google Shape;1203;g2b1a1e75e5a_1_210"/>
          <p:cNvSpPr txBox="1"/>
          <p:nvPr/>
        </p:nvSpPr>
        <p:spPr>
          <a:xfrm>
            <a:off x="4736275" y="846050"/>
            <a:ext cx="3473100" cy="3955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600"/>
              </a:spcBef>
              <a:spcAft>
                <a:spcPts val="0"/>
              </a:spcAft>
              <a:buClr>
                <a:srgbClr val="000000"/>
              </a:buClr>
              <a:buSzPts val="1500"/>
              <a:buFont typeface="Arial"/>
              <a:buNone/>
            </a:pPr>
            <a:r>
              <a:rPr b="1" i="0" lang="en-US" sz="1500" u="sng" cap="none" strike="noStrike">
                <a:solidFill>
                  <a:srgbClr val="31859C"/>
                </a:solidFill>
                <a:latin typeface="Arial"/>
                <a:ea typeface="Arial"/>
                <a:cs typeface="Arial"/>
                <a:sym typeface="Arial"/>
              </a:rPr>
              <a:t>Diagnosis and DSM-5 Criteria</a:t>
            </a:r>
            <a:endParaRPr b="1" i="0" sz="1500" u="sng" cap="none" strike="noStrike">
              <a:solidFill>
                <a:srgbClr val="31859C"/>
              </a:solidFill>
              <a:latin typeface="Arial"/>
              <a:ea typeface="Arial"/>
              <a:cs typeface="Arial"/>
              <a:sym typeface="Arial"/>
            </a:endParaRPr>
          </a:p>
          <a:p>
            <a:pPr indent="0" lvl="0" marL="0" marR="0" rtl="0" algn="l">
              <a:lnSpc>
                <a:spcPct val="115000"/>
              </a:lnSpc>
              <a:spcBef>
                <a:spcPts val="50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 Numerous periods with hypomanic symptoms (but not a full hypomanic episode) and periods with depressive symptoms (but not full MDE) for at least 2 years.</a:t>
            </a:r>
            <a:endParaRPr b="0" i="0" sz="1100" u="none" cap="none" strike="noStrike">
              <a:solidFill>
                <a:schemeClr val="dk1"/>
              </a:solidFill>
              <a:latin typeface="Arial"/>
              <a:ea typeface="Arial"/>
              <a:cs typeface="Arial"/>
              <a:sym typeface="Arial"/>
            </a:endParaRPr>
          </a:p>
          <a:p>
            <a:pPr indent="0" lvl="0" marL="0" marR="0" rtl="0" algn="l">
              <a:lnSpc>
                <a:spcPct val="115000"/>
              </a:lnSpc>
              <a:spcBef>
                <a:spcPts val="50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 The person must never have been symptom free for &gt;2 months during those 2 years.</a:t>
            </a:r>
            <a:endParaRPr b="0" i="0" sz="1100" u="none" cap="none" strike="noStrike">
              <a:solidFill>
                <a:schemeClr val="dk1"/>
              </a:solidFill>
              <a:latin typeface="Arial"/>
              <a:ea typeface="Arial"/>
              <a:cs typeface="Arial"/>
              <a:sym typeface="Arial"/>
            </a:endParaRPr>
          </a:p>
          <a:p>
            <a:pPr indent="0" lvl="0" marL="0" marR="0" rtl="0" algn="l">
              <a:lnSpc>
                <a:spcPct val="115000"/>
              </a:lnSpc>
              <a:spcBef>
                <a:spcPts val="50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 No history of major depressive episode, hypomania, or manic episode.</a:t>
            </a:r>
            <a:br>
              <a:rPr b="0" i="0" lang="en-US" sz="1100" u="none" cap="none" strike="noStrike">
                <a:solidFill>
                  <a:schemeClr val="dk1"/>
                </a:solidFill>
                <a:latin typeface="Arial"/>
                <a:ea typeface="Arial"/>
                <a:cs typeface="Arial"/>
                <a:sym typeface="Arial"/>
              </a:rPr>
            </a:br>
            <a:r>
              <a:rPr b="0" i="0" lang="en-US" sz="1100" u="none" cap="none" strike="noStrike">
                <a:solidFill>
                  <a:schemeClr val="dk1"/>
                </a:solidFill>
                <a:latin typeface="Arial"/>
                <a:ea typeface="Arial"/>
                <a:cs typeface="Arial"/>
                <a:sym typeface="Arial"/>
              </a:rPr>
              <a:t> </a:t>
            </a:r>
            <a:r>
              <a:rPr b="1" i="0" lang="en-US" sz="1700" u="sng" cap="none" strike="noStrike">
                <a:solidFill>
                  <a:srgbClr val="31859C"/>
                </a:solidFill>
                <a:latin typeface="Arial"/>
                <a:ea typeface="Arial"/>
                <a:cs typeface="Arial"/>
                <a:sym typeface="Arial"/>
              </a:rPr>
              <a:t>Course and Prognosis</a:t>
            </a:r>
            <a:endParaRPr b="1" i="0" sz="1700" u="sng" cap="none" strike="noStrike">
              <a:solidFill>
                <a:srgbClr val="31859C"/>
              </a:solidFill>
              <a:latin typeface="Arial"/>
              <a:ea typeface="Arial"/>
              <a:cs typeface="Arial"/>
              <a:sym typeface="Arial"/>
            </a:endParaRPr>
          </a:p>
          <a:p>
            <a:pPr indent="0" lvl="0" marL="0" marR="0" rtl="0" algn="l">
              <a:lnSpc>
                <a:spcPct val="115000"/>
              </a:lnSpc>
              <a:spcBef>
                <a:spcPts val="50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Chronic course; approximately one-third of patients eventually develop Bipolar I/II disorder.</a:t>
            </a:r>
            <a:endParaRPr b="0" i="0" sz="1100" u="none" cap="none" strike="noStrike">
              <a:solidFill>
                <a:schemeClr val="dk1"/>
              </a:solidFill>
              <a:latin typeface="Arial"/>
              <a:ea typeface="Arial"/>
              <a:cs typeface="Arial"/>
              <a:sym typeface="Arial"/>
            </a:endParaRPr>
          </a:p>
          <a:p>
            <a:pPr indent="0" lvl="0" marL="0" marR="0" rtl="0" algn="l">
              <a:lnSpc>
                <a:spcPct val="115000"/>
              </a:lnSpc>
              <a:spcBef>
                <a:spcPts val="600"/>
              </a:spcBef>
              <a:spcAft>
                <a:spcPts val="0"/>
              </a:spcAft>
              <a:buClr>
                <a:srgbClr val="000000"/>
              </a:buClr>
              <a:buSzPts val="1700"/>
              <a:buFont typeface="Arial"/>
              <a:buNone/>
            </a:pPr>
            <a:r>
              <a:rPr b="1" i="0" lang="en-US" sz="1700" u="sng" cap="none" strike="noStrike">
                <a:solidFill>
                  <a:srgbClr val="31859C"/>
                </a:solidFill>
                <a:latin typeface="Arial"/>
                <a:ea typeface="Arial"/>
                <a:cs typeface="Arial"/>
                <a:sym typeface="Arial"/>
              </a:rPr>
              <a:t>Treatment</a:t>
            </a:r>
            <a:endParaRPr b="1" i="0" sz="1700" u="sng" cap="none" strike="noStrike">
              <a:solidFill>
                <a:srgbClr val="31859C"/>
              </a:solidFill>
              <a:latin typeface="Arial"/>
              <a:ea typeface="Arial"/>
              <a:cs typeface="Arial"/>
              <a:sym typeface="Arial"/>
            </a:endParaRPr>
          </a:p>
          <a:p>
            <a:pPr indent="0" lvl="0" marL="0" marR="0" rtl="0" algn="l">
              <a:lnSpc>
                <a:spcPct val="115000"/>
              </a:lnSpc>
              <a:spcBef>
                <a:spcPts val="50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Anti-manic agents (mood stabilizers or/with second-generation antipsychotics) as are used to treat Bipolar disorder.</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7" name="Shape 1207"/>
        <p:cNvGrpSpPr/>
        <p:nvPr/>
      </p:nvGrpSpPr>
      <p:grpSpPr>
        <a:xfrm>
          <a:off x="0" y="0"/>
          <a:ext cx="0" cy="0"/>
          <a:chOff x="0" y="0"/>
          <a:chExt cx="0" cy="0"/>
        </a:xfrm>
      </p:grpSpPr>
      <p:sp>
        <p:nvSpPr>
          <p:cNvPr id="1208" name="Google Shape;1208;g2b1a1e75e5a_1_219"/>
          <p:cNvSpPr txBox="1"/>
          <p:nvPr>
            <p:ph type="title"/>
          </p:nvPr>
        </p:nvSpPr>
        <p:spPr>
          <a:xfrm>
            <a:off x="720000" y="5394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1209" name="Google Shape;1209;g2b1a1e75e5a_1_219"/>
          <p:cNvSpPr txBox="1"/>
          <p:nvPr>
            <p:ph idx="1" type="body"/>
          </p:nvPr>
        </p:nvSpPr>
        <p:spPr>
          <a:xfrm>
            <a:off x="720725" y="1321375"/>
            <a:ext cx="3726000" cy="34929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t>1- good prognostic factor for MDD</a:t>
            </a:r>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a- Double depression</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b- Co-morbid physical disease, personality disorders or alcohol dependence</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c- Chronic ongoing stress</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d- Poor drug compliance</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e- Severe depression</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2- a patient with depression who was treated with fluxitene and then after 2  weeks developed mania. What is the diagnosis?</a:t>
            </a:r>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a-bipolar type 1</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b-bipolar type 2</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c-MDD</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d-shizoaffective disorder</a:t>
            </a:r>
            <a:endParaRPr>
              <a:solidFill>
                <a:srgbClr val="404040"/>
              </a:solidFill>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ts val="1400"/>
              <a:buNone/>
            </a:pPr>
            <a:r>
              <a:t/>
            </a:r>
            <a:endParaRPr/>
          </a:p>
        </p:txBody>
      </p:sp>
      <p:sp>
        <p:nvSpPr>
          <p:cNvPr id="1210" name="Google Shape;1210;g2b1a1e75e5a_1_219"/>
          <p:cNvSpPr txBox="1"/>
          <p:nvPr>
            <p:ph idx="1" type="body"/>
          </p:nvPr>
        </p:nvSpPr>
        <p:spPr>
          <a:xfrm>
            <a:off x="4623050" y="1321375"/>
            <a:ext cx="3726000" cy="32877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100000"/>
              </a:lnSpc>
              <a:spcBef>
                <a:spcPts val="0"/>
              </a:spcBef>
              <a:spcAft>
                <a:spcPts val="0"/>
              </a:spcAft>
              <a:buSzPct val="84084"/>
              <a:buNone/>
            </a:pPr>
            <a:r>
              <a:rPr lang="en-US"/>
              <a:t>3- which of the following not consider a prediction of bipolar disorder:</a:t>
            </a:r>
            <a:br>
              <a:rPr lang="en-US"/>
            </a:br>
            <a:r>
              <a:rPr lang="en-US">
                <a:latin typeface="Roboto Condensed Light"/>
                <a:ea typeface="Roboto Condensed Light"/>
                <a:cs typeface="Roboto Condensed Light"/>
                <a:sym typeface="Roboto Condensed Light"/>
              </a:rPr>
              <a:t> A. psychotic depression before 25 year</a:t>
            </a:r>
            <a:br>
              <a:rPr lang="en-US">
                <a:latin typeface="Roboto Condensed Light"/>
                <a:ea typeface="Roboto Condensed Light"/>
                <a:cs typeface="Roboto Condensed Light"/>
                <a:sym typeface="Roboto Condensed Light"/>
              </a:rPr>
            </a:br>
            <a:r>
              <a:rPr lang="en-US">
                <a:latin typeface="Roboto Condensed Light"/>
                <a:ea typeface="Roboto Condensed Light"/>
                <a:cs typeface="Roboto Condensed Light"/>
                <a:sym typeface="Roboto Condensed Light"/>
              </a:rPr>
              <a:t> B. rapid onset and offset</a:t>
            </a:r>
            <a:br>
              <a:rPr lang="en-US">
                <a:latin typeface="Roboto Condensed Light"/>
                <a:ea typeface="Roboto Condensed Light"/>
                <a:cs typeface="Roboto Condensed Light"/>
                <a:sym typeface="Roboto Condensed Light"/>
              </a:rPr>
            </a:br>
            <a:r>
              <a:rPr lang="en-US">
                <a:latin typeface="Roboto Condensed Light"/>
                <a:ea typeface="Roboto Condensed Light"/>
                <a:cs typeface="Roboto Condensed Light"/>
                <a:sym typeface="Roboto Condensed Light"/>
              </a:rPr>
              <a:t> </a:t>
            </a:r>
            <a:r>
              <a:rPr lang="en-US">
                <a:solidFill>
                  <a:schemeClr val="dk2"/>
                </a:solidFill>
                <a:latin typeface="Roboto Condensed Light"/>
                <a:ea typeface="Roboto Condensed Light"/>
                <a:cs typeface="Roboto Condensed Light"/>
                <a:sym typeface="Roboto Condensed Light"/>
              </a:rPr>
              <a:t>C. psychosis after 25</a:t>
            </a:r>
            <a:br>
              <a:rPr lang="en-US">
                <a:latin typeface="Roboto Condensed Light"/>
                <a:ea typeface="Roboto Condensed Light"/>
                <a:cs typeface="Roboto Condensed Light"/>
                <a:sym typeface="Roboto Condensed Light"/>
              </a:rPr>
            </a:br>
            <a:r>
              <a:rPr lang="en-US">
                <a:latin typeface="Roboto Condensed Light"/>
                <a:ea typeface="Roboto Condensed Light"/>
                <a:cs typeface="Roboto Condensed Light"/>
                <a:sym typeface="Roboto Condensed Light"/>
              </a:rPr>
              <a:t> D. seasonality</a:t>
            </a:r>
            <a:br>
              <a:rPr lang="en-US">
                <a:latin typeface="Roboto Condensed Light"/>
                <a:ea typeface="Roboto Condensed Light"/>
                <a:cs typeface="Roboto Condensed Light"/>
                <a:sym typeface="Roboto Condensed Light"/>
              </a:rPr>
            </a:br>
            <a:r>
              <a:rPr lang="en-US">
                <a:latin typeface="Roboto Condensed Light"/>
                <a:ea typeface="Roboto Condensed Light"/>
                <a:cs typeface="Roboto Condensed Light"/>
                <a:sym typeface="Roboto Condensed Light"/>
              </a:rPr>
              <a:t> E. bipolar family history</a:t>
            </a:r>
            <a:endParaRPr sz="1800">
              <a:solidFill>
                <a:schemeClr val="dk1"/>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t>4- which of the following not from Schneider symptoms:</a:t>
            </a:r>
            <a:br>
              <a:rPr lang="en-US"/>
            </a:br>
            <a:r>
              <a:rPr lang="en-US">
                <a:latin typeface="Roboto Condensed Light"/>
                <a:ea typeface="Roboto Condensed Light"/>
                <a:cs typeface="Roboto Condensed Light"/>
                <a:sym typeface="Roboto Condensed Light"/>
              </a:rPr>
              <a:t> A. thought insertion</a:t>
            </a:r>
            <a:br>
              <a:rPr lang="en-US">
                <a:latin typeface="Roboto Condensed Light"/>
                <a:ea typeface="Roboto Condensed Light"/>
                <a:cs typeface="Roboto Condensed Light"/>
                <a:sym typeface="Roboto Condensed Light"/>
              </a:rPr>
            </a:br>
            <a:r>
              <a:rPr lang="en-US">
                <a:latin typeface="Roboto Condensed Light"/>
                <a:ea typeface="Roboto Condensed Light"/>
                <a:cs typeface="Roboto Condensed Light"/>
                <a:sym typeface="Roboto Condensed Light"/>
              </a:rPr>
              <a:t> B. made volition</a:t>
            </a:r>
            <a:br>
              <a:rPr lang="en-US">
                <a:latin typeface="Roboto Condensed Light"/>
                <a:ea typeface="Roboto Condensed Light"/>
                <a:cs typeface="Roboto Condensed Light"/>
                <a:sym typeface="Roboto Condensed Light"/>
              </a:rPr>
            </a:br>
            <a:r>
              <a:rPr lang="en-US">
                <a:latin typeface="Roboto Condensed Light"/>
                <a:ea typeface="Roboto Condensed Light"/>
                <a:cs typeface="Roboto Condensed Light"/>
                <a:sym typeface="Roboto Condensed Light"/>
              </a:rPr>
              <a:t> C. referring to the pt in 3ed person</a:t>
            </a:r>
            <a:br>
              <a:rPr lang="en-US">
                <a:latin typeface="Roboto Condensed Light"/>
                <a:ea typeface="Roboto Condensed Light"/>
                <a:cs typeface="Roboto Condensed Light"/>
                <a:sym typeface="Roboto Condensed Light"/>
              </a:rPr>
            </a:br>
            <a:r>
              <a:rPr lang="en-US">
                <a:latin typeface="Roboto Condensed Light"/>
                <a:ea typeface="Roboto Condensed Light"/>
                <a:cs typeface="Roboto Condensed Light"/>
                <a:sym typeface="Roboto Condensed Light"/>
              </a:rPr>
              <a:t> D. voice speaking out of his thought loudly</a:t>
            </a:r>
            <a:br>
              <a:rPr lang="en-US">
                <a:latin typeface="Roboto Condensed Light"/>
                <a:ea typeface="Roboto Condensed Light"/>
                <a:cs typeface="Roboto Condensed Light"/>
                <a:sym typeface="Roboto Condensed Light"/>
              </a:rPr>
            </a:br>
            <a:r>
              <a:rPr lang="en-US">
                <a:solidFill>
                  <a:schemeClr val="dk2"/>
                </a:solidFill>
                <a:latin typeface="Roboto Condensed Light"/>
                <a:ea typeface="Roboto Condensed Light"/>
                <a:cs typeface="Roboto Condensed Light"/>
                <a:sym typeface="Roboto Condensed Light"/>
              </a:rPr>
              <a:t> E.cognitive</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ct val="108108"/>
              <a:buNone/>
            </a:pPr>
            <a:r>
              <a:rPr lang="en-US"/>
              <a:t> </a:t>
            </a:r>
            <a:endParaRPr/>
          </a:p>
          <a:p>
            <a:pPr indent="0" lvl="0" marL="0" rtl="0" algn="l">
              <a:lnSpc>
                <a:spcPct val="100000"/>
              </a:lnSpc>
              <a:spcBef>
                <a:spcPts val="0"/>
              </a:spcBef>
              <a:spcAft>
                <a:spcPts val="0"/>
              </a:spcAft>
              <a:buSzPct val="108108"/>
              <a:buNone/>
            </a:pPr>
            <a:r>
              <a:rPr lang="en-US"/>
              <a:t>5- double depression is one of the following:</a:t>
            </a:r>
            <a:endParaRPr/>
          </a:p>
          <a:p>
            <a:pPr indent="0" lvl="0" marL="0" rtl="0" algn="l">
              <a:lnSpc>
                <a:spcPct val="100000"/>
              </a:lnSpc>
              <a:spcBef>
                <a:spcPts val="0"/>
              </a:spcBef>
              <a:spcAft>
                <a:spcPts val="0"/>
              </a:spcAft>
              <a:buSzPct val="108108"/>
              <a:buNone/>
            </a:pPr>
            <a:r>
              <a:rPr lang="en-US"/>
              <a:t> </a:t>
            </a:r>
            <a:r>
              <a:rPr lang="en-US">
                <a:solidFill>
                  <a:schemeClr val="dk2"/>
                </a:solidFill>
                <a:latin typeface="Roboto Condensed Light"/>
                <a:ea typeface="Roboto Condensed Light"/>
                <a:cs typeface="Roboto Condensed Light"/>
                <a:sym typeface="Roboto Condensed Light"/>
              </a:rPr>
              <a:t> dysthymic patient develop major depression.</a:t>
            </a:r>
            <a:endParaRPr>
              <a:solidFill>
                <a:schemeClr val="dk2"/>
              </a:solidFill>
              <a:latin typeface="Roboto Condensed Light"/>
              <a:ea typeface="Roboto Condensed Light"/>
              <a:cs typeface="Roboto Condensed Light"/>
              <a:sym typeface="Roboto Condensed Light"/>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4" name="Shape 1214"/>
        <p:cNvGrpSpPr/>
        <p:nvPr/>
      </p:nvGrpSpPr>
      <p:grpSpPr>
        <a:xfrm>
          <a:off x="0" y="0"/>
          <a:ext cx="0" cy="0"/>
          <a:chOff x="0" y="0"/>
          <a:chExt cx="0" cy="0"/>
        </a:xfrm>
      </p:grpSpPr>
      <p:sp>
        <p:nvSpPr>
          <p:cNvPr id="1215" name="Google Shape;1215;g2b1a1e75e5a_1_234"/>
          <p:cNvSpPr txBox="1"/>
          <p:nvPr>
            <p:ph type="title"/>
          </p:nvPr>
        </p:nvSpPr>
        <p:spPr>
          <a:xfrm>
            <a:off x="720000" y="5394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1216" name="Google Shape;1216;g2b1a1e75e5a_1_234"/>
          <p:cNvSpPr txBox="1"/>
          <p:nvPr>
            <p:ph idx="1" type="body"/>
          </p:nvPr>
        </p:nvSpPr>
        <p:spPr>
          <a:xfrm>
            <a:off x="720725" y="1321375"/>
            <a:ext cx="3726000" cy="34929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100000"/>
              </a:lnSpc>
              <a:spcBef>
                <a:spcPts val="0"/>
              </a:spcBef>
              <a:spcAft>
                <a:spcPts val="0"/>
              </a:spcAft>
              <a:buSzPct val="108108"/>
              <a:buNone/>
            </a:pPr>
            <a:r>
              <a:rPr lang="en-US"/>
              <a:t>6- All of the following Risk factors for depression in women except:</a:t>
            </a:r>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A-3 or more children under the age of 14 at home</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solidFill>
                  <a:schemeClr val="dk2"/>
                </a:solidFill>
                <a:latin typeface="Roboto Condensed Light"/>
                <a:ea typeface="Roboto Condensed Light"/>
                <a:cs typeface="Roboto Condensed Light"/>
                <a:sym typeface="Roboto Condensed Light"/>
              </a:rPr>
              <a:t>B-Low socioeconomic state</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C-Not working outside home</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84942"/>
              <a:buFont typeface="Arial"/>
              <a:buNone/>
            </a:pPr>
            <a:r>
              <a:rPr lang="en-US">
                <a:latin typeface="Roboto Condensed Light"/>
                <a:ea typeface="Roboto Condensed Light"/>
                <a:cs typeface="Roboto Condensed Light"/>
                <a:sym typeface="Roboto Condensed Light"/>
              </a:rPr>
              <a:t>D-Lack of confiding relationships</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ct val="99099"/>
              <a:buFont typeface="Arial"/>
              <a:buNone/>
            </a:pPr>
            <a:r>
              <a:rPr lang="en-US">
                <a:latin typeface="Roboto Condensed Light"/>
                <a:ea typeface="Roboto Condensed Light"/>
                <a:cs typeface="Roboto Condensed Light"/>
                <a:sym typeface="Roboto Condensed Light"/>
              </a:rPr>
              <a:t>E-Loss of mother by death or separation before the age of 11 years</a:t>
            </a:r>
            <a:endParaRPr sz="1200">
              <a:solidFill>
                <a:schemeClr val="dk1"/>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t>7- </a:t>
            </a:r>
            <a:r>
              <a:rPr lang="en-US">
                <a:solidFill>
                  <a:srgbClr val="1C1E21"/>
                </a:solidFill>
              </a:rPr>
              <a:t>a pregnant women suffering from depression with suicidal ideation what's the treatment of choice?</a:t>
            </a:r>
            <a:endParaRPr>
              <a:solidFill>
                <a:srgbClr val="1C1E21"/>
              </a:solidFill>
            </a:endParaRPr>
          </a:p>
          <a:p>
            <a:pPr indent="0" lvl="0" marL="0" rtl="0" algn="l">
              <a:lnSpc>
                <a:spcPct val="100000"/>
              </a:lnSpc>
              <a:spcBef>
                <a:spcPts val="0"/>
              </a:spcBef>
              <a:spcAft>
                <a:spcPts val="0"/>
              </a:spcAft>
              <a:buSzPct val="108108"/>
              <a:buNone/>
            </a:pPr>
            <a:r>
              <a:rPr lang="en-US">
                <a:solidFill>
                  <a:srgbClr val="1C1E21"/>
                </a:solidFill>
              </a:rPr>
              <a:t>	</a:t>
            </a:r>
            <a:r>
              <a:rPr lang="en-US">
                <a:solidFill>
                  <a:schemeClr val="dk2"/>
                </a:solidFill>
                <a:latin typeface="Roboto Condensed Light"/>
                <a:ea typeface="Roboto Condensed Light"/>
                <a:cs typeface="Roboto Condensed Light"/>
                <a:sym typeface="Roboto Condensed Light"/>
              </a:rPr>
              <a:t>A- ECT </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ct val="108108"/>
              <a:buNone/>
            </a:pPr>
            <a:r>
              <a:rPr lang="en-US">
                <a:solidFill>
                  <a:srgbClr val="1C1E21"/>
                </a:solidFill>
                <a:latin typeface="Roboto Condensed Light"/>
                <a:ea typeface="Roboto Condensed Light"/>
                <a:cs typeface="Roboto Condensed Light"/>
                <a:sym typeface="Roboto Condensed Light"/>
              </a:rPr>
              <a:t>	B- Lithium </a:t>
            </a:r>
            <a:endParaRPr>
              <a:solidFill>
                <a:srgbClr val="1C1E21"/>
              </a:solidFill>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ct val="108108"/>
              <a:buNone/>
            </a:pPr>
            <a:r>
              <a:rPr lang="en-US">
                <a:solidFill>
                  <a:srgbClr val="1C1E21"/>
                </a:solidFill>
                <a:latin typeface="Roboto Condensed Light"/>
                <a:ea typeface="Roboto Condensed Light"/>
                <a:cs typeface="Roboto Condensed Light"/>
                <a:sym typeface="Roboto Condensed Light"/>
              </a:rPr>
              <a:t>	C- SSRI</a:t>
            </a:r>
            <a:endParaRPr>
              <a:solidFill>
                <a:srgbClr val="1C1E21"/>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ct val="108108"/>
              <a:buNone/>
            </a:pPr>
            <a:r>
              <a:rPr lang="en-US"/>
              <a:t>8- the percentage of patients with MDD eventually commit suicide: </a:t>
            </a:r>
            <a:r>
              <a:rPr lang="en-US">
                <a:solidFill>
                  <a:schemeClr val="dk2"/>
                </a:solidFill>
                <a:latin typeface="Roboto Condensed Light"/>
                <a:ea typeface="Roboto Condensed Light"/>
                <a:cs typeface="Roboto Condensed Light"/>
                <a:sym typeface="Roboto Condensed Light"/>
              </a:rPr>
              <a:t>15%</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ct val="108108"/>
              <a:buNone/>
            </a:pPr>
            <a:r>
              <a:t/>
            </a:r>
            <a:endParaRPr/>
          </a:p>
        </p:txBody>
      </p:sp>
      <p:sp>
        <p:nvSpPr>
          <p:cNvPr id="1217" name="Google Shape;1217;g2b1a1e75e5a_1_234"/>
          <p:cNvSpPr txBox="1"/>
          <p:nvPr>
            <p:ph idx="1" type="body"/>
          </p:nvPr>
        </p:nvSpPr>
        <p:spPr>
          <a:xfrm>
            <a:off x="4623050" y="1321375"/>
            <a:ext cx="3726000" cy="36069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00000"/>
              </a:lnSpc>
              <a:spcBef>
                <a:spcPts val="0"/>
              </a:spcBef>
              <a:spcAft>
                <a:spcPts val="0"/>
              </a:spcAft>
              <a:buSzPts val="1400"/>
              <a:buNone/>
            </a:pPr>
            <a:r>
              <a:rPr lang="en-US"/>
              <a:t>9- not in DSM5 criteria for depression:</a:t>
            </a:r>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a- Amenorrhea</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b- anhedonia</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c- change in appetite </a:t>
            </a:r>
            <a:endParaRPr sz="1100">
              <a:solidFill>
                <a:schemeClr val="dk1"/>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10- Most prominent symptom seen in Mania that is not in schizophrenia? </a:t>
            </a:r>
            <a:endParaRPr/>
          </a:p>
          <a:p>
            <a:pPr indent="57150" lvl="0" marL="400050" rtl="0" algn="l">
              <a:lnSpc>
                <a:spcPct val="100000"/>
              </a:lnSpc>
              <a:spcBef>
                <a:spcPts val="0"/>
              </a:spcBef>
              <a:spcAft>
                <a:spcPts val="0"/>
              </a:spcAft>
              <a:buSzPts val="1400"/>
              <a:buNone/>
            </a:pPr>
            <a:r>
              <a:rPr lang="en-US">
                <a:solidFill>
                  <a:schemeClr val="dk2"/>
                </a:solidFill>
                <a:latin typeface="Roboto Condensed Light"/>
                <a:ea typeface="Roboto Condensed Light"/>
                <a:cs typeface="Roboto Condensed Light"/>
                <a:sym typeface="Roboto Condensed Light"/>
              </a:rPr>
              <a:t>Flight of ideas </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11- The most common symptom for mania is?</a:t>
            </a:r>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A- Pressure of speech</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B- Poverty of sleep</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C- Mutism</a:t>
            </a:r>
            <a:endParaRPr sz="1200">
              <a:solidFill>
                <a:schemeClr val="dk1"/>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12- Sleep disorder in mania?</a:t>
            </a:r>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A- Insomnia</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B- Hypersomina</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C- Decreased need for sleep</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ts val="1400"/>
              <a:buNone/>
            </a:pPr>
            <a:r>
              <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1" name="Shape 1221"/>
        <p:cNvGrpSpPr/>
        <p:nvPr/>
      </p:nvGrpSpPr>
      <p:grpSpPr>
        <a:xfrm>
          <a:off x="0" y="0"/>
          <a:ext cx="0" cy="0"/>
          <a:chOff x="0" y="0"/>
          <a:chExt cx="0" cy="0"/>
        </a:xfrm>
      </p:grpSpPr>
      <p:sp>
        <p:nvSpPr>
          <p:cNvPr id="1222" name="Google Shape;1222;g2b1a1e75e5a_1_253"/>
          <p:cNvSpPr txBox="1"/>
          <p:nvPr>
            <p:ph type="title"/>
          </p:nvPr>
        </p:nvSpPr>
        <p:spPr>
          <a:xfrm>
            <a:off x="720000" y="5394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1223" name="Google Shape;1223;g2b1a1e75e5a_1_253"/>
          <p:cNvSpPr txBox="1"/>
          <p:nvPr>
            <p:ph idx="1" type="body"/>
          </p:nvPr>
        </p:nvSpPr>
        <p:spPr>
          <a:xfrm>
            <a:off x="720725" y="1321375"/>
            <a:ext cx="3827400" cy="34929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00000"/>
              </a:lnSpc>
              <a:spcBef>
                <a:spcPts val="0"/>
              </a:spcBef>
              <a:spcAft>
                <a:spcPts val="0"/>
              </a:spcAft>
              <a:buSzPts val="1400"/>
              <a:buNone/>
            </a:pPr>
            <a:r>
              <a:rPr lang="en-US"/>
              <a:t>13- Which is not a symptom of hypomania:</a:t>
            </a:r>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Grandiose delusions</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Flight of ideas</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Distractibility</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Inflated self esteem</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Decreased need for sleep</a:t>
            </a:r>
            <a:endParaRPr>
              <a:solidFill>
                <a:schemeClr val="dk1"/>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14- which of these does not happen in mania</a:t>
            </a:r>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a-distractibility</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b-grandiosity</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c-pressured speech</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d-anhedonia</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e-impulsive</a:t>
            </a:r>
            <a:endParaRPr>
              <a:solidFill>
                <a:schemeClr val="dk1"/>
              </a:solidFill>
              <a:latin typeface="Roboto Condensed Light"/>
              <a:ea typeface="Roboto Condensed Light"/>
              <a:cs typeface="Roboto Condensed Light"/>
              <a:sym typeface="Roboto Condensed Light"/>
            </a:endParaRPr>
          </a:p>
          <a:p>
            <a:pPr indent="0" lvl="0" marL="0" rtl="0" algn="l">
              <a:lnSpc>
                <a:spcPct val="100000"/>
              </a:lnSpc>
              <a:spcBef>
                <a:spcPts val="1000"/>
              </a:spcBef>
              <a:spcAft>
                <a:spcPts val="0"/>
              </a:spcAft>
              <a:buSzPts val="1400"/>
              <a:buNone/>
            </a:pPr>
            <a:r>
              <a:rPr lang="en-US"/>
              <a:t>15- Delusion of grandiosity associated with ? </a:t>
            </a:r>
            <a:r>
              <a:rPr lang="en-US">
                <a:solidFill>
                  <a:schemeClr val="dk2"/>
                </a:solidFill>
                <a:latin typeface="Roboto Condensed Light"/>
                <a:ea typeface="Roboto Condensed Light"/>
                <a:cs typeface="Roboto Condensed Light"/>
                <a:sym typeface="Roboto Condensed Light"/>
              </a:rPr>
              <a:t>mania </a:t>
            </a:r>
            <a:endParaRPr>
              <a:solidFill>
                <a:schemeClr val="dk2"/>
              </a:solidFill>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ts val="1400"/>
              <a:buNone/>
            </a:pPr>
            <a:r>
              <a:t/>
            </a:r>
            <a:endParaRPr/>
          </a:p>
        </p:txBody>
      </p:sp>
      <p:sp>
        <p:nvSpPr>
          <p:cNvPr id="1224" name="Google Shape;1224;g2b1a1e75e5a_1_253"/>
          <p:cNvSpPr txBox="1"/>
          <p:nvPr/>
        </p:nvSpPr>
        <p:spPr>
          <a:xfrm>
            <a:off x="4662075" y="1245350"/>
            <a:ext cx="3382500" cy="3458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Rubik"/>
                <a:ea typeface="Rubik"/>
                <a:cs typeface="Rubik"/>
                <a:sym typeface="Rubik"/>
              </a:rPr>
              <a:t>16- Which of the following is the single most important factor predicting Suicide risk?</a:t>
            </a:r>
            <a:endParaRPr b="0" i="0" sz="1400" u="none" cap="none" strike="noStrike">
              <a:solidFill>
                <a:srgbClr val="000000"/>
              </a:solidFill>
              <a:latin typeface="Rubik"/>
              <a:ea typeface="Rubik"/>
              <a:cs typeface="Rubik"/>
              <a:sym typeface="Rubik"/>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Roboto Condensed Light"/>
                <a:ea typeface="Roboto Condensed Light"/>
                <a:cs typeface="Roboto Condensed Light"/>
                <a:sym typeface="Roboto Condensed Light"/>
              </a:rPr>
              <a:t>a. Recent life event</a:t>
            </a:r>
            <a:endParaRPr b="0" i="0" sz="1400" u="none" cap="none" strike="noStrike">
              <a:solidFill>
                <a:srgbClr val="000000"/>
              </a:solidFill>
              <a:latin typeface="Roboto Condensed Light"/>
              <a:ea typeface="Roboto Condensed Light"/>
              <a:cs typeface="Roboto Condensed Light"/>
              <a:sym typeface="Roboto Condensed Light"/>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Roboto Condensed Light"/>
                <a:ea typeface="Roboto Condensed Light"/>
                <a:cs typeface="Roboto Condensed Light"/>
                <a:sym typeface="Roboto Condensed Light"/>
              </a:rPr>
              <a:t>b. Family history of suicide</a:t>
            </a:r>
            <a:endParaRPr b="0" i="0" sz="1400" u="none" cap="none" strike="noStrike">
              <a:solidFill>
                <a:srgbClr val="000000"/>
              </a:solidFill>
              <a:latin typeface="Roboto Condensed Light"/>
              <a:ea typeface="Roboto Condensed Light"/>
              <a:cs typeface="Roboto Condensed Light"/>
              <a:sym typeface="Roboto Condensed Light"/>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Roboto Condensed Light"/>
                <a:ea typeface="Roboto Condensed Light"/>
                <a:cs typeface="Roboto Condensed Light"/>
                <a:sym typeface="Roboto Condensed Light"/>
              </a:rPr>
              <a:t>c. Past history of suicidal attempt</a:t>
            </a:r>
            <a:endParaRPr b="0" i="0" sz="1400" u="none" cap="none" strike="noStrike">
              <a:solidFill>
                <a:schemeClr val="dk2"/>
              </a:solidFill>
              <a:latin typeface="Roboto Condensed Light"/>
              <a:ea typeface="Roboto Condensed Light"/>
              <a:cs typeface="Roboto Condensed Light"/>
              <a:sym typeface="Roboto Condensed Light"/>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Roboto Condensed Light"/>
                <a:ea typeface="Roboto Condensed Light"/>
                <a:cs typeface="Roboto Condensed Light"/>
                <a:sym typeface="Roboto Condensed Light"/>
              </a:rPr>
              <a:t>d. Recent discharge from hospital</a:t>
            </a:r>
            <a:endParaRPr b="0" i="0" sz="1050" u="none" cap="none" strike="noStrike">
              <a:solidFill>
                <a:srgbClr val="3A3A3A"/>
              </a:solidFill>
              <a:latin typeface="Roboto Condensed Light"/>
              <a:ea typeface="Roboto Condensed Light"/>
              <a:cs typeface="Roboto Condensed Light"/>
              <a:sym typeface="Roboto Condensed Light"/>
            </a:endParaRPr>
          </a:p>
          <a:p>
            <a:pPr indent="0" lvl="0" marL="0" marR="0" rtl="0" algn="l">
              <a:lnSpc>
                <a:spcPct val="100000"/>
              </a:lnSpc>
              <a:spcBef>
                <a:spcPts val="1000"/>
              </a:spcBef>
              <a:spcAft>
                <a:spcPts val="0"/>
              </a:spcAft>
              <a:buClr>
                <a:srgbClr val="000000"/>
              </a:buClr>
              <a:buSzPts val="1400"/>
              <a:buFont typeface="Arial"/>
              <a:buNone/>
            </a:pPr>
            <a:r>
              <a:rPr b="0" i="0" lang="en-US" sz="1400" u="none" cap="none" strike="noStrike">
                <a:solidFill>
                  <a:srgbClr val="3A3A3A"/>
                </a:solidFill>
                <a:latin typeface="Rubik"/>
                <a:ea typeface="Rubik"/>
                <a:cs typeface="Rubik"/>
                <a:sym typeface="Rubik"/>
              </a:rPr>
              <a:t>17- </a:t>
            </a:r>
            <a:r>
              <a:rPr b="0" i="0" lang="en-US" sz="700" u="none" cap="none" strike="noStrike">
                <a:solidFill>
                  <a:schemeClr val="dk1"/>
                </a:solidFill>
                <a:latin typeface="Rubik"/>
                <a:ea typeface="Rubik"/>
                <a:cs typeface="Rubik"/>
                <a:sym typeface="Rubik"/>
              </a:rPr>
              <a:t> </a:t>
            </a:r>
            <a:r>
              <a:rPr b="0" i="0" lang="en-US" sz="1400" u="none" cap="none" strike="noStrike">
                <a:solidFill>
                  <a:schemeClr val="dk1"/>
                </a:solidFill>
                <a:latin typeface="Rubik"/>
                <a:ea typeface="Rubik"/>
                <a:cs typeface="Rubik"/>
                <a:sym typeface="Rubik"/>
              </a:rPr>
              <a:t>All following are not risk factors for suicide EXCEPT:</a:t>
            </a:r>
            <a:endParaRPr b="0" i="0" sz="1400" u="none" cap="none" strike="noStrike">
              <a:solidFill>
                <a:schemeClr val="dk1"/>
              </a:solidFill>
              <a:latin typeface="Rubik"/>
              <a:ea typeface="Rubik"/>
              <a:cs typeface="Rubik"/>
              <a:sym typeface="Rubik"/>
            </a:endParaRPr>
          </a:p>
          <a:p>
            <a:pPr indent="0" lvl="0" marL="45720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Roboto Condensed Light"/>
                <a:ea typeface="Roboto Condensed Light"/>
                <a:cs typeface="Roboto Condensed Light"/>
                <a:sym typeface="Roboto Condensed Light"/>
              </a:rPr>
              <a:t>A-    Divorced male</a:t>
            </a:r>
            <a:endParaRPr b="0" i="0" sz="1400" u="none" cap="none" strike="noStrike">
              <a:solidFill>
                <a:schemeClr val="dk2"/>
              </a:solidFill>
              <a:latin typeface="Roboto Condensed Light"/>
              <a:ea typeface="Roboto Condensed Light"/>
              <a:cs typeface="Roboto Condensed Light"/>
              <a:sym typeface="Roboto Condensed Light"/>
            </a:endParaRPr>
          </a:p>
          <a:p>
            <a:pPr indent="0" lvl="0" marL="45720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Roboto Condensed Light"/>
                <a:ea typeface="Roboto Condensed Light"/>
                <a:cs typeface="Roboto Condensed Light"/>
                <a:sym typeface="Roboto Condensed Light"/>
              </a:rPr>
              <a:t>B-    Married female</a:t>
            </a:r>
            <a:endParaRPr b="0" i="0" sz="1400" u="none" cap="none" strike="noStrike">
              <a:solidFill>
                <a:srgbClr val="000000"/>
              </a:solidFill>
              <a:latin typeface="Roboto Condensed Light"/>
              <a:ea typeface="Roboto Condensed Light"/>
              <a:cs typeface="Roboto Condensed Light"/>
              <a:sym typeface="Roboto Condensed Light"/>
            </a:endParaRPr>
          </a:p>
          <a:p>
            <a:pPr indent="0" lvl="0" marL="45720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Roboto Condensed Light"/>
                <a:ea typeface="Roboto Condensed Light"/>
                <a:cs typeface="Roboto Condensed Light"/>
                <a:sym typeface="Roboto Condensed Light"/>
              </a:rPr>
              <a:t>C-    Young age</a:t>
            </a:r>
            <a:endParaRPr b="0" i="0" sz="1400" u="none" cap="none" strike="noStrike">
              <a:solidFill>
                <a:schemeClr val="dk1"/>
              </a:solidFill>
              <a:latin typeface="Roboto Condensed Light"/>
              <a:ea typeface="Roboto Condensed Light"/>
              <a:cs typeface="Roboto Condensed Light"/>
              <a:sym typeface="Roboto Condensed Light"/>
            </a:endParaRPr>
          </a:p>
          <a:p>
            <a:pPr indent="0" lvl="0" marL="0" marR="0" rtl="0" algn="l">
              <a:lnSpc>
                <a:spcPct val="100000"/>
              </a:lnSpc>
              <a:spcBef>
                <a:spcPts val="1000"/>
              </a:spcBef>
              <a:spcAft>
                <a:spcPts val="0"/>
              </a:spcAft>
              <a:buClr>
                <a:srgbClr val="000000"/>
              </a:buClr>
              <a:buSzPts val="1400"/>
              <a:buFont typeface="Arial"/>
              <a:buNone/>
            </a:pPr>
            <a:r>
              <a:rPr b="0" i="0" lang="en-US" sz="1400" u="none" cap="none" strike="noStrike">
                <a:solidFill>
                  <a:srgbClr val="3A3A3A"/>
                </a:solidFill>
                <a:latin typeface="Rubik"/>
                <a:ea typeface="Rubik"/>
                <a:cs typeface="Rubik"/>
                <a:sym typeface="Rubik"/>
              </a:rPr>
              <a:t>18- </a:t>
            </a:r>
            <a:r>
              <a:rPr b="0" i="0" lang="en-US" sz="1400" u="none" cap="none" strike="noStrike">
                <a:solidFill>
                  <a:srgbClr val="000000"/>
                </a:solidFill>
                <a:latin typeface="Rubik"/>
                <a:ea typeface="Rubik"/>
                <a:cs typeface="Rubik"/>
                <a:sym typeface="Rubik"/>
              </a:rPr>
              <a:t>Non modifiable suicidal risk factor? </a:t>
            </a:r>
            <a:r>
              <a:rPr b="0" i="0" lang="en-US" sz="1400" u="none" cap="none" strike="noStrike">
                <a:solidFill>
                  <a:schemeClr val="dk2"/>
                </a:solidFill>
                <a:latin typeface="Roboto Condensed Light"/>
                <a:ea typeface="Roboto Condensed Light"/>
                <a:cs typeface="Roboto Condensed Light"/>
                <a:sym typeface="Roboto Condensed Light"/>
              </a:rPr>
              <a:t>Homosexuality </a:t>
            </a:r>
            <a:endParaRPr b="0" i="0" sz="1400" u="none" cap="none" strike="noStrike">
              <a:solidFill>
                <a:schemeClr val="dk2"/>
              </a:solidFill>
              <a:latin typeface="Roboto Condensed Light"/>
              <a:ea typeface="Roboto Condensed Light"/>
              <a:cs typeface="Roboto Condensed Light"/>
              <a:sym typeface="Roboto Condensed Ligh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9"/>
          <p:cNvSpPr txBox="1"/>
          <p:nvPr>
            <p:ph type="title"/>
          </p:nvPr>
        </p:nvSpPr>
        <p:spPr>
          <a:xfrm>
            <a:off x="357691" y="258728"/>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Thought content </a:t>
            </a:r>
            <a:endParaRPr/>
          </a:p>
        </p:txBody>
      </p:sp>
      <p:sp>
        <p:nvSpPr>
          <p:cNvPr id="338" name="Google Shape;338;p9"/>
          <p:cNvSpPr txBox="1"/>
          <p:nvPr>
            <p:ph idx="4294967295" type="body"/>
          </p:nvPr>
        </p:nvSpPr>
        <p:spPr>
          <a:xfrm>
            <a:off x="357691" y="909487"/>
            <a:ext cx="7544106" cy="4111350"/>
          </a:xfrm>
          <a:prstGeom prst="rect">
            <a:avLst/>
          </a:prstGeom>
          <a:noFill/>
          <a:ln>
            <a:noFill/>
          </a:ln>
        </p:spPr>
        <p:txBody>
          <a:bodyPr anchorCtr="0" anchor="t" bIns="45700" lIns="91425" spcFirstLastPara="1" rIns="91425" wrap="square" tIns="45700">
            <a:normAutofit fontScale="92500" lnSpcReduction="10000"/>
          </a:bodyPr>
          <a:lstStyle/>
          <a:p>
            <a:pPr indent="-285750" lvl="0" marL="285750" rtl="0" algn="l">
              <a:lnSpc>
                <a:spcPct val="100000"/>
              </a:lnSpc>
              <a:spcBef>
                <a:spcPts val="0"/>
              </a:spcBef>
              <a:spcAft>
                <a:spcPts val="0"/>
              </a:spcAft>
              <a:buSzPct val="100000"/>
              <a:buChar char="•"/>
            </a:pPr>
            <a:r>
              <a:rPr lang="en-US" sz="1800">
                <a:latin typeface="Roboto Condensed"/>
                <a:ea typeface="Roboto Condensed"/>
                <a:cs typeface="Roboto Condensed"/>
                <a:sym typeface="Roboto Condensed"/>
              </a:rPr>
              <a:t>Describing the </a:t>
            </a:r>
            <a:r>
              <a:rPr b="1" lang="en-US" sz="1800" u="sng">
                <a:solidFill>
                  <a:schemeClr val="dk2"/>
                </a:solidFill>
                <a:latin typeface="Roboto Condensed"/>
                <a:ea typeface="Roboto Condensed"/>
                <a:cs typeface="Roboto Condensed"/>
                <a:sym typeface="Roboto Condensed"/>
              </a:rPr>
              <a:t>type of ideas expressed </a:t>
            </a:r>
            <a:r>
              <a:rPr lang="en-US" sz="1800">
                <a:latin typeface="Roboto Condensed"/>
                <a:ea typeface="Roboto Condensed"/>
                <a:cs typeface="Roboto Condensed"/>
                <a:sym typeface="Roboto Condensed"/>
              </a:rPr>
              <a:t>by patient </a:t>
            </a:r>
            <a:endParaRPr/>
          </a:p>
          <a:p>
            <a:pPr indent="0" lvl="0" marL="152400" rtl="0" algn="l">
              <a:lnSpc>
                <a:spcPct val="100000"/>
              </a:lnSpc>
              <a:spcBef>
                <a:spcPts val="0"/>
              </a:spcBef>
              <a:spcAft>
                <a:spcPts val="0"/>
              </a:spcAft>
              <a:buSzPct val="100000"/>
              <a:buNone/>
            </a:pPr>
            <a:r>
              <a:t/>
            </a:r>
            <a:endParaRPr sz="1800">
              <a:latin typeface="Roboto Condensed"/>
              <a:ea typeface="Roboto Condensed"/>
              <a:cs typeface="Roboto Condensed"/>
              <a:sym typeface="Roboto Condensed"/>
            </a:endParaRPr>
          </a:p>
          <a:p>
            <a:pPr indent="0" lvl="0" marL="152400" rtl="0" algn="l">
              <a:lnSpc>
                <a:spcPct val="100000"/>
              </a:lnSpc>
              <a:spcBef>
                <a:spcPts val="0"/>
              </a:spcBef>
              <a:spcAft>
                <a:spcPts val="0"/>
              </a:spcAft>
              <a:buSzPct val="100000"/>
              <a:buNone/>
            </a:pPr>
            <a:r>
              <a:rPr lang="en-US" sz="1800">
                <a:latin typeface="Roboto Condensed"/>
                <a:ea typeface="Roboto Condensed"/>
                <a:cs typeface="Roboto Condensed"/>
                <a:sym typeface="Roboto Condensed"/>
              </a:rPr>
              <a:t>Examples of disorders:</a:t>
            </a:r>
            <a:endParaRPr/>
          </a:p>
          <a:p>
            <a:pPr indent="-285750" lvl="0" marL="285750" rtl="0" algn="l">
              <a:lnSpc>
                <a:spcPct val="100000"/>
              </a:lnSpc>
              <a:spcBef>
                <a:spcPts val="0"/>
              </a:spcBef>
              <a:spcAft>
                <a:spcPts val="0"/>
              </a:spcAft>
              <a:buSzPct val="100000"/>
              <a:buChar char="•"/>
            </a:pPr>
            <a:r>
              <a:rPr lang="en-US" sz="1800">
                <a:solidFill>
                  <a:schemeClr val="dk2"/>
                </a:solidFill>
                <a:latin typeface="Roboto Condensed"/>
                <a:ea typeface="Roboto Condensed"/>
                <a:cs typeface="Roboto Condensed"/>
                <a:sym typeface="Roboto Condensed"/>
              </a:rPr>
              <a:t>Poverty of thought versus overabundance</a:t>
            </a:r>
            <a:r>
              <a:rPr lang="en-US" sz="1800">
                <a:latin typeface="Roboto Condensed"/>
                <a:ea typeface="Roboto Condensed"/>
                <a:cs typeface="Roboto Condensed"/>
                <a:sym typeface="Roboto Condensed"/>
              </a:rPr>
              <a:t>: Too few versus too many ideas expressed.</a:t>
            </a:r>
            <a:endParaRPr/>
          </a:p>
          <a:p>
            <a:pPr indent="-285750" lvl="0" marL="285750" rtl="0" algn="l">
              <a:lnSpc>
                <a:spcPct val="100000"/>
              </a:lnSpc>
              <a:spcBef>
                <a:spcPts val="0"/>
              </a:spcBef>
              <a:spcAft>
                <a:spcPts val="0"/>
              </a:spcAft>
              <a:buSzPct val="100000"/>
              <a:buChar char="•"/>
            </a:pPr>
            <a:r>
              <a:rPr lang="en-US" sz="1800">
                <a:solidFill>
                  <a:schemeClr val="dk2"/>
                </a:solidFill>
                <a:latin typeface="Roboto Condensed"/>
                <a:ea typeface="Roboto Condensed"/>
                <a:cs typeface="Roboto Condensed"/>
                <a:sym typeface="Roboto Condensed"/>
              </a:rPr>
              <a:t>Delusions:</a:t>
            </a:r>
            <a:r>
              <a:rPr lang="en-US" sz="1800">
                <a:latin typeface="Roboto Condensed"/>
                <a:ea typeface="Roboto Condensed"/>
                <a:cs typeface="Roboto Condensed"/>
                <a:sym typeface="Roboto Condensed"/>
              </a:rPr>
              <a:t> Fixed, false beliefs that are not shared by the person’s culture and remain despite evidence to the contrary. </a:t>
            </a:r>
            <a:endParaRPr/>
          </a:p>
          <a:p>
            <a:pPr indent="-174625" lvl="1" marL="401638" rtl="0" algn="l">
              <a:lnSpc>
                <a:spcPct val="100000"/>
              </a:lnSpc>
              <a:spcBef>
                <a:spcPts val="0"/>
              </a:spcBef>
              <a:spcAft>
                <a:spcPts val="0"/>
              </a:spcAft>
              <a:buSzPct val="100000"/>
              <a:buChar char="•"/>
            </a:pPr>
            <a:r>
              <a:rPr lang="en-US" sz="1800">
                <a:latin typeface="Roboto Condensed"/>
                <a:ea typeface="Roboto Condensed"/>
                <a:cs typeface="Roboto Condensed"/>
                <a:sym typeface="Roboto Condensed"/>
              </a:rPr>
              <a:t>Delusions are classified as bizarre (impossible to be true) or non-bizarre (at least possible).</a:t>
            </a:r>
            <a:endParaRPr/>
          </a:p>
          <a:p>
            <a:pPr indent="-285750" lvl="0" marL="285750" rtl="0" algn="l">
              <a:lnSpc>
                <a:spcPct val="100000"/>
              </a:lnSpc>
              <a:spcBef>
                <a:spcPts val="0"/>
              </a:spcBef>
              <a:spcAft>
                <a:spcPts val="0"/>
              </a:spcAft>
              <a:buSzPct val="100000"/>
              <a:buChar char="•"/>
            </a:pPr>
            <a:r>
              <a:rPr lang="en-US" sz="1800">
                <a:solidFill>
                  <a:schemeClr val="dk2"/>
                </a:solidFill>
                <a:latin typeface="Roboto Condensed"/>
                <a:ea typeface="Roboto Condensed"/>
                <a:cs typeface="Roboto Condensed"/>
                <a:sym typeface="Roboto Condensed"/>
              </a:rPr>
              <a:t>Suicidal and homicidal ideation: </a:t>
            </a:r>
            <a:r>
              <a:rPr lang="en-US" sz="1800">
                <a:latin typeface="Roboto Condensed"/>
                <a:ea typeface="Roboto Condensed"/>
                <a:cs typeface="Roboto Condensed"/>
                <a:sym typeface="Roboto Condensed"/>
              </a:rPr>
              <a:t> Ask if the patient feels like harming himself/herself or others. </a:t>
            </a:r>
            <a:endParaRPr/>
          </a:p>
          <a:p>
            <a:pPr indent="-166688" lvl="1" marL="457200" rtl="0" algn="l">
              <a:lnSpc>
                <a:spcPct val="100000"/>
              </a:lnSpc>
              <a:spcBef>
                <a:spcPts val="0"/>
              </a:spcBef>
              <a:spcAft>
                <a:spcPts val="0"/>
              </a:spcAft>
              <a:buSzPct val="100000"/>
              <a:buChar char="•"/>
            </a:pPr>
            <a:r>
              <a:rPr lang="en-US" sz="1800">
                <a:latin typeface="Roboto Condensed"/>
                <a:ea typeface="Roboto Condensed"/>
                <a:cs typeface="Roboto Condensed"/>
                <a:sym typeface="Roboto Condensed"/>
              </a:rPr>
              <a:t>Identify if the plan is well formulated. </a:t>
            </a:r>
            <a:endParaRPr/>
          </a:p>
          <a:p>
            <a:pPr indent="-166688" lvl="1" marL="457200" rtl="0" algn="l">
              <a:lnSpc>
                <a:spcPct val="100000"/>
              </a:lnSpc>
              <a:spcBef>
                <a:spcPts val="0"/>
              </a:spcBef>
              <a:spcAft>
                <a:spcPts val="0"/>
              </a:spcAft>
              <a:buSzPct val="100000"/>
              <a:buChar char="•"/>
            </a:pPr>
            <a:r>
              <a:rPr lang="en-US" sz="1800">
                <a:latin typeface="Roboto Condensed"/>
                <a:ea typeface="Roboto Condensed"/>
                <a:cs typeface="Roboto Condensed"/>
                <a:sym typeface="Roboto Condensed"/>
              </a:rPr>
              <a:t>Ask if the patient has an intent</a:t>
            </a:r>
            <a:endParaRPr/>
          </a:p>
          <a:p>
            <a:pPr indent="-166688" lvl="1" marL="457200" rtl="0" algn="l">
              <a:lnSpc>
                <a:spcPct val="100000"/>
              </a:lnSpc>
              <a:spcBef>
                <a:spcPts val="0"/>
              </a:spcBef>
              <a:spcAft>
                <a:spcPts val="0"/>
              </a:spcAft>
              <a:buSzPct val="100000"/>
              <a:buChar char="•"/>
            </a:pPr>
            <a:r>
              <a:rPr lang="en-US" sz="1800">
                <a:latin typeface="Roboto Condensed"/>
                <a:ea typeface="Roboto Condensed"/>
                <a:cs typeface="Roboto Condensed"/>
                <a:sym typeface="Roboto Condensed"/>
              </a:rPr>
              <a:t>Ask if the patient has means to kill himself/herself (firearms in the house/multiple prescription bottles).</a:t>
            </a:r>
            <a:endParaRPr/>
          </a:p>
          <a:p>
            <a:pPr indent="-285750" lvl="0" marL="285750" rtl="0" algn="l">
              <a:lnSpc>
                <a:spcPct val="100000"/>
              </a:lnSpc>
              <a:spcBef>
                <a:spcPts val="0"/>
              </a:spcBef>
              <a:spcAft>
                <a:spcPts val="0"/>
              </a:spcAft>
              <a:buSzPct val="100000"/>
              <a:buChar char="•"/>
            </a:pPr>
            <a:r>
              <a:rPr lang="en-US" sz="1800">
                <a:solidFill>
                  <a:schemeClr val="dk2"/>
                </a:solidFill>
                <a:latin typeface="Roboto Condensed"/>
                <a:ea typeface="Roboto Condensed"/>
                <a:cs typeface="Roboto Condensed"/>
                <a:sym typeface="Roboto Condensed"/>
              </a:rPr>
              <a:t>Phobias: </a:t>
            </a:r>
            <a:r>
              <a:rPr lang="en-US" sz="1800">
                <a:latin typeface="Roboto Condensed"/>
                <a:ea typeface="Roboto Condensed"/>
                <a:cs typeface="Roboto Condensed"/>
                <a:sym typeface="Roboto Condensed"/>
              </a:rPr>
              <a:t>Persistent, irrational fears.</a:t>
            </a:r>
            <a:endParaRPr/>
          </a:p>
          <a:p>
            <a:pPr indent="-285750" lvl="0" marL="285750" rtl="0" algn="l">
              <a:lnSpc>
                <a:spcPct val="100000"/>
              </a:lnSpc>
              <a:spcBef>
                <a:spcPts val="0"/>
              </a:spcBef>
              <a:spcAft>
                <a:spcPts val="0"/>
              </a:spcAft>
              <a:buSzPct val="100000"/>
              <a:buChar char="•"/>
            </a:pPr>
            <a:r>
              <a:rPr lang="en-US" sz="1800">
                <a:solidFill>
                  <a:schemeClr val="dk2"/>
                </a:solidFill>
                <a:latin typeface="Roboto Condensed"/>
                <a:ea typeface="Roboto Condensed"/>
                <a:cs typeface="Roboto Condensed"/>
                <a:sym typeface="Roboto Condensed"/>
              </a:rPr>
              <a:t>Obsessions</a:t>
            </a:r>
            <a:r>
              <a:rPr lang="en-US" sz="1800">
                <a:latin typeface="Roboto Condensed"/>
                <a:ea typeface="Roboto Condensed"/>
                <a:cs typeface="Roboto Condensed"/>
                <a:sym typeface="Roboto Condensed"/>
              </a:rPr>
              <a:t>: Repetitive, intrusive thoughts.</a:t>
            </a:r>
            <a:endParaRPr/>
          </a:p>
          <a:p>
            <a:pPr indent="-180022" lvl="0" marL="285750" rtl="0" algn="l">
              <a:lnSpc>
                <a:spcPct val="100000"/>
              </a:lnSpc>
              <a:spcBef>
                <a:spcPts val="0"/>
              </a:spcBef>
              <a:spcAft>
                <a:spcPts val="0"/>
              </a:spcAft>
              <a:buSzPct val="100000"/>
              <a:buNone/>
            </a:pPr>
            <a:r>
              <a:t/>
            </a:r>
            <a:endParaRPr sz="1800">
              <a:latin typeface="Roboto Condensed"/>
              <a:ea typeface="Roboto Condensed"/>
              <a:cs typeface="Roboto Condensed"/>
              <a:sym typeface="Roboto Condensed"/>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8" name="Shape 1228"/>
        <p:cNvGrpSpPr/>
        <p:nvPr/>
      </p:nvGrpSpPr>
      <p:grpSpPr>
        <a:xfrm>
          <a:off x="0" y="0"/>
          <a:ext cx="0" cy="0"/>
          <a:chOff x="0" y="0"/>
          <a:chExt cx="0" cy="0"/>
        </a:xfrm>
      </p:grpSpPr>
      <p:sp>
        <p:nvSpPr>
          <p:cNvPr id="1229" name="Google Shape;1229;g2b9a5c43d4a_0_1"/>
          <p:cNvSpPr txBox="1"/>
          <p:nvPr>
            <p:ph type="title"/>
          </p:nvPr>
        </p:nvSpPr>
        <p:spPr>
          <a:xfrm>
            <a:off x="720000" y="5394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Past years questions </a:t>
            </a:r>
            <a:endParaRPr/>
          </a:p>
        </p:txBody>
      </p:sp>
      <p:sp>
        <p:nvSpPr>
          <p:cNvPr id="1230" name="Google Shape;1230;g2b9a5c43d4a_0_1"/>
          <p:cNvSpPr txBox="1"/>
          <p:nvPr>
            <p:ph idx="1" type="body"/>
          </p:nvPr>
        </p:nvSpPr>
        <p:spPr>
          <a:xfrm>
            <a:off x="720725" y="1321375"/>
            <a:ext cx="3827400" cy="34929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t>19- A 32 year old female is incapacitated by recurrent panic attacks, she feels low and doesn't leave her home, she lost pleasure in leisure activities and feels guilty about not being a good mother to her 12 y.o son, what is the most likely diagnosis?</a:t>
            </a:r>
            <a:endParaRPr/>
          </a:p>
          <a:p>
            <a:pPr indent="0" lvl="0" marL="457200" rtl="0" algn="l">
              <a:lnSpc>
                <a:spcPct val="100000"/>
              </a:lnSpc>
              <a:spcBef>
                <a:spcPts val="0"/>
              </a:spcBef>
              <a:spcAft>
                <a:spcPts val="0"/>
              </a:spcAft>
              <a:buClr>
                <a:schemeClr val="dk1"/>
              </a:buClr>
              <a:buSzPts val="1100"/>
              <a:buFont typeface="Arial"/>
              <a:buNone/>
            </a:pPr>
            <a:r>
              <a:rPr lang="en-US">
                <a:solidFill>
                  <a:schemeClr val="dk2"/>
                </a:solidFill>
                <a:latin typeface="Roboto Condensed Light"/>
                <a:ea typeface="Roboto Condensed Light"/>
                <a:cs typeface="Roboto Condensed Light"/>
                <a:sym typeface="Roboto Condensed Light"/>
              </a:rPr>
              <a:t>- depressive disorder</a:t>
            </a:r>
            <a:endParaRPr>
              <a:solidFill>
                <a:schemeClr val="dk2"/>
              </a:solidFill>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 agoraphobia</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 panic disorder</a:t>
            </a:r>
            <a:endParaRPr>
              <a:latin typeface="Roboto Condensed Light"/>
              <a:ea typeface="Roboto Condensed Light"/>
              <a:cs typeface="Roboto Condensed Light"/>
              <a:sym typeface="Roboto Condensed Light"/>
            </a:endParaRPr>
          </a:p>
          <a:p>
            <a:pPr indent="0" lvl="0" marL="457200" rtl="0" algn="l">
              <a:lnSpc>
                <a:spcPct val="100000"/>
              </a:lnSpc>
              <a:spcBef>
                <a:spcPts val="0"/>
              </a:spcBef>
              <a:spcAft>
                <a:spcPts val="0"/>
              </a:spcAft>
              <a:buClr>
                <a:schemeClr val="dk1"/>
              </a:buClr>
              <a:buSzPts val="1100"/>
              <a:buFont typeface="Arial"/>
              <a:buNone/>
            </a:pPr>
            <a:r>
              <a:rPr lang="en-US">
                <a:latin typeface="Roboto Condensed Light"/>
                <a:ea typeface="Roboto Condensed Light"/>
                <a:cs typeface="Roboto Condensed Light"/>
                <a:sym typeface="Roboto Condensed Light"/>
              </a:rPr>
              <a:t>- generalised anxiety disorder</a:t>
            </a:r>
            <a:endParaRPr>
              <a:latin typeface="Roboto Condensed Light"/>
              <a:ea typeface="Roboto Condensed Light"/>
              <a:cs typeface="Roboto Condensed Light"/>
              <a:sym typeface="Roboto Condensed Light"/>
            </a:endParaRPr>
          </a:p>
          <a:p>
            <a:pPr indent="0" lvl="0" marL="0" rtl="0" algn="l">
              <a:lnSpc>
                <a:spcPct val="100000"/>
              </a:lnSpc>
              <a:spcBef>
                <a:spcPts val="0"/>
              </a:spcBef>
              <a:spcAft>
                <a:spcPts val="0"/>
              </a:spcAft>
              <a:buSzPts val="1400"/>
              <a:buNone/>
            </a:pPr>
            <a:r>
              <a:rPr lang="en-US"/>
              <a:t>20- One of the following isn’t at the DSM-5 Diagnostic Criteria symptoms of the Persistent Depressive Disorder</a:t>
            </a:r>
            <a:endParaRPr/>
          </a:p>
          <a:p>
            <a:pPr indent="0" lvl="1" marL="457200" rtl="0" algn="l">
              <a:lnSpc>
                <a:spcPct val="100000"/>
              </a:lnSpc>
              <a:spcBef>
                <a:spcPts val="0"/>
              </a:spcBef>
              <a:spcAft>
                <a:spcPts val="0"/>
              </a:spcAft>
              <a:buSzPts val="1400"/>
              <a:buNone/>
            </a:pPr>
            <a:r>
              <a:rPr lang="en-US">
                <a:solidFill>
                  <a:schemeClr val="dk2"/>
                </a:solidFill>
              </a:rPr>
              <a:t>-Psychomotor retardation</a:t>
            </a:r>
            <a:endParaRPr/>
          </a:p>
          <a:p>
            <a:pPr indent="0" lvl="0" marL="0" rtl="0" algn="l">
              <a:lnSpc>
                <a:spcPct val="100000"/>
              </a:lnSpc>
              <a:spcBef>
                <a:spcPts val="0"/>
              </a:spcBef>
              <a:spcAft>
                <a:spcPts val="0"/>
              </a:spcAft>
              <a:buSzPts val="1400"/>
              <a:buNone/>
            </a:pPr>
            <a:r>
              <a:t/>
            </a:r>
            <a:endParaRPr/>
          </a:p>
        </p:txBody>
      </p:sp>
      <p:sp>
        <p:nvSpPr>
          <p:cNvPr id="1231" name="Google Shape;1231;g2b9a5c43d4a_0_1"/>
          <p:cNvSpPr txBox="1"/>
          <p:nvPr/>
        </p:nvSpPr>
        <p:spPr>
          <a:xfrm>
            <a:off x="4662075" y="1245350"/>
            <a:ext cx="3382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Roboto Condensed Light"/>
              <a:ea typeface="Roboto Condensed Light"/>
              <a:cs typeface="Roboto Condensed Light"/>
              <a:sym typeface="Roboto Condensed Light"/>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5" name="Shape 1235"/>
        <p:cNvGrpSpPr/>
        <p:nvPr/>
      </p:nvGrpSpPr>
      <p:grpSpPr>
        <a:xfrm>
          <a:off x="0" y="0"/>
          <a:ext cx="0" cy="0"/>
          <a:chOff x="0" y="0"/>
          <a:chExt cx="0" cy="0"/>
        </a:xfrm>
      </p:grpSpPr>
      <p:sp>
        <p:nvSpPr>
          <p:cNvPr id="1236" name="Google Shape;1236;g2b4aaa32f61_0_138"/>
          <p:cNvSpPr txBox="1"/>
          <p:nvPr>
            <p:ph type="title"/>
          </p:nvPr>
        </p:nvSpPr>
        <p:spPr>
          <a:xfrm>
            <a:off x="608639" y="2525322"/>
            <a:ext cx="40734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US" sz="2800"/>
              <a:t>Anxiety disorders</a:t>
            </a:r>
            <a:endParaRPr sz="2800"/>
          </a:p>
        </p:txBody>
      </p:sp>
      <p:sp>
        <p:nvSpPr>
          <p:cNvPr id="1237" name="Google Shape;1237;g2b4aaa32f61_0_138"/>
          <p:cNvSpPr/>
          <p:nvPr/>
        </p:nvSpPr>
        <p:spPr>
          <a:xfrm>
            <a:off x="1937975" y="1284250"/>
            <a:ext cx="1544540" cy="1112046"/>
          </a:xfrm>
          <a:custGeom>
            <a:rect b="b" l="l" r="r" t="t"/>
            <a:pathLst>
              <a:path extrusionOk="0" h="5692" w="7942">
                <a:moveTo>
                  <a:pt x="3056" y="1"/>
                </a:moveTo>
                <a:cubicBezTo>
                  <a:pt x="2499" y="1"/>
                  <a:pt x="1942" y="26"/>
                  <a:pt x="1393" y="99"/>
                </a:cubicBezTo>
                <a:cubicBezTo>
                  <a:pt x="912" y="166"/>
                  <a:pt x="370" y="314"/>
                  <a:pt x="154" y="808"/>
                </a:cubicBezTo>
                <a:cubicBezTo>
                  <a:pt x="31" y="1079"/>
                  <a:pt x="0" y="1393"/>
                  <a:pt x="25" y="1714"/>
                </a:cubicBezTo>
                <a:cubicBezTo>
                  <a:pt x="68" y="2312"/>
                  <a:pt x="296" y="2966"/>
                  <a:pt x="536" y="3520"/>
                </a:cubicBezTo>
                <a:cubicBezTo>
                  <a:pt x="666" y="3816"/>
                  <a:pt x="789" y="4088"/>
                  <a:pt x="894" y="4310"/>
                </a:cubicBezTo>
                <a:cubicBezTo>
                  <a:pt x="1178" y="4932"/>
                  <a:pt x="1615" y="5537"/>
                  <a:pt x="2220" y="5666"/>
                </a:cubicBezTo>
                <a:cubicBezTo>
                  <a:pt x="2302" y="5684"/>
                  <a:pt x="2385" y="5691"/>
                  <a:pt x="2468" y="5691"/>
                </a:cubicBezTo>
                <a:cubicBezTo>
                  <a:pt x="2824" y="5691"/>
                  <a:pt x="3180" y="5547"/>
                  <a:pt x="3520" y="5407"/>
                </a:cubicBezTo>
                <a:cubicBezTo>
                  <a:pt x="4384" y="5050"/>
                  <a:pt x="5265" y="4680"/>
                  <a:pt x="5993" y="4038"/>
                </a:cubicBezTo>
                <a:cubicBezTo>
                  <a:pt x="7084" y="3077"/>
                  <a:pt x="7941" y="1030"/>
                  <a:pt x="6196" y="277"/>
                </a:cubicBezTo>
                <a:cubicBezTo>
                  <a:pt x="5796" y="105"/>
                  <a:pt x="5364" y="80"/>
                  <a:pt x="4939" y="62"/>
                </a:cubicBezTo>
                <a:cubicBezTo>
                  <a:pt x="4655" y="49"/>
                  <a:pt x="4371" y="37"/>
                  <a:pt x="4088" y="25"/>
                </a:cubicBezTo>
                <a:cubicBezTo>
                  <a:pt x="3744" y="11"/>
                  <a:pt x="3400" y="1"/>
                  <a:pt x="3056"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238" name="Google Shape;1238;g2b4aaa32f61_0_138"/>
          <p:cNvGrpSpPr/>
          <p:nvPr/>
        </p:nvGrpSpPr>
        <p:grpSpPr>
          <a:xfrm>
            <a:off x="4352214" y="-249185"/>
            <a:ext cx="4653194" cy="5580612"/>
            <a:chOff x="4352214" y="-249185"/>
            <a:chExt cx="4653194" cy="5580612"/>
          </a:xfrm>
        </p:grpSpPr>
        <p:sp>
          <p:nvSpPr>
            <p:cNvPr id="1239" name="Google Shape;1239;g2b4aaa32f61_0_138"/>
            <p:cNvSpPr/>
            <p:nvPr/>
          </p:nvSpPr>
          <p:spPr>
            <a:xfrm rot="9784833">
              <a:off x="4604931" y="303431"/>
              <a:ext cx="4147759" cy="2353635"/>
            </a:xfrm>
            <a:custGeom>
              <a:rect b="b" l="l" r="r" t="t"/>
              <a:pathLst>
                <a:path extrusionOk="0" h="27814" w="57888">
                  <a:moveTo>
                    <a:pt x="24329" y="0"/>
                  </a:moveTo>
                  <a:cubicBezTo>
                    <a:pt x="20137" y="0"/>
                    <a:pt x="15944" y="292"/>
                    <a:pt x="11795" y="876"/>
                  </a:cubicBezTo>
                  <a:cubicBezTo>
                    <a:pt x="8059" y="1400"/>
                    <a:pt x="3909" y="2467"/>
                    <a:pt x="2041" y="5691"/>
                  </a:cubicBezTo>
                  <a:cubicBezTo>
                    <a:pt x="0" y="9206"/>
                    <a:pt x="1640" y="13707"/>
                    <a:pt x="4033" y="17005"/>
                  </a:cubicBezTo>
                  <a:cubicBezTo>
                    <a:pt x="9661" y="24748"/>
                    <a:pt x="17144" y="27813"/>
                    <a:pt x="25551" y="27813"/>
                  </a:cubicBezTo>
                  <a:cubicBezTo>
                    <a:pt x="28471" y="27813"/>
                    <a:pt x="31503" y="27443"/>
                    <a:pt x="34607" y="26771"/>
                  </a:cubicBezTo>
                  <a:cubicBezTo>
                    <a:pt x="36981" y="26253"/>
                    <a:pt x="39274" y="25538"/>
                    <a:pt x="41395" y="24545"/>
                  </a:cubicBezTo>
                  <a:cubicBezTo>
                    <a:pt x="49157" y="20920"/>
                    <a:pt x="57888" y="5494"/>
                    <a:pt x="45372" y="2485"/>
                  </a:cubicBezTo>
                  <a:cubicBezTo>
                    <a:pt x="38494" y="832"/>
                    <a:pt x="31411" y="0"/>
                    <a:pt x="2432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0" name="Google Shape;1240;g2b4aaa32f61_0_138"/>
            <p:cNvSpPr/>
            <p:nvPr/>
          </p:nvSpPr>
          <p:spPr>
            <a:xfrm rot="5183080">
              <a:off x="5157570" y="2667456"/>
              <a:ext cx="2471275" cy="2691843"/>
            </a:xfrm>
            <a:custGeom>
              <a:rect b="b" l="l" r="r" t="t"/>
              <a:pathLst>
                <a:path extrusionOk="0" h="3020" w="2757">
                  <a:moveTo>
                    <a:pt x="1727" y="1"/>
                  </a:moveTo>
                  <a:cubicBezTo>
                    <a:pt x="815" y="1"/>
                    <a:pt x="275" y="1495"/>
                    <a:pt x="93" y="2170"/>
                  </a:cubicBezTo>
                  <a:cubicBezTo>
                    <a:pt x="43" y="2361"/>
                    <a:pt x="0" y="2571"/>
                    <a:pt x="93" y="2750"/>
                  </a:cubicBezTo>
                  <a:cubicBezTo>
                    <a:pt x="196" y="2948"/>
                    <a:pt x="423" y="3020"/>
                    <a:pt x="655" y="3020"/>
                  </a:cubicBezTo>
                  <a:cubicBezTo>
                    <a:pt x="756" y="3020"/>
                    <a:pt x="857" y="3006"/>
                    <a:pt x="950" y="2984"/>
                  </a:cubicBezTo>
                  <a:cubicBezTo>
                    <a:pt x="1418" y="2879"/>
                    <a:pt x="1850" y="2639"/>
                    <a:pt x="2183" y="2293"/>
                  </a:cubicBezTo>
                  <a:cubicBezTo>
                    <a:pt x="2479" y="1991"/>
                    <a:pt x="2707" y="1597"/>
                    <a:pt x="2731" y="1171"/>
                  </a:cubicBezTo>
                  <a:cubicBezTo>
                    <a:pt x="2756" y="746"/>
                    <a:pt x="2540" y="296"/>
                    <a:pt x="2164" y="111"/>
                  </a:cubicBezTo>
                  <a:cubicBezTo>
                    <a:pt x="2010" y="35"/>
                    <a:pt x="1864" y="1"/>
                    <a:pt x="1727" y="1"/>
                  </a:cubicBezTo>
                  <a:close/>
                </a:path>
              </a:pathLst>
            </a:custGeom>
            <a:solidFill>
              <a:schemeClr val="accent2">
                <a:alpha val="57647"/>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1" name="Google Shape;1241;g2b4aaa32f61_0_138"/>
            <p:cNvSpPr/>
            <p:nvPr/>
          </p:nvSpPr>
          <p:spPr>
            <a:xfrm>
              <a:off x="6599326" y="1952175"/>
              <a:ext cx="2246512" cy="2392162"/>
            </a:xfrm>
            <a:custGeom>
              <a:rect b="b" l="l" r="r" t="t"/>
              <a:pathLst>
                <a:path extrusionOk="0" h="12553" w="11789">
                  <a:moveTo>
                    <a:pt x="8224" y="1"/>
                  </a:moveTo>
                  <a:cubicBezTo>
                    <a:pt x="6188" y="1"/>
                    <a:pt x="3792" y="774"/>
                    <a:pt x="2646" y="1180"/>
                  </a:cubicBezTo>
                  <a:cubicBezTo>
                    <a:pt x="2621" y="1192"/>
                    <a:pt x="2590" y="1198"/>
                    <a:pt x="2559" y="1211"/>
                  </a:cubicBezTo>
                  <a:cubicBezTo>
                    <a:pt x="1782" y="1494"/>
                    <a:pt x="981" y="1901"/>
                    <a:pt x="574" y="2709"/>
                  </a:cubicBezTo>
                  <a:cubicBezTo>
                    <a:pt x="1" y="3868"/>
                    <a:pt x="469" y="5335"/>
                    <a:pt x="1073" y="6476"/>
                  </a:cubicBezTo>
                  <a:cubicBezTo>
                    <a:pt x="2276" y="8732"/>
                    <a:pt x="4002" y="10625"/>
                    <a:pt x="6018" y="11902"/>
                  </a:cubicBezTo>
                  <a:cubicBezTo>
                    <a:pt x="6265" y="12056"/>
                    <a:pt x="6530" y="12210"/>
                    <a:pt x="6807" y="12321"/>
                  </a:cubicBezTo>
                  <a:cubicBezTo>
                    <a:pt x="7135" y="12462"/>
                    <a:pt x="7471" y="12552"/>
                    <a:pt x="7801" y="12552"/>
                  </a:cubicBezTo>
                  <a:cubicBezTo>
                    <a:pt x="8048" y="12552"/>
                    <a:pt x="8292" y="12501"/>
                    <a:pt x="8527" y="12382"/>
                  </a:cubicBezTo>
                  <a:cubicBezTo>
                    <a:pt x="9095" y="12099"/>
                    <a:pt x="9465" y="11470"/>
                    <a:pt x="9773" y="10853"/>
                  </a:cubicBezTo>
                  <a:cubicBezTo>
                    <a:pt x="10772" y="8843"/>
                    <a:pt x="11419" y="6605"/>
                    <a:pt x="11666" y="4312"/>
                  </a:cubicBezTo>
                  <a:cubicBezTo>
                    <a:pt x="11752" y="3461"/>
                    <a:pt x="11789" y="2567"/>
                    <a:pt x="11518" y="1772"/>
                  </a:cubicBezTo>
                  <a:cubicBezTo>
                    <a:pt x="11067" y="432"/>
                    <a:pt x="9746" y="1"/>
                    <a:pt x="8224" y="1"/>
                  </a:cubicBezTo>
                  <a:close/>
                </a:path>
              </a:pathLst>
            </a:custGeom>
            <a:solidFill>
              <a:schemeClr val="accent3">
                <a:alpha val="4941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2" name="Google Shape;1242;g2b4aaa32f61_0_138"/>
            <p:cNvSpPr/>
            <p:nvPr/>
          </p:nvSpPr>
          <p:spPr>
            <a:xfrm rot="2699978">
              <a:off x="5100118" y="1676293"/>
              <a:ext cx="2926222" cy="2176930"/>
            </a:xfrm>
            <a:custGeom>
              <a:rect b="b" l="l" r="r" t="t"/>
              <a:pathLst>
                <a:path extrusionOk="0" h="6589" w="10631">
                  <a:moveTo>
                    <a:pt x="1143" y="1"/>
                  </a:moveTo>
                  <a:cubicBezTo>
                    <a:pt x="967" y="1"/>
                    <a:pt x="802" y="27"/>
                    <a:pt x="654" y="87"/>
                  </a:cubicBezTo>
                  <a:cubicBezTo>
                    <a:pt x="25" y="340"/>
                    <a:pt x="1" y="1092"/>
                    <a:pt x="198" y="1764"/>
                  </a:cubicBezTo>
                  <a:cubicBezTo>
                    <a:pt x="827" y="3898"/>
                    <a:pt x="2683" y="5260"/>
                    <a:pt x="5075" y="6142"/>
                  </a:cubicBezTo>
                  <a:cubicBezTo>
                    <a:pt x="5543" y="6314"/>
                    <a:pt x="6012" y="6450"/>
                    <a:pt x="6474" y="6536"/>
                  </a:cubicBezTo>
                  <a:cubicBezTo>
                    <a:pt x="6664" y="6572"/>
                    <a:pt x="6867" y="6589"/>
                    <a:pt x="7074" y="6589"/>
                  </a:cubicBezTo>
                  <a:cubicBezTo>
                    <a:pt x="8703" y="6589"/>
                    <a:pt x="10631" y="5535"/>
                    <a:pt x="8799" y="4064"/>
                  </a:cubicBezTo>
                  <a:cubicBezTo>
                    <a:pt x="6992" y="2609"/>
                    <a:pt x="4933" y="1376"/>
                    <a:pt x="2781" y="445"/>
                  </a:cubicBezTo>
                  <a:cubicBezTo>
                    <a:pt x="2246" y="216"/>
                    <a:pt x="1649" y="1"/>
                    <a:pt x="1143" y="1"/>
                  </a:cubicBezTo>
                  <a:close/>
                </a:path>
              </a:pathLst>
            </a:custGeom>
            <a:solidFill>
              <a:schemeClr val="accent4">
                <a:alpha val="5803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243" name="Google Shape;1243;g2b4aaa32f61_0_138"/>
          <p:cNvSpPr/>
          <p:nvPr/>
        </p:nvSpPr>
        <p:spPr>
          <a:xfrm>
            <a:off x="8244128" y="2496750"/>
            <a:ext cx="259725" cy="267028"/>
          </a:xfrm>
          <a:custGeom>
            <a:rect b="b" l="l" r="r" t="t"/>
            <a:pathLst>
              <a:path extrusionOk="0" h="2701" w="2627">
                <a:moveTo>
                  <a:pt x="1030" y="0"/>
                </a:moveTo>
                <a:cubicBezTo>
                  <a:pt x="968" y="0"/>
                  <a:pt x="919" y="49"/>
                  <a:pt x="919" y="111"/>
                </a:cubicBezTo>
                <a:lnTo>
                  <a:pt x="919" y="956"/>
                </a:lnTo>
                <a:lnTo>
                  <a:pt x="111" y="956"/>
                </a:lnTo>
                <a:cubicBezTo>
                  <a:pt x="50" y="956"/>
                  <a:pt x="0" y="1005"/>
                  <a:pt x="0" y="1067"/>
                </a:cubicBezTo>
                <a:lnTo>
                  <a:pt x="0" y="1628"/>
                </a:lnTo>
                <a:cubicBezTo>
                  <a:pt x="0" y="1689"/>
                  <a:pt x="50" y="1739"/>
                  <a:pt x="111" y="1739"/>
                </a:cubicBezTo>
                <a:lnTo>
                  <a:pt x="919" y="1739"/>
                </a:lnTo>
                <a:lnTo>
                  <a:pt x="919" y="2583"/>
                </a:lnTo>
                <a:cubicBezTo>
                  <a:pt x="919" y="2645"/>
                  <a:pt x="968" y="2701"/>
                  <a:pt x="1030" y="2701"/>
                </a:cubicBezTo>
                <a:lnTo>
                  <a:pt x="1591" y="2701"/>
                </a:lnTo>
                <a:cubicBezTo>
                  <a:pt x="1653" y="2701"/>
                  <a:pt x="1708" y="2645"/>
                  <a:pt x="1708" y="2583"/>
                </a:cubicBezTo>
                <a:lnTo>
                  <a:pt x="1708" y="1739"/>
                </a:lnTo>
                <a:lnTo>
                  <a:pt x="2516" y="1739"/>
                </a:lnTo>
                <a:cubicBezTo>
                  <a:pt x="2578" y="1739"/>
                  <a:pt x="2627" y="1689"/>
                  <a:pt x="2627" y="1628"/>
                </a:cubicBezTo>
                <a:lnTo>
                  <a:pt x="2627" y="1067"/>
                </a:lnTo>
                <a:cubicBezTo>
                  <a:pt x="2627" y="1005"/>
                  <a:pt x="2578" y="956"/>
                  <a:pt x="2516" y="956"/>
                </a:cubicBezTo>
                <a:lnTo>
                  <a:pt x="1708" y="956"/>
                </a:lnTo>
                <a:lnTo>
                  <a:pt x="1708" y="111"/>
                </a:lnTo>
                <a:cubicBezTo>
                  <a:pt x="1708" y="49"/>
                  <a:pt x="1653" y="0"/>
                  <a:pt x="15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4" name="Google Shape;1244;g2b4aaa32f61_0_138"/>
          <p:cNvSpPr/>
          <p:nvPr/>
        </p:nvSpPr>
        <p:spPr>
          <a:xfrm>
            <a:off x="6183225" y="11040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5" name="Google Shape;1245;g2b4aaa32f61_0_138"/>
          <p:cNvSpPr/>
          <p:nvPr/>
        </p:nvSpPr>
        <p:spPr>
          <a:xfrm>
            <a:off x="7581625" y="10022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6" name="Google Shape;1246;g2b4aaa32f61_0_138"/>
          <p:cNvSpPr/>
          <p:nvPr/>
        </p:nvSpPr>
        <p:spPr>
          <a:xfrm>
            <a:off x="6309925" y="44311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7" name="Google Shape;1247;g2b4aaa32f61_0_138"/>
          <p:cNvSpPr/>
          <p:nvPr/>
        </p:nvSpPr>
        <p:spPr>
          <a:xfrm>
            <a:off x="6751175" y="1337800"/>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8" name="Google Shape;1248;g2b4aaa32f61_0_138"/>
          <p:cNvSpPr/>
          <p:nvPr/>
        </p:nvSpPr>
        <p:spPr>
          <a:xfrm>
            <a:off x="8003525" y="9123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9" name="Google Shape;1249;g2b4aaa32f61_0_138"/>
          <p:cNvSpPr/>
          <p:nvPr/>
        </p:nvSpPr>
        <p:spPr>
          <a:xfrm>
            <a:off x="7158350" y="5724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0" name="Google Shape;1250;g2b4aaa32f61_0_138"/>
          <p:cNvSpPr/>
          <p:nvPr/>
        </p:nvSpPr>
        <p:spPr>
          <a:xfrm flipH="1">
            <a:off x="6141225" y="18058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1" name="Google Shape;1251;g2b4aaa32f61_0_138"/>
          <p:cNvSpPr/>
          <p:nvPr/>
        </p:nvSpPr>
        <p:spPr>
          <a:xfrm>
            <a:off x="7222850" y="11982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2" name="Google Shape;1252;g2b4aaa32f61_0_138"/>
          <p:cNvSpPr/>
          <p:nvPr/>
        </p:nvSpPr>
        <p:spPr>
          <a:xfrm>
            <a:off x="7633963" y="9348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3" name="Google Shape;1253;g2b4aaa32f61_0_138"/>
          <p:cNvSpPr/>
          <p:nvPr/>
        </p:nvSpPr>
        <p:spPr>
          <a:xfrm flipH="1">
            <a:off x="5702600" y="22290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4" name="Google Shape;1254;g2b4aaa32f61_0_138"/>
          <p:cNvSpPr/>
          <p:nvPr/>
        </p:nvSpPr>
        <p:spPr>
          <a:xfrm>
            <a:off x="5638100" y="16826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5" name="Google Shape;1255;g2b4aaa32f61_0_138"/>
          <p:cNvSpPr/>
          <p:nvPr/>
        </p:nvSpPr>
        <p:spPr>
          <a:xfrm flipH="1">
            <a:off x="5671075" y="17404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6" name="Google Shape;1256;g2b4aaa32f61_0_138"/>
          <p:cNvSpPr/>
          <p:nvPr/>
        </p:nvSpPr>
        <p:spPr>
          <a:xfrm flipH="1">
            <a:off x="6265375" y="1742325"/>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7" name="Google Shape;1257;g2b4aaa32f61_0_138"/>
          <p:cNvSpPr/>
          <p:nvPr/>
        </p:nvSpPr>
        <p:spPr>
          <a:xfrm>
            <a:off x="7222850" y="5836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8" name="Google Shape;1258;g2b4aaa32f61_0_138"/>
          <p:cNvSpPr/>
          <p:nvPr/>
        </p:nvSpPr>
        <p:spPr>
          <a:xfrm flipH="1">
            <a:off x="5800000" y="2077563"/>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9" name="Google Shape;1259;g2b4aaa32f61_0_138"/>
          <p:cNvSpPr/>
          <p:nvPr/>
        </p:nvSpPr>
        <p:spPr>
          <a:xfrm flipH="1">
            <a:off x="6321175" y="180585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0" name="Google Shape;1260;g2b4aaa32f61_0_138"/>
          <p:cNvSpPr/>
          <p:nvPr/>
        </p:nvSpPr>
        <p:spPr>
          <a:xfrm>
            <a:off x="6263351" y="4275525"/>
            <a:ext cx="214127" cy="220152"/>
          </a:xfrm>
          <a:custGeom>
            <a:rect b="b" l="l" r="r" t="t"/>
            <a:pathLst>
              <a:path extrusionOk="0" h="2701" w="2627">
                <a:moveTo>
                  <a:pt x="1030" y="0"/>
                </a:moveTo>
                <a:cubicBezTo>
                  <a:pt x="968" y="0"/>
                  <a:pt x="919" y="49"/>
                  <a:pt x="919" y="111"/>
                </a:cubicBezTo>
                <a:lnTo>
                  <a:pt x="919" y="956"/>
                </a:lnTo>
                <a:lnTo>
                  <a:pt x="111" y="956"/>
                </a:lnTo>
                <a:cubicBezTo>
                  <a:pt x="50" y="956"/>
                  <a:pt x="0" y="1005"/>
                  <a:pt x="0" y="1067"/>
                </a:cubicBezTo>
                <a:lnTo>
                  <a:pt x="0" y="1628"/>
                </a:lnTo>
                <a:cubicBezTo>
                  <a:pt x="0" y="1689"/>
                  <a:pt x="50" y="1739"/>
                  <a:pt x="111" y="1739"/>
                </a:cubicBezTo>
                <a:lnTo>
                  <a:pt x="919" y="1739"/>
                </a:lnTo>
                <a:lnTo>
                  <a:pt x="919" y="2583"/>
                </a:lnTo>
                <a:cubicBezTo>
                  <a:pt x="919" y="2645"/>
                  <a:pt x="968" y="2701"/>
                  <a:pt x="1030" y="2701"/>
                </a:cubicBezTo>
                <a:lnTo>
                  <a:pt x="1591" y="2701"/>
                </a:lnTo>
                <a:cubicBezTo>
                  <a:pt x="1653" y="2701"/>
                  <a:pt x="1708" y="2645"/>
                  <a:pt x="1708" y="2583"/>
                </a:cubicBezTo>
                <a:lnTo>
                  <a:pt x="1708" y="1739"/>
                </a:lnTo>
                <a:lnTo>
                  <a:pt x="2516" y="1739"/>
                </a:lnTo>
                <a:cubicBezTo>
                  <a:pt x="2578" y="1739"/>
                  <a:pt x="2627" y="1689"/>
                  <a:pt x="2627" y="1628"/>
                </a:cubicBezTo>
                <a:lnTo>
                  <a:pt x="2627" y="1067"/>
                </a:lnTo>
                <a:cubicBezTo>
                  <a:pt x="2627" y="1005"/>
                  <a:pt x="2578" y="956"/>
                  <a:pt x="2516" y="956"/>
                </a:cubicBezTo>
                <a:lnTo>
                  <a:pt x="1708" y="956"/>
                </a:lnTo>
                <a:lnTo>
                  <a:pt x="1708" y="111"/>
                </a:lnTo>
                <a:cubicBezTo>
                  <a:pt x="1708" y="49"/>
                  <a:pt x="1653" y="0"/>
                  <a:pt x="159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1" name="Google Shape;1261;g2b4aaa32f61_0_138"/>
          <p:cNvSpPr/>
          <p:nvPr/>
        </p:nvSpPr>
        <p:spPr>
          <a:xfrm>
            <a:off x="7927300" y="45396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2" name="Google Shape;1262;g2b4aaa32f61_0_138"/>
          <p:cNvSpPr/>
          <p:nvPr/>
        </p:nvSpPr>
        <p:spPr>
          <a:xfrm>
            <a:off x="6876575" y="36782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3" name="Google Shape;1263;g2b4aaa32f61_0_138"/>
          <p:cNvSpPr/>
          <p:nvPr/>
        </p:nvSpPr>
        <p:spPr>
          <a:xfrm>
            <a:off x="7497650" y="359703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4" name="Google Shape;1264;g2b4aaa32f61_0_138"/>
          <p:cNvSpPr/>
          <p:nvPr/>
        </p:nvSpPr>
        <p:spPr>
          <a:xfrm>
            <a:off x="7581038" y="3689500"/>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5" name="Google Shape;1265;g2b4aaa32f61_0_138"/>
          <p:cNvSpPr/>
          <p:nvPr/>
        </p:nvSpPr>
        <p:spPr>
          <a:xfrm>
            <a:off x="7539338" y="3582988"/>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6" name="Google Shape;1266;g2b4aaa32f61_0_138"/>
          <p:cNvSpPr/>
          <p:nvPr/>
        </p:nvSpPr>
        <p:spPr>
          <a:xfrm flipH="1">
            <a:off x="7165963" y="39893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7" name="Google Shape;1267;g2b4aaa32f61_0_138"/>
          <p:cNvSpPr/>
          <p:nvPr/>
        </p:nvSpPr>
        <p:spPr>
          <a:xfrm flipH="1">
            <a:off x="7553150" y="4335300"/>
            <a:ext cx="97800" cy="978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8" name="Google Shape;1268;g2b4aaa32f61_0_138"/>
          <p:cNvSpPr/>
          <p:nvPr/>
        </p:nvSpPr>
        <p:spPr>
          <a:xfrm>
            <a:off x="6817475" y="41228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9" name="Google Shape;1269;g2b4aaa32f61_0_138"/>
          <p:cNvSpPr/>
          <p:nvPr/>
        </p:nvSpPr>
        <p:spPr>
          <a:xfrm>
            <a:off x="6741725" y="443117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0" name="Google Shape;1270;g2b4aaa32f61_0_138"/>
          <p:cNvSpPr/>
          <p:nvPr/>
        </p:nvSpPr>
        <p:spPr>
          <a:xfrm>
            <a:off x="6775475" y="44424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1" name="Google Shape;1271;g2b4aaa32f61_0_138"/>
          <p:cNvSpPr/>
          <p:nvPr/>
        </p:nvSpPr>
        <p:spPr>
          <a:xfrm>
            <a:off x="6673488" y="444242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2" name="Google Shape;1272;g2b4aaa32f61_0_138"/>
          <p:cNvSpPr/>
          <p:nvPr/>
        </p:nvSpPr>
        <p:spPr>
          <a:xfrm>
            <a:off x="7197675" y="433633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3" name="Google Shape;1273;g2b4aaa32f61_0_138"/>
          <p:cNvSpPr/>
          <p:nvPr/>
        </p:nvSpPr>
        <p:spPr>
          <a:xfrm>
            <a:off x="7292625" y="436680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4" name="Google Shape;1274;g2b4aaa32f61_0_138"/>
          <p:cNvSpPr/>
          <p:nvPr/>
        </p:nvSpPr>
        <p:spPr>
          <a:xfrm>
            <a:off x="7958350" y="34175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5" name="Google Shape;1275;g2b4aaa32f61_0_138"/>
          <p:cNvSpPr/>
          <p:nvPr/>
        </p:nvSpPr>
        <p:spPr>
          <a:xfrm>
            <a:off x="7882600" y="3725925"/>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6" name="Google Shape;1276;g2b4aaa32f61_0_138"/>
          <p:cNvSpPr/>
          <p:nvPr/>
        </p:nvSpPr>
        <p:spPr>
          <a:xfrm>
            <a:off x="7916350" y="37371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7" name="Google Shape;1277;g2b4aaa32f61_0_138"/>
          <p:cNvSpPr/>
          <p:nvPr/>
        </p:nvSpPr>
        <p:spPr>
          <a:xfrm>
            <a:off x="7814363" y="3737175"/>
            <a:ext cx="42000" cy="420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8" name="Google Shape;1278;g2b4aaa32f61_0_138"/>
          <p:cNvSpPr/>
          <p:nvPr/>
        </p:nvSpPr>
        <p:spPr>
          <a:xfrm>
            <a:off x="8338550" y="3631088"/>
            <a:ext cx="125400" cy="1254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9" name="Google Shape;1279;g2b4aaa32f61_0_138"/>
          <p:cNvSpPr/>
          <p:nvPr/>
        </p:nvSpPr>
        <p:spPr>
          <a:xfrm>
            <a:off x="8433500" y="3661550"/>
            <a:ext cx="64500" cy="64500"/>
          </a:xfrm>
          <a:prstGeom prst="ellipse">
            <a:avLst/>
          </a:prstGeom>
          <a:solidFill>
            <a:schemeClr val="lt2">
              <a:alpha val="2588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0" name="Google Shape;1280;g2b4aaa32f61_0_138"/>
          <p:cNvSpPr/>
          <p:nvPr/>
        </p:nvSpPr>
        <p:spPr>
          <a:xfrm>
            <a:off x="5346927" y="1463202"/>
            <a:ext cx="1082100" cy="1082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1" name="Google Shape;1281;g2b4aaa32f61_0_138"/>
          <p:cNvSpPr/>
          <p:nvPr/>
        </p:nvSpPr>
        <p:spPr>
          <a:xfrm>
            <a:off x="7093290" y="2524338"/>
            <a:ext cx="1643100" cy="16431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2" name="Google Shape;1282;g2b4aaa32f61_0_138"/>
          <p:cNvSpPr/>
          <p:nvPr/>
        </p:nvSpPr>
        <p:spPr>
          <a:xfrm>
            <a:off x="7364575" y="1151200"/>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3" name="Google Shape;1283;g2b4aaa32f61_0_138"/>
          <p:cNvSpPr/>
          <p:nvPr/>
        </p:nvSpPr>
        <p:spPr>
          <a:xfrm>
            <a:off x="6469000" y="3843288"/>
            <a:ext cx="498600" cy="498600"/>
          </a:xfrm>
          <a:prstGeom prst="ellipse">
            <a:avLst/>
          </a:prstGeom>
          <a:gradFill>
            <a:gsLst>
              <a:gs pos="0">
                <a:srgbClr val="F8F2E5">
                  <a:alpha val="25882"/>
                </a:srgbClr>
              </a:gs>
              <a:gs pos="58000">
                <a:srgbClr val="FFFFFF">
                  <a:alpha val="25882"/>
                </a:srgbClr>
              </a:gs>
              <a:gs pos="100000">
                <a:srgbClr val="FFFFFF">
                  <a:alpha val="25882"/>
                </a:srgbClr>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4" name="Google Shape;1284;g2b4aaa32f61_0_138"/>
          <p:cNvSpPr/>
          <p:nvPr/>
        </p:nvSpPr>
        <p:spPr>
          <a:xfrm rot="-6779535">
            <a:off x="1766563" y="247767"/>
            <a:ext cx="648910" cy="469058"/>
          </a:xfrm>
          <a:custGeom>
            <a:rect b="b" l="l" r="r" t="t"/>
            <a:pathLst>
              <a:path extrusionOk="0" h="5915" w="8183">
                <a:moveTo>
                  <a:pt x="4239" y="0"/>
                </a:moveTo>
                <a:cubicBezTo>
                  <a:pt x="4180" y="0"/>
                  <a:pt x="4122" y="2"/>
                  <a:pt x="4064" y="6"/>
                </a:cubicBezTo>
                <a:cubicBezTo>
                  <a:pt x="2769" y="99"/>
                  <a:pt x="1240" y="2207"/>
                  <a:pt x="500" y="3299"/>
                </a:cubicBezTo>
                <a:cubicBezTo>
                  <a:pt x="247" y="3662"/>
                  <a:pt x="1" y="4094"/>
                  <a:pt x="38" y="4538"/>
                </a:cubicBezTo>
                <a:cubicBezTo>
                  <a:pt x="62" y="4797"/>
                  <a:pt x="186" y="5031"/>
                  <a:pt x="358" y="5204"/>
                </a:cubicBezTo>
                <a:cubicBezTo>
                  <a:pt x="432" y="5284"/>
                  <a:pt x="525" y="5352"/>
                  <a:pt x="617" y="5407"/>
                </a:cubicBezTo>
                <a:cubicBezTo>
                  <a:pt x="919" y="5586"/>
                  <a:pt x="1264" y="5648"/>
                  <a:pt x="1604" y="5697"/>
                </a:cubicBezTo>
                <a:cubicBezTo>
                  <a:pt x="2364" y="5820"/>
                  <a:pt x="3149" y="5914"/>
                  <a:pt x="3930" y="5914"/>
                </a:cubicBezTo>
                <a:cubicBezTo>
                  <a:pt x="4999" y="5914"/>
                  <a:pt x="6061" y="5737"/>
                  <a:pt x="7048" y="5210"/>
                </a:cubicBezTo>
                <a:cubicBezTo>
                  <a:pt x="7492" y="4970"/>
                  <a:pt x="7942" y="4618"/>
                  <a:pt x="8077" y="4094"/>
                </a:cubicBezTo>
                <a:cubicBezTo>
                  <a:pt x="8182" y="3687"/>
                  <a:pt x="8071" y="3268"/>
                  <a:pt x="7923" y="2898"/>
                </a:cubicBezTo>
                <a:cubicBezTo>
                  <a:pt x="7868" y="2762"/>
                  <a:pt x="7806" y="2627"/>
                  <a:pt x="7732" y="2491"/>
                </a:cubicBezTo>
                <a:cubicBezTo>
                  <a:pt x="7045" y="1189"/>
                  <a:pt x="5643" y="0"/>
                  <a:pt x="4239" y="0"/>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5" name="Google Shape;1285;g2b4aaa32f61_0_138"/>
          <p:cNvSpPr/>
          <p:nvPr/>
        </p:nvSpPr>
        <p:spPr>
          <a:xfrm rot="-715145">
            <a:off x="2230960" y="74760"/>
            <a:ext cx="1797725" cy="815088"/>
          </a:xfrm>
          <a:custGeom>
            <a:rect b="b" l="l" r="r" t="t"/>
            <a:pathLst>
              <a:path extrusionOk="0" h="8997" w="9952">
                <a:moveTo>
                  <a:pt x="3764" y="1"/>
                </a:moveTo>
                <a:cubicBezTo>
                  <a:pt x="3566" y="1"/>
                  <a:pt x="3368" y="7"/>
                  <a:pt x="3169" y="18"/>
                </a:cubicBezTo>
                <a:cubicBezTo>
                  <a:pt x="2806" y="37"/>
                  <a:pt x="2442" y="74"/>
                  <a:pt x="2078" y="135"/>
                </a:cubicBezTo>
                <a:cubicBezTo>
                  <a:pt x="1277" y="265"/>
                  <a:pt x="716" y="431"/>
                  <a:pt x="376" y="875"/>
                </a:cubicBezTo>
                <a:cubicBezTo>
                  <a:pt x="210" y="1091"/>
                  <a:pt x="99" y="1381"/>
                  <a:pt x="44" y="1769"/>
                </a:cubicBezTo>
                <a:cubicBezTo>
                  <a:pt x="13" y="1972"/>
                  <a:pt x="0" y="2201"/>
                  <a:pt x="0" y="2460"/>
                </a:cubicBezTo>
                <a:cubicBezTo>
                  <a:pt x="7" y="4661"/>
                  <a:pt x="1344" y="7552"/>
                  <a:pt x="3120" y="8514"/>
                </a:cubicBezTo>
                <a:cubicBezTo>
                  <a:pt x="3729" y="8843"/>
                  <a:pt x="4377" y="8996"/>
                  <a:pt x="5022" y="8996"/>
                </a:cubicBezTo>
                <a:cubicBezTo>
                  <a:pt x="6790" y="8996"/>
                  <a:pt x="8533" y="7844"/>
                  <a:pt x="9378" y="6023"/>
                </a:cubicBezTo>
                <a:cubicBezTo>
                  <a:pt x="9440" y="5894"/>
                  <a:pt x="9495" y="5764"/>
                  <a:pt x="9545" y="5629"/>
                </a:cubicBezTo>
                <a:cubicBezTo>
                  <a:pt x="9828" y="4864"/>
                  <a:pt x="9951" y="3989"/>
                  <a:pt x="9791" y="3187"/>
                </a:cubicBezTo>
                <a:cubicBezTo>
                  <a:pt x="9748" y="2965"/>
                  <a:pt x="9680" y="2749"/>
                  <a:pt x="9594" y="2546"/>
                </a:cubicBezTo>
                <a:cubicBezTo>
                  <a:pt x="9101" y="1442"/>
                  <a:pt x="8028" y="857"/>
                  <a:pt x="6992" y="517"/>
                </a:cubicBezTo>
                <a:cubicBezTo>
                  <a:pt x="5943" y="173"/>
                  <a:pt x="4855" y="1"/>
                  <a:pt x="3764" y="1"/>
                </a:cubicBezTo>
                <a:close/>
              </a:path>
            </a:pathLst>
          </a:custGeom>
          <a:solidFill>
            <a:schemeClr val="accent1">
              <a:alpha val="4392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6" name="Google Shape;1286;g2b4aaa32f61_0_138"/>
          <p:cNvSpPr txBox="1"/>
          <p:nvPr>
            <p:ph idx="2" type="title"/>
          </p:nvPr>
        </p:nvSpPr>
        <p:spPr>
          <a:xfrm>
            <a:off x="1861775" y="1337825"/>
            <a:ext cx="14160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6000"/>
              <a:buNone/>
            </a:pPr>
            <a:r>
              <a:rPr lang="en-US"/>
              <a:t>07</a:t>
            </a:r>
            <a:endParaRPr/>
          </a:p>
        </p:txBody>
      </p:sp>
      <p:pic>
        <p:nvPicPr>
          <p:cNvPr id="1287" name="Google Shape;1287;g2b4aaa32f61_0_138"/>
          <p:cNvPicPr preferRelativeResize="0"/>
          <p:nvPr/>
        </p:nvPicPr>
        <p:blipFill rotWithShape="1">
          <a:blip r:embed="rId3">
            <a:alphaModFix/>
          </a:blip>
          <a:srcRect b="0" l="0" r="0" t="0"/>
          <a:stretch/>
        </p:blipFill>
        <p:spPr>
          <a:xfrm>
            <a:off x="4682050" y="540875"/>
            <a:ext cx="4401425" cy="4401425"/>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1" name="Shape 1291"/>
        <p:cNvGrpSpPr/>
        <p:nvPr/>
      </p:nvGrpSpPr>
      <p:grpSpPr>
        <a:xfrm>
          <a:off x="0" y="0"/>
          <a:ext cx="0" cy="0"/>
          <a:chOff x="0" y="0"/>
          <a:chExt cx="0" cy="0"/>
        </a:xfrm>
      </p:grpSpPr>
      <p:sp>
        <p:nvSpPr>
          <p:cNvPr id="1292" name="Google Shape;1292;g2b4aaa32f61_0_194"/>
          <p:cNvSpPr txBox="1"/>
          <p:nvPr>
            <p:ph type="title"/>
          </p:nvPr>
        </p:nvSpPr>
        <p:spPr>
          <a:xfrm>
            <a:off x="251275" y="2227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Anxiety disorders intro </a:t>
            </a:r>
            <a:endParaRPr/>
          </a:p>
        </p:txBody>
      </p:sp>
      <p:sp>
        <p:nvSpPr>
          <p:cNvPr id="1293" name="Google Shape;1293;g2b4aaa32f61_0_194"/>
          <p:cNvSpPr txBox="1"/>
          <p:nvPr>
            <p:ph idx="1" type="body"/>
          </p:nvPr>
        </p:nvSpPr>
        <p:spPr>
          <a:xfrm>
            <a:off x="251275" y="899474"/>
            <a:ext cx="7791000" cy="3557100"/>
          </a:xfrm>
          <a:prstGeom prst="rect">
            <a:avLst/>
          </a:prstGeom>
          <a:noFill/>
          <a:ln>
            <a:noFill/>
          </a:ln>
        </p:spPr>
        <p:txBody>
          <a:bodyPr anchorCtr="0" anchor="t" bIns="45700" lIns="91425" spcFirstLastPara="1" rIns="91425" wrap="square" tIns="45700">
            <a:normAutofit/>
          </a:bodyPr>
          <a:lstStyle/>
          <a:p>
            <a:pPr indent="-317500" lvl="0" marL="457200" rtl="0" algn="l">
              <a:lnSpc>
                <a:spcPct val="100000"/>
              </a:lnSpc>
              <a:spcBef>
                <a:spcPts val="0"/>
              </a:spcBef>
              <a:spcAft>
                <a:spcPts val="0"/>
              </a:spcAft>
              <a:buSzPts val="1400"/>
              <a:buChar char="•"/>
            </a:pPr>
            <a:r>
              <a:rPr lang="en-US"/>
              <a:t>Anxiety disorders are characterized by excessive or inappropriate fear or anxiety.</a:t>
            </a:r>
            <a:endParaRPr/>
          </a:p>
          <a:p>
            <a:pPr indent="-317500" lvl="1" marL="914400" rtl="0" algn="l">
              <a:lnSpc>
                <a:spcPct val="100000"/>
              </a:lnSpc>
              <a:spcBef>
                <a:spcPts val="0"/>
              </a:spcBef>
              <a:spcAft>
                <a:spcPts val="0"/>
              </a:spcAft>
              <a:buSzPts val="1400"/>
              <a:buChar char="•"/>
            </a:pPr>
            <a:r>
              <a:rPr b="1" lang="en-US">
                <a:latin typeface="Roboto Condensed"/>
                <a:ea typeface="Roboto Condensed"/>
                <a:cs typeface="Roboto Condensed"/>
                <a:sym typeface="Roboto Condensed"/>
              </a:rPr>
              <a:t>Fear </a:t>
            </a:r>
            <a:r>
              <a:rPr lang="en-US"/>
              <a:t>is manifested by a transient increase in sympathetic activity (“fight or flight” physiological response, thoughts, feelings, behaviors) </a:t>
            </a:r>
            <a:r>
              <a:rPr lang="en-US" u="sng"/>
              <a:t>in a situation perceived to be dangerous or threatening</a:t>
            </a:r>
            <a:r>
              <a:rPr lang="en-US"/>
              <a:t>. </a:t>
            </a:r>
            <a:endParaRPr/>
          </a:p>
          <a:p>
            <a:pPr indent="-317500" lvl="1" marL="914400" rtl="0" algn="l">
              <a:lnSpc>
                <a:spcPct val="100000"/>
              </a:lnSpc>
              <a:spcBef>
                <a:spcPts val="0"/>
              </a:spcBef>
              <a:spcAft>
                <a:spcPts val="0"/>
              </a:spcAft>
              <a:buSzPts val="1400"/>
              <a:buChar char="•"/>
            </a:pPr>
            <a:r>
              <a:rPr lang="en-US"/>
              <a:t>By contrast, </a:t>
            </a:r>
            <a:r>
              <a:rPr b="1" lang="en-US">
                <a:latin typeface="Roboto Condensed"/>
                <a:ea typeface="Roboto Condensed"/>
                <a:cs typeface="Roboto Condensed"/>
                <a:sym typeface="Roboto Condensed"/>
              </a:rPr>
              <a:t>anxiety </a:t>
            </a:r>
            <a:r>
              <a:rPr lang="en-US"/>
              <a:t>involves apprehension regarding a </a:t>
            </a:r>
            <a:r>
              <a:rPr lang="en-US" u="sng"/>
              <a:t>future threat</a:t>
            </a:r>
            <a:endParaRPr u="sng"/>
          </a:p>
          <a:p>
            <a:pPr indent="-317500" lvl="0" marL="457200" rtl="0" algn="l">
              <a:lnSpc>
                <a:spcPct val="100000"/>
              </a:lnSpc>
              <a:spcBef>
                <a:spcPts val="0"/>
              </a:spcBef>
              <a:spcAft>
                <a:spcPts val="0"/>
              </a:spcAft>
              <a:buSzPts val="1400"/>
              <a:buChar char="•"/>
            </a:pPr>
            <a:r>
              <a:rPr lang="en-US"/>
              <a:t>Anxiety disorders are caused by a combination of genetic, biological, environmental, and psychosocial factors.</a:t>
            </a:r>
            <a:endParaRPr/>
          </a:p>
          <a:p>
            <a:pPr indent="-317500" lvl="0" marL="457200" rtl="0" algn="l">
              <a:lnSpc>
                <a:spcPct val="100000"/>
              </a:lnSpc>
              <a:spcBef>
                <a:spcPts val="0"/>
              </a:spcBef>
              <a:spcAft>
                <a:spcPts val="0"/>
              </a:spcAft>
              <a:buSzPts val="1400"/>
              <a:buChar char="•"/>
            </a:pPr>
            <a:r>
              <a:rPr lang="en-US"/>
              <a:t>Most common form of psychopathology.</a:t>
            </a:r>
            <a:endParaRPr/>
          </a:p>
          <a:p>
            <a:pPr indent="-317500" lvl="0" marL="457200" rtl="0" algn="l">
              <a:lnSpc>
                <a:spcPct val="100000"/>
              </a:lnSpc>
              <a:spcBef>
                <a:spcPts val="0"/>
              </a:spcBef>
              <a:spcAft>
                <a:spcPts val="0"/>
              </a:spcAft>
              <a:buSzPts val="1400"/>
              <a:buChar char="•"/>
            </a:pPr>
            <a:r>
              <a:rPr lang="en-US"/>
              <a:t>More frequently seen in women compared to men, approximately </a:t>
            </a:r>
            <a:r>
              <a:rPr b="1" lang="en-US" u="sng"/>
              <a:t>2:1 ratio</a:t>
            </a:r>
            <a:endParaRPr b="1" u="sng"/>
          </a:p>
          <a:p>
            <a:pPr indent="0" lvl="0" marL="457200" rtl="0" algn="l">
              <a:lnSpc>
                <a:spcPct val="100000"/>
              </a:lnSpc>
              <a:spcBef>
                <a:spcPts val="0"/>
              </a:spcBef>
              <a:spcAft>
                <a:spcPts val="0"/>
              </a:spcAft>
              <a:buSzPts val="1400"/>
              <a:buNone/>
            </a:pPr>
            <a:r>
              <a:t/>
            </a:r>
            <a:endParaRPr/>
          </a:p>
        </p:txBody>
      </p:sp>
      <p:pic>
        <p:nvPicPr>
          <p:cNvPr id="1294" name="Google Shape;1294;g2b4aaa32f61_0_194"/>
          <p:cNvPicPr preferRelativeResize="0"/>
          <p:nvPr/>
        </p:nvPicPr>
        <p:blipFill rotWithShape="1">
          <a:blip r:embed="rId3">
            <a:alphaModFix/>
          </a:blip>
          <a:srcRect b="0" l="0" r="0" t="0"/>
          <a:stretch/>
        </p:blipFill>
        <p:spPr>
          <a:xfrm>
            <a:off x="1492800" y="2801900"/>
            <a:ext cx="5307949" cy="2249925"/>
          </a:xfrm>
          <a:prstGeom prst="rect">
            <a:avLst/>
          </a:prstGeom>
          <a:noFill/>
          <a:ln>
            <a:noFill/>
          </a:ln>
        </p:spPr>
      </p:pic>
      <p:sp>
        <p:nvSpPr>
          <p:cNvPr id="1295" name="Google Shape;1295;g2b4aaa32f61_0_194"/>
          <p:cNvSpPr txBox="1"/>
          <p:nvPr/>
        </p:nvSpPr>
        <p:spPr>
          <a:xfrm>
            <a:off x="207408" y="2373983"/>
            <a:ext cx="4632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F3542"/>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9" name="Shape 1299"/>
        <p:cNvGrpSpPr/>
        <p:nvPr/>
      </p:nvGrpSpPr>
      <p:grpSpPr>
        <a:xfrm>
          <a:off x="0" y="0"/>
          <a:ext cx="0" cy="0"/>
          <a:chOff x="0" y="0"/>
          <a:chExt cx="0" cy="0"/>
        </a:xfrm>
      </p:grpSpPr>
      <p:sp>
        <p:nvSpPr>
          <p:cNvPr id="1300" name="Google Shape;1300;g2b4aaa32f61_0_202"/>
          <p:cNvSpPr txBox="1"/>
          <p:nvPr>
            <p:ph type="title"/>
          </p:nvPr>
        </p:nvSpPr>
        <p:spPr>
          <a:xfrm>
            <a:off x="720000" y="5394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Anxiety disorders </a:t>
            </a:r>
            <a:endParaRPr/>
          </a:p>
        </p:txBody>
      </p:sp>
      <p:sp>
        <p:nvSpPr>
          <p:cNvPr id="1301" name="Google Shape;1301;g2b4aaa32f61_0_202"/>
          <p:cNvSpPr txBox="1"/>
          <p:nvPr>
            <p:ph idx="1" type="body"/>
          </p:nvPr>
        </p:nvSpPr>
        <p:spPr>
          <a:xfrm>
            <a:off x="720725" y="1321385"/>
            <a:ext cx="7702500" cy="3287700"/>
          </a:xfrm>
          <a:prstGeom prst="rect">
            <a:avLst/>
          </a:prstGeom>
          <a:noFill/>
          <a:ln>
            <a:noFill/>
          </a:ln>
        </p:spPr>
        <p:txBody>
          <a:bodyPr anchorCtr="0" anchor="t" bIns="45700" lIns="91425" spcFirstLastPara="1" rIns="91425" wrap="square" tIns="45700">
            <a:normAutofit/>
          </a:bodyPr>
          <a:lstStyle/>
          <a:p>
            <a:pPr indent="-349250" lvl="0" marL="457200" rtl="0" algn="l">
              <a:lnSpc>
                <a:spcPct val="100000"/>
              </a:lnSpc>
              <a:spcBef>
                <a:spcPts val="0"/>
              </a:spcBef>
              <a:spcAft>
                <a:spcPts val="0"/>
              </a:spcAft>
              <a:buSzPts val="1900"/>
              <a:buChar char="❖"/>
            </a:pPr>
            <a:r>
              <a:rPr lang="en-US" sz="1900"/>
              <a:t> Generalized Anxiety Disorder (GAD).</a:t>
            </a:r>
            <a:endParaRPr sz="1900"/>
          </a:p>
          <a:p>
            <a:pPr indent="-349250" lvl="0" marL="457200" rtl="0" algn="l">
              <a:lnSpc>
                <a:spcPct val="100000"/>
              </a:lnSpc>
              <a:spcBef>
                <a:spcPts val="0"/>
              </a:spcBef>
              <a:spcAft>
                <a:spcPts val="0"/>
              </a:spcAft>
              <a:buSzPts val="1900"/>
              <a:buChar char="❖"/>
            </a:pPr>
            <a:r>
              <a:rPr lang="en-US" sz="1900"/>
              <a:t> Panic disorder.</a:t>
            </a:r>
            <a:endParaRPr sz="1900"/>
          </a:p>
          <a:p>
            <a:pPr indent="-349250" lvl="0" marL="457200" rtl="0" algn="l">
              <a:lnSpc>
                <a:spcPct val="100000"/>
              </a:lnSpc>
              <a:spcBef>
                <a:spcPts val="0"/>
              </a:spcBef>
              <a:spcAft>
                <a:spcPts val="0"/>
              </a:spcAft>
              <a:buSzPts val="1900"/>
              <a:buChar char="❖"/>
            </a:pPr>
            <a:r>
              <a:rPr lang="en-US" sz="1900"/>
              <a:t> Agoraphobia.</a:t>
            </a:r>
            <a:endParaRPr sz="1900"/>
          </a:p>
          <a:p>
            <a:pPr indent="-349250" lvl="0" marL="457200" rtl="0" algn="l">
              <a:lnSpc>
                <a:spcPct val="100000"/>
              </a:lnSpc>
              <a:spcBef>
                <a:spcPts val="0"/>
              </a:spcBef>
              <a:spcAft>
                <a:spcPts val="0"/>
              </a:spcAft>
              <a:buSzPts val="1900"/>
              <a:buChar char="❖"/>
            </a:pPr>
            <a:r>
              <a:rPr lang="en-US" sz="1900"/>
              <a:t> Specific Phobias/Social anxiety Disorder.</a:t>
            </a:r>
            <a:endParaRPr sz="1900"/>
          </a:p>
          <a:p>
            <a:pPr indent="-349250" lvl="0" marL="457200" rtl="0" algn="l">
              <a:lnSpc>
                <a:spcPct val="100000"/>
              </a:lnSpc>
              <a:spcBef>
                <a:spcPts val="0"/>
              </a:spcBef>
              <a:spcAft>
                <a:spcPts val="0"/>
              </a:spcAft>
              <a:buSzPts val="1900"/>
              <a:buChar char="❖"/>
            </a:pPr>
            <a:r>
              <a:rPr lang="en-US" sz="1900"/>
              <a:t> Selective mutism.</a:t>
            </a:r>
            <a:endParaRPr sz="1900"/>
          </a:p>
          <a:p>
            <a:pPr indent="-349250" lvl="0" marL="457200" rtl="0" algn="l">
              <a:lnSpc>
                <a:spcPct val="100000"/>
              </a:lnSpc>
              <a:spcBef>
                <a:spcPts val="0"/>
              </a:spcBef>
              <a:spcAft>
                <a:spcPts val="0"/>
              </a:spcAft>
              <a:buSzPts val="1900"/>
              <a:buChar char="❖"/>
            </a:pPr>
            <a:r>
              <a:rPr lang="en-US" sz="1900"/>
              <a:t> Separation Anxiety Disorder.</a:t>
            </a:r>
            <a:endParaRPr sz="1900"/>
          </a:p>
          <a:p>
            <a:pPr indent="-349250" lvl="0" marL="457200" rtl="0" algn="l">
              <a:lnSpc>
                <a:spcPct val="100000"/>
              </a:lnSpc>
              <a:spcBef>
                <a:spcPts val="0"/>
              </a:spcBef>
              <a:spcAft>
                <a:spcPts val="0"/>
              </a:spcAft>
              <a:buSzPts val="1900"/>
              <a:buChar char="❖"/>
            </a:pPr>
            <a:r>
              <a:rPr lang="en-US" sz="1900"/>
              <a:t> Anxiety due to substance use/withdrawal</a:t>
            </a:r>
            <a:endParaRPr sz="1900"/>
          </a:p>
          <a:p>
            <a:pPr indent="-349250" lvl="0" marL="457200" rtl="0" algn="l">
              <a:lnSpc>
                <a:spcPct val="100000"/>
              </a:lnSpc>
              <a:spcBef>
                <a:spcPts val="0"/>
              </a:spcBef>
              <a:spcAft>
                <a:spcPts val="0"/>
              </a:spcAft>
              <a:buSzPts val="1900"/>
              <a:buChar char="❖"/>
            </a:pPr>
            <a:r>
              <a:rPr lang="en-US" sz="1900"/>
              <a:t> Anxiety due to medical condition</a:t>
            </a:r>
            <a:endParaRPr sz="1900"/>
          </a:p>
        </p:txBody>
      </p:sp>
      <p:sp>
        <p:nvSpPr>
          <p:cNvPr id="1302" name="Google Shape;1302;g2b4aaa32f61_0_202"/>
          <p:cNvSpPr txBox="1"/>
          <p:nvPr/>
        </p:nvSpPr>
        <p:spPr>
          <a:xfrm>
            <a:off x="0" y="1988975"/>
            <a:ext cx="823500" cy="5727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Rubik"/>
                <a:ea typeface="Rubik"/>
                <a:cs typeface="Rubik"/>
                <a:sym typeface="Rubik"/>
              </a:rPr>
              <a:t>discussed in next lecture</a:t>
            </a:r>
            <a:endParaRPr b="0" i="0" sz="1000" u="none" cap="none" strike="noStrike">
              <a:solidFill>
                <a:srgbClr val="000000"/>
              </a:solidFill>
              <a:latin typeface="Rubik"/>
              <a:ea typeface="Rubik"/>
              <a:cs typeface="Rubik"/>
              <a:sym typeface="Rubik"/>
            </a:endParaRPr>
          </a:p>
        </p:txBody>
      </p:sp>
      <p:sp>
        <p:nvSpPr>
          <p:cNvPr id="1303" name="Google Shape;1303;g2b4aaa32f61_0_202"/>
          <p:cNvSpPr txBox="1"/>
          <p:nvPr/>
        </p:nvSpPr>
        <p:spPr>
          <a:xfrm>
            <a:off x="0" y="3142200"/>
            <a:ext cx="823500" cy="4812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Rubik"/>
                <a:ea typeface="Rubik"/>
                <a:cs typeface="Rubik"/>
                <a:sym typeface="Rubik"/>
              </a:rPr>
              <a:t>not discussed</a:t>
            </a:r>
            <a:endParaRPr b="0" i="0" sz="1000" u="none" cap="none" strike="noStrike">
              <a:solidFill>
                <a:srgbClr val="000000"/>
              </a:solidFill>
              <a:latin typeface="Rubik"/>
              <a:ea typeface="Rubik"/>
              <a:cs typeface="Rubik"/>
              <a:sym typeface="Rubik"/>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7" name="Shape 1307"/>
        <p:cNvGrpSpPr/>
        <p:nvPr/>
      </p:nvGrpSpPr>
      <p:grpSpPr>
        <a:xfrm>
          <a:off x="0" y="0"/>
          <a:ext cx="0" cy="0"/>
          <a:chOff x="0" y="0"/>
          <a:chExt cx="0" cy="0"/>
        </a:xfrm>
      </p:grpSpPr>
      <p:sp>
        <p:nvSpPr>
          <p:cNvPr id="1308" name="Google Shape;1308;g2b4aaa32f61_0_210"/>
          <p:cNvSpPr txBox="1"/>
          <p:nvPr>
            <p:ph type="title"/>
          </p:nvPr>
        </p:nvSpPr>
        <p:spPr>
          <a:xfrm>
            <a:off x="343700" y="2806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Generalised anxiety disorder (GAD)</a:t>
            </a:r>
            <a:endParaRPr/>
          </a:p>
        </p:txBody>
      </p:sp>
      <p:sp>
        <p:nvSpPr>
          <p:cNvPr id="1309" name="Google Shape;1309;g2b4aaa32f61_0_210"/>
          <p:cNvSpPr txBox="1"/>
          <p:nvPr>
            <p:ph idx="1" type="body"/>
          </p:nvPr>
        </p:nvSpPr>
        <p:spPr>
          <a:xfrm>
            <a:off x="458600" y="987775"/>
            <a:ext cx="6990000" cy="40335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1100"/>
              <a:buFont typeface="Arial"/>
              <a:buNone/>
            </a:pPr>
            <a:r>
              <a:rPr lang="en-US"/>
              <a:t>Generalized anxiety is the most common studied subtype and commonly described as a sensation of </a:t>
            </a:r>
            <a:r>
              <a:rPr lang="en-US" u="sng"/>
              <a:t>persistent worry and apprehension about common day problems and events</a:t>
            </a:r>
            <a:r>
              <a:rPr lang="en-US"/>
              <a:t>, associated with symptoms involving the chest / abdomen, mental state symptoms.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Symptoms include:</a:t>
            </a:r>
            <a:endParaRPr/>
          </a:p>
          <a:p>
            <a:pPr indent="-317500" lvl="0" marL="457200" rtl="0" algn="l">
              <a:lnSpc>
                <a:spcPct val="100000"/>
              </a:lnSpc>
              <a:spcBef>
                <a:spcPts val="0"/>
              </a:spcBef>
              <a:spcAft>
                <a:spcPts val="0"/>
              </a:spcAft>
              <a:buSzPts val="1400"/>
              <a:buChar char="•"/>
            </a:pPr>
            <a:r>
              <a:rPr b="1" lang="en-US">
                <a:solidFill>
                  <a:schemeClr val="dk2"/>
                </a:solidFill>
              </a:rPr>
              <a:t>Autonomic arousal symptoms:</a:t>
            </a:r>
            <a:r>
              <a:rPr lang="en-US"/>
              <a:t> Palpitation/HR, Sweating, Trembling/Shaking, Dry mouth</a:t>
            </a:r>
            <a:endParaRPr/>
          </a:p>
          <a:p>
            <a:pPr indent="-317500" lvl="0" marL="457200" rtl="0" algn="l">
              <a:lnSpc>
                <a:spcPct val="100000"/>
              </a:lnSpc>
              <a:spcBef>
                <a:spcPts val="0"/>
              </a:spcBef>
              <a:spcAft>
                <a:spcPts val="0"/>
              </a:spcAft>
              <a:buSzPts val="1400"/>
              <a:buChar char="•"/>
            </a:pPr>
            <a:r>
              <a:rPr b="1" lang="en-US">
                <a:solidFill>
                  <a:schemeClr val="dk2"/>
                </a:solidFill>
              </a:rPr>
              <a:t>Symptoms involving chest/abdomen:</a:t>
            </a:r>
            <a:r>
              <a:rPr lang="en-US"/>
              <a:t> Difficulty breathing, Choking sensation, Chest pain, Nausea/ stomach churning.</a:t>
            </a:r>
            <a:endParaRPr/>
          </a:p>
          <a:p>
            <a:pPr indent="-317500" lvl="0" marL="457200" rtl="0" algn="l">
              <a:lnSpc>
                <a:spcPct val="100000"/>
              </a:lnSpc>
              <a:spcBef>
                <a:spcPts val="0"/>
              </a:spcBef>
              <a:spcAft>
                <a:spcPts val="0"/>
              </a:spcAft>
              <a:buSzPts val="1400"/>
              <a:buChar char="•"/>
            </a:pPr>
            <a:r>
              <a:rPr b="1" lang="en-US">
                <a:solidFill>
                  <a:schemeClr val="dk2"/>
                </a:solidFill>
              </a:rPr>
              <a:t>Mental symptoms:</a:t>
            </a:r>
            <a:r>
              <a:rPr lang="en-US"/>
              <a:t> Giddiness / fainting, Derealisation or depersonalisation, Fear of losing control, Fear of dying or “going crazy”.</a:t>
            </a:r>
            <a:endParaRPr sz="2000">
              <a:solidFill>
                <a:schemeClr val="dk1"/>
              </a:solidFill>
              <a:latin typeface="Calibri"/>
              <a:ea typeface="Calibri"/>
              <a:cs typeface="Calibri"/>
              <a:sym typeface="Calibri"/>
            </a:endParaRPr>
          </a:p>
          <a:p>
            <a:pPr indent="-317500" lvl="0" marL="457200" rtl="0" algn="l">
              <a:lnSpc>
                <a:spcPct val="100000"/>
              </a:lnSpc>
              <a:spcBef>
                <a:spcPts val="0"/>
              </a:spcBef>
              <a:spcAft>
                <a:spcPts val="0"/>
              </a:spcAft>
              <a:buSzPts val="1400"/>
              <a:buChar char="•"/>
            </a:pPr>
            <a:r>
              <a:rPr b="1" lang="en-US">
                <a:solidFill>
                  <a:schemeClr val="dk2"/>
                </a:solidFill>
              </a:rPr>
              <a:t>General symptoms: </a:t>
            </a:r>
            <a:r>
              <a:rPr lang="en-US"/>
              <a:t>Hot flushes/cold chills, Numbness/tingling, Muscle tension/ aches, Restlessness, Feelings of keyed up, on the edge, Lump in the throat.</a:t>
            </a:r>
            <a:endParaRPr/>
          </a:p>
          <a:p>
            <a:pPr indent="-317500" lvl="0" marL="457200" rtl="0" algn="l">
              <a:lnSpc>
                <a:spcPct val="100000"/>
              </a:lnSpc>
              <a:spcBef>
                <a:spcPts val="0"/>
              </a:spcBef>
              <a:spcAft>
                <a:spcPts val="0"/>
              </a:spcAft>
              <a:buSzPts val="1400"/>
              <a:buChar char="•"/>
            </a:pPr>
            <a:r>
              <a:rPr b="1" lang="en-US">
                <a:solidFill>
                  <a:schemeClr val="dk2"/>
                </a:solidFill>
              </a:rPr>
              <a:t>Other symptoms:</a:t>
            </a:r>
            <a:r>
              <a:rPr b="1" lang="en-US">
                <a:solidFill>
                  <a:schemeClr val="dk1"/>
                </a:solidFill>
              </a:rPr>
              <a:t> </a:t>
            </a:r>
            <a:r>
              <a:rPr lang="en-US"/>
              <a:t>Exaggerated responses to minor surprises, Easily being startled, Persistent irritability, Poor sleep (initial insomnia, night terrors, waking and feeling unrefreshed), Poor concentration, Mind goes blank.</a:t>
            </a:r>
            <a:endParaRPr/>
          </a:p>
        </p:txBody>
      </p:sp>
      <p:pic>
        <p:nvPicPr>
          <p:cNvPr id="1310" name="Google Shape;1310;g2b4aaa32f61_0_210"/>
          <p:cNvPicPr preferRelativeResize="0"/>
          <p:nvPr/>
        </p:nvPicPr>
        <p:blipFill rotWithShape="1">
          <a:blip r:embed="rId3">
            <a:alphaModFix/>
          </a:blip>
          <a:srcRect b="0" l="0" r="0" t="0"/>
          <a:stretch/>
        </p:blipFill>
        <p:spPr>
          <a:xfrm>
            <a:off x="7448600" y="1733550"/>
            <a:ext cx="1695450" cy="167640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4" name="Shape 1314"/>
        <p:cNvGrpSpPr/>
        <p:nvPr/>
      </p:nvGrpSpPr>
      <p:grpSpPr>
        <a:xfrm>
          <a:off x="0" y="0"/>
          <a:ext cx="0" cy="0"/>
          <a:chOff x="0" y="0"/>
          <a:chExt cx="0" cy="0"/>
        </a:xfrm>
      </p:grpSpPr>
      <p:sp>
        <p:nvSpPr>
          <p:cNvPr id="1315" name="Google Shape;1315;g2b4aaa32f61_0_221"/>
          <p:cNvSpPr txBox="1"/>
          <p:nvPr>
            <p:ph type="title"/>
          </p:nvPr>
        </p:nvSpPr>
        <p:spPr>
          <a:xfrm>
            <a:off x="320200" y="339475"/>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GAD cont.  </a:t>
            </a:r>
            <a:endParaRPr/>
          </a:p>
        </p:txBody>
      </p:sp>
      <p:sp>
        <p:nvSpPr>
          <p:cNvPr id="1316" name="Google Shape;1316;g2b4aaa32f61_0_221"/>
          <p:cNvSpPr txBox="1"/>
          <p:nvPr>
            <p:ph idx="1" type="body"/>
          </p:nvPr>
        </p:nvSpPr>
        <p:spPr>
          <a:xfrm>
            <a:off x="320200" y="1093600"/>
            <a:ext cx="7704000" cy="35154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b="1" lang="en-US" sz="1700">
                <a:solidFill>
                  <a:schemeClr val="dk2"/>
                </a:solidFill>
              </a:rPr>
              <a:t>DSM-V diagnostic criteria</a:t>
            </a:r>
            <a:r>
              <a:rPr lang="en-US" sz="1700"/>
              <a:t> </a:t>
            </a:r>
            <a:endParaRPr sz="1700"/>
          </a:p>
          <a:p>
            <a:pPr indent="-336550" lvl="0" marL="457200" rtl="0" algn="l">
              <a:lnSpc>
                <a:spcPct val="100000"/>
              </a:lnSpc>
              <a:spcBef>
                <a:spcPts val="0"/>
              </a:spcBef>
              <a:spcAft>
                <a:spcPts val="0"/>
              </a:spcAft>
              <a:buSzPts val="1700"/>
              <a:buChar char="•"/>
            </a:pPr>
            <a:r>
              <a:rPr lang="en-US" sz="1700"/>
              <a:t>Excessive, anxiety/worry about various daily events/activities </a:t>
            </a:r>
            <a:r>
              <a:rPr lang="en-US" sz="1700" u="sng"/>
              <a:t>&gt; 6 months</a:t>
            </a:r>
            <a:r>
              <a:rPr lang="en-US" sz="1700"/>
              <a:t> so at least 90 or more days out of 180 .</a:t>
            </a:r>
            <a:endParaRPr sz="1700"/>
          </a:p>
          <a:p>
            <a:pPr indent="-336550" lvl="0" marL="457200" rtl="0" algn="l">
              <a:lnSpc>
                <a:spcPct val="100000"/>
              </a:lnSpc>
              <a:spcBef>
                <a:spcPts val="0"/>
              </a:spcBef>
              <a:spcAft>
                <a:spcPts val="0"/>
              </a:spcAft>
              <a:buSzPts val="1700"/>
              <a:buChar char="•"/>
            </a:pPr>
            <a:r>
              <a:rPr lang="en-US" sz="1700"/>
              <a:t>Difficulty controlling the worry.</a:t>
            </a:r>
            <a:endParaRPr sz="1700"/>
          </a:p>
          <a:p>
            <a:pPr indent="-336550" lvl="0" marL="457200" rtl="0" algn="l">
              <a:lnSpc>
                <a:spcPct val="100000"/>
              </a:lnSpc>
              <a:spcBef>
                <a:spcPts val="0"/>
              </a:spcBef>
              <a:spcAft>
                <a:spcPts val="0"/>
              </a:spcAft>
              <a:buSzPts val="1700"/>
              <a:buChar char="•"/>
            </a:pPr>
            <a:r>
              <a:rPr lang="en-US" sz="1700"/>
              <a:t>Associated &gt; 3 symptoms: restlessness, fatigue, impaired concentration,  irritability, muscle tension, insomnia.</a:t>
            </a:r>
            <a:endParaRPr sz="1700"/>
          </a:p>
          <a:p>
            <a:pPr indent="-336550" lvl="0" marL="457200" rtl="0" algn="l">
              <a:lnSpc>
                <a:spcPct val="100000"/>
              </a:lnSpc>
              <a:spcBef>
                <a:spcPts val="0"/>
              </a:spcBef>
              <a:spcAft>
                <a:spcPts val="0"/>
              </a:spcAft>
              <a:buSzPts val="1700"/>
              <a:buChar char="•"/>
            </a:pPr>
            <a:r>
              <a:rPr lang="en-US" sz="1700"/>
              <a:t>Symptoms are not caused by the direct effects of a substance, or another mental disorder or medical condition.</a:t>
            </a:r>
            <a:endParaRPr sz="1700"/>
          </a:p>
          <a:p>
            <a:pPr indent="-336550" lvl="0" marL="457200" rtl="0" algn="l">
              <a:lnSpc>
                <a:spcPct val="100000"/>
              </a:lnSpc>
              <a:spcBef>
                <a:spcPts val="0"/>
              </a:spcBef>
              <a:spcAft>
                <a:spcPts val="0"/>
              </a:spcAft>
              <a:buSzPts val="1700"/>
              <a:buChar char="•"/>
            </a:pPr>
            <a:r>
              <a:rPr lang="en-US" sz="1700"/>
              <a:t>Symptoms cause significant social or occupational dysfunction</a:t>
            </a:r>
            <a:endParaRPr sz="1700"/>
          </a:p>
          <a:p>
            <a:pPr indent="0" lvl="0" marL="0" rtl="0" algn="l">
              <a:lnSpc>
                <a:spcPct val="100000"/>
              </a:lnSpc>
              <a:spcBef>
                <a:spcPts val="0"/>
              </a:spcBef>
              <a:spcAft>
                <a:spcPts val="0"/>
              </a:spcAft>
              <a:buSzPts val="1400"/>
              <a:buNone/>
            </a:pPr>
            <a:r>
              <a:rPr b="1" lang="en-US" sz="1700">
                <a:solidFill>
                  <a:schemeClr val="dk2"/>
                </a:solidFill>
              </a:rPr>
              <a:t>Epidemiology/etiology</a:t>
            </a:r>
            <a:endParaRPr b="1" sz="1700">
              <a:solidFill>
                <a:schemeClr val="dk2"/>
              </a:solidFill>
            </a:endParaRPr>
          </a:p>
          <a:p>
            <a:pPr indent="-336550" lvl="0" marL="457200" rtl="0" algn="l">
              <a:lnSpc>
                <a:spcPct val="100000"/>
              </a:lnSpc>
              <a:spcBef>
                <a:spcPts val="0"/>
              </a:spcBef>
              <a:spcAft>
                <a:spcPts val="0"/>
              </a:spcAft>
              <a:buSzPts val="1700"/>
              <a:buChar char="•"/>
            </a:pPr>
            <a:r>
              <a:rPr lang="en-US" sz="1700"/>
              <a:t>Lifetime prevalence: 5–9%.</a:t>
            </a:r>
            <a:endParaRPr sz="1700"/>
          </a:p>
          <a:p>
            <a:pPr indent="-336550" lvl="0" marL="457200" rtl="0" algn="l">
              <a:lnSpc>
                <a:spcPct val="100000"/>
              </a:lnSpc>
              <a:spcBef>
                <a:spcPts val="0"/>
              </a:spcBef>
              <a:spcAft>
                <a:spcPts val="0"/>
              </a:spcAft>
              <a:buSzPts val="1700"/>
              <a:buChar char="•"/>
            </a:pPr>
            <a:r>
              <a:rPr lang="en-US" sz="1700"/>
              <a:t>GAD rates higher in women compared to men </a:t>
            </a:r>
            <a:r>
              <a:rPr lang="en-US" sz="1700" u="sng"/>
              <a:t>(2:1).</a:t>
            </a:r>
            <a:endParaRPr sz="1700" u="sng"/>
          </a:p>
          <a:p>
            <a:pPr indent="-336550" lvl="0" marL="457200" rtl="0" algn="l">
              <a:lnSpc>
                <a:spcPct val="100000"/>
              </a:lnSpc>
              <a:spcBef>
                <a:spcPts val="0"/>
              </a:spcBef>
              <a:spcAft>
                <a:spcPts val="0"/>
              </a:spcAft>
              <a:buSzPts val="1700"/>
              <a:buChar char="•"/>
            </a:pPr>
            <a:r>
              <a:rPr lang="en-US" sz="1700"/>
              <a:t>One-third of risk for developing GAD is </a:t>
            </a:r>
            <a:r>
              <a:rPr lang="en-US" sz="1700" u="sng"/>
              <a:t>genetic</a:t>
            </a:r>
            <a:r>
              <a:rPr lang="en-US" sz="1700"/>
              <a:t>.</a:t>
            </a:r>
            <a:endParaRPr sz="1700"/>
          </a:p>
        </p:txBody>
      </p:sp>
      <p:sp>
        <p:nvSpPr>
          <p:cNvPr id="1317" name="Google Shape;1317;g2b4aaa32f61_0_221"/>
          <p:cNvSpPr txBox="1"/>
          <p:nvPr/>
        </p:nvSpPr>
        <p:spPr>
          <a:xfrm>
            <a:off x="283608" y="1383383"/>
            <a:ext cx="4632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F3542"/>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1" name="Shape 1321"/>
        <p:cNvGrpSpPr/>
        <p:nvPr/>
      </p:nvGrpSpPr>
      <p:grpSpPr>
        <a:xfrm>
          <a:off x="0" y="0"/>
          <a:ext cx="0" cy="0"/>
          <a:chOff x="0" y="0"/>
          <a:chExt cx="0" cy="0"/>
        </a:xfrm>
      </p:grpSpPr>
      <p:sp>
        <p:nvSpPr>
          <p:cNvPr id="1322" name="Google Shape;1322;g2b4aaa32f61_0_229"/>
          <p:cNvSpPr txBox="1"/>
          <p:nvPr>
            <p:ph type="title"/>
          </p:nvPr>
        </p:nvSpPr>
        <p:spPr>
          <a:xfrm>
            <a:off x="293975" y="376300"/>
            <a:ext cx="8130000" cy="7359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GAD course, prognosis, treatment</a:t>
            </a:r>
            <a:endParaRPr/>
          </a:p>
        </p:txBody>
      </p:sp>
      <p:sp>
        <p:nvSpPr>
          <p:cNvPr id="1323" name="Google Shape;1323;g2b4aaa32f61_0_229"/>
          <p:cNvSpPr txBox="1"/>
          <p:nvPr>
            <p:ph idx="1" type="body"/>
          </p:nvPr>
        </p:nvSpPr>
        <p:spPr>
          <a:xfrm>
            <a:off x="352775" y="1321375"/>
            <a:ext cx="8070600" cy="3652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b="1" lang="en-US" sz="1500">
                <a:solidFill>
                  <a:schemeClr val="dk2"/>
                </a:solidFill>
              </a:rPr>
              <a:t>Course and prognosis </a:t>
            </a:r>
            <a:endParaRPr b="1" sz="1500">
              <a:solidFill>
                <a:schemeClr val="dk2"/>
              </a:solidFill>
            </a:endParaRPr>
          </a:p>
          <a:p>
            <a:pPr indent="0" lvl="0" marL="0" rtl="0" algn="l">
              <a:lnSpc>
                <a:spcPct val="100000"/>
              </a:lnSpc>
              <a:spcBef>
                <a:spcPts val="0"/>
              </a:spcBef>
              <a:spcAft>
                <a:spcPts val="0"/>
              </a:spcAft>
              <a:buClr>
                <a:schemeClr val="dk1"/>
              </a:buClr>
              <a:buSzPts val="1100"/>
              <a:buFont typeface="Arial"/>
              <a:buNone/>
            </a:pPr>
            <a:r>
              <a:rPr lang="en-US" sz="1500">
                <a:solidFill>
                  <a:schemeClr val="dk1"/>
                </a:solidFill>
              </a:rPr>
              <a:t>■ </a:t>
            </a:r>
            <a:r>
              <a:rPr lang="en-US" sz="1500"/>
              <a:t>Symptoms of worry begin in childhood.</a:t>
            </a:r>
            <a:endParaRPr sz="1500"/>
          </a:p>
          <a:p>
            <a:pPr indent="0" lvl="0" marL="0" rtl="0" algn="l">
              <a:lnSpc>
                <a:spcPct val="100000"/>
              </a:lnSpc>
              <a:spcBef>
                <a:spcPts val="0"/>
              </a:spcBef>
              <a:spcAft>
                <a:spcPts val="0"/>
              </a:spcAft>
              <a:buClr>
                <a:schemeClr val="dk1"/>
              </a:buClr>
              <a:buSzPts val="1100"/>
              <a:buFont typeface="Arial"/>
              <a:buNone/>
            </a:pPr>
            <a:r>
              <a:rPr lang="en-US" sz="1500"/>
              <a:t>■ Median age of onset of GAD: 30 years.</a:t>
            </a:r>
            <a:endParaRPr sz="1500"/>
          </a:p>
          <a:p>
            <a:pPr indent="0" lvl="0" marL="0" rtl="0" algn="l">
              <a:lnSpc>
                <a:spcPct val="100000"/>
              </a:lnSpc>
              <a:spcBef>
                <a:spcPts val="0"/>
              </a:spcBef>
              <a:spcAft>
                <a:spcPts val="0"/>
              </a:spcAft>
              <a:buClr>
                <a:schemeClr val="dk1"/>
              </a:buClr>
              <a:buSzPts val="1100"/>
              <a:buFont typeface="Arial"/>
              <a:buNone/>
            </a:pPr>
            <a:r>
              <a:rPr lang="en-US" sz="1500"/>
              <a:t>■ Course is </a:t>
            </a:r>
            <a:r>
              <a:rPr b="1" lang="en-US" sz="1500">
                <a:solidFill>
                  <a:schemeClr val="accent1"/>
                </a:solidFill>
              </a:rPr>
              <a:t>chronic</a:t>
            </a:r>
            <a:r>
              <a:rPr lang="en-US" sz="1500"/>
              <a:t>, with </a:t>
            </a:r>
            <a:r>
              <a:rPr lang="en-US" sz="1500" u="sng"/>
              <a:t>waxing and waning</a:t>
            </a:r>
            <a:r>
              <a:rPr lang="en-US" sz="1500"/>
              <a:t> symptoms.</a:t>
            </a:r>
            <a:endParaRPr sz="1500"/>
          </a:p>
          <a:p>
            <a:pPr indent="0" lvl="0" marL="0" rtl="0" algn="l">
              <a:lnSpc>
                <a:spcPct val="100000"/>
              </a:lnSpc>
              <a:spcBef>
                <a:spcPts val="0"/>
              </a:spcBef>
              <a:spcAft>
                <a:spcPts val="0"/>
              </a:spcAft>
              <a:buClr>
                <a:schemeClr val="dk1"/>
              </a:buClr>
              <a:buSzPts val="1100"/>
              <a:buFont typeface="Arial"/>
              <a:buNone/>
            </a:pPr>
            <a:r>
              <a:rPr lang="en-US" sz="1500"/>
              <a:t>■ Rates of full remission are low.</a:t>
            </a:r>
            <a:endParaRPr sz="1500"/>
          </a:p>
          <a:p>
            <a:pPr indent="0" lvl="0" marL="0" rtl="0" algn="l">
              <a:lnSpc>
                <a:spcPct val="100000"/>
              </a:lnSpc>
              <a:spcBef>
                <a:spcPts val="0"/>
              </a:spcBef>
              <a:spcAft>
                <a:spcPts val="0"/>
              </a:spcAft>
              <a:buClr>
                <a:schemeClr val="dk1"/>
              </a:buClr>
              <a:buSzPts val="1100"/>
              <a:buFont typeface="Arial"/>
              <a:buNone/>
            </a:pPr>
            <a:r>
              <a:rPr lang="en-US" sz="1500"/>
              <a:t>■ GAD is highly comorbid with other anxiety and depressive disorders.</a:t>
            </a:r>
            <a:endParaRPr sz="1500"/>
          </a:p>
          <a:p>
            <a:pPr indent="0" lvl="0" marL="0" rtl="0" algn="l">
              <a:lnSpc>
                <a:spcPct val="100000"/>
              </a:lnSpc>
              <a:spcBef>
                <a:spcPts val="0"/>
              </a:spcBef>
              <a:spcAft>
                <a:spcPts val="0"/>
              </a:spcAft>
              <a:buSzPts val="1400"/>
              <a:buNone/>
            </a:pPr>
            <a:r>
              <a:t/>
            </a:r>
            <a:endParaRPr sz="1500"/>
          </a:p>
          <a:p>
            <a:pPr indent="0" lvl="0" marL="0" rtl="0" algn="l">
              <a:lnSpc>
                <a:spcPct val="100000"/>
              </a:lnSpc>
              <a:spcBef>
                <a:spcPts val="0"/>
              </a:spcBef>
              <a:spcAft>
                <a:spcPts val="0"/>
              </a:spcAft>
              <a:buClr>
                <a:schemeClr val="dk1"/>
              </a:buClr>
              <a:buSzPts val="1100"/>
              <a:buFont typeface="Arial"/>
              <a:buNone/>
            </a:pPr>
            <a:r>
              <a:rPr b="1" lang="en-US" sz="1500">
                <a:solidFill>
                  <a:schemeClr val="dk2"/>
                </a:solidFill>
              </a:rPr>
              <a:t>Treatment</a:t>
            </a:r>
            <a:endParaRPr b="1" sz="1500">
              <a:solidFill>
                <a:schemeClr val="dk2"/>
              </a:solidFill>
            </a:endParaRPr>
          </a:p>
          <a:p>
            <a:pPr indent="0" lvl="0" marL="0" rtl="0" algn="l">
              <a:lnSpc>
                <a:spcPct val="100000"/>
              </a:lnSpc>
              <a:spcBef>
                <a:spcPts val="0"/>
              </a:spcBef>
              <a:spcAft>
                <a:spcPts val="0"/>
              </a:spcAft>
              <a:buClr>
                <a:schemeClr val="dk1"/>
              </a:buClr>
              <a:buSzPts val="1100"/>
              <a:buFont typeface="Arial"/>
              <a:buNone/>
            </a:pPr>
            <a:r>
              <a:rPr lang="en-US" sz="1500"/>
              <a:t>The most effective treatment approach </a:t>
            </a:r>
            <a:r>
              <a:rPr lang="en-US" sz="1500" u="sng"/>
              <a:t>combines psychotherapy and pharmacotherapy</a:t>
            </a:r>
            <a:r>
              <a:rPr lang="en-US" sz="1500"/>
              <a:t>:</a:t>
            </a:r>
            <a:endParaRPr sz="1500"/>
          </a:p>
          <a:p>
            <a:pPr indent="0" lvl="0" marL="0" rtl="0" algn="l">
              <a:lnSpc>
                <a:spcPct val="100000"/>
              </a:lnSpc>
              <a:spcBef>
                <a:spcPts val="0"/>
              </a:spcBef>
              <a:spcAft>
                <a:spcPts val="0"/>
              </a:spcAft>
              <a:buClr>
                <a:schemeClr val="dk1"/>
              </a:buClr>
              <a:buSzPts val="1100"/>
              <a:buFont typeface="Arial"/>
              <a:buNone/>
            </a:pPr>
            <a:r>
              <a:rPr lang="en-US" sz="1500"/>
              <a:t>■ CBT.</a:t>
            </a:r>
            <a:endParaRPr sz="1500"/>
          </a:p>
          <a:p>
            <a:pPr indent="0" lvl="0" marL="0" rtl="0" algn="l">
              <a:lnSpc>
                <a:spcPct val="100000"/>
              </a:lnSpc>
              <a:spcBef>
                <a:spcPts val="0"/>
              </a:spcBef>
              <a:spcAft>
                <a:spcPts val="0"/>
              </a:spcAft>
              <a:buClr>
                <a:schemeClr val="dk1"/>
              </a:buClr>
              <a:buSzPts val="1100"/>
              <a:buFont typeface="Arial"/>
              <a:buNone/>
            </a:pPr>
            <a:r>
              <a:rPr lang="en-US" sz="1500"/>
              <a:t>■ SSRIs (e.g., sertraline, citalopram) or SNRIs (e.g., venlafaxine).</a:t>
            </a:r>
            <a:endParaRPr sz="1500"/>
          </a:p>
          <a:p>
            <a:pPr indent="0" lvl="0" marL="0" rtl="0" algn="l">
              <a:lnSpc>
                <a:spcPct val="100000"/>
              </a:lnSpc>
              <a:spcBef>
                <a:spcPts val="0"/>
              </a:spcBef>
              <a:spcAft>
                <a:spcPts val="0"/>
              </a:spcAft>
              <a:buClr>
                <a:schemeClr val="dk1"/>
              </a:buClr>
              <a:buSzPts val="1100"/>
              <a:buFont typeface="Arial"/>
              <a:buNone/>
            </a:pPr>
            <a:r>
              <a:rPr lang="en-US" sz="1500"/>
              <a:t>■ Can also consider a short-term course of benzodiazepines or augmentation with buspirone.</a:t>
            </a:r>
            <a:endParaRPr sz="1500"/>
          </a:p>
          <a:p>
            <a:pPr indent="0" lvl="0" marL="0" rtl="0" algn="l">
              <a:lnSpc>
                <a:spcPct val="100000"/>
              </a:lnSpc>
              <a:spcBef>
                <a:spcPts val="0"/>
              </a:spcBef>
              <a:spcAft>
                <a:spcPts val="0"/>
              </a:spcAft>
              <a:buSzPts val="1400"/>
              <a:buNone/>
            </a:pPr>
            <a:r>
              <a:rPr lang="en-US" sz="1500"/>
              <a:t>■ Much less commonly used medications are TCAs and MAOIs.</a:t>
            </a:r>
            <a:endParaRPr sz="1500"/>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7" name="Shape 1327"/>
        <p:cNvGrpSpPr/>
        <p:nvPr/>
      </p:nvGrpSpPr>
      <p:grpSpPr>
        <a:xfrm>
          <a:off x="0" y="0"/>
          <a:ext cx="0" cy="0"/>
          <a:chOff x="0" y="0"/>
          <a:chExt cx="0" cy="0"/>
        </a:xfrm>
      </p:grpSpPr>
      <p:sp>
        <p:nvSpPr>
          <p:cNvPr id="1328" name="Google Shape;1328;g2b4aaa32f61_0_237"/>
          <p:cNvSpPr txBox="1"/>
          <p:nvPr>
            <p:ph type="title"/>
          </p:nvPr>
        </p:nvSpPr>
        <p:spPr>
          <a:xfrm>
            <a:off x="576900" y="482125"/>
            <a:ext cx="7847100" cy="630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Panic attacks </a:t>
            </a:r>
            <a:endParaRPr/>
          </a:p>
        </p:txBody>
      </p:sp>
      <p:sp>
        <p:nvSpPr>
          <p:cNvPr id="1329" name="Google Shape;1329;g2b4aaa32f61_0_237"/>
          <p:cNvSpPr txBox="1"/>
          <p:nvPr>
            <p:ph idx="1" type="body"/>
          </p:nvPr>
        </p:nvSpPr>
        <p:spPr>
          <a:xfrm>
            <a:off x="576200" y="1281750"/>
            <a:ext cx="7847100" cy="36570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00000"/>
              </a:lnSpc>
              <a:spcBef>
                <a:spcPts val="1000"/>
              </a:spcBef>
              <a:spcAft>
                <a:spcPts val="0"/>
              </a:spcAft>
              <a:buSzPts val="1400"/>
              <a:buNone/>
            </a:pPr>
            <a:r>
              <a:rPr lang="en-US"/>
              <a:t>Panic attacks are a type of fear response involving an </a:t>
            </a:r>
            <a:r>
              <a:rPr lang="en-US" u="sng"/>
              <a:t>abrupt surge of intense anxiety</a:t>
            </a:r>
            <a:r>
              <a:rPr lang="en-US"/>
              <a:t> which may be triggered or occur spontaneously.</a:t>
            </a:r>
            <a:endParaRPr/>
          </a:p>
          <a:p>
            <a:pPr indent="0" lvl="0" marL="0" rtl="0" algn="l">
              <a:lnSpc>
                <a:spcPct val="100000"/>
              </a:lnSpc>
              <a:spcBef>
                <a:spcPts val="1000"/>
              </a:spcBef>
              <a:spcAft>
                <a:spcPts val="0"/>
              </a:spcAft>
              <a:buClr>
                <a:schemeClr val="dk1"/>
              </a:buClr>
              <a:buSzPts val="1100"/>
              <a:buFont typeface="Arial"/>
              <a:buNone/>
            </a:pPr>
            <a:r>
              <a:rPr lang="en-US"/>
              <a:t>It </a:t>
            </a:r>
            <a:r>
              <a:rPr lang="en-US" u="sng"/>
              <a:t>peaks within minutes</a:t>
            </a:r>
            <a:r>
              <a:rPr lang="en-US"/>
              <a:t> and usually </a:t>
            </a:r>
            <a:r>
              <a:rPr lang="en-US" u="sng"/>
              <a:t>resolves within half an hour.</a:t>
            </a:r>
            <a:endParaRPr u="sng"/>
          </a:p>
          <a:p>
            <a:pPr indent="0" lvl="0" marL="0" rtl="0" algn="l">
              <a:lnSpc>
                <a:spcPct val="100000"/>
              </a:lnSpc>
              <a:spcBef>
                <a:spcPts val="1000"/>
              </a:spcBef>
              <a:spcAft>
                <a:spcPts val="0"/>
              </a:spcAft>
              <a:buSzPts val="1400"/>
              <a:buNone/>
            </a:pPr>
            <a:r>
              <a:rPr b="1" lang="en-US"/>
              <a:t>The DSM-5 characterized panic attack as the sudden onset of at least four of the following thirteen symptoms:</a:t>
            </a:r>
            <a:endParaRPr b="1"/>
          </a:p>
          <a:p>
            <a:pPr indent="0" lvl="0" marL="0" rtl="0" algn="l">
              <a:lnSpc>
                <a:spcPct val="100000"/>
              </a:lnSpc>
              <a:spcBef>
                <a:spcPts val="0"/>
              </a:spcBef>
              <a:spcAft>
                <a:spcPts val="0"/>
              </a:spcAft>
              <a:buClr>
                <a:schemeClr val="dk1"/>
              </a:buClr>
              <a:buSzPts val="1100"/>
              <a:buFont typeface="Arial"/>
              <a:buNone/>
            </a:pPr>
            <a:r>
              <a:t/>
            </a:r>
            <a:endParaRPr b="1"/>
          </a:p>
          <a:p>
            <a:pPr indent="0" lvl="0" marL="0" rtl="0" algn="l">
              <a:lnSpc>
                <a:spcPct val="100000"/>
              </a:lnSpc>
              <a:spcBef>
                <a:spcPts val="0"/>
              </a:spcBef>
              <a:spcAft>
                <a:spcPts val="0"/>
              </a:spcAft>
              <a:buClr>
                <a:schemeClr val="dk1"/>
              </a:buClr>
              <a:buSzPts val="1100"/>
              <a:buFont typeface="Arial"/>
              <a:buNone/>
            </a:pPr>
            <a:r>
              <a:rPr b="1" lang="en-US">
                <a:solidFill>
                  <a:schemeClr val="dk2"/>
                </a:solidFill>
              </a:rPr>
              <a:t>Physical symptoms:</a:t>
            </a:r>
            <a:endParaRPr b="1">
              <a:solidFill>
                <a:schemeClr val="dk2"/>
              </a:solidFill>
            </a:endParaRPr>
          </a:p>
          <a:p>
            <a:pPr indent="-317500" lvl="0" marL="457200" rtl="0" algn="l">
              <a:lnSpc>
                <a:spcPct val="100000"/>
              </a:lnSpc>
              <a:spcBef>
                <a:spcPts val="0"/>
              </a:spcBef>
              <a:spcAft>
                <a:spcPts val="0"/>
              </a:spcAft>
              <a:buSzPts val="1400"/>
              <a:buAutoNum type="arabicPeriod"/>
            </a:pPr>
            <a:r>
              <a:rPr lang="en-US"/>
              <a:t>Palpitations</a:t>
            </a:r>
            <a:endParaRPr/>
          </a:p>
          <a:p>
            <a:pPr indent="-317500" lvl="0" marL="457200" rtl="0" algn="l">
              <a:lnSpc>
                <a:spcPct val="100000"/>
              </a:lnSpc>
              <a:spcBef>
                <a:spcPts val="0"/>
              </a:spcBef>
              <a:spcAft>
                <a:spcPts val="0"/>
              </a:spcAft>
              <a:buSzPts val="1400"/>
              <a:buAutoNum type="arabicPeriod"/>
            </a:pPr>
            <a:r>
              <a:rPr lang="en-US"/>
              <a:t>Sweating</a:t>
            </a:r>
            <a:endParaRPr/>
          </a:p>
          <a:p>
            <a:pPr indent="-317500" lvl="0" marL="457200" rtl="0" algn="l">
              <a:lnSpc>
                <a:spcPct val="100000"/>
              </a:lnSpc>
              <a:spcBef>
                <a:spcPts val="0"/>
              </a:spcBef>
              <a:spcAft>
                <a:spcPts val="0"/>
              </a:spcAft>
              <a:buSzPts val="1400"/>
              <a:buAutoNum type="arabicPeriod"/>
            </a:pPr>
            <a:r>
              <a:rPr lang="en-US"/>
              <a:t>Tremors</a:t>
            </a:r>
            <a:endParaRPr/>
          </a:p>
          <a:p>
            <a:pPr indent="-317500" lvl="0" marL="457200" rtl="0" algn="l">
              <a:lnSpc>
                <a:spcPct val="100000"/>
              </a:lnSpc>
              <a:spcBef>
                <a:spcPts val="0"/>
              </a:spcBef>
              <a:spcAft>
                <a:spcPts val="0"/>
              </a:spcAft>
              <a:buSzPts val="1400"/>
              <a:buAutoNum type="arabicPeriod"/>
            </a:pPr>
            <a:r>
              <a:rPr lang="en-US"/>
              <a:t>Difficulties breathing</a:t>
            </a:r>
            <a:endParaRPr/>
          </a:p>
          <a:p>
            <a:pPr indent="-317500" lvl="0" marL="457200" rtl="0" algn="l">
              <a:lnSpc>
                <a:spcPct val="100000"/>
              </a:lnSpc>
              <a:spcBef>
                <a:spcPts val="0"/>
              </a:spcBef>
              <a:spcAft>
                <a:spcPts val="0"/>
              </a:spcAft>
              <a:buSzPts val="1400"/>
              <a:buAutoNum type="arabicPeriod"/>
            </a:pPr>
            <a:r>
              <a:rPr lang="en-US"/>
              <a:t>Choking sensations</a:t>
            </a:r>
            <a:endParaRPr/>
          </a:p>
          <a:p>
            <a:pPr indent="-317500" lvl="0" marL="457200" rtl="0" algn="l">
              <a:lnSpc>
                <a:spcPct val="100000"/>
              </a:lnSpc>
              <a:spcBef>
                <a:spcPts val="0"/>
              </a:spcBef>
              <a:spcAft>
                <a:spcPts val="0"/>
              </a:spcAft>
              <a:buSzPts val="1400"/>
              <a:buAutoNum type="arabicPeriod"/>
            </a:pPr>
            <a:r>
              <a:rPr lang="en-US"/>
              <a:t>Chest pain or discomfort</a:t>
            </a:r>
            <a:endParaRPr/>
          </a:p>
          <a:p>
            <a:pPr indent="-317500" lvl="0" marL="457200" rtl="0" algn="l">
              <a:lnSpc>
                <a:spcPct val="100000"/>
              </a:lnSpc>
              <a:spcBef>
                <a:spcPts val="0"/>
              </a:spcBef>
              <a:spcAft>
                <a:spcPts val="0"/>
              </a:spcAft>
              <a:buSzPts val="1400"/>
              <a:buAutoNum type="arabicPeriod"/>
            </a:pPr>
            <a:r>
              <a:rPr lang="en-US"/>
              <a:t>Abdominal discomfort</a:t>
            </a:r>
            <a:endParaRPr/>
          </a:p>
          <a:p>
            <a:pPr indent="-317500" lvl="0" marL="457200" rtl="0" algn="l">
              <a:lnSpc>
                <a:spcPct val="100000"/>
              </a:lnSpc>
              <a:spcBef>
                <a:spcPts val="0"/>
              </a:spcBef>
              <a:spcAft>
                <a:spcPts val="0"/>
              </a:spcAft>
              <a:buSzPts val="1400"/>
              <a:buAutoNum type="arabicPeriod"/>
            </a:pPr>
            <a:r>
              <a:rPr lang="en-US"/>
              <a:t>Dizziness</a:t>
            </a:r>
            <a:endParaRPr/>
          </a:p>
          <a:p>
            <a:pPr indent="-317500" lvl="0" marL="457200" rtl="0" algn="l">
              <a:lnSpc>
                <a:spcPct val="100000"/>
              </a:lnSpc>
              <a:spcBef>
                <a:spcPts val="0"/>
              </a:spcBef>
              <a:spcAft>
                <a:spcPts val="0"/>
              </a:spcAft>
              <a:buSzPts val="1400"/>
              <a:buAutoNum type="arabicPeriod"/>
            </a:pPr>
            <a:r>
              <a:rPr lang="en-US"/>
              <a:t>Feeling hot or cold</a:t>
            </a:r>
            <a:endParaRPr/>
          </a:p>
          <a:p>
            <a:pPr indent="0" lvl="0" marL="0" rtl="0" algn="l">
              <a:lnSpc>
                <a:spcPct val="100000"/>
              </a:lnSpc>
              <a:spcBef>
                <a:spcPts val="0"/>
              </a:spcBef>
              <a:spcAft>
                <a:spcPts val="0"/>
              </a:spcAft>
              <a:buSzPts val="1400"/>
              <a:buNone/>
            </a:pPr>
            <a:r>
              <a:t/>
            </a:r>
            <a:endParaRPr/>
          </a:p>
        </p:txBody>
      </p:sp>
      <p:sp>
        <p:nvSpPr>
          <p:cNvPr id="1330" name="Google Shape;1330;g2b4aaa32f61_0_237"/>
          <p:cNvSpPr txBox="1"/>
          <p:nvPr/>
        </p:nvSpPr>
        <p:spPr>
          <a:xfrm>
            <a:off x="4045200" y="2728175"/>
            <a:ext cx="4115700" cy="1262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2"/>
                </a:solidFill>
                <a:latin typeface="Rubik"/>
                <a:ea typeface="Rubik"/>
                <a:cs typeface="Rubik"/>
                <a:sym typeface="Rubik"/>
              </a:rPr>
              <a:t>Mental Symptoms:</a:t>
            </a:r>
            <a:endParaRPr b="1" i="0" sz="1400" u="none" cap="none" strike="noStrike">
              <a:solidFill>
                <a:schemeClr val="dk2"/>
              </a:solidFill>
              <a:latin typeface="Rubik"/>
              <a:ea typeface="Rubik"/>
              <a:cs typeface="Rubik"/>
              <a:sym typeface="Rubik"/>
            </a:endParaRPr>
          </a:p>
          <a:p>
            <a:pPr indent="-317500" lvl="0" marL="457200" marR="0" rtl="0" algn="l">
              <a:lnSpc>
                <a:spcPct val="100000"/>
              </a:lnSpc>
              <a:spcBef>
                <a:spcPts val="0"/>
              </a:spcBef>
              <a:spcAft>
                <a:spcPts val="0"/>
              </a:spcAft>
              <a:buClr>
                <a:srgbClr val="000000"/>
              </a:buClr>
              <a:buSzPts val="1400"/>
              <a:buFont typeface="Rubik"/>
              <a:buAutoNum type="arabicPeriod" startAt="10"/>
            </a:pPr>
            <a:r>
              <a:rPr b="0" i="0" lang="en-US" sz="1400" u="none" cap="none" strike="noStrike">
                <a:solidFill>
                  <a:srgbClr val="000000"/>
                </a:solidFill>
                <a:latin typeface="Rubik"/>
                <a:ea typeface="Rubik"/>
                <a:cs typeface="Rubik"/>
                <a:sym typeface="Rubik"/>
              </a:rPr>
              <a:t>Derealization</a:t>
            </a:r>
            <a:endParaRPr b="0" i="0" sz="1400" u="none" cap="none" strike="noStrike">
              <a:solidFill>
                <a:srgbClr val="000000"/>
              </a:solidFill>
              <a:latin typeface="Rubik"/>
              <a:ea typeface="Rubik"/>
              <a:cs typeface="Rubik"/>
              <a:sym typeface="Rubik"/>
            </a:endParaRPr>
          </a:p>
          <a:p>
            <a:pPr indent="-317500" lvl="0" marL="457200" marR="0" rtl="0" algn="l">
              <a:lnSpc>
                <a:spcPct val="100000"/>
              </a:lnSpc>
              <a:spcBef>
                <a:spcPts val="0"/>
              </a:spcBef>
              <a:spcAft>
                <a:spcPts val="0"/>
              </a:spcAft>
              <a:buClr>
                <a:srgbClr val="000000"/>
              </a:buClr>
              <a:buSzPts val="1400"/>
              <a:buFont typeface="Rubik"/>
              <a:buAutoNum type="arabicPeriod" startAt="10"/>
            </a:pPr>
            <a:r>
              <a:rPr b="0" i="0" lang="en-US" sz="1400" u="none" cap="none" strike="noStrike">
                <a:solidFill>
                  <a:srgbClr val="000000"/>
                </a:solidFill>
                <a:latin typeface="Rubik"/>
                <a:ea typeface="Rubik"/>
                <a:cs typeface="Rubik"/>
                <a:sym typeface="Rubik"/>
              </a:rPr>
              <a:t>Depersonalization</a:t>
            </a:r>
            <a:endParaRPr b="0" i="0" sz="1400" u="none" cap="none" strike="noStrike">
              <a:solidFill>
                <a:srgbClr val="000000"/>
              </a:solidFill>
              <a:latin typeface="Rubik"/>
              <a:ea typeface="Rubik"/>
              <a:cs typeface="Rubik"/>
              <a:sym typeface="Rubik"/>
            </a:endParaRPr>
          </a:p>
          <a:p>
            <a:pPr indent="-317500" lvl="0" marL="457200" marR="0" rtl="0" algn="l">
              <a:lnSpc>
                <a:spcPct val="100000"/>
              </a:lnSpc>
              <a:spcBef>
                <a:spcPts val="0"/>
              </a:spcBef>
              <a:spcAft>
                <a:spcPts val="0"/>
              </a:spcAft>
              <a:buClr>
                <a:srgbClr val="000000"/>
              </a:buClr>
              <a:buSzPts val="1400"/>
              <a:buFont typeface="Rubik"/>
              <a:buAutoNum type="arabicPeriod" startAt="10"/>
            </a:pPr>
            <a:r>
              <a:rPr b="0" i="0" lang="en-US" sz="1400" u="none" cap="none" strike="noStrike">
                <a:solidFill>
                  <a:srgbClr val="000000"/>
                </a:solidFill>
                <a:latin typeface="Rubik"/>
                <a:ea typeface="Rubik"/>
                <a:cs typeface="Rubik"/>
                <a:sym typeface="Rubik"/>
              </a:rPr>
              <a:t>Feelings of losing control and going crazy</a:t>
            </a:r>
            <a:endParaRPr b="0" i="0" sz="1400" u="none" cap="none" strike="noStrike">
              <a:solidFill>
                <a:srgbClr val="000000"/>
              </a:solidFill>
              <a:latin typeface="Rubik"/>
              <a:ea typeface="Rubik"/>
              <a:cs typeface="Rubik"/>
              <a:sym typeface="Rubik"/>
            </a:endParaRPr>
          </a:p>
          <a:p>
            <a:pPr indent="-317500" lvl="0" marL="457200" marR="0" rtl="0" algn="l">
              <a:lnSpc>
                <a:spcPct val="100000"/>
              </a:lnSpc>
              <a:spcBef>
                <a:spcPts val="0"/>
              </a:spcBef>
              <a:spcAft>
                <a:spcPts val="0"/>
              </a:spcAft>
              <a:buClr>
                <a:srgbClr val="000000"/>
              </a:buClr>
              <a:buSzPts val="1400"/>
              <a:buFont typeface="Rubik"/>
              <a:buAutoNum type="arabicPeriod" startAt="10"/>
            </a:pPr>
            <a:r>
              <a:rPr b="0" i="0" lang="en-US" sz="1400" u="none" cap="none" strike="noStrike">
                <a:solidFill>
                  <a:srgbClr val="000000"/>
                </a:solidFill>
                <a:latin typeface="Rubik"/>
                <a:ea typeface="Rubik"/>
                <a:cs typeface="Rubik"/>
                <a:sym typeface="Rubik"/>
              </a:rPr>
              <a:t>Feelings of death</a:t>
            </a:r>
            <a:endParaRPr b="0" i="0" sz="1400" u="none" cap="none" strike="noStrike">
              <a:solidFill>
                <a:srgbClr val="000000"/>
              </a:solidFill>
              <a:latin typeface="Rubik"/>
              <a:ea typeface="Rubik"/>
              <a:cs typeface="Rubik"/>
              <a:sym typeface="Rubik"/>
            </a:endParaRPr>
          </a:p>
        </p:txBody>
      </p:sp>
      <p:sp>
        <p:nvSpPr>
          <p:cNvPr id="1331" name="Google Shape;1331;g2b4aaa32f61_0_237"/>
          <p:cNvSpPr txBox="1"/>
          <p:nvPr/>
        </p:nvSpPr>
        <p:spPr>
          <a:xfrm>
            <a:off x="4468550" y="4389675"/>
            <a:ext cx="3000000" cy="8313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Rubik"/>
                <a:ea typeface="Rubik"/>
                <a:cs typeface="Rubik"/>
                <a:sym typeface="Rubik"/>
              </a:rPr>
              <a:t>Must do thyroid function test to exclude thyroid disease </a:t>
            </a:r>
            <a:endParaRPr b="0" i="0" sz="1400" u="none" cap="none" strike="noStrike">
              <a:solidFill>
                <a:srgbClr val="000000"/>
              </a:solidFill>
              <a:latin typeface="Arial"/>
              <a:ea typeface="Arial"/>
              <a:cs typeface="Arial"/>
              <a:sym typeface="Arial"/>
            </a:endParaRPr>
          </a:p>
        </p:txBody>
      </p:sp>
      <p:sp>
        <p:nvSpPr>
          <p:cNvPr id="1332" name="Google Shape;1332;g2b4aaa32f61_0_237"/>
          <p:cNvSpPr txBox="1"/>
          <p:nvPr/>
        </p:nvSpPr>
        <p:spPr>
          <a:xfrm>
            <a:off x="4398408" y="4431383"/>
            <a:ext cx="4632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F3542"/>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6" name="Shape 1336"/>
        <p:cNvGrpSpPr/>
        <p:nvPr/>
      </p:nvGrpSpPr>
      <p:grpSpPr>
        <a:xfrm>
          <a:off x="0" y="0"/>
          <a:ext cx="0" cy="0"/>
          <a:chOff x="0" y="0"/>
          <a:chExt cx="0" cy="0"/>
        </a:xfrm>
      </p:grpSpPr>
      <p:sp>
        <p:nvSpPr>
          <p:cNvPr id="1337" name="Google Shape;1337;g2b4aaa32f61_0_248"/>
          <p:cNvSpPr txBox="1"/>
          <p:nvPr>
            <p:ph type="title"/>
          </p:nvPr>
        </p:nvSpPr>
        <p:spPr>
          <a:xfrm>
            <a:off x="720000" y="5394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Panic disorder</a:t>
            </a:r>
            <a:endParaRPr/>
          </a:p>
        </p:txBody>
      </p:sp>
      <p:sp>
        <p:nvSpPr>
          <p:cNvPr id="1338" name="Google Shape;1338;g2b4aaa32f61_0_248"/>
          <p:cNvSpPr txBox="1"/>
          <p:nvPr>
            <p:ph idx="1" type="body"/>
          </p:nvPr>
        </p:nvSpPr>
        <p:spPr>
          <a:xfrm>
            <a:off x="623250" y="1321375"/>
            <a:ext cx="7420200" cy="3688200"/>
          </a:xfrm>
          <a:prstGeom prst="rect">
            <a:avLst/>
          </a:prstGeom>
          <a:noFill/>
          <a:ln>
            <a:noFill/>
          </a:ln>
        </p:spPr>
        <p:txBody>
          <a:bodyPr anchorCtr="0" anchor="t" bIns="45700" lIns="91425" spcFirstLastPara="1" rIns="91425" wrap="square" tIns="45700">
            <a:normAutofit/>
          </a:bodyPr>
          <a:lstStyle/>
          <a:p>
            <a:pPr indent="-317500" lvl="0" marL="457200" rtl="0" algn="l">
              <a:lnSpc>
                <a:spcPct val="100000"/>
              </a:lnSpc>
              <a:spcBef>
                <a:spcPts val="0"/>
              </a:spcBef>
              <a:spcAft>
                <a:spcPts val="0"/>
              </a:spcAft>
              <a:buSzPts val="1400"/>
              <a:buChar char="•"/>
            </a:pPr>
            <a:r>
              <a:rPr lang="en-US"/>
              <a:t>Panic disorder is characterized by </a:t>
            </a:r>
            <a:r>
              <a:rPr lang="en-US" u="sng"/>
              <a:t>spontaneous, recurrent panic attacks.</a:t>
            </a:r>
            <a:endParaRPr u="sng"/>
          </a:p>
          <a:p>
            <a:pPr indent="-317500" lvl="0" marL="457200" rtl="0" algn="l">
              <a:lnSpc>
                <a:spcPct val="100000"/>
              </a:lnSpc>
              <a:spcBef>
                <a:spcPts val="0"/>
              </a:spcBef>
              <a:spcAft>
                <a:spcPts val="0"/>
              </a:spcAft>
              <a:buSzPts val="1400"/>
              <a:buChar char="•"/>
            </a:pPr>
            <a:r>
              <a:rPr lang="en-US"/>
              <a:t>These attacks occur suddenly,</a:t>
            </a:r>
            <a:r>
              <a:rPr i="1" lang="en-US"/>
              <a:t> out of the blue</a:t>
            </a:r>
            <a:r>
              <a:rPr lang="en-US"/>
              <a:t>. Patients may also experience some panic attacks with a clear trigger. </a:t>
            </a:r>
            <a:endParaRPr/>
          </a:p>
          <a:p>
            <a:pPr indent="-317500" lvl="0" marL="457200" rtl="0" algn="l">
              <a:lnSpc>
                <a:spcPct val="100000"/>
              </a:lnSpc>
              <a:spcBef>
                <a:spcPts val="0"/>
              </a:spcBef>
              <a:spcAft>
                <a:spcPts val="0"/>
              </a:spcAft>
              <a:buSzPts val="1400"/>
              <a:buChar char="•"/>
            </a:pPr>
            <a:r>
              <a:rPr lang="en-US"/>
              <a:t>The frequency of attacks </a:t>
            </a:r>
            <a:r>
              <a:rPr lang="en-US" u="sng"/>
              <a:t>ranges from multiple times per day to a few monthly</a:t>
            </a:r>
            <a:r>
              <a:rPr lang="en-US"/>
              <a:t>. </a:t>
            </a:r>
            <a:endParaRPr/>
          </a:p>
          <a:p>
            <a:pPr indent="-317500" lvl="0" marL="457200" rtl="0" algn="l">
              <a:lnSpc>
                <a:spcPct val="100000"/>
              </a:lnSpc>
              <a:spcBef>
                <a:spcPts val="0"/>
              </a:spcBef>
              <a:spcAft>
                <a:spcPts val="0"/>
              </a:spcAft>
              <a:buSzPts val="1400"/>
              <a:buChar char="•"/>
            </a:pPr>
            <a:r>
              <a:rPr lang="en-US"/>
              <a:t>Patients develop debilitating anticipatory anxiety about having future attacks—“fear of the fear.”</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n-US">
                <a:solidFill>
                  <a:schemeClr val="dk2"/>
                </a:solidFill>
              </a:rPr>
              <a:t>Diagnosis and DSM-5 Criteria</a:t>
            </a:r>
            <a:endParaRPr b="1">
              <a:solidFill>
                <a:schemeClr val="dk2"/>
              </a:solidFill>
            </a:endParaRPr>
          </a:p>
          <a:p>
            <a:pPr indent="0" lvl="0" marL="0" rtl="0" algn="l">
              <a:lnSpc>
                <a:spcPct val="100000"/>
              </a:lnSpc>
              <a:spcBef>
                <a:spcPts val="0"/>
              </a:spcBef>
              <a:spcAft>
                <a:spcPts val="0"/>
              </a:spcAft>
              <a:buSzPts val="1400"/>
              <a:buNone/>
            </a:pPr>
            <a:r>
              <a:rPr lang="en-US"/>
              <a:t>■ Recurrent, unexpected panic attacks without an identifiable trigger.</a:t>
            </a:r>
            <a:endParaRPr/>
          </a:p>
          <a:p>
            <a:pPr indent="0" lvl="0" marL="0" rtl="0" algn="l">
              <a:lnSpc>
                <a:spcPct val="100000"/>
              </a:lnSpc>
              <a:spcBef>
                <a:spcPts val="0"/>
              </a:spcBef>
              <a:spcAft>
                <a:spcPts val="0"/>
              </a:spcAft>
              <a:buSzPts val="1400"/>
              <a:buNone/>
            </a:pPr>
            <a:r>
              <a:rPr lang="en-US"/>
              <a:t>■ One or more of panic attacks followed by ≥1 month of continuous worry about experiencing subsequent attacks or their consequences, and/or a maladaptive change in behaviors (e.g., avoidance of possible triggers).</a:t>
            </a:r>
            <a:endParaRPr/>
          </a:p>
          <a:p>
            <a:pPr indent="0" lvl="0" marL="0" rtl="0" algn="l">
              <a:lnSpc>
                <a:spcPct val="100000"/>
              </a:lnSpc>
              <a:spcBef>
                <a:spcPts val="0"/>
              </a:spcBef>
              <a:spcAft>
                <a:spcPts val="0"/>
              </a:spcAft>
              <a:buSzPts val="1400"/>
              <a:buNone/>
            </a:pPr>
            <a:r>
              <a:rPr lang="en-US"/>
              <a:t>■ Not caused by the direct effects of a substance, another mental disorder, or another medical condition.</a:t>
            </a:r>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2" name="Shape 1342"/>
        <p:cNvGrpSpPr/>
        <p:nvPr/>
      </p:nvGrpSpPr>
      <p:grpSpPr>
        <a:xfrm>
          <a:off x="0" y="0"/>
          <a:ext cx="0" cy="0"/>
          <a:chOff x="0" y="0"/>
          <a:chExt cx="0" cy="0"/>
        </a:xfrm>
      </p:grpSpPr>
      <p:sp>
        <p:nvSpPr>
          <p:cNvPr id="1343" name="Google Shape;1343;g2b4aaa32f61_0_257"/>
          <p:cNvSpPr txBox="1"/>
          <p:nvPr>
            <p:ph type="title"/>
          </p:nvPr>
        </p:nvSpPr>
        <p:spPr>
          <a:xfrm>
            <a:off x="347525" y="308925"/>
            <a:ext cx="8076600" cy="803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US"/>
              <a:t>Panic disorder</a:t>
            </a:r>
            <a:endParaRPr/>
          </a:p>
        </p:txBody>
      </p:sp>
      <p:sp>
        <p:nvSpPr>
          <p:cNvPr id="1344" name="Google Shape;1344;g2b4aaa32f61_0_257"/>
          <p:cNvSpPr txBox="1"/>
          <p:nvPr>
            <p:ph idx="1" type="body"/>
          </p:nvPr>
        </p:nvSpPr>
        <p:spPr>
          <a:xfrm>
            <a:off x="437625" y="1112025"/>
            <a:ext cx="7800300" cy="37920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1100"/>
              <a:buFont typeface="Arial"/>
              <a:buNone/>
            </a:pPr>
            <a:r>
              <a:rPr b="1" lang="en-US" sz="1600">
                <a:solidFill>
                  <a:schemeClr val="dk2"/>
                </a:solidFill>
              </a:rPr>
              <a:t>Epidemiology:</a:t>
            </a:r>
            <a:endParaRPr b="1" sz="1600">
              <a:solidFill>
                <a:schemeClr val="dk2"/>
              </a:solidFill>
            </a:endParaRPr>
          </a:p>
          <a:p>
            <a:pPr indent="0" lvl="0" marL="0" rtl="0" algn="l">
              <a:lnSpc>
                <a:spcPct val="100000"/>
              </a:lnSpc>
              <a:spcBef>
                <a:spcPts val="0"/>
              </a:spcBef>
              <a:spcAft>
                <a:spcPts val="0"/>
              </a:spcAft>
              <a:buClr>
                <a:schemeClr val="dk1"/>
              </a:buClr>
              <a:buSzPts val="1100"/>
              <a:buFont typeface="Arial"/>
              <a:buNone/>
            </a:pPr>
            <a:r>
              <a:rPr lang="en-US" sz="1600"/>
              <a:t> Lifetime prevalence is 4%</a:t>
            </a:r>
            <a:endParaRPr sz="1600"/>
          </a:p>
          <a:p>
            <a:pPr indent="0" lvl="0" marL="0" rtl="0" algn="l">
              <a:lnSpc>
                <a:spcPct val="100000"/>
              </a:lnSpc>
              <a:spcBef>
                <a:spcPts val="0"/>
              </a:spcBef>
              <a:spcAft>
                <a:spcPts val="0"/>
              </a:spcAft>
              <a:buClr>
                <a:schemeClr val="dk1"/>
              </a:buClr>
              <a:buSzPts val="1100"/>
              <a:buFont typeface="Arial"/>
              <a:buNone/>
            </a:pPr>
            <a:r>
              <a:rPr lang="en-US" sz="1600"/>
              <a:t> Female:male ratio is 2:1.</a:t>
            </a:r>
            <a:endParaRPr sz="1600"/>
          </a:p>
          <a:p>
            <a:pPr indent="0" lvl="0" marL="0" rtl="0" algn="l">
              <a:lnSpc>
                <a:spcPct val="100000"/>
              </a:lnSpc>
              <a:spcBef>
                <a:spcPts val="0"/>
              </a:spcBef>
              <a:spcAft>
                <a:spcPts val="0"/>
              </a:spcAft>
              <a:buSzPts val="1400"/>
              <a:buNone/>
            </a:pPr>
            <a:r>
              <a:rPr lang="en-US" sz="1600"/>
              <a:t> Median age of onset is 20-24 years old.</a:t>
            </a:r>
            <a:endParaRPr sz="1600"/>
          </a:p>
          <a:p>
            <a:pPr indent="0" lvl="0" marL="0" rtl="0" algn="l">
              <a:lnSpc>
                <a:spcPct val="100000"/>
              </a:lnSpc>
              <a:spcBef>
                <a:spcPts val="0"/>
              </a:spcBef>
              <a:spcAft>
                <a:spcPts val="0"/>
              </a:spcAft>
              <a:buClr>
                <a:schemeClr val="dk1"/>
              </a:buClr>
              <a:buSzPts val="1100"/>
              <a:buFont typeface="Arial"/>
              <a:buNone/>
            </a:pPr>
            <a:r>
              <a:t/>
            </a:r>
            <a:endParaRPr sz="1600"/>
          </a:p>
          <a:p>
            <a:pPr indent="0" lvl="0" marL="0" rtl="0" algn="l">
              <a:lnSpc>
                <a:spcPct val="100000"/>
              </a:lnSpc>
              <a:spcBef>
                <a:spcPts val="0"/>
              </a:spcBef>
              <a:spcAft>
                <a:spcPts val="0"/>
              </a:spcAft>
              <a:buClr>
                <a:schemeClr val="dk1"/>
              </a:buClr>
              <a:buSzPts val="1100"/>
              <a:buFont typeface="Arial"/>
              <a:buNone/>
            </a:pPr>
            <a:r>
              <a:rPr b="1" lang="en-US" sz="1600">
                <a:solidFill>
                  <a:schemeClr val="dk2"/>
                </a:solidFill>
              </a:rPr>
              <a:t>Course and prognosis:</a:t>
            </a:r>
            <a:endParaRPr b="1" sz="1600">
              <a:solidFill>
                <a:schemeClr val="dk2"/>
              </a:solidFill>
            </a:endParaRPr>
          </a:p>
          <a:p>
            <a:pPr indent="0" lvl="0" marL="0" rtl="0" algn="l">
              <a:lnSpc>
                <a:spcPct val="100000"/>
              </a:lnSpc>
              <a:spcBef>
                <a:spcPts val="0"/>
              </a:spcBef>
              <a:spcAft>
                <a:spcPts val="0"/>
              </a:spcAft>
              <a:buClr>
                <a:schemeClr val="dk1"/>
              </a:buClr>
              <a:buSzPts val="1100"/>
              <a:buFont typeface="Arial"/>
              <a:buNone/>
            </a:pPr>
            <a:r>
              <a:rPr lang="en-US" sz="1600"/>
              <a:t> It has a chronic course, relapses are common with discontinuation of medication.</a:t>
            </a:r>
            <a:endParaRPr sz="1600"/>
          </a:p>
          <a:p>
            <a:pPr indent="0" lvl="0" marL="0" rtl="0" algn="l">
              <a:lnSpc>
                <a:spcPct val="100000"/>
              </a:lnSpc>
              <a:spcBef>
                <a:spcPts val="0"/>
              </a:spcBef>
              <a:spcAft>
                <a:spcPts val="0"/>
              </a:spcAft>
              <a:buClr>
                <a:schemeClr val="dk1"/>
              </a:buClr>
              <a:buSzPts val="1100"/>
              <a:buFont typeface="Arial"/>
              <a:buNone/>
            </a:pPr>
            <a:r>
              <a:rPr lang="en-US" sz="1600"/>
              <a:t> Only a minority of patients has full remission of symptoms.</a:t>
            </a:r>
            <a:endParaRPr sz="1600"/>
          </a:p>
          <a:p>
            <a:pPr indent="0" lvl="0" marL="0" rtl="0" algn="l">
              <a:lnSpc>
                <a:spcPct val="100000"/>
              </a:lnSpc>
              <a:spcBef>
                <a:spcPts val="0"/>
              </a:spcBef>
              <a:spcAft>
                <a:spcPts val="0"/>
              </a:spcAft>
              <a:buClr>
                <a:schemeClr val="dk1"/>
              </a:buClr>
              <a:buSzPts val="1100"/>
              <a:buFont typeface="Arial"/>
              <a:buNone/>
            </a:pPr>
            <a:r>
              <a:rPr lang="en-US" sz="1600"/>
              <a:t> Up to 65% of patients have major depression.</a:t>
            </a:r>
            <a:endParaRPr sz="1600"/>
          </a:p>
          <a:p>
            <a:pPr indent="0" lvl="0" marL="0" rtl="0" algn="l">
              <a:lnSpc>
                <a:spcPct val="100000"/>
              </a:lnSpc>
              <a:spcBef>
                <a:spcPts val="0"/>
              </a:spcBef>
              <a:spcAft>
                <a:spcPts val="0"/>
              </a:spcAft>
              <a:buSzPts val="1400"/>
              <a:buNone/>
            </a:pPr>
            <a:r>
              <a:rPr b="1" lang="en-US" sz="1600">
                <a:solidFill>
                  <a:schemeClr val="dk2"/>
                </a:solidFill>
              </a:rPr>
              <a:t> </a:t>
            </a:r>
            <a:endParaRPr b="1" sz="1600">
              <a:solidFill>
                <a:schemeClr val="dk2"/>
              </a:solidFill>
            </a:endParaRPr>
          </a:p>
          <a:p>
            <a:pPr indent="0" lvl="0" marL="0" rtl="0" algn="l">
              <a:lnSpc>
                <a:spcPct val="100000"/>
              </a:lnSpc>
              <a:spcBef>
                <a:spcPts val="0"/>
              </a:spcBef>
              <a:spcAft>
                <a:spcPts val="0"/>
              </a:spcAft>
              <a:buClr>
                <a:schemeClr val="dk1"/>
              </a:buClr>
              <a:buSzPts val="1100"/>
              <a:buFont typeface="Arial"/>
              <a:buNone/>
            </a:pPr>
            <a:r>
              <a:rPr b="1" lang="en-US" sz="1600">
                <a:solidFill>
                  <a:schemeClr val="dk2"/>
                </a:solidFill>
              </a:rPr>
              <a:t>Treatment</a:t>
            </a:r>
            <a:endParaRPr b="1" sz="1600">
              <a:solidFill>
                <a:schemeClr val="dk2"/>
              </a:solidFill>
            </a:endParaRPr>
          </a:p>
          <a:p>
            <a:pPr indent="0" lvl="0" marL="0" rtl="0" algn="l">
              <a:lnSpc>
                <a:spcPct val="100000"/>
              </a:lnSpc>
              <a:spcBef>
                <a:spcPts val="0"/>
              </a:spcBef>
              <a:spcAft>
                <a:spcPts val="0"/>
              </a:spcAft>
              <a:buClr>
                <a:schemeClr val="dk1"/>
              </a:buClr>
              <a:buSzPts val="1100"/>
              <a:buFont typeface="Arial"/>
              <a:buNone/>
            </a:pPr>
            <a:r>
              <a:rPr lang="en-US" sz="1600"/>
              <a:t> Combination of CBT and Pharmacotherapy = most effective</a:t>
            </a:r>
            <a:endParaRPr sz="1600"/>
          </a:p>
          <a:p>
            <a:pPr indent="0" lvl="0" marL="0" rtl="0" algn="l">
              <a:lnSpc>
                <a:spcPct val="100000"/>
              </a:lnSpc>
              <a:spcBef>
                <a:spcPts val="0"/>
              </a:spcBef>
              <a:spcAft>
                <a:spcPts val="0"/>
              </a:spcAft>
              <a:buSzPts val="1400"/>
              <a:buNone/>
            </a:pPr>
            <a:r>
              <a:rPr lang="en-US" sz="1600"/>
              <a:t> ■ First-line: SSRIs (e.g., sertraline, citalopram, escitalopram).  If above options are not effective, can try TCAs (e.g., clomipramine, imipramine).</a:t>
            </a:r>
            <a:endParaRPr sz="16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nline Therapy MK Campaign by Slidesgo">
  <a:themeElements>
    <a:clrScheme name="Custom 3">
      <a:dk1>
        <a:srgbClr val="000000"/>
      </a:dk1>
      <a:lt1>
        <a:srgbClr val="FFFFFF"/>
      </a:lt1>
      <a:dk2>
        <a:srgbClr val="206A84"/>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Computergy World</dc:creator>
</cp:coreProperties>
</file>