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77" r:id="rId2"/>
    <p:sldId id="279" r:id="rId3"/>
    <p:sldId id="280" r:id="rId4"/>
    <p:sldId id="281" r:id="rId5"/>
    <p:sldId id="287" r:id="rId6"/>
    <p:sldId id="265" r:id="rId7"/>
    <p:sldId id="289" r:id="rId8"/>
    <p:sldId id="290" r:id="rId9"/>
    <p:sldId id="282" r:id="rId10"/>
    <p:sldId id="283" r:id="rId11"/>
    <p:sldId id="284" r:id="rId12"/>
    <p:sldId id="270" r:id="rId13"/>
    <p:sldId id="266" r:id="rId14"/>
    <p:sldId id="267" r:id="rId15"/>
    <p:sldId id="268" r:id="rId16"/>
    <p:sldId id="271" r:id="rId17"/>
    <p:sldId id="272" r:id="rId18"/>
    <p:sldId id="273" r:id="rId19"/>
    <p:sldId id="274" r:id="rId20"/>
    <p:sldId id="275" r:id="rId21"/>
    <p:sldId id="276" r:id="rId22"/>
    <p:sldId id="285" r:id="rId23"/>
    <p:sldId id="258" r:id="rId24"/>
    <p:sldId id="259" r:id="rId25"/>
    <p:sldId id="260" r:id="rId26"/>
    <p:sldId id="261" r:id="rId27"/>
    <p:sldId id="262" r:id="rId28"/>
    <p:sldId id="264"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75697-652F-403C-AB19-0009D1E76024}" type="datetimeFigureOut">
              <a:rPr lang="en-US" smtClean="0"/>
              <a:pPr/>
              <a:t>06/05/2026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4CD48-271A-40F3-B8C4-C27009769D16}" type="slidenum">
              <a:rPr lang="en-US" smtClean="0"/>
              <a:pPr/>
              <a:t>‹#›</a:t>
            </a:fld>
            <a:endParaRPr lang="en-US"/>
          </a:p>
        </p:txBody>
      </p:sp>
    </p:spTree>
    <p:extLst>
      <p:ext uri="{BB962C8B-B14F-4D97-AF65-F5344CB8AC3E}">
        <p14:creationId xmlns:p14="http://schemas.microsoft.com/office/powerpoint/2010/main" val="12461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FD68D0-C123-42E9-9103-003C46ED868D}"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2EB47-A049-4031-B326-B01A26E40F4B}" type="slidenum">
              <a:rPr lang="en-US"/>
              <a:pPr/>
              <a:t>23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0C8143-BE84-403D-90E9-2E32BBD32055}" type="datetime1">
              <a:rPr lang="en-US" smtClean="0"/>
              <a:pPr/>
              <a:t>06/05/2026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Nedal AAA</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BAD6C81-413D-4BD6-BE56-288C9D8FC5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D8758-2148-4A0E-B67E-2EA93784E9F5}" type="datetime1">
              <a:rPr lang="en-US" smtClean="0"/>
              <a:pPr/>
              <a:t>06/05/2026</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
        <p:nvSpPr>
          <p:cNvPr id="6" name="Slide Number Placeholder 5"/>
          <p:cNvSpPr>
            <a:spLocks noGrp="1"/>
          </p:cNvSpPr>
          <p:nvPr>
            <p:ph type="sldNum" sz="quarter" idx="12"/>
          </p:nvPr>
        </p:nvSpPr>
        <p:spPr/>
        <p:txBody>
          <a:bodyPr/>
          <a:lstStyle/>
          <a:p>
            <a:fld id="{DBAD6C81-413D-4BD6-BE56-288C9D8FC5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DBA219-ADB7-4EA9-908C-A6718FED9EA7}" type="datetime1">
              <a:rPr lang="en-US" smtClean="0"/>
              <a:pPr/>
              <a:t>06/05/2026</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
        <p:nvSpPr>
          <p:cNvPr id="6" name="Slide Number Placeholder 5"/>
          <p:cNvSpPr>
            <a:spLocks noGrp="1"/>
          </p:cNvSpPr>
          <p:nvPr>
            <p:ph type="sldNum" sz="quarter" idx="12"/>
          </p:nvPr>
        </p:nvSpPr>
        <p:spPr/>
        <p:txBody>
          <a:bodyPr/>
          <a:lstStyle/>
          <a:p>
            <a:fld id="{DBAD6C81-413D-4BD6-BE56-288C9D8FC5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9C04B-84C3-4157-90BC-E8811BC25881}" type="datetime1">
              <a:rPr lang="en-US" smtClean="0"/>
              <a:pPr/>
              <a:t>06/05/2026</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
        <p:nvSpPr>
          <p:cNvPr id="6" name="Slide Number Placeholder 5"/>
          <p:cNvSpPr>
            <a:spLocks noGrp="1"/>
          </p:cNvSpPr>
          <p:nvPr>
            <p:ph type="sldNum" sz="quarter" idx="12"/>
          </p:nvPr>
        </p:nvSpPr>
        <p:spPr/>
        <p:txBody>
          <a:bodyPr/>
          <a:lstStyle/>
          <a:p>
            <a:fld id="{DBAD6C81-413D-4BD6-BE56-288C9D8FC5B6}"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0AD9E3-8113-4229-8107-1F81CA6B21DD}" type="datetime1">
              <a:rPr lang="en-US" smtClean="0"/>
              <a:pPr/>
              <a:t>06/05/2026</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
        <p:nvSpPr>
          <p:cNvPr id="6" name="Slide Number Placeholder 5"/>
          <p:cNvSpPr>
            <a:spLocks noGrp="1"/>
          </p:cNvSpPr>
          <p:nvPr>
            <p:ph type="sldNum" sz="quarter" idx="12"/>
          </p:nvPr>
        </p:nvSpPr>
        <p:spPr/>
        <p:txBody>
          <a:bodyPr/>
          <a:lstStyle/>
          <a:p>
            <a:fld id="{DBAD6C81-413D-4BD6-BE56-288C9D8FC5B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859EC-3F27-40DA-923B-ADD229E1D9FB}" type="datetime1">
              <a:rPr lang="en-US" smtClean="0"/>
              <a:pPr/>
              <a:t>06/05/2026</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
        <p:nvSpPr>
          <p:cNvPr id="7" name="Slide Number Placeholder 6"/>
          <p:cNvSpPr>
            <a:spLocks noGrp="1"/>
          </p:cNvSpPr>
          <p:nvPr>
            <p:ph type="sldNum" sz="quarter" idx="12"/>
          </p:nvPr>
        </p:nvSpPr>
        <p:spPr/>
        <p:txBody>
          <a:bodyPr/>
          <a:lstStyle/>
          <a:p>
            <a:fld id="{DBAD6C81-413D-4BD6-BE56-288C9D8FC5B6}"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D3D241-FC6C-4248-8AA6-9917251A2EB5}" type="datetime1">
              <a:rPr lang="en-US" smtClean="0"/>
              <a:pPr/>
              <a:t>06/05/2026</a:t>
            </a:fld>
            <a:endParaRPr lang="en-US"/>
          </a:p>
        </p:txBody>
      </p:sp>
      <p:sp>
        <p:nvSpPr>
          <p:cNvPr id="8" name="Footer Placeholder 7"/>
          <p:cNvSpPr>
            <a:spLocks noGrp="1"/>
          </p:cNvSpPr>
          <p:nvPr>
            <p:ph type="ftr" sz="quarter" idx="11"/>
          </p:nvPr>
        </p:nvSpPr>
        <p:spPr/>
        <p:txBody>
          <a:bodyPr/>
          <a:lstStyle/>
          <a:p>
            <a:r>
              <a:rPr lang="en-US" smtClean="0"/>
              <a:t>Nedal AAA</a:t>
            </a:r>
            <a:endParaRPr lang="en-US"/>
          </a:p>
        </p:txBody>
      </p:sp>
      <p:sp>
        <p:nvSpPr>
          <p:cNvPr id="9" name="Slide Number Placeholder 8"/>
          <p:cNvSpPr>
            <a:spLocks noGrp="1"/>
          </p:cNvSpPr>
          <p:nvPr>
            <p:ph type="sldNum" sz="quarter" idx="12"/>
          </p:nvPr>
        </p:nvSpPr>
        <p:spPr/>
        <p:txBody>
          <a:bodyPr/>
          <a:lstStyle/>
          <a:p>
            <a:fld id="{DBAD6C81-413D-4BD6-BE56-288C9D8FC5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EC6A2A-1122-4A23-ACFE-246D269DBCBD}" type="datetime1">
              <a:rPr lang="en-US" smtClean="0"/>
              <a:pPr/>
              <a:t>06/05/2026</a:t>
            </a:fld>
            <a:endParaRPr lang="en-US"/>
          </a:p>
        </p:txBody>
      </p:sp>
      <p:sp>
        <p:nvSpPr>
          <p:cNvPr id="4" name="Footer Placeholder 3"/>
          <p:cNvSpPr>
            <a:spLocks noGrp="1"/>
          </p:cNvSpPr>
          <p:nvPr>
            <p:ph type="ftr" sz="quarter" idx="11"/>
          </p:nvPr>
        </p:nvSpPr>
        <p:spPr/>
        <p:txBody>
          <a:bodyPr/>
          <a:lstStyle/>
          <a:p>
            <a:r>
              <a:rPr lang="en-US" smtClean="0"/>
              <a:t>Nedal AAA</a:t>
            </a:r>
            <a:endParaRPr lang="en-US"/>
          </a:p>
        </p:txBody>
      </p:sp>
      <p:sp>
        <p:nvSpPr>
          <p:cNvPr id="5" name="Slide Number Placeholder 4"/>
          <p:cNvSpPr>
            <a:spLocks noGrp="1"/>
          </p:cNvSpPr>
          <p:nvPr>
            <p:ph type="sldNum" sz="quarter" idx="12"/>
          </p:nvPr>
        </p:nvSpPr>
        <p:spPr/>
        <p:txBody>
          <a:bodyPr/>
          <a:lstStyle/>
          <a:p>
            <a:fld id="{DBAD6C81-413D-4BD6-BE56-288C9D8FC5B6}"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31006-526E-474A-9E28-88A21DEF6888}" type="datetime1">
              <a:rPr lang="en-US" smtClean="0"/>
              <a:pPr/>
              <a:t>06/05/2026</a:t>
            </a:fld>
            <a:endParaRPr lang="en-US"/>
          </a:p>
        </p:txBody>
      </p:sp>
      <p:sp>
        <p:nvSpPr>
          <p:cNvPr id="3" name="Footer Placeholder 2"/>
          <p:cNvSpPr>
            <a:spLocks noGrp="1"/>
          </p:cNvSpPr>
          <p:nvPr>
            <p:ph type="ftr" sz="quarter" idx="11"/>
          </p:nvPr>
        </p:nvSpPr>
        <p:spPr/>
        <p:txBody>
          <a:bodyPr/>
          <a:lstStyle/>
          <a:p>
            <a:r>
              <a:rPr lang="en-US" smtClean="0"/>
              <a:t>Nedal AAA</a:t>
            </a:r>
            <a:endParaRPr lang="en-US"/>
          </a:p>
        </p:txBody>
      </p:sp>
      <p:sp>
        <p:nvSpPr>
          <p:cNvPr id="4" name="Slide Number Placeholder 3"/>
          <p:cNvSpPr>
            <a:spLocks noGrp="1"/>
          </p:cNvSpPr>
          <p:nvPr>
            <p:ph type="sldNum" sz="quarter" idx="12"/>
          </p:nvPr>
        </p:nvSpPr>
        <p:spPr/>
        <p:txBody>
          <a:bodyPr/>
          <a:lstStyle/>
          <a:p>
            <a:fld id="{DBAD6C81-413D-4BD6-BE56-288C9D8FC5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DB68C89-2746-405C-95D0-642DFDCC5F2B}" type="datetime1">
              <a:rPr lang="en-US" smtClean="0"/>
              <a:pPr/>
              <a:t>06/05/2026</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
        <p:nvSpPr>
          <p:cNvPr id="7" name="Slide Number Placeholder 6"/>
          <p:cNvSpPr>
            <a:spLocks noGrp="1"/>
          </p:cNvSpPr>
          <p:nvPr>
            <p:ph type="sldNum" sz="quarter" idx="12"/>
          </p:nvPr>
        </p:nvSpPr>
        <p:spPr/>
        <p:txBody>
          <a:bodyPr/>
          <a:lstStyle/>
          <a:p>
            <a:fld id="{DBAD6C81-413D-4BD6-BE56-288C9D8FC5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89B3EA6-B905-42D8-BEC2-655B0B4C551C}" type="datetime1">
              <a:rPr lang="en-US" smtClean="0"/>
              <a:pPr/>
              <a:t>06/05/2026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Nedal AAA</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BAD6C81-413D-4BD6-BE56-288C9D8FC5B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9FB4150-3A60-418B-8BAA-FD10FB522B58}" type="datetime1">
              <a:rPr lang="en-US" smtClean="0"/>
              <a:pPr/>
              <a:t>06/05/2026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Nedal AAA</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BAD6C81-413D-4BD6-BE56-288C9D8FC5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85800"/>
            <a:ext cx="8763000" cy="1143000"/>
          </a:xfrm>
          <a:noFill/>
          <a:ln/>
        </p:spPr>
        <p:txBody>
          <a:bodyPr>
            <a:normAutofit/>
          </a:bodyPr>
          <a:lstStyle/>
          <a:p>
            <a:pPr algn="ctr"/>
            <a:r>
              <a:rPr lang="en-US" altLang="en-US" sz="4800" dirty="0"/>
              <a:t>Occupational lung </a:t>
            </a:r>
            <a:r>
              <a:rPr lang="en-US" altLang="en-US" sz="4800" dirty="0" smtClean="0"/>
              <a:t>disease</a:t>
            </a:r>
            <a:endParaRPr lang="en-US" altLang="en-US" sz="4800" dirty="0"/>
          </a:p>
        </p:txBody>
      </p:sp>
      <p:pic>
        <p:nvPicPr>
          <p:cNvPr id="4100" name="Picture 4"/>
          <p:cNvPicPr>
            <a:picLocks noChangeArrowheads="1"/>
          </p:cNvPicPr>
          <p:nvPr/>
        </p:nvPicPr>
        <p:blipFill>
          <a:blip r:embed="rId4" cstate="print"/>
          <a:srcRect/>
          <a:stretch>
            <a:fillRect/>
          </a:stretch>
        </p:blipFill>
        <p:spPr bwMode="auto">
          <a:xfrm>
            <a:off x="609600" y="2514600"/>
            <a:ext cx="2749550" cy="1295400"/>
          </a:xfrm>
          <a:prstGeom prst="rect">
            <a:avLst/>
          </a:prstGeom>
          <a:noFill/>
          <a:ln w="12700">
            <a:noFill/>
            <a:miter lim="800000"/>
            <a:headEnd/>
            <a:tailEnd/>
          </a:ln>
          <a:effectLst/>
        </p:spPr>
      </p:pic>
      <p:sp>
        <p:nvSpPr>
          <p:cNvPr id="4126" name="Freeform 30"/>
          <p:cNvSpPr>
            <a:spLocks/>
          </p:cNvSpPr>
          <p:nvPr/>
        </p:nvSpPr>
        <p:spPr bwMode="auto">
          <a:xfrm>
            <a:off x="5873750" y="3330575"/>
            <a:ext cx="733425" cy="449263"/>
          </a:xfrm>
          <a:custGeom>
            <a:avLst/>
            <a:gdLst/>
            <a:ahLst/>
            <a:cxnLst>
              <a:cxn ang="0">
                <a:pos x="0" y="213"/>
              </a:cxn>
              <a:cxn ang="0">
                <a:pos x="308" y="0"/>
              </a:cxn>
              <a:cxn ang="0">
                <a:pos x="431" y="71"/>
              </a:cxn>
              <a:cxn ang="0">
                <a:pos x="924" y="71"/>
              </a:cxn>
              <a:cxn ang="0">
                <a:pos x="924" y="566"/>
              </a:cxn>
              <a:cxn ang="0">
                <a:pos x="0" y="566"/>
              </a:cxn>
              <a:cxn ang="0">
                <a:pos x="0" y="213"/>
              </a:cxn>
            </a:cxnLst>
            <a:rect l="0" t="0" r="r" b="b"/>
            <a:pathLst>
              <a:path w="924" h="566">
                <a:moveTo>
                  <a:pt x="0" y="213"/>
                </a:moveTo>
                <a:lnTo>
                  <a:pt x="308" y="0"/>
                </a:lnTo>
                <a:lnTo>
                  <a:pt x="431" y="71"/>
                </a:lnTo>
                <a:lnTo>
                  <a:pt x="924" y="71"/>
                </a:lnTo>
                <a:lnTo>
                  <a:pt x="924" y="566"/>
                </a:lnTo>
                <a:lnTo>
                  <a:pt x="0" y="566"/>
                </a:lnTo>
                <a:lnTo>
                  <a:pt x="0" y="213"/>
                </a:lnTo>
                <a:close/>
              </a:path>
            </a:pathLst>
          </a:custGeom>
          <a:solidFill>
            <a:srgbClr val="7F5F3F"/>
          </a:solidFill>
          <a:ln w="7938">
            <a:solidFill>
              <a:srgbClr val="000000"/>
            </a:solidFill>
            <a:prstDash val="solid"/>
            <a:round/>
            <a:headEnd/>
            <a:tailEnd/>
          </a:ln>
        </p:spPr>
        <p:txBody>
          <a:bodyPr/>
          <a:lstStyle/>
          <a:p>
            <a:endParaRPr lang="en-US"/>
          </a:p>
        </p:txBody>
      </p:sp>
      <p:grpSp>
        <p:nvGrpSpPr>
          <p:cNvPr id="2" name="Group 33"/>
          <p:cNvGrpSpPr>
            <a:grpSpLocks/>
          </p:cNvGrpSpPr>
          <p:nvPr/>
        </p:nvGrpSpPr>
        <p:grpSpPr bwMode="auto">
          <a:xfrm>
            <a:off x="6537325" y="2867025"/>
            <a:ext cx="520700" cy="912813"/>
            <a:chOff x="4118" y="1806"/>
            <a:chExt cx="328" cy="575"/>
          </a:xfrm>
        </p:grpSpPr>
        <p:sp>
          <p:nvSpPr>
            <p:cNvPr id="4127" name="Freeform 31"/>
            <p:cNvSpPr>
              <a:spLocks/>
            </p:cNvSpPr>
            <p:nvPr/>
          </p:nvSpPr>
          <p:spPr bwMode="auto">
            <a:xfrm>
              <a:off x="4118" y="1957"/>
              <a:ext cx="328" cy="424"/>
            </a:xfrm>
            <a:custGeom>
              <a:avLst/>
              <a:gdLst/>
              <a:ahLst/>
              <a:cxnLst>
                <a:cxn ang="0">
                  <a:pos x="0" y="849"/>
                </a:cxn>
                <a:cxn ang="0">
                  <a:pos x="154" y="0"/>
                </a:cxn>
                <a:cxn ang="0">
                  <a:pos x="462" y="0"/>
                </a:cxn>
                <a:cxn ang="0">
                  <a:pos x="654" y="849"/>
                </a:cxn>
                <a:cxn ang="0">
                  <a:pos x="0" y="849"/>
                </a:cxn>
              </a:cxnLst>
              <a:rect l="0" t="0" r="r" b="b"/>
              <a:pathLst>
                <a:path w="654" h="849">
                  <a:moveTo>
                    <a:pt x="0" y="849"/>
                  </a:moveTo>
                  <a:lnTo>
                    <a:pt x="154" y="0"/>
                  </a:lnTo>
                  <a:lnTo>
                    <a:pt x="462" y="0"/>
                  </a:lnTo>
                  <a:lnTo>
                    <a:pt x="654" y="849"/>
                  </a:lnTo>
                  <a:lnTo>
                    <a:pt x="0" y="849"/>
                  </a:lnTo>
                  <a:close/>
                </a:path>
              </a:pathLst>
            </a:custGeom>
            <a:solidFill>
              <a:srgbClr val="3F1F00"/>
            </a:solidFill>
            <a:ln w="7938">
              <a:solidFill>
                <a:srgbClr val="000000"/>
              </a:solidFill>
              <a:prstDash val="solid"/>
              <a:round/>
              <a:headEnd/>
              <a:tailEnd/>
            </a:ln>
          </p:spPr>
          <p:txBody>
            <a:bodyPr/>
            <a:lstStyle/>
            <a:p>
              <a:endParaRPr lang="en-US"/>
            </a:p>
          </p:txBody>
        </p:sp>
        <p:sp>
          <p:nvSpPr>
            <p:cNvPr id="4128" name="Freeform 32"/>
            <p:cNvSpPr>
              <a:spLocks/>
            </p:cNvSpPr>
            <p:nvPr/>
          </p:nvSpPr>
          <p:spPr bwMode="auto">
            <a:xfrm>
              <a:off x="4195" y="1806"/>
              <a:ext cx="154" cy="141"/>
            </a:xfrm>
            <a:custGeom>
              <a:avLst/>
              <a:gdLst/>
              <a:ahLst/>
              <a:cxnLst>
                <a:cxn ang="0">
                  <a:pos x="0" y="283"/>
                </a:cxn>
                <a:cxn ang="0">
                  <a:pos x="149" y="141"/>
                </a:cxn>
                <a:cxn ang="0">
                  <a:pos x="149" y="0"/>
                </a:cxn>
                <a:cxn ang="0">
                  <a:pos x="161" y="0"/>
                </a:cxn>
                <a:cxn ang="0">
                  <a:pos x="161" y="141"/>
                </a:cxn>
                <a:cxn ang="0">
                  <a:pos x="308" y="283"/>
                </a:cxn>
                <a:cxn ang="0">
                  <a:pos x="0" y="283"/>
                </a:cxn>
              </a:cxnLst>
              <a:rect l="0" t="0" r="r" b="b"/>
              <a:pathLst>
                <a:path w="308" h="283">
                  <a:moveTo>
                    <a:pt x="0" y="283"/>
                  </a:moveTo>
                  <a:lnTo>
                    <a:pt x="149" y="141"/>
                  </a:lnTo>
                  <a:lnTo>
                    <a:pt x="149" y="0"/>
                  </a:lnTo>
                  <a:lnTo>
                    <a:pt x="161" y="0"/>
                  </a:lnTo>
                  <a:lnTo>
                    <a:pt x="161" y="141"/>
                  </a:lnTo>
                  <a:lnTo>
                    <a:pt x="308" y="283"/>
                  </a:lnTo>
                  <a:lnTo>
                    <a:pt x="0" y="283"/>
                  </a:lnTo>
                  <a:close/>
                </a:path>
              </a:pathLst>
            </a:custGeom>
            <a:solidFill>
              <a:srgbClr val="5F3F1F"/>
            </a:solidFill>
            <a:ln w="7938">
              <a:solidFill>
                <a:srgbClr val="000000"/>
              </a:solidFill>
              <a:prstDash val="solid"/>
              <a:round/>
              <a:headEnd/>
              <a:tailEnd/>
            </a:ln>
          </p:spPr>
          <p:txBody>
            <a:bodyPr/>
            <a:lstStyle/>
            <a:p>
              <a:endParaRPr lang="en-US"/>
            </a:p>
          </p:txBody>
        </p:sp>
      </p:grpSp>
      <p:grpSp>
        <p:nvGrpSpPr>
          <p:cNvPr id="3" name="Group 49"/>
          <p:cNvGrpSpPr>
            <a:grpSpLocks/>
          </p:cNvGrpSpPr>
          <p:nvPr/>
        </p:nvGrpSpPr>
        <p:grpSpPr bwMode="auto">
          <a:xfrm>
            <a:off x="5892800" y="2447925"/>
            <a:ext cx="476250" cy="1335088"/>
            <a:chOff x="3712" y="1542"/>
            <a:chExt cx="300" cy="841"/>
          </a:xfrm>
        </p:grpSpPr>
        <p:grpSp>
          <p:nvGrpSpPr>
            <p:cNvPr id="4" name="Group 44"/>
            <p:cNvGrpSpPr>
              <a:grpSpLocks/>
            </p:cNvGrpSpPr>
            <p:nvPr/>
          </p:nvGrpSpPr>
          <p:grpSpPr bwMode="auto">
            <a:xfrm>
              <a:off x="3712" y="1757"/>
              <a:ext cx="300" cy="626"/>
              <a:chOff x="3712" y="1757"/>
              <a:chExt cx="300" cy="626"/>
            </a:xfrm>
          </p:grpSpPr>
          <p:sp>
            <p:nvSpPr>
              <p:cNvPr id="4137" name="Freeform 41"/>
              <p:cNvSpPr>
                <a:spLocks/>
              </p:cNvSpPr>
              <p:nvPr/>
            </p:nvSpPr>
            <p:spPr bwMode="auto">
              <a:xfrm>
                <a:off x="3712" y="1798"/>
                <a:ext cx="300" cy="581"/>
              </a:xfrm>
              <a:custGeom>
                <a:avLst/>
                <a:gdLst/>
                <a:ahLst/>
                <a:cxnLst>
                  <a:cxn ang="0">
                    <a:pos x="0" y="1159"/>
                  </a:cxn>
                  <a:cxn ang="0">
                    <a:pos x="258" y="0"/>
                  </a:cxn>
                  <a:cxn ang="0">
                    <a:pos x="358" y="0"/>
                  </a:cxn>
                  <a:cxn ang="0">
                    <a:pos x="601" y="1162"/>
                  </a:cxn>
                </a:cxnLst>
                <a:rect l="0" t="0" r="r" b="b"/>
                <a:pathLst>
                  <a:path w="601" h="1162">
                    <a:moveTo>
                      <a:pt x="0" y="1159"/>
                    </a:moveTo>
                    <a:lnTo>
                      <a:pt x="258" y="0"/>
                    </a:lnTo>
                    <a:lnTo>
                      <a:pt x="358" y="0"/>
                    </a:lnTo>
                    <a:lnTo>
                      <a:pt x="601" y="1162"/>
                    </a:lnTo>
                  </a:path>
                </a:pathLst>
              </a:custGeom>
              <a:noFill/>
              <a:ln w="15875">
                <a:solidFill>
                  <a:srgbClr val="000000"/>
                </a:solidFill>
                <a:prstDash val="solid"/>
                <a:round/>
                <a:headEnd/>
                <a:tailEnd/>
              </a:ln>
            </p:spPr>
            <p:txBody>
              <a:bodyPr/>
              <a:lstStyle/>
              <a:p>
                <a:endParaRPr lang="en-US"/>
              </a:p>
            </p:txBody>
          </p:sp>
          <p:sp>
            <p:nvSpPr>
              <p:cNvPr id="4138" name="Line 42"/>
              <p:cNvSpPr>
                <a:spLocks noChangeShapeType="1"/>
              </p:cNvSpPr>
              <p:nvPr/>
            </p:nvSpPr>
            <p:spPr bwMode="auto">
              <a:xfrm>
                <a:off x="3812" y="1930"/>
                <a:ext cx="106" cy="1"/>
              </a:xfrm>
              <a:prstGeom prst="line">
                <a:avLst/>
              </a:prstGeom>
              <a:noFill/>
              <a:ln w="15875">
                <a:solidFill>
                  <a:srgbClr val="000000"/>
                </a:solidFill>
                <a:round/>
                <a:headEnd/>
                <a:tailEnd/>
              </a:ln>
            </p:spPr>
            <p:txBody>
              <a:bodyPr/>
              <a:lstStyle/>
              <a:p>
                <a:endParaRPr lang="en-US"/>
              </a:p>
            </p:txBody>
          </p:sp>
          <p:sp>
            <p:nvSpPr>
              <p:cNvPr id="4139" name="Line 43"/>
              <p:cNvSpPr>
                <a:spLocks noChangeShapeType="1"/>
              </p:cNvSpPr>
              <p:nvPr/>
            </p:nvSpPr>
            <p:spPr bwMode="auto">
              <a:xfrm>
                <a:off x="3864" y="1757"/>
                <a:ext cx="1" cy="626"/>
              </a:xfrm>
              <a:prstGeom prst="line">
                <a:avLst/>
              </a:prstGeom>
              <a:noFill/>
              <a:ln w="15875">
                <a:solidFill>
                  <a:srgbClr val="000000"/>
                </a:solidFill>
                <a:round/>
                <a:headEnd/>
                <a:tailEnd/>
              </a:ln>
            </p:spPr>
            <p:txBody>
              <a:bodyPr/>
              <a:lstStyle/>
              <a:p>
                <a:endParaRPr lang="en-US"/>
              </a:p>
            </p:txBody>
          </p:sp>
        </p:grpSp>
        <p:grpSp>
          <p:nvGrpSpPr>
            <p:cNvPr id="5" name="Group 48"/>
            <p:cNvGrpSpPr>
              <a:grpSpLocks/>
            </p:cNvGrpSpPr>
            <p:nvPr/>
          </p:nvGrpSpPr>
          <p:grpSpPr bwMode="auto">
            <a:xfrm>
              <a:off x="3769" y="1542"/>
              <a:ext cx="234" cy="215"/>
              <a:chOff x="3769" y="1542"/>
              <a:chExt cx="234" cy="215"/>
            </a:xfrm>
          </p:grpSpPr>
          <p:sp>
            <p:nvSpPr>
              <p:cNvPr id="4141" name="Oval 45"/>
              <p:cNvSpPr>
                <a:spLocks noChangeArrowheads="1"/>
              </p:cNvSpPr>
              <p:nvPr/>
            </p:nvSpPr>
            <p:spPr bwMode="auto">
              <a:xfrm>
                <a:off x="3769" y="1542"/>
                <a:ext cx="190" cy="215"/>
              </a:xfrm>
              <a:prstGeom prst="ellipse">
                <a:avLst/>
              </a:prstGeom>
              <a:solidFill>
                <a:srgbClr val="000000"/>
              </a:solidFill>
              <a:ln w="7938">
                <a:solidFill>
                  <a:srgbClr val="000000"/>
                </a:solidFill>
                <a:round/>
                <a:headEnd/>
                <a:tailEnd/>
              </a:ln>
            </p:spPr>
            <p:txBody>
              <a:bodyPr/>
              <a:lstStyle/>
              <a:p>
                <a:endParaRPr lang="en-US"/>
              </a:p>
            </p:txBody>
          </p:sp>
          <p:sp>
            <p:nvSpPr>
              <p:cNvPr id="4142" name="Oval 46"/>
              <p:cNvSpPr>
                <a:spLocks noChangeArrowheads="1"/>
              </p:cNvSpPr>
              <p:nvPr/>
            </p:nvSpPr>
            <p:spPr bwMode="auto">
              <a:xfrm>
                <a:off x="3845" y="1627"/>
                <a:ext cx="39" cy="46"/>
              </a:xfrm>
              <a:prstGeom prst="ellipse">
                <a:avLst/>
              </a:prstGeom>
              <a:solidFill>
                <a:srgbClr val="FFFFFF"/>
              </a:solidFill>
              <a:ln w="7938">
                <a:solidFill>
                  <a:srgbClr val="000000"/>
                </a:solidFill>
                <a:round/>
                <a:headEnd/>
                <a:tailEnd/>
              </a:ln>
            </p:spPr>
            <p:txBody>
              <a:bodyPr/>
              <a:lstStyle/>
              <a:p>
                <a:endParaRPr lang="en-US"/>
              </a:p>
            </p:txBody>
          </p:sp>
          <p:sp>
            <p:nvSpPr>
              <p:cNvPr id="4143" name="Freeform 47"/>
              <p:cNvSpPr>
                <a:spLocks/>
              </p:cNvSpPr>
              <p:nvPr/>
            </p:nvSpPr>
            <p:spPr bwMode="auto">
              <a:xfrm>
                <a:off x="3912" y="1619"/>
                <a:ext cx="91" cy="53"/>
              </a:xfrm>
              <a:custGeom>
                <a:avLst/>
                <a:gdLst/>
                <a:ahLst/>
                <a:cxnLst>
                  <a:cxn ang="0">
                    <a:pos x="1" y="62"/>
                  </a:cxn>
                  <a:cxn ang="0">
                    <a:pos x="0" y="43"/>
                  </a:cxn>
                  <a:cxn ang="0">
                    <a:pos x="181" y="0"/>
                  </a:cxn>
                  <a:cxn ang="0">
                    <a:pos x="181" y="106"/>
                  </a:cxn>
                  <a:cxn ang="0">
                    <a:pos x="1" y="84"/>
                  </a:cxn>
                  <a:cxn ang="0">
                    <a:pos x="1" y="62"/>
                  </a:cxn>
                </a:cxnLst>
                <a:rect l="0" t="0" r="r" b="b"/>
                <a:pathLst>
                  <a:path w="181" h="106">
                    <a:moveTo>
                      <a:pt x="1" y="62"/>
                    </a:moveTo>
                    <a:lnTo>
                      <a:pt x="0" y="43"/>
                    </a:lnTo>
                    <a:lnTo>
                      <a:pt x="181" y="0"/>
                    </a:lnTo>
                    <a:lnTo>
                      <a:pt x="181" y="106"/>
                    </a:lnTo>
                    <a:lnTo>
                      <a:pt x="1" y="84"/>
                    </a:lnTo>
                    <a:lnTo>
                      <a:pt x="1" y="62"/>
                    </a:lnTo>
                    <a:close/>
                  </a:path>
                </a:pathLst>
              </a:custGeom>
              <a:solidFill>
                <a:srgbClr val="000000"/>
              </a:solidFill>
              <a:ln w="7938">
                <a:solidFill>
                  <a:srgbClr val="000000"/>
                </a:solidFill>
                <a:prstDash val="solid"/>
                <a:round/>
                <a:headEnd/>
                <a:tailEnd/>
              </a:ln>
            </p:spPr>
            <p:txBody>
              <a:bodyPr/>
              <a:lstStyle/>
              <a:p>
                <a:endParaRPr lang="en-US"/>
              </a:p>
            </p:txBody>
          </p:sp>
        </p:grpSp>
      </p:grpSp>
      <p:grpSp>
        <p:nvGrpSpPr>
          <p:cNvPr id="6" name="Group 53"/>
          <p:cNvGrpSpPr>
            <a:grpSpLocks/>
          </p:cNvGrpSpPr>
          <p:nvPr/>
        </p:nvGrpSpPr>
        <p:grpSpPr bwMode="auto">
          <a:xfrm>
            <a:off x="6988175" y="2933700"/>
            <a:ext cx="685800" cy="842963"/>
            <a:chOff x="4349" y="1853"/>
            <a:chExt cx="432" cy="531"/>
          </a:xfrm>
        </p:grpSpPr>
        <p:sp>
          <p:nvSpPr>
            <p:cNvPr id="4147" name="Freeform 51"/>
            <p:cNvSpPr>
              <a:spLocks/>
            </p:cNvSpPr>
            <p:nvPr/>
          </p:nvSpPr>
          <p:spPr bwMode="auto">
            <a:xfrm>
              <a:off x="4349" y="1853"/>
              <a:ext cx="432" cy="531"/>
            </a:xfrm>
            <a:custGeom>
              <a:avLst/>
              <a:gdLst/>
              <a:ahLst/>
              <a:cxnLst>
                <a:cxn ang="0">
                  <a:pos x="0" y="1061"/>
                </a:cxn>
                <a:cxn ang="0">
                  <a:pos x="0" y="500"/>
                </a:cxn>
                <a:cxn ang="0">
                  <a:pos x="185" y="141"/>
                </a:cxn>
                <a:cxn ang="0">
                  <a:pos x="431" y="0"/>
                </a:cxn>
                <a:cxn ang="0">
                  <a:pos x="678" y="141"/>
                </a:cxn>
                <a:cxn ang="0">
                  <a:pos x="862" y="495"/>
                </a:cxn>
                <a:cxn ang="0">
                  <a:pos x="862" y="1061"/>
                </a:cxn>
                <a:cxn ang="0">
                  <a:pos x="0" y="1061"/>
                </a:cxn>
              </a:cxnLst>
              <a:rect l="0" t="0" r="r" b="b"/>
              <a:pathLst>
                <a:path w="862" h="1061">
                  <a:moveTo>
                    <a:pt x="0" y="1061"/>
                  </a:moveTo>
                  <a:lnTo>
                    <a:pt x="0" y="500"/>
                  </a:lnTo>
                  <a:lnTo>
                    <a:pt x="185" y="141"/>
                  </a:lnTo>
                  <a:lnTo>
                    <a:pt x="431" y="0"/>
                  </a:lnTo>
                  <a:lnTo>
                    <a:pt x="678" y="141"/>
                  </a:lnTo>
                  <a:lnTo>
                    <a:pt x="862" y="495"/>
                  </a:lnTo>
                  <a:lnTo>
                    <a:pt x="862" y="1061"/>
                  </a:lnTo>
                  <a:lnTo>
                    <a:pt x="0" y="1061"/>
                  </a:lnTo>
                  <a:close/>
                </a:path>
              </a:pathLst>
            </a:custGeom>
            <a:solidFill>
              <a:srgbClr val="FF0000"/>
            </a:solidFill>
            <a:ln w="7938">
              <a:solidFill>
                <a:srgbClr val="000000"/>
              </a:solidFill>
              <a:prstDash val="solid"/>
              <a:round/>
              <a:headEnd/>
              <a:tailEnd/>
            </a:ln>
          </p:spPr>
          <p:txBody>
            <a:bodyPr/>
            <a:lstStyle/>
            <a:p>
              <a:endParaRPr lang="en-US"/>
            </a:p>
          </p:txBody>
        </p:sp>
        <p:sp>
          <p:nvSpPr>
            <p:cNvPr id="4148" name="Rectangle 52"/>
            <p:cNvSpPr>
              <a:spLocks noChangeArrowheads="1"/>
            </p:cNvSpPr>
            <p:nvPr/>
          </p:nvSpPr>
          <p:spPr bwMode="auto">
            <a:xfrm>
              <a:off x="4551" y="1916"/>
              <a:ext cx="28" cy="73"/>
            </a:xfrm>
            <a:prstGeom prst="rect">
              <a:avLst/>
            </a:prstGeom>
            <a:solidFill>
              <a:srgbClr val="FFFFFF"/>
            </a:solidFill>
            <a:ln w="7938">
              <a:solidFill>
                <a:srgbClr val="000000"/>
              </a:solidFill>
              <a:miter lim="800000"/>
              <a:headEnd/>
              <a:tailEnd/>
            </a:ln>
          </p:spPr>
          <p:txBody>
            <a:bodyPr/>
            <a:lstStyle/>
            <a:p>
              <a:endParaRPr lang="en-US"/>
            </a:p>
          </p:txBody>
        </p:sp>
      </p:grpSp>
      <p:grpSp>
        <p:nvGrpSpPr>
          <p:cNvPr id="7" name="Group 40"/>
          <p:cNvGrpSpPr>
            <a:grpSpLocks/>
          </p:cNvGrpSpPr>
          <p:nvPr/>
        </p:nvGrpSpPr>
        <p:grpSpPr bwMode="auto">
          <a:xfrm>
            <a:off x="7631113" y="3302000"/>
            <a:ext cx="509587" cy="485775"/>
            <a:chOff x="4807" y="2080"/>
            <a:chExt cx="321" cy="306"/>
          </a:xfrm>
        </p:grpSpPr>
        <p:grpSp>
          <p:nvGrpSpPr>
            <p:cNvPr id="8" name="Group 36"/>
            <p:cNvGrpSpPr>
              <a:grpSpLocks/>
            </p:cNvGrpSpPr>
            <p:nvPr/>
          </p:nvGrpSpPr>
          <p:grpSpPr bwMode="auto">
            <a:xfrm>
              <a:off x="4807" y="2080"/>
              <a:ext cx="151" cy="306"/>
              <a:chOff x="4807" y="2080"/>
              <a:chExt cx="151" cy="306"/>
            </a:xfrm>
          </p:grpSpPr>
          <p:sp>
            <p:nvSpPr>
              <p:cNvPr id="4130" name="Rectangle 34"/>
              <p:cNvSpPr>
                <a:spLocks noChangeArrowheads="1"/>
              </p:cNvSpPr>
              <p:nvPr/>
            </p:nvSpPr>
            <p:spPr bwMode="auto">
              <a:xfrm>
                <a:off x="4877" y="2244"/>
                <a:ext cx="15" cy="142"/>
              </a:xfrm>
              <a:prstGeom prst="rect">
                <a:avLst/>
              </a:prstGeom>
              <a:solidFill>
                <a:srgbClr val="5F3F1F"/>
              </a:solidFill>
              <a:ln w="9525">
                <a:noFill/>
                <a:miter lim="800000"/>
                <a:headEnd/>
                <a:tailEnd/>
              </a:ln>
            </p:spPr>
            <p:txBody>
              <a:bodyPr/>
              <a:lstStyle/>
              <a:p>
                <a:endParaRPr lang="en-US"/>
              </a:p>
            </p:txBody>
          </p:sp>
          <p:sp>
            <p:nvSpPr>
              <p:cNvPr id="4131" name="Oval 35"/>
              <p:cNvSpPr>
                <a:spLocks noChangeArrowheads="1"/>
              </p:cNvSpPr>
              <p:nvPr/>
            </p:nvSpPr>
            <p:spPr bwMode="auto">
              <a:xfrm>
                <a:off x="4807" y="2080"/>
                <a:ext cx="151" cy="174"/>
              </a:xfrm>
              <a:prstGeom prst="ellipse">
                <a:avLst/>
              </a:prstGeom>
              <a:solidFill>
                <a:srgbClr val="008000"/>
              </a:solidFill>
              <a:ln w="7938">
                <a:solidFill>
                  <a:srgbClr val="000000"/>
                </a:solidFill>
                <a:round/>
                <a:headEnd/>
                <a:tailEnd/>
              </a:ln>
            </p:spPr>
            <p:txBody>
              <a:bodyPr/>
              <a:lstStyle/>
              <a:p>
                <a:endParaRPr lang="en-US"/>
              </a:p>
            </p:txBody>
          </p:sp>
        </p:grpSp>
        <p:grpSp>
          <p:nvGrpSpPr>
            <p:cNvPr id="9" name="Group 39"/>
            <p:cNvGrpSpPr>
              <a:grpSpLocks/>
            </p:cNvGrpSpPr>
            <p:nvPr/>
          </p:nvGrpSpPr>
          <p:grpSpPr bwMode="auto">
            <a:xfrm>
              <a:off x="4977" y="2080"/>
              <a:ext cx="151" cy="304"/>
              <a:chOff x="4977" y="2080"/>
              <a:chExt cx="151" cy="304"/>
            </a:xfrm>
          </p:grpSpPr>
          <p:sp>
            <p:nvSpPr>
              <p:cNvPr id="4133" name="Rectangle 37"/>
              <p:cNvSpPr>
                <a:spLocks noChangeArrowheads="1"/>
              </p:cNvSpPr>
              <p:nvPr/>
            </p:nvSpPr>
            <p:spPr bwMode="auto">
              <a:xfrm>
                <a:off x="5044" y="2242"/>
                <a:ext cx="16" cy="142"/>
              </a:xfrm>
              <a:prstGeom prst="rect">
                <a:avLst/>
              </a:prstGeom>
              <a:solidFill>
                <a:srgbClr val="5F3F1F"/>
              </a:solidFill>
              <a:ln w="9525">
                <a:noFill/>
                <a:miter lim="800000"/>
                <a:headEnd/>
                <a:tailEnd/>
              </a:ln>
            </p:spPr>
            <p:txBody>
              <a:bodyPr/>
              <a:lstStyle/>
              <a:p>
                <a:endParaRPr lang="en-US"/>
              </a:p>
            </p:txBody>
          </p:sp>
          <p:sp>
            <p:nvSpPr>
              <p:cNvPr id="4134" name="Oval 38"/>
              <p:cNvSpPr>
                <a:spLocks noChangeArrowheads="1"/>
              </p:cNvSpPr>
              <p:nvPr/>
            </p:nvSpPr>
            <p:spPr bwMode="auto">
              <a:xfrm>
                <a:off x="4977" y="2080"/>
                <a:ext cx="151" cy="174"/>
              </a:xfrm>
              <a:prstGeom prst="ellipse">
                <a:avLst/>
              </a:prstGeom>
              <a:solidFill>
                <a:srgbClr val="008000"/>
              </a:solidFill>
              <a:ln w="7938">
                <a:solidFill>
                  <a:srgbClr val="000000"/>
                </a:solidFill>
                <a:round/>
                <a:headEnd/>
                <a:tailEnd/>
              </a:ln>
            </p:spPr>
            <p:txBody>
              <a:bodyPr/>
              <a:lstStyle/>
              <a:p>
                <a:endParaRPr lang="en-US"/>
              </a:p>
            </p:txBody>
          </p:sp>
        </p:grpSp>
      </p:grpSp>
      <p:sp>
        <p:nvSpPr>
          <p:cNvPr id="4146" name="Freeform 50"/>
          <p:cNvSpPr>
            <a:spLocks/>
          </p:cNvSpPr>
          <p:nvPr/>
        </p:nvSpPr>
        <p:spPr bwMode="auto">
          <a:xfrm>
            <a:off x="8175625" y="3222625"/>
            <a:ext cx="636588" cy="561975"/>
          </a:xfrm>
          <a:custGeom>
            <a:avLst/>
            <a:gdLst/>
            <a:ahLst/>
            <a:cxnLst>
              <a:cxn ang="0">
                <a:pos x="0" y="707"/>
              </a:cxn>
              <a:cxn ang="0">
                <a:pos x="0" y="354"/>
              </a:cxn>
              <a:cxn ang="0">
                <a:pos x="123" y="283"/>
              </a:cxn>
              <a:cxn ang="0">
                <a:pos x="123" y="0"/>
              </a:cxn>
              <a:cxn ang="0">
                <a:pos x="185" y="0"/>
              </a:cxn>
              <a:cxn ang="0">
                <a:pos x="185" y="212"/>
              </a:cxn>
              <a:cxn ang="0">
                <a:pos x="308" y="70"/>
              </a:cxn>
              <a:cxn ang="0">
                <a:pos x="616" y="354"/>
              </a:cxn>
              <a:cxn ang="0">
                <a:pos x="801" y="376"/>
              </a:cxn>
              <a:cxn ang="0">
                <a:pos x="801" y="424"/>
              </a:cxn>
              <a:cxn ang="0">
                <a:pos x="781" y="424"/>
              </a:cxn>
              <a:cxn ang="0">
                <a:pos x="783" y="707"/>
              </a:cxn>
              <a:cxn ang="0">
                <a:pos x="739" y="707"/>
              </a:cxn>
              <a:cxn ang="0">
                <a:pos x="739" y="424"/>
              </a:cxn>
              <a:cxn ang="0">
                <a:pos x="616" y="424"/>
              </a:cxn>
              <a:cxn ang="0">
                <a:pos x="616" y="645"/>
              </a:cxn>
              <a:cxn ang="0">
                <a:pos x="739" y="645"/>
              </a:cxn>
              <a:cxn ang="0">
                <a:pos x="739" y="707"/>
              </a:cxn>
              <a:cxn ang="0">
                <a:pos x="0" y="707"/>
              </a:cxn>
            </a:cxnLst>
            <a:rect l="0" t="0" r="r" b="b"/>
            <a:pathLst>
              <a:path w="801" h="707">
                <a:moveTo>
                  <a:pt x="0" y="707"/>
                </a:moveTo>
                <a:lnTo>
                  <a:pt x="0" y="354"/>
                </a:lnTo>
                <a:lnTo>
                  <a:pt x="123" y="283"/>
                </a:lnTo>
                <a:lnTo>
                  <a:pt x="123" y="0"/>
                </a:lnTo>
                <a:lnTo>
                  <a:pt x="185" y="0"/>
                </a:lnTo>
                <a:lnTo>
                  <a:pt x="185" y="212"/>
                </a:lnTo>
                <a:lnTo>
                  <a:pt x="308" y="70"/>
                </a:lnTo>
                <a:lnTo>
                  <a:pt x="616" y="354"/>
                </a:lnTo>
                <a:lnTo>
                  <a:pt x="801" y="376"/>
                </a:lnTo>
                <a:lnTo>
                  <a:pt x="801" y="424"/>
                </a:lnTo>
                <a:lnTo>
                  <a:pt x="781" y="424"/>
                </a:lnTo>
                <a:lnTo>
                  <a:pt x="783" y="707"/>
                </a:lnTo>
                <a:lnTo>
                  <a:pt x="739" y="707"/>
                </a:lnTo>
                <a:lnTo>
                  <a:pt x="739" y="424"/>
                </a:lnTo>
                <a:lnTo>
                  <a:pt x="616" y="424"/>
                </a:lnTo>
                <a:lnTo>
                  <a:pt x="616" y="645"/>
                </a:lnTo>
                <a:lnTo>
                  <a:pt x="739" y="645"/>
                </a:lnTo>
                <a:lnTo>
                  <a:pt x="739" y="707"/>
                </a:lnTo>
                <a:lnTo>
                  <a:pt x="0" y="707"/>
                </a:lnTo>
                <a:close/>
              </a:path>
            </a:pathLst>
          </a:custGeom>
          <a:solidFill>
            <a:srgbClr val="3F7FFF"/>
          </a:solidFill>
          <a:ln w="7938">
            <a:solidFill>
              <a:srgbClr val="000000"/>
            </a:solidFill>
            <a:prstDash val="solid"/>
            <a:round/>
            <a:headEnd/>
            <a:tailEnd/>
          </a:ln>
        </p:spPr>
        <p:txBody>
          <a:bodyPr/>
          <a:lstStyle/>
          <a:p>
            <a:endParaRPr lang="en-US"/>
          </a:p>
        </p:txBody>
      </p:sp>
      <p:grpSp>
        <p:nvGrpSpPr>
          <p:cNvPr id="10" name="Group 58"/>
          <p:cNvGrpSpPr>
            <a:grpSpLocks/>
          </p:cNvGrpSpPr>
          <p:nvPr/>
        </p:nvGrpSpPr>
        <p:grpSpPr bwMode="auto">
          <a:xfrm>
            <a:off x="6237288" y="3621088"/>
            <a:ext cx="1939925" cy="150812"/>
            <a:chOff x="3929" y="2281"/>
            <a:chExt cx="1222" cy="95"/>
          </a:xfrm>
        </p:grpSpPr>
        <p:sp>
          <p:nvSpPr>
            <p:cNvPr id="4150" name="Rectangle 54"/>
            <p:cNvSpPr>
              <a:spLocks noChangeArrowheads="1"/>
            </p:cNvSpPr>
            <p:nvPr/>
          </p:nvSpPr>
          <p:spPr bwMode="auto">
            <a:xfrm>
              <a:off x="3929" y="2281"/>
              <a:ext cx="1222" cy="15"/>
            </a:xfrm>
            <a:prstGeom prst="rect">
              <a:avLst/>
            </a:prstGeom>
            <a:solidFill>
              <a:srgbClr val="FFFFFF"/>
            </a:solidFill>
            <a:ln w="7938">
              <a:solidFill>
                <a:srgbClr val="000000"/>
              </a:solidFill>
              <a:miter lim="800000"/>
              <a:headEnd/>
              <a:tailEnd/>
            </a:ln>
          </p:spPr>
          <p:txBody>
            <a:bodyPr/>
            <a:lstStyle/>
            <a:p>
              <a:endParaRPr lang="en-US"/>
            </a:p>
          </p:txBody>
        </p:sp>
        <p:sp>
          <p:nvSpPr>
            <p:cNvPr id="4151" name="Rectangle 55"/>
            <p:cNvSpPr>
              <a:spLocks noChangeArrowheads="1"/>
            </p:cNvSpPr>
            <p:nvPr/>
          </p:nvSpPr>
          <p:spPr bwMode="auto">
            <a:xfrm>
              <a:off x="3929" y="2308"/>
              <a:ext cx="1222" cy="15"/>
            </a:xfrm>
            <a:prstGeom prst="rect">
              <a:avLst/>
            </a:prstGeom>
            <a:solidFill>
              <a:srgbClr val="FFFFFF"/>
            </a:solidFill>
            <a:ln w="7938">
              <a:solidFill>
                <a:srgbClr val="000000"/>
              </a:solidFill>
              <a:miter lim="800000"/>
              <a:headEnd/>
              <a:tailEnd/>
            </a:ln>
          </p:spPr>
          <p:txBody>
            <a:bodyPr/>
            <a:lstStyle/>
            <a:p>
              <a:endParaRPr lang="en-US"/>
            </a:p>
          </p:txBody>
        </p:sp>
        <p:sp>
          <p:nvSpPr>
            <p:cNvPr id="4152" name="Rectangle 56"/>
            <p:cNvSpPr>
              <a:spLocks noChangeArrowheads="1"/>
            </p:cNvSpPr>
            <p:nvPr/>
          </p:nvSpPr>
          <p:spPr bwMode="auto">
            <a:xfrm>
              <a:off x="3929" y="2334"/>
              <a:ext cx="1222" cy="15"/>
            </a:xfrm>
            <a:prstGeom prst="rect">
              <a:avLst/>
            </a:prstGeom>
            <a:solidFill>
              <a:srgbClr val="FFFFFF"/>
            </a:solidFill>
            <a:ln w="7938">
              <a:solidFill>
                <a:srgbClr val="000000"/>
              </a:solidFill>
              <a:miter lim="800000"/>
              <a:headEnd/>
              <a:tailEnd/>
            </a:ln>
          </p:spPr>
          <p:txBody>
            <a:bodyPr/>
            <a:lstStyle/>
            <a:p>
              <a:endParaRPr lang="en-US"/>
            </a:p>
          </p:txBody>
        </p:sp>
        <p:sp>
          <p:nvSpPr>
            <p:cNvPr id="4153" name="Rectangle 57"/>
            <p:cNvSpPr>
              <a:spLocks noChangeArrowheads="1"/>
            </p:cNvSpPr>
            <p:nvPr/>
          </p:nvSpPr>
          <p:spPr bwMode="auto">
            <a:xfrm>
              <a:off x="3929" y="2361"/>
              <a:ext cx="1222" cy="15"/>
            </a:xfrm>
            <a:prstGeom prst="rect">
              <a:avLst/>
            </a:prstGeom>
            <a:solidFill>
              <a:srgbClr val="FFFFFF"/>
            </a:solidFill>
            <a:ln w="7938">
              <a:solidFill>
                <a:srgbClr val="000000"/>
              </a:solidFill>
              <a:miter lim="800000"/>
              <a:headEnd/>
              <a:tailEnd/>
            </a:ln>
          </p:spPr>
          <p:txBody>
            <a:bodyPr/>
            <a:lstStyle/>
            <a:p>
              <a:endParaRPr lang="en-US"/>
            </a:p>
          </p:txBody>
        </p:sp>
      </p:grpSp>
      <p:grpSp>
        <p:nvGrpSpPr>
          <p:cNvPr id="11" name="Group 66"/>
          <p:cNvGrpSpPr>
            <a:grpSpLocks/>
          </p:cNvGrpSpPr>
          <p:nvPr/>
        </p:nvGrpSpPr>
        <p:grpSpPr bwMode="auto">
          <a:xfrm>
            <a:off x="6477000" y="4271963"/>
            <a:ext cx="288925" cy="1604962"/>
            <a:chOff x="4080" y="2691"/>
            <a:chExt cx="182" cy="1011"/>
          </a:xfrm>
        </p:grpSpPr>
        <p:sp>
          <p:nvSpPr>
            <p:cNvPr id="4156" name="Rectangle 60"/>
            <p:cNvSpPr>
              <a:spLocks noChangeArrowheads="1"/>
            </p:cNvSpPr>
            <p:nvPr/>
          </p:nvSpPr>
          <p:spPr bwMode="auto">
            <a:xfrm>
              <a:off x="4154" y="3327"/>
              <a:ext cx="12" cy="375"/>
            </a:xfrm>
            <a:prstGeom prst="rect">
              <a:avLst/>
            </a:prstGeom>
            <a:solidFill>
              <a:srgbClr val="FFFF00"/>
            </a:solidFill>
            <a:ln w="9525">
              <a:noFill/>
              <a:miter lim="800000"/>
              <a:headEnd/>
              <a:tailEnd/>
            </a:ln>
          </p:spPr>
          <p:txBody>
            <a:bodyPr/>
            <a:lstStyle/>
            <a:p>
              <a:endParaRPr lang="en-US"/>
            </a:p>
          </p:txBody>
        </p:sp>
        <p:sp>
          <p:nvSpPr>
            <p:cNvPr id="4157" name="Freeform 61"/>
            <p:cNvSpPr>
              <a:spLocks/>
            </p:cNvSpPr>
            <p:nvPr/>
          </p:nvSpPr>
          <p:spPr bwMode="auto">
            <a:xfrm>
              <a:off x="4124" y="2691"/>
              <a:ext cx="87" cy="390"/>
            </a:xfrm>
            <a:custGeom>
              <a:avLst/>
              <a:gdLst/>
              <a:ahLst/>
              <a:cxnLst>
                <a:cxn ang="0">
                  <a:pos x="132" y="0"/>
                </a:cxn>
                <a:cxn ang="0">
                  <a:pos x="133" y="586"/>
                </a:cxn>
                <a:cxn ang="0">
                  <a:pos x="130" y="700"/>
                </a:cxn>
                <a:cxn ang="0">
                  <a:pos x="114" y="793"/>
                </a:cxn>
                <a:cxn ang="0">
                  <a:pos x="102" y="835"/>
                </a:cxn>
                <a:cxn ang="0">
                  <a:pos x="88" y="869"/>
                </a:cxn>
                <a:cxn ang="0">
                  <a:pos x="46" y="932"/>
                </a:cxn>
                <a:cxn ang="0">
                  <a:pos x="21" y="970"/>
                </a:cxn>
                <a:cxn ang="0">
                  <a:pos x="8" y="993"/>
                </a:cxn>
                <a:cxn ang="0">
                  <a:pos x="1" y="1017"/>
                </a:cxn>
                <a:cxn ang="0">
                  <a:pos x="0" y="1039"/>
                </a:cxn>
                <a:cxn ang="0">
                  <a:pos x="4" y="1065"/>
                </a:cxn>
                <a:cxn ang="0">
                  <a:pos x="13" y="1090"/>
                </a:cxn>
                <a:cxn ang="0">
                  <a:pos x="20" y="1104"/>
                </a:cxn>
                <a:cxn ang="0">
                  <a:pos x="29" y="1116"/>
                </a:cxn>
                <a:cxn ang="0">
                  <a:pos x="45" y="1134"/>
                </a:cxn>
                <a:cxn ang="0">
                  <a:pos x="59" y="1148"/>
                </a:cxn>
                <a:cxn ang="0">
                  <a:pos x="80" y="1159"/>
                </a:cxn>
                <a:cxn ang="0">
                  <a:pos x="100" y="1166"/>
                </a:cxn>
                <a:cxn ang="0">
                  <a:pos x="124" y="1171"/>
                </a:cxn>
                <a:cxn ang="0">
                  <a:pos x="147" y="1169"/>
                </a:cxn>
                <a:cxn ang="0">
                  <a:pos x="173" y="1164"/>
                </a:cxn>
                <a:cxn ang="0">
                  <a:pos x="190" y="1156"/>
                </a:cxn>
                <a:cxn ang="0">
                  <a:pos x="211" y="1142"/>
                </a:cxn>
                <a:cxn ang="0">
                  <a:pos x="227" y="1128"/>
                </a:cxn>
                <a:cxn ang="0">
                  <a:pos x="239" y="1110"/>
                </a:cxn>
                <a:cxn ang="0">
                  <a:pos x="251" y="1087"/>
                </a:cxn>
                <a:cxn ang="0">
                  <a:pos x="259" y="1063"/>
                </a:cxn>
                <a:cxn ang="0">
                  <a:pos x="261" y="1040"/>
                </a:cxn>
                <a:cxn ang="0">
                  <a:pos x="260" y="1014"/>
                </a:cxn>
                <a:cxn ang="0">
                  <a:pos x="256" y="989"/>
                </a:cxn>
                <a:cxn ang="0">
                  <a:pos x="243" y="955"/>
                </a:cxn>
                <a:cxn ang="0">
                  <a:pos x="215" y="897"/>
                </a:cxn>
                <a:cxn ang="0">
                  <a:pos x="198" y="856"/>
                </a:cxn>
                <a:cxn ang="0">
                  <a:pos x="172" y="788"/>
                </a:cxn>
                <a:cxn ang="0">
                  <a:pos x="166" y="764"/>
                </a:cxn>
                <a:cxn ang="0">
                  <a:pos x="156" y="718"/>
                </a:cxn>
                <a:cxn ang="0">
                  <a:pos x="150" y="579"/>
                </a:cxn>
                <a:cxn ang="0">
                  <a:pos x="132" y="0"/>
                </a:cxn>
              </a:cxnLst>
              <a:rect l="0" t="0" r="r" b="b"/>
              <a:pathLst>
                <a:path w="261" h="1171">
                  <a:moveTo>
                    <a:pt x="132" y="0"/>
                  </a:moveTo>
                  <a:lnTo>
                    <a:pt x="133" y="586"/>
                  </a:lnTo>
                  <a:lnTo>
                    <a:pt x="130" y="700"/>
                  </a:lnTo>
                  <a:lnTo>
                    <a:pt x="114" y="793"/>
                  </a:lnTo>
                  <a:lnTo>
                    <a:pt x="102" y="835"/>
                  </a:lnTo>
                  <a:lnTo>
                    <a:pt x="88" y="869"/>
                  </a:lnTo>
                  <a:lnTo>
                    <a:pt x="46" y="932"/>
                  </a:lnTo>
                  <a:lnTo>
                    <a:pt x="21" y="970"/>
                  </a:lnTo>
                  <a:lnTo>
                    <a:pt x="8" y="993"/>
                  </a:lnTo>
                  <a:lnTo>
                    <a:pt x="1" y="1017"/>
                  </a:lnTo>
                  <a:lnTo>
                    <a:pt x="0" y="1039"/>
                  </a:lnTo>
                  <a:lnTo>
                    <a:pt x="4" y="1065"/>
                  </a:lnTo>
                  <a:lnTo>
                    <a:pt x="13" y="1090"/>
                  </a:lnTo>
                  <a:lnTo>
                    <a:pt x="20" y="1104"/>
                  </a:lnTo>
                  <a:lnTo>
                    <a:pt x="29" y="1116"/>
                  </a:lnTo>
                  <a:lnTo>
                    <a:pt x="45" y="1134"/>
                  </a:lnTo>
                  <a:lnTo>
                    <a:pt x="59" y="1148"/>
                  </a:lnTo>
                  <a:lnTo>
                    <a:pt x="80" y="1159"/>
                  </a:lnTo>
                  <a:lnTo>
                    <a:pt x="100" y="1166"/>
                  </a:lnTo>
                  <a:lnTo>
                    <a:pt x="124" y="1171"/>
                  </a:lnTo>
                  <a:lnTo>
                    <a:pt x="147" y="1169"/>
                  </a:lnTo>
                  <a:lnTo>
                    <a:pt x="173" y="1164"/>
                  </a:lnTo>
                  <a:lnTo>
                    <a:pt x="190" y="1156"/>
                  </a:lnTo>
                  <a:lnTo>
                    <a:pt x="211" y="1142"/>
                  </a:lnTo>
                  <a:lnTo>
                    <a:pt x="227" y="1128"/>
                  </a:lnTo>
                  <a:lnTo>
                    <a:pt x="239" y="1110"/>
                  </a:lnTo>
                  <a:lnTo>
                    <a:pt x="251" y="1087"/>
                  </a:lnTo>
                  <a:lnTo>
                    <a:pt x="259" y="1063"/>
                  </a:lnTo>
                  <a:lnTo>
                    <a:pt x="261" y="1040"/>
                  </a:lnTo>
                  <a:lnTo>
                    <a:pt x="260" y="1014"/>
                  </a:lnTo>
                  <a:lnTo>
                    <a:pt x="256" y="989"/>
                  </a:lnTo>
                  <a:lnTo>
                    <a:pt x="243" y="955"/>
                  </a:lnTo>
                  <a:lnTo>
                    <a:pt x="215" y="897"/>
                  </a:lnTo>
                  <a:lnTo>
                    <a:pt x="198" y="856"/>
                  </a:lnTo>
                  <a:lnTo>
                    <a:pt x="172" y="788"/>
                  </a:lnTo>
                  <a:lnTo>
                    <a:pt x="166" y="764"/>
                  </a:lnTo>
                  <a:lnTo>
                    <a:pt x="156" y="718"/>
                  </a:lnTo>
                  <a:lnTo>
                    <a:pt x="150" y="579"/>
                  </a:lnTo>
                  <a:lnTo>
                    <a:pt x="132" y="0"/>
                  </a:lnTo>
                  <a:close/>
                </a:path>
              </a:pathLst>
            </a:custGeom>
            <a:solidFill>
              <a:srgbClr val="FFFF00"/>
            </a:solidFill>
            <a:ln w="9525">
              <a:noFill/>
              <a:round/>
              <a:headEnd/>
              <a:tailEnd/>
            </a:ln>
          </p:spPr>
          <p:txBody>
            <a:bodyPr/>
            <a:lstStyle/>
            <a:p>
              <a:endParaRPr lang="en-US"/>
            </a:p>
          </p:txBody>
        </p:sp>
        <p:sp>
          <p:nvSpPr>
            <p:cNvPr id="4158" name="Freeform 62"/>
            <p:cNvSpPr>
              <a:spLocks/>
            </p:cNvSpPr>
            <p:nvPr/>
          </p:nvSpPr>
          <p:spPr bwMode="auto">
            <a:xfrm>
              <a:off x="4101" y="2869"/>
              <a:ext cx="87" cy="392"/>
            </a:xfrm>
            <a:custGeom>
              <a:avLst/>
              <a:gdLst/>
              <a:ahLst/>
              <a:cxnLst>
                <a:cxn ang="0">
                  <a:pos x="6" y="820"/>
                </a:cxn>
                <a:cxn ang="0">
                  <a:pos x="1" y="882"/>
                </a:cxn>
                <a:cxn ang="0">
                  <a:pos x="0" y="916"/>
                </a:cxn>
                <a:cxn ang="0">
                  <a:pos x="0" y="944"/>
                </a:cxn>
                <a:cxn ang="0">
                  <a:pos x="0" y="988"/>
                </a:cxn>
                <a:cxn ang="0">
                  <a:pos x="1" y="1017"/>
                </a:cxn>
                <a:cxn ang="0">
                  <a:pos x="5" y="1048"/>
                </a:cxn>
                <a:cxn ang="0">
                  <a:pos x="10" y="1073"/>
                </a:cxn>
                <a:cxn ang="0">
                  <a:pos x="18" y="1098"/>
                </a:cxn>
                <a:cxn ang="0">
                  <a:pos x="28" y="1119"/>
                </a:cxn>
                <a:cxn ang="0">
                  <a:pos x="44" y="1139"/>
                </a:cxn>
                <a:cxn ang="0">
                  <a:pos x="65" y="1156"/>
                </a:cxn>
                <a:cxn ang="0">
                  <a:pos x="84" y="1168"/>
                </a:cxn>
                <a:cxn ang="0">
                  <a:pos x="107" y="1173"/>
                </a:cxn>
                <a:cxn ang="0">
                  <a:pos x="134" y="1177"/>
                </a:cxn>
                <a:cxn ang="0">
                  <a:pos x="162" y="1173"/>
                </a:cxn>
                <a:cxn ang="0">
                  <a:pos x="191" y="1162"/>
                </a:cxn>
                <a:cxn ang="0">
                  <a:pos x="209" y="1150"/>
                </a:cxn>
                <a:cxn ang="0">
                  <a:pos x="224" y="1136"/>
                </a:cxn>
                <a:cxn ang="0">
                  <a:pos x="237" y="1118"/>
                </a:cxn>
                <a:cxn ang="0">
                  <a:pos x="247" y="1102"/>
                </a:cxn>
                <a:cxn ang="0">
                  <a:pos x="256" y="1071"/>
                </a:cxn>
                <a:cxn ang="0">
                  <a:pos x="260" y="1045"/>
                </a:cxn>
                <a:cxn ang="0">
                  <a:pos x="260" y="1013"/>
                </a:cxn>
                <a:cxn ang="0">
                  <a:pos x="254" y="987"/>
                </a:cxn>
                <a:cxn ang="0">
                  <a:pos x="242" y="960"/>
                </a:cxn>
                <a:cxn ang="0">
                  <a:pos x="222" y="938"/>
                </a:cxn>
                <a:cxn ang="0">
                  <a:pos x="202" y="921"/>
                </a:cxn>
                <a:cxn ang="0">
                  <a:pos x="179" y="911"/>
                </a:cxn>
                <a:cxn ang="0">
                  <a:pos x="152" y="902"/>
                </a:cxn>
                <a:cxn ang="0">
                  <a:pos x="124" y="896"/>
                </a:cxn>
                <a:cxn ang="0">
                  <a:pos x="102" y="891"/>
                </a:cxn>
                <a:cxn ang="0">
                  <a:pos x="82" y="877"/>
                </a:cxn>
                <a:cxn ang="0">
                  <a:pos x="68" y="863"/>
                </a:cxn>
                <a:cxn ang="0">
                  <a:pos x="57" y="838"/>
                </a:cxn>
                <a:cxn ang="0">
                  <a:pos x="44" y="811"/>
                </a:cxn>
                <a:cxn ang="0">
                  <a:pos x="42" y="681"/>
                </a:cxn>
                <a:cxn ang="0">
                  <a:pos x="35" y="588"/>
                </a:cxn>
                <a:cxn ang="0">
                  <a:pos x="23" y="0"/>
                </a:cxn>
                <a:cxn ang="0">
                  <a:pos x="22" y="561"/>
                </a:cxn>
                <a:cxn ang="0">
                  <a:pos x="14" y="659"/>
                </a:cxn>
                <a:cxn ang="0">
                  <a:pos x="6" y="820"/>
                </a:cxn>
              </a:cxnLst>
              <a:rect l="0" t="0" r="r" b="b"/>
              <a:pathLst>
                <a:path w="260" h="1177">
                  <a:moveTo>
                    <a:pt x="6" y="820"/>
                  </a:moveTo>
                  <a:lnTo>
                    <a:pt x="1" y="882"/>
                  </a:lnTo>
                  <a:lnTo>
                    <a:pt x="0" y="916"/>
                  </a:lnTo>
                  <a:lnTo>
                    <a:pt x="0" y="944"/>
                  </a:lnTo>
                  <a:lnTo>
                    <a:pt x="0" y="988"/>
                  </a:lnTo>
                  <a:lnTo>
                    <a:pt x="1" y="1017"/>
                  </a:lnTo>
                  <a:lnTo>
                    <a:pt x="5" y="1048"/>
                  </a:lnTo>
                  <a:lnTo>
                    <a:pt x="10" y="1073"/>
                  </a:lnTo>
                  <a:lnTo>
                    <a:pt x="18" y="1098"/>
                  </a:lnTo>
                  <a:lnTo>
                    <a:pt x="28" y="1119"/>
                  </a:lnTo>
                  <a:lnTo>
                    <a:pt x="44" y="1139"/>
                  </a:lnTo>
                  <a:lnTo>
                    <a:pt x="65" y="1156"/>
                  </a:lnTo>
                  <a:lnTo>
                    <a:pt x="84" y="1168"/>
                  </a:lnTo>
                  <a:lnTo>
                    <a:pt x="107" y="1173"/>
                  </a:lnTo>
                  <a:lnTo>
                    <a:pt x="134" y="1177"/>
                  </a:lnTo>
                  <a:lnTo>
                    <a:pt x="162" y="1173"/>
                  </a:lnTo>
                  <a:lnTo>
                    <a:pt x="191" y="1162"/>
                  </a:lnTo>
                  <a:lnTo>
                    <a:pt x="209" y="1150"/>
                  </a:lnTo>
                  <a:lnTo>
                    <a:pt x="224" y="1136"/>
                  </a:lnTo>
                  <a:lnTo>
                    <a:pt x="237" y="1118"/>
                  </a:lnTo>
                  <a:lnTo>
                    <a:pt x="247" y="1102"/>
                  </a:lnTo>
                  <a:lnTo>
                    <a:pt x="256" y="1071"/>
                  </a:lnTo>
                  <a:lnTo>
                    <a:pt x="260" y="1045"/>
                  </a:lnTo>
                  <a:lnTo>
                    <a:pt x="260" y="1013"/>
                  </a:lnTo>
                  <a:lnTo>
                    <a:pt x="254" y="987"/>
                  </a:lnTo>
                  <a:lnTo>
                    <a:pt x="242" y="960"/>
                  </a:lnTo>
                  <a:lnTo>
                    <a:pt x="222" y="938"/>
                  </a:lnTo>
                  <a:lnTo>
                    <a:pt x="202" y="921"/>
                  </a:lnTo>
                  <a:lnTo>
                    <a:pt x="179" y="911"/>
                  </a:lnTo>
                  <a:lnTo>
                    <a:pt x="152" y="902"/>
                  </a:lnTo>
                  <a:lnTo>
                    <a:pt x="124" y="896"/>
                  </a:lnTo>
                  <a:lnTo>
                    <a:pt x="102" y="891"/>
                  </a:lnTo>
                  <a:lnTo>
                    <a:pt x="82" y="877"/>
                  </a:lnTo>
                  <a:lnTo>
                    <a:pt x="68" y="863"/>
                  </a:lnTo>
                  <a:lnTo>
                    <a:pt x="57" y="838"/>
                  </a:lnTo>
                  <a:lnTo>
                    <a:pt x="44" y="811"/>
                  </a:lnTo>
                  <a:lnTo>
                    <a:pt x="42" y="681"/>
                  </a:lnTo>
                  <a:lnTo>
                    <a:pt x="35" y="588"/>
                  </a:lnTo>
                  <a:lnTo>
                    <a:pt x="23" y="0"/>
                  </a:lnTo>
                  <a:lnTo>
                    <a:pt x="22" y="561"/>
                  </a:lnTo>
                  <a:lnTo>
                    <a:pt x="14" y="659"/>
                  </a:lnTo>
                  <a:lnTo>
                    <a:pt x="6" y="820"/>
                  </a:lnTo>
                  <a:close/>
                </a:path>
              </a:pathLst>
            </a:custGeom>
            <a:solidFill>
              <a:srgbClr val="FFFF00"/>
            </a:solidFill>
            <a:ln w="9525">
              <a:noFill/>
              <a:round/>
              <a:headEnd/>
              <a:tailEnd/>
            </a:ln>
          </p:spPr>
          <p:txBody>
            <a:bodyPr/>
            <a:lstStyle/>
            <a:p>
              <a:endParaRPr lang="en-US"/>
            </a:p>
          </p:txBody>
        </p:sp>
        <p:sp>
          <p:nvSpPr>
            <p:cNvPr id="4159" name="Freeform 63"/>
            <p:cNvSpPr>
              <a:spLocks/>
            </p:cNvSpPr>
            <p:nvPr/>
          </p:nvSpPr>
          <p:spPr bwMode="auto">
            <a:xfrm>
              <a:off x="4155" y="2786"/>
              <a:ext cx="87" cy="391"/>
            </a:xfrm>
            <a:custGeom>
              <a:avLst/>
              <a:gdLst/>
              <a:ahLst/>
              <a:cxnLst>
                <a:cxn ang="0">
                  <a:pos x="256" y="820"/>
                </a:cxn>
                <a:cxn ang="0">
                  <a:pos x="261" y="881"/>
                </a:cxn>
                <a:cxn ang="0">
                  <a:pos x="262" y="916"/>
                </a:cxn>
                <a:cxn ang="0">
                  <a:pos x="262" y="944"/>
                </a:cxn>
                <a:cxn ang="0">
                  <a:pos x="262" y="987"/>
                </a:cxn>
                <a:cxn ang="0">
                  <a:pos x="261" y="1015"/>
                </a:cxn>
                <a:cxn ang="0">
                  <a:pos x="258" y="1047"/>
                </a:cxn>
                <a:cxn ang="0">
                  <a:pos x="253" y="1073"/>
                </a:cxn>
                <a:cxn ang="0">
                  <a:pos x="244" y="1096"/>
                </a:cxn>
                <a:cxn ang="0">
                  <a:pos x="234" y="1119"/>
                </a:cxn>
                <a:cxn ang="0">
                  <a:pos x="216" y="1138"/>
                </a:cxn>
                <a:cxn ang="0">
                  <a:pos x="196" y="1156"/>
                </a:cxn>
                <a:cxn ang="0">
                  <a:pos x="176" y="1166"/>
                </a:cxn>
                <a:cxn ang="0">
                  <a:pos x="153" y="1173"/>
                </a:cxn>
                <a:cxn ang="0">
                  <a:pos x="126" y="1175"/>
                </a:cxn>
                <a:cxn ang="0">
                  <a:pos x="98" y="1173"/>
                </a:cxn>
                <a:cxn ang="0">
                  <a:pos x="69" y="1161"/>
                </a:cxn>
                <a:cxn ang="0">
                  <a:pos x="51" y="1148"/>
                </a:cxn>
                <a:cxn ang="0">
                  <a:pos x="36" y="1136"/>
                </a:cxn>
                <a:cxn ang="0">
                  <a:pos x="23" y="1118"/>
                </a:cxn>
                <a:cxn ang="0">
                  <a:pos x="13" y="1101"/>
                </a:cxn>
                <a:cxn ang="0">
                  <a:pos x="5" y="1069"/>
                </a:cxn>
                <a:cxn ang="0">
                  <a:pos x="0" y="1044"/>
                </a:cxn>
                <a:cxn ang="0">
                  <a:pos x="0" y="1013"/>
                </a:cxn>
                <a:cxn ang="0">
                  <a:pos x="6" y="986"/>
                </a:cxn>
                <a:cxn ang="0">
                  <a:pos x="18" y="959"/>
                </a:cxn>
                <a:cxn ang="0">
                  <a:pos x="39" y="936"/>
                </a:cxn>
                <a:cxn ang="0">
                  <a:pos x="58" y="920"/>
                </a:cxn>
                <a:cxn ang="0">
                  <a:pos x="81" y="909"/>
                </a:cxn>
                <a:cxn ang="0">
                  <a:pos x="108" y="900"/>
                </a:cxn>
                <a:cxn ang="0">
                  <a:pos x="136" y="895"/>
                </a:cxn>
                <a:cxn ang="0">
                  <a:pos x="158" y="890"/>
                </a:cxn>
                <a:cxn ang="0">
                  <a:pos x="178" y="875"/>
                </a:cxn>
                <a:cxn ang="0">
                  <a:pos x="192" y="862"/>
                </a:cxn>
                <a:cxn ang="0">
                  <a:pos x="203" y="838"/>
                </a:cxn>
                <a:cxn ang="0">
                  <a:pos x="216" y="811"/>
                </a:cxn>
                <a:cxn ang="0">
                  <a:pos x="219" y="679"/>
                </a:cxn>
                <a:cxn ang="0">
                  <a:pos x="225" y="587"/>
                </a:cxn>
                <a:cxn ang="0">
                  <a:pos x="239" y="0"/>
                </a:cxn>
                <a:cxn ang="0">
                  <a:pos x="241" y="561"/>
                </a:cxn>
                <a:cxn ang="0">
                  <a:pos x="249" y="659"/>
                </a:cxn>
                <a:cxn ang="0">
                  <a:pos x="256" y="820"/>
                </a:cxn>
              </a:cxnLst>
              <a:rect l="0" t="0" r="r" b="b"/>
              <a:pathLst>
                <a:path w="262" h="1175">
                  <a:moveTo>
                    <a:pt x="256" y="820"/>
                  </a:moveTo>
                  <a:lnTo>
                    <a:pt x="261" y="881"/>
                  </a:lnTo>
                  <a:lnTo>
                    <a:pt x="262" y="916"/>
                  </a:lnTo>
                  <a:lnTo>
                    <a:pt x="262" y="944"/>
                  </a:lnTo>
                  <a:lnTo>
                    <a:pt x="262" y="987"/>
                  </a:lnTo>
                  <a:lnTo>
                    <a:pt x="261" y="1015"/>
                  </a:lnTo>
                  <a:lnTo>
                    <a:pt x="258" y="1047"/>
                  </a:lnTo>
                  <a:lnTo>
                    <a:pt x="253" y="1073"/>
                  </a:lnTo>
                  <a:lnTo>
                    <a:pt x="244" y="1096"/>
                  </a:lnTo>
                  <a:lnTo>
                    <a:pt x="234" y="1119"/>
                  </a:lnTo>
                  <a:lnTo>
                    <a:pt x="216" y="1138"/>
                  </a:lnTo>
                  <a:lnTo>
                    <a:pt x="196" y="1156"/>
                  </a:lnTo>
                  <a:lnTo>
                    <a:pt x="176" y="1166"/>
                  </a:lnTo>
                  <a:lnTo>
                    <a:pt x="153" y="1173"/>
                  </a:lnTo>
                  <a:lnTo>
                    <a:pt x="126" y="1175"/>
                  </a:lnTo>
                  <a:lnTo>
                    <a:pt x="98" y="1173"/>
                  </a:lnTo>
                  <a:lnTo>
                    <a:pt x="69" y="1161"/>
                  </a:lnTo>
                  <a:lnTo>
                    <a:pt x="51" y="1148"/>
                  </a:lnTo>
                  <a:lnTo>
                    <a:pt x="36" y="1136"/>
                  </a:lnTo>
                  <a:lnTo>
                    <a:pt x="23" y="1118"/>
                  </a:lnTo>
                  <a:lnTo>
                    <a:pt x="13" y="1101"/>
                  </a:lnTo>
                  <a:lnTo>
                    <a:pt x="5" y="1069"/>
                  </a:lnTo>
                  <a:lnTo>
                    <a:pt x="0" y="1044"/>
                  </a:lnTo>
                  <a:lnTo>
                    <a:pt x="0" y="1013"/>
                  </a:lnTo>
                  <a:lnTo>
                    <a:pt x="6" y="986"/>
                  </a:lnTo>
                  <a:lnTo>
                    <a:pt x="18" y="959"/>
                  </a:lnTo>
                  <a:lnTo>
                    <a:pt x="39" y="936"/>
                  </a:lnTo>
                  <a:lnTo>
                    <a:pt x="58" y="920"/>
                  </a:lnTo>
                  <a:lnTo>
                    <a:pt x="81" y="909"/>
                  </a:lnTo>
                  <a:lnTo>
                    <a:pt x="108" y="900"/>
                  </a:lnTo>
                  <a:lnTo>
                    <a:pt x="136" y="895"/>
                  </a:lnTo>
                  <a:lnTo>
                    <a:pt x="158" y="890"/>
                  </a:lnTo>
                  <a:lnTo>
                    <a:pt x="178" y="875"/>
                  </a:lnTo>
                  <a:lnTo>
                    <a:pt x="192" y="862"/>
                  </a:lnTo>
                  <a:lnTo>
                    <a:pt x="203" y="838"/>
                  </a:lnTo>
                  <a:lnTo>
                    <a:pt x="216" y="811"/>
                  </a:lnTo>
                  <a:lnTo>
                    <a:pt x="219" y="679"/>
                  </a:lnTo>
                  <a:lnTo>
                    <a:pt x="225" y="587"/>
                  </a:lnTo>
                  <a:lnTo>
                    <a:pt x="239" y="0"/>
                  </a:lnTo>
                  <a:lnTo>
                    <a:pt x="241" y="561"/>
                  </a:lnTo>
                  <a:lnTo>
                    <a:pt x="249" y="659"/>
                  </a:lnTo>
                  <a:lnTo>
                    <a:pt x="256" y="820"/>
                  </a:lnTo>
                  <a:close/>
                </a:path>
              </a:pathLst>
            </a:custGeom>
            <a:solidFill>
              <a:srgbClr val="FFFF00"/>
            </a:solidFill>
            <a:ln w="9525">
              <a:noFill/>
              <a:round/>
              <a:headEnd/>
              <a:tailEnd/>
            </a:ln>
          </p:spPr>
          <p:txBody>
            <a:bodyPr/>
            <a:lstStyle/>
            <a:p>
              <a:endParaRPr lang="en-US"/>
            </a:p>
          </p:txBody>
        </p:sp>
        <p:sp>
          <p:nvSpPr>
            <p:cNvPr id="4160" name="Freeform 64"/>
            <p:cNvSpPr>
              <a:spLocks/>
            </p:cNvSpPr>
            <p:nvPr/>
          </p:nvSpPr>
          <p:spPr bwMode="auto">
            <a:xfrm>
              <a:off x="4174" y="2938"/>
              <a:ext cx="88" cy="392"/>
            </a:xfrm>
            <a:custGeom>
              <a:avLst/>
              <a:gdLst/>
              <a:ahLst/>
              <a:cxnLst>
                <a:cxn ang="0">
                  <a:pos x="257" y="821"/>
                </a:cxn>
                <a:cxn ang="0">
                  <a:pos x="262" y="883"/>
                </a:cxn>
                <a:cxn ang="0">
                  <a:pos x="263" y="917"/>
                </a:cxn>
                <a:cxn ang="0">
                  <a:pos x="263" y="945"/>
                </a:cxn>
                <a:cxn ang="0">
                  <a:pos x="263" y="989"/>
                </a:cxn>
                <a:cxn ang="0">
                  <a:pos x="262" y="1017"/>
                </a:cxn>
                <a:cxn ang="0">
                  <a:pos x="258" y="1048"/>
                </a:cxn>
                <a:cxn ang="0">
                  <a:pos x="253" y="1073"/>
                </a:cxn>
                <a:cxn ang="0">
                  <a:pos x="245" y="1097"/>
                </a:cxn>
                <a:cxn ang="0">
                  <a:pos x="235" y="1119"/>
                </a:cxn>
                <a:cxn ang="0">
                  <a:pos x="219" y="1140"/>
                </a:cxn>
                <a:cxn ang="0">
                  <a:pos x="199" y="1157"/>
                </a:cxn>
                <a:cxn ang="0">
                  <a:pos x="179" y="1168"/>
                </a:cxn>
                <a:cxn ang="0">
                  <a:pos x="154" y="1174"/>
                </a:cxn>
                <a:cxn ang="0">
                  <a:pos x="127" y="1177"/>
                </a:cxn>
                <a:cxn ang="0">
                  <a:pos x="99" y="1174"/>
                </a:cxn>
                <a:cxn ang="0">
                  <a:pos x="70" y="1161"/>
                </a:cxn>
                <a:cxn ang="0">
                  <a:pos x="51" y="1150"/>
                </a:cxn>
                <a:cxn ang="0">
                  <a:pos x="38" y="1136"/>
                </a:cxn>
                <a:cxn ang="0">
                  <a:pos x="23" y="1118"/>
                </a:cxn>
                <a:cxn ang="0">
                  <a:pos x="14" y="1101"/>
                </a:cxn>
                <a:cxn ang="0">
                  <a:pos x="5" y="1071"/>
                </a:cxn>
                <a:cxn ang="0">
                  <a:pos x="0" y="1045"/>
                </a:cxn>
                <a:cxn ang="0">
                  <a:pos x="0" y="1013"/>
                </a:cxn>
                <a:cxn ang="0">
                  <a:pos x="6" y="986"/>
                </a:cxn>
                <a:cxn ang="0">
                  <a:pos x="19" y="959"/>
                </a:cxn>
                <a:cxn ang="0">
                  <a:pos x="39" y="938"/>
                </a:cxn>
                <a:cxn ang="0">
                  <a:pos x="59" y="921"/>
                </a:cxn>
                <a:cxn ang="0">
                  <a:pos x="82" y="911"/>
                </a:cxn>
                <a:cxn ang="0">
                  <a:pos x="109" y="902"/>
                </a:cxn>
                <a:cxn ang="0">
                  <a:pos x="137" y="896"/>
                </a:cxn>
                <a:cxn ang="0">
                  <a:pos x="158" y="892"/>
                </a:cxn>
                <a:cxn ang="0">
                  <a:pos x="182" y="876"/>
                </a:cxn>
                <a:cxn ang="0">
                  <a:pos x="195" y="862"/>
                </a:cxn>
                <a:cxn ang="0">
                  <a:pos x="206" y="839"/>
                </a:cxn>
                <a:cxn ang="0">
                  <a:pos x="219" y="812"/>
                </a:cxn>
                <a:cxn ang="0">
                  <a:pos x="222" y="681"/>
                </a:cxn>
                <a:cxn ang="0">
                  <a:pos x="228" y="588"/>
                </a:cxn>
                <a:cxn ang="0">
                  <a:pos x="240" y="0"/>
                </a:cxn>
                <a:cxn ang="0">
                  <a:pos x="241" y="561"/>
                </a:cxn>
                <a:cxn ang="0">
                  <a:pos x="250" y="660"/>
                </a:cxn>
                <a:cxn ang="0">
                  <a:pos x="257" y="821"/>
                </a:cxn>
              </a:cxnLst>
              <a:rect l="0" t="0" r="r" b="b"/>
              <a:pathLst>
                <a:path w="263" h="1177">
                  <a:moveTo>
                    <a:pt x="257" y="821"/>
                  </a:moveTo>
                  <a:lnTo>
                    <a:pt x="262" y="883"/>
                  </a:lnTo>
                  <a:lnTo>
                    <a:pt x="263" y="917"/>
                  </a:lnTo>
                  <a:lnTo>
                    <a:pt x="263" y="945"/>
                  </a:lnTo>
                  <a:lnTo>
                    <a:pt x="263" y="989"/>
                  </a:lnTo>
                  <a:lnTo>
                    <a:pt x="262" y="1017"/>
                  </a:lnTo>
                  <a:lnTo>
                    <a:pt x="258" y="1048"/>
                  </a:lnTo>
                  <a:lnTo>
                    <a:pt x="253" y="1073"/>
                  </a:lnTo>
                  <a:lnTo>
                    <a:pt x="245" y="1097"/>
                  </a:lnTo>
                  <a:lnTo>
                    <a:pt x="235" y="1119"/>
                  </a:lnTo>
                  <a:lnTo>
                    <a:pt x="219" y="1140"/>
                  </a:lnTo>
                  <a:lnTo>
                    <a:pt x="199" y="1157"/>
                  </a:lnTo>
                  <a:lnTo>
                    <a:pt x="179" y="1168"/>
                  </a:lnTo>
                  <a:lnTo>
                    <a:pt x="154" y="1174"/>
                  </a:lnTo>
                  <a:lnTo>
                    <a:pt x="127" y="1177"/>
                  </a:lnTo>
                  <a:lnTo>
                    <a:pt x="99" y="1174"/>
                  </a:lnTo>
                  <a:lnTo>
                    <a:pt x="70" y="1161"/>
                  </a:lnTo>
                  <a:lnTo>
                    <a:pt x="51" y="1150"/>
                  </a:lnTo>
                  <a:lnTo>
                    <a:pt x="38" y="1136"/>
                  </a:lnTo>
                  <a:lnTo>
                    <a:pt x="23" y="1118"/>
                  </a:lnTo>
                  <a:lnTo>
                    <a:pt x="14" y="1101"/>
                  </a:lnTo>
                  <a:lnTo>
                    <a:pt x="5" y="1071"/>
                  </a:lnTo>
                  <a:lnTo>
                    <a:pt x="0" y="1045"/>
                  </a:lnTo>
                  <a:lnTo>
                    <a:pt x="0" y="1013"/>
                  </a:lnTo>
                  <a:lnTo>
                    <a:pt x="6" y="986"/>
                  </a:lnTo>
                  <a:lnTo>
                    <a:pt x="19" y="959"/>
                  </a:lnTo>
                  <a:lnTo>
                    <a:pt x="39" y="938"/>
                  </a:lnTo>
                  <a:lnTo>
                    <a:pt x="59" y="921"/>
                  </a:lnTo>
                  <a:lnTo>
                    <a:pt x="82" y="911"/>
                  </a:lnTo>
                  <a:lnTo>
                    <a:pt x="109" y="902"/>
                  </a:lnTo>
                  <a:lnTo>
                    <a:pt x="137" y="896"/>
                  </a:lnTo>
                  <a:lnTo>
                    <a:pt x="158" y="892"/>
                  </a:lnTo>
                  <a:lnTo>
                    <a:pt x="182" y="876"/>
                  </a:lnTo>
                  <a:lnTo>
                    <a:pt x="195" y="862"/>
                  </a:lnTo>
                  <a:lnTo>
                    <a:pt x="206" y="839"/>
                  </a:lnTo>
                  <a:lnTo>
                    <a:pt x="219" y="812"/>
                  </a:lnTo>
                  <a:lnTo>
                    <a:pt x="222" y="681"/>
                  </a:lnTo>
                  <a:lnTo>
                    <a:pt x="228" y="588"/>
                  </a:lnTo>
                  <a:lnTo>
                    <a:pt x="240" y="0"/>
                  </a:lnTo>
                  <a:lnTo>
                    <a:pt x="241" y="561"/>
                  </a:lnTo>
                  <a:lnTo>
                    <a:pt x="250" y="660"/>
                  </a:lnTo>
                  <a:lnTo>
                    <a:pt x="257" y="821"/>
                  </a:lnTo>
                  <a:close/>
                </a:path>
              </a:pathLst>
            </a:custGeom>
            <a:solidFill>
              <a:srgbClr val="FFFF00"/>
            </a:solidFill>
            <a:ln w="9525">
              <a:noFill/>
              <a:round/>
              <a:headEnd/>
              <a:tailEnd/>
            </a:ln>
          </p:spPr>
          <p:txBody>
            <a:bodyPr/>
            <a:lstStyle/>
            <a:p>
              <a:endParaRPr lang="en-US"/>
            </a:p>
          </p:txBody>
        </p:sp>
        <p:sp>
          <p:nvSpPr>
            <p:cNvPr id="4161" name="Freeform 65"/>
            <p:cNvSpPr>
              <a:spLocks/>
            </p:cNvSpPr>
            <p:nvPr/>
          </p:nvSpPr>
          <p:spPr bwMode="auto">
            <a:xfrm>
              <a:off x="4080" y="2977"/>
              <a:ext cx="86" cy="392"/>
            </a:xfrm>
            <a:custGeom>
              <a:avLst/>
              <a:gdLst/>
              <a:ahLst/>
              <a:cxnLst>
                <a:cxn ang="0">
                  <a:pos x="5" y="819"/>
                </a:cxn>
                <a:cxn ang="0">
                  <a:pos x="1" y="880"/>
                </a:cxn>
                <a:cxn ang="0">
                  <a:pos x="0" y="915"/>
                </a:cxn>
                <a:cxn ang="0">
                  <a:pos x="0" y="943"/>
                </a:cxn>
                <a:cxn ang="0">
                  <a:pos x="0" y="986"/>
                </a:cxn>
                <a:cxn ang="0">
                  <a:pos x="1" y="1014"/>
                </a:cxn>
                <a:cxn ang="0">
                  <a:pos x="4" y="1046"/>
                </a:cxn>
                <a:cxn ang="0">
                  <a:pos x="10" y="1070"/>
                </a:cxn>
                <a:cxn ang="0">
                  <a:pos x="18" y="1095"/>
                </a:cxn>
                <a:cxn ang="0">
                  <a:pos x="28" y="1118"/>
                </a:cxn>
                <a:cxn ang="0">
                  <a:pos x="44" y="1137"/>
                </a:cxn>
                <a:cxn ang="0">
                  <a:pos x="63" y="1155"/>
                </a:cxn>
                <a:cxn ang="0">
                  <a:pos x="83" y="1165"/>
                </a:cxn>
                <a:cxn ang="0">
                  <a:pos x="106" y="1171"/>
                </a:cxn>
                <a:cxn ang="0">
                  <a:pos x="133" y="1174"/>
                </a:cxn>
                <a:cxn ang="0">
                  <a:pos x="162" y="1171"/>
                </a:cxn>
                <a:cxn ang="0">
                  <a:pos x="190" y="1159"/>
                </a:cxn>
                <a:cxn ang="0">
                  <a:pos x="208" y="1147"/>
                </a:cxn>
                <a:cxn ang="0">
                  <a:pos x="223" y="1133"/>
                </a:cxn>
                <a:cxn ang="0">
                  <a:pos x="237" y="1115"/>
                </a:cxn>
                <a:cxn ang="0">
                  <a:pos x="247" y="1100"/>
                </a:cxn>
                <a:cxn ang="0">
                  <a:pos x="255" y="1068"/>
                </a:cxn>
                <a:cxn ang="0">
                  <a:pos x="259" y="1042"/>
                </a:cxn>
                <a:cxn ang="0">
                  <a:pos x="259" y="1012"/>
                </a:cxn>
                <a:cxn ang="0">
                  <a:pos x="254" y="985"/>
                </a:cxn>
                <a:cxn ang="0">
                  <a:pos x="241" y="958"/>
                </a:cxn>
                <a:cxn ang="0">
                  <a:pos x="221" y="935"/>
                </a:cxn>
                <a:cxn ang="0">
                  <a:pos x="201" y="918"/>
                </a:cxn>
                <a:cxn ang="0">
                  <a:pos x="179" y="908"/>
                </a:cxn>
                <a:cxn ang="0">
                  <a:pos x="152" y="899"/>
                </a:cxn>
                <a:cxn ang="0">
                  <a:pos x="123" y="893"/>
                </a:cxn>
                <a:cxn ang="0">
                  <a:pos x="102" y="889"/>
                </a:cxn>
                <a:cxn ang="0">
                  <a:pos x="80" y="874"/>
                </a:cxn>
                <a:cxn ang="0">
                  <a:pos x="68" y="861"/>
                </a:cxn>
                <a:cxn ang="0">
                  <a:pos x="56" y="837"/>
                </a:cxn>
                <a:cxn ang="0">
                  <a:pos x="44" y="810"/>
                </a:cxn>
                <a:cxn ang="0">
                  <a:pos x="40" y="678"/>
                </a:cxn>
                <a:cxn ang="0">
                  <a:pos x="35" y="586"/>
                </a:cxn>
                <a:cxn ang="0">
                  <a:pos x="22" y="0"/>
                </a:cxn>
                <a:cxn ang="0">
                  <a:pos x="21" y="559"/>
                </a:cxn>
                <a:cxn ang="0">
                  <a:pos x="12" y="658"/>
                </a:cxn>
                <a:cxn ang="0">
                  <a:pos x="5" y="819"/>
                </a:cxn>
              </a:cxnLst>
              <a:rect l="0" t="0" r="r" b="b"/>
              <a:pathLst>
                <a:path w="259" h="1174">
                  <a:moveTo>
                    <a:pt x="5" y="819"/>
                  </a:moveTo>
                  <a:lnTo>
                    <a:pt x="1" y="880"/>
                  </a:lnTo>
                  <a:lnTo>
                    <a:pt x="0" y="915"/>
                  </a:lnTo>
                  <a:lnTo>
                    <a:pt x="0" y="943"/>
                  </a:lnTo>
                  <a:lnTo>
                    <a:pt x="0" y="986"/>
                  </a:lnTo>
                  <a:lnTo>
                    <a:pt x="1" y="1014"/>
                  </a:lnTo>
                  <a:lnTo>
                    <a:pt x="4" y="1046"/>
                  </a:lnTo>
                  <a:lnTo>
                    <a:pt x="10" y="1070"/>
                  </a:lnTo>
                  <a:lnTo>
                    <a:pt x="18" y="1095"/>
                  </a:lnTo>
                  <a:lnTo>
                    <a:pt x="28" y="1118"/>
                  </a:lnTo>
                  <a:lnTo>
                    <a:pt x="44" y="1137"/>
                  </a:lnTo>
                  <a:lnTo>
                    <a:pt x="63" y="1155"/>
                  </a:lnTo>
                  <a:lnTo>
                    <a:pt x="83" y="1165"/>
                  </a:lnTo>
                  <a:lnTo>
                    <a:pt x="106" y="1171"/>
                  </a:lnTo>
                  <a:lnTo>
                    <a:pt x="133" y="1174"/>
                  </a:lnTo>
                  <a:lnTo>
                    <a:pt x="162" y="1171"/>
                  </a:lnTo>
                  <a:lnTo>
                    <a:pt x="190" y="1159"/>
                  </a:lnTo>
                  <a:lnTo>
                    <a:pt x="208" y="1147"/>
                  </a:lnTo>
                  <a:lnTo>
                    <a:pt x="223" y="1133"/>
                  </a:lnTo>
                  <a:lnTo>
                    <a:pt x="237" y="1115"/>
                  </a:lnTo>
                  <a:lnTo>
                    <a:pt x="247" y="1100"/>
                  </a:lnTo>
                  <a:lnTo>
                    <a:pt x="255" y="1068"/>
                  </a:lnTo>
                  <a:lnTo>
                    <a:pt x="259" y="1042"/>
                  </a:lnTo>
                  <a:lnTo>
                    <a:pt x="259" y="1012"/>
                  </a:lnTo>
                  <a:lnTo>
                    <a:pt x="254" y="985"/>
                  </a:lnTo>
                  <a:lnTo>
                    <a:pt x="241" y="958"/>
                  </a:lnTo>
                  <a:lnTo>
                    <a:pt x="221" y="935"/>
                  </a:lnTo>
                  <a:lnTo>
                    <a:pt x="201" y="918"/>
                  </a:lnTo>
                  <a:lnTo>
                    <a:pt x="179" y="908"/>
                  </a:lnTo>
                  <a:lnTo>
                    <a:pt x="152" y="899"/>
                  </a:lnTo>
                  <a:lnTo>
                    <a:pt x="123" y="893"/>
                  </a:lnTo>
                  <a:lnTo>
                    <a:pt x="102" y="889"/>
                  </a:lnTo>
                  <a:lnTo>
                    <a:pt x="80" y="874"/>
                  </a:lnTo>
                  <a:lnTo>
                    <a:pt x="68" y="861"/>
                  </a:lnTo>
                  <a:lnTo>
                    <a:pt x="56" y="837"/>
                  </a:lnTo>
                  <a:lnTo>
                    <a:pt x="44" y="810"/>
                  </a:lnTo>
                  <a:lnTo>
                    <a:pt x="40" y="678"/>
                  </a:lnTo>
                  <a:lnTo>
                    <a:pt x="35" y="586"/>
                  </a:lnTo>
                  <a:lnTo>
                    <a:pt x="22" y="0"/>
                  </a:lnTo>
                  <a:lnTo>
                    <a:pt x="21" y="559"/>
                  </a:lnTo>
                  <a:lnTo>
                    <a:pt x="12" y="658"/>
                  </a:lnTo>
                  <a:lnTo>
                    <a:pt x="5" y="819"/>
                  </a:lnTo>
                  <a:close/>
                </a:path>
              </a:pathLst>
            </a:custGeom>
            <a:solidFill>
              <a:srgbClr val="FFFF00"/>
            </a:solidFill>
            <a:ln w="9525">
              <a:noFill/>
              <a:round/>
              <a:headEnd/>
              <a:tailEnd/>
            </a:ln>
          </p:spPr>
          <p:txBody>
            <a:bodyPr/>
            <a:lstStyle/>
            <a:p>
              <a:endParaRPr lang="en-US"/>
            </a:p>
          </p:txBody>
        </p:sp>
      </p:grpSp>
      <p:grpSp>
        <p:nvGrpSpPr>
          <p:cNvPr id="12" name="Group 73"/>
          <p:cNvGrpSpPr>
            <a:grpSpLocks/>
          </p:cNvGrpSpPr>
          <p:nvPr/>
        </p:nvGrpSpPr>
        <p:grpSpPr bwMode="auto">
          <a:xfrm>
            <a:off x="6816725" y="4271963"/>
            <a:ext cx="287338" cy="1604962"/>
            <a:chOff x="4294" y="2691"/>
            <a:chExt cx="181" cy="1011"/>
          </a:xfrm>
        </p:grpSpPr>
        <p:sp>
          <p:nvSpPr>
            <p:cNvPr id="4163" name="Rectangle 67"/>
            <p:cNvSpPr>
              <a:spLocks noChangeArrowheads="1"/>
            </p:cNvSpPr>
            <p:nvPr/>
          </p:nvSpPr>
          <p:spPr bwMode="auto">
            <a:xfrm>
              <a:off x="4368" y="3327"/>
              <a:ext cx="12" cy="375"/>
            </a:xfrm>
            <a:prstGeom prst="rect">
              <a:avLst/>
            </a:prstGeom>
            <a:solidFill>
              <a:srgbClr val="FFFF00"/>
            </a:solidFill>
            <a:ln w="9525">
              <a:noFill/>
              <a:miter lim="800000"/>
              <a:headEnd/>
              <a:tailEnd/>
            </a:ln>
          </p:spPr>
          <p:txBody>
            <a:bodyPr/>
            <a:lstStyle/>
            <a:p>
              <a:endParaRPr lang="en-US"/>
            </a:p>
          </p:txBody>
        </p:sp>
        <p:sp>
          <p:nvSpPr>
            <p:cNvPr id="4164" name="Freeform 68"/>
            <p:cNvSpPr>
              <a:spLocks/>
            </p:cNvSpPr>
            <p:nvPr/>
          </p:nvSpPr>
          <p:spPr bwMode="auto">
            <a:xfrm>
              <a:off x="4338" y="2691"/>
              <a:ext cx="87" cy="390"/>
            </a:xfrm>
            <a:custGeom>
              <a:avLst/>
              <a:gdLst/>
              <a:ahLst/>
              <a:cxnLst>
                <a:cxn ang="0">
                  <a:pos x="132" y="0"/>
                </a:cxn>
                <a:cxn ang="0">
                  <a:pos x="133" y="586"/>
                </a:cxn>
                <a:cxn ang="0">
                  <a:pos x="128" y="700"/>
                </a:cxn>
                <a:cxn ang="0">
                  <a:pos x="114" y="793"/>
                </a:cxn>
                <a:cxn ang="0">
                  <a:pos x="102" y="835"/>
                </a:cxn>
                <a:cxn ang="0">
                  <a:pos x="88" y="869"/>
                </a:cxn>
                <a:cxn ang="0">
                  <a:pos x="45" y="932"/>
                </a:cxn>
                <a:cxn ang="0">
                  <a:pos x="21" y="970"/>
                </a:cxn>
                <a:cxn ang="0">
                  <a:pos x="8" y="993"/>
                </a:cxn>
                <a:cxn ang="0">
                  <a:pos x="1" y="1017"/>
                </a:cxn>
                <a:cxn ang="0">
                  <a:pos x="0" y="1039"/>
                </a:cxn>
                <a:cxn ang="0">
                  <a:pos x="4" y="1065"/>
                </a:cxn>
                <a:cxn ang="0">
                  <a:pos x="13" y="1090"/>
                </a:cxn>
                <a:cxn ang="0">
                  <a:pos x="19" y="1104"/>
                </a:cxn>
                <a:cxn ang="0">
                  <a:pos x="28" y="1116"/>
                </a:cxn>
                <a:cxn ang="0">
                  <a:pos x="43" y="1134"/>
                </a:cxn>
                <a:cxn ang="0">
                  <a:pos x="59" y="1148"/>
                </a:cxn>
                <a:cxn ang="0">
                  <a:pos x="80" y="1159"/>
                </a:cxn>
                <a:cxn ang="0">
                  <a:pos x="101" y="1166"/>
                </a:cxn>
                <a:cxn ang="0">
                  <a:pos x="124" y="1171"/>
                </a:cxn>
                <a:cxn ang="0">
                  <a:pos x="146" y="1169"/>
                </a:cxn>
                <a:cxn ang="0">
                  <a:pos x="173" y="1164"/>
                </a:cxn>
                <a:cxn ang="0">
                  <a:pos x="191" y="1156"/>
                </a:cxn>
                <a:cxn ang="0">
                  <a:pos x="211" y="1142"/>
                </a:cxn>
                <a:cxn ang="0">
                  <a:pos x="227" y="1128"/>
                </a:cxn>
                <a:cxn ang="0">
                  <a:pos x="238" y="1110"/>
                </a:cxn>
                <a:cxn ang="0">
                  <a:pos x="251" y="1087"/>
                </a:cxn>
                <a:cxn ang="0">
                  <a:pos x="259" y="1063"/>
                </a:cxn>
                <a:cxn ang="0">
                  <a:pos x="261" y="1040"/>
                </a:cxn>
                <a:cxn ang="0">
                  <a:pos x="260" y="1014"/>
                </a:cxn>
                <a:cxn ang="0">
                  <a:pos x="255" y="989"/>
                </a:cxn>
                <a:cxn ang="0">
                  <a:pos x="243" y="955"/>
                </a:cxn>
                <a:cxn ang="0">
                  <a:pos x="215" y="897"/>
                </a:cxn>
                <a:cxn ang="0">
                  <a:pos x="197" y="856"/>
                </a:cxn>
                <a:cxn ang="0">
                  <a:pos x="171" y="788"/>
                </a:cxn>
                <a:cxn ang="0">
                  <a:pos x="166" y="764"/>
                </a:cxn>
                <a:cxn ang="0">
                  <a:pos x="156" y="718"/>
                </a:cxn>
                <a:cxn ang="0">
                  <a:pos x="150" y="579"/>
                </a:cxn>
                <a:cxn ang="0">
                  <a:pos x="132" y="0"/>
                </a:cxn>
              </a:cxnLst>
              <a:rect l="0" t="0" r="r" b="b"/>
              <a:pathLst>
                <a:path w="261" h="1171">
                  <a:moveTo>
                    <a:pt x="132" y="0"/>
                  </a:moveTo>
                  <a:lnTo>
                    <a:pt x="133" y="586"/>
                  </a:lnTo>
                  <a:lnTo>
                    <a:pt x="128" y="700"/>
                  </a:lnTo>
                  <a:lnTo>
                    <a:pt x="114" y="793"/>
                  </a:lnTo>
                  <a:lnTo>
                    <a:pt x="102" y="835"/>
                  </a:lnTo>
                  <a:lnTo>
                    <a:pt x="88" y="869"/>
                  </a:lnTo>
                  <a:lnTo>
                    <a:pt x="45" y="932"/>
                  </a:lnTo>
                  <a:lnTo>
                    <a:pt x="21" y="970"/>
                  </a:lnTo>
                  <a:lnTo>
                    <a:pt x="8" y="993"/>
                  </a:lnTo>
                  <a:lnTo>
                    <a:pt x="1" y="1017"/>
                  </a:lnTo>
                  <a:lnTo>
                    <a:pt x="0" y="1039"/>
                  </a:lnTo>
                  <a:lnTo>
                    <a:pt x="4" y="1065"/>
                  </a:lnTo>
                  <a:lnTo>
                    <a:pt x="13" y="1090"/>
                  </a:lnTo>
                  <a:lnTo>
                    <a:pt x="19" y="1104"/>
                  </a:lnTo>
                  <a:lnTo>
                    <a:pt x="28" y="1116"/>
                  </a:lnTo>
                  <a:lnTo>
                    <a:pt x="43" y="1134"/>
                  </a:lnTo>
                  <a:lnTo>
                    <a:pt x="59" y="1148"/>
                  </a:lnTo>
                  <a:lnTo>
                    <a:pt x="80" y="1159"/>
                  </a:lnTo>
                  <a:lnTo>
                    <a:pt x="101" y="1166"/>
                  </a:lnTo>
                  <a:lnTo>
                    <a:pt x="124" y="1171"/>
                  </a:lnTo>
                  <a:lnTo>
                    <a:pt x="146" y="1169"/>
                  </a:lnTo>
                  <a:lnTo>
                    <a:pt x="173" y="1164"/>
                  </a:lnTo>
                  <a:lnTo>
                    <a:pt x="191" y="1156"/>
                  </a:lnTo>
                  <a:lnTo>
                    <a:pt x="211" y="1142"/>
                  </a:lnTo>
                  <a:lnTo>
                    <a:pt x="227" y="1128"/>
                  </a:lnTo>
                  <a:lnTo>
                    <a:pt x="238" y="1110"/>
                  </a:lnTo>
                  <a:lnTo>
                    <a:pt x="251" y="1087"/>
                  </a:lnTo>
                  <a:lnTo>
                    <a:pt x="259" y="1063"/>
                  </a:lnTo>
                  <a:lnTo>
                    <a:pt x="261" y="1040"/>
                  </a:lnTo>
                  <a:lnTo>
                    <a:pt x="260" y="1014"/>
                  </a:lnTo>
                  <a:lnTo>
                    <a:pt x="255" y="989"/>
                  </a:lnTo>
                  <a:lnTo>
                    <a:pt x="243" y="955"/>
                  </a:lnTo>
                  <a:lnTo>
                    <a:pt x="215" y="897"/>
                  </a:lnTo>
                  <a:lnTo>
                    <a:pt x="197" y="856"/>
                  </a:lnTo>
                  <a:lnTo>
                    <a:pt x="171" y="788"/>
                  </a:lnTo>
                  <a:lnTo>
                    <a:pt x="166" y="764"/>
                  </a:lnTo>
                  <a:lnTo>
                    <a:pt x="156" y="718"/>
                  </a:lnTo>
                  <a:lnTo>
                    <a:pt x="150" y="579"/>
                  </a:lnTo>
                  <a:lnTo>
                    <a:pt x="132" y="0"/>
                  </a:lnTo>
                  <a:close/>
                </a:path>
              </a:pathLst>
            </a:custGeom>
            <a:solidFill>
              <a:srgbClr val="FFFF00"/>
            </a:solidFill>
            <a:ln w="9525">
              <a:noFill/>
              <a:round/>
              <a:headEnd/>
              <a:tailEnd/>
            </a:ln>
          </p:spPr>
          <p:txBody>
            <a:bodyPr/>
            <a:lstStyle/>
            <a:p>
              <a:endParaRPr lang="en-US"/>
            </a:p>
          </p:txBody>
        </p:sp>
        <p:sp>
          <p:nvSpPr>
            <p:cNvPr id="4165" name="Freeform 69"/>
            <p:cNvSpPr>
              <a:spLocks/>
            </p:cNvSpPr>
            <p:nvPr/>
          </p:nvSpPr>
          <p:spPr bwMode="auto">
            <a:xfrm>
              <a:off x="4315" y="2869"/>
              <a:ext cx="87" cy="392"/>
            </a:xfrm>
            <a:custGeom>
              <a:avLst/>
              <a:gdLst/>
              <a:ahLst/>
              <a:cxnLst>
                <a:cxn ang="0">
                  <a:pos x="6" y="820"/>
                </a:cxn>
                <a:cxn ang="0">
                  <a:pos x="1" y="882"/>
                </a:cxn>
                <a:cxn ang="0">
                  <a:pos x="0" y="916"/>
                </a:cxn>
                <a:cxn ang="0">
                  <a:pos x="0" y="944"/>
                </a:cxn>
                <a:cxn ang="0">
                  <a:pos x="0" y="988"/>
                </a:cxn>
                <a:cxn ang="0">
                  <a:pos x="1" y="1017"/>
                </a:cxn>
                <a:cxn ang="0">
                  <a:pos x="4" y="1048"/>
                </a:cxn>
                <a:cxn ang="0">
                  <a:pos x="10" y="1073"/>
                </a:cxn>
                <a:cxn ang="0">
                  <a:pos x="19" y="1098"/>
                </a:cxn>
                <a:cxn ang="0">
                  <a:pos x="28" y="1119"/>
                </a:cxn>
                <a:cxn ang="0">
                  <a:pos x="44" y="1139"/>
                </a:cxn>
                <a:cxn ang="0">
                  <a:pos x="64" y="1156"/>
                </a:cxn>
                <a:cxn ang="0">
                  <a:pos x="84" y="1168"/>
                </a:cxn>
                <a:cxn ang="0">
                  <a:pos x="106" y="1173"/>
                </a:cxn>
                <a:cxn ang="0">
                  <a:pos x="134" y="1177"/>
                </a:cxn>
                <a:cxn ang="0">
                  <a:pos x="162" y="1173"/>
                </a:cxn>
                <a:cxn ang="0">
                  <a:pos x="190" y="1162"/>
                </a:cxn>
                <a:cxn ang="0">
                  <a:pos x="209" y="1150"/>
                </a:cxn>
                <a:cxn ang="0">
                  <a:pos x="223" y="1136"/>
                </a:cxn>
                <a:cxn ang="0">
                  <a:pos x="237" y="1118"/>
                </a:cxn>
                <a:cxn ang="0">
                  <a:pos x="247" y="1102"/>
                </a:cxn>
                <a:cxn ang="0">
                  <a:pos x="256" y="1071"/>
                </a:cxn>
                <a:cxn ang="0">
                  <a:pos x="261" y="1045"/>
                </a:cxn>
                <a:cxn ang="0">
                  <a:pos x="261" y="1013"/>
                </a:cxn>
                <a:cxn ang="0">
                  <a:pos x="254" y="987"/>
                </a:cxn>
                <a:cxn ang="0">
                  <a:pos x="241" y="960"/>
                </a:cxn>
                <a:cxn ang="0">
                  <a:pos x="222" y="938"/>
                </a:cxn>
                <a:cxn ang="0">
                  <a:pos x="202" y="921"/>
                </a:cxn>
                <a:cxn ang="0">
                  <a:pos x="179" y="911"/>
                </a:cxn>
                <a:cxn ang="0">
                  <a:pos x="152" y="902"/>
                </a:cxn>
                <a:cxn ang="0">
                  <a:pos x="123" y="896"/>
                </a:cxn>
                <a:cxn ang="0">
                  <a:pos x="102" y="891"/>
                </a:cxn>
                <a:cxn ang="0">
                  <a:pos x="81" y="877"/>
                </a:cxn>
                <a:cxn ang="0">
                  <a:pos x="68" y="863"/>
                </a:cxn>
                <a:cxn ang="0">
                  <a:pos x="57" y="838"/>
                </a:cxn>
                <a:cxn ang="0">
                  <a:pos x="44" y="811"/>
                </a:cxn>
                <a:cxn ang="0">
                  <a:pos x="42" y="681"/>
                </a:cxn>
                <a:cxn ang="0">
                  <a:pos x="36" y="588"/>
                </a:cxn>
                <a:cxn ang="0">
                  <a:pos x="23" y="0"/>
                </a:cxn>
                <a:cxn ang="0">
                  <a:pos x="21" y="561"/>
                </a:cxn>
                <a:cxn ang="0">
                  <a:pos x="12" y="659"/>
                </a:cxn>
                <a:cxn ang="0">
                  <a:pos x="6" y="820"/>
                </a:cxn>
              </a:cxnLst>
              <a:rect l="0" t="0" r="r" b="b"/>
              <a:pathLst>
                <a:path w="261" h="1177">
                  <a:moveTo>
                    <a:pt x="6" y="820"/>
                  </a:moveTo>
                  <a:lnTo>
                    <a:pt x="1" y="882"/>
                  </a:lnTo>
                  <a:lnTo>
                    <a:pt x="0" y="916"/>
                  </a:lnTo>
                  <a:lnTo>
                    <a:pt x="0" y="944"/>
                  </a:lnTo>
                  <a:lnTo>
                    <a:pt x="0" y="988"/>
                  </a:lnTo>
                  <a:lnTo>
                    <a:pt x="1" y="1017"/>
                  </a:lnTo>
                  <a:lnTo>
                    <a:pt x="4" y="1048"/>
                  </a:lnTo>
                  <a:lnTo>
                    <a:pt x="10" y="1073"/>
                  </a:lnTo>
                  <a:lnTo>
                    <a:pt x="19" y="1098"/>
                  </a:lnTo>
                  <a:lnTo>
                    <a:pt x="28" y="1119"/>
                  </a:lnTo>
                  <a:lnTo>
                    <a:pt x="44" y="1139"/>
                  </a:lnTo>
                  <a:lnTo>
                    <a:pt x="64" y="1156"/>
                  </a:lnTo>
                  <a:lnTo>
                    <a:pt x="84" y="1168"/>
                  </a:lnTo>
                  <a:lnTo>
                    <a:pt x="106" y="1173"/>
                  </a:lnTo>
                  <a:lnTo>
                    <a:pt x="134" y="1177"/>
                  </a:lnTo>
                  <a:lnTo>
                    <a:pt x="162" y="1173"/>
                  </a:lnTo>
                  <a:lnTo>
                    <a:pt x="190" y="1162"/>
                  </a:lnTo>
                  <a:lnTo>
                    <a:pt x="209" y="1150"/>
                  </a:lnTo>
                  <a:lnTo>
                    <a:pt x="223" y="1136"/>
                  </a:lnTo>
                  <a:lnTo>
                    <a:pt x="237" y="1118"/>
                  </a:lnTo>
                  <a:lnTo>
                    <a:pt x="247" y="1102"/>
                  </a:lnTo>
                  <a:lnTo>
                    <a:pt x="256" y="1071"/>
                  </a:lnTo>
                  <a:lnTo>
                    <a:pt x="261" y="1045"/>
                  </a:lnTo>
                  <a:lnTo>
                    <a:pt x="261" y="1013"/>
                  </a:lnTo>
                  <a:lnTo>
                    <a:pt x="254" y="987"/>
                  </a:lnTo>
                  <a:lnTo>
                    <a:pt x="241" y="960"/>
                  </a:lnTo>
                  <a:lnTo>
                    <a:pt x="222" y="938"/>
                  </a:lnTo>
                  <a:lnTo>
                    <a:pt x="202" y="921"/>
                  </a:lnTo>
                  <a:lnTo>
                    <a:pt x="179" y="911"/>
                  </a:lnTo>
                  <a:lnTo>
                    <a:pt x="152" y="902"/>
                  </a:lnTo>
                  <a:lnTo>
                    <a:pt x="123" y="896"/>
                  </a:lnTo>
                  <a:lnTo>
                    <a:pt x="102" y="891"/>
                  </a:lnTo>
                  <a:lnTo>
                    <a:pt x="81" y="877"/>
                  </a:lnTo>
                  <a:lnTo>
                    <a:pt x="68" y="863"/>
                  </a:lnTo>
                  <a:lnTo>
                    <a:pt x="57" y="838"/>
                  </a:lnTo>
                  <a:lnTo>
                    <a:pt x="44" y="811"/>
                  </a:lnTo>
                  <a:lnTo>
                    <a:pt x="42" y="681"/>
                  </a:lnTo>
                  <a:lnTo>
                    <a:pt x="36" y="588"/>
                  </a:lnTo>
                  <a:lnTo>
                    <a:pt x="23" y="0"/>
                  </a:lnTo>
                  <a:lnTo>
                    <a:pt x="21" y="561"/>
                  </a:lnTo>
                  <a:lnTo>
                    <a:pt x="12" y="659"/>
                  </a:lnTo>
                  <a:lnTo>
                    <a:pt x="6" y="820"/>
                  </a:lnTo>
                  <a:close/>
                </a:path>
              </a:pathLst>
            </a:custGeom>
            <a:solidFill>
              <a:srgbClr val="FFFF00"/>
            </a:solidFill>
            <a:ln w="9525">
              <a:noFill/>
              <a:round/>
              <a:headEnd/>
              <a:tailEnd/>
            </a:ln>
          </p:spPr>
          <p:txBody>
            <a:bodyPr/>
            <a:lstStyle/>
            <a:p>
              <a:endParaRPr lang="en-US"/>
            </a:p>
          </p:txBody>
        </p:sp>
        <p:sp>
          <p:nvSpPr>
            <p:cNvPr id="4166" name="Freeform 70"/>
            <p:cNvSpPr>
              <a:spLocks/>
            </p:cNvSpPr>
            <p:nvPr/>
          </p:nvSpPr>
          <p:spPr bwMode="auto">
            <a:xfrm>
              <a:off x="4369" y="2786"/>
              <a:ext cx="86" cy="391"/>
            </a:xfrm>
            <a:custGeom>
              <a:avLst/>
              <a:gdLst/>
              <a:ahLst/>
              <a:cxnLst>
                <a:cxn ang="0">
                  <a:pos x="254" y="820"/>
                </a:cxn>
                <a:cxn ang="0">
                  <a:pos x="258" y="881"/>
                </a:cxn>
                <a:cxn ang="0">
                  <a:pos x="260" y="916"/>
                </a:cxn>
                <a:cxn ang="0">
                  <a:pos x="260" y="944"/>
                </a:cxn>
                <a:cxn ang="0">
                  <a:pos x="260" y="987"/>
                </a:cxn>
                <a:cxn ang="0">
                  <a:pos x="258" y="1015"/>
                </a:cxn>
                <a:cxn ang="0">
                  <a:pos x="255" y="1047"/>
                </a:cxn>
                <a:cxn ang="0">
                  <a:pos x="249" y="1073"/>
                </a:cxn>
                <a:cxn ang="0">
                  <a:pos x="241" y="1096"/>
                </a:cxn>
                <a:cxn ang="0">
                  <a:pos x="231" y="1119"/>
                </a:cxn>
                <a:cxn ang="0">
                  <a:pos x="215" y="1138"/>
                </a:cxn>
                <a:cxn ang="0">
                  <a:pos x="196" y="1156"/>
                </a:cxn>
                <a:cxn ang="0">
                  <a:pos x="176" y="1166"/>
                </a:cxn>
                <a:cxn ang="0">
                  <a:pos x="153" y="1173"/>
                </a:cxn>
                <a:cxn ang="0">
                  <a:pos x="126" y="1175"/>
                </a:cxn>
                <a:cxn ang="0">
                  <a:pos x="97" y="1173"/>
                </a:cxn>
                <a:cxn ang="0">
                  <a:pos x="69" y="1161"/>
                </a:cxn>
                <a:cxn ang="0">
                  <a:pos x="51" y="1148"/>
                </a:cxn>
                <a:cxn ang="0">
                  <a:pos x="36" y="1136"/>
                </a:cxn>
                <a:cxn ang="0">
                  <a:pos x="23" y="1118"/>
                </a:cxn>
                <a:cxn ang="0">
                  <a:pos x="12" y="1101"/>
                </a:cxn>
                <a:cxn ang="0">
                  <a:pos x="3" y="1069"/>
                </a:cxn>
                <a:cxn ang="0">
                  <a:pos x="0" y="1044"/>
                </a:cxn>
                <a:cxn ang="0">
                  <a:pos x="0" y="1013"/>
                </a:cxn>
                <a:cxn ang="0">
                  <a:pos x="6" y="986"/>
                </a:cxn>
                <a:cxn ang="0">
                  <a:pos x="18" y="959"/>
                </a:cxn>
                <a:cxn ang="0">
                  <a:pos x="37" y="936"/>
                </a:cxn>
                <a:cxn ang="0">
                  <a:pos x="58" y="920"/>
                </a:cxn>
                <a:cxn ang="0">
                  <a:pos x="80" y="909"/>
                </a:cxn>
                <a:cxn ang="0">
                  <a:pos x="108" y="900"/>
                </a:cxn>
                <a:cxn ang="0">
                  <a:pos x="136" y="895"/>
                </a:cxn>
                <a:cxn ang="0">
                  <a:pos x="158" y="890"/>
                </a:cxn>
                <a:cxn ang="0">
                  <a:pos x="179" y="875"/>
                </a:cxn>
                <a:cxn ang="0">
                  <a:pos x="192" y="862"/>
                </a:cxn>
                <a:cxn ang="0">
                  <a:pos x="203" y="838"/>
                </a:cxn>
                <a:cxn ang="0">
                  <a:pos x="215" y="811"/>
                </a:cxn>
                <a:cxn ang="0">
                  <a:pos x="219" y="679"/>
                </a:cxn>
                <a:cxn ang="0">
                  <a:pos x="224" y="587"/>
                </a:cxn>
                <a:cxn ang="0">
                  <a:pos x="237" y="0"/>
                </a:cxn>
                <a:cxn ang="0">
                  <a:pos x="238" y="561"/>
                </a:cxn>
                <a:cxn ang="0">
                  <a:pos x="247" y="659"/>
                </a:cxn>
                <a:cxn ang="0">
                  <a:pos x="254" y="820"/>
                </a:cxn>
              </a:cxnLst>
              <a:rect l="0" t="0" r="r" b="b"/>
              <a:pathLst>
                <a:path w="260" h="1175">
                  <a:moveTo>
                    <a:pt x="254" y="820"/>
                  </a:moveTo>
                  <a:lnTo>
                    <a:pt x="258" y="881"/>
                  </a:lnTo>
                  <a:lnTo>
                    <a:pt x="260" y="916"/>
                  </a:lnTo>
                  <a:lnTo>
                    <a:pt x="260" y="944"/>
                  </a:lnTo>
                  <a:lnTo>
                    <a:pt x="260" y="987"/>
                  </a:lnTo>
                  <a:lnTo>
                    <a:pt x="258" y="1015"/>
                  </a:lnTo>
                  <a:lnTo>
                    <a:pt x="255" y="1047"/>
                  </a:lnTo>
                  <a:lnTo>
                    <a:pt x="249" y="1073"/>
                  </a:lnTo>
                  <a:lnTo>
                    <a:pt x="241" y="1096"/>
                  </a:lnTo>
                  <a:lnTo>
                    <a:pt x="231" y="1119"/>
                  </a:lnTo>
                  <a:lnTo>
                    <a:pt x="215" y="1138"/>
                  </a:lnTo>
                  <a:lnTo>
                    <a:pt x="196" y="1156"/>
                  </a:lnTo>
                  <a:lnTo>
                    <a:pt x="176" y="1166"/>
                  </a:lnTo>
                  <a:lnTo>
                    <a:pt x="153" y="1173"/>
                  </a:lnTo>
                  <a:lnTo>
                    <a:pt x="126" y="1175"/>
                  </a:lnTo>
                  <a:lnTo>
                    <a:pt x="97" y="1173"/>
                  </a:lnTo>
                  <a:lnTo>
                    <a:pt x="69" y="1161"/>
                  </a:lnTo>
                  <a:lnTo>
                    <a:pt x="51" y="1148"/>
                  </a:lnTo>
                  <a:lnTo>
                    <a:pt x="36" y="1136"/>
                  </a:lnTo>
                  <a:lnTo>
                    <a:pt x="23" y="1118"/>
                  </a:lnTo>
                  <a:lnTo>
                    <a:pt x="12" y="1101"/>
                  </a:lnTo>
                  <a:lnTo>
                    <a:pt x="3" y="1069"/>
                  </a:lnTo>
                  <a:lnTo>
                    <a:pt x="0" y="1044"/>
                  </a:lnTo>
                  <a:lnTo>
                    <a:pt x="0" y="1013"/>
                  </a:lnTo>
                  <a:lnTo>
                    <a:pt x="6" y="986"/>
                  </a:lnTo>
                  <a:lnTo>
                    <a:pt x="18" y="959"/>
                  </a:lnTo>
                  <a:lnTo>
                    <a:pt x="37" y="936"/>
                  </a:lnTo>
                  <a:lnTo>
                    <a:pt x="58" y="920"/>
                  </a:lnTo>
                  <a:lnTo>
                    <a:pt x="80" y="909"/>
                  </a:lnTo>
                  <a:lnTo>
                    <a:pt x="108" y="900"/>
                  </a:lnTo>
                  <a:lnTo>
                    <a:pt x="136" y="895"/>
                  </a:lnTo>
                  <a:lnTo>
                    <a:pt x="158" y="890"/>
                  </a:lnTo>
                  <a:lnTo>
                    <a:pt x="179" y="875"/>
                  </a:lnTo>
                  <a:lnTo>
                    <a:pt x="192" y="862"/>
                  </a:lnTo>
                  <a:lnTo>
                    <a:pt x="203" y="838"/>
                  </a:lnTo>
                  <a:lnTo>
                    <a:pt x="215" y="811"/>
                  </a:lnTo>
                  <a:lnTo>
                    <a:pt x="219" y="679"/>
                  </a:lnTo>
                  <a:lnTo>
                    <a:pt x="224" y="587"/>
                  </a:lnTo>
                  <a:lnTo>
                    <a:pt x="237" y="0"/>
                  </a:lnTo>
                  <a:lnTo>
                    <a:pt x="238" y="561"/>
                  </a:lnTo>
                  <a:lnTo>
                    <a:pt x="247" y="659"/>
                  </a:lnTo>
                  <a:lnTo>
                    <a:pt x="254" y="820"/>
                  </a:lnTo>
                  <a:close/>
                </a:path>
              </a:pathLst>
            </a:custGeom>
            <a:solidFill>
              <a:srgbClr val="FFFF00"/>
            </a:solidFill>
            <a:ln w="9525">
              <a:noFill/>
              <a:round/>
              <a:headEnd/>
              <a:tailEnd/>
            </a:ln>
          </p:spPr>
          <p:txBody>
            <a:bodyPr/>
            <a:lstStyle/>
            <a:p>
              <a:endParaRPr lang="en-US"/>
            </a:p>
          </p:txBody>
        </p:sp>
        <p:sp>
          <p:nvSpPr>
            <p:cNvPr id="4167" name="Freeform 71"/>
            <p:cNvSpPr>
              <a:spLocks/>
            </p:cNvSpPr>
            <p:nvPr/>
          </p:nvSpPr>
          <p:spPr bwMode="auto">
            <a:xfrm>
              <a:off x="4388" y="2938"/>
              <a:ext cx="87" cy="392"/>
            </a:xfrm>
            <a:custGeom>
              <a:avLst/>
              <a:gdLst/>
              <a:ahLst/>
              <a:cxnLst>
                <a:cxn ang="0">
                  <a:pos x="255" y="821"/>
                </a:cxn>
                <a:cxn ang="0">
                  <a:pos x="259" y="883"/>
                </a:cxn>
                <a:cxn ang="0">
                  <a:pos x="261" y="917"/>
                </a:cxn>
                <a:cxn ang="0">
                  <a:pos x="261" y="945"/>
                </a:cxn>
                <a:cxn ang="0">
                  <a:pos x="261" y="989"/>
                </a:cxn>
                <a:cxn ang="0">
                  <a:pos x="259" y="1017"/>
                </a:cxn>
                <a:cxn ang="0">
                  <a:pos x="256" y="1048"/>
                </a:cxn>
                <a:cxn ang="0">
                  <a:pos x="251" y="1073"/>
                </a:cxn>
                <a:cxn ang="0">
                  <a:pos x="242" y="1097"/>
                </a:cxn>
                <a:cxn ang="0">
                  <a:pos x="231" y="1119"/>
                </a:cxn>
                <a:cxn ang="0">
                  <a:pos x="217" y="1140"/>
                </a:cxn>
                <a:cxn ang="0">
                  <a:pos x="196" y="1157"/>
                </a:cxn>
                <a:cxn ang="0">
                  <a:pos x="177" y="1168"/>
                </a:cxn>
                <a:cxn ang="0">
                  <a:pos x="154" y="1174"/>
                </a:cxn>
                <a:cxn ang="0">
                  <a:pos x="127" y="1177"/>
                </a:cxn>
                <a:cxn ang="0">
                  <a:pos x="99" y="1174"/>
                </a:cxn>
                <a:cxn ang="0">
                  <a:pos x="70" y="1161"/>
                </a:cxn>
                <a:cxn ang="0">
                  <a:pos x="51" y="1150"/>
                </a:cxn>
                <a:cxn ang="0">
                  <a:pos x="37" y="1136"/>
                </a:cxn>
                <a:cxn ang="0">
                  <a:pos x="23" y="1118"/>
                </a:cxn>
                <a:cxn ang="0">
                  <a:pos x="13" y="1101"/>
                </a:cxn>
                <a:cxn ang="0">
                  <a:pos x="4" y="1071"/>
                </a:cxn>
                <a:cxn ang="0">
                  <a:pos x="0" y="1045"/>
                </a:cxn>
                <a:cxn ang="0">
                  <a:pos x="0" y="1013"/>
                </a:cxn>
                <a:cxn ang="0">
                  <a:pos x="6" y="986"/>
                </a:cxn>
                <a:cxn ang="0">
                  <a:pos x="19" y="959"/>
                </a:cxn>
                <a:cxn ang="0">
                  <a:pos x="38" y="938"/>
                </a:cxn>
                <a:cxn ang="0">
                  <a:pos x="59" y="921"/>
                </a:cxn>
                <a:cxn ang="0">
                  <a:pos x="82" y="911"/>
                </a:cxn>
                <a:cxn ang="0">
                  <a:pos x="109" y="902"/>
                </a:cxn>
                <a:cxn ang="0">
                  <a:pos x="137" y="896"/>
                </a:cxn>
                <a:cxn ang="0">
                  <a:pos x="158" y="892"/>
                </a:cxn>
                <a:cxn ang="0">
                  <a:pos x="179" y="876"/>
                </a:cxn>
                <a:cxn ang="0">
                  <a:pos x="193" y="862"/>
                </a:cxn>
                <a:cxn ang="0">
                  <a:pos x="203" y="839"/>
                </a:cxn>
                <a:cxn ang="0">
                  <a:pos x="217" y="812"/>
                </a:cxn>
                <a:cxn ang="0">
                  <a:pos x="219" y="681"/>
                </a:cxn>
                <a:cxn ang="0">
                  <a:pos x="225" y="588"/>
                </a:cxn>
                <a:cxn ang="0">
                  <a:pos x="237" y="0"/>
                </a:cxn>
                <a:cxn ang="0">
                  <a:pos x="239" y="561"/>
                </a:cxn>
                <a:cxn ang="0">
                  <a:pos x="247" y="660"/>
                </a:cxn>
                <a:cxn ang="0">
                  <a:pos x="255" y="821"/>
                </a:cxn>
              </a:cxnLst>
              <a:rect l="0" t="0" r="r" b="b"/>
              <a:pathLst>
                <a:path w="261" h="1177">
                  <a:moveTo>
                    <a:pt x="255" y="821"/>
                  </a:moveTo>
                  <a:lnTo>
                    <a:pt x="259" y="883"/>
                  </a:lnTo>
                  <a:lnTo>
                    <a:pt x="261" y="917"/>
                  </a:lnTo>
                  <a:lnTo>
                    <a:pt x="261" y="945"/>
                  </a:lnTo>
                  <a:lnTo>
                    <a:pt x="261" y="989"/>
                  </a:lnTo>
                  <a:lnTo>
                    <a:pt x="259" y="1017"/>
                  </a:lnTo>
                  <a:lnTo>
                    <a:pt x="256" y="1048"/>
                  </a:lnTo>
                  <a:lnTo>
                    <a:pt x="251" y="1073"/>
                  </a:lnTo>
                  <a:lnTo>
                    <a:pt x="242" y="1097"/>
                  </a:lnTo>
                  <a:lnTo>
                    <a:pt x="231" y="1119"/>
                  </a:lnTo>
                  <a:lnTo>
                    <a:pt x="217" y="1140"/>
                  </a:lnTo>
                  <a:lnTo>
                    <a:pt x="196" y="1157"/>
                  </a:lnTo>
                  <a:lnTo>
                    <a:pt x="177" y="1168"/>
                  </a:lnTo>
                  <a:lnTo>
                    <a:pt x="154" y="1174"/>
                  </a:lnTo>
                  <a:lnTo>
                    <a:pt x="127" y="1177"/>
                  </a:lnTo>
                  <a:lnTo>
                    <a:pt x="99" y="1174"/>
                  </a:lnTo>
                  <a:lnTo>
                    <a:pt x="70" y="1161"/>
                  </a:lnTo>
                  <a:lnTo>
                    <a:pt x="51" y="1150"/>
                  </a:lnTo>
                  <a:lnTo>
                    <a:pt x="37" y="1136"/>
                  </a:lnTo>
                  <a:lnTo>
                    <a:pt x="23" y="1118"/>
                  </a:lnTo>
                  <a:lnTo>
                    <a:pt x="13" y="1101"/>
                  </a:lnTo>
                  <a:lnTo>
                    <a:pt x="4" y="1071"/>
                  </a:lnTo>
                  <a:lnTo>
                    <a:pt x="0" y="1045"/>
                  </a:lnTo>
                  <a:lnTo>
                    <a:pt x="0" y="1013"/>
                  </a:lnTo>
                  <a:lnTo>
                    <a:pt x="6" y="986"/>
                  </a:lnTo>
                  <a:lnTo>
                    <a:pt x="19" y="959"/>
                  </a:lnTo>
                  <a:lnTo>
                    <a:pt x="38" y="938"/>
                  </a:lnTo>
                  <a:lnTo>
                    <a:pt x="59" y="921"/>
                  </a:lnTo>
                  <a:lnTo>
                    <a:pt x="82" y="911"/>
                  </a:lnTo>
                  <a:lnTo>
                    <a:pt x="109" y="902"/>
                  </a:lnTo>
                  <a:lnTo>
                    <a:pt x="137" y="896"/>
                  </a:lnTo>
                  <a:lnTo>
                    <a:pt x="158" y="892"/>
                  </a:lnTo>
                  <a:lnTo>
                    <a:pt x="179" y="876"/>
                  </a:lnTo>
                  <a:lnTo>
                    <a:pt x="193" y="862"/>
                  </a:lnTo>
                  <a:lnTo>
                    <a:pt x="203" y="839"/>
                  </a:lnTo>
                  <a:lnTo>
                    <a:pt x="217" y="812"/>
                  </a:lnTo>
                  <a:lnTo>
                    <a:pt x="219" y="681"/>
                  </a:lnTo>
                  <a:lnTo>
                    <a:pt x="225" y="588"/>
                  </a:lnTo>
                  <a:lnTo>
                    <a:pt x="237" y="0"/>
                  </a:lnTo>
                  <a:lnTo>
                    <a:pt x="239" y="561"/>
                  </a:lnTo>
                  <a:lnTo>
                    <a:pt x="247" y="660"/>
                  </a:lnTo>
                  <a:lnTo>
                    <a:pt x="255" y="821"/>
                  </a:lnTo>
                  <a:close/>
                </a:path>
              </a:pathLst>
            </a:custGeom>
            <a:solidFill>
              <a:srgbClr val="FFFF00"/>
            </a:solidFill>
            <a:ln w="9525">
              <a:noFill/>
              <a:round/>
              <a:headEnd/>
              <a:tailEnd/>
            </a:ln>
          </p:spPr>
          <p:txBody>
            <a:bodyPr/>
            <a:lstStyle/>
            <a:p>
              <a:endParaRPr lang="en-US"/>
            </a:p>
          </p:txBody>
        </p:sp>
        <p:sp>
          <p:nvSpPr>
            <p:cNvPr id="4168" name="Freeform 72"/>
            <p:cNvSpPr>
              <a:spLocks/>
            </p:cNvSpPr>
            <p:nvPr/>
          </p:nvSpPr>
          <p:spPr bwMode="auto">
            <a:xfrm>
              <a:off x="4294" y="2977"/>
              <a:ext cx="86" cy="392"/>
            </a:xfrm>
            <a:custGeom>
              <a:avLst/>
              <a:gdLst/>
              <a:ahLst/>
              <a:cxnLst>
                <a:cxn ang="0">
                  <a:pos x="6" y="819"/>
                </a:cxn>
                <a:cxn ang="0">
                  <a:pos x="1" y="880"/>
                </a:cxn>
                <a:cxn ang="0">
                  <a:pos x="0" y="915"/>
                </a:cxn>
                <a:cxn ang="0">
                  <a:pos x="0" y="943"/>
                </a:cxn>
                <a:cxn ang="0">
                  <a:pos x="0" y="986"/>
                </a:cxn>
                <a:cxn ang="0">
                  <a:pos x="1" y="1014"/>
                </a:cxn>
                <a:cxn ang="0">
                  <a:pos x="5" y="1046"/>
                </a:cxn>
                <a:cxn ang="0">
                  <a:pos x="10" y="1070"/>
                </a:cxn>
                <a:cxn ang="0">
                  <a:pos x="18" y="1095"/>
                </a:cxn>
                <a:cxn ang="0">
                  <a:pos x="29" y="1118"/>
                </a:cxn>
                <a:cxn ang="0">
                  <a:pos x="44" y="1137"/>
                </a:cxn>
                <a:cxn ang="0">
                  <a:pos x="64" y="1155"/>
                </a:cxn>
                <a:cxn ang="0">
                  <a:pos x="84" y="1165"/>
                </a:cxn>
                <a:cxn ang="0">
                  <a:pos x="107" y="1171"/>
                </a:cxn>
                <a:cxn ang="0">
                  <a:pos x="134" y="1174"/>
                </a:cxn>
                <a:cxn ang="0">
                  <a:pos x="162" y="1171"/>
                </a:cxn>
                <a:cxn ang="0">
                  <a:pos x="191" y="1159"/>
                </a:cxn>
                <a:cxn ang="0">
                  <a:pos x="209" y="1147"/>
                </a:cxn>
                <a:cxn ang="0">
                  <a:pos x="224" y="1133"/>
                </a:cxn>
                <a:cxn ang="0">
                  <a:pos x="237" y="1115"/>
                </a:cxn>
                <a:cxn ang="0">
                  <a:pos x="248" y="1100"/>
                </a:cxn>
                <a:cxn ang="0">
                  <a:pos x="256" y="1068"/>
                </a:cxn>
                <a:cxn ang="0">
                  <a:pos x="260" y="1042"/>
                </a:cxn>
                <a:cxn ang="0">
                  <a:pos x="260" y="1012"/>
                </a:cxn>
                <a:cxn ang="0">
                  <a:pos x="254" y="985"/>
                </a:cxn>
                <a:cxn ang="0">
                  <a:pos x="242" y="958"/>
                </a:cxn>
                <a:cxn ang="0">
                  <a:pos x="222" y="935"/>
                </a:cxn>
                <a:cxn ang="0">
                  <a:pos x="202" y="918"/>
                </a:cxn>
                <a:cxn ang="0">
                  <a:pos x="179" y="908"/>
                </a:cxn>
                <a:cxn ang="0">
                  <a:pos x="152" y="899"/>
                </a:cxn>
                <a:cxn ang="0">
                  <a:pos x="124" y="893"/>
                </a:cxn>
                <a:cxn ang="0">
                  <a:pos x="102" y="889"/>
                </a:cxn>
                <a:cxn ang="0">
                  <a:pos x="81" y="874"/>
                </a:cxn>
                <a:cxn ang="0">
                  <a:pos x="68" y="861"/>
                </a:cxn>
                <a:cxn ang="0">
                  <a:pos x="57" y="837"/>
                </a:cxn>
                <a:cxn ang="0">
                  <a:pos x="44" y="810"/>
                </a:cxn>
                <a:cxn ang="0">
                  <a:pos x="41" y="678"/>
                </a:cxn>
                <a:cxn ang="0">
                  <a:pos x="35" y="586"/>
                </a:cxn>
                <a:cxn ang="0">
                  <a:pos x="23" y="0"/>
                </a:cxn>
                <a:cxn ang="0">
                  <a:pos x="22" y="559"/>
                </a:cxn>
                <a:cxn ang="0">
                  <a:pos x="13" y="658"/>
                </a:cxn>
                <a:cxn ang="0">
                  <a:pos x="6" y="819"/>
                </a:cxn>
              </a:cxnLst>
              <a:rect l="0" t="0" r="r" b="b"/>
              <a:pathLst>
                <a:path w="260" h="1174">
                  <a:moveTo>
                    <a:pt x="6" y="819"/>
                  </a:moveTo>
                  <a:lnTo>
                    <a:pt x="1" y="880"/>
                  </a:lnTo>
                  <a:lnTo>
                    <a:pt x="0" y="915"/>
                  </a:lnTo>
                  <a:lnTo>
                    <a:pt x="0" y="943"/>
                  </a:lnTo>
                  <a:lnTo>
                    <a:pt x="0" y="986"/>
                  </a:lnTo>
                  <a:lnTo>
                    <a:pt x="1" y="1014"/>
                  </a:lnTo>
                  <a:lnTo>
                    <a:pt x="5" y="1046"/>
                  </a:lnTo>
                  <a:lnTo>
                    <a:pt x="10" y="1070"/>
                  </a:lnTo>
                  <a:lnTo>
                    <a:pt x="18" y="1095"/>
                  </a:lnTo>
                  <a:lnTo>
                    <a:pt x="29" y="1118"/>
                  </a:lnTo>
                  <a:lnTo>
                    <a:pt x="44" y="1137"/>
                  </a:lnTo>
                  <a:lnTo>
                    <a:pt x="64" y="1155"/>
                  </a:lnTo>
                  <a:lnTo>
                    <a:pt x="84" y="1165"/>
                  </a:lnTo>
                  <a:lnTo>
                    <a:pt x="107" y="1171"/>
                  </a:lnTo>
                  <a:lnTo>
                    <a:pt x="134" y="1174"/>
                  </a:lnTo>
                  <a:lnTo>
                    <a:pt x="162" y="1171"/>
                  </a:lnTo>
                  <a:lnTo>
                    <a:pt x="191" y="1159"/>
                  </a:lnTo>
                  <a:lnTo>
                    <a:pt x="209" y="1147"/>
                  </a:lnTo>
                  <a:lnTo>
                    <a:pt x="224" y="1133"/>
                  </a:lnTo>
                  <a:lnTo>
                    <a:pt x="237" y="1115"/>
                  </a:lnTo>
                  <a:lnTo>
                    <a:pt x="248" y="1100"/>
                  </a:lnTo>
                  <a:lnTo>
                    <a:pt x="256" y="1068"/>
                  </a:lnTo>
                  <a:lnTo>
                    <a:pt x="260" y="1042"/>
                  </a:lnTo>
                  <a:lnTo>
                    <a:pt x="260" y="1012"/>
                  </a:lnTo>
                  <a:lnTo>
                    <a:pt x="254" y="985"/>
                  </a:lnTo>
                  <a:lnTo>
                    <a:pt x="242" y="958"/>
                  </a:lnTo>
                  <a:lnTo>
                    <a:pt x="222" y="935"/>
                  </a:lnTo>
                  <a:lnTo>
                    <a:pt x="202" y="918"/>
                  </a:lnTo>
                  <a:lnTo>
                    <a:pt x="179" y="908"/>
                  </a:lnTo>
                  <a:lnTo>
                    <a:pt x="152" y="899"/>
                  </a:lnTo>
                  <a:lnTo>
                    <a:pt x="124" y="893"/>
                  </a:lnTo>
                  <a:lnTo>
                    <a:pt x="102" y="889"/>
                  </a:lnTo>
                  <a:lnTo>
                    <a:pt x="81" y="874"/>
                  </a:lnTo>
                  <a:lnTo>
                    <a:pt x="68" y="861"/>
                  </a:lnTo>
                  <a:lnTo>
                    <a:pt x="57" y="837"/>
                  </a:lnTo>
                  <a:lnTo>
                    <a:pt x="44" y="810"/>
                  </a:lnTo>
                  <a:lnTo>
                    <a:pt x="41" y="678"/>
                  </a:lnTo>
                  <a:lnTo>
                    <a:pt x="35" y="586"/>
                  </a:lnTo>
                  <a:lnTo>
                    <a:pt x="23" y="0"/>
                  </a:lnTo>
                  <a:lnTo>
                    <a:pt x="22" y="559"/>
                  </a:lnTo>
                  <a:lnTo>
                    <a:pt x="13" y="658"/>
                  </a:lnTo>
                  <a:lnTo>
                    <a:pt x="6" y="819"/>
                  </a:lnTo>
                  <a:close/>
                </a:path>
              </a:pathLst>
            </a:custGeom>
            <a:solidFill>
              <a:srgbClr val="FFFF00"/>
            </a:solidFill>
            <a:ln w="9525">
              <a:noFill/>
              <a:round/>
              <a:headEnd/>
              <a:tailEnd/>
            </a:ln>
          </p:spPr>
          <p:txBody>
            <a:bodyPr/>
            <a:lstStyle/>
            <a:p>
              <a:endParaRPr lang="en-US"/>
            </a:p>
          </p:txBody>
        </p:sp>
      </p:grpSp>
      <p:grpSp>
        <p:nvGrpSpPr>
          <p:cNvPr id="13" name="Group 80"/>
          <p:cNvGrpSpPr>
            <a:grpSpLocks/>
          </p:cNvGrpSpPr>
          <p:nvPr/>
        </p:nvGrpSpPr>
        <p:grpSpPr bwMode="auto">
          <a:xfrm>
            <a:off x="7154863" y="4267200"/>
            <a:ext cx="288925" cy="1603375"/>
            <a:chOff x="4507" y="2688"/>
            <a:chExt cx="182" cy="1010"/>
          </a:xfrm>
        </p:grpSpPr>
        <p:sp>
          <p:nvSpPr>
            <p:cNvPr id="4170" name="Freeform 74"/>
            <p:cNvSpPr>
              <a:spLocks/>
            </p:cNvSpPr>
            <p:nvPr/>
          </p:nvSpPr>
          <p:spPr bwMode="auto">
            <a:xfrm>
              <a:off x="4552" y="2688"/>
              <a:ext cx="87" cy="390"/>
            </a:xfrm>
            <a:custGeom>
              <a:avLst/>
              <a:gdLst/>
              <a:ahLst/>
              <a:cxnLst>
                <a:cxn ang="0">
                  <a:pos x="131" y="0"/>
                </a:cxn>
                <a:cxn ang="0">
                  <a:pos x="133" y="586"/>
                </a:cxn>
                <a:cxn ang="0">
                  <a:pos x="129" y="700"/>
                </a:cxn>
                <a:cxn ang="0">
                  <a:pos x="113" y="793"/>
                </a:cxn>
                <a:cxn ang="0">
                  <a:pos x="102" y="835"/>
                </a:cxn>
                <a:cxn ang="0">
                  <a:pos x="87" y="869"/>
                </a:cxn>
                <a:cxn ang="0">
                  <a:pos x="45" y="933"/>
                </a:cxn>
                <a:cxn ang="0">
                  <a:pos x="20" y="970"/>
                </a:cxn>
                <a:cxn ang="0">
                  <a:pos x="8" y="993"/>
                </a:cxn>
                <a:cxn ang="0">
                  <a:pos x="1" y="1017"/>
                </a:cxn>
                <a:cxn ang="0">
                  <a:pos x="0" y="1039"/>
                </a:cxn>
                <a:cxn ang="0">
                  <a:pos x="3" y="1065"/>
                </a:cxn>
                <a:cxn ang="0">
                  <a:pos x="12" y="1090"/>
                </a:cxn>
                <a:cxn ang="0">
                  <a:pos x="19" y="1104"/>
                </a:cxn>
                <a:cxn ang="0">
                  <a:pos x="28" y="1117"/>
                </a:cxn>
                <a:cxn ang="0">
                  <a:pos x="43" y="1134"/>
                </a:cxn>
                <a:cxn ang="0">
                  <a:pos x="59" y="1148"/>
                </a:cxn>
                <a:cxn ang="0">
                  <a:pos x="79" y="1159"/>
                </a:cxn>
                <a:cxn ang="0">
                  <a:pos x="101" y="1166"/>
                </a:cxn>
                <a:cxn ang="0">
                  <a:pos x="122" y="1171"/>
                </a:cxn>
                <a:cxn ang="0">
                  <a:pos x="146" y="1169"/>
                </a:cxn>
                <a:cxn ang="0">
                  <a:pos x="172" y="1164"/>
                </a:cxn>
                <a:cxn ang="0">
                  <a:pos x="189" y="1156"/>
                </a:cxn>
                <a:cxn ang="0">
                  <a:pos x="211" y="1142"/>
                </a:cxn>
                <a:cxn ang="0">
                  <a:pos x="227" y="1128"/>
                </a:cxn>
                <a:cxn ang="0">
                  <a:pos x="238" y="1110"/>
                </a:cxn>
                <a:cxn ang="0">
                  <a:pos x="251" y="1087"/>
                </a:cxn>
                <a:cxn ang="0">
                  <a:pos x="257" y="1063"/>
                </a:cxn>
                <a:cxn ang="0">
                  <a:pos x="261" y="1040"/>
                </a:cxn>
                <a:cxn ang="0">
                  <a:pos x="260" y="1014"/>
                </a:cxn>
                <a:cxn ang="0">
                  <a:pos x="255" y="989"/>
                </a:cxn>
                <a:cxn ang="0">
                  <a:pos x="243" y="956"/>
                </a:cxn>
                <a:cxn ang="0">
                  <a:pos x="214" y="897"/>
                </a:cxn>
                <a:cxn ang="0">
                  <a:pos x="197" y="856"/>
                </a:cxn>
                <a:cxn ang="0">
                  <a:pos x="171" y="788"/>
                </a:cxn>
                <a:cxn ang="0">
                  <a:pos x="166" y="763"/>
                </a:cxn>
                <a:cxn ang="0">
                  <a:pos x="155" y="718"/>
                </a:cxn>
                <a:cxn ang="0">
                  <a:pos x="150" y="579"/>
                </a:cxn>
                <a:cxn ang="0">
                  <a:pos x="131" y="0"/>
                </a:cxn>
              </a:cxnLst>
              <a:rect l="0" t="0" r="r" b="b"/>
              <a:pathLst>
                <a:path w="261" h="1171">
                  <a:moveTo>
                    <a:pt x="131" y="0"/>
                  </a:moveTo>
                  <a:lnTo>
                    <a:pt x="133" y="586"/>
                  </a:lnTo>
                  <a:lnTo>
                    <a:pt x="129" y="700"/>
                  </a:lnTo>
                  <a:lnTo>
                    <a:pt x="113" y="793"/>
                  </a:lnTo>
                  <a:lnTo>
                    <a:pt x="102" y="835"/>
                  </a:lnTo>
                  <a:lnTo>
                    <a:pt x="87" y="869"/>
                  </a:lnTo>
                  <a:lnTo>
                    <a:pt x="45" y="933"/>
                  </a:lnTo>
                  <a:lnTo>
                    <a:pt x="20" y="970"/>
                  </a:lnTo>
                  <a:lnTo>
                    <a:pt x="8" y="993"/>
                  </a:lnTo>
                  <a:lnTo>
                    <a:pt x="1" y="1017"/>
                  </a:lnTo>
                  <a:lnTo>
                    <a:pt x="0" y="1039"/>
                  </a:lnTo>
                  <a:lnTo>
                    <a:pt x="3" y="1065"/>
                  </a:lnTo>
                  <a:lnTo>
                    <a:pt x="12" y="1090"/>
                  </a:lnTo>
                  <a:lnTo>
                    <a:pt x="19" y="1104"/>
                  </a:lnTo>
                  <a:lnTo>
                    <a:pt x="28" y="1117"/>
                  </a:lnTo>
                  <a:lnTo>
                    <a:pt x="43" y="1134"/>
                  </a:lnTo>
                  <a:lnTo>
                    <a:pt x="59" y="1148"/>
                  </a:lnTo>
                  <a:lnTo>
                    <a:pt x="79" y="1159"/>
                  </a:lnTo>
                  <a:lnTo>
                    <a:pt x="101" y="1166"/>
                  </a:lnTo>
                  <a:lnTo>
                    <a:pt x="122" y="1171"/>
                  </a:lnTo>
                  <a:lnTo>
                    <a:pt x="146" y="1169"/>
                  </a:lnTo>
                  <a:lnTo>
                    <a:pt x="172" y="1164"/>
                  </a:lnTo>
                  <a:lnTo>
                    <a:pt x="189" y="1156"/>
                  </a:lnTo>
                  <a:lnTo>
                    <a:pt x="211" y="1142"/>
                  </a:lnTo>
                  <a:lnTo>
                    <a:pt x="227" y="1128"/>
                  </a:lnTo>
                  <a:lnTo>
                    <a:pt x="238" y="1110"/>
                  </a:lnTo>
                  <a:lnTo>
                    <a:pt x="251" y="1087"/>
                  </a:lnTo>
                  <a:lnTo>
                    <a:pt x="257" y="1063"/>
                  </a:lnTo>
                  <a:lnTo>
                    <a:pt x="261" y="1040"/>
                  </a:lnTo>
                  <a:lnTo>
                    <a:pt x="260" y="1014"/>
                  </a:lnTo>
                  <a:lnTo>
                    <a:pt x="255" y="989"/>
                  </a:lnTo>
                  <a:lnTo>
                    <a:pt x="243" y="956"/>
                  </a:lnTo>
                  <a:lnTo>
                    <a:pt x="214" y="897"/>
                  </a:lnTo>
                  <a:lnTo>
                    <a:pt x="197" y="856"/>
                  </a:lnTo>
                  <a:lnTo>
                    <a:pt x="171" y="788"/>
                  </a:lnTo>
                  <a:lnTo>
                    <a:pt x="166" y="763"/>
                  </a:lnTo>
                  <a:lnTo>
                    <a:pt x="155" y="718"/>
                  </a:lnTo>
                  <a:lnTo>
                    <a:pt x="150" y="579"/>
                  </a:lnTo>
                  <a:lnTo>
                    <a:pt x="131" y="0"/>
                  </a:lnTo>
                  <a:close/>
                </a:path>
              </a:pathLst>
            </a:custGeom>
            <a:solidFill>
              <a:srgbClr val="FFFF00"/>
            </a:solidFill>
            <a:ln w="9525">
              <a:noFill/>
              <a:round/>
              <a:headEnd/>
              <a:tailEnd/>
            </a:ln>
          </p:spPr>
          <p:txBody>
            <a:bodyPr/>
            <a:lstStyle/>
            <a:p>
              <a:endParaRPr lang="en-US"/>
            </a:p>
          </p:txBody>
        </p:sp>
        <p:sp>
          <p:nvSpPr>
            <p:cNvPr id="4171" name="Rectangle 75"/>
            <p:cNvSpPr>
              <a:spLocks noChangeArrowheads="1"/>
            </p:cNvSpPr>
            <p:nvPr/>
          </p:nvSpPr>
          <p:spPr bwMode="auto">
            <a:xfrm>
              <a:off x="4581" y="3324"/>
              <a:ext cx="13" cy="374"/>
            </a:xfrm>
            <a:prstGeom prst="rect">
              <a:avLst/>
            </a:prstGeom>
            <a:solidFill>
              <a:srgbClr val="FFFF00"/>
            </a:solidFill>
            <a:ln w="9525">
              <a:noFill/>
              <a:miter lim="800000"/>
              <a:headEnd/>
              <a:tailEnd/>
            </a:ln>
          </p:spPr>
          <p:txBody>
            <a:bodyPr/>
            <a:lstStyle/>
            <a:p>
              <a:endParaRPr lang="en-US"/>
            </a:p>
          </p:txBody>
        </p:sp>
        <p:sp>
          <p:nvSpPr>
            <p:cNvPr id="4172" name="Freeform 76"/>
            <p:cNvSpPr>
              <a:spLocks/>
            </p:cNvSpPr>
            <p:nvPr/>
          </p:nvSpPr>
          <p:spPr bwMode="auto">
            <a:xfrm>
              <a:off x="4507" y="2974"/>
              <a:ext cx="87" cy="392"/>
            </a:xfrm>
            <a:custGeom>
              <a:avLst/>
              <a:gdLst/>
              <a:ahLst/>
              <a:cxnLst>
                <a:cxn ang="0">
                  <a:pos x="7" y="819"/>
                </a:cxn>
                <a:cxn ang="0">
                  <a:pos x="2" y="880"/>
                </a:cxn>
                <a:cxn ang="0">
                  <a:pos x="0" y="915"/>
                </a:cxn>
                <a:cxn ang="0">
                  <a:pos x="0" y="943"/>
                </a:cxn>
                <a:cxn ang="0">
                  <a:pos x="0" y="986"/>
                </a:cxn>
                <a:cxn ang="0">
                  <a:pos x="2" y="1014"/>
                </a:cxn>
                <a:cxn ang="0">
                  <a:pos x="5" y="1045"/>
                </a:cxn>
                <a:cxn ang="0">
                  <a:pos x="10" y="1070"/>
                </a:cxn>
                <a:cxn ang="0">
                  <a:pos x="19" y="1095"/>
                </a:cxn>
                <a:cxn ang="0">
                  <a:pos x="28" y="1118"/>
                </a:cxn>
                <a:cxn ang="0">
                  <a:pos x="44" y="1137"/>
                </a:cxn>
                <a:cxn ang="0">
                  <a:pos x="65" y="1155"/>
                </a:cxn>
                <a:cxn ang="0">
                  <a:pos x="84" y="1165"/>
                </a:cxn>
                <a:cxn ang="0">
                  <a:pos x="110" y="1171"/>
                </a:cxn>
                <a:cxn ang="0">
                  <a:pos x="137" y="1174"/>
                </a:cxn>
                <a:cxn ang="0">
                  <a:pos x="165" y="1171"/>
                </a:cxn>
                <a:cxn ang="0">
                  <a:pos x="194" y="1159"/>
                </a:cxn>
                <a:cxn ang="0">
                  <a:pos x="212" y="1147"/>
                </a:cxn>
                <a:cxn ang="0">
                  <a:pos x="225" y="1133"/>
                </a:cxn>
                <a:cxn ang="0">
                  <a:pos x="240" y="1115"/>
                </a:cxn>
                <a:cxn ang="0">
                  <a:pos x="250" y="1100"/>
                </a:cxn>
                <a:cxn ang="0">
                  <a:pos x="258" y="1068"/>
                </a:cxn>
                <a:cxn ang="0">
                  <a:pos x="263" y="1042"/>
                </a:cxn>
                <a:cxn ang="0">
                  <a:pos x="263" y="1012"/>
                </a:cxn>
                <a:cxn ang="0">
                  <a:pos x="257" y="985"/>
                </a:cxn>
                <a:cxn ang="0">
                  <a:pos x="245" y="958"/>
                </a:cxn>
                <a:cxn ang="0">
                  <a:pos x="224" y="935"/>
                </a:cxn>
                <a:cxn ang="0">
                  <a:pos x="205" y="918"/>
                </a:cxn>
                <a:cxn ang="0">
                  <a:pos x="182" y="908"/>
                </a:cxn>
                <a:cxn ang="0">
                  <a:pos x="155" y="899"/>
                </a:cxn>
                <a:cxn ang="0">
                  <a:pos x="127" y="893"/>
                </a:cxn>
                <a:cxn ang="0">
                  <a:pos x="105" y="889"/>
                </a:cxn>
                <a:cxn ang="0">
                  <a:pos x="82" y="874"/>
                </a:cxn>
                <a:cxn ang="0">
                  <a:pos x="69" y="861"/>
                </a:cxn>
                <a:cxn ang="0">
                  <a:pos x="58" y="837"/>
                </a:cxn>
                <a:cxn ang="0">
                  <a:pos x="44" y="810"/>
                </a:cxn>
                <a:cxn ang="0">
                  <a:pos x="42" y="678"/>
                </a:cxn>
                <a:cxn ang="0">
                  <a:pos x="36" y="586"/>
                </a:cxn>
                <a:cxn ang="0">
                  <a:pos x="24" y="0"/>
                </a:cxn>
                <a:cxn ang="0">
                  <a:pos x="22" y="559"/>
                </a:cxn>
                <a:cxn ang="0">
                  <a:pos x="14" y="658"/>
                </a:cxn>
                <a:cxn ang="0">
                  <a:pos x="7" y="819"/>
                </a:cxn>
              </a:cxnLst>
              <a:rect l="0" t="0" r="r" b="b"/>
              <a:pathLst>
                <a:path w="263" h="1174">
                  <a:moveTo>
                    <a:pt x="7" y="819"/>
                  </a:moveTo>
                  <a:lnTo>
                    <a:pt x="2" y="880"/>
                  </a:lnTo>
                  <a:lnTo>
                    <a:pt x="0" y="915"/>
                  </a:lnTo>
                  <a:lnTo>
                    <a:pt x="0" y="943"/>
                  </a:lnTo>
                  <a:lnTo>
                    <a:pt x="0" y="986"/>
                  </a:lnTo>
                  <a:lnTo>
                    <a:pt x="2" y="1014"/>
                  </a:lnTo>
                  <a:lnTo>
                    <a:pt x="5" y="1045"/>
                  </a:lnTo>
                  <a:lnTo>
                    <a:pt x="10" y="1070"/>
                  </a:lnTo>
                  <a:lnTo>
                    <a:pt x="19" y="1095"/>
                  </a:lnTo>
                  <a:lnTo>
                    <a:pt x="28" y="1118"/>
                  </a:lnTo>
                  <a:lnTo>
                    <a:pt x="44" y="1137"/>
                  </a:lnTo>
                  <a:lnTo>
                    <a:pt x="65" y="1155"/>
                  </a:lnTo>
                  <a:lnTo>
                    <a:pt x="84" y="1165"/>
                  </a:lnTo>
                  <a:lnTo>
                    <a:pt x="110" y="1171"/>
                  </a:lnTo>
                  <a:lnTo>
                    <a:pt x="137" y="1174"/>
                  </a:lnTo>
                  <a:lnTo>
                    <a:pt x="165" y="1171"/>
                  </a:lnTo>
                  <a:lnTo>
                    <a:pt x="194" y="1159"/>
                  </a:lnTo>
                  <a:lnTo>
                    <a:pt x="212" y="1147"/>
                  </a:lnTo>
                  <a:lnTo>
                    <a:pt x="225" y="1133"/>
                  </a:lnTo>
                  <a:lnTo>
                    <a:pt x="240" y="1115"/>
                  </a:lnTo>
                  <a:lnTo>
                    <a:pt x="250" y="1100"/>
                  </a:lnTo>
                  <a:lnTo>
                    <a:pt x="258" y="1068"/>
                  </a:lnTo>
                  <a:lnTo>
                    <a:pt x="263" y="1042"/>
                  </a:lnTo>
                  <a:lnTo>
                    <a:pt x="263" y="1012"/>
                  </a:lnTo>
                  <a:lnTo>
                    <a:pt x="257" y="985"/>
                  </a:lnTo>
                  <a:lnTo>
                    <a:pt x="245" y="958"/>
                  </a:lnTo>
                  <a:lnTo>
                    <a:pt x="224" y="935"/>
                  </a:lnTo>
                  <a:lnTo>
                    <a:pt x="205" y="918"/>
                  </a:lnTo>
                  <a:lnTo>
                    <a:pt x="182" y="908"/>
                  </a:lnTo>
                  <a:lnTo>
                    <a:pt x="155" y="899"/>
                  </a:lnTo>
                  <a:lnTo>
                    <a:pt x="127" y="893"/>
                  </a:lnTo>
                  <a:lnTo>
                    <a:pt x="105" y="889"/>
                  </a:lnTo>
                  <a:lnTo>
                    <a:pt x="82" y="874"/>
                  </a:lnTo>
                  <a:lnTo>
                    <a:pt x="69" y="861"/>
                  </a:lnTo>
                  <a:lnTo>
                    <a:pt x="58" y="837"/>
                  </a:lnTo>
                  <a:lnTo>
                    <a:pt x="44" y="810"/>
                  </a:lnTo>
                  <a:lnTo>
                    <a:pt x="42" y="678"/>
                  </a:lnTo>
                  <a:lnTo>
                    <a:pt x="36" y="586"/>
                  </a:lnTo>
                  <a:lnTo>
                    <a:pt x="24" y="0"/>
                  </a:lnTo>
                  <a:lnTo>
                    <a:pt x="22" y="559"/>
                  </a:lnTo>
                  <a:lnTo>
                    <a:pt x="14" y="658"/>
                  </a:lnTo>
                  <a:lnTo>
                    <a:pt x="7" y="819"/>
                  </a:lnTo>
                  <a:close/>
                </a:path>
              </a:pathLst>
            </a:custGeom>
            <a:solidFill>
              <a:srgbClr val="FFFF00"/>
            </a:solidFill>
            <a:ln w="9525">
              <a:noFill/>
              <a:round/>
              <a:headEnd/>
              <a:tailEnd/>
            </a:ln>
          </p:spPr>
          <p:txBody>
            <a:bodyPr/>
            <a:lstStyle/>
            <a:p>
              <a:endParaRPr lang="en-US"/>
            </a:p>
          </p:txBody>
        </p:sp>
        <p:sp>
          <p:nvSpPr>
            <p:cNvPr id="4173" name="Freeform 77"/>
            <p:cNvSpPr>
              <a:spLocks/>
            </p:cNvSpPr>
            <p:nvPr/>
          </p:nvSpPr>
          <p:spPr bwMode="auto">
            <a:xfrm>
              <a:off x="4528" y="2866"/>
              <a:ext cx="87" cy="392"/>
            </a:xfrm>
            <a:custGeom>
              <a:avLst/>
              <a:gdLst/>
              <a:ahLst/>
              <a:cxnLst>
                <a:cxn ang="0">
                  <a:pos x="5" y="820"/>
                </a:cxn>
                <a:cxn ang="0">
                  <a:pos x="1" y="882"/>
                </a:cxn>
                <a:cxn ang="0">
                  <a:pos x="0" y="916"/>
                </a:cxn>
                <a:cxn ang="0">
                  <a:pos x="0" y="944"/>
                </a:cxn>
                <a:cxn ang="0">
                  <a:pos x="0" y="988"/>
                </a:cxn>
                <a:cxn ang="0">
                  <a:pos x="1" y="1017"/>
                </a:cxn>
                <a:cxn ang="0">
                  <a:pos x="4" y="1048"/>
                </a:cxn>
                <a:cxn ang="0">
                  <a:pos x="10" y="1073"/>
                </a:cxn>
                <a:cxn ang="0">
                  <a:pos x="18" y="1098"/>
                </a:cxn>
                <a:cxn ang="0">
                  <a:pos x="30" y="1119"/>
                </a:cxn>
                <a:cxn ang="0">
                  <a:pos x="46" y="1139"/>
                </a:cxn>
                <a:cxn ang="0">
                  <a:pos x="66" y="1157"/>
                </a:cxn>
                <a:cxn ang="0">
                  <a:pos x="86" y="1168"/>
                </a:cxn>
                <a:cxn ang="0">
                  <a:pos x="108" y="1173"/>
                </a:cxn>
                <a:cxn ang="0">
                  <a:pos x="135" y="1177"/>
                </a:cxn>
                <a:cxn ang="0">
                  <a:pos x="164" y="1173"/>
                </a:cxn>
                <a:cxn ang="0">
                  <a:pos x="192" y="1162"/>
                </a:cxn>
                <a:cxn ang="0">
                  <a:pos x="210" y="1150"/>
                </a:cxn>
                <a:cxn ang="0">
                  <a:pos x="225" y="1136"/>
                </a:cxn>
                <a:cxn ang="0">
                  <a:pos x="239" y="1118"/>
                </a:cxn>
                <a:cxn ang="0">
                  <a:pos x="249" y="1102"/>
                </a:cxn>
                <a:cxn ang="0">
                  <a:pos x="258" y="1071"/>
                </a:cxn>
                <a:cxn ang="0">
                  <a:pos x="261" y="1045"/>
                </a:cxn>
                <a:cxn ang="0">
                  <a:pos x="261" y="1013"/>
                </a:cxn>
                <a:cxn ang="0">
                  <a:pos x="256" y="987"/>
                </a:cxn>
                <a:cxn ang="0">
                  <a:pos x="243" y="960"/>
                </a:cxn>
                <a:cxn ang="0">
                  <a:pos x="224" y="938"/>
                </a:cxn>
                <a:cxn ang="0">
                  <a:pos x="203" y="921"/>
                </a:cxn>
                <a:cxn ang="0">
                  <a:pos x="181" y="911"/>
                </a:cxn>
                <a:cxn ang="0">
                  <a:pos x="154" y="902"/>
                </a:cxn>
                <a:cxn ang="0">
                  <a:pos x="125" y="896"/>
                </a:cxn>
                <a:cxn ang="0">
                  <a:pos x="104" y="891"/>
                </a:cxn>
                <a:cxn ang="0">
                  <a:pos x="83" y="877"/>
                </a:cxn>
                <a:cxn ang="0">
                  <a:pos x="70" y="863"/>
                </a:cxn>
                <a:cxn ang="0">
                  <a:pos x="58" y="838"/>
                </a:cxn>
                <a:cxn ang="0">
                  <a:pos x="46" y="812"/>
                </a:cxn>
                <a:cxn ang="0">
                  <a:pos x="42" y="681"/>
                </a:cxn>
                <a:cxn ang="0">
                  <a:pos x="38" y="588"/>
                </a:cxn>
                <a:cxn ang="0">
                  <a:pos x="22" y="0"/>
                </a:cxn>
                <a:cxn ang="0">
                  <a:pos x="21" y="561"/>
                </a:cxn>
                <a:cxn ang="0">
                  <a:pos x="12" y="659"/>
                </a:cxn>
                <a:cxn ang="0">
                  <a:pos x="5" y="820"/>
                </a:cxn>
              </a:cxnLst>
              <a:rect l="0" t="0" r="r" b="b"/>
              <a:pathLst>
                <a:path w="261" h="1177">
                  <a:moveTo>
                    <a:pt x="5" y="820"/>
                  </a:moveTo>
                  <a:lnTo>
                    <a:pt x="1" y="882"/>
                  </a:lnTo>
                  <a:lnTo>
                    <a:pt x="0" y="916"/>
                  </a:lnTo>
                  <a:lnTo>
                    <a:pt x="0" y="944"/>
                  </a:lnTo>
                  <a:lnTo>
                    <a:pt x="0" y="988"/>
                  </a:lnTo>
                  <a:lnTo>
                    <a:pt x="1" y="1017"/>
                  </a:lnTo>
                  <a:lnTo>
                    <a:pt x="4" y="1048"/>
                  </a:lnTo>
                  <a:lnTo>
                    <a:pt x="10" y="1073"/>
                  </a:lnTo>
                  <a:lnTo>
                    <a:pt x="18" y="1098"/>
                  </a:lnTo>
                  <a:lnTo>
                    <a:pt x="30" y="1119"/>
                  </a:lnTo>
                  <a:lnTo>
                    <a:pt x="46" y="1139"/>
                  </a:lnTo>
                  <a:lnTo>
                    <a:pt x="66" y="1157"/>
                  </a:lnTo>
                  <a:lnTo>
                    <a:pt x="86" y="1168"/>
                  </a:lnTo>
                  <a:lnTo>
                    <a:pt x="108" y="1173"/>
                  </a:lnTo>
                  <a:lnTo>
                    <a:pt x="135" y="1177"/>
                  </a:lnTo>
                  <a:lnTo>
                    <a:pt x="164" y="1173"/>
                  </a:lnTo>
                  <a:lnTo>
                    <a:pt x="192" y="1162"/>
                  </a:lnTo>
                  <a:lnTo>
                    <a:pt x="210" y="1150"/>
                  </a:lnTo>
                  <a:lnTo>
                    <a:pt x="225" y="1136"/>
                  </a:lnTo>
                  <a:lnTo>
                    <a:pt x="239" y="1118"/>
                  </a:lnTo>
                  <a:lnTo>
                    <a:pt x="249" y="1102"/>
                  </a:lnTo>
                  <a:lnTo>
                    <a:pt x="258" y="1071"/>
                  </a:lnTo>
                  <a:lnTo>
                    <a:pt x="261" y="1045"/>
                  </a:lnTo>
                  <a:lnTo>
                    <a:pt x="261" y="1013"/>
                  </a:lnTo>
                  <a:lnTo>
                    <a:pt x="256" y="987"/>
                  </a:lnTo>
                  <a:lnTo>
                    <a:pt x="243" y="960"/>
                  </a:lnTo>
                  <a:lnTo>
                    <a:pt x="224" y="938"/>
                  </a:lnTo>
                  <a:lnTo>
                    <a:pt x="203" y="921"/>
                  </a:lnTo>
                  <a:lnTo>
                    <a:pt x="181" y="911"/>
                  </a:lnTo>
                  <a:lnTo>
                    <a:pt x="154" y="902"/>
                  </a:lnTo>
                  <a:lnTo>
                    <a:pt x="125" y="896"/>
                  </a:lnTo>
                  <a:lnTo>
                    <a:pt x="104" y="891"/>
                  </a:lnTo>
                  <a:lnTo>
                    <a:pt x="83" y="877"/>
                  </a:lnTo>
                  <a:lnTo>
                    <a:pt x="70" y="863"/>
                  </a:lnTo>
                  <a:lnTo>
                    <a:pt x="58" y="838"/>
                  </a:lnTo>
                  <a:lnTo>
                    <a:pt x="46" y="812"/>
                  </a:lnTo>
                  <a:lnTo>
                    <a:pt x="42" y="681"/>
                  </a:lnTo>
                  <a:lnTo>
                    <a:pt x="38" y="588"/>
                  </a:lnTo>
                  <a:lnTo>
                    <a:pt x="22" y="0"/>
                  </a:lnTo>
                  <a:lnTo>
                    <a:pt x="21" y="561"/>
                  </a:lnTo>
                  <a:lnTo>
                    <a:pt x="12" y="659"/>
                  </a:lnTo>
                  <a:lnTo>
                    <a:pt x="5" y="820"/>
                  </a:lnTo>
                  <a:close/>
                </a:path>
              </a:pathLst>
            </a:custGeom>
            <a:solidFill>
              <a:srgbClr val="FFFF00"/>
            </a:solidFill>
            <a:ln w="9525">
              <a:noFill/>
              <a:round/>
              <a:headEnd/>
              <a:tailEnd/>
            </a:ln>
          </p:spPr>
          <p:txBody>
            <a:bodyPr/>
            <a:lstStyle/>
            <a:p>
              <a:endParaRPr lang="en-US"/>
            </a:p>
          </p:txBody>
        </p:sp>
        <p:sp>
          <p:nvSpPr>
            <p:cNvPr id="4174" name="Freeform 78"/>
            <p:cNvSpPr>
              <a:spLocks/>
            </p:cNvSpPr>
            <p:nvPr/>
          </p:nvSpPr>
          <p:spPr bwMode="auto">
            <a:xfrm>
              <a:off x="4583" y="2783"/>
              <a:ext cx="86" cy="391"/>
            </a:xfrm>
            <a:custGeom>
              <a:avLst/>
              <a:gdLst/>
              <a:ahLst/>
              <a:cxnLst>
                <a:cxn ang="0">
                  <a:pos x="254" y="820"/>
                </a:cxn>
                <a:cxn ang="0">
                  <a:pos x="258" y="881"/>
                </a:cxn>
                <a:cxn ang="0">
                  <a:pos x="259" y="916"/>
                </a:cxn>
                <a:cxn ang="0">
                  <a:pos x="259" y="944"/>
                </a:cxn>
                <a:cxn ang="0">
                  <a:pos x="259" y="987"/>
                </a:cxn>
                <a:cxn ang="0">
                  <a:pos x="258" y="1016"/>
                </a:cxn>
                <a:cxn ang="0">
                  <a:pos x="255" y="1047"/>
                </a:cxn>
                <a:cxn ang="0">
                  <a:pos x="249" y="1073"/>
                </a:cxn>
                <a:cxn ang="0">
                  <a:pos x="241" y="1096"/>
                </a:cxn>
                <a:cxn ang="0">
                  <a:pos x="231" y="1119"/>
                </a:cxn>
                <a:cxn ang="0">
                  <a:pos x="215" y="1138"/>
                </a:cxn>
                <a:cxn ang="0">
                  <a:pos x="196" y="1156"/>
                </a:cxn>
                <a:cxn ang="0">
                  <a:pos x="175" y="1166"/>
                </a:cxn>
                <a:cxn ang="0">
                  <a:pos x="153" y="1173"/>
                </a:cxn>
                <a:cxn ang="0">
                  <a:pos x="126" y="1175"/>
                </a:cxn>
                <a:cxn ang="0">
                  <a:pos x="97" y="1173"/>
                </a:cxn>
                <a:cxn ang="0">
                  <a:pos x="69" y="1161"/>
                </a:cxn>
                <a:cxn ang="0">
                  <a:pos x="51" y="1148"/>
                </a:cxn>
                <a:cxn ang="0">
                  <a:pos x="36" y="1136"/>
                </a:cxn>
                <a:cxn ang="0">
                  <a:pos x="22" y="1118"/>
                </a:cxn>
                <a:cxn ang="0">
                  <a:pos x="12" y="1101"/>
                </a:cxn>
                <a:cxn ang="0">
                  <a:pos x="3" y="1069"/>
                </a:cxn>
                <a:cxn ang="0">
                  <a:pos x="0" y="1044"/>
                </a:cxn>
                <a:cxn ang="0">
                  <a:pos x="0" y="1013"/>
                </a:cxn>
                <a:cxn ang="0">
                  <a:pos x="5" y="986"/>
                </a:cxn>
                <a:cxn ang="0">
                  <a:pos x="18" y="959"/>
                </a:cxn>
                <a:cxn ang="0">
                  <a:pos x="38" y="936"/>
                </a:cxn>
                <a:cxn ang="0">
                  <a:pos x="58" y="920"/>
                </a:cxn>
                <a:cxn ang="0">
                  <a:pos x="80" y="909"/>
                </a:cxn>
                <a:cxn ang="0">
                  <a:pos x="107" y="901"/>
                </a:cxn>
                <a:cxn ang="0">
                  <a:pos x="136" y="895"/>
                </a:cxn>
                <a:cxn ang="0">
                  <a:pos x="157" y="890"/>
                </a:cxn>
                <a:cxn ang="0">
                  <a:pos x="179" y="875"/>
                </a:cxn>
                <a:cxn ang="0">
                  <a:pos x="191" y="862"/>
                </a:cxn>
                <a:cxn ang="0">
                  <a:pos x="203" y="838"/>
                </a:cxn>
                <a:cxn ang="0">
                  <a:pos x="215" y="811"/>
                </a:cxn>
                <a:cxn ang="0">
                  <a:pos x="219" y="679"/>
                </a:cxn>
                <a:cxn ang="0">
                  <a:pos x="224" y="587"/>
                </a:cxn>
                <a:cxn ang="0">
                  <a:pos x="237" y="0"/>
                </a:cxn>
                <a:cxn ang="0">
                  <a:pos x="238" y="561"/>
                </a:cxn>
                <a:cxn ang="0">
                  <a:pos x="247" y="659"/>
                </a:cxn>
                <a:cxn ang="0">
                  <a:pos x="254" y="820"/>
                </a:cxn>
              </a:cxnLst>
              <a:rect l="0" t="0" r="r" b="b"/>
              <a:pathLst>
                <a:path w="259" h="1175">
                  <a:moveTo>
                    <a:pt x="254" y="820"/>
                  </a:moveTo>
                  <a:lnTo>
                    <a:pt x="258" y="881"/>
                  </a:lnTo>
                  <a:lnTo>
                    <a:pt x="259" y="916"/>
                  </a:lnTo>
                  <a:lnTo>
                    <a:pt x="259" y="944"/>
                  </a:lnTo>
                  <a:lnTo>
                    <a:pt x="259" y="987"/>
                  </a:lnTo>
                  <a:lnTo>
                    <a:pt x="258" y="1016"/>
                  </a:lnTo>
                  <a:lnTo>
                    <a:pt x="255" y="1047"/>
                  </a:lnTo>
                  <a:lnTo>
                    <a:pt x="249" y="1073"/>
                  </a:lnTo>
                  <a:lnTo>
                    <a:pt x="241" y="1096"/>
                  </a:lnTo>
                  <a:lnTo>
                    <a:pt x="231" y="1119"/>
                  </a:lnTo>
                  <a:lnTo>
                    <a:pt x="215" y="1138"/>
                  </a:lnTo>
                  <a:lnTo>
                    <a:pt x="196" y="1156"/>
                  </a:lnTo>
                  <a:lnTo>
                    <a:pt x="175" y="1166"/>
                  </a:lnTo>
                  <a:lnTo>
                    <a:pt x="153" y="1173"/>
                  </a:lnTo>
                  <a:lnTo>
                    <a:pt x="126" y="1175"/>
                  </a:lnTo>
                  <a:lnTo>
                    <a:pt x="97" y="1173"/>
                  </a:lnTo>
                  <a:lnTo>
                    <a:pt x="69" y="1161"/>
                  </a:lnTo>
                  <a:lnTo>
                    <a:pt x="51" y="1148"/>
                  </a:lnTo>
                  <a:lnTo>
                    <a:pt x="36" y="1136"/>
                  </a:lnTo>
                  <a:lnTo>
                    <a:pt x="22" y="1118"/>
                  </a:lnTo>
                  <a:lnTo>
                    <a:pt x="12" y="1101"/>
                  </a:lnTo>
                  <a:lnTo>
                    <a:pt x="3" y="1069"/>
                  </a:lnTo>
                  <a:lnTo>
                    <a:pt x="0" y="1044"/>
                  </a:lnTo>
                  <a:lnTo>
                    <a:pt x="0" y="1013"/>
                  </a:lnTo>
                  <a:lnTo>
                    <a:pt x="5" y="986"/>
                  </a:lnTo>
                  <a:lnTo>
                    <a:pt x="18" y="959"/>
                  </a:lnTo>
                  <a:lnTo>
                    <a:pt x="38" y="936"/>
                  </a:lnTo>
                  <a:lnTo>
                    <a:pt x="58" y="920"/>
                  </a:lnTo>
                  <a:lnTo>
                    <a:pt x="80" y="909"/>
                  </a:lnTo>
                  <a:lnTo>
                    <a:pt x="107" y="901"/>
                  </a:lnTo>
                  <a:lnTo>
                    <a:pt x="136" y="895"/>
                  </a:lnTo>
                  <a:lnTo>
                    <a:pt x="157" y="890"/>
                  </a:lnTo>
                  <a:lnTo>
                    <a:pt x="179" y="875"/>
                  </a:lnTo>
                  <a:lnTo>
                    <a:pt x="191" y="862"/>
                  </a:lnTo>
                  <a:lnTo>
                    <a:pt x="203" y="838"/>
                  </a:lnTo>
                  <a:lnTo>
                    <a:pt x="215" y="811"/>
                  </a:lnTo>
                  <a:lnTo>
                    <a:pt x="219" y="679"/>
                  </a:lnTo>
                  <a:lnTo>
                    <a:pt x="224" y="587"/>
                  </a:lnTo>
                  <a:lnTo>
                    <a:pt x="237" y="0"/>
                  </a:lnTo>
                  <a:lnTo>
                    <a:pt x="238" y="561"/>
                  </a:lnTo>
                  <a:lnTo>
                    <a:pt x="247" y="659"/>
                  </a:lnTo>
                  <a:lnTo>
                    <a:pt x="254" y="820"/>
                  </a:lnTo>
                  <a:close/>
                </a:path>
              </a:pathLst>
            </a:custGeom>
            <a:solidFill>
              <a:srgbClr val="FFFF00"/>
            </a:solidFill>
            <a:ln w="9525">
              <a:noFill/>
              <a:round/>
              <a:headEnd/>
              <a:tailEnd/>
            </a:ln>
          </p:spPr>
          <p:txBody>
            <a:bodyPr/>
            <a:lstStyle/>
            <a:p>
              <a:endParaRPr lang="en-US"/>
            </a:p>
          </p:txBody>
        </p:sp>
        <p:sp>
          <p:nvSpPr>
            <p:cNvPr id="4175" name="Freeform 79"/>
            <p:cNvSpPr>
              <a:spLocks/>
            </p:cNvSpPr>
            <p:nvPr/>
          </p:nvSpPr>
          <p:spPr bwMode="auto">
            <a:xfrm>
              <a:off x="4602" y="2935"/>
              <a:ext cx="87" cy="392"/>
            </a:xfrm>
            <a:custGeom>
              <a:avLst/>
              <a:gdLst/>
              <a:ahLst/>
              <a:cxnLst>
                <a:cxn ang="0">
                  <a:pos x="253" y="821"/>
                </a:cxn>
                <a:cxn ang="0">
                  <a:pos x="257" y="883"/>
                </a:cxn>
                <a:cxn ang="0">
                  <a:pos x="259" y="917"/>
                </a:cxn>
                <a:cxn ang="0">
                  <a:pos x="259" y="945"/>
                </a:cxn>
                <a:cxn ang="0">
                  <a:pos x="259" y="989"/>
                </a:cxn>
                <a:cxn ang="0">
                  <a:pos x="257" y="1017"/>
                </a:cxn>
                <a:cxn ang="0">
                  <a:pos x="255" y="1048"/>
                </a:cxn>
                <a:cxn ang="0">
                  <a:pos x="248" y="1073"/>
                </a:cxn>
                <a:cxn ang="0">
                  <a:pos x="240" y="1097"/>
                </a:cxn>
                <a:cxn ang="0">
                  <a:pos x="231" y="1119"/>
                </a:cxn>
                <a:cxn ang="0">
                  <a:pos x="216" y="1140"/>
                </a:cxn>
                <a:cxn ang="0">
                  <a:pos x="196" y="1158"/>
                </a:cxn>
                <a:cxn ang="0">
                  <a:pos x="177" y="1168"/>
                </a:cxn>
                <a:cxn ang="0">
                  <a:pos x="154" y="1174"/>
                </a:cxn>
                <a:cxn ang="0">
                  <a:pos x="127" y="1177"/>
                </a:cxn>
                <a:cxn ang="0">
                  <a:pos x="98" y="1174"/>
                </a:cxn>
                <a:cxn ang="0">
                  <a:pos x="70" y="1161"/>
                </a:cxn>
                <a:cxn ang="0">
                  <a:pos x="51" y="1150"/>
                </a:cxn>
                <a:cxn ang="0">
                  <a:pos x="37" y="1136"/>
                </a:cxn>
                <a:cxn ang="0">
                  <a:pos x="22" y="1118"/>
                </a:cxn>
                <a:cxn ang="0">
                  <a:pos x="13" y="1101"/>
                </a:cxn>
                <a:cxn ang="0">
                  <a:pos x="4" y="1071"/>
                </a:cxn>
                <a:cxn ang="0">
                  <a:pos x="0" y="1045"/>
                </a:cxn>
                <a:cxn ang="0">
                  <a:pos x="0" y="1013"/>
                </a:cxn>
                <a:cxn ang="0">
                  <a:pos x="5" y="986"/>
                </a:cxn>
                <a:cxn ang="0">
                  <a:pos x="19" y="959"/>
                </a:cxn>
                <a:cxn ang="0">
                  <a:pos x="38" y="938"/>
                </a:cxn>
                <a:cxn ang="0">
                  <a:pos x="59" y="921"/>
                </a:cxn>
                <a:cxn ang="0">
                  <a:pos x="81" y="911"/>
                </a:cxn>
                <a:cxn ang="0">
                  <a:pos x="107" y="902"/>
                </a:cxn>
                <a:cxn ang="0">
                  <a:pos x="137" y="896"/>
                </a:cxn>
                <a:cxn ang="0">
                  <a:pos x="157" y="892"/>
                </a:cxn>
                <a:cxn ang="0">
                  <a:pos x="179" y="876"/>
                </a:cxn>
                <a:cxn ang="0">
                  <a:pos x="191" y="862"/>
                </a:cxn>
                <a:cxn ang="0">
                  <a:pos x="203" y="839"/>
                </a:cxn>
                <a:cxn ang="0">
                  <a:pos x="216" y="813"/>
                </a:cxn>
                <a:cxn ang="0">
                  <a:pos x="219" y="681"/>
                </a:cxn>
                <a:cxn ang="0">
                  <a:pos x="224" y="588"/>
                </a:cxn>
                <a:cxn ang="0">
                  <a:pos x="238" y="0"/>
                </a:cxn>
                <a:cxn ang="0">
                  <a:pos x="239" y="561"/>
                </a:cxn>
                <a:cxn ang="0">
                  <a:pos x="246" y="660"/>
                </a:cxn>
                <a:cxn ang="0">
                  <a:pos x="253" y="821"/>
                </a:cxn>
              </a:cxnLst>
              <a:rect l="0" t="0" r="r" b="b"/>
              <a:pathLst>
                <a:path w="259" h="1177">
                  <a:moveTo>
                    <a:pt x="253" y="821"/>
                  </a:moveTo>
                  <a:lnTo>
                    <a:pt x="257" y="883"/>
                  </a:lnTo>
                  <a:lnTo>
                    <a:pt x="259" y="917"/>
                  </a:lnTo>
                  <a:lnTo>
                    <a:pt x="259" y="945"/>
                  </a:lnTo>
                  <a:lnTo>
                    <a:pt x="259" y="989"/>
                  </a:lnTo>
                  <a:lnTo>
                    <a:pt x="257" y="1017"/>
                  </a:lnTo>
                  <a:lnTo>
                    <a:pt x="255" y="1048"/>
                  </a:lnTo>
                  <a:lnTo>
                    <a:pt x="248" y="1073"/>
                  </a:lnTo>
                  <a:lnTo>
                    <a:pt x="240" y="1097"/>
                  </a:lnTo>
                  <a:lnTo>
                    <a:pt x="231" y="1119"/>
                  </a:lnTo>
                  <a:lnTo>
                    <a:pt x="216" y="1140"/>
                  </a:lnTo>
                  <a:lnTo>
                    <a:pt x="196" y="1158"/>
                  </a:lnTo>
                  <a:lnTo>
                    <a:pt x="177" y="1168"/>
                  </a:lnTo>
                  <a:lnTo>
                    <a:pt x="154" y="1174"/>
                  </a:lnTo>
                  <a:lnTo>
                    <a:pt x="127" y="1177"/>
                  </a:lnTo>
                  <a:lnTo>
                    <a:pt x="98" y="1174"/>
                  </a:lnTo>
                  <a:lnTo>
                    <a:pt x="70" y="1161"/>
                  </a:lnTo>
                  <a:lnTo>
                    <a:pt x="51" y="1150"/>
                  </a:lnTo>
                  <a:lnTo>
                    <a:pt x="37" y="1136"/>
                  </a:lnTo>
                  <a:lnTo>
                    <a:pt x="22" y="1118"/>
                  </a:lnTo>
                  <a:lnTo>
                    <a:pt x="13" y="1101"/>
                  </a:lnTo>
                  <a:lnTo>
                    <a:pt x="4" y="1071"/>
                  </a:lnTo>
                  <a:lnTo>
                    <a:pt x="0" y="1045"/>
                  </a:lnTo>
                  <a:lnTo>
                    <a:pt x="0" y="1013"/>
                  </a:lnTo>
                  <a:lnTo>
                    <a:pt x="5" y="986"/>
                  </a:lnTo>
                  <a:lnTo>
                    <a:pt x="19" y="959"/>
                  </a:lnTo>
                  <a:lnTo>
                    <a:pt x="38" y="938"/>
                  </a:lnTo>
                  <a:lnTo>
                    <a:pt x="59" y="921"/>
                  </a:lnTo>
                  <a:lnTo>
                    <a:pt x="81" y="911"/>
                  </a:lnTo>
                  <a:lnTo>
                    <a:pt x="107" y="902"/>
                  </a:lnTo>
                  <a:lnTo>
                    <a:pt x="137" y="896"/>
                  </a:lnTo>
                  <a:lnTo>
                    <a:pt x="157" y="892"/>
                  </a:lnTo>
                  <a:lnTo>
                    <a:pt x="179" y="876"/>
                  </a:lnTo>
                  <a:lnTo>
                    <a:pt x="191" y="862"/>
                  </a:lnTo>
                  <a:lnTo>
                    <a:pt x="203" y="839"/>
                  </a:lnTo>
                  <a:lnTo>
                    <a:pt x="216" y="813"/>
                  </a:lnTo>
                  <a:lnTo>
                    <a:pt x="219" y="681"/>
                  </a:lnTo>
                  <a:lnTo>
                    <a:pt x="224" y="588"/>
                  </a:lnTo>
                  <a:lnTo>
                    <a:pt x="238" y="0"/>
                  </a:lnTo>
                  <a:lnTo>
                    <a:pt x="239" y="561"/>
                  </a:lnTo>
                  <a:lnTo>
                    <a:pt x="246" y="660"/>
                  </a:lnTo>
                  <a:lnTo>
                    <a:pt x="253" y="821"/>
                  </a:lnTo>
                  <a:close/>
                </a:path>
              </a:pathLst>
            </a:custGeom>
            <a:solidFill>
              <a:srgbClr val="FFFF00"/>
            </a:solidFill>
            <a:ln w="9525">
              <a:noFill/>
              <a:round/>
              <a:headEnd/>
              <a:tailEnd/>
            </a:ln>
          </p:spPr>
          <p:txBody>
            <a:bodyPr/>
            <a:lstStyle/>
            <a:p>
              <a:endParaRPr lang="en-US"/>
            </a:p>
          </p:txBody>
        </p:sp>
      </p:grpSp>
      <p:grpSp>
        <p:nvGrpSpPr>
          <p:cNvPr id="14" name="Group 22"/>
          <p:cNvGrpSpPr>
            <a:grpSpLocks/>
          </p:cNvGrpSpPr>
          <p:nvPr/>
        </p:nvGrpSpPr>
        <p:grpSpPr bwMode="auto">
          <a:xfrm>
            <a:off x="1524000" y="4495800"/>
            <a:ext cx="1538288" cy="1524000"/>
            <a:chOff x="824" y="2819"/>
            <a:chExt cx="969" cy="960"/>
          </a:xfrm>
        </p:grpSpPr>
        <p:grpSp>
          <p:nvGrpSpPr>
            <p:cNvPr id="15" name="Group 9"/>
            <p:cNvGrpSpPr>
              <a:grpSpLocks/>
            </p:cNvGrpSpPr>
            <p:nvPr/>
          </p:nvGrpSpPr>
          <p:grpSpPr bwMode="auto">
            <a:xfrm>
              <a:off x="1094" y="2841"/>
              <a:ext cx="583" cy="938"/>
              <a:chOff x="1094" y="2841"/>
              <a:chExt cx="583" cy="938"/>
            </a:xfrm>
          </p:grpSpPr>
          <p:sp>
            <p:nvSpPr>
              <p:cNvPr id="4103" name="Freeform 7"/>
              <p:cNvSpPr>
                <a:spLocks/>
              </p:cNvSpPr>
              <p:nvPr/>
            </p:nvSpPr>
            <p:spPr bwMode="auto">
              <a:xfrm>
                <a:off x="1235" y="2841"/>
                <a:ext cx="442" cy="393"/>
              </a:xfrm>
              <a:custGeom>
                <a:avLst/>
                <a:gdLst/>
                <a:ahLst/>
                <a:cxnLst>
                  <a:cxn ang="0">
                    <a:pos x="0" y="161"/>
                  </a:cxn>
                  <a:cxn ang="0">
                    <a:pos x="36" y="112"/>
                  </a:cxn>
                  <a:cxn ang="0">
                    <a:pos x="59" y="90"/>
                  </a:cxn>
                  <a:cxn ang="0">
                    <a:pos x="83" y="71"/>
                  </a:cxn>
                  <a:cxn ang="0">
                    <a:pos x="104" y="57"/>
                  </a:cxn>
                  <a:cxn ang="0">
                    <a:pos x="127" y="43"/>
                  </a:cxn>
                  <a:cxn ang="0">
                    <a:pos x="153" y="32"/>
                  </a:cxn>
                  <a:cxn ang="0">
                    <a:pos x="179" y="23"/>
                  </a:cxn>
                  <a:cxn ang="0">
                    <a:pos x="214" y="14"/>
                  </a:cxn>
                  <a:cxn ang="0">
                    <a:pos x="256" y="6"/>
                  </a:cxn>
                  <a:cxn ang="0">
                    <a:pos x="297" y="3"/>
                  </a:cxn>
                  <a:cxn ang="0">
                    <a:pos x="335" y="0"/>
                  </a:cxn>
                  <a:cxn ang="0">
                    <a:pos x="412" y="0"/>
                  </a:cxn>
                  <a:cxn ang="0">
                    <a:pos x="441" y="0"/>
                  </a:cxn>
                  <a:cxn ang="0">
                    <a:pos x="425" y="72"/>
                  </a:cxn>
                  <a:cxn ang="0">
                    <a:pos x="419" y="98"/>
                  </a:cxn>
                  <a:cxn ang="0">
                    <a:pos x="409" y="127"/>
                  </a:cxn>
                  <a:cxn ang="0">
                    <a:pos x="398" y="155"/>
                  </a:cxn>
                  <a:cxn ang="0">
                    <a:pos x="387" y="184"/>
                  </a:cxn>
                  <a:cxn ang="0">
                    <a:pos x="370" y="218"/>
                  </a:cxn>
                  <a:cxn ang="0">
                    <a:pos x="352" y="251"/>
                  </a:cxn>
                  <a:cxn ang="0">
                    <a:pos x="314" y="304"/>
                  </a:cxn>
                  <a:cxn ang="0">
                    <a:pos x="271" y="343"/>
                  </a:cxn>
                  <a:cxn ang="0">
                    <a:pos x="225" y="369"/>
                  </a:cxn>
                  <a:cxn ang="0">
                    <a:pos x="152" y="392"/>
                  </a:cxn>
                  <a:cxn ang="0">
                    <a:pos x="0" y="161"/>
                  </a:cxn>
                </a:cxnLst>
                <a:rect l="0" t="0" r="r" b="b"/>
                <a:pathLst>
                  <a:path w="442" h="393">
                    <a:moveTo>
                      <a:pt x="0" y="161"/>
                    </a:moveTo>
                    <a:lnTo>
                      <a:pt x="36" y="112"/>
                    </a:lnTo>
                    <a:lnTo>
                      <a:pt x="59" y="90"/>
                    </a:lnTo>
                    <a:lnTo>
                      <a:pt x="83" y="71"/>
                    </a:lnTo>
                    <a:lnTo>
                      <a:pt x="104" y="57"/>
                    </a:lnTo>
                    <a:lnTo>
                      <a:pt x="127" y="43"/>
                    </a:lnTo>
                    <a:lnTo>
                      <a:pt x="153" y="32"/>
                    </a:lnTo>
                    <a:lnTo>
                      <a:pt x="179" y="23"/>
                    </a:lnTo>
                    <a:lnTo>
                      <a:pt x="214" y="14"/>
                    </a:lnTo>
                    <a:lnTo>
                      <a:pt x="256" y="6"/>
                    </a:lnTo>
                    <a:lnTo>
                      <a:pt x="297" y="3"/>
                    </a:lnTo>
                    <a:lnTo>
                      <a:pt x="335" y="0"/>
                    </a:lnTo>
                    <a:lnTo>
                      <a:pt x="412" y="0"/>
                    </a:lnTo>
                    <a:lnTo>
                      <a:pt x="441" y="0"/>
                    </a:lnTo>
                    <a:lnTo>
                      <a:pt x="425" y="72"/>
                    </a:lnTo>
                    <a:lnTo>
                      <a:pt x="419" y="98"/>
                    </a:lnTo>
                    <a:lnTo>
                      <a:pt x="409" y="127"/>
                    </a:lnTo>
                    <a:lnTo>
                      <a:pt x="398" y="155"/>
                    </a:lnTo>
                    <a:lnTo>
                      <a:pt x="387" y="184"/>
                    </a:lnTo>
                    <a:lnTo>
                      <a:pt x="370" y="218"/>
                    </a:lnTo>
                    <a:lnTo>
                      <a:pt x="352" y="251"/>
                    </a:lnTo>
                    <a:lnTo>
                      <a:pt x="314" y="304"/>
                    </a:lnTo>
                    <a:lnTo>
                      <a:pt x="271" y="343"/>
                    </a:lnTo>
                    <a:lnTo>
                      <a:pt x="225" y="369"/>
                    </a:lnTo>
                    <a:lnTo>
                      <a:pt x="152" y="392"/>
                    </a:lnTo>
                    <a:lnTo>
                      <a:pt x="0" y="161"/>
                    </a:lnTo>
                  </a:path>
                </a:pathLst>
              </a:custGeom>
              <a:solidFill>
                <a:srgbClr val="EAEC5E"/>
              </a:solidFill>
              <a:ln w="12700" cap="rnd" cmpd="sng">
                <a:solidFill>
                  <a:srgbClr val="000000"/>
                </a:solidFill>
                <a:prstDash val="solid"/>
                <a:round/>
                <a:headEnd type="none" w="med" len="med"/>
                <a:tailEnd type="none" w="med" len="med"/>
              </a:ln>
              <a:effectLst/>
            </p:spPr>
            <p:txBody>
              <a:bodyPr/>
              <a:lstStyle/>
              <a:p>
                <a:endParaRPr lang="en-US"/>
              </a:p>
            </p:txBody>
          </p:sp>
          <p:sp>
            <p:nvSpPr>
              <p:cNvPr id="4104" name="Freeform 8"/>
              <p:cNvSpPr>
                <a:spLocks/>
              </p:cNvSpPr>
              <p:nvPr/>
            </p:nvSpPr>
            <p:spPr bwMode="auto">
              <a:xfrm>
                <a:off x="1094" y="3405"/>
                <a:ext cx="437" cy="374"/>
              </a:xfrm>
              <a:custGeom>
                <a:avLst/>
                <a:gdLst/>
                <a:ahLst/>
                <a:cxnLst>
                  <a:cxn ang="0">
                    <a:pos x="5" y="0"/>
                  </a:cxn>
                  <a:cxn ang="0">
                    <a:pos x="0" y="41"/>
                  </a:cxn>
                  <a:cxn ang="0">
                    <a:pos x="0" y="76"/>
                  </a:cxn>
                  <a:cxn ang="0">
                    <a:pos x="2" y="120"/>
                  </a:cxn>
                  <a:cxn ang="0">
                    <a:pos x="5" y="151"/>
                  </a:cxn>
                  <a:cxn ang="0">
                    <a:pos x="11" y="180"/>
                  </a:cxn>
                  <a:cxn ang="0">
                    <a:pos x="23" y="208"/>
                  </a:cxn>
                  <a:cxn ang="0">
                    <a:pos x="40" y="238"/>
                  </a:cxn>
                  <a:cxn ang="0">
                    <a:pos x="61" y="269"/>
                  </a:cxn>
                  <a:cxn ang="0">
                    <a:pos x="83" y="298"/>
                  </a:cxn>
                  <a:cxn ang="0">
                    <a:pos x="108" y="327"/>
                  </a:cxn>
                  <a:cxn ang="0">
                    <a:pos x="151" y="373"/>
                  </a:cxn>
                  <a:cxn ang="0">
                    <a:pos x="175" y="311"/>
                  </a:cxn>
                  <a:cxn ang="0">
                    <a:pos x="187" y="280"/>
                  </a:cxn>
                  <a:cxn ang="0">
                    <a:pos x="197" y="246"/>
                  </a:cxn>
                  <a:cxn ang="0">
                    <a:pos x="204" y="218"/>
                  </a:cxn>
                  <a:cxn ang="0">
                    <a:pos x="210" y="183"/>
                  </a:cxn>
                  <a:cxn ang="0">
                    <a:pos x="214" y="155"/>
                  </a:cxn>
                  <a:cxn ang="0">
                    <a:pos x="215" y="127"/>
                  </a:cxn>
                  <a:cxn ang="0">
                    <a:pos x="217" y="96"/>
                  </a:cxn>
                  <a:cxn ang="0">
                    <a:pos x="233" y="162"/>
                  </a:cxn>
                  <a:cxn ang="0">
                    <a:pos x="245" y="188"/>
                  </a:cxn>
                  <a:cxn ang="0">
                    <a:pos x="262" y="213"/>
                  </a:cxn>
                  <a:cxn ang="0">
                    <a:pos x="285" y="239"/>
                  </a:cxn>
                  <a:cxn ang="0">
                    <a:pos x="316" y="267"/>
                  </a:cxn>
                  <a:cxn ang="0">
                    <a:pos x="343" y="289"/>
                  </a:cxn>
                  <a:cxn ang="0">
                    <a:pos x="389" y="324"/>
                  </a:cxn>
                  <a:cxn ang="0">
                    <a:pos x="399" y="284"/>
                  </a:cxn>
                  <a:cxn ang="0">
                    <a:pos x="409" y="246"/>
                  </a:cxn>
                  <a:cxn ang="0">
                    <a:pos x="417" y="214"/>
                  </a:cxn>
                  <a:cxn ang="0">
                    <a:pos x="422" y="182"/>
                  </a:cxn>
                  <a:cxn ang="0">
                    <a:pos x="429" y="149"/>
                  </a:cxn>
                  <a:cxn ang="0">
                    <a:pos x="434" y="106"/>
                  </a:cxn>
                  <a:cxn ang="0">
                    <a:pos x="436" y="0"/>
                  </a:cxn>
                  <a:cxn ang="0">
                    <a:pos x="5" y="0"/>
                  </a:cxn>
                </a:cxnLst>
                <a:rect l="0" t="0" r="r" b="b"/>
                <a:pathLst>
                  <a:path w="437" h="374">
                    <a:moveTo>
                      <a:pt x="5" y="0"/>
                    </a:moveTo>
                    <a:lnTo>
                      <a:pt x="0" y="41"/>
                    </a:lnTo>
                    <a:lnTo>
                      <a:pt x="0" y="76"/>
                    </a:lnTo>
                    <a:lnTo>
                      <a:pt x="2" y="120"/>
                    </a:lnTo>
                    <a:lnTo>
                      <a:pt x="5" y="151"/>
                    </a:lnTo>
                    <a:lnTo>
                      <a:pt x="11" y="180"/>
                    </a:lnTo>
                    <a:lnTo>
                      <a:pt x="23" y="208"/>
                    </a:lnTo>
                    <a:lnTo>
                      <a:pt x="40" y="238"/>
                    </a:lnTo>
                    <a:lnTo>
                      <a:pt x="61" y="269"/>
                    </a:lnTo>
                    <a:lnTo>
                      <a:pt x="83" y="298"/>
                    </a:lnTo>
                    <a:lnTo>
                      <a:pt x="108" y="327"/>
                    </a:lnTo>
                    <a:lnTo>
                      <a:pt x="151" y="373"/>
                    </a:lnTo>
                    <a:lnTo>
                      <a:pt x="175" y="311"/>
                    </a:lnTo>
                    <a:lnTo>
                      <a:pt x="187" y="280"/>
                    </a:lnTo>
                    <a:lnTo>
                      <a:pt x="197" y="246"/>
                    </a:lnTo>
                    <a:lnTo>
                      <a:pt x="204" y="218"/>
                    </a:lnTo>
                    <a:lnTo>
                      <a:pt x="210" y="183"/>
                    </a:lnTo>
                    <a:lnTo>
                      <a:pt x="214" y="155"/>
                    </a:lnTo>
                    <a:lnTo>
                      <a:pt x="215" y="127"/>
                    </a:lnTo>
                    <a:lnTo>
                      <a:pt x="217" y="96"/>
                    </a:lnTo>
                    <a:lnTo>
                      <a:pt x="233" y="162"/>
                    </a:lnTo>
                    <a:lnTo>
                      <a:pt x="245" y="188"/>
                    </a:lnTo>
                    <a:lnTo>
                      <a:pt x="262" y="213"/>
                    </a:lnTo>
                    <a:lnTo>
                      <a:pt x="285" y="239"/>
                    </a:lnTo>
                    <a:lnTo>
                      <a:pt x="316" y="267"/>
                    </a:lnTo>
                    <a:lnTo>
                      <a:pt x="343" y="289"/>
                    </a:lnTo>
                    <a:lnTo>
                      <a:pt x="389" y="324"/>
                    </a:lnTo>
                    <a:lnTo>
                      <a:pt x="399" y="284"/>
                    </a:lnTo>
                    <a:lnTo>
                      <a:pt x="409" y="246"/>
                    </a:lnTo>
                    <a:lnTo>
                      <a:pt x="417" y="214"/>
                    </a:lnTo>
                    <a:lnTo>
                      <a:pt x="422" y="182"/>
                    </a:lnTo>
                    <a:lnTo>
                      <a:pt x="429" y="149"/>
                    </a:lnTo>
                    <a:lnTo>
                      <a:pt x="434" y="106"/>
                    </a:lnTo>
                    <a:lnTo>
                      <a:pt x="436" y="0"/>
                    </a:lnTo>
                    <a:lnTo>
                      <a:pt x="5" y="0"/>
                    </a:lnTo>
                  </a:path>
                </a:pathLst>
              </a:custGeom>
              <a:solidFill>
                <a:srgbClr val="EAEC5E"/>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16" name="Group 16"/>
            <p:cNvGrpSpPr>
              <a:grpSpLocks/>
            </p:cNvGrpSpPr>
            <p:nvPr/>
          </p:nvGrpSpPr>
          <p:grpSpPr bwMode="auto">
            <a:xfrm>
              <a:off x="1056" y="2925"/>
              <a:ext cx="737" cy="652"/>
              <a:chOff x="1056" y="2925"/>
              <a:chExt cx="737" cy="652"/>
            </a:xfrm>
          </p:grpSpPr>
          <p:sp>
            <p:nvSpPr>
              <p:cNvPr id="4106" name="Oval 10"/>
              <p:cNvSpPr>
                <a:spLocks noChangeArrowheads="1"/>
              </p:cNvSpPr>
              <p:nvPr/>
            </p:nvSpPr>
            <p:spPr bwMode="auto">
              <a:xfrm>
                <a:off x="1322" y="3110"/>
                <a:ext cx="471" cy="467"/>
              </a:xfrm>
              <a:prstGeom prst="ellipse">
                <a:avLst/>
              </a:prstGeom>
              <a:solidFill>
                <a:srgbClr val="000000"/>
              </a:solidFill>
              <a:ln w="12700">
                <a:noFill/>
                <a:round/>
                <a:headEnd/>
                <a:tailEnd/>
              </a:ln>
              <a:effectLst/>
            </p:spPr>
            <p:txBody>
              <a:bodyPr wrap="none" anchor="ctr"/>
              <a:lstStyle/>
              <a:p>
                <a:endParaRPr lang="en-US"/>
              </a:p>
            </p:txBody>
          </p:sp>
          <p:sp>
            <p:nvSpPr>
              <p:cNvPr id="4107" name="Oval 11"/>
              <p:cNvSpPr>
                <a:spLocks noChangeArrowheads="1"/>
              </p:cNvSpPr>
              <p:nvPr/>
            </p:nvSpPr>
            <p:spPr bwMode="auto">
              <a:xfrm>
                <a:off x="1190" y="2925"/>
                <a:ext cx="417" cy="415"/>
              </a:xfrm>
              <a:prstGeom prst="ellipse">
                <a:avLst/>
              </a:prstGeom>
              <a:solidFill>
                <a:srgbClr val="000000"/>
              </a:solidFill>
              <a:ln w="12700">
                <a:noFill/>
                <a:round/>
                <a:headEnd/>
                <a:tailEnd/>
              </a:ln>
              <a:effectLst/>
            </p:spPr>
            <p:txBody>
              <a:bodyPr wrap="none" anchor="ctr"/>
              <a:lstStyle/>
              <a:p>
                <a:endParaRPr lang="en-US"/>
              </a:p>
            </p:txBody>
          </p:sp>
          <p:sp>
            <p:nvSpPr>
              <p:cNvPr id="4108" name="Oval 12"/>
              <p:cNvSpPr>
                <a:spLocks noChangeArrowheads="1"/>
              </p:cNvSpPr>
              <p:nvPr/>
            </p:nvSpPr>
            <p:spPr bwMode="auto">
              <a:xfrm>
                <a:off x="1056" y="3163"/>
                <a:ext cx="391" cy="388"/>
              </a:xfrm>
              <a:prstGeom prst="ellipse">
                <a:avLst/>
              </a:prstGeom>
              <a:solidFill>
                <a:srgbClr val="000000"/>
              </a:solidFill>
              <a:ln w="12700">
                <a:noFill/>
                <a:round/>
                <a:headEnd/>
                <a:tailEnd/>
              </a:ln>
              <a:effectLst/>
            </p:spPr>
            <p:txBody>
              <a:bodyPr wrap="none" anchor="ctr"/>
              <a:lstStyle/>
              <a:p>
                <a:endParaRPr lang="en-US"/>
              </a:p>
            </p:txBody>
          </p:sp>
          <p:sp>
            <p:nvSpPr>
              <p:cNvPr id="4109" name="Oval 13"/>
              <p:cNvSpPr>
                <a:spLocks noChangeArrowheads="1"/>
              </p:cNvSpPr>
              <p:nvPr/>
            </p:nvSpPr>
            <p:spPr bwMode="auto">
              <a:xfrm>
                <a:off x="1216" y="2951"/>
                <a:ext cx="365" cy="362"/>
              </a:xfrm>
              <a:prstGeom prst="ellipse">
                <a:avLst/>
              </a:prstGeom>
              <a:solidFill>
                <a:srgbClr val="FFFFFF"/>
              </a:solidFill>
              <a:ln w="12700">
                <a:noFill/>
                <a:round/>
                <a:headEnd/>
                <a:tailEnd/>
              </a:ln>
              <a:effectLst/>
            </p:spPr>
            <p:txBody>
              <a:bodyPr wrap="none" anchor="ctr"/>
              <a:lstStyle/>
              <a:p>
                <a:endParaRPr lang="en-US"/>
              </a:p>
            </p:txBody>
          </p:sp>
          <p:sp>
            <p:nvSpPr>
              <p:cNvPr id="4110" name="Oval 14"/>
              <p:cNvSpPr>
                <a:spLocks noChangeArrowheads="1"/>
              </p:cNvSpPr>
              <p:nvPr/>
            </p:nvSpPr>
            <p:spPr bwMode="auto">
              <a:xfrm>
                <a:off x="1082" y="3187"/>
                <a:ext cx="340" cy="339"/>
              </a:xfrm>
              <a:prstGeom prst="ellipse">
                <a:avLst/>
              </a:prstGeom>
              <a:solidFill>
                <a:srgbClr val="FFFFFF"/>
              </a:solidFill>
              <a:ln w="12700">
                <a:noFill/>
                <a:round/>
                <a:headEnd/>
                <a:tailEnd/>
              </a:ln>
              <a:effectLst/>
            </p:spPr>
            <p:txBody>
              <a:bodyPr wrap="none" anchor="ctr"/>
              <a:lstStyle/>
              <a:p>
                <a:endParaRPr lang="en-US"/>
              </a:p>
            </p:txBody>
          </p:sp>
          <p:sp>
            <p:nvSpPr>
              <p:cNvPr id="4111" name="Oval 15"/>
              <p:cNvSpPr>
                <a:spLocks noChangeArrowheads="1"/>
              </p:cNvSpPr>
              <p:nvPr/>
            </p:nvSpPr>
            <p:spPr bwMode="auto">
              <a:xfrm>
                <a:off x="1352" y="3140"/>
                <a:ext cx="411" cy="408"/>
              </a:xfrm>
              <a:prstGeom prst="ellipse">
                <a:avLst/>
              </a:prstGeom>
              <a:solidFill>
                <a:srgbClr val="FFFFFF"/>
              </a:solidFill>
              <a:ln w="12700">
                <a:noFill/>
                <a:round/>
                <a:headEnd/>
                <a:tailEnd/>
              </a:ln>
              <a:effectLst/>
            </p:spPr>
            <p:txBody>
              <a:bodyPr wrap="none" anchor="ctr"/>
              <a:lstStyle/>
              <a:p>
                <a:endParaRPr lang="en-US"/>
              </a:p>
            </p:txBody>
          </p:sp>
        </p:grpSp>
        <p:grpSp>
          <p:nvGrpSpPr>
            <p:cNvPr id="17" name="Group 21"/>
            <p:cNvGrpSpPr>
              <a:grpSpLocks/>
            </p:cNvGrpSpPr>
            <p:nvPr/>
          </p:nvGrpSpPr>
          <p:grpSpPr bwMode="auto">
            <a:xfrm>
              <a:off x="824" y="2819"/>
              <a:ext cx="498" cy="483"/>
              <a:chOff x="824" y="2819"/>
              <a:chExt cx="498" cy="483"/>
            </a:xfrm>
          </p:grpSpPr>
          <p:sp>
            <p:nvSpPr>
              <p:cNvPr id="4113" name="Freeform 17"/>
              <p:cNvSpPr>
                <a:spLocks/>
              </p:cNvSpPr>
              <p:nvPr/>
            </p:nvSpPr>
            <p:spPr bwMode="auto">
              <a:xfrm>
                <a:off x="824" y="2819"/>
                <a:ext cx="329" cy="449"/>
              </a:xfrm>
              <a:custGeom>
                <a:avLst/>
                <a:gdLst/>
                <a:ahLst/>
                <a:cxnLst>
                  <a:cxn ang="0">
                    <a:pos x="0" y="448"/>
                  </a:cxn>
                  <a:cxn ang="0">
                    <a:pos x="296" y="0"/>
                  </a:cxn>
                  <a:cxn ang="0">
                    <a:pos x="328" y="27"/>
                  </a:cxn>
                  <a:cxn ang="0">
                    <a:pos x="179" y="220"/>
                  </a:cxn>
                  <a:cxn ang="0">
                    <a:pos x="267" y="279"/>
                  </a:cxn>
                  <a:cxn ang="0">
                    <a:pos x="254" y="293"/>
                  </a:cxn>
                  <a:cxn ang="0">
                    <a:pos x="165" y="238"/>
                  </a:cxn>
                  <a:cxn ang="0">
                    <a:pos x="0" y="448"/>
                  </a:cxn>
                </a:cxnLst>
                <a:rect l="0" t="0" r="r" b="b"/>
                <a:pathLst>
                  <a:path w="329" h="449">
                    <a:moveTo>
                      <a:pt x="0" y="448"/>
                    </a:moveTo>
                    <a:lnTo>
                      <a:pt x="296" y="0"/>
                    </a:lnTo>
                    <a:lnTo>
                      <a:pt x="328" y="27"/>
                    </a:lnTo>
                    <a:lnTo>
                      <a:pt x="179" y="220"/>
                    </a:lnTo>
                    <a:lnTo>
                      <a:pt x="267" y="279"/>
                    </a:lnTo>
                    <a:lnTo>
                      <a:pt x="254" y="293"/>
                    </a:lnTo>
                    <a:lnTo>
                      <a:pt x="165" y="238"/>
                    </a:lnTo>
                    <a:lnTo>
                      <a:pt x="0" y="448"/>
                    </a:lnTo>
                  </a:path>
                </a:pathLst>
              </a:custGeom>
              <a:solidFill>
                <a:srgbClr val="474800"/>
              </a:solidFill>
              <a:ln w="12700" cap="rnd" cmpd="sng">
                <a:noFill/>
                <a:prstDash val="solid"/>
                <a:round/>
                <a:headEnd type="none" w="med" len="med"/>
                <a:tailEnd type="none" w="med" len="med"/>
              </a:ln>
              <a:effectLst/>
            </p:spPr>
            <p:txBody>
              <a:bodyPr/>
              <a:lstStyle/>
              <a:p>
                <a:endParaRPr lang="en-US"/>
              </a:p>
            </p:txBody>
          </p:sp>
          <p:grpSp>
            <p:nvGrpSpPr>
              <p:cNvPr id="18" name="Group 20"/>
              <p:cNvGrpSpPr>
                <a:grpSpLocks/>
              </p:cNvGrpSpPr>
              <p:nvPr/>
            </p:nvGrpSpPr>
            <p:grpSpPr bwMode="auto">
              <a:xfrm>
                <a:off x="1051" y="3034"/>
                <a:ext cx="271" cy="268"/>
                <a:chOff x="1051" y="3034"/>
                <a:chExt cx="271" cy="268"/>
              </a:xfrm>
            </p:grpSpPr>
            <p:sp>
              <p:nvSpPr>
                <p:cNvPr id="4114" name="Arc 18"/>
                <p:cNvSpPr>
                  <a:spLocks/>
                </p:cNvSpPr>
                <p:nvPr/>
              </p:nvSpPr>
              <p:spPr bwMode="auto">
                <a:xfrm>
                  <a:off x="1114" y="3100"/>
                  <a:ext cx="208" cy="150"/>
                </a:xfrm>
                <a:custGeom>
                  <a:avLst/>
                  <a:gdLst>
                    <a:gd name="G0" fmla="+- 21131 0 0"/>
                    <a:gd name="G1" fmla="+- 16070 0 0"/>
                    <a:gd name="G2" fmla="+- 21600 0 0"/>
                    <a:gd name="T0" fmla="*/ 0 w 21131"/>
                    <a:gd name="T1" fmla="*/ 11592 h 16070"/>
                    <a:gd name="T2" fmla="*/ 6698 w 21131"/>
                    <a:gd name="T3" fmla="*/ 0 h 16070"/>
                    <a:gd name="T4" fmla="*/ 21131 w 21131"/>
                    <a:gd name="T5" fmla="*/ 16070 h 16070"/>
                  </a:gdLst>
                  <a:ahLst/>
                  <a:cxnLst>
                    <a:cxn ang="0">
                      <a:pos x="T0" y="T1"/>
                    </a:cxn>
                    <a:cxn ang="0">
                      <a:pos x="T2" y="T3"/>
                    </a:cxn>
                    <a:cxn ang="0">
                      <a:pos x="T4" y="T5"/>
                    </a:cxn>
                  </a:cxnLst>
                  <a:rect l="0" t="0" r="r" b="b"/>
                  <a:pathLst>
                    <a:path w="21131" h="16070" fill="none" extrusionOk="0">
                      <a:moveTo>
                        <a:pt x="0" y="11592"/>
                      </a:moveTo>
                      <a:cubicBezTo>
                        <a:pt x="948" y="7116"/>
                        <a:pt x="3294" y="3057"/>
                        <a:pt x="6697" y="-1"/>
                      </a:cubicBezTo>
                    </a:path>
                    <a:path w="21131" h="16070" stroke="0" extrusionOk="0">
                      <a:moveTo>
                        <a:pt x="0" y="11592"/>
                      </a:moveTo>
                      <a:cubicBezTo>
                        <a:pt x="948" y="7116"/>
                        <a:pt x="3294" y="3057"/>
                        <a:pt x="6697" y="-1"/>
                      </a:cubicBezTo>
                      <a:lnTo>
                        <a:pt x="21131" y="16070"/>
                      </a:lnTo>
                      <a:close/>
                    </a:path>
                  </a:pathLst>
                </a:custGeom>
                <a:solidFill>
                  <a:srgbClr val="474800"/>
                </a:solidFill>
                <a:ln w="101600" cap="rnd">
                  <a:noFill/>
                  <a:round/>
                  <a:headEnd/>
                  <a:tailEnd/>
                </a:ln>
                <a:effectLst/>
              </p:spPr>
              <p:txBody>
                <a:bodyPr wrap="none" anchor="ctr"/>
                <a:lstStyle/>
                <a:p>
                  <a:endParaRPr lang="en-US"/>
                </a:p>
              </p:txBody>
            </p:sp>
            <p:sp>
              <p:nvSpPr>
                <p:cNvPr id="4115" name="Arc 19"/>
                <p:cNvSpPr>
                  <a:spLocks/>
                </p:cNvSpPr>
                <p:nvPr/>
              </p:nvSpPr>
              <p:spPr bwMode="auto">
                <a:xfrm>
                  <a:off x="1051" y="3034"/>
                  <a:ext cx="237" cy="268"/>
                </a:xfrm>
                <a:custGeom>
                  <a:avLst/>
                  <a:gdLst>
                    <a:gd name="G0" fmla="+- 21600 0 0"/>
                    <a:gd name="G1" fmla="+- 21600 0 0"/>
                    <a:gd name="G2" fmla="+- 21600 0 0"/>
                    <a:gd name="T0" fmla="*/ 20754 w 39799"/>
                    <a:gd name="T1" fmla="*/ 43183 h 43183"/>
                    <a:gd name="T2" fmla="*/ 39799 w 39799"/>
                    <a:gd name="T3" fmla="*/ 9965 h 43183"/>
                    <a:gd name="T4" fmla="*/ 21600 w 39799"/>
                    <a:gd name="T5" fmla="*/ 21600 h 43183"/>
                  </a:gdLst>
                  <a:ahLst/>
                  <a:cxnLst>
                    <a:cxn ang="0">
                      <a:pos x="T0" y="T1"/>
                    </a:cxn>
                    <a:cxn ang="0">
                      <a:pos x="T2" y="T3"/>
                    </a:cxn>
                    <a:cxn ang="0">
                      <a:pos x="T4" y="T5"/>
                    </a:cxn>
                  </a:cxnLst>
                  <a:rect l="0" t="0" r="r" b="b"/>
                  <a:pathLst>
                    <a:path w="39799" h="43183" fill="none" extrusionOk="0">
                      <a:moveTo>
                        <a:pt x="20753" y="43183"/>
                      </a:moveTo>
                      <a:cubicBezTo>
                        <a:pt x="9162" y="42729"/>
                        <a:pt x="0" y="33200"/>
                        <a:pt x="0" y="21600"/>
                      </a:cubicBezTo>
                      <a:cubicBezTo>
                        <a:pt x="0" y="9670"/>
                        <a:pt x="9670" y="0"/>
                        <a:pt x="21600" y="0"/>
                      </a:cubicBezTo>
                      <a:cubicBezTo>
                        <a:pt x="28968" y="-1"/>
                        <a:pt x="35829" y="3756"/>
                        <a:pt x="39798" y="9965"/>
                      </a:cubicBezTo>
                    </a:path>
                    <a:path w="39799" h="43183" stroke="0" extrusionOk="0">
                      <a:moveTo>
                        <a:pt x="20753" y="43183"/>
                      </a:moveTo>
                      <a:cubicBezTo>
                        <a:pt x="9162" y="42729"/>
                        <a:pt x="0" y="33200"/>
                        <a:pt x="0" y="21600"/>
                      </a:cubicBezTo>
                      <a:cubicBezTo>
                        <a:pt x="0" y="9670"/>
                        <a:pt x="9670" y="0"/>
                        <a:pt x="21600" y="0"/>
                      </a:cubicBezTo>
                      <a:cubicBezTo>
                        <a:pt x="28968" y="-1"/>
                        <a:pt x="35829" y="3756"/>
                        <a:pt x="39798" y="9965"/>
                      </a:cubicBezTo>
                      <a:lnTo>
                        <a:pt x="21600" y="21600"/>
                      </a:lnTo>
                      <a:close/>
                    </a:path>
                  </a:pathLst>
                </a:custGeom>
                <a:solidFill>
                  <a:srgbClr val="474800"/>
                </a:solidFill>
                <a:ln w="101600" cap="rnd">
                  <a:noFill/>
                  <a:round/>
                  <a:headEnd/>
                  <a:tailEnd/>
                </a:ln>
                <a:effectLst/>
              </p:spPr>
              <p:txBody>
                <a:bodyPr wrap="none" anchor="ctr"/>
                <a:lstStyle/>
                <a:p>
                  <a:endParaRPr lang="en-US"/>
                </a:p>
              </p:txBody>
            </p:sp>
          </p:grpSp>
        </p:grpSp>
      </p:grpSp>
      <p:graphicFrame>
        <p:nvGraphicFramePr>
          <p:cNvPr id="4123" name="Object 27"/>
          <p:cNvGraphicFramePr>
            <a:graphicFrameLocks noChangeAspect="1"/>
          </p:cNvGraphicFramePr>
          <p:nvPr/>
        </p:nvGraphicFramePr>
        <p:xfrm>
          <a:off x="3581400" y="2667000"/>
          <a:ext cx="2043113" cy="2362200"/>
        </p:xfrm>
        <a:graphic>
          <a:graphicData uri="http://schemas.openxmlformats.org/presentationml/2006/ole">
            <mc:AlternateContent xmlns:mc="http://schemas.openxmlformats.org/markup-compatibility/2006">
              <mc:Choice xmlns:v="urn:schemas-microsoft-com:vml" Requires="v">
                <p:oleObj spid="_x0000_s1028" name="Clip" r:id="rId5" imgW="2964960" imgH="3428280" progId="">
                  <p:embed/>
                </p:oleObj>
              </mc:Choice>
              <mc:Fallback>
                <p:oleObj name="Clip" r:id="rId5" imgW="2964960" imgH="342828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667000"/>
                        <a:ext cx="2043113"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Slide Number Placeholder 70"/>
          <p:cNvSpPr>
            <a:spLocks noGrp="1"/>
          </p:cNvSpPr>
          <p:nvPr>
            <p:ph type="sldNum" sz="quarter" idx="12"/>
          </p:nvPr>
        </p:nvSpPr>
        <p:spPr/>
        <p:txBody>
          <a:bodyPr/>
          <a:lstStyle/>
          <a:p>
            <a:fld id="{DBAD6C81-413D-4BD6-BE56-288C9D8FC5B6}" type="slidenum">
              <a:rPr lang="en-US" smtClean="0"/>
              <a:pPr/>
              <a:t>1</a:t>
            </a:fld>
            <a:endParaRPr lang="en-US"/>
          </a:p>
        </p:txBody>
      </p:sp>
      <p:sp>
        <p:nvSpPr>
          <p:cNvPr id="72" name="Footer Placeholder 71"/>
          <p:cNvSpPr>
            <a:spLocks noGrp="1"/>
          </p:cNvSpPr>
          <p:nvPr>
            <p:ph type="ftr" sz="quarter" idx="11"/>
          </p:nvPr>
        </p:nvSpPr>
        <p:spPr/>
        <p:txBody>
          <a:bodyPr/>
          <a:lstStyle/>
          <a:p>
            <a:r>
              <a:rPr lang="en-US" smtClean="0"/>
              <a:t>Nedal AAA</a:t>
            </a:r>
            <a:endParaRPr 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57347" name="Rectangle 3"/>
          <p:cNvSpPr>
            <a:spLocks noGrp="1" noChangeArrowheads="1"/>
          </p:cNvSpPr>
          <p:nvPr>
            <p:ph sz="half" idx="1"/>
          </p:nvPr>
        </p:nvSpPr>
        <p:spPr>
          <a:xfrm>
            <a:off x="228600" y="2590800"/>
            <a:ext cx="4419600" cy="3276600"/>
          </a:xfrm>
        </p:spPr>
        <p:txBody>
          <a:bodyPr>
            <a:normAutofit lnSpcReduction="10000"/>
          </a:bodyPr>
          <a:lstStyle/>
          <a:p>
            <a:r>
              <a:rPr lang="en-US" altLang="en-US" sz="1800" dirty="0">
                <a:solidFill>
                  <a:schemeClr val="bg1"/>
                </a:solidFill>
              </a:rPr>
              <a:t>Small rounded </a:t>
            </a:r>
            <a:r>
              <a:rPr lang="en-US" altLang="en-US" sz="1800" dirty="0" smtClean="0">
                <a:solidFill>
                  <a:schemeClr val="bg1"/>
                </a:solidFill>
              </a:rPr>
              <a:t>opacities</a:t>
            </a:r>
            <a:endParaRPr lang="en-US" altLang="en-US" sz="3200" dirty="0">
              <a:solidFill>
                <a:schemeClr val="bg1"/>
              </a:solidFill>
            </a:endParaRPr>
          </a:p>
          <a:p>
            <a:pPr lvl="1"/>
            <a:r>
              <a:rPr lang="en-US" altLang="en-US" sz="1800" dirty="0">
                <a:solidFill>
                  <a:schemeClr val="bg1"/>
                </a:solidFill>
              </a:rPr>
              <a:t>Several forms of disease</a:t>
            </a:r>
            <a:endParaRPr lang="en-US" altLang="en-US" sz="3200" dirty="0">
              <a:solidFill>
                <a:schemeClr val="bg1"/>
              </a:solidFill>
            </a:endParaRPr>
          </a:p>
          <a:p>
            <a:pPr marL="850392" lvl="1" indent="-457200">
              <a:buFont typeface="+mj-lt"/>
              <a:buAutoNum type="alphaUcPeriod"/>
            </a:pPr>
            <a:r>
              <a:rPr lang="en-US" altLang="en-US" sz="1800" b="1" dirty="0">
                <a:solidFill>
                  <a:schemeClr val="bg1"/>
                </a:solidFill>
              </a:rPr>
              <a:t>Chronic</a:t>
            </a:r>
            <a:r>
              <a:rPr lang="en-US" altLang="en-US" sz="1800" dirty="0">
                <a:solidFill>
                  <a:schemeClr val="bg1"/>
                </a:solidFill>
              </a:rPr>
              <a:t> (&gt;20 year exposure)</a:t>
            </a:r>
          </a:p>
          <a:p>
            <a:pPr marL="850392" lvl="1" indent="-457200">
              <a:buFont typeface="+mj-lt"/>
              <a:buAutoNum type="alphaUcPeriod"/>
            </a:pPr>
            <a:r>
              <a:rPr lang="en-US" altLang="en-US" sz="1800" b="1" dirty="0">
                <a:solidFill>
                  <a:schemeClr val="bg1"/>
                </a:solidFill>
              </a:rPr>
              <a:t>Accelerated</a:t>
            </a:r>
            <a:r>
              <a:rPr lang="en-US" altLang="en-US" sz="1800" dirty="0">
                <a:solidFill>
                  <a:schemeClr val="bg1"/>
                </a:solidFill>
              </a:rPr>
              <a:t> (5-15 years, higher quartz content)</a:t>
            </a:r>
          </a:p>
          <a:p>
            <a:pPr marL="973836" lvl="2" indent="-342900">
              <a:buNone/>
            </a:pPr>
            <a:r>
              <a:rPr lang="en-US" altLang="en-US" sz="1600" dirty="0">
                <a:solidFill>
                  <a:schemeClr val="bg1"/>
                </a:solidFill>
              </a:rPr>
              <a:t>Both may progress to “PMF” (conglomerate silicosis)</a:t>
            </a:r>
          </a:p>
          <a:p>
            <a:pPr marL="850392" lvl="1" indent="-457200">
              <a:buFont typeface="+mj-lt"/>
              <a:buAutoNum type="alphaUcPeriod"/>
            </a:pPr>
            <a:r>
              <a:rPr lang="en-US" altLang="en-US" sz="1800" b="1" dirty="0">
                <a:solidFill>
                  <a:schemeClr val="bg1"/>
                </a:solidFill>
              </a:rPr>
              <a:t>Acute</a:t>
            </a:r>
            <a:r>
              <a:rPr lang="en-US" altLang="en-US" sz="1800" dirty="0">
                <a:solidFill>
                  <a:schemeClr val="bg1"/>
                </a:solidFill>
              </a:rPr>
              <a:t> (months, high level exposure, similar to alveolar </a:t>
            </a:r>
            <a:r>
              <a:rPr lang="en-US" altLang="en-US" sz="1800" dirty="0" err="1">
                <a:solidFill>
                  <a:schemeClr val="bg1"/>
                </a:solidFill>
              </a:rPr>
              <a:t>proteinosis</a:t>
            </a:r>
            <a:r>
              <a:rPr lang="en-US" altLang="en-US" sz="1800" dirty="0">
                <a:solidFill>
                  <a:schemeClr val="bg1"/>
                </a:solidFill>
              </a:rPr>
              <a:t>) </a:t>
            </a:r>
          </a:p>
        </p:txBody>
      </p:sp>
      <p:sp>
        <p:nvSpPr>
          <p:cNvPr id="57348" name="Rectangle 4"/>
          <p:cNvSpPr>
            <a:spLocks noGrp="1" noChangeArrowheads="1"/>
          </p:cNvSpPr>
          <p:nvPr>
            <p:ph sz="half" idx="2"/>
          </p:nvPr>
        </p:nvSpPr>
        <p:spPr>
          <a:xfrm>
            <a:off x="4648200" y="2514600"/>
            <a:ext cx="4267200" cy="3810000"/>
          </a:xfrm>
        </p:spPr>
        <p:txBody>
          <a:bodyPr>
            <a:normAutofit lnSpcReduction="10000"/>
          </a:bodyPr>
          <a:lstStyle/>
          <a:p>
            <a:r>
              <a:rPr lang="en-US" altLang="en-US" sz="1800" dirty="0">
                <a:solidFill>
                  <a:schemeClr val="bg1"/>
                </a:solidFill>
              </a:rPr>
              <a:t>Varies from asymptomatic to progressive respiratory failure</a:t>
            </a:r>
          </a:p>
          <a:p>
            <a:r>
              <a:rPr lang="en-US" altLang="en-US" sz="1800" dirty="0">
                <a:solidFill>
                  <a:schemeClr val="bg1"/>
                </a:solidFill>
              </a:rPr>
              <a:t>High risk of tuberculosis (especially in accelerated forms or acute forms</a:t>
            </a:r>
            <a:r>
              <a:rPr lang="en-US" altLang="en-US" sz="1800" dirty="0" smtClean="0">
                <a:solidFill>
                  <a:schemeClr val="bg1"/>
                </a:solidFill>
              </a:rPr>
              <a:t>)</a:t>
            </a:r>
          </a:p>
          <a:p>
            <a:r>
              <a:rPr lang="en-US" altLang="en-US" sz="1800" b="1" dirty="0" smtClean="0">
                <a:solidFill>
                  <a:schemeClr val="bg1"/>
                </a:solidFill>
              </a:rPr>
              <a:t>symptoms</a:t>
            </a:r>
            <a:endParaRPr lang="en-US" altLang="en-US" sz="2000" b="1" dirty="0">
              <a:solidFill>
                <a:schemeClr val="bg1"/>
              </a:solidFill>
            </a:endParaRPr>
          </a:p>
          <a:p>
            <a:pPr marL="736092" lvl="1" indent="-342900">
              <a:buFont typeface="+mj-lt"/>
              <a:buAutoNum type="alphaLcPeriod"/>
            </a:pPr>
            <a:r>
              <a:rPr lang="en-US" altLang="en-US" sz="1600" dirty="0">
                <a:solidFill>
                  <a:schemeClr val="bg1"/>
                </a:solidFill>
              </a:rPr>
              <a:t>Weight loss</a:t>
            </a:r>
          </a:p>
          <a:p>
            <a:pPr marL="736092" lvl="1" indent="-342900">
              <a:buFont typeface="+mj-lt"/>
              <a:buAutoNum type="alphaLcPeriod"/>
            </a:pPr>
            <a:r>
              <a:rPr lang="en-US" altLang="en-US" sz="1600" dirty="0">
                <a:solidFill>
                  <a:schemeClr val="bg1"/>
                </a:solidFill>
              </a:rPr>
              <a:t>Fever</a:t>
            </a:r>
          </a:p>
          <a:p>
            <a:pPr marL="736092" lvl="1" indent="-342900">
              <a:buFont typeface="+mj-lt"/>
              <a:buAutoNum type="alphaLcPeriod"/>
            </a:pPr>
            <a:r>
              <a:rPr lang="en-US" altLang="en-US" sz="1600" dirty="0" err="1">
                <a:solidFill>
                  <a:schemeClr val="bg1"/>
                </a:solidFill>
              </a:rPr>
              <a:t>Hemoptysis</a:t>
            </a:r>
            <a:endParaRPr lang="en-US" altLang="en-US" sz="1600" dirty="0">
              <a:solidFill>
                <a:schemeClr val="bg1"/>
              </a:solidFill>
            </a:endParaRPr>
          </a:p>
          <a:p>
            <a:pPr marL="736092" lvl="1" indent="-342900">
              <a:buFont typeface="+mj-lt"/>
              <a:buAutoNum type="alphaLcPeriod"/>
            </a:pPr>
            <a:r>
              <a:rPr lang="en-US" altLang="en-US" sz="1600" dirty="0" err="1">
                <a:solidFill>
                  <a:schemeClr val="bg1"/>
                </a:solidFill>
              </a:rPr>
              <a:t>Cavitation</a:t>
            </a:r>
            <a:endParaRPr lang="en-US" altLang="en-US" sz="1600" dirty="0">
              <a:solidFill>
                <a:schemeClr val="bg1"/>
              </a:solidFill>
            </a:endParaRPr>
          </a:p>
          <a:p>
            <a:r>
              <a:rPr lang="en-US" altLang="en-US" sz="1800" b="1" dirty="0">
                <a:solidFill>
                  <a:schemeClr val="bg1"/>
                </a:solidFill>
              </a:rPr>
              <a:t>Fibrosis</a:t>
            </a:r>
            <a:r>
              <a:rPr lang="en-US" altLang="en-US" sz="1800" dirty="0">
                <a:solidFill>
                  <a:schemeClr val="bg1"/>
                </a:solidFill>
              </a:rPr>
              <a:t> can (&amp; usually does) progress after cessation of exposure</a:t>
            </a:r>
          </a:p>
        </p:txBody>
      </p:sp>
      <p:sp>
        <p:nvSpPr>
          <p:cNvPr id="57346" name="Rectangle 2"/>
          <p:cNvSpPr>
            <a:spLocks noGrp="1" noChangeArrowheads="1"/>
          </p:cNvSpPr>
          <p:nvPr>
            <p:ph type="title"/>
          </p:nvPr>
        </p:nvSpPr>
        <p:spPr>
          <a:xfrm>
            <a:off x="304800" y="381000"/>
            <a:ext cx="8534400" cy="2057400"/>
          </a:xfrm>
        </p:spPr>
        <p:txBody>
          <a:bodyPr>
            <a:normAutofit/>
          </a:bodyPr>
          <a:lstStyle/>
          <a:p>
            <a:r>
              <a:rPr lang="en-US" altLang="en-US" sz="3600" dirty="0">
                <a:solidFill>
                  <a:srgbClr val="FF0000"/>
                </a:solidFill>
              </a:rPr>
              <a:t>Silicosis-Clinical </a:t>
            </a:r>
            <a:r>
              <a:rPr lang="en-US" altLang="en-US" sz="3600" dirty="0" smtClean="0">
                <a:solidFill>
                  <a:srgbClr val="FF0000"/>
                </a:solidFill>
              </a:rPr>
              <a:t>patterns</a:t>
            </a:r>
            <a:br>
              <a:rPr lang="en-US" altLang="en-US" sz="3600" dirty="0" smtClean="0">
                <a:solidFill>
                  <a:srgbClr val="FF0000"/>
                </a:solidFill>
              </a:rPr>
            </a:br>
            <a:r>
              <a:rPr lang="en-US" altLang="en-US" sz="1800" dirty="0" smtClean="0">
                <a:solidFill>
                  <a:srgbClr val="FF0000"/>
                </a:solidFill>
              </a:rPr>
              <a:t/>
            </a:r>
            <a:br>
              <a:rPr lang="en-US" altLang="en-US" sz="1800" dirty="0" smtClean="0">
                <a:solidFill>
                  <a:srgbClr val="FF0000"/>
                </a:solidFill>
              </a:rPr>
            </a:br>
            <a:r>
              <a:rPr lang="en-US" altLang="en-US" sz="1800" b="0" dirty="0" smtClean="0">
                <a:solidFill>
                  <a:schemeClr val="bg1"/>
                </a:solidFill>
                <a:latin typeface="Arial" pitchFamily="34" charset="0"/>
                <a:cs typeface="Arial" pitchFamily="34" charset="0"/>
              </a:rPr>
              <a:t>There are three types of silicosis, depending upon the </a:t>
            </a:r>
            <a:r>
              <a:rPr lang="en-US" altLang="en-US" sz="1800" b="0" u="sng" dirty="0" smtClean="0">
                <a:solidFill>
                  <a:schemeClr val="bg1"/>
                </a:solidFill>
                <a:latin typeface="Arial" pitchFamily="34" charset="0"/>
                <a:cs typeface="Arial" pitchFamily="34" charset="0"/>
              </a:rPr>
              <a:t>airborne concentration of crystalline silica </a:t>
            </a:r>
            <a:r>
              <a:rPr lang="en-US" altLang="en-US" sz="1800" b="0" dirty="0" smtClean="0">
                <a:solidFill>
                  <a:schemeClr val="bg1"/>
                </a:solidFill>
                <a:latin typeface="Arial" pitchFamily="34" charset="0"/>
                <a:cs typeface="Arial" pitchFamily="34" charset="0"/>
              </a:rPr>
              <a:t>to which a worker has been exposed: </a:t>
            </a:r>
            <a:endParaRPr lang="en-US" altLang="en-US" sz="3600" b="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BAD6C81-413D-4BD6-BE56-288C9D8FC5B6}"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219200" y="304801"/>
            <a:ext cx="7162799" cy="587349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BAD6C81-413D-4BD6-BE56-288C9D8FC5B6}" type="slidenum">
              <a:rPr lang="en-US" smtClean="0"/>
              <a:pPr/>
              <a:t>11</a:t>
            </a:fld>
            <a:endParaRPr lang="en-US"/>
          </a:p>
        </p:txBody>
      </p:sp>
      <p:sp>
        <p:nvSpPr>
          <p:cNvPr id="4" name="Footer Placeholder 3"/>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143000"/>
            <a:ext cx="8382000" cy="4914900"/>
          </a:xfrm>
        </p:spPr>
        <p:txBody>
          <a:bodyPr>
            <a:normAutofit lnSpcReduction="10000"/>
          </a:bodyPr>
          <a:lstStyle/>
          <a:p>
            <a:pPr lvl="1" algn="just">
              <a:lnSpc>
                <a:spcPct val="90000"/>
              </a:lnSpc>
              <a:buFontTx/>
              <a:buChar char="•"/>
            </a:pPr>
            <a:r>
              <a:rPr lang="en-US" sz="2400" u="sng" dirty="0" smtClean="0">
                <a:latin typeface="Calibri" pitchFamily="34" charset="0"/>
                <a:cs typeface="Calibri" pitchFamily="34" charset="0"/>
              </a:rPr>
              <a:t>The most </a:t>
            </a:r>
            <a:r>
              <a:rPr lang="en-US" sz="2400" u="sng" dirty="0">
                <a:latin typeface="Calibri" pitchFamily="34" charset="0"/>
                <a:cs typeface="Calibri" pitchFamily="34" charset="0"/>
              </a:rPr>
              <a:t>common form of the disease</a:t>
            </a:r>
            <a:r>
              <a:rPr lang="en-US" sz="2400" dirty="0">
                <a:latin typeface="Calibri" pitchFamily="34" charset="0"/>
                <a:cs typeface="Calibri" pitchFamily="34" charset="0"/>
              </a:rPr>
              <a:t>, may go undetected for years in the early stages; in fact, a chest X-ray may not reveal an abnormality until after 15 or 20 years of </a:t>
            </a:r>
            <a:r>
              <a:rPr lang="en-US" sz="2400" dirty="0" smtClean="0">
                <a:latin typeface="Calibri" pitchFamily="34" charset="0"/>
                <a:cs typeface="Calibri" pitchFamily="34" charset="0"/>
              </a:rPr>
              <a:t>exposure.</a:t>
            </a:r>
          </a:p>
          <a:p>
            <a:pPr lvl="1" algn="just">
              <a:lnSpc>
                <a:spcPct val="90000"/>
              </a:lnSpc>
              <a:buFontTx/>
              <a:buChar char="•"/>
            </a:pPr>
            <a:r>
              <a:rPr lang="en-US" sz="2400" dirty="0" smtClean="0">
                <a:latin typeface="Calibri" pitchFamily="34" charset="0"/>
                <a:cs typeface="Calibri" pitchFamily="34" charset="0"/>
              </a:rPr>
              <a:t>The </a:t>
            </a:r>
            <a:r>
              <a:rPr lang="en-US" sz="2400" dirty="0">
                <a:latin typeface="Calibri" pitchFamily="34" charset="0"/>
                <a:cs typeface="Calibri" pitchFamily="34" charset="0"/>
              </a:rPr>
              <a:t>body's ability to fight infections may be </a:t>
            </a:r>
            <a:r>
              <a:rPr lang="en-US" sz="2400" u="sng" dirty="0">
                <a:latin typeface="Calibri" pitchFamily="34" charset="0"/>
                <a:cs typeface="Calibri" pitchFamily="34" charset="0"/>
              </a:rPr>
              <a:t>overwhelmed</a:t>
            </a:r>
            <a:r>
              <a:rPr lang="en-US" sz="2400" dirty="0">
                <a:latin typeface="Calibri" pitchFamily="34" charset="0"/>
                <a:cs typeface="Calibri" pitchFamily="34" charset="0"/>
              </a:rPr>
              <a:t> by silica dust in the lungs, making workers more susceptible to certain illnesses, </a:t>
            </a:r>
            <a:r>
              <a:rPr lang="en-US" sz="2400" b="1" u="sng" dirty="0">
                <a:latin typeface="Calibri" pitchFamily="34" charset="0"/>
                <a:cs typeface="Calibri" pitchFamily="34" charset="0"/>
              </a:rPr>
              <a:t>such as tuberculosis</a:t>
            </a:r>
            <a:r>
              <a:rPr lang="en-US" sz="2400" dirty="0" smtClean="0">
                <a:latin typeface="Calibri" pitchFamily="34" charset="0"/>
                <a:cs typeface="Calibri" pitchFamily="34" charset="0"/>
              </a:rPr>
              <a:t>.</a:t>
            </a:r>
          </a:p>
          <a:p>
            <a:pPr lvl="1" algn="just">
              <a:lnSpc>
                <a:spcPct val="90000"/>
              </a:lnSpc>
              <a:buFontTx/>
              <a:buChar char="•"/>
            </a:pPr>
            <a:r>
              <a:rPr lang="en-US" sz="2400" dirty="0" smtClean="0">
                <a:latin typeface="Calibri" pitchFamily="34" charset="0"/>
                <a:cs typeface="Calibri" pitchFamily="34" charset="0"/>
              </a:rPr>
              <a:t>As </a:t>
            </a:r>
            <a:r>
              <a:rPr lang="en-US" sz="2400" dirty="0">
                <a:latin typeface="Calibri" pitchFamily="34" charset="0"/>
                <a:cs typeface="Calibri" pitchFamily="34" charset="0"/>
              </a:rPr>
              <a:t>a result, workers may exhibit one or more of the following symptoms: </a:t>
            </a:r>
          </a:p>
          <a:p>
            <a:pPr marL="850392" lvl="1" indent="-457200" algn="just">
              <a:lnSpc>
                <a:spcPct val="90000"/>
              </a:lnSpc>
              <a:buFont typeface="+mj-lt"/>
              <a:buAutoNum type="arabicPeriod"/>
            </a:pPr>
            <a:r>
              <a:rPr lang="en-US" sz="2400" dirty="0">
                <a:latin typeface="Calibri" pitchFamily="34" charset="0"/>
                <a:cs typeface="Calibri" pitchFamily="34" charset="0"/>
              </a:rPr>
              <a:t>shortness of breath following physical exertion </a:t>
            </a:r>
          </a:p>
          <a:p>
            <a:pPr marL="850392" lvl="1" indent="-457200" algn="just">
              <a:lnSpc>
                <a:spcPct val="90000"/>
              </a:lnSpc>
              <a:buFont typeface="+mj-lt"/>
              <a:buAutoNum type="arabicPeriod"/>
            </a:pPr>
            <a:r>
              <a:rPr lang="en-US" sz="2400" dirty="0">
                <a:latin typeface="Calibri" pitchFamily="34" charset="0"/>
                <a:cs typeface="Calibri" pitchFamily="34" charset="0"/>
              </a:rPr>
              <a:t>severe cough </a:t>
            </a:r>
          </a:p>
          <a:p>
            <a:pPr marL="850392" lvl="1" indent="-457200" algn="just">
              <a:lnSpc>
                <a:spcPct val="90000"/>
              </a:lnSpc>
              <a:buFont typeface="+mj-lt"/>
              <a:buAutoNum type="arabicPeriod"/>
            </a:pPr>
            <a:r>
              <a:rPr lang="en-US" sz="2400" dirty="0">
                <a:latin typeface="Calibri" pitchFamily="34" charset="0"/>
                <a:cs typeface="Calibri" pitchFamily="34" charset="0"/>
              </a:rPr>
              <a:t>fatigue </a:t>
            </a:r>
          </a:p>
          <a:p>
            <a:pPr marL="850392" lvl="1" indent="-457200" algn="just">
              <a:lnSpc>
                <a:spcPct val="90000"/>
              </a:lnSpc>
              <a:buFont typeface="+mj-lt"/>
              <a:buAutoNum type="arabicPeriod"/>
            </a:pPr>
            <a:r>
              <a:rPr lang="en-US" sz="2400" dirty="0">
                <a:latin typeface="Calibri" pitchFamily="34" charset="0"/>
                <a:cs typeface="Calibri" pitchFamily="34" charset="0"/>
              </a:rPr>
              <a:t>loss of appetite </a:t>
            </a:r>
          </a:p>
          <a:p>
            <a:pPr marL="850392" lvl="1" indent="-457200" algn="just">
              <a:lnSpc>
                <a:spcPct val="90000"/>
              </a:lnSpc>
              <a:buFont typeface="+mj-lt"/>
              <a:buAutoNum type="arabicPeriod"/>
            </a:pPr>
            <a:r>
              <a:rPr lang="en-US" sz="2400" dirty="0">
                <a:latin typeface="Calibri" pitchFamily="34" charset="0"/>
                <a:cs typeface="Calibri" pitchFamily="34" charset="0"/>
              </a:rPr>
              <a:t>chest pains </a:t>
            </a:r>
          </a:p>
          <a:p>
            <a:pPr marL="850392" lvl="1" indent="-457200" algn="just">
              <a:lnSpc>
                <a:spcPct val="90000"/>
              </a:lnSpc>
              <a:buFont typeface="+mj-lt"/>
              <a:buAutoNum type="arabicPeriod"/>
            </a:pPr>
            <a:r>
              <a:rPr lang="en-US" sz="2400" dirty="0">
                <a:latin typeface="Calibri" pitchFamily="34" charset="0"/>
                <a:cs typeface="Calibri" pitchFamily="34" charset="0"/>
              </a:rPr>
              <a:t>fever </a:t>
            </a:r>
          </a:p>
          <a:p>
            <a:pPr>
              <a:lnSpc>
                <a:spcPct val="90000"/>
              </a:lnSpc>
            </a:pPr>
            <a:endParaRPr lang="en-US" sz="2800" dirty="0"/>
          </a:p>
          <a:p>
            <a:pPr>
              <a:lnSpc>
                <a:spcPct val="90000"/>
              </a:lnSpc>
            </a:pPr>
            <a:endParaRPr lang="en-US" sz="2800" dirty="0"/>
          </a:p>
        </p:txBody>
      </p:sp>
      <p:sp>
        <p:nvSpPr>
          <p:cNvPr id="11266" name="Rectangle 2"/>
          <p:cNvSpPr>
            <a:spLocks noGrp="1" noChangeArrowheads="1"/>
          </p:cNvSpPr>
          <p:nvPr>
            <p:ph type="title"/>
          </p:nvPr>
        </p:nvSpPr>
        <p:spPr>
          <a:xfrm>
            <a:off x="1066800" y="381000"/>
            <a:ext cx="6223000" cy="560785"/>
          </a:xfrm>
        </p:spPr>
        <p:txBody>
          <a:bodyPr>
            <a:noAutofit/>
          </a:bodyPr>
          <a:lstStyle/>
          <a:p>
            <a:pPr algn="ctr"/>
            <a:r>
              <a:rPr lang="en-US" sz="4000" dirty="0">
                <a:solidFill>
                  <a:schemeClr val="accent2"/>
                </a:solidFill>
              </a:rPr>
              <a:t>Chronic silicosis</a:t>
            </a:r>
          </a:p>
        </p:txBody>
      </p:sp>
      <p:sp>
        <p:nvSpPr>
          <p:cNvPr id="4" name="Slide Number Placeholder 3"/>
          <p:cNvSpPr>
            <a:spLocks noGrp="1"/>
          </p:cNvSpPr>
          <p:nvPr>
            <p:ph type="sldNum" sz="quarter" idx="12"/>
          </p:nvPr>
        </p:nvSpPr>
        <p:spPr/>
        <p:txBody>
          <a:bodyPr/>
          <a:lstStyle/>
          <a:p>
            <a:fld id="{DBAD6C81-413D-4BD6-BE56-288C9D8FC5B6}"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524000"/>
            <a:ext cx="8229600" cy="4114800"/>
          </a:xfrm>
        </p:spPr>
        <p:txBody>
          <a:bodyPr>
            <a:normAutofit fontScale="92500" lnSpcReduction="10000"/>
          </a:bodyPr>
          <a:lstStyle/>
          <a:p>
            <a:pPr lvl="1">
              <a:buFontTx/>
              <a:buChar char="•"/>
            </a:pPr>
            <a:r>
              <a:rPr lang="en-US" sz="2400" dirty="0"/>
              <a:t>Silica is the second most common mineral in the earth's crust and is a major component of sand, rock, and mineral ores</a:t>
            </a:r>
            <a:r>
              <a:rPr lang="en-US" sz="2400" dirty="0" smtClean="0"/>
              <a:t>.</a:t>
            </a:r>
          </a:p>
          <a:p>
            <a:pPr lvl="1">
              <a:buFontTx/>
              <a:buChar char="•"/>
            </a:pPr>
            <a:endParaRPr lang="en-US" sz="2400" dirty="0" smtClean="0"/>
          </a:p>
          <a:p>
            <a:pPr lvl="1">
              <a:buFontTx/>
              <a:buChar char="•"/>
            </a:pPr>
            <a:r>
              <a:rPr lang="en-US" sz="2400" dirty="0" smtClean="0"/>
              <a:t>Overexposure </a:t>
            </a:r>
            <a:r>
              <a:rPr lang="en-US" sz="2400" dirty="0"/>
              <a:t>to dust that contains microscopic particles of crystalline silica can cause scar tissue to form in the lungs, which reduces the lungs' ability to extract oxygen from the air we </a:t>
            </a:r>
            <a:r>
              <a:rPr lang="en-US" sz="2400" dirty="0" smtClean="0"/>
              <a:t>breathe.</a:t>
            </a:r>
          </a:p>
          <a:p>
            <a:pPr lvl="1">
              <a:buFontTx/>
              <a:buChar char="•"/>
            </a:pPr>
            <a:endParaRPr lang="en-US" sz="2400" dirty="0" smtClean="0"/>
          </a:p>
          <a:p>
            <a:pPr lvl="1">
              <a:buFontTx/>
              <a:buChar char="•"/>
            </a:pPr>
            <a:r>
              <a:rPr lang="en-US" sz="2400" dirty="0" smtClean="0"/>
              <a:t>Typical </a:t>
            </a:r>
            <a:r>
              <a:rPr lang="en-US" sz="2400" dirty="0"/>
              <a:t>sand found at the beach does not pose a silicosis threat.</a:t>
            </a:r>
            <a:br>
              <a:rPr lang="en-US" sz="2400" dirty="0"/>
            </a:br>
            <a:endParaRPr lang="en-US" sz="2400" dirty="0"/>
          </a:p>
        </p:txBody>
      </p:sp>
      <p:sp>
        <p:nvSpPr>
          <p:cNvPr id="15362" name="Rectangle 2"/>
          <p:cNvSpPr>
            <a:spLocks noGrp="1" noChangeArrowheads="1"/>
          </p:cNvSpPr>
          <p:nvPr>
            <p:ph type="title"/>
          </p:nvPr>
        </p:nvSpPr>
        <p:spPr>
          <a:xfrm>
            <a:off x="304800" y="762000"/>
            <a:ext cx="8595784" cy="560785"/>
          </a:xfrm>
        </p:spPr>
        <p:txBody>
          <a:bodyPr>
            <a:normAutofit fontScale="90000"/>
          </a:bodyPr>
          <a:lstStyle/>
          <a:p>
            <a:pPr algn="ctr"/>
            <a:r>
              <a:rPr lang="en-US" b="1">
                <a:solidFill>
                  <a:srgbClr val="FF0000"/>
                </a:solidFill>
              </a:rPr>
              <a:t>What is Silica?</a:t>
            </a:r>
          </a:p>
        </p:txBody>
      </p:sp>
      <p:sp>
        <p:nvSpPr>
          <p:cNvPr id="4" name="Slide Number Placeholder 3"/>
          <p:cNvSpPr>
            <a:spLocks noGrp="1"/>
          </p:cNvSpPr>
          <p:nvPr>
            <p:ph type="sldNum" sz="quarter" idx="12"/>
          </p:nvPr>
        </p:nvSpPr>
        <p:spPr/>
        <p:txBody>
          <a:bodyPr/>
          <a:lstStyle/>
          <a:p>
            <a:fld id="{DBAD6C81-413D-4BD6-BE56-288C9D8FC5B6}"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457200"/>
            <a:ext cx="7772400" cy="5486400"/>
          </a:xfrm>
        </p:spPr>
        <p:txBody>
          <a:bodyPr>
            <a:normAutofit fontScale="92500" lnSpcReduction="10000"/>
          </a:bodyPr>
          <a:lstStyle/>
          <a:p>
            <a:pPr>
              <a:lnSpc>
                <a:spcPct val="160000"/>
              </a:lnSpc>
              <a:buFontTx/>
              <a:buChar char="•"/>
            </a:pPr>
            <a:r>
              <a:rPr lang="en-US" sz="2800" b="1" dirty="0">
                <a:solidFill>
                  <a:srgbClr val="FF0000"/>
                </a:solidFill>
                <a:latin typeface="Calibri" pitchFamily="34" charset="0"/>
                <a:cs typeface="Calibri" pitchFamily="34" charset="0"/>
              </a:rPr>
              <a:t>What are the other health effects due to Silica?</a:t>
            </a:r>
          </a:p>
          <a:p>
            <a:pPr lvl="1">
              <a:lnSpc>
                <a:spcPct val="160000"/>
              </a:lnSpc>
              <a:buFontTx/>
              <a:buChar char="•"/>
            </a:pPr>
            <a:r>
              <a:rPr lang="en-US" sz="2400" dirty="0">
                <a:latin typeface="Calibri" pitchFamily="34" charset="0"/>
                <a:cs typeface="Calibri" pitchFamily="34" charset="0"/>
              </a:rPr>
              <a:t>In addition to silicosis, inhalation of crystalline silica particles has been associated with other diseases, such as </a:t>
            </a:r>
            <a:r>
              <a:rPr lang="en-US" sz="2400" u="sng" dirty="0">
                <a:latin typeface="Calibri" pitchFamily="34" charset="0"/>
                <a:cs typeface="Calibri" pitchFamily="34" charset="0"/>
              </a:rPr>
              <a:t>bronchitis and tuberculosis. </a:t>
            </a:r>
            <a:endParaRPr lang="en-US" sz="2400" u="sng" dirty="0" smtClean="0">
              <a:latin typeface="Calibri" pitchFamily="34" charset="0"/>
              <a:cs typeface="Calibri" pitchFamily="34" charset="0"/>
            </a:endParaRPr>
          </a:p>
          <a:p>
            <a:pPr lvl="1">
              <a:lnSpc>
                <a:spcPct val="160000"/>
              </a:lnSpc>
              <a:buFontTx/>
              <a:buChar char="•"/>
            </a:pPr>
            <a:r>
              <a:rPr lang="en-US" sz="1900" dirty="0" smtClean="0">
                <a:latin typeface="Calibri" pitchFamily="34" charset="0"/>
                <a:cs typeface="Calibri" pitchFamily="34" charset="0"/>
              </a:rPr>
              <a:t>Some </a:t>
            </a:r>
            <a:r>
              <a:rPr lang="en-US" sz="1900" dirty="0">
                <a:latin typeface="Calibri" pitchFamily="34" charset="0"/>
                <a:cs typeface="Calibri" pitchFamily="34" charset="0"/>
              </a:rPr>
              <a:t>studies also indicate an association with lung cancer. </a:t>
            </a:r>
          </a:p>
          <a:p>
            <a:pPr lvl="1">
              <a:lnSpc>
                <a:spcPct val="160000"/>
              </a:lnSpc>
              <a:buFontTx/>
              <a:buNone/>
            </a:pPr>
            <a:endParaRPr lang="en-US" sz="2400" b="1" dirty="0">
              <a:solidFill>
                <a:srgbClr val="FF0000"/>
              </a:solidFill>
              <a:latin typeface="Calibri" pitchFamily="34" charset="0"/>
              <a:cs typeface="Calibri" pitchFamily="34" charset="0"/>
            </a:endParaRPr>
          </a:p>
          <a:p>
            <a:pPr>
              <a:lnSpc>
                <a:spcPct val="160000"/>
              </a:lnSpc>
              <a:buFontTx/>
              <a:buChar char="•"/>
            </a:pPr>
            <a:r>
              <a:rPr lang="en-US" sz="2800" b="1" dirty="0">
                <a:solidFill>
                  <a:srgbClr val="FF0000"/>
                </a:solidFill>
                <a:latin typeface="Calibri" pitchFamily="34" charset="0"/>
                <a:cs typeface="Calibri" pitchFamily="34" charset="0"/>
              </a:rPr>
              <a:t>Who Is at Risk?</a:t>
            </a:r>
          </a:p>
          <a:p>
            <a:pPr lvl="1">
              <a:lnSpc>
                <a:spcPct val="160000"/>
              </a:lnSpc>
            </a:pPr>
            <a:r>
              <a:rPr lang="en-US" sz="2400" dirty="0">
                <a:latin typeface="Calibri" pitchFamily="34" charset="0"/>
                <a:cs typeface="Calibri" pitchFamily="34" charset="0"/>
              </a:rPr>
              <a:t>Working in any </a:t>
            </a:r>
            <a:r>
              <a:rPr lang="en-US" sz="2400" u="sng" dirty="0">
                <a:latin typeface="Calibri" pitchFamily="34" charset="0"/>
                <a:cs typeface="Calibri" pitchFamily="34" charset="0"/>
              </a:rPr>
              <a:t>dusty environment </a:t>
            </a:r>
            <a:r>
              <a:rPr lang="en-US" sz="2400" dirty="0">
                <a:latin typeface="Calibri" pitchFamily="34" charset="0"/>
                <a:cs typeface="Calibri" pitchFamily="34" charset="0"/>
              </a:rPr>
              <a:t>where crystalline silica is present potentially can increase a person's chances of getting </a:t>
            </a:r>
            <a:r>
              <a:rPr lang="en-US" sz="2400" dirty="0" smtClean="0">
                <a:latin typeface="Calibri" pitchFamily="34" charset="0"/>
                <a:cs typeface="Calibri" pitchFamily="34" charset="0"/>
              </a:rPr>
              <a:t>silicosis.</a:t>
            </a:r>
          </a:p>
          <a:p>
            <a:pPr>
              <a:lnSpc>
                <a:spcPct val="90000"/>
              </a:lnSpc>
              <a:buFontTx/>
              <a:buNone/>
            </a:pPr>
            <a:endParaRPr lang="en-US" sz="2800" dirty="0"/>
          </a:p>
        </p:txBody>
      </p:sp>
      <p:sp>
        <p:nvSpPr>
          <p:cNvPr id="3" name="Slide Number Placeholder 2"/>
          <p:cNvSpPr>
            <a:spLocks noGrp="1"/>
          </p:cNvSpPr>
          <p:nvPr>
            <p:ph type="sldNum" sz="quarter" idx="12"/>
          </p:nvPr>
        </p:nvSpPr>
        <p:spPr/>
        <p:txBody>
          <a:bodyPr/>
          <a:lstStyle/>
          <a:p>
            <a:fld id="{DBAD6C81-413D-4BD6-BE56-288C9D8FC5B6}" type="slidenum">
              <a:rPr lang="en-US" smtClean="0"/>
              <a:pPr/>
              <a:t>14</a:t>
            </a:fld>
            <a:endParaRPr lang="en-US"/>
          </a:p>
        </p:txBody>
      </p:sp>
      <p:sp>
        <p:nvSpPr>
          <p:cNvPr id="4" name="Footer Placeholder 3"/>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08000" y="342900"/>
            <a:ext cx="8331200" cy="5524500"/>
          </a:xfrm>
        </p:spPr>
        <p:txBody>
          <a:bodyPr>
            <a:normAutofit fontScale="55000" lnSpcReduction="20000"/>
          </a:bodyPr>
          <a:lstStyle/>
          <a:p>
            <a:pPr algn="ctr">
              <a:lnSpc>
                <a:spcPct val="160000"/>
              </a:lnSpc>
              <a:buNone/>
            </a:pPr>
            <a:r>
              <a:rPr lang="en-US" sz="6500" b="1" dirty="0" smtClean="0">
                <a:solidFill>
                  <a:srgbClr val="FF0000"/>
                </a:solidFill>
                <a:latin typeface="Calibri" pitchFamily="34" charset="0"/>
                <a:cs typeface="Calibri" pitchFamily="34" charset="0"/>
              </a:rPr>
              <a:t>What type </a:t>
            </a:r>
            <a:r>
              <a:rPr lang="en-US" sz="6500" b="1" dirty="0">
                <a:solidFill>
                  <a:srgbClr val="FF0000"/>
                </a:solidFill>
                <a:latin typeface="Calibri" pitchFamily="34" charset="0"/>
                <a:cs typeface="Calibri" pitchFamily="34" charset="0"/>
              </a:rPr>
              <a:t>of occupations are at risk</a:t>
            </a:r>
            <a:r>
              <a:rPr lang="en-US" sz="6500" b="1" dirty="0" smtClean="0">
                <a:solidFill>
                  <a:srgbClr val="FF0000"/>
                </a:solidFill>
                <a:latin typeface="Calibri" pitchFamily="34" charset="0"/>
                <a:cs typeface="Calibri" pitchFamily="34" charset="0"/>
              </a:rPr>
              <a:t>?</a:t>
            </a:r>
          </a:p>
          <a:p>
            <a:pPr marL="651510" indent="-514350">
              <a:lnSpc>
                <a:spcPct val="160000"/>
              </a:lnSpc>
              <a:buFont typeface="+mj-lt"/>
              <a:buAutoNum type="arabicPeriod"/>
            </a:pPr>
            <a:r>
              <a:rPr lang="en-US" sz="3300" dirty="0" smtClean="0">
                <a:latin typeface="Calibri" pitchFamily="34" charset="0"/>
                <a:cs typeface="Calibri" pitchFamily="34" charset="0"/>
              </a:rPr>
              <a:t>construction </a:t>
            </a:r>
            <a:r>
              <a:rPr lang="en-US" sz="3300" dirty="0">
                <a:latin typeface="Calibri" pitchFamily="34" charset="0"/>
                <a:cs typeface="Calibri" pitchFamily="34" charset="0"/>
              </a:rPr>
              <a:t>(sandblasting, rock stone cutting (sawing, abrasive drilling, masonry work, jack blasting, chipping, grinding) hammering, tunneling) </a:t>
            </a:r>
          </a:p>
          <a:p>
            <a:pPr marL="651510" indent="-514350">
              <a:lnSpc>
                <a:spcPct val="160000"/>
              </a:lnSpc>
              <a:buFont typeface="+mj-lt"/>
              <a:buAutoNum type="arabicPeriod"/>
            </a:pPr>
            <a:r>
              <a:rPr lang="en-US" sz="3300" dirty="0">
                <a:latin typeface="Calibri" pitchFamily="34" charset="0"/>
                <a:cs typeface="Calibri" pitchFamily="34" charset="0"/>
              </a:rPr>
              <a:t>glass manufacturing mining (cutting or drilling through sandstone and granite) </a:t>
            </a:r>
          </a:p>
          <a:p>
            <a:pPr marL="651510" indent="-514350">
              <a:lnSpc>
                <a:spcPct val="160000"/>
              </a:lnSpc>
              <a:buFont typeface="+mj-lt"/>
              <a:buAutoNum type="arabicPeriod"/>
            </a:pPr>
            <a:r>
              <a:rPr lang="en-US" sz="3300" dirty="0">
                <a:latin typeface="Calibri" pitchFamily="34" charset="0"/>
                <a:cs typeface="Calibri" pitchFamily="34" charset="0"/>
              </a:rPr>
              <a:t>agriculture (dusty conditions from disturbing the soil, such as plowing or harvesting) </a:t>
            </a:r>
          </a:p>
          <a:p>
            <a:pPr marL="651510" indent="-514350">
              <a:lnSpc>
                <a:spcPct val="160000"/>
              </a:lnSpc>
              <a:buFont typeface="+mj-lt"/>
              <a:buAutoNum type="arabicPeriod"/>
            </a:pPr>
            <a:r>
              <a:rPr lang="en-US" sz="3300" dirty="0">
                <a:latin typeface="Calibri" pitchFamily="34" charset="0"/>
                <a:cs typeface="Calibri" pitchFamily="34" charset="0"/>
              </a:rPr>
              <a:t>foundry work (grinding, moldings, shakeout, core room) </a:t>
            </a:r>
          </a:p>
          <a:p>
            <a:pPr marL="651510" indent="-514350">
              <a:lnSpc>
                <a:spcPct val="160000"/>
              </a:lnSpc>
              <a:buFont typeface="+mj-lt"/>
              <a:buAutoNum type="arabicPeriod"/>
            </a:pPr>
            <a:r>
              <a:rPr lang="en-US" sz="3300" dirty="0">
                <a:latin typeface="Calibri" pitchFamily="34" charset="0"/>
                <a:cs typeface="Calibri" pitchFamily="34" charset="0"/>
              </a:rPr>
              <a:t>shipbuilding (abrasive blasting) </a:t>
            </a:r>
          </a:p>
          <a:p>
            <a:pPr marL="651510" indent="-514350">
              <a:lnSpc>
                <a:spcPct val="160000"/>
              </a:lnSpc>
              <a:buFont typeface="+mj-lt"/>
              <a:buAutoNum type="arabicPeriod"/>
            </a:pPr>
            <a:r>
              <a:rPr lang="en-US" sz="3300" dirty="0">
                <a:latin typeface="Calibri" pitchFamily="34" charset="0"/>
                <a:cs typeface="Calibri" pitchFamily="34" charset="0"/>
              </a:rPr>
              <a:t>ceramics, clay, and pottery </a:t>
            </a:r>
          </a:p>
          <a:p>
            <a:pPr marL="651510" indent="-514350">
              <a:lnSpc>
                <a:spcPct val="160000"/>
              </a:lnSpc>
              <a:buFont typeface="+mj-lt"/>
              <a:buAutoNum type="arabicPeriod"/>
            </a:pPr>
            <a:r>
              <a:rPr lang="en-US" sz="3300" dirty="0">
                <a:latin typeface="Calibri" pitchFamily="34" charset="0"/>
                <a:cs typeface="Calibri" pitchFamily="34" charset="0"/>
              </a:rPr>
              <a:t>railroad (setting and laying track) </a:t>
            </a:r>
          </a:p>
          <a:p>
            <a:pPr marL="651510" indent="-514350">
              <a:lnSpc>
                <a:spcPct val="160000"/>
              </a:lnSpc>
              <a:buFont typeface="+mj-lt"/>
              <a:buAutoNum type="arabicPeriod"/>
            </a:pPr>
            <a:r>
              <a:rPr lang="en-US" sz="3300" dirty="0">
                <a:latin typeface="Calibri" pitchFamily="34" charset="0"/>
                <a:cs typeface="Calibri" pitchFamily="34" charset="0"/>
              </a:rPr>
              <a:t>manufacturing of soaps and </a:t>
            </a:r>
            <a:r>
              <a:rPr lang="en-US" sz="3300" dirty="0" smtClean="0">
                <a:latin typeface="Calibri" pitchFamily="34" charset="0"/>
                <a:cs typeface="Calibri" pitchFamily="34" charset="0"/>
              </a:rPr>
              <a:t>manufacturing </a:t>
            </a:r>
            <a:r>
              <a:rPr lang="en-US" sz="3300" dirty="0">
                <a:latin typeface="Calibri" pitchFamily="34" charset="0"/>
                <a:cs typeface="Calibri" pitchFamily="34" charset="0"/>
              </a:rPr>
              <a:t>and use of abrasives detergents </a:t>
            </a:r>
          </a:p>
          <a:p>
            <a:pPr>
              <a:lnSpc>
                <a:spcPct val="160000"/>
              </a:lnSpc>
            </a:pPr>
            <a:endParaRPr lang="en-US" sz="28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DBAD6C81-413D-4BD6-BE56-288C9D8FC5B6}" type="slidenum">
              <a:rPr lang="en-US" smtClean="0"/>
              <a:pPr/>
              <a:t>15</a:t>
            </a:fld>
            <a:endParaRPr lang="en-US"/>
          </a:p>
        </p:txBody>
      </p:sp>
      <p:sp>
        <p:nvSpPr>
          <p:cNvPr id="4" name="Footer Placeholder 3"/>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11200" y="1028700"/>
            <a:ext cx="8204200" cy="5067300"/>
          </a:xfrm>
        </p:spPr>
        <p:txBody>
          <a:bodyPr>
            <a:normAutofit/>
          </a:bodyPr>
          <a:lstStyle/>
          <a:p>
            <a:pPr algn="ctr">
              <a:lnSpc>
                <a:spcPct val="90000"/>
              </a:lnSpc>
              <a:buNone/>
            </a:pPr>
            <a:r>
              <a:rPr lang="en-US" sz="2800" b="1" dirty="0">
                <a:solidFill>
                  <a:srgbClr val="FF0000"/>
                </a:solidFill>
              </a:rPr>
              <a:t>How Can Workers Determine If They Have Silicosis?</a:t>
            </a:r>
          </a:p>
          <a:p>
            <a:pPr lvl="1">
              <a:lnSpc>
                <a:spcPct val="90000"/>
              </a:lnSpc>
              <a:buFontTx/>
              <a:buChar char="•"/>
            </a:pPr>
            <a:endParaRPr lang="en-US" sz="2400" dirty="0"/>
          </a:p>
          <a:p>
            <a:pPr lvl="1">
              <a:lnSpc>
                <a:spcPct val="90000"/>
              </a:lnSpc>
              <a:buFontTx/>
              <a:buChar char="•"/>
            </a:pPr>
            <a:r>
              <a:rPr lang="en-US" sz="2400" dirty="0" smtClean="0">
                <a:latin typeface="Calibri" pitchFamily="34" charset="0"/>
                <a:cs typeface="Calibri" pitchFamily="34" charset="0"/>
              </a:rPr>
              <a:t>A </a:t>
            </a:r>
            <a:r>
              <a:rPr lang="en-US" sz="2400" dirty="0">
                <a:latin typeface="Calibri" pitchFamily="34" charset="0"/>
                <a:cs typeface="Calibri" pitchFamily="34" charset="0"/>
              </a:rPr>
              <a:t>medical examination that includes a complete </a:t>
            </a:r>
            <a:r>
              <a:rPr lang="en-US" sz="2400" u="sng" dirty="0">
                <a:latin typeface="Calibri" pitchFamily="34" charset="0"/>
                <a:cs typeface="Calibri" pitchFamily="34" charset="0"/>
              </a:rPr>
              <a:t>work history and a chest X-ray and lung function test</a:t>
            </a:r>
            <a:r>
              <a:rPr lang="en-US" sz="2400" dirty="0">
                <a:latin typeface="Calibri" pitchFamily="34" charset="0"/>
                <a:cs typeface="Calibri" pitchFamily="34" charset="0"/>
              </a:rPr>
              <a:t> is the only sure way to determine if a person has </a:t>
            </a:r>
            <a:r>
              <a:rPr lang="en-US" sz="2400" dirty="0" smtClean="0">
                <a:latin typeface="Calibri" pitchFamily="34" charset="0"/>
                <a:cs typeface="Calibri" pitchFamily="34" charset="0"/>
              </a:rPr>
              <a:t>silicosis.</a:t>
            </a:r>
          </a:p>
          <a:p>
            <a:pPr lvl="1">
              <a:lnSpc>
                <a:spcPct val="90000"/>
              </a:lnSpc>
              <a:buFontTx/>
              <a:buChar char="•"/>
            </a:pPr>
            <a:endParaRPr lang="en-US" sz="2400" dirty="0" smtClean="0">
              <a:latin typeface="Calibri" pitchFamily="34" charset="0"/>
              <a:cs typeface="Calibri" pitchFamily="34" charset="0"/>
            </a:endParaRPr>
          </a:p>
          <a:p>
            <a:pPr lvl="1">
              <a:lnSpc>
                <a:spcPct val="90000"/>
              </a:lnSpc>
              <a:buFontTx/>
              <a:buChar char="•"/>
            </a:pPr>
            <a:r>
              <a:rPr lang="en-US" sz="2400" dirty="0" smtClean="0">
                <a:latin typeface="Calibri" pitchFamily="34" charset="0"/>
                <a:cs typeface="Calibri" pitchFamily="34" charset="0"/>
              </a:rPr>
              <a:t>Workers </a:t>
            </a:r>
            <a:r>
              <a:rPr lang="en-US" sz="2400" dirty="0">
                <a:latin typeface="Calibri" pitchFamily="34" charset="0"/>
                <a:cs typeface="Calibri" pitchFamily="34" charset="0"/>
              </a:rPr>
              <a:t>who believe they are overexposed to silica dust should visit a doctor who knows about lung </a:t>
            </a:r>
            <a:r>
              <a:rPr lang="en-US" sz="2400" dirty="0" smtClean="0">
                <a:latin typeface="Calibri" pitchFamily="34" charset="0"/>
                <a:cs typeface="Calibri" pitchFamily="34" charset="0"/>
              </a:rPr>
              <a:t>diseases.</a:t>
            </a:r>
          </a:p>
          <a:p>
            <a:pPr lvl="1">
              <a:lnSpc>
                <a:spcPct val="90000"/>
              </a:lnSpc>
              <a:buFontTx/>
              <a:buChar char="•"/>
            </a:pPr>
            <a:endParaRPr lang="en-US" sz="2400" dirty="0" smtClean="0">
              <a:latin typeface="Calibri" pitchFamily="34" charset="0"/>
              <a:cs typeface="Calibri" pitchFamily="34" charset="0"/>
            </a:endParaRPr>
          </a:p>
          <a:p>
            <a:pPr lvl="1">
              <a:lnSpc>
                <a:spcPct val="90000"/>
              </a:lnSpc>
              <a:buFontTx/>
              <a:buChar char="•"/>
            </a:pPr>
            <a:r>
              <a:rPr lang="en-US" sz="2400" dirty="0" smtClean="0">
                <a:latin typeface="Calibri" pitchFamily="34" charset="0"/>
                <a:cs typeface="Calibri" pitchFamily="34" charset="0"/>
              </a:rPr>
              <a:t>It </a:t>
            </a:r>
            <a:r>
              <a:rPr lang="en-US" sz="2400" dirty="0">
                <a:latin typeface="Calibri" pitchFamily="34" charset="0"/>
                <a:cs typeface="Calibri" pitchFamily="34" charset="0"/>
              </a:rPr>
              <a:t>is recommended that medical examinations occur </a:t>
            </a:r>
            <a:r>
              <a:rPr lang="en-US" sz="2400" u="sng" dirty="0">
                <a:latin typeface="Calibri" pitchFamily="34" charset="0"/>
                <a:cs typeface="Calibri" pitchFamily="34" charset="0"/>
              </a:rPr>
              <a:t>before job placement </a:t>
            </a:r>
            <a:r>
              <a:rPr lang="en-US" sz="2400" dirty="0">
                <a:latin typeface="Calibri" pitchFamily="34" charset="0"/>
                <a:cs typeface="Calibri" pitchFamily="34" charset="0"/>
              </a:rPr>
              <a:t>or upon entering a trade, and at least every 3 years thereafter. </a:t>
            </a:r>
          </a:p>
          <a:p>
            <a:pPr>
              <a:lnSpc>
                <a:spcPct val="90000"/>
              </a:lnSpc>
            </a:pPr>
            <a:endParaRPr lang="en-US" sz="2800" dirty="0"/>
          </a:p>
        </p:txBody>
      </p:sp>
      <p:sp>
        <p:nvSpPr>
          <p:cNvPr id="3" name="Slide Number Placeholder 2"/>
          <p:cNvSpPr>
            <a:spLocks noGrp="1"/>
          </p:cNvSpPr>
          <p:nvPr>
            <p:ph type="sldNum" sz="quarter" idx="12"/>
          </p:nvPr>
        </p:nvSpPr>
        <p:spPr/>
        <p:txBody>
          <a:bodyPr/>
          <a:lstStyle/>
          <a:p>
            <a:fld id="{DBAD6C81-413D-4BD6-BE56-288C9D8FC5B6}"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711200" y="2171700"/>
            <a:ext cx="7772400" cy="4114800"/>
          </a:xfrm>
        </p:spPr>
        <p:txBody>
          <a:bodyPr/>
          <a:lstStyle/>
          <a:p>
            <a:pPr marL="624078" indent="-514350">
              <a:buFont typeface="+mj-lt"/>
              <a:buAutoNum type="arabicPeriod"/>
            </a:pPr>
            <a:r>
              <a:rPr lang="en-US" dirty="0" smtClean="0"/>
              <a:t>Substitution</a:t>
            </a:r>
          </a:p>
          <a:p>
            <a:pPr marL="624078" indent="-514350">
              <a:buFont typeface="+mj-lt"/>
              <a:buAutoNum type="arabicPeriod"/>
            </a:pPr>
            <a:r>
              <a:rPr lang="en-US" dirty="0" smtClean="0"/>
              <a:t>Engineering</a:t>
            </a:r>
          </a:p>
          <a:p>
            <a:pPr marL="624078" indent="-514350">
              <a:buFont typeface="+mj-lt"/>
              <a:buAutoNum type="arabicPeriod"/>
            </a:pPr>
            <a:r>
              <a:rPr lang="en-US" dirty="0" smtClean="0"/>
              <a:t>Work Practices</a:t>
            </a:r>
          </a:p>
          <a:p>
            <a:pPr marL="624078" indent="-514350">
              <a:buFont typeface="+mj-lt"/>
              <a:buAutoNum type="arabicPeriod"/>
            </a:pPr>
            <a:r>
              <a:rPr lang="en-US" dirty="0" smtClean="0"/>
              <a:t>Personal Protective Equipments</a:t>
            </a:r>
          </a:p>
          <a:p>
            <a:endParaRPr lang="en-US" dirty="0"/>
          </a:p>
        </p:txBody>
      </p:sp>
      <p:sp>
        <p:nvSpPr>
          <p:cNvPr id="12292" name="Rectangle 4"/>
          <p:cNvSpPr>
            <a:spLocks noGrp="1" noChangeArrowheads="1"/>
          </p:cNvSpPr>
          <p:nvPr>
            <p:ph type="title"/>
          </p:nvPr>
        </p:nvSpPr>
        <p:spPr>
          <a:xfrm>
            <a:off x="609600" y="914400"/>
            <a:ext cx="7772400" cy="1143000"/>
          </a:xfrm>
          <a:noFill/>
          <a:ln/>
        </p:spPr>
        <p:txBody>
          <a:bodyPr>
            <a:normAutofit fontScale="90000"/>
          </a:bodyPr>
          <a:lstStyle/>
          <a:p>
            <a:pPr algn="ctr"/>
            <a:r>
              <a:rPr lang="en-US" sz="3900" b="1" dirty="0">
                <a:solidFill>
                  <a:srgbClr val="FF0000"/>
                </a:solidFill>
              </a:rPr>
              <a:t>How Can Silicosis </a:t>
            </a:r>
            <a:r>
              <a:rPr lang="en-US" sz="3900" b="1" dirty="0" smtClean="0">
                <a:solidFill>
                  <a:srgbClr val="FF0000"/>
                </a:solidFill>
              </a:rPr>
              <a:t>be </a:t>
            </a:r>
            <a:r>
              <a:rPr lang="en-US" sz="3900" b="1" dirty="0">
                <a:solidFill>
                  <a:srgbClr val="FF0000"/>
                </a:solidFill>
              </a:rPr>
              <a:t>Prevented</a:t>
            </a:r>
            <a:r>
              <a:rPr lang="en-US" sz="3900" b="1" dirty="0" smtClean="0">
                <a:solidFill>
                  <a:srgbClr val="FF0000"/>
                </a:solidFill>
              </a:rPr>
              <a:t>?</a:t>
            </a:r>
            <a:r>
              <a:rPr lang="en-US" sz="3900" dirty="0">
                <a:solidFill>
                  <a:srgbClr val="FF0000"/>
                </a:solidFill>
              </a:rPr>
              <a:t/>
            </a:r>
            <a:br>
              <a:rPr lang="en-US" sz="3900" dirty="0">
                <a:solidFill>
                  <a:srgbClr val="FF0000"/>
                </a:solidFill>
              </a:rPr>
            </a:br>
            <a:r>
              <a:rPr lang="en-US" sz="2200" dirty="0">
                <a:solidFill>
                  <a:srgbClr val="FF0000"/>
                </a:solidFill>
                <a:latin typeface="Arial" pitchFamily="34" charset="0"/>
              </a:rPr>
              <a:t/>
            </a:r>
            <a:br>
              <a:rPr lang="en-US" sz="2200" dirty="0">
                <a:solidFill>
                  <a:srgbClr val="FF0000"/>
                </a:solidFill>
                <a:latin typeface="Arial" pitchFamily="34" charset="0"/>
              </a:rPr>
            </a:br>
            <a:endParaRPr lang="en-US" sz="2600" dirty="0">
              <a:solidFill>
                <a:srgbClr val="FF0000"/>
              </a:solidFill>
              <a:latin typeface="Arial" pitchFamily="34" charset="0"/>
            </a:endParaRPr>
          </a:p>
        </p:txBody>
      </p:sp>
      <p:sp>
        <p:nvSpPr>
          <p:cNvPr id="4" name="Slide Number Placeholder 3"/>
          <p:cNvSpPr>
            <a:spLocks noGrp="1"/>
          </p:cNvSpPr>
          <p:nvPr>
            <p:ph type="sldNum" sz="quarter" idx="12"/>
          </p:nvPr>
        </p:nvSpPr>
        <p:spPr/>
        <p:txBody>
          <a:bodyPr/>
          <a:lstStyle/>
          <a:p>
            <a:fld id="{DBAD6C81-413D-4BD6-BE56-288C9D8FC5B6}"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08000" y="990600"/>
            <a:ext cx="8331200" cy="5486400"/>
          </a:xfrm>
        </p:spPr>
        <p:txBody>
          <a:bodyPr>
            <a:normAutofit fontScale="92500" lnSpcReduction="20000"/>
          </a:bodyPr>
          <a:lstStyle/>
          <a:p>
            <a:pPr marL="533400" indent="-533400">
              <a:lnSpc>
                <a:spcPct val="90000"/>
              </a:lnSpc>
            </a:pPr>
            <a:r>
              <a:rPr lang="en-US" sz="2400" dirty="0" smtClean="0">
                <a:latin typeface="Calibri" pitchFamily="34" charset="0"/>
                <a:cs typeface="Calibri" pitchFamily="34" charset="0"/>
              </a:rPr>
              <a:t>Substituting  </a:t>
            </a:r>
            <a:r>
              <a:rPr lang="en-US" sz="2400" dirty="0">
                <a:latin typeface="Calibri" pitchFamily="34" charset="0"/>
                <a:cs typeface="Calibri" pitchFamily="34" charset="0"/>
              </a:rPr>
              <a:t>the silica means using a different, safer material in place of the silica-containing substance. </a:t>
            </a:r>
          </a:p>
          <a:p>
            <a:pPr marL="533400" indent="-533400">
              <a:lnSpc>
                <a:spcPct val="90000"/>
              </a:lnSpc>
            </a:pPr>
            <a:endParaRPr lang="en-US" sz="2400" dirty="0">
              <a:latin typeface="Calibri" pitchFamily="34" charset="0"/>
              <a:cs typeface="Calibri" pitchFamily="34" charset="0"/>
            </a:endParaRPr>
          </a:p>
          <a:p>
            <a:pPr marL="533400" indent="-533400">
              <a:lnSpc>
                <a:spcPct val="90000"/>
              </a:lnSpc>
            </a:pPr>
            <a:r>
              <a:rPr lang="en-US" sz="2400" dirty="0" smtClean="0">
                <a:latin typeface="Calibri" pitchFamily="34" charset="0"/>
                <a:cs typeface="Calibri" pitchFamily="34" charset="0"/>
              </a:rPr>
              <a:t>It </a:t>
            </a:r>
            <a:r>
              <a:rPr lang="en-US" sz="2400" dirty="0">
                <a:latin typeface="Calibri" pitchFamily="34" charset="0"/>
                <a:cs typeface="Calibri" pitchFamily="34" charset="0"/>
              </a:rPr>
              <a:t>is true that in some cases it is not possible to use a substitute in place of silica, but for many operations, such as abrasive blasting, there are many possible substitutes, </a:t>
            </a:r>
            <a:r>
              <a:rPr lang="en-US" sz="2400" dirty="0" smtClean="0">
                <a:latin typeface="Calibri" pitchFamily="34" charset="0"/>
                <a:cs typeface="Calibri" pitchFamily="34" charset="0"/>
              </a:rPr>
              <a:t>including:</a:t>
            </a:r>
          </a:p>
          <a:p>
            <a:pPr marL="533400" indent="-533400">
              <a:lnSpc>
                <a:spcPct val="90000"/>
              </a:lnSpc>
              <a:buNone/>
            </a:pPr>
            <a:endParaRPr lang="en-US" sz="2400" dirty="0">
              <a:latin typeface="Calibri" pitchFamily="34" charset="0"/>
              <a:cs typeface="Calibri" pitchFamily="34" charset="0"/>
            </a:endParaRPr>
          </a:p>
          <a:p>
            <a:pPr marL="1295400" lvl="2" indent="-381000">
              <a:lnSpc>
                <a:spcPct val="90000"/>
              </a:lnSpc>
              <a:buFont typeface="Wingdings" pitchFamily="2" charset="2"/>
              <a:buChar char="q"/>
            </a:pPr>
            <a:r>
              <a:rPr lang="en-US" sz="2400" b="1" i="1" dirty="0" smtClean="0">
                <a:solidFill>
                  <a:srgbClr val="7030A0"/>
                </a:solidFill>
                <a:latin typeface="Calibri" pitchFamily="34" charset="0"/>
                <a:cs typeface="Calibri" pitchFamily="34" charset="0"/>
              </a:rPr>
              <a:t>Aluminum </a:t>
            </a:r>
            <a:r>
              <a:rPr lang="en-US" sz="2400" b="1" i="1" dirty="0">
                <a:solidFill>
                  <a:srgbClr val="7030A0"/>
                </a:solidFill>
                <a:latin typeface="Calibri" pitchFamily="34" charset="0"/>
                <a:cs typeface="Calibri" pitchFamily="34" charset="0"/>
              </a:rPr>
              <a:t>Oxide</a:t>
            </a:r>
            <a:r>
              <a:rPr lang="en-US" sz="2000" i="1" dirty="0">
                <a:solidFill>
                  <a:srgbClr val="7030A0"/>
                </a:solidFill>
                <a:latin typeface="Calibri" pitchFamily="34" charset="0"/>
                <a:cs typeface="Calibri" pitchFamily="34" charset="0"/>
              </a:rPr>
              <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Ambient Polycarbonate</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Cryogenic Polycarbonate</a:t>
            </a:r>
            <a:br>
              <a:rPr lang="en-US" sz="2000" i="1" dirty="0">
                <a:solidFill>
                  <a:srgbClr val="7030A0"/>
                </a:solidFill>
                <a:latin typeface="Calibri" pitchFamily="34" charset="0"/>
                <a:cs typeface="Calibri" pitchFamily="34" charset="0"/>
              </a:rPr>
            </a:br>
            <a:r>
              <a:rPr lang="en-US" sz="2000" i="1" dirty="0" err="1">
                <a:solidFill>
                  <a:srgbClr val="7030A0"/>
                </a:solidFill>
                <a:latin typeface="Calibri" pitchFamily="34" charset="0"/>
                <a:cs typeface="Calibri" pitchFamily="34" charset="0"/>
              </a:rPr>
              <a:t>EmeryGarnet</a:t>
            </a:r>
            <a:r>
              <a:rPr lang="en-US" sz="2000" i="1" dirty="0">
                <a:solidFill>
                  <a:srgbClr val="7030A0"/>
                </a:solidFill>
                <a:latin typeface="Calibri" pitchFamily="34" charset="0"/>
                <a:cs typeface="Calibri" pitchFamily="34" charset="0"/>
              </a:rPr>
              <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Glass Beads</a:t>
            </a:r>
            <a:br>
              <a:rPr lang="en-US" sz="2000" i="1" dirty="0">
                <a:solidFill>
                  <a:srgbClr val="7030A0"/>
                </a:solidFill>
                <a:latin typeface="Calibri" pitchFamily="34" charset="0"/>
                <a:cs typeface="Calibri" pitchFamily="34" charset="0"/>
              </a:rPr>
            </a:br>
            <a:r>
              <a:rPr lang="en-US" sz="2400" b="1" i="1" dirty="0">
                <a:solidFill>
                  <a:srgbClr val="7030A0"/>
                </a:solidFill>
                <a:latin typeface="Calibri" pitchFamily="34" charset="0"/>
                <a:cs typeface="Calibri" pitchFamily="34" charset="0"/>
              </a:rPr>
              <a:t>Melamine Plastic</a:t>
            </a:r>
            <a:r>
              <a:rPr lang="en-US" sz="2000" i="1" dirty="0">
                <a:solidFill>
                  <a:srgbClr val="7030A0"/>
                </a:solidFill>
                <a:latin typeface="Calibri" pitchFamily="34" charset="0"/>
                <a:cs typeface="Calibri" pitchFamily="34" charset="0"/>
              </a:rPr>
              <a:t/>
            </a:r>
            <a:br>
              <a:rPr lang="en-US" sz="2000" i="1" dirty="0">
                <a:solidFill>
                  <a:srgbClr val="7030A0"/>
                </a:solidFill>
                <a:latin typeface="Calibri" pitchFamily="34" charset="0"/>
                <a:cs typeface="Calibri" pitchFamily="34" charset="0"/>
              </a:rPr>
            </a:br>
            <a:r>
              <a:rPr lang="en-US" sz="2000" i="1" dirty="0" err="1">
                <a:solidFill>
                  <a:srgbClr val="7030A0"/>
                </a:solidFill>
                <a:latin typeface="Calibri" pitchFamily="34" charset="0"/>
                <a:cs typeface="Calibri" pitchFamily="34" charset="0"/>
              </a:rPr>
              <a:t>Novaculite</a:t>
            </a:r>
            <a:r>
              <a:rPr lang="en-US" sz="2000" i="1" dirty="0">
                <a:solidFill>
                  <a:srgbClr val="7030A0"/>
                </a:solidFill>
                <a:latin typeface="Calibri" pitchFamily="34" charset="0"/>
                <a:cs typeface="Calibri" pitchFamily="34" charset="0"/>
              </a:rPr>
              <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Polycarbonate</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Silicon Carbide</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Stainless Cast Shot</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Steel Grit</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Steel Shot</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White Aluminum Oxide</a:t>
            </a:r>
            <a:br>
              <a:rPr lang="en-US" sz="2000" i="1" dirty="0">
                <a:solidFill>
                  <a:srgbClr val="7030A0"/>
                </a:solidFill>
                <a:latin typeface="Calibri" pitchFamily="34" charset="0"/>
                <a:cs typeface="Calibri" pitchFamily="34" charset="0"/>
              </a:rPr>
            </a:br>
            <a:r>
              <a:rPr lang="en-US" sz="2000" i="1" dirty="0">
                <a:solidFill>
                  <a:srgbClr val="7030A0"/>
                </a:solidFill>
                <a:latin typeface="Calibri" pitchFamily="34" charset="0"/>
                <a:cs typeface="Calibri" pitchFamily="34" charset="0"/>
              </a:rPr>
              <a:t>Zircon</a:t>
            </a:r>
          </a:p>
        </p:txBody>
      </p:sp>
      <p:sp>
        <p:nvSpPr>
          <p:cNvPr id="7170" name="Rectangle 2"/>
          <p:cNvSpPr>
            <a:spLocks noGrp="1" noChangeArrowheads="1"/>
          </p:cNvSpPr>
          <p:nvPr>
            <p:ph type="title"/>
          </p:nvPr>
        </p:nvSpPr>
        <p:spPr>
          <a:xfrm>
            <a:off x="609600" y="304799"/>
            <a:ext cx="7772400" cy="533401"/>
          </a:xfrm>
        </p:spPr>
        <p:txBody>
          <a:bodyPr>
            <a:normAutofit fontScale="90000"/>
          </a:bodyPr>
          <a:lstStyle/>
          <a:p>
            <a:pPr algn="ctr"/>
            <a:r>
              <a:rPr lang="en-US" sz="4700" dirty="0">
                <a:solidFill>
                  <a:srgbClr val="FF0000"/>
                </a:solidFill>
              </a:rPr>
              <a:t>Substitution</a:t>
            </a:r>
          </a:p>
        </p:txBody>
      </p:sp>
      <p:sp>
        <p:nvSpPr>
          <p:cNvPr id="4" name="Slide Number Placeholder 3"/>
          <p:cNvSpPr>
            <a:spLocks noGrp="1"/>
          </p:cNvSpPr>
          <p:nvPr>
            <p:ph type="sldNum" sz="quarter" idx="12"/>
          </p:nvPr>
        </p:nvSpPr>
        <p:spPr/>
        <p:txBody>
          <a:bodyPr/>
          <a:lstStyle/>
          <a:p>
            <a:fld id="{DBAD6C81-413D-4BD6-BE56-288C9D8FC5B6}"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60400" y="1295400"/>
            <a:ext cx="8255000" cy="4991100"/>
          </a:xfrm>
        </p:spPr>
        <p:txBody>
          <a:bodyPr/>
          <a:lstStyle/>
          <a:p>
            <a:r>
              <a:rPr lang="en-US" sz="2000" dirty="0">
                <a:latin typeface="Arial" pitchFamily="34" charset="0"/>
              </a:rPr>
              <a:t>If silica products must be used, engineering controls to be used wherever possible</a:t>
            </a:r>
            <a:r>
              <a:rPr lang="en-US" sz="2000" dirty="0" smtClean="0">
                <a:latin typeface="Arial" pitchFamily="34" charset="0"/>
              </a:rPr>
              <a:t>.</a:t>
            </a:r>
          </a:p>
          <a:p>
            <a:r>
              <a:rPr lang="en-US" sz="2000" dirty="0" smtClean="0">
                <a:latin typeface="Arial" pitchFamily="34" charset="0"/>
              </a:rPr>
              <a:t>This </a:t>
            </a:r>
            <a:r>
              <a:rPr lang="en-US" sz="2000" dirty="0">
                <a:latin typeface="Arial" pitchFamily="34" charset="0"/>
              </a:rPr>
              <a:t>type of control involves a mechanical process to </a:t>
            </a:r>
            <a:r>
              <a:rPr lang="en-US" sz="2000" u="sng" dirty="0">
                <a:latin typeface="Arial" pitchFamily="34" charset="0"/>
              </a:rPr>
              <a:t>eliminate exposure to silica dust.</a:t>
            </a:r>
            <a:r>
              <a:rPr lang="en-US" sz="2000" dirty="0">
                <a:latin typeface="Arial" pitchFamily="34" charset="0"/>
              </a:rPr>
              <a:t>  Some of these controls may be very simple, as can be seen in the examples below:</a:t>
            </a:r>
            <a:endParaRPr lang="en-US" sz="2000" dirty="0"/>
          </a:p>
          <a:p>
            <a:pPr marL="566928" indent="-457200">
              <a:buFont typeface="+mj-lt"/>
              <a:buAutoNum type="arabicPeriod"/>
            </a:pPr>
            <a:r>
              <a:rPr lang="en-US" sz="2000" dirty="0">
                <a:latin typeface="Arial" pitchFamily="34" charset="0"/>
              </a:rPr>
              <a:t>Install a water hose </a:t>
            </a:r>
            <a:r>
              <a:rPr lang="en-US" sz="2000" u="sng" dirty="0">
                <a:latin typeface="Arial" pitchFamily="34" charset="0"/>
              </a:rPr>
              <a:t>to wet down </a:t>
            </a:r>
            <a:r>
              <a:rPr lang="en-US" sz="2000" dirty="0">
                <a:latin typeface="Arial" pitchFamily="34" charset="0"/>
              </a:rPr>
              <a:t>the dust at the point of generation </a:t>
            </a:r>
          </a:p>
          <a:p>
            <a:pPr marL="566928" indent="-457200">
              <a:buFont typeface="+mj-lt"/>
              <a:buAutoNum type="arabicPeriod"/>
            </a:pPr>
            <a:r>
              <a:rPr lang="en-US" sz="2000" dirty="0">
                <a:latin typeface="Arial" pitchFamily="34" charset="0"/>
              </a:rPr>
              <a:t>Install </a:t>
            </a:r>
            <a:r>
              <a:rPr lang="en-US" sz="2000" u="sng" dirty="0">
                <a:latin typeface="Arial" pitchFamily="34" charset="0"/>
              </a:rPr>
              <a:t>local exhaust ventilation </a:t>
            </a:r>
          </a:p>
          <a:p>
            <a:pPr marL="566928" indent="-457200">
              <a:buFont typeface="+mj-lt"/>
              <a:buAutoNum type="arabicPeriod"/>
            </a:pPr>
            <a:r>
              <a:rPr lang="en-US" sz="2000" dirty="0">
                <a:latin typeface="Arial" pitchFamily="34" charset="0"/>
              </a:rPr>
              <a:t>During rock drilling, flow water through the drill stem </a:t>
            </a:r>
          </a:p>
          <a:p>
            <a:pPr marL="566928" indent="-457200">
              <a:buFont typeface="+mj-lt"/>
              <a:buAutoNum type="arabicPeriod"/>
            </a:pPr>
            <a:r>
              <a:rPr lang="en-US" sz="2000" dirty="0">
                <a:latin typeface="Arial" pitchFamily="34" charset="0"/>
              </a:rPr>
              <a:t>Install </a:t>
            </a:r>
            <a:r>
              <a:rPr lang="en-US" sz="2000" u="sng" dirty="0">
                <a:latin typeface="Arial" pitchFamily="34" charset="0"/>
              </a:rPr>
              <a:t>dust collection systems </a:t>
            </a:r>
            <a:r>
              <a:rPr lang="en-US" sz="2000" dirty="0">
                <a:latin typeface="Arial" pitchFamily="34" charset="0"/>
              </a:rPr>
              <a:t>onto machines or equipment that generates dust </a:t>
            </a:r>
          </a:p>
          <a:p>
            <a:pPr marL="566928" indent="-457200">
              <a:buFont typeface="+mj-lt"/>
              <a:buAutoNum type="arabicPeriod"/>
            </a:pPr>
            <a:r>
              <a:rPr lang="en-US" sz="2000" dirty="0">
                <a:latin typeface="Arial" pitchFamily="34" charset="0"/>
              </a:rPr>
              <a:t>Use </a:t>
            </a:r>
            <a:r>
              <a:rPr lang="en-US" sz="2000" u="sng" dirty="0">
                <a:latin typeface="Arial" pitchFamily="34" charset="0"/>
              </a:rPr>
              <a:t>concrete/masonry saws </a:t>
            </a:r>
            <a:r>
              <a:rPr lang="en-US" sz="2000" dirty="0">
                <a:latin typeface="Arial" pitchFamily="34" charset="0"/>
              </a:rPr>
              <a:t>that provide water to the blade </a:t>
            </a:r>
          </a:p>
          <a:p>
            <a:endParaRPr lang="en-US" sz="2000" dirty="0"/>
          </a:p>
        </p:txBody>
      </p:sp>
      <p:sp>
        <p:nvSpPr>
          <p:cNvPr id="8194" name="Rectangle 2"/>
          <p:cNvSpPr>
            <a:spLocks noGrp="1" noChangeArrowheads="1"/>
          </p:cNvSpPr>
          <p:nvPr>
            <p:ph type="title"/>
          </p:nvPr>
        </p:nvSpPr>
        <p:spPr>
          <a:xfrm>
            <a:off x="381000" y="457200"/>
            <a:ext cx="8595784" cy="869156"/>
          </a:xfrm>
        </p:spPr>
        <p:txBody>
          <a:bodyPr>
            <a:normAutofit fontScale="90000"/>
          </a:bodyPr>
          <a:lstStyle/>
          <a:p>
            <a:pPr algn="ctr"/>
            <a:r>
              <a:rPr lang="en-US" sz="2700" b="1" dirty="0">
                <a:solidFill>
                  <a:srgbClr val="FF0000"/>
                </a:solidFill>
                <a:latin typeface="Arial" pitchFamily="34" charset="0"/>
              </a:rPr>
              <a:t>Engineering </a:t>
            </a:r>
            <a:r>
              <a:rPr lang="en-US" sz="2700" b="1" dirty="0" smtClean="0">
                <a:solidFill>
                  <a:srgbClr val="FF0000"/>
                </a:solidFill>
                <a:latin typeface="Arial" pitchFamily="34" charset="0"/>
              </a:rPr>
              <a:t>Controls Keep </a:t>
            </a:r>
            <a:r>
              <a:rPr lang="en-US" sz="2700" b="1" dirty="0">
                <a:solidFill>
                  <a:srgbClr val="FF0000"/>
                </a:solidFill>
                <a:latin typeface="Arial" pitchFamily="34" charset="0"/>
              </a:rPr>
              <a:t>silica out of the air</a:t>
            </a:r>
            <a:r>
              <a:rPr lang="en-US" sz="3000" dirty="0">
                <a:solidFill>
                  <a:schemeClr val="tx1"/>
                </a:solidFill>
              </a:rPr>
              <a:t/>
            </a:r>
            <a:br>
              <a:rPr lang="en-US" sz="3000" dirty="0">
                <a:solidFill>
                  <a:schemeClr val="tx1"/>
                </a:solidFill>
              </a:rPr>
            </a:br>
            <a:endParaRPr lang="en-US" sz="3000" dirty="0">
              <a:solidFill>
                <a:schemeClr val="tx1"/>
              </a:solidFill>
            </a:endParaRPr>
          </a:p>
        </p:txBody>
      </p:sp>
      <p:sp>
        <p:nvSpPr>
          <p:cNvPr id="4" name="Slide Number Placeholder 3"/>
          <p:cNvSpPr>
            <a:spLocks noGrp="1"/>
          </p:cNvSpPr>
          <p:nvPr>
            <p:ph type="sldNum" sz="quarter" idx="12"/>
          </p:nvPr>
        </p:nvSpPr>
        <p:spPr/>
        <p:txBody>
          <a:bodyPr/>
          <a:lstStyle/>
          <a:p>
            <a:fld id="{DBAD6C81-413D-4BD6-BE56-288C9D8FC5B6}"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5" name="Rectangle 3"/>
          <p:cNvSpPr>
            <a:spLocks noGrp="1" noChangeArrowheads="1"/>
          </p:cNvSpPr>
          <p:nvPr>
            <p:ph sz="half" idx="1"/>
          </p:nvPr>
        </p:nvSpPr>
        <p:spPr>
          <a:xfrm>
            <a:off x="228600" y="2057400"/>
            <a:ext cx="4876800" cy="4114800"/>
          </a:xfrm>
        </p:spPr>
        <p:txBody>
          <a:bodyPr>
            <a:normAutofit/>
          </a:bodyPr>
          <a:lstStyle/>
          <a:p>
            <a:r>
              <a:rPr lang="en-US" altLang="en-US" sz="2000" dirty="0">
                <a:solidFill>
                  <a:schemeClr val="bg1"/>
                </a:solidFill>
              </a:rPr>
              <a:t>Pneumoconiosis</a:t>
            </a:r>
          </a:p>
          <a:p>
            <a:r>
              <a:rPr lang="en-US" altLang="en-US" sz="2000" dirty="0">
                <a:solidFill>
                  <a:schemeClr val="bg1"/>
                </a:solidFill>
              </a:rPr>
              <a:t>Occupational asthma</a:t>
            </a:r>
          </a:p>
          <a:p>
            <a:r>
              <a:rPr lang="en-US" altLang="en-US" sz="2000" dirty="0" smtClean="0">
                <a:solidFill>
                  <a:schemeClr val="bg1"/>
                </a:solidFill>
              </a:rPr>
              <a:t>Reactive airways dysfunction syndrome- RADS</a:t>
            </a:r>
          </a:p>
          <a:p>
            <a:r>
              <a:rPr lang="en-US" altLang="en-US" sz="2000" dirty="0" err="1" smtClean="0">
                <a:solidFill>
                  <a:schemeClr val="bg1"/>
                </a:solidFill>
              </a:rPr>
              <a:t>Byssinosis</a:t>
            </a:r>
            <a:endParaRPr lang="en-US" altLang="en-US" sz="2000" dirty="0">
              <a:solidFill>
                <a:schemeClr val="bg1"/>
              </a:solidFill>
            </a:endParaRPr>
          </a:p>
          <a:p>
            <a:r>
              <a:rPr lang="en-US" altLang="en-US" sz="2000" dirty="0">
                <a:solidFill>
                  <a:schemeClr val="bg1"/>
                </a:solidFill>
              </a:rPr>
              <a:t>“Inhalation fever(s)”</a:t>
            </a:r>
          </a:p>
        </p:txBody>
      </p:sp>
      <p:sp>
        <p:nvSpPr>
          <p:cNvPr id="49156" name="Rectangle 4"/>
          <p:cNvSpPr>
            <a:spLocks noGrp="1" noChangeArrowheads="1"/>
          </p:cNvSpPr>
          <p:nvPr>
            <p:ph sz="half" idx="2"/>
          </p:nvPr>
        </p:nvSpPr>
        <p:spPr>
          <a:xfrm>
            <a:off x="4419600" y="1981200"/>
            <a:ext cx="4572000" cy="3200400"/>
          </a:xfrm>
        </p:spPr>
        <p:txBody>
          <a:bodyPr>
            <a:normAutofit/>
          </a:bodyPr>
          <a:lstStyle/>
          <a:p>
            <a:r>
              <a:rPr lang="en-US" altLang="en-US" sz="2000" dirty="0">
                <a:solidFill>
                  <a:schemeClr val="bg1"/>
                </a:solidFill>
              </a:rPr>
              <a:t>Hard metal lung disease</a:t>
            </a:r>
          </a:p>
          <a:p>
            <a:r>
              <a:rPr lang="en-US" altLang="en-US" sz="2000" dirty="0">
                <a:solidFill>
                  <a:schemeClr val="bg1"/>
                </a:solidFill>
              </a:rPr>
              <a:t>Others</a:t>
            </a:r>
          </a:p>
          <a:p>
            <a:pPr lvl="1"/>
            <a:r>
              <a:rPr lang="en-US" altLang="en-US" sz="1600" dirty="0">
                <a:solidFill>
                  <a:schemeClr val="bg1"/>
                </a:solidFill>
              </a:rPr>
              <a:t>Industrial bronchitis</a:t>
            </a:r>
          </a:p>
          <a:p>
            <a:pPr lvl="1"/>
            <a:r>
              <a:rPr lang="en-US" altLang="en-US" sz="1600" dirty="0">
                <a:solidFill>
                  <a:schemeClr val="bg1"/>
                </a:solidFill>
              </a:rPr>
              <a:t>Toxic inhalations</a:t>
            </a:r>
          </a:p>
          <a:p>
            <a:pPr lvl="1"/>
            <a:r>
              <a:rPr lang="en-US" altLang="en-US" sz="1600" dirty="0">
                <a:solidFill>
                  <a:schemeClr val="bg1"/>
                </a:solidFill>
              </a:rPr>
              <a:t>Hypersensitivity </a:t>
            </a:r>
            <a:r>
              <a:rPr lang="en-US" altLang="en-US" sz="1600" dirty="0" err="1">
                <a:solidFill>
                  <a:schemeClr val="bg1"/>
                </a:solidFill>
              </a:rPr>
              <a:t>pneumonitis</a:t>
            </a:r>
            <a:endParaRPr lang="en-US" altLang="en-US" sz="1600" dirty="0">
              <a:solidFill>
                <a:schemeClr val="bg1"/>
              </a:solidFill>
            </a:endParaRPr>
          </a:p>
          <a:p>
            <a:pPr lvl="1"/>
            <a:r>
              <a:rPr lang="en-US" altLang="en-US" sz="1600" dirty="0">
                <a:solidFill>
                  <a:schemeClr val="bg1"/>
                </a:solidFill>
              </a:rPr>
              <a:t>Lung cancer</a:t>
            </a:r>
          </a:p>
          <a:p>
            <a:r>
              <a:rPr lang="en-US" altLang="en-US" sz="2000" dirty="0" smtClean="0">
                <a:solidFill>
                  <a:schemeClr val="bg1"/>
                </a:solidFill>
              </a:rPr>
              <a:t>IPF (</a:t>
            </a:r>
            <a:r>
              <a:rPr lang="en-US" altLang="en-US" sz="1200" dirty="0" smtClean="0">
                <a:solidFill>
                  <a:schemeClr val="bg1"/>
                </a:solidFill>
              </a:rPr>
              <a:t>Idiopathic pulmonary fibrosis</a:t>
            </a:r>
            <a:r>
              <a:rPr lang="en-US" altLang="en-US" sz="2000" dirty="0" smtClean="0">
                <a:solidFill>
                  <a:schemeClr val="bg1"/>
                </a:solidFill>
              </a:rPr>
              <a:t>)</a:t>
            </a:r>
            <a:endParaRPr lang="en-US" altLang="en-US" sz="2000" dirty="0">
              <a:solidFill>
                <a:schemeClr val="bg1"/>
              </a:solidFill>
            </a:endParaRPr>
          </a:p>
          <a:p>
            <a:endParaRPr lang="en-US" altLang="en-US" dirty="0">
              <a:solidFill>
                <a:schemeClr val="bg1"/>
              </a:solidFill>
            </a:endParaRPr>
          </a:p>
        </p:txBody>
      </p:sp>
      <p:sp>
        <p:nvSpPr>
          <p:cNvPr id="49154" name="Rectangle 2"/>
          <p:cNvSpPr>
            <a:spLocks noGrp="1" noChangeArrowheads="1"/>
          </p:cNvSpPr>
          <p:nvPr>
            <p:ph type="title"/>
          </p:nvPr>
        </p:nvSpPr>
        <p:spPr>
          <a:xfrm>
            <a:off x="381000" y="304800"/>
            <a:ext cx="8229600" cy="1143000"/>
          </a:xfrm>
        </p:spPr>
        <p:txBody>
          <a:bodyPr>
            <a:normAutofit fontScale="90000"/>
          </a:bodyPr>
          <a:lstStyle/>
          <a:p>
            <a:pPr algn="ctr"/>
            <a:r>
              <a:rPr lang="en-US" altLang="en-US" dirty="0">
                <a:solidFill>
                  <a:srgbClr val="FF0000"/>
                </a:solidFill>
              </a:rPr>
              <a:t>Categories of occupational lung disease</a:t>
            </a:r>
          </a:p>
        </p:txBody>
      </p:sp>
      <p:sp>
        <p:nvSpPr>
          <p:cNvPr id="5" name="Slide Number Placeholder 4"/>
          <p:cNvSpPr>
            <a:spLocks noGrp="1"/>
          </p:cNvSpPr>
          <p:nvPr>
            <p:ph type="sldNum" sz="quarter" idx="12"/>
          </p:nvPr>
        </p:nvSpPr>
        <p:spPr/>
        <p:txBody>
          <a:bodyPr/>
          <a:lstStyle/>
          <a:p>
            <a:fld id="{DBAD6C81-413D-4BD6-BE56-288C9D8FC5B6}"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04800" y="1447800"/>
            <a:ext cx="8610600" cy="4343400"/>
          </a:xfrm>
        </p:spPr>
        <p:txBody>
          <a:bodyPr>
            <a:normAutofit fontScale="62500" lnSpcReduction="20000"/>
          </a:bodyPr>
          <a:lstStyle/>
          <a:p>
            <a:pPr algn="ctr">
              <a:lnSpc>
                <a:spcPct val="90000"/>
              </a:lnSpc>
            </a:pPr>
            <a:endParaRPr lang="en-US" sz="1800" dirty="0"/>
          </a:p>
          <a:p>
            <a:pPr>
              <a:lnSpc>
                <a:spcPct val="90000"/>
              </a:lnSpc>
              <a:buFontTx/>
              <a:buNone/>
            </a:pPr>
            <a:r>
              <a:rPr lang="en-US" sz="2200" dirty="0">
                <a:latin typeface="Arial" pitchFamily="34" charset="0"/>
              </a:rPr>
              <a:t>     If workers know about silica and understand the severity of its health hazard, they will be more likely to do  the following:</a:t>
            </a:r>
          </a:p>
          <a:p>
            <a:pPr>
              <a:lnSpc>
                <a:spcPct val="90000"/>
              </a:lnSpc>
              <a:buFontTx/>
              <a:buNone/>
            </a:pPr>
            <a:endParaRPr lang="en-US" sz="2200" dirty="0">
              <a:latin typeface="Arial" pitchFamily="34" charset="0"/>
            </a:endParaRPr>
          </a:p>
          <a:p>
            <a:pPr>
              <a:lnSpc>
                <a:spcPct val="170000"/>
              </a:lnSpc>
            </a:pPr>
            <a:r>
              <a:rPr lang="en-US" sz="2200" dirty="0">
                <a:latin typeface="Arial" pitchFamily="34" charset="0"/>
              </a:rPr>
              <a:t>Know </a:t>
            </a:r>
            <a:r>
              <a:rPr lang="en-US" sz="2200" b="1" u="sng" dirty="0">
                <a:latin typeface="Arial" pitchFamily="34" charset="0"/>
              </a:rPr>
              <a:t>which work </a:t>
            </a:r>
            <a:r>
              <a:rPr lang="en-US" sz="2200" dirty="0">
                <a:latin typeface="Arial" pitchFamily="34" charset="0"/>
              </a:rPr>
              <a:t>operations can lead to silica exposure </a:t>
            </a:r>
          </a:p>
          <a:p>
            <a:pPr>
              <a:lnSpc>
                <a:spcPct val="170000"/>
              </a:lnSpc>
            </a:pPr>
            <a:r>
              <a:rPr lang="en-US" sz="2200" dirty="0">
                <a:latin typeface="Arial" pitchFamily="34" charset="0"/>
              </a:rPr>
              <a:t>Participate in any </a:t>
            </a:r>
            <a:r>
              <a:rPr lang="en-US" sz="2200" u="sng" dirty="0">
                <a:latin typeface="Arial" pitchFamily="34" charset="0"/>
              </a:rPr>
              <a:t>air monitoring or training programs </a:t>
            </a:r>
            <a:r>
              <a:rPr lang="en-US" sz="2200" dirty="0">
                <a:latin typeface="Arial" pitchFamily="34" charset="0"/>
              </a:rPr>
              <a:t>offered by the employer </a:t>
            </a:r>
          </a:p>
          <a:p>
            <a:pPr>
              <a:lnSpc>
                <a:spcPct val="170000"/>
              </a:lnSpc>
            </a:pPr>
            <a:r>
              <a:rPr lang="en-US" sz="2200" dirty="0">
                <a:latin typeface="Arial" pitchFamily="34" charset="0"/>
              </a:rPr>
              <a:t>If possible, change into </a:t>
            </a:r>
            <a:r>
              <a:rPr lang="en-US" sz="2200" u="sng" dirty="0">
                <a:latin typeface="Arial" pitchFamily="34" charset="0"/>
              </a:rPr>
              <a:t>disposable or washable work clothes </a:t>
            </a:r>
            <a:r>
              <a:rPr lang="en-US" sz="2200" dirty="0">
                <a:latin typeface="Arial" pitchFamily="34" charset="0"/>
              </a:rPr>
              <a:t>at the worksite; shower (where available) and change into clean clothing before leaving the worksite. </a:t>
            </a:r>
          </a:p>
          <a:p>
            <a:pPr>
              <a:lnSpc>
                <a:spcPct val="170000"/>
              </a:lnSpc>
            </a:pPr>
            <a:r>
              <a:rPr lang="en-US" sz="2200" u="sng" dirty="0">
                <a:latin typeface="Arial" pitchFamily="34" charset="0"/>
              </a:rPr>
              <a:t>Do not eat, drink, use tobacco</a:t>
            </a:r>
            <a:r>
              <a:rPr lang="en-US" sz="2200" dirty="0">
                <a:latin typeface="Arial" pitchFamily="34" charset="0"/>
              </a:rPr>
              <a:t>, products, or apply cosmetics in areas where there is dust containing crystalline silica. </a:t>
            </a:r>
          </a:p>
          <a:p>
            <a:pPr>
              <a:lnSpc>
                <a:spcPct val="170000"/>
              </a:lnSpc>
            </a:pPr>
            <a:r>
              <a:rPr lang="en-US" sz="2200" u="sng" dirty="0">
                <a:latin typeface="Arial" pitchFamily="34" charset="0"/>
              </a:rPr>
              <a:t>Wash your hands and face before eating, drinking, smoking</a:t>
            </a:r>
            <a:r>
              <a:rPr lang="en-US" sz="2200" dirty="0">
                <a:latin typeface="Arial" pitchFamily="34" charset="0"/>
              </a:rPr>
              <a:t>, or applying cosmetics outside of the exposure area. </a:t>
            </a:r>
          </a:p>
          <a:p>
            <a:pPr>
              <a:lnSpc>
                <a:spcPct val="170000"/>
              </a:lnSpc>
            </a:pPr>
            <a:r>
              <a:rPr lang="en-US" sz="2200" dirty="0">
                <a:latin typeface="Arial" pitchFamily="34" charset="0"/>
              </a:rPr>
              <a:t>If using respirators, </a:t>
            </a:r>
            <a:r>
              <a:rPr lang="en-US" sz="2200" u="sng" dirty="0">
                <a:latin typeface="Arial" pitchFamily="34" charset="0"/>
              </a:rPr>
              <a:t>do not alter the respirator in any way. </a:t>
            </a:r>
            <a:r>
              <a:rPr lang="en-US" sz="2200" dirty="0">
                <a:latin typeface="Arial" pitchFamily="34" charset="0"/>
              </a:rPr>
              <a:t> </a:t>
            </a:r>
          </a:p>
          <a:p>
            <a:pPr>
              <a:lnSpc>
                <a:spcPct val="170000"/>
              </a:lnSpc>
            </a:pPr>
            <a:r>
              <a:rPr lang="en-US" sz="2200" b="1" u="sng" dirty="0">
                <a:latin typeface="Arial" pitchFamily="34" charset="0"/>
              </a:rPr>
              <a:t>Use </a:t>
            </a:r>
            <a:r>
              <a:rPr lang="en-US" sz="2200" b="1" u="sng" dirty="0" smtClean="0">
                <a:latin typeface="Arial" pitchFamily="34" charset="0"/>
              </a:rPr>
              <a:t>positive </a:t>
            </a:r>
            <a:r>
              <a:rPr lang="en-US" sz="2200" b="1" u="sng" dirty="0">
                <a:latin typeface="Arial" pitchFamily="34" charset="0"/>
              </a:rPr>
              <a:t>pressure abrasive blasting respirators for sandblasting </a:t>
            </a:r>
          </a:p>
          <a:p>
            <a:pPr>
              <a:lnSpc>
                <a:spcPct val="90000"/>
              </a:lnSpc>
            </a:pPr>
            <a:endParaRPr lang="en-US" sz="1900" dirty="0"/>
          </a:p>
        </p:txBody>
      </p:sp>
      <p:sp>
        <p:nvSpPr>
          <p:cNvPr id="9218" name="Rectangle 2"/>
          <p:cNvSpPr>
            <a:spLocks noGrp="1" noChangeArrowheads="1"/>
          </p:cNvSpPr>
          <p:nvPr>
            <p:ph type="title"/>
          </p:nvPr>
        </p:nvSpPr>
        <p:spPr>
          <a:xfrm>
            <a:off x="685800" y="204788"/>
            <a:ext cx="7772400" cy="962025"/>
          </a:xfrm>
        </p:spPr>
        <p:txBody>
          <a:bodyPr/>
          <a:lstStyle/>
          <a:p>
            <a:pPr algn="ctr"/>
            <a:r>
              <a:rPr lang="en-US" sz="2600" b="1" dirty="0">
                <a:solidFill>
                  <a:srgbClr val="FF0000"/>
                </a:solidFill>
                <a:latin typeface="Arial" pitchFamily="34" charset="0"/>
              </a:rPr>
              <a:t>Work Practices</a:t>
            </a:r>
            <a:br>
              <a:rPr lang="en-US" sz="2600" b="1" dirty="0">
                <a:solidFill>
                  <a:srgbClr val="FF0000"/>
                </a:solidFill>
                <a:latin typeface="Arial" pitchFamily="34" charset="0"/>
              </a:rPr>
            </a:br>
            <a:r>
              <a:rPr lang="en-US" sz="2600" b="1" dirty="0">
                <a:solidFill>
                  <a:srgbClr val="FF0000"/>
                </a:solidFill>
                <a:latin typeface="Arial" pitchFamily="34" charset="0"/>
              </a:rPr>
              <a:t>What employees can do to reduce silica intake</a:t>
            </a:r>
          </a:p>
        </p:txBody>
      </p:sp>
      <p:sp>
        <p:nvSpPr>
          <p:cNvPr id="4" name="Slide Number Placeholder 3"/>
          <p:cNvSpPr>
            <a:spLocks noGrp="1"/>
          </p:cNvSpPr>
          <p:nvPr>
            <p:ph type="sldNum" sz="quarter" idx="12"/>
          </p:nvPr>
        </p:nvSpPr>
        <p:spPr/>
        <p:txBody>
          <a:bodyPr/>
          <a:lstStyle/>
          <a:p>
            <a:fld id="{DBAD6C81-413D-4BD6-BE56-288C9D8FC5B6}"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04800" y="1828800"/>
            <a:ext cx="8610600" cy="4191000"/>
          </a:xfrm>
        </p:spPr>
        <p:txBody>
          <a:bodyPr>
            <a:normAutofit fontScale="92500" lnSpcReduction="10000"/>
          </a:bodyPr>
          <a:lstStyle/>
          <a:p>
            <a:r>
              <a:rPr lang="en-US" sz="2400" dirty="0" smtClean="0">
                <a:latin typeface="Arial" pitchFamily="34" charset="0"/>
              </a:rPr>
              <a:t>PPE </a:t>
            </a:r>
            <a:r>
              <a:rPr lang="en-US" sz="2400" dirty="0">
                <a:latin typeface="Arial" pitchFamily="34" charset="0"/>
              </a:rPr>
              <a:t>against silica includes </a:t>
            </a:r>
            <a:r>
              <a:rPr lang="en-US" sz="2400" b="1" u="sng" dirty="0">
                <a:latin typeface="Arial" pitchFamily="34" charset="0"/>
              </a:rPr>
              <a:t>respirators and masks</a:t>
            </a:r>
            <a:r>
              <a:rPr lang="en-US" sz="2400" dirty="0" smtClean="0">
                <a:latin typeface="Arial" pitchFamily="34" charset="0"/>
              </a:rPr>
              <a:t>.</a:t>
            </a:r>
          </a:p>
          <a:p>
            <a:endParaRPr lang="en-US" sz="2400" dirty="0" smtClean="0">
              <a:latin typeface="Arial" pitchFamily="34" charset="0"/>
            </a:endParaRPr>
          </a:p>
          <a:p>
            <a:r>
              <a:rPr lang="en-US" sz="2400" dirty="0" smtClean="0">
                <a:latin typeface="Arial" pitchFamily="34" charset="0"/>
              </a:rPr>
              <a:t>Respirators </a:t>
            </a:r>
            <a:r>
              <a:rPr lang="en-US" sz="2400" dirty="0">
                <a:latin typeface="Arial" pitchFamily="34" charset="0"/>
              </a:rPr>
              <a:t>should be used only when the </a:t>
            </a:r>
            <a:r>
              <a:rPr lang="en-US" sz="2400" dirty="0" smtClean="0">
                <a:latin typeface="Arial" pitchFamily="34" charset="0"/>
              </a:rPr>
              <a:t>dust controls </a:t>
            </a:r>
            <a:r>
              <a:rPr lang="en-US" sz="2400" dirty="0">
                <a:latin typeface="Arial" pitchFamily="34" charset="0"/>
              </a:rPr>
              <a:t>cannot keep dust levels below </a:t>
            </a:r>
            <a:r>
              <a:rPr lang="en-US" sz="2400" dirty="0" smtClean="0">
                <a:latin typeface="Arial" pitchFamily="34" charset="0"/>
              </a:rPr>
              <a:t>the		 </a:t>
            </a:r>
            <a:r>
              <a:rPr lang="en-US" sz="2400" dirty="0">
                <a:latin typeface="Arial" pitchFamily="34" charset="0"/>
              </a:rPr>
              <a:t>Recommended Exposure Level</a:t>
            </a:r>
            <a:r>
              <a:rPr lang="en-US" sz="2400" dirty="0" smtClean="0">
                <a:latin typeface="Arial" pitchFamily="34" charset="0"/>
              </a:rPr>
              <a:t>.* </a:t>
            </a:r>
          </a:p>
          <a:p>
            <a:endParaRPr lang="en-US" sz="2400" dirty="0">
              <a:latin typeface="Arial" pitchFamily="34" charset="0"/>
            </a:endParaRPr>
          </a:p>
          <a:p>
            <a:r>
              <a:rPr lang="en-US" sz="2400" dirty="0">
                <a:latin typeface="Arial" pitchFamily="34" charset="0"/>
              </a:rPr>
              <a:t>   There are many types of respirators,  from air-purifying to air-supplying and from a nose and mouth covering to a full body respirator.</a:t>
            </a:r>
            <a:r>
              <a:rPr lang="en-US" sz="2800" dirty="0">
                <a:latin typeface="Arial" pitchFamily="34" charset="0"/>
              </a:rPr>
              <a:t> </a:t>
            </a:r>
            <a:endParaRPr lang="en-US" sz="2800" dirty="0" smtClean="0">
              <a:latin typeface="Arial" pitchFamily="34" charset="0"/>
            </a:endParaRPr>
          </a:p>
          <a:p>
            <a:endParaRPr lang="en-US" sz="3200" dirty="0">
              <a:solidFill>
                <a:srgbClr val="FF0000"/>
              </a:solidFill>
            </a:endParaRPr>
          </a:p>
          <a:p>
            <a:pPr algn="ctr">
              <a:buNone/>
            </a:pPr>
            <a:r>
              <a:rPr lang="en-US" sz="1400" dirty="0" smtClean="0">
                <a:solidFill>
                  <a:srgbClr val="FF0000"/>
                </a:solidFill>
              </a:rPr>
              <a:t>* The lifetime risk of silicosis and lung cancer at an exposure level of 0.1 mg/m3 is high. Lowering exposures to the NIOSH recommended limit if 0.05 mg/m3 may have substantial benefit.</a:t>
            </a:r>
            <a:endParaRPr lang="en-US" sz="1400" dirty="0">
              <a:solidFill>
                <a:srgbClr val="FF0000"/>
              </a:solidFill>
            </a:endParaRPr>
          </a:p>
          <a:p>
            <a:endParaRPr lang="en-US" sz="2800" dirty="0"/>
          </a:p>
        </p:txBody>
      </p:sp>
      <p:sp>
        <p:nvSpPr>
          <p:cNvPr id="6148" name="Rectangle 4"/>
          <p:cNvSpPr>
            <a:spLocks noGrp="1" noChangeArrowheads="1"/>
          </p:cNvSpPr>
          <p:nvPr>
            <p:ph type="title"/>
          </p:nvPr>
        </p:nvSpPr>
        <p:spPr/>
        <p:txBody>
          <a:bodyPr>
            <a:normAutofit/>
          </a:bodyPr>
          <a:lstStyle/>
          <a:p>
            <a:pPr algn="ctr"/>
            <a:r>
              <a:rPr lang="en-US" dirty="0">
                <a:solidFill>
                  <a:srgbClr val="FF0000"/>
                </a:solidFill>
              </a:rPr>
              <a:t>Personal </a:t>
            </a:r>
            <a:r>
              <a:rPr lang="en-US" dirty="0" smtClean="0">
                <a:solidFill>
                  <a:srgbClr val="FF0000"/>
                </a:solidFill>
              </a:rPr>
              <a:t>Protective Equipment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BAD6C81-413D-4BD6-BE56-288C9D8FC5B6}"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343400" y="3634929"/>
            <a:ext cx="4648200" cy="276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7" name="Picture 3"/>
          <p:cNvPicPr>
            <a:picLocks noChangeAspect="1" noChangeArrowheads="1"/>
          </p:cNvPicPr>
          <p:nvPr/>
        </p:nvPicPr>
        <p:blipFill>
          <a:blip r:embed="rId3" cstate="print"/>
          <a:srcRect/>
          <a:stretch>
            <a:fillRect/>
          </a:stretch>
        </p:blipFill>
        <p:spPr bwMode="auto">
          <a:xfrm>
            <a:off x="228600" y="248032"/>
            <a:ext cx="3962400" cy="4385882"/>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5257800" y="304801"/>
            <a:ext cx="3609975"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BAD6C81-413D-4BD6-BE56-288C9D8FC5B6}"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G:\Shared\Erin\EnvironPath\RobbinsFig16-28.jpg"/>
          <p:cNvPicPr>
            <a:picLocks noChangeAspect="1" noChangeArrowheads="1"/>
          </p:cNvPicPr>
          <p:nvPr/>
        </p:nvPicPr>
        <p:blipFill>
          <a:blip r:embed="rId3" cstate="print"/>
          <a:srcRect t="1190"/>
          <a:stretch>
            <a:fillRect/>
          </a:stretch>
        </p:blipFill>
        <p:spPr bwMode="auto">
          <a:xfrm>
            <a:off x="4572000" y="533400"/>
            <a:ext cx="4203700" cy="6324600"/>
          </a:xfrm>
          <a:prstGeom prst="rect">
            <a:avLst/>
          </a:prstGeom>
          <a:noFill/>
        </p:spPr>
      </p:pic>
      <p:sp>
        <p:nvSpPr>
          <p:cNvPr id="112643" name="Text Box 3"/>
          <p:cNvSpPr txBox="1">
            <a:spLocks noChangeArrowheads="1"/>
          </p:cNvSpPr>
          <p:nvPr/>
        </p:nvSpPr>
        <p:spPr bwMode="auto">
          <a:xfrm>
            <a:off x="7620000" y="1524000"/>
            <a:ext cx="1317625" cy="457200"/>
          </a:xfrm>
          <a:prstGeom prst="rect">
            <a:avLst/>
          </a:prstGeom>
          <a:noFill/>
          <a:ln w="9525">
            <a:noFill/>
            <a:miter lim="800000"/>
            <a:headEnd/>
            <a:tailEnd/>
          </a:ln>
          <a:effectLst/>
        </p:spPr>
        <p:txBody>
          <a:bodyPr>
            <a:spAutoFit/>
          </a:bodyPr>
          <a:lstStyle/>
          <a:p>
            <a:r>
              <a:rPr lang="en-US" b="1"/>
              <a:t>Scarring</a:t>
            </a:r>
          </a:p>
        </p:txBody>
      </p:sp>
      <p:sp>
        <p:nvSpPr>
          <p:cNvPr id="112648" name="Text Box 8"/>
          <p:cNvSpPr txBox="1">
            <a:spLocks noChangeArrowheads="1"/>
          </p:cNvSpPr>
          <p:nvPr/>
        </p:nvSpPr>
        <p:spPr bwMode="auto">
          <a:xfrm>
            <a:off x="381000" y="1676400"/>
            <a:ext cx="3733800" cy="2339102"/>
          </a:xfrm>
          <a:prstGeom prst="rect">
            <a:avLst/>
          </a:prstGeom>
          <a:noFill/>
          <a:ln w="9525">
            <a:noFill/>
            <a:miter lim="800000"/>
            <a:headEnd/>
            <a:tailEnd/>
          </a:ln>
          <a:effectLst/>
        </p:spPr>
        <p:txBody>
          <a:bodyPr wrap="square">
            <a:spAutoFit/>
          </a:bodyPr>
          <a:lstStyle/>
          <a:p>
            <a:pPr algn="ctr">
              <a:spcBef>
                <a:spcPct val="20000"/>
              </a:spcBef>
              <a:buClr>
                <a:schemeClr val="tx2"/>
              </a:buClr>
              <a:buSzPct val="75000"/>
              <a:buFont typeface="Wingdings" pitchFamily="2" charset="2"/>
              <a:buNone/>
            </a:pPr>
            <a:r>
              <a:rPr lang="en-US" sz="3200" dirty="0">
                <a:effectLst>
                  <a:outerShdw blurRad="38100" dist="38100" dir="2700000" algn="tl">
                    <a:srgbClr val="000000"/>
                  </a:outerShdw>
                </a:effectLst>
              </a:rPr>
              <a:t>Slowly progressive nodular, </a:t>
            </a:r>
            <a:r>
              <a:rPr lang="en-US" sz="3200" dirty="0" err="1">
                <a:effectLst>
                  <a:outerShdw blurRad="38100" dist="38100" dir="2700000" algn="tl">
                    <a:srgbClr val="000000"/>
                  </a:outerShdw>
                </a:effectLst>
              </a:rPr>
              <a:t>fibrosing</a:t>
            </a:r>
            <a:r>
              <a:rPr lang="en-US" sz="3200" dirty="0">
                <a:effectLst>
                  <a:outerShdw blurRad="38100" dist="38100" dir="2700000" algn="tl">
                    <a:srgbClr val="000000"/>
                  </a:outerShdw>
                </a:effectLst>
              </a:rPr>
              <a:t> pneumoconiosis</a:t>
            </a:r>
          </a:p>
          <a:p>
            <a:endParaRPr lang="en-US" dirty="0"/>
          </a:p>
        </p:txBody>
      </p:sp>
      <p:sp>
        <p:nvSpPr>
          <p:cNvPr id="112649" name="Text Box 9"/>
          <p:cNvSpPr txBox="1">
            <a:spLocks noChangeArrowheads="1"/>
          </p:cNvSpPr>
          <p:nvPr/>
        </p:nvSpPr>
        <p:spPr bwMode="auto">
          <a:xfrm>
            <a:off x="6400800" y="228600"/>
            <a:ext cx="2478088" cy="457200"/>
          </a:xfrm>
          <a:prstGeom prst="rect">
            <a:avLst/>
          </a:prstGeom>
          <a:noFill/>
          <a:ln w="9525">
            <a:noFill/>
            <a:miter lim="800000"/>
            <a:headEnd/>
            <a:tailEnd/>
          </a:ln>
          <a:effectLst/>
        </p:spPr>
        <p:txBody>
          <a:bodyPr wrap="none">
            <a:spAutoFit/>
          </a:bodyPr>
          <a:lstStyle/>
          <a:p>
            <a:r>
              <a:rPr lang="en-US" b="1"/>
              <a:t>Thickened pleura</a:t>
            </a:r>
          </a:p>
        </p:txBody>
      </p:sp>
      <p:sp>
        <p:nvSpPr>
          <p:cNvPr id="112650" name="Text Box 10"/>
          <p:cNvSpPr txBox="1">
            <a:spLocks noChangeArrowheads="1"/>
          </p:cNvSpPr>
          <p:nvPr/>
        </p:nvSpPr>
        <p:spPr bwMode="auto">
          <a:xfrm>
            <a:off x="822325" y="481013"/>
            <a:ext cx="2355132" cy="769441"/>
          </a:xfrm>
          <a:prstGeom prst="rect">
            <a:avLst/>
          </a:prstGeom>
          <a:noFill/>
          <a:ln w="9525">
            <a:noFill/>
            <a:miter lim="800000"/>
            <a:headEnd/>
            <a:tailEnd/>
          </a:ln>
          <a:effectLst/>
        </p:spPr>
        <p:txBody>
          <a:bodyPr wrap="none">
            <a:spAutoFit/>
          </a:bodyPr>
          <a:lstStyle/>
          <a:p>
            <a:r>
              <a:rPr lang="en-US" sz="4400" b="1" dirty="0">
                <a:solidFill>
                  <a:srgbClr val="FF0000"/>
                </a:solidFill>
              </a:rPr>
              <a:t>Silicosis</a:t>
            </a:r>
          </a:p>
        </p:txBody>
      </p:sp>
      <p:sp>
        <p:nvSpPr>
          <p:cNvPr id="7" name="Slide Number Placeholder 6"/>
          <p:cNvSpPr>
            <a:spLocks noGrp="1"/>
          </p:cNvSpPr>
          <p:nvPr>
            <p:ph type="sldNum" sz="quarter" idx="12"/>
          </p:nvPr>
        </p:nvSpPr>
        <p:spPr/>
        <p:txBody>
          <a:bodyPr/>
          <a:lstStyle/>
          <a:p>
            <a:fld id="{DBAD6C81-413D-4BD6-BE56-288C9D8FC5B6}"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erin\p-41-261-l5.jpg"/>
          <p:cNvPicPr>
            <a:picLocks noChangeAspect="1" noChangeArrowheads="1"/>
          </p:cNvPicPr>
          <p:nvPr/>
        </p:nvPicPr>
        <p:blipFill>
          <a:blip r:embed="rId2" cstate="print">
            <a:lum bright="24000"/>
          </a:blip>
          <a:srcRect/>
          <a:stretch>
            <a:fillRect/>
          </a:stretch>
        </p:blipFill>
        <p:spPr bwMode="auto">
          <a:xfrm>
            <a:off x="762000" y="304800"/>
            <a:ext cx="7924800" cy="5257800"/>
          </a:xfrm>
          <a:prstGeom prst="rect">
            <a:avLst/>
          </a:prstGeom>
          <a:noFill/>
        </p:spPr>
      </p:pic>
      <p:sp>
        <p:nvSpPr>
          <p:cNvPr id="61443" name="Text Box 3"/>
          <p:cNvSpPr txBox="1">
            <a:spLocks noChangeArrowheads="1"/>
          </p:cNvSpPr>
          <p:nvPr/>
        </p:nvSpPr>
        <p:spPr bwMode="auto">
          <a:xfrm>
            <a:off x="5334000" y="4419600"/>
            <a:ext cx="3355970" cy="461665"/>
          </a:xfrm>
          <a:prstGeom prst="rect">
            <a:avLst/>
          </a:prstGeom>
          <a:noFill/>
          <a:ln w="9525">
            <a:noFill/>
            <a:miter lim="800000"/>
            <a:headEnd/>
            <a:tailEnd/>
          </a:ln>
          <a:effectLst/>
        </p:spPr>
        <p:txBody>
          <a:bodyPr wrap="square">
            <a:spAutoFit/>
          </a:bodyPr>
          <a:lstStyle/>
          <a:p>
            <a:pPr algn="ctr" eaLnBrk="0" hangingPunct="0"/>
            <a:r>
              <a:rPr lang="en-US" sz="2400" b="1" dirty="0" err="1">
                <a:solidFill>
                  <a:srgbClr val="FF0000"/>
                </a:solidFill>
              </a:rPr>
              <a:t>Silicotic</a:t>
            </a:r>
            <a:r>
              <a:rPr lang="en-US" sz="2400" b="1" dirty="0">
                <a:solidFill>
                  <a:srgbClr val="FF0000"/>
                </a:solidFill>
              </a:rPr>
              <a:t> nodules</a:t>
            </a:r>
          </a:p>
        </p:txBody>
      </p:sp>
      <p:sp>
        <p:nvSpPr>
          <p:cNvPr id="61446" name="Line 6"/>
          <p:cNvSpPr>
            <a:spLocks noChangeShapeType="1"/>
          </p:cNvSpPr>
          <p:nvPr/>
        </p:nvSpPr>
        <p:spPr bwMode="auto">
          <a:xfrm flipH="1" flipV="1">
            <a:off x="4267200" y="3048000"/>
            <a:ext cx="1295400" cy="1600200"/>
          </a:xfrm>
          <a:prstGeom prst="line">
            <a:avLst/>
          </a:prstGeom>
          <a:noFill/>
          <a:ln w="57150">
            <a:solidFill>
              <a:schemeClr val="bg2"/>
            </a:solidFill>
            <a:round/>
            <a:headEnd/>
            <a:tailEnd type="triangle" w="med" len="med"/>
          </a:ln>
          <a:effectLst/>
        </p:spPr>
        <p:txBody>
          <a:bodyPr/>
          <a:lstStyle/>
          <a:p>
            <a:endParaRPr lang="en-US"/>
          </a:p>
        </p:txBody>
      </p:sp>
      <p:sp>
        <p:nvSpPr>
          <p:cNvPr id="61447" name="Line 7"/>
          <p:cNvSpPr>
            <a:spLocks noChangeShapeType="1"/>
          </p:cNvSpPr>
          <p:nvPr/>
        </p:nvSpPr>
        <p:spPr bwMode="auto">
          <a:xfrm flipH="1" flipV="1">
            <a:off x="2438400" y="3733800"/>
            <a:ext cx="3124200" cy="914400"/>
          </a:xfrm>
          <a:prstGeom prst="line">
            <a:avLst/>
          </a:prstGeom>
          <a:noFill/>
          <a:ln w="57150">
            <a:solidFill>
              <a:schemeClr val="bg2"/>
            </a:solidFill>
            <a:round/>
            <a:headEnd/>
            <a:tailEnd type="triangle" w="med" len="med"/>
          </a:ln>
          <a:effectLst/>
        </p:spPr>
        <p:txBody>
          <a:bodyPr/>
          <a:lstStyle/>
          <a:p>
            <a:endParaRPr lang="en-US"/>
          </a:p>
        </p:txBody>
      </p:sp>
      <p:sp>
        <p:nvSpPr>
          <p:cNvPr id="61448" name="Line 8"/>
          <p:cNvSpPr>
            <a:spLocks noChangeShapeType="1"/>
          </p:cNvSpPr>
          <p:nvPr/>
        </p:nvSpPr>
        <p:spPr bwMode="auto">
          <a:xfrm flipV="1">
            <a:off x="5562600" y="2590800"/>
            <a:ext cx="762000" cy="1981200"/>
          </a:xfrm>
          <a:prstGeom prst="line">
            <a:avLst/>
          </a:prstGeom>
          <a:noFill/>
          <a:ln w="38100">
            <a:solidFill>
              <a:schemeClr val="bg2"/>
            </a:solidFill>
            <a:round/>
            <a:headEnd/>
            <a:tailEnd type="triangle" w="med" len="med"/>
          </a:ln>
          <a:effectLst/>
        </p:spPr>
        <p:txBody>
          <a:bodyPr/>
          <a:lstStyle/>
          <a:p>
            <a:endParaRPr lang="en-US"/>
          </a:p>
        </p:txBody>
      </p:sp>
      <p:sp>
        <p:nvSpPr>
          <p:cNvPr id="7" name="Slide Number Placeholder 6"/>
          <p:cNvSpPr>
            <a:spLocks noGrp="1"/>
          </p:cNvSpPr>
          <p:nvPr>
            <p:ph type="sldNum" sz="quarter" idx="12"/>
          </p:nvPr>
        </p:nvSpPr>
        <p:spPr/>
        <p:txBody>
          <a:bodyPr/>
          <a:lstStyle/>
          <a:p>
            <a:fld id="{DBAD6C81-413D-4BD6-BE56-288C9D8FC5B6}"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b="1" dirty="0"/>
              <a:t>1 micrometer particles</a:t>
            </a:r>
          </a:p>
          <a:p>
            <a:r>
              <a:rPr lang="en-US" b="1" dirty="0"/>
              <a:t>Early lesions </a:t>
            </a:r>
          </a:p>
          <a:p>
            <a:pPr marL="850392" lvl="1" indent="-457200">
              <a:buFont typeface="+mj-lt"/>
              <a:buAutoNum type="arabicPeriod"/>
            </a:pPr>
            <a:r>
              <a:rPr lang="en-US" dirty="0"/>
              <a:t>more fibrotic</a:t>
            </a:r>
          </a:p>
          <a:p>
            <a:pPr marL="850392" lvl="1" indent="-457200">
              <a:buFont typeface="+mj-lt"/>
              <a:buAutoNum type="arabicPeriod"/>
            </a:pPr>
            <a:r>
              <a:rPr lang="en-US" dirty="0"/>
              <a:t>less cellular</a:t>
            </a:r>
          </a:p>
        </p:txBody>
      </p:sp>
      <p:sp>
        <p:nvSpPr>
          <p:cNvPr id="18434" name="Rectangle 2"/>
          <p:cNvSpPr>
            <a:spLocks noGrp="1" noChangeArrowheads="1"/>
          </p:cNvSpPr>
          <p:nvPr>
            <p:ph type="title"/>
          </p:nvPr>
        </p:nvSpPr>
        <p:spPr/>
        <p:txBody>
          <a:bodyPr/>
          <a:lstStyle/>
          <a:p>
            <a:pPr algn="ctr"/>
            <a:r>
              <a:rPr lang="en-US" b="1" dirty="0">
                <a:solidFill>
                  <a:srgbClr val="FF0000"/>
                </a:solidFill>
              </a:rPr>
              <a:t>Silicosis</a:t>
            </a:r>
          </a:p>
        </p:txBody>
      </p:sp>
      <p:pic>
        <p:nvPicPr>
          <p:cNvPr id="18436" name="Picture 4" descr="G:\Shared\Erin\EnvironPath\CIBAp208-c.jpg"/>
          <p:cNvPicPr>
            <a:picLocks noChangeAspect="1" noChangeArrowheads="1"/>
          </p:cNvPicPr>
          <p:nvPr/>
        </p:nvPicPr>
        <p:blipFill>
          <a:blip r:embed="rId2" cstate="print"/>
          <a:srcRect/>
          <a:stretch>
            <a:fillRect/>
          </a:stretch>
        </p:blipFill>
        <p:spPr bwMode="auto">
          <a:xfrm>
            <a:off x="4419600" y="3008313"/>
            <a:ext cx="4191000" cy="3332162"/>
          </a:xfrm>
          <a:prstGeom prst="rect">
            <a:avLst/>
          </a:prstGeom>
          <a:noFill/>
        </p:spPr>
      </p:pic>
      <p:sp>
        <p:nvSpPr>
          <p:cNvPr id="5" name="Slide Number Placeholder 4"/>
          <p:cNvSpPr>
            <a:spLocks noGrp="1"/>
          </p:cNvSpPr>
          <p:nvPr>
            <p:ph type="sldNum" sz="quarter" idx="12"/>
          </p:nvPr>
        </p:nvSpPr>
        <p:spPr/>
        <p:txBody>
          <a:bodyPr/>
          <a:lstStyle/>
          <a:p>
            <a:fld id="{DBAD6C81-413D-4BD6-BE56-288C9D8FC5B6}"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erin\RAH41.jpg"/>
          <p:cNvPicPr>
            <a:picLocks noChangeAspect="1" noChangeArrowheads="1"/>
          </p:cNvPicPr>
          <p:nvPr/>
        </p:nvPicPr>
        <p:blipFill>
          <a:blip r:embed="rId2" cstate="print"/>
          <a:srcRect/>
          <a:stretch>
            <a:fillRect/>
          </a:stretch>
        </p:blipFill>
        <p:spPr bwMode="auto">
          <a:xfrm>
            <a:off x="457200" y="990600"/>
            <a:ext cx="7924800" cy="4724400"/>
          </a:xfrm>
          <a:prstGeom prst="rect">
            <a:avLst/>
          </a:prstGeom>
          <a:noFill/>
        </p:spPr>
      </p:pic>
      <p:sp>
        <p:nvSpPr>
          <p:cNvPr id="62467" name="Text Box 3"/>
          <p:cNvSpPr txBox="1">
            <a:spLocks noChangeArrowheads="1"/>
          </p:cNvSpPr>
          <p:nvPr/>
        </p:nvSpPr>
        <p:spPr bwMode="auto">
          <a:xfrm>
            <a:off x="2819400" y="206375"/>
            <a:ext cx="4027064" cy="707886"/>
          </a:xfrm>
          <a:prstGeom prst="rect">
            <a:avLst/>
          </a:prstGeom>
          <a:noFill/>
          <a:ln w="9525">
            <a:noFill/>
            <a:miter lim="800000"/>
            <a:headEnd/>
            <a:tailEnd/>
          </a:ln>
          <a:effectLst/>
        </p:spPr>
        <p:txBody>
          <a:bodyPr wrap="none">
            <a:spAutoFit/>
          </a:bodyPr>
          <a:lstStyle/>
          <a:p>
            <a:pPr eaLnBrk="0" hangingPunct="0"/>
            <a:r>
              <a:rPr lang="en-US" sz="4000" b="1" dirty="0" err="1"/>
              <a:t>Silicotic</a:t>
            </a:r>
            <a:r>
              <a:rPr lang="en-US" sz="4000" b="1" dirty="0"/>
              <a:t> Nodule</a:t>
            </a:r>
          </a:p>
        </p:txBody>
      </p:sp>
      <p:sp>
        <p:nvSpPr>
          <p:cNvPr id="4" name="Slide Number Placeholder 3"/>
          <p:cNvSpPr>
            <a:spLocks noGrp="1"/>
          </p:cNvSpPr>
          <p:nvPr>
            <p:ph type="sldNum" sz="quarter" idx="12"/>
          </p:nvPr>
        </p:nvSpPr>
        <p:spPr/>
        <p:txBody>
          <a:bodyPr/>
          <a:lstStyle/>
          <a:p>
            <a:fld id="{DBAD6C81-413D-4BD6-BE56-288C9D8FC5B6}"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G:\Shared\Erin\EnvironPath\CIBA-simple silicosis.jpg"/>
          <p:cNvPicPr>
            <a:picLocks noChangeAspect="1" noChangeArrowheads="1"/>
          </p:cNvPicPr>
          <p:nvPr/>
        </p:nvPicPr>
        <p:blipFill>
          <a:blip r:embed="rId2" cstate="print"/>
          <a:srcRect t="1222"/>
          <a:stretch>
            <a:fillRect/>
          </a:stretch>
        </p:blipFill>
        <p:spPr bwMode="auto">
          <a:xfrm>
            <a:off x="381000" y="1143000"/>
            <a:ext cx="7772400" cy="4191000"/>
          </a:xfrm>
          <a:prstGeom prst="rect">
            <a:avLst/>
          </a:prstGeom>
          <a:noFill/>
        </p:spPr>
      </p:pic>
      <p:sp>
        <p:nvSpPr>
          <p:cNvPr id="94213" name="Rectangle 5"/>
          <p:cNvSpPr>
            <a:spLocks noChangeArrowheads="1"/>
          </p:cNvSpPr>
          <p:nvPr/>
        </p:nvSpPr>
        <p:spPr bwMode="auto">
          <a:xfrm>
            <a:off x="1143000" y="3581400"/>
            <a:ext cx="2637260" cy="584775"/>
          </a:xfrm>
          <a:prstGeom prst="rect">
            <a:avLst/>
          </a:prstGeom>
          <a:noFill/>
          <a:ln w="9525">
            <a:noFill/>
            <a:miter lim="800000"/>
            <a:headEnd/>
            <a:tailEnd/>
          </a:ln>
          <a:effectLst/>
        </p:spPr>
        <p:txBody>
          <a:bodyPr wrap="none">
            <a:spAutoFit/>
          </a:bodyPr>
          <a:lstStyle/>
          <a:p>
            <a:r>
              <a:rPr lang="en-US" sz="3200" b="1" dirty="0">
                <a:effectLst>
                  <a:outerShdw blurRad="38100" dist="38100" dir="2700000" algn="tl">
                    <a:srgbClr val="FFFFFF"/>
                  </a:outerShdw>
                </a:effectLst>
              </a:rPr>
              <a:t>Routine CXR</a:t>
            </a:r>
          </a:p>
        </p:txBody>
      </p:sp>
      <p:sp>
        <p:nvSpPr>
          <p:cNvPr id="94214" name="Rectangle 6"/>
          <p:cNvSpPr>
            <a:spLocks noChangeArrowheads="1"/>
          </p:cNvSpPr>
          <p:nvPr/>
        </p:nvSpPr>
        <p:spPr bwMode="auto">
          <a:xfrm>
            <a:off x="2362200" y="228600"/>
            <a:ext cx="4711547" cy="769441"/>
          </a:xfrm>
          <a:prstGeom prst="rect">
            <a:avLst/>
          </a:prstGeom>
          <a:solidFill>
            <a:schemeClr val="bg1"/>
          </a:solidFill>
          <a:ln w="9525">
            <a:noFill/>
            <a:miter lim="800000"/>
            <a:headEnd/>
            <a:tailEnd/>
          </a:ln>
          <a:effectLst/>
        </p:spPr>
        <p:txBody>
          <a:bodyPr wrap="none">
            <a:spAutoFit/>
          </a:bodyPr>
          <a:lstStyle/>
          <a:p>
            <a:pPr algn="ctr"/>
            <a:r>
              <a:rPr lang="en-US" sz="4400" b="1" dirty="0"/>
              <a:t>Silicosis: Clinical</a:t>
            </a:r>
          </a:p>
        </p:txBody>
      </p:sp>
      <p:sp>
        <p:nvSpPr>
          <p:cNvPr id="5" name="Slide Number Placeholder 4"/>
          <p:cNvSpPr>
            <a:spLocks noGrp="1"/>
          </p:cNvSpPr>
          <p:nvPr>
            <p:ph type="sldNum" sz="quarter" idx="12"/>
          </p:nvPr>
        </p:nvSpPr>
        <p:spPr/>
        <p:txBody>
          <a:bodyPr/>
          <a:lstStyle/>
          <a:p>
            <a:fld id="{DBAD6C81-413D-4BD6-BE56-288C9D8FC5B6}"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0" y="1143000"/>
            <a:ext cx="8839200" cy="4953000"/>
          </a:xfrm>
        </p:spPr>
        <p:txBody>
          <a:bodyPr>
            <a:normAutofit fontScale="92500" lnSpcReduction="10000"/>
          </a:bodyPr>
          <a:lstStyle/>
          <a:p>
            <a:pPr marL="907542" lvl="1" indent="-514350">
              <a:lnSpc>
                <a:spcPct val="150000"/>
              </a:lnSpc>
              <a:buFont typeface="+mj-lt"/>
              <a:buAutoNum type="arabicPeriod"/>
            </a:pPr>
            <a:r>
              <a:rPr lang="en-US" sz="2800" b="1" u="sng" dirty="0" smtClean="0">
                <a:latin typeface="Calibri" pitchFamily="34" charset="0"/>
                <a:cs typeface="Calibri" pitchFamily="34" charset="0"/>
              </a:rPr>
              <a:t>Upper </a:t>
            </a:r>
            <a:r>
              <a:rPr lang="en-US" sz="2800" b="1" u="sng" dirty="0">
                <a:latin typeface="Calibri" pitchFamily="34" charset="0"/>
                <a:cs typeface="Calibri" pitchFamily="34" charset="0"/>
              </a:rPr>
              <a:t>lung zones</a:t>
            </a:r>
          </a:p>
          <a:p>
            <a:pPr marL="907542" lvl="1" indent="-514350">
              <a:lnSpc>
                <a:spcPct val="150000"/>
              </a:lnSpc>
              <a:buFont typeface="+mj-lt"/>
              <a:buAutoNum type="arabicPeriod"/>
            </a:pPr>
            <a:r>
              <a:rPr lang="en-US" sz="2800" dirty="0">
                <a:latin typeface="Calibri" pitchFamily="34" charset="0"/>
                <a:cs typeface="Calibri" pitchFamily="34" charset="0"/>
              </a:rPr>
              <a:t>Nodular </a:t>
            </a:r>
            <a:r>
              <a:rPr lang="en-US" sz="2800" dirty="0" err="1">
                <a:latin typeface="Calibri" pitchFamily="34" charset="0"/>
                <a:cs typeface="Calibri" pitchFamily="34" charset="0"/>
              </a:rPr>
              <a:t>fibrosing</a:t>
            </a:r>
            <a:r>
              <a:rPr lang="en-US" sz="2800" dirty="0">
                <a:latin typeface="Calibri" pitchFamily="34" charset="0"/>
                <a:cs typeface="Calibri" pitchFamily="34" charset="0"/>
              </a:rPr>
              <a:t> pneumoconiosis</a:t>
            </a:r>
          </a:p>
          <a:p>
            <a:pPr marL="907542" lvl="1" indent="-514350">
              <a:lnSpc>
                <a:spcPct val="150000"/>
              </a:lnSpc>
              <a:buFont typeface="+mj-lt"/>
              <a:buAutoNum type="arabicPeriod"/>
            </a:pPr>
            <a:r>
              <a:rPr lang="en-US" sz="2800" dirty="0">
                <a:latin typeface="Calibri" pitchFamily="34" charset="0"/>
                <a:cs typeface="Calibri" pitchFamily="34" charset="0"/>
              </a:rPr>
              <a:t>Increased Tb</a:t>
            </a:r>
          </a:p>
          <a:p>
            <a:pPr marL="907542" lvl="1" indent="-514350">
              <a:lnSpc>
                <a:spcPct val="150000"/>
              </a:lnSpc>
              <a:buFont typeface="+mj-lt"/>
              <a:buAutoNum type="arabicPeriod"/>
            </a:pPr>
            <a:r>
              <a:rPr lang="en-US" sz="2800" b="1" u="sng" dirty="0">
                <a:latin typeface="Calibri" pitchFamily="34" charset="0"/>
                <a:cs typeface="Calibri" pitchFamily="34" charset="0"/>
              </a:rPr>
              <a:t>Eggshell calcifications </a:t>
            </a:r>
            <a:r>
              <a:rPr lang="en-US" sz="2800" dirty="0">
                <a:latin typeface="Calibri" pitchFamily="34" charset="0"/>
                <a:cs typeface="Calibri" pitchFamily="34" charset="0"/>
              </a:rPr>
              <a:t>- thin sheets of calcification of lymph nodes</a:t>
            </a:r>
          </a:p>
          <a:p>
            <a:pPr marL="907542" lvl="1" indent="-514350">
              <a:lnSpc>
                <a:spcPct val="150000"/>
              </a:lnSpc>
              <a:buFont typeface="+mj-lt"/>
              <a:buAutoNum type="arabicPeriod"/>
            </a:pPr>
            <a:r>
              <a:rPr lang="en-US" sz="2800" dirty="0" smtClean="0">
                <a:latin typeface="Calibri" pitchFamily="34" charset="0"/>
                <a:cs typeface="Calibri" pitchFamily="34" charset="0"/>
              </a:rPr>
              <a:t>PMF</a:t>
            </a:r>
            <a:r>
              <a:rPr lang="en-US" sz="2400" b="1" dirty="0" smtClean="0">
                <a:latin typeface="Calibri" pitchFamily="34" charset="0"/>
                <a:cs typeface="Calibri" pitchFamily="34" charset="0"/>
              </a:rPr>
              <a:t> </a:t>
            </a:r>
            <a:r>
              <a:rPr lang="en-US" sz="1900" dirty="0" smtClean="0">
                <a:latin typeface="Calibri" pitchFamily="34" charset="0"/>
                <a:cs typeface="Calibri" pitchFamily="34" charset="0"/>
              </a:rPr>
              <a:t>(Progressive Massive Fibrosis, characterized by the development of large conglomerate masses of dense fibrosis (usually in the upper lung zones), can complicate Silicosis and Coal worker's pneumoconiosis</a:t>
            </a:r>
            <a:endParaRPr lang="en-US" sz="1600" dirty="0">
              <a:latin typeface="Calibri" pitchFamily="34" charset="0"/>
              <a:cs typeface="Calibri" pitchFamily="34" charset="0"/>
            </a:endParaRPr>
          </a:p>
          <a:p>
            <a:pPr marL="907542" lvl="1" indent="-514350">
              <a:lnSpc>
                <a:spcPct val="150000"/>
              </a:lnSpc>
              <a:buFont typeface="+mj-lt"/>
              <a:buAutoNum type="arabicPeriod"/>
            </a:pPr>
            <a:r>
              <a:rPr lang="en-US" sz="2800" dirty="0">
                <a:latin typeface="Calibri" pitchFamily="34" charset="0"/>
                <a:cs typeface="Calibri" pitchFamily="34" charset="0"/>
              </a:rPr>
              <a:t>No increase in </a:t>
            </a:r>
            <a:r>
              <a:rPr lang="en-US" sz="2800" dirty="0" err="1">
                <a:latin typeface="Calibri" pitchFamily="34" charset="0"/>
                <a:cs typeface="Calibri" pitchFamily="34" charset="0"/>
              </a:rPr>
              <a:t>bronchogenic</a:t>
            </a:r>
            <a:r>
              <a:rPr lang="en-US" sz="2800" dirty="0">
                <a:latin typeface="Calibri" pitchFamily="34" charset="0"/>
                <a:cs typeface="Calibri" pitchFamily="34" charset="0"/>
              </a:rPr>
              <a:t> cancer</a:t>
            </a:r>
          </a:p>
        </p:txBody>
      </p:sp>
      <p:sp>
        <p:nvSpPr>
          <p:cNvPr id="31746" name="Rectangle 2"/>
          <p:cNvSpPr>
            <a:spLocks noGrp="1" noChangeArrowheads="1"/>
          </p:cNvSpPr>
          <p:nvPr>
            <p:ph type="title"/>
          </p:nvPr>
        </p:nvSpPr>
        <p:spPr/>
        <p:txBody>
          <a:bodyPr/>
          <a:lstStyle/>
          <a:p>
            <a:pPr algn="ctr"/>
            <a:r>
              <a:rPr lang="en-US" b="1" dirty="0">
                <a:solidFill>
                  <a:srgbClr val="FF0000"/>
                </a:solidFill>
              </a:rPr>
              <a:t>Clinical Case</a:t>
            </a:r>
          </a:p>
        </p:txBody>
      </p:sp>
      <p:sp>
        <p:nvSpPr>
          <p:cNvPr id="4" name="Slide Number Placeholder 3"/>
          <p:cNvSpPr>
            <a:spLocks noGrp="1"/>
          </p:cNvSpPr>
          <p:nvPr>
            <p:ph type="sldNum" sz="quarter" idx="12"/>
          </p:nvPr>
        </p:nvSpPr>
        <p:spPr/>
        <p:txBody>
          <a:bodyPr/>
          <a:lstStyle/>
          <a:p>
            <a:fld id="{DBAD6C81-413D-4BD6-BE56-288C9D8FC5B6}"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648200"/>
          </a:xfrm>
        </p:spPr>
        <p:txBody>
          <a:bodyPr>
            <a:noAutofit/>
          </a:bodyPr>
          <a:lstStyle/>
          <a:p>
            <a:r>
              <a:rPr lang="en-US" sz="1800" dirty="0" smtClean="0">
                <a:latin typeface="Calibri" pitchFamily="34" charset="0"/>
                <a:cs typeface="Calibri" pitchFamily="34" charset="0"/>
              </a:rPr>
              <a:t>When small silica dust particles are inhaled, they can embed themselves deeply into the tiny alveolar sacs and ducts in the lungs, where oxygen and carbon dioxide gases are exchanged. There, the lungs cannot clear out the dust by mucous or coughing.</a:t>
            </a: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When fine particles of silica dust are deposited in the lungs, macrophages that ingest the dust particles will set off an inflammation response by releasing </a:t>
            </a:r>
            <a:r>
              <a:rPr lang="en-US" sz="1800" b="1" u="sng" dirty="0" smtClean="0">
                <a:latin typeface="Calibri" pitchFamily="34" charset="0"/>
                <a:cs typeface="Calibri" pitchFamily="34" charset="0"/>
              </a:rPr>
              <a:t>tumor necrosis factors</a:t>
            </a:r>
            <a:r>
              <a:rPr lang="en-US" sz="1800" dirty="0" smtClean="0">
                <a:latin typeface="Calibri" pitchFamily="34" charset="0"/>
                <a:cs typeface="Calibri" pitchFamily="34" charset="0"/>
              </a:rPr>
              <a:t>, </a:t>
            </a:r>
            <a:r>
              <a:rPr lang="en-US" sz="1800" b="1" u="sng" dirty="0" smtClean="0">
                <a:latin typeface="Calibri" pitchFamily="34" charset="0"/>
                <a:cs typeface="Calibri" pitchFamily="34" charset="0"/>
              </a:rPr>
              <a:t>interleukin-1, </a:t>
            </a:r>
            <a:r>
              <a:rPr lang="en-US" sz="1800" b="1" u="sng" dirty="0" err="1" smtClean="0">
                <a:latin typeface="Calibri" pitchFamily="34" charset="0"/>
                <a:cs typeface="Calibri" pitchFamily="34" charset="0"/>
              </a:rPr>
              <a:t>leukotriene</a:t>
            </a:r>
            <a:r>
              <a:rPr lang="en-US" sz="1800" b="1" u="sng" dirty="0" smtClean="0">
                <a:latin typeface="Calibri" pitchFamily="34" charset="0"/>
                <a:cs typeface="Calibri" pitchFamily="34" charset="0"/>
              </a:rPr>
              <a:t> B4 and other cytokines</a:t>
            </a:r>
            <a:r>
              <a:rPr lang="en-US" sz="1800" dirty="0" smtClean="0">
                <a:latin typeface="Calibri" pitchFamily="34" charset="0"/>
                <a:cs typeface="Calibri" pitchFamily="34" charset="0"/>
              </a:rPr>
              <a:t>. In turn, these stimulate fibroblasts to proliferate and produce collagen around the silica particle, thus resulting in fibrosis and the formation of the nodular lesions. </a:t>
            </a: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Characteristic lung tissue pathology in nodular silicosis consists of fibrotic nodules with concentric "onion-skinned" arrangement of collagen fibers, central hyalinization, and a cellular peripheral zone, with lightly </a:t>
            </a:r>
            <a:r>
              <a:rPr lang="en-US" sz="1800" dirty="0" err="1" smtClean="0">
                <a:latin typeface="Calibri" pitchFamily="34" charset="0"/>
                <a:cs typeface="Calibri" pitchFamily="34" charset="0"/>
              </a:rPr>
              <a:t>birefringent</a:t>
            </a:r>
            <a:r>
              <a:rPr lang="en-US" sz="1800" dirty="0" smtClean="0">
                <a:latin typeface="Calibri" pitchFamily="34" charset="0"/>
                <a:cs typeface="Calibri" pitchFamily="34" charset="0"/>
              </a:rPr>
              <a:t> particles seen under polarized light. The </a:t>
            </a:r>
            <a:r>
              <a:rPr lang="en-US" sz="1800" dirty="0" err="1" smtClean="0">
                <a:latin typeface="Calibri" pitchFamily="34" charset="0"/>
                <a:cs typeface="Calibri" pitchFamily="34" charset="0"/>
              </a:rPr>
              <a:t>silicotic</a:t>
            </a:r>
            <a:r>
              <a:rPr lang="en-US" sz="1800" dirty="0" smtClean="0">
                <a:latin typeface="Calibri" pitchFamily="34" charset="0"/>
                <a:cs typeface="Calibri" pitchFamily="34" charset="0"/>
              </a:rPr>
              <a:t> nodule represents a specific tissue response to crystalline silica. In acute silicosis, microscopic pathology shows a periodic acid-Schiff positive alveolar </a:t>
            </a:r>
            <a:r>
              <a:rPr lang="en-US" sz="1800" dirty="0" err="1" smtClean="0">
                <a:latin typeface="Calibri" pitchFamily="34" charset="0"/>
                <a:cs typeface="Calibri" pitchFamily="34" charset="0"/>
              </a:rPr>
              <a:t>exudate</a:t>
            </a:r>
            <a:r>
              <a:rPr lang="en-US" sz="1800" dirty="0" smtClean="0">
                <a:latin typeface="Calibri" pitchFamily="34" charset="0"/>
                <a:cs typeface="Calibri" pitchFamily="34" charset="0"/>
              </a:rPr>
              <a:t> (alveolar </a:t>
            </a:r>
            <a:r>
              <a:rPr lang="en-US" sz="1800" dirty="0" err="1" smtClean="0">
                <a:latin typeface="Calibri" pitchFamily="34" charset="0"/>
                <a:cs typeface="Calibri" pitchFamily="34" charset="0"/>
              </a:rPr>
              <a:t>lipoproteinosis</a:t>
            </a:r>
            <a:r>
              <a:rPr lang="en-US" sz="1800" dirty="0" smtClean="0">
                <a:latin typeface="Calibri" pitchFamily="34" charset="0"/>
                <a:cs typeface="Calibri" pitchFamily="34" charset="0"/>
              </a:rPr>
              <a:t>) and a cellular infiltrate of the alveolar walls</a:t>
            </a:r>
            <a:endParaRPr lang="en-US" sz="1800" dirty="0">
              <a:latin typeface="Calibri" pitchFamily="34" charset="0"/>
              <a:cs typeface="Calibri" pitchFamily="34" charset="0"/>
            </a:endParaRPr>
          </a:p>
        </p:txBody>
      </p:sp>
      <p:sp>
        <p:nvSpPr>
          <p:cNvPr id="3" name="Title 2"/>
          <p:cNvSpPr>
            <a:spLocks noGrp="1"/>
          </p:cNvSpPr>
          <p:nvPr>
            <p:ph type="title"/>
          </p:nvPr>
        </p:nvSpPr>
        <p:spPr/>
        <p:txBody>
          <a:bodyPr>
            <a:normAutofit/>
          </a:bodyPr>
          <a:lstStyle/>
          <a:p>
            <a:pPr algn="ctr"/>
            <a:r>
              <a:rPr lang="en-US" dirty="0" err="1" smtClean="0">
                <a:solidFill>
                  <a:srgbClr val="FF0000"/>
                </a:solidFill>
              </a:rPr>
              <a:t>Pathophysiology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BAD6C81-413D-4BD6-BE56-288C9D8FC5B6}"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52400" y="1981200"/>
            <a:ext cx="8610600" cy="4114800"/>
          </a:xfrm>
        </p:spPr>
        <p:txBody>
          <a:bodyPr/>
          <a:lstStyle/>
          <a:p>
            <a:r>
              <a:rPr lang="en-US" altLang="en-US" sz="2800" dirty="0"/>
              <a:t>Refers to the pulmonary manifestations of exposure to a variety of dusts or aerosols</a:t>
            </a:r>
            <a:endParaRPr lang="en-US" altLang="en-US" dirty="0"/>
          </a:p>
          <a:p>
            <a:pPr marL="850392" lvl="1" indent="-457200">
              <a:buFont typeface="+mj-lt"/>
              <a:buAutoNum type="arabicPeriod"/>
            </a:pPr>
            <a:r>
              <a:rPr lang="en-US" altLang="en-US" sz="3200" dirty="0" smtClean="0">
                <a:solidFill>
                  <a:srgbClr val="FF0000"/>
                </a:solidFill>
              </a:rPr>
              <a:t>Asbestosis</a:t>
            </a:r>
          </a:p>
          <a:p>
            <a:pPr marL="850392" lvl="1" indent="-457200">
              <a:buFont typeface="+mj-lt"/>
              <a:buAutoNum type="arabicPeriod"/>
            </a:pPr>
            <a:r>
              <a:rPr lang="en-US" altLang="en-US" sz="3200" dirty="0" smtClean="0">
                <a:solidFill>
                  <a:srgbClr val="FF0000"/>
                </a:solidFill>
              </a:rPr>
              <a:t>Silicosis</a:t>
            </a:r>
            <a:endParaRPr lang="en-US" altLang="en-US" sz="3200" dirty="0">
              <a:solidFill>
                <a:srgbClr val="FF0000"/>
              </a:solidFill>
            </a:endParaRPr>
          </a:p>
          <a:p>
            <a:pPr marL="850392" lvl="1" indent="-457200">
              <a:buFont typeface="+mj-lt"/>
              <a:buAutoNum type="arabicPeriod"/>
            </a:pPr>
            <a:r>
              <a:rPr lang="en-US" altLang="en-US" sz="3200" dirty="0">
                <a:solidFill>
                  <a:srgbClr val="FF0000"/>
                </a:solidFill>
              </a:rPr>
              <a:t>Coal workers pneumoconiosis</a:t>
            </a:r>
          </a:p>
          <a:p>
            <a:pPr marL="850392" lvl="1" indent="-457200">
              <a:buFont typeface="+mj-lt"/>
              <a:buAutoNum type="arabicPeriod"/>
            </a:pPr>
            <a:r>
              <a:rPr lang="en-US" altLang="en-US" sz="3200" dirty="0" err="1" smtClean="0">
                <a:solidFill>
                  <a:srgbClr val="FF0000"/>
                </a:solidFill>
              </a:rPr>
              <a:t>Berylliosis</a:t>
            </a:r>
            <a:endParaRPr lang="en-US" altLang="en-US" sz="3200" dirty="0">
              <a:solidFill>
                <a:srgbClr val="FF0000"/>
              </a:solidFill>
            </a:endParaRPr>
          </a:p>
          <a:p>
            <a:pPr marL="850392" lvl="1" indent="-457200">
              <a:buFont typeface="+mj-lt"/>
              <a:buAutoNum type="arabicPeriod"/>
            </a:pPr>
            <a:r>
              <a:rPr lang="en-US" altLang="en-US" sz="3200" dirty="0" err="1">
                <a:solidFill>
                  <a:srgbClr val="FF0000"/>
                </a:solidFill>
              </a:rPr>
              <a:t>Siderosis</a:t>
            </a:r>
            <a:endParaRPr lang="en-US" altLang="en-US" sz="3200" dirty="0">
              <a:solidFill>
                <a:srgbClr val="FF0000"/>
              </a:solidFill>
            </a:endParaRPr>
          </a:p>
        </p:txBody>
      </p:sp>
      <p:sp>
        <p:nvSpPr>
          <p:cNvPr id="53250" name="Rectangle 2"/>
          <p:cNvSpPr>
            <a:spLocks noGrp="1" noChangeArrowheads="1"/>
          </p:cNvSpPr>
          <p:nvPr>
            <p:ph type="title"/>
          </p:nvPr>
        </p:nvSpPr>
        <p:spPr/>
        <p:txBody>
          <a:bodyPr/>
          <a:lstStyle/>
          <a:p>
            <a:pPr algn="ctr"/>
            <a:r>
              <a:rPr lang="en-US" altLang="en-US" dirty="0">
                <a:solidFill>
                  <a:srgbClr val="FF0000"/>
                </a:solidFill>
              </a:rPr>
              <a:t>Pneumoconiosis</a:t>
            </a:r>
            <a:r>
              <a:rPr lang="en-US" altLang="en-US" dirty="0"/>
              <a:t/>
            </a:r>
            <a:br>
              <a:rPr lang="en-US" altLang="en-US" dirty="0"/>
            </a:br>
            <a:r>
              <a:rPr lang="en-US" altLang="en-US" sz="2400" dirty="0"/>
              <a:t>(Lung Dust)</a:t>
            </a:r>
            <a:endParaRPr lang="en-US" altLang="en-US" dirty="0"/>
          </a:p>
        </p:txBody>
      </p:sp>
      <p:sp>
        <p:nvSpPr>
          <p:cNvPr id="4" name="Slide Number Placeholder 3"/>
          <p:cNvSpPr>
            <a:spLocks noGrp="1"/>
          </p:cNvSpPr>
          <p:nvPr>
            <p:ph type="sldNum" sz="quarter" idx="12"/>
          </p:nvPr>
        </p:nvSpPr>
        <p:spPr/>
        <p:txBody>
          <a:bodyPr/>
          <a:lstStyle/>
          <a:p>
            <a:fld id="{DBAD6C81-413D-4BD6-BE56-288C9D8FC5B6}"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838200" y="1676400"/>
            <a:ext cx="7924800" cy="4114800"/>
          </a:xfrm>
        </p:spPr>
        <p:txBody>
          <a:bodyPr>
            <a:normAutofit fontScale="92500" lnSpcReduction="20000"/>
          </a:bodyPr>
          <a:lstStyle/>
          <a:p>
            <a:r>
              <a:rPr lang="en-US" altLang="en-US" sz="4000" dirty="0" err="1"/>
              <a:t>Pathophysiology</a:t>
            </a:r>
            <a:r>
              <a:rPr lang="en-US" altLang="en-US" sz="2800" dirty="0"/>
              <a:t>- </a:t>
            </a:r>
            <a:r>
              <a:rPr lang="en-US" altLang="en-US" sz="1800" dirty="0"/>
              <a:t>poorly understood</a:t>
            </a:r>
            <a:endParaRPr lang="en-US" altLang="en-US" sz="2800" dirty="0"/>
          </a:p>
          <a:p>
            <a:pPr lvl="1"/>
            <a:r>
              <a:rPr lang="en-US" altLang="en-US" dirty="0"/>
              <a:t>Direct injury</a:t>
            </a:r>
          </a:p>
          <a:p>
            <a:pPr lvl="1"/>
            <a:r>
              <a:rPr lang="en-US" altLang="en-US" dirty="0"/>
              <a:t>Activation of resident cells</a:t>
            </a:r>
          </a:p>
          <a:p>
            <a:pPr marL="1088136" lvl="2" indent="-457200">
              <a:buFont typeface="+mj-lt"/>
              <a:buAutoNum type="alphaLcPeriod"/>
            </a:pPr>
            <a:r>
              <a:rPr lang="en-US" altLang="en-US" dirty="0"/>
              <a:t>Macrophages</a:t>
            </a:r>
          </a:p>
          <a:p>
            <a:pPr marL="1088136" lvl="2" indent="-457200">
              <a:buFont typeface="+mj-lt"/>
              <a:buAutoNum type="alphaLcPeriod"/>
            </a:pPr>
            <a:r>
              <a:rPr lang="en-US" altLang="en-US" dirty="0"/>
              <a:t>Epithelial cells</a:t>
            </a:r>
          </a:p>
          <a:p>
            <a:pPr marL="1088136" lvl="2" indent="-457200">
              <a:buFont typeface="+mj-lt"/>
              <a:buAutoNum type="alphaLcPeriod"/>
            </a:pPr>
            <a:r>
              <a:rPr lang="en-US" altLang="en-US" dirty="0"/>
              <a:t>Fibroblasts</a:t>
            </a:r>
          </a:p>
          <a:p>
            <a:pPr lvl="1"/>
            <a:r>
              <a:rPr lang="en-US" altLang="en-US" dirty="0"/>
              <a:t>Affected </a:t>
            </a:r>
            <a:r>
              <a:rPr lang="en-US" altLang="en-US" dirty="0" smtClean="0"/>
              <a:t>by</a:t>
            </a:r>
          </a:p>
          <a:p>
            <a:pPr marL="850392" lvl="1" indent="-457200">
              <a:buFont typeface="+mj-lt"/>
              <a:buAutoNum type="arabicPeriod"/>
            </a:pPr>
            <a:r>
              <a:rPr lang="en-US" altLang="en-US" b="1" u="sng" dirty="0" smtClean="0"/>
              <a:t>Dose </a:t>
            </a:r>
          </a:p>
          <a:p>
            <a:pPr marL="850392" lvl="1" indent="-457200">
              <a:buFont typeface="+mj-lt"/>
              <a:buAutoNum type="arabicPeriod"/>
            </a:pPr>
            <a:r>
              <a:rPr lang="en-US" altLang="en-US" b="1" u="sng" dirty="0" smtClean="0"/>
              <a:t>Duration of Exposure</a:t>
            </a:r>
          </a:p>
          <a:p>
            <a:pPr marL="850392" lvl="1" indent="-457200">
              <a:buFont typeface="+mj-lt"/>
              <a:buAutoNum type="arabicPeriod"/>
            </a:pPr>
            <a:r>
              <a:rPr lang="en-US" altLang="en-US" b="1" u="sng" dirty="0" smtClean="0"/>
              <a:t>Size (1-5 </a:t>
            </a:r>
            <a:r>
              <a:rPr lang="en-US" altLang="en-US" b="1" u="sng" dirty="0" smtClean="0">
                <a:latin typeface="Symbol" pitchFamily="18" charset="2"/>
              </a:rPr>
              <a:t>M</a:t>
            </a:r>
            <a:r>
              <a:rPr lang="en-US" altLang="en-US" b="1" u="sng" dirty="0" smtClean="0"/>
              <a:t>m)</a:t>
            </a:r>
          </a:p>
          <a:p>
            <a:pPr marL="850392" lvl="1" indent="-457200">
              <a:buFont typeface="+mj-lt"/>
              <a:buAutoNum type="arabicPeriod"/>
            </a:pPr>
            <a:r>
              <a:rPr lang="en-US" altLang="en-US" b="1" u="sng" dirty="0" smtClean="0"/>
              <a:t>Shape</a:t>
            </a:r>
          </a:p>
          <a:p>
            <a:pPr marL="850392" lvl="1" indent="-457200">
              <a:buFont typeface="+mj-lt"/>
              <a:buAutoNum type="arabicPeriod"/>
            </a:pPr>
            <a:r>
              <a:rPr lang="en-US" altLang="en-US" b="1" u="sng" dirty="0" smtClean="0"/>
              <a:t>Buoyancy: </a:t>
            </a:r>
            <a:r>
              <a:rPr lang="ar-JO" altLang="en-US" sz="2400" b="1" dirty="0" smtClean="0"/>
              <a:t>قابلية الطفوفي الماء</a:t>
            </a:r>
            <a:endParaRPr lang="en-US" altLang="en-US" sz="2400" b="1" dirty="0" smtClean="0"/>
          </a:p>
          <a:p>
            <a:pPr marL="850392" lvl="1" indent="-457200">
              <a:buFont typeface="+mj-lt"/>
              <a:buAutoNum type="arabicPeriod"/>
            </a:pPr>
            <a:r>
              <a:rPr lang="en-US" altLang="en-US" b="1" u="sng" dirty="0" smtClean="0"/>
              <a:t>Solubility of Particles</a:t>
            </a:r>
          </a:p>
        </p:txBody>
      </p:sp>
      <p:sp>
        <p:nvSpPr>
          <p:cNvPr id="55298" name="Rectangle 2"/>
          <p:cNvSpPr>
            <a:spLocks noGrp="1" noChangeArrowheads="1"/>
          </p:cNvSpPr>
          <p:nvPr>
            <p:ph type="title"/>
          </p:nvPr>
        </p:nvSpPr>
        <p:spPr>
          <a:xfrm>
            <a:off x="1066800" y="685800"/>
            <a:ext cx="7086600" cy="533400"/>
          </a:xfrm>
        </p:spPr>
        <p:txBody>
          <a:bodyPr>
            <a:noAutofit/>
          </a:bodyPr>
          <a:lstStyle/>
          <a:p>
            <a:pPr algn="ctr"/>
            <a:r>
              <a:rPr lang="en-US" altLang="en-US" sz="4800" dirty="0">
                <a:solidFill>
                  <a:srgbClr val="FF0000"/>
                </a:solidFill>
              </a:rPr>
              <a:t>Pneumoconiosis</a:t>
            </a:r>
          </a:p>
        </p:txBody>
      </p:sp>
      <p:sp>
        <p:nvSpPr>
          <p:cNvPr id="4" name="Slide Number Placeholder 3"/>
          <p:cNvSpPr>
            <a:spLocks noGrp="1"/>
          </p:cNvSpPr>
          <p:nvPr>
            <p:ph type="sldNum" sz="quarter" idx="12"/>
          </p:nvPr>
        </p:nvSpPr>
        <p:spPr/>
        <p:txBody>
          <a:bodyPr/>
          <a:lstStyle/>
          <a:p>
            <a:fld id="{DBAD6C81-413D-4BD6-BE56-288C9D8FC5B6}"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Rectangle 5"/>
          <p:cNvSpPr>
            <a:spLocks noChangeArrowheads="1"/>
          </p:cNvSpPr>
          <p:nvPr/>
        </p:nvSpPr>
        <p:spPr bwMode="auto">
          <a:xfrm>
            <a:off x="457200" y="228600"/>
            <a:ext cx="8229600"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Tahoma" pitchFamily="34" charset="0"/>
              </a:rPr>
              <a:t>Particulate Matter (PM) </a:t>
            </a:r>
            <a:r>
              <a:rPr lang="en-US" sz="3200" dirty="0" smtClean="0">
                <a:solidFill>
                  <a:schemeClr val="bg1"/>
                </a:solidFill>
                <a:latin typeface="Tahoma" pitchFamily="34" charset="0"/>
              </a:rPr>
              <a:t>Definition</a:t>
            </a:r>
            <a:endParaRPr lang="en-US" dirty="0">
              <a:solidFill>
                <a:schemeClr val="bg1"/>
              </a:solidFill>
              <a:latin typeface="Tahoma" pitchFamily="34" charset="0"/>
            </a:endParaRPr>
          </a:p>
        </p:txBody>
      </p:sp>
      <p:sp>
        <p:nvSpPr>
          <p:cNvPr id="5" name="Rectangle 4"/>
          <p:cNvSpPr/>
          <p:nvPr/>
        </p:nvSpPr>
        <p:spPr>
          <a:xfrm>
            <a:off x="4267200" y="5943600"/>
            <a:ext cx="4572000" cy="400110"/>
          </a:xfrm>
          <a:prstGeom prst="rect">
            <a:avLst/>
          </a:prstGeom>
        </p:spPr>
        <p:txBody>
          <a:bodyPr wrap="square">
            <a:spAutoFit/>
          </a:bodyPr>
          <a:lstStyle/>
          <a:p>
            <a:r>
              <a:rPr lang="en-US" sz="1000" dirty="0" smtClean="0">
                <a:solidFill>
                  <a:schemeClr val="bg1"/>
                </a:solidFill>
              </a:rPr>
              <a:t>M. </a:t>
            </a:r>
            <a:r>
              <a:rPr lang="en-US" sz="1000" dirty="0" err="1" smtClean="0">
                <a:solidFill>
                  <a:schemeClr val="bg1"/>
                </a:solidFill>
              </a:rPr>
              <a:t>Lipsett</a:t>
            </a:r>
            <a:r>
              <a:rPr lang="en-US" sz="1000" dirty="0" smtClean="0">
                <a:solidFill>
                  <a:schemeClr val="bg1"/>
                </a:solidFill>
              </a:rPr>
              <a:t>, California Office of Environmental Health Hazard Assessment</a:t>
            </a:r>
            <a:endParaRPr lang="en-US" sz="1000" dirty="0">
              <a:solidFill>
                <a:schemeClr val="bg1"/>
              </a:solidFill>
            </a:endParaRPr>
          </a:p>
        </p:txBody>
      </p:sp>
      <p:pic>
        <p:nvPicPr>
          <p:cNvPr id="8" name="Picture 2" descr="http://www.pscleanair.org/images/basics-pm-cap-hair.jpg"/>
          <p:cNvPicPr>
            <a:picLocks noGrp="1" noChangeAspect="1" noChangeArrowheads="1"/>
          </p:cNvPicPr>
          <p:nvPr>
            <p:ph type="pic" idx="1"/>
          </p:nvPr>
        </p:nvPicPr>
        <p:blipFill>
          <a:blip r:embed="rId3" cstate="print"/>
          <a:srcRect t="7375" b="7375"/>
          <a:stretch>
            <a:fillRect/>
          </a:stretch>
        </p:blipFill>
        <p:spPr>
          <a:xfrm>
            <a:off x="4495800" y="1066800"/>
            <a:ext cx="4648200" cy="4800600"/>
          </a:xfrm>
        </p:spPr>
        <p:style>
          <a:lnRef idx="0">
            <a:schemeClr val="accent6"/>
          </a:lnRef>
          <a:fillRef idx="3">
            <a:schemeClr val="accent6"/>
          </a:fillRef>
          <a:effectRef idx="3">
            <a:schemeClr val="accent6"/>
          </a:effectRef>
          <a:fontRef idx="minor">
            <a:schemeClr val="lt1"/>
          </a:fontRef>
        </p:style>
      </p:pic>
      <p:sp>
        <p:nvSpPr>
          <p:cNvPr id="9" name="Rectangle 8"/>
          <p:cNvSpPr/>
          <p:nvPr/>
        </p:nvSpPr>
        <p:spPr>
          <a:xfrm>
            <a:off x="228600" y="1066800"/>
            <a:ext cx="4191000" cy="4985980"/>
          </a:xfrm>
          <a:prstGeom prst="rect">
            <a:avLst/>
          </a:prstGeom>
        </p:spPr>
        <p:txBody>
          <a:bodyPr wrap="square">
            <a:spAutoFit/>
          </a:bodyPr>
          <a:lstStyle/>
          <a:p>
            <a:r>
              <a:rPr lang="en-US" sz="1400" dirty="0" smtClean="0">
                <a:solidFill>
                  <a:schemeClr val="bg1"/>
                </a:solidFill>
                <a:latin typeface="+mn-lt"/>
              </a:rPr>
              <a:t>Tiny, discrete solid or aerosol particles in the air.</a:t>
            </a:r>
          </a:p>
          <a:p>
            <a:endParaRPr lang="en-US" sz="1400" dirty="0" smtClean="0">
              <a:solidFill>
                <a:schemeClr val="bg1"/>
              </a:solidFill>
              <a:latin typeface="+mn-lt"/>
            </a:endParaRPr>
          </a:p>
          <a:p>
            <a:r>
              <a:rPr lang="en-US" sz="1400" dirty="0" smtClean="0">
                <a:solidFill>
                  <a:schemeClr val="bg1"/>
                </a:solidFill>
                <a:latin typeface="+mn-lt"/>
              </a:rPr>
              <a:t>Composed of inorganic and organic materials. </a:t>
            </a:r>
            <a:br>
              <a:rPr lang="en-US" sz="1400" dirty="0" smtClean="0">
                <a:solidFill>
                  <a:schemeClr val="bg1"/>
                </a:solidFill>
                <a:latin typeface="+mn-lt"/>
              </a:rPr>
            </a:br>
            <a:r>
              <a:rPr lang="en-US" sz="1400" dirty="0" smtClean="0">
                <a:solidFill>
                  <a:schemeClr val="bg1"/>
                </a:solidFill>
                <a:latin typeface="+mn-lt"/>
              </a:rPr>
              <a:t/>
            </a:r>
            <a:br>
              <a:rPr lang="en-US" sz="1400" dirty="0" smtClean="0">
                <a:solidFill>
                  <a:schemeClr val="bg1"/>
                </a:solidFill>
                <a:latin typeface="+mn-lt"/>
              </a:rPr>
            </a:br>
            <a:r>
              <a:rPr lang="en-US" sz="1400" dirty="0" smtClean="0">
                <a:solidFill>
                  <a:schemeClr val="bg1"/>
                </a:solidFill>
                <a:latin typeface="+mn-lt"/>
              </a:rPr>
              <a:t>They are different in term of:</a:t>
            </a:r>
            <a:br>
              <a:rPr lang="en-US" sz="1400" dirty="0" smtClean="0">
                <a:solidFill>
                  <a:schemeClr val="bg1"/>
                </a:solidFill>
                <a:latin typeface="+mn-lt"/>
              </a:rPr>
            </a:br>
            <a:r>
              <a:rPr lang="en-US" sz="1400" dirty="0" smtClean="0">
                <a:solidFill>
                  <a:schemeClr val="bg1"/>
                </a:solidFill>
                <a:latin typeface="+mn-lt"/>
              </a:rPr>
              <a:t>1.Size. </a:t>
            </a:r>
            <a:br>
              <a:rPr lang="en-US" sz="1400" dirty="0" smtClean="0">
                <a:solidFill>
                  <a:schemeClr val="bg1"/>
                </a:solidFill>
                <a:latin typeface="+mn-lt"/>
              </a:rPr>
            </a:br>
            <a:r>
              <a:rPr lang="en-US" sz="1400" dirty="0" smtClean="0">
                <a:solidFill>
                  <a:schemeClr val="bg1"/>
                </a:solidFill>
                <a:latin typeface="+mn-lt"/>
              </a:rPr>
              <a:t>2.Formation Mechanism</a:t>
            </a:r>
            <a:br>
              <a:rPr lang="en-US" sz="1400" dirty="0" smtClean="0">
                <a:solidFill>
                  <a:schemeClr val="bg1"/>
                </a:solidFill>
                <a:latin typeface="+mn-lt"/>
              </a:rPr>
            </a:br>
            <a:r>
              <a:rPr lang="en-US" sz="1400" dirty="0" smtClean="0">
                <a:solidFill>
                  <a:schemeClr val="bg1"/>
                </a:solidFill>
                <a:latin typeface="+mn-lt"/>
              </a:rPr>
              <a:t>3.Source. </a:t>
            </a:r>
            <a:br>
              <a:rPr lang="en-US" sz="1400" dirty="0" smtClean="0">
                <a:solidFill>
                  <a:schemeClr val="bg1"/>
                </a:solidFill>
                <a:latin typeface="+mn-lt"/>
              </a:rPr>
            </a:br>
            <a:r>
              <a:rPr lang="en-US" sz="1400" dirty="0" smtClean="0">
                <a:solidFill>
                  <a:schemeClr val="bg1"/>
                </a:solidFill>
                <a:latin typeface="+mn-lt"/>
              </a:rPr>
              <a:t>4.Chemical Composition.</a:t>
            </a:r>
          </a:p>
          <a:p>
            <a:endParaRPr lang="en-US" sz="1400" dirty="0" smtClean="0">
              <a:solidFill>
                <a:schemeClr val="bg1"/>
              </a:solidFill>
              <a:latin typeface="+mn-lt"/>
            </a:endParaRPr>
          </a:p>
          <a:p>
            <a:endParaRPr lang="en-US" sz="1400" dirty="0" smtClean="0">
              <a:solidFill>
                <a:schemeClr val="bg1"/>
              </a:solidFill>
              <a:latin typeface="+mn-lt"/>
            </a:endParaRPr>
          </a:p>
          <a:p>
            <a:r>
              <a:rPr lang="en-US" sz="1600" dirty="0" smtClean="0">
                <a:solidFill>
                  <a:srgbClr val="FF0000"/>
                </a:solidFill>
                <a:latin typeface="+mn-lt"/>
              </a:rPr>
              <a:t>Aerodynamic diameter is an expression of a particle's aerodynamic behavior as if it were a perfect sphere with unit-density and diameter equal to the aerodynamic diameter.</a:t>
            </a:r>
          </a:p>
          <a:p>
            <a:endParaRPr lang="en-US" sz="1400" dirty="0" smtClean="0">
              <a:solidFill>
                <a:schemeClr val="bg1"/>
              </a:solidFill>
              <a:latin typeface="+mn-lt"/>
            </a:endParaRPr>
          </a:p>
          <a:p>
            <a:endParaRPr lang="en-US" sz="1400" dirty="0" smtClean="0">
              <a:solidFill>
                <a:schemeClr val="bg1"/>
              </a:solidFill>
              <a:latin typeface="+mn-lt"/>
            </a:endParaRPr>
          </a:p>
          <a:p>
            <a:pPr>
              <a:buClr>
                <a:srgbClr val="FF0000"/>
              </a:buClr>
              <a:buFont typeface="Wingdings" pitchFamily="2" charset="2"/>
              <a:buChar char="ü"/>
            </a:pPr>
            <a:r>
              <a:rPr lang="en-US" sz="1400" dirty="0" smtClean="0">
                <a:solidFill>
                  <a:schemeClr val="bg1"/>
                </a:solidFill>
                <a:latin typeface="+mn-lt"/>
              </a:rPr>
              <a:t>dot (</a:t>
            </a:r>
            <a:r>
              <a:rPr lang="en-US" sz="1400" b="1" dirty="0" smtClean="0">
                <a:solidFill>
                  <a:schemeClr val="bg1"/>
                </a:solidFill>
                <a:latin typeface="+mn-lt"/>
              </a:rPr>
              <a:t>.</a:t>
            </a:r>
            <a:r>
              <a:rPr lang="en-US" sz="1400" dirty="0" smtClean="0">
                <a:solidFill>
                  <a:schemeClr val="bg1"/>
                </a:solidFill>
                <a:latin typeface="+mn-lt"/>
              </a:rPr>
              <a:t>) = 615 microns.</a:t>
            </a:r>
          </a:p>
          <a:p>
            <a:pPr>
              <a:buClr>
                <a:srgbClr val="FF0000"/>
              </a:buClr>
              <a:buFont typeface="Wingdings" pitchFamily="2" charset="2"/>
              <a:buChar char="ü"/>
            </a:pPr>
            <a:r>
              <a:rPr lang="en-US" sz="1400" dirty="0" smtClean="0">
                <a:solidFill>
                  <a:schemeClr val="bg1"/>
                </a:solidFill>
                <a:latin typeface="+mn-lt"/>
              </a:rPr>
              <a:t>The eye can see particles </a:t>
            </a:r>
            <a:r>
              <a:rPr lang="en-US" sz="1400" u="sng" dirty="0" smtClean="0">
                <a:solidFill>
                  <a:schemeClr val="bg1"/>
                </a:solidFill>
                <a:latin typeface="+mn-lt"/>
              </a:rPr>
              <a:t>&gt;</a:t>
            </a:r>
            <a:r>
              <a:rPr lang="en-US" sz="1400" dirty="0" smtClean="0">
                <a:solidFill>
                  <a:schemeClr val="bg1"/>
                </a:solidFill>
                <a:latin typeface="+mn-lt"/>
              </a:rPr>
              <a:t> 40 microns.</a:t>
            </a:r>
          </a:p>
          <a:p>
            <a:pPr>
              <a:buClr>
                <a:srgbClr val="FF0000"/>
              </a:buClr>
              <a:buFont typeface="Wingdings" pitchFamily="2" charset="2"/>
              <a:buChar char="ü"/>
            </a:pPr>
            <a:r>
              <a:rPr lang="en-US" sz="1400" dirty="0" smtClean="0">
                <a:solidFill>
                  <a:schemeClr val="bg1"/>
                </a:solidFill>
                <a:latin typeface="+mn-lt"/>
              </a:rPr>
              <a:t>One micron is one-millionth of a meter.</a:t>
            </a:r>
            <a:endParaRPr lang="en-US" sz="1400" dirty="0">
              <a:solidFill>
                <a:schemeClr val="bg1"/>
              </a:solidFill>
              <a:latin typeface="+mn-lt"/>
            </a:endParaRPr>
          </a:p>
        </p:txBody>
      </p:sp>
      <p:sp>
        <p:nvSpPr>
          <p:cNvPr id="7" name="Slide Number Placeholder 6"/>
          <p:cNvSpPr>
            <a:spLocks noGrp="1"/>
          </p:cNvSpPr>
          <p:nvPr>
            <p:ph type="sldNum" sz="quarter" idx="12"/>
          </p:nvPr>
        </p:nvSpPr>
        <p:spPr/>
        <p:txBody>
          <a:bodyPr/>
          <a:lstStyle/>
          <a:p>
            <a:pPr>
              <a:defRPr/>
            </a:pPr>
            <a:fld id="{3C719530-8F7A-42E6-AECD-7E3CAF69CD19}" type="slidenum">
              <a:rPr lang="en-US" smtClean="0">
                <a:solidFill>
                  <a:schemeClr val="bg1"/>
                </a:solidFill>
              </a:rPr>
              <a:pPr>
                <a:defRPr/>
              </a:pPr>
              <a:t>5</a:t>
            </a:fld>
            <a:endParaRPr lang="en-US">
              <a:solidFill>
                <a:schemeClr val="bg1"/>
              </a:solidFill>
            </a:endParaRPr>
          </a:p>
        </p:txBody>
      </p:sp>
      <p:sp>
        <p:nvSpPr>
          <p:cNvPr id="10" name="Footer Placeholder 9"/>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685800" y="1066800"/>
            <a:ext cx="7772400" cy="4552950"/>
          </a:xfrm>
        </p:spPr>
        <p:txBody>
          <a:bodyPr>
            <a:normAutofit fontScale="77500" lnSpcReduction="20000"/>
          </a:bodyPr>
          <a:lstStyle/>
          <a:p>
            <a:pPr algn="ctr">
              <a:lnSpc>
                <a:spcPct val="90000"/>
              </a:lnSpc>
            </a:pPr>
            <a:r>
              <a:rPr lang="en-US" sz="10400" b="1" dirty="0" smtClean="0">
                <a:solidFill>
                  <a:srgbClr val="FF0000"/>
                </a:solidFill>
              </a:rPr>
              <a:t>Silicosis </a:t>
            </a:r>
          </a:p>
          <a:p>
            <a:pPr algn="ctr">
              <a:lnSpc>
                <a:spcPct val="90000"/>
              </a:lnSpc>
            </a:pPr>
            <a:endParaRPr lang="en-US" sz="4000" b="1" dirty="0" smtClean="0">
              <a:solidFill>
                <a:srgbClr val="FF0000"/>
              </a:solidFill>
            </a:endParaRPr>
          </a:p>
          <a:p>
            <a:pPr algn="ctr">
              <a:lnSpc>
                <a:spcPct val="90000"/>
              </a:lnSpc>
            </a:pPr>
            <a:r>
              <a:rPr lang="en-US" sz="4000" b="1" dirty="0" smtClean="0">
                <a:solidFill>
                  <a:srgbClr val="FF0000"/>
                </a:solidFill>
              </a:rPr>
              <a:t>What Is Silicosis?</a:t>
            </a:r>
          </a:p>
          <a:p>
            <a:pPr>
              <a:lnSpc>
                <a:spcPct val="90000"/>
              </a:lnSpc>
              <a:buFontTx/>
              <a:buNone/>
            </a:pPr>
            <a:endParaRPr lang="en-US" sz="4000" b="1" dirty="0" smtClean="0"/>
          </a:p>
          <a:p>
            <a:pPr lvl="1">
              <a:lnSpc>
                <a:spcPct val="90000"/>
              </a:lnSpc>
              <a:buFontTx/>
              <a:buChar char="•"/>
            </a:pPr>
            <a:endParaRPr lang="en-US" sz="3200" dirty="0" smtClean="0"/>
          </a:p>
          <a:p>
            <a:pPr lvl="1">
              <a:lnSpc>
                <a:spcPct val="200000"/>
              </a:lnSpc>
              <a:buFontTx/>
              <a:buChar char="•"/>
            </a:pPr>
            <a:r>
              <a:rPr lang="en-US" sz="2800" dirty="0" smtClean="0"/>
              <a:t>Silicosis is a disabling, nonreversible and sometimes fatal lung disease caused by overexposure to </a:t>
            </a:r>
            <a:r>
              <a:rPr lang="en-US" sz="2800" b="1" u="sng" dirty="0" smtClean="0">
                <a:solidFill>
                  <a:srgbClr val="FF0000"/>
                </a:solidFill>
              </a:rPr>
              <a:t>respirable crystalline silica. </a:t>
            </a:r>
          </a:p>
          <a:p>
            <a:pPr>
              <a:lnSpc>
                <a:spcPct val="90000"/>
              </a:lnSpc>
              <a:buFontTx/>
              <a:buChar char="•"/>
            </a:pPr>
            <a:endParaRPr lang="en-US" dirty="0"/>
          </a:p>
        </p:txBody>
      </p:sp>
      <p:sp>
        <p:nvSpPr>
          <p:cNvPr id="3" name="Slide Number Placeholder 2"/>
          <p:cNvSpPr>
            <a:spLocks noGrp="1"/>
          </p:cNvSpPr>
          <p:nvPr>
            <p:ph type="sldNum" sz="quarter" idx="12"/>
          </p:nvPr>
        </p:nvSpPr>
        <p:spPr/>
        <p:txBody>
          <a:bodyPr/>
          <a:lstStyle/>
          <a:p>
            <a:fld id="{DBAD6C81-413D-4BD6-BE56-288C9D8FC5B6}" type="slidenum">
              <a:rPr lang="en-US" smtClean="0"/>
              <a:pPr/>
              <a:t>6</a:t>
            </a:fld>
            <a:endParaRPr lang="en-US"/>
          </a:p>
        </p:txBody>
      </p:sp>
      <p:sp>
        <p:nvSpPr>
          <p:cNvPr id="4" name="Footer Placeholder 3"/>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1481328"/>
            <a:ext cx="9144000" cy="4525963"/>
          </a:xfrm>
        </p:spPr>
        <p:txBody>
          <a:bodyPr/>
          <a:lstStyle/>
          <a:p>
            <a:r>
              <a:rPr lang="en-US" sz="2400" dirty="0"/>
              <a:t>Crystalline silicon dioxide (quartz)</a:t>
            </a:r>
          </a:p>
          <a:p>
            <a:r>
              <a:rPr lang="en-US" sz="2400" dirty="0" smtClean="0"/>
              <a:t>Most </a:t>
            </a:r>
            <a:r>
              <a:rPr lang="en-US" sz="2400" dirty="0"/>
              <a:t>prevalent occupational disease in the world</a:t>
            </a:r>
          </a:p>
          <a:p>
            <a:r>
              <a:rPr lang="en-US" sz="2400" dirty="0"/>
              <a:t>Sandblasters, mine </a:t>
            </a:r>
            <a:r>
              <a:rPr lang="en-US" sz="2400" dirty="0" smtClean="0"/>
              <a:t>workers</a:t>
            </a:r>
          </a:p>
          <a:p>
            <a:r>
              <a:rPr lang="en-US" sz="2400" dirty="0" smtClean="0"/>
              <a:t>Desert lung disease</a:t>
            </a:r>
          </a:p>
          <a:p>
            <a:pPr>
              <a:buNone/>
            </a:pPr>
            <a:endParaRPr lang="en-US" sz="2400" dirty="0" smtClean="0"/>
          </a:p>
          <a:p>
            <a:r>
              <a:rPr lang="en-US" dirty="0" err="1" smtClean="0"/>
              <a:t>Pneumonoultramicroscopicsilicovolcanoconiosis</a:t>
            </a:r>
            <a:endParaRPr lang="en-US" smtClean="0"/>
          </a:p>
          <a:p>
            <a:pPr algn="ctr">
              <a:buNone/>
            </a:pPr>
            <a:r>
              <a:rPr lang="en-US" sz="1100" smtClean="0"/>
              <a:t>the </a:t>
            </a:r>
            <a:r>
              <a:rPr lang="en-US" sz="1100" dirty="0" smtClean="0"/>
              <a:t>Longest Word Ever To Appear In An English Language Dictionary.</a:t>
            </a:r>
            <a:endParaRPr lang="en-US" sz="1100" dirty="0"/>
          </a:p>
        </p:txBody>
      </p:sp>
      <p:sp>
        <p:nvSpPr>
          <p:cNvPr id="17410" name="Rectangle 2"/>
          <p:cNvSpPr>
            <a:spLocks noGrp="1" noChangeArrowheads="1"/>
          </p:cNvSpPr>
          <p:nvPr>
            <p:ph type="title"/>
          </p:nvPr>
        </p:nvSpPr>
        <p:spPr/>
        <p:txBody>
          <a:bodyPr/>
          <a:lstStyle/>
          <a:p>
            <a:pPr algn="ctr"/>
            <a:r>
              <a:rPr lang="en-US" b="1" dirty="0">
                <a:solidFill>
                  <a:srgbClr val="FF0000"/>
                </a:solidFill>
              </a:rPr>
              <a:t>Silicosis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BAD6C81-413D-4BD6-BE56-288C9D8FC5B6}"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505200" y="0"/>
            <a:ext cx="2466975" cy="24384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6248400" y="0"/>
            <a:ext cx="2895600" cy="22860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0" y="0"/>
            <a:ext cx="3251200" cy="2438400"/>
          </a:xfrm>
          <a:prstGeom prst="rect">
            <a:avLst/>
          </a:prstGeom>
          <a:noFill/>
          <a:ln w="9525">
            <a:noFill/>
            <a:miter lim="800000"/>
            <a:headEnd/>
            <a:tailEnd/>
          </a:ln>
        </p:spPr>
      </p:pic>
      <p:pic>
        <p:nvPicPr>
          <p:cNvPr id="18437" name="Picture 5"/>
          <p:cNvPicPr>
            <a:picLocks noChangeAspect="1" noChangeArrowheads="1"/>
          </p:cNvPicPr>
          <p:nvPr/>
        </p:nvPicPr>
        <p:blipFill>
          <a:blip r:embed="rId5" cstate="print"/>
          <a:srcRect/>
          <a:stretch>
            <a:fillRect/>
          </a:stretch>
        </p:blipFill>
        <p:spPr bwMode="auto">
          <a:xfrm>
            <a:off x="0" y="2667000"/>
            <a:ext cx="3200400" cy="2667000"/>
          </a:xfrm>
          <a:prstGeom prst="rect">
            <a:avLst/>
          </a:prstGeom>
          <a:noFill/>
          <a:ln w="9525">
            <a:noFill/>
            <a:miter lim="800000"/>
            <a:headEnd/>
            <a:tailEnd/>
          </a:ln>
        </p:spPr>
      </p:pic>
      <p:pic>
        <p:nvPicPr>
          <p:cNvPr id="18438" name="Picture 6"/>
          <p:cNvPicPr>
            <a:picLocks noChangeAspect="1" noChangeArrowheads="1"/>
          </p:cNvPicPr>
          <p:nvPr/>
        </p:nvPicPr>
        <p:blipFill>
          <a:blip r:embed="rId6" cstate="print"/>
          <a:srcRect/>
          <a:stretch>
            <a:fillRect/>
          </a:stretch>
        </p:blipFill>
        <p:spPr bwMode="auto">
          <a:xfrm>
            <a:off x="6248400" y="2667001"/>
            <a:ext cx="2895600" cy="2590800"/>
          </a:xfrm>
          <a:prstGeom prst="rect">
            <a:avLst/>
          </a:prstGeom>
          <a:noFill/>
          <a:ln w="9525">
            <a:noFill/>
            <a:miter lim="800000"/>
            <a:headEnd/>
            <a:tailEnd/>
          </a:ln>
        </p:spPr>
      </p:pic>
      <p:sp>
        <p:nvSpPr>
          <p:cNvPr id="7" name="Rectangle 6"/>
          <p:cNvSpPr/>
          <p:nvPr/>
        </p:nvSpPr>
        <p:spPr>
          <a:xfrm>
            <a:off x="6248400" y="5257800"/>
            <a:ext cx="2895600" cy="461665"/>
          </a:xfrm>
          <a:prstGeom prst="rect">
            <a:avLst/>
          </a:prstGeom>
        </p:spPr>
        <p:txBody>
          <a:bodyPr wrap="square">
            <a:spAutoFit/>
          </a:bodyPr>
          <a:lstStyle/>
          <a:p>
            <a:r>
              <a:rPr lang="en-US" sz="1200" dirty="0" smtClean="0"/>
              <a:t>Bundle of optical fibers composed </a:t>
            </a:r>
          </a:p>
          <a:p>
            <a:r>
              <a:rPr lang="en-US" sz="1200" dirty="0" smtClean="0"/>
              <a:t>of high purity silica.</a:t>
            </a:r>
            <a:endParaRPr lang="en-US" sz="1200" dirty="0"/>
          </a:p>
        </p:txBody>
      </p:sp>
      <p:pic>
        <p:nvPicPr>
          <p:cNvPr id="18439" name="Picture 7"/>
          <p:cNvPicPr>
            <a:picLocks noChangeAspect="1" noChangeArrowheads="1"/>
          </p:cNvPicPr>
          <p:nvPr/>
        </p:nvPicPr>
        <p:blipFill>
          <a:blip r:embed="rId7" cstate="print"/>
          <a:srcRect/>
          <a:stretch>
            <a:fillRect/>
          </a:stretch>
        </p:blipFill>
        <p:spPr bwMode="auto">
          <a:xfrm>
            <a:off x="3429000" y="2667000"/>
            <a:ext cx="2514600" cy="2638425"/>
          </a:xfrm>
          <a:prstGeom prst="rect">
            <a:avLst/>
          </a:prstGeom>
          <a:noFill/>
          <a:ln w="9525">
            <a:noFill/>
            <a:miter lim="800000"/>
            <a:headEnd/>
            <a:tailEnd/>
          </a:ln>
        </p:spPr>
      </p:pic>
      <p:sp>
        <p:nvSpPr>
          <p:cNvPr id="9" name="Rectangle 8"/>
          <p:cNvSpPr/>
          <p:nvPr/>
        </p:nvSpPr>
        <p:spPr>
          <a:xfrm>
            <a:off x="3429000" y="5257800"/>
            <a:ext cx="2286000" cy="646331"/>
          </a:xfrm>
          <a:prstGeom prst="rect">
            <a:avLst/>
          </a:prstGeom>
        </p:spPr>
        <p:txBody>
          <a:bodyPr wrap="square">
            <a:spAutoFit/>
          </a:bodyPr>
          <a:lstStyle/>
          <a:p>
            <a:r>
              <a:rPr lang="en-US" sz="1200" dirty="0" smtClean="0"/>
              <a:t>Quartz sand (silica) as main raw material for commercial glass production</a:t>
            </a:r>
            <a:endParaRPr lang="en-US" sz="1200" dirty="0"/>
          </a:p>
        </p:txBody>
      </p:sp>
      <p:sp>
        <p:nvSpPr>
          <p:cNvPr id="10" name="Rectangle 9"/>
          <p:cNvSpPr/>
          <p:nvPr/>
        </p:nvSpPr>
        <p:spPr>
          <a:xfrm>
            <a:off x="0" y="5334000"/>
            <a:ext cx="2895600" cy="600164"/>
          </a:xfrm>
          <a:prstGeom prst="rect">
            <a:avLst/>
          </a:prstGeom>
        </p:spPr>
        <p:txBody>
          <a:bodyPr wrap="square">
            <a:spAutoFit/>
          </a:bodyPr>
          <a:lstStyle/>
          <a:p>
            <a:r>
              <a:rPr lang="en-US" sz="1100" dirty="0" smtClean="0"/>
              <a:t>Tetrahedral coordination of silica (SiO2), the basic building block of the most ideal glass former.</a:t>
            </a:r>
            <a:endParaRPr lang="en-US" sz="1100" dirty="0"/>
          </a:p>
        </p:txBody>
      </p:sp>
      <p:sp>
        <p:nvSpPr>
          <p:cNvPr id="11" name="Rectangle 10"/>
          <p:cNvSpPr/>
          <p:nvPr/>
        </p:nvSpPr>
        <p:spPr>
          <a:xfrm>
            <a:off x="6553200" y="2362201"/>
            <a:ext cx="2140330" cy="307777"/>
          </a:xfrm>
          <a:prstGeom prst="rect">
            <a:avLst/>
          </a:prstGeom>
        </p:spPr>
        <p:txBody>
          <a:bodyPr wrap="square">
            <a:spAutoFit/>
          </a:bodyPr>
          <a:lstStyle/>
          <a:p>
            <a:r>
              <a:rPr lang="en-US" sz="1400" dirty="0" smtClean="0"/>
              <a:t>Pure silicon dioxide</a:t>
            </a:r>
            <a:endParaRPr lang="en-US" sz="1400" dirty="0"/>
          </a:p>
        </p:txBody>
      </p:sp>
      <p:sp>
        <p:nvSpPr>
          <p:cNvPr id="12" name="Slide Number Placeholder 11"/>
          <p:cNvSpPr>
            <a:spLocks noGrp="1"/>
          </p:cNvSpPr>
          <p:nvPr>
            <p:ph type="sldNum" sz="quarter" idx="12"/>
          </p:nvPr>
        </p:nvSpPr>
        <p:spPr/>
        <p:txBody>
          <a:bodyPr/>
          <a:lstStyle/>
          <a:p>
            <a:fld id="{DBAD6C81-413D-4BD6-BE56-288C9D8FC5B6}" type="slidenum">
              <a:rPr lang="en-US" smtClean="0"/>
              <a:pPr/>
              <a:t>8</a:t>
            </a:fld>
            <a:endParaRPr lang="en-US"/>
          </a:p>
        </p:txBody>
      </p:sp>
      <p:sp>
        <p:nvSpPr>
          <p:cNvPr id="13" name="Footer Placeholder 12"/>
          <p:cNvSpPr>
            <a:spLocks noGrp="1"/>
          </p:cNvSpPr>
          <p:nvPr>
            <p:ph type="ftr" sz="quarter" idx="11"/>
          </p:nvPr>
        </p:nvSpPr>
        <p:spPr/>
        <p:txBody>
          <a:bodyPr/>
          <a:lstStyle/>
          <a:p>
            <a:r>
              <a:rPr lang="en-US" smtClean="0"/>
              <a:t>Nedal AAA</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28600" y="1295400"/>
            <a:ext cx="8686800" cy="4914166"/>
          </a:xfrm>
          <a:noFill/>
          <a:ln/>
        </p:spPr>
        <p:txBody>
          <a:bodyPr wrap="square">
            <a:spAutoFit/>
          </a:bodyPr>
          <a:lstStyle/>
          <a:p>
            <a:r>
              <a:rPr lang="en-US" altLang="en-US" sz="2800" b="1" dirty="0" smtClean="0">
                <a:solidFill>
                  <a:srgbClr val="FF0000"/>
                </a:solidFill>
              </a:rPr>
              <a:t>Risk factors</a:t>
            </a:r>
          </a:p>
          <a:p>
            <a:pPr>
              <a:buNone/>
            </a:pPr>
            <a:endParaRPr lang="en-US" altLang="en-US" sz="2800" b="1" dirty="0">
              <a:solidFill>
                <a:srgbClr val="FF0000"/>
              </a:solidFill>
            </a:endParaRPr>
          </a:p>
          <a:p>
            <a:pPr lvl="1" algn="ctr">
              <a:buNone/>
            </a:pPr>
            <a:r>
              <a:rPr lang="en-US" altLang="en-US" dirty="0"/>
              <a:t>Crystalline silica is one of the most common substances in the earth’s </a:t>
            </a:r>
            <a:r>
              <a:rPr lang="en-US" altLang="en-US" dirty="0" smtClean="0"/>
              <a:t>crust</a:t>
            </a:r>
          </a:p>
          <a:p>
            <a:pPr lvl="1" algn="ctr">
              <a:buNone/>
            </a:pPr>
            <a:endParaRPr lang="en-US" altLang="en-US" dirty="0"/>
          </a:p>
          <a:p>
            <a:pPr marL="1088136" lvl="2" indent="-457200">
              <a:buFont typeface="+mj-lt"/>
              <a:buAutoNum type="arabicPeriod"/>
            </a:pPr>
            <a:r>
              <a:rPr lang="en-US" altLang="en-US" dirty="0"/>
              <a:t>Mining or quarrying</a:t>
            </a:r>
          </a:p>
          <a:p>
            <a:pPr marL="1088136" lvl="2" indent="-457200">
              <a:buFont typeface="+mj-lt"/>
              <a:buAutoNum type="arabicPeriod"/>
            </a:pPr>
            <a:r>
              <a:rPr lang="en-US" altLang="en-US" dirty="0"/>
              <a:t>Ceramics (dry pottery, kiln operator, china industry) </a:t>
            </a:r>
          </a:p>
          <a:p>
            <a:pPr marL="1088136" lvl="2" indent="-457200">
              <a:buFont typeface="+mj-lt"/>
              <a:buAutoNum type="arabicPeriod"/>
            </a:pPr>
            <a:r>
              <a:rPr lang="en-US" altLang="en-US" dirty="0"/>
              <a:t>Foundry </a:t>
            </a:r>
            <a:r>
              <a:rPr lang="en-US" altLang="en-US" dirty="0" smtClean="0"/>
              <a:t>work</a:t>
            </a:r>
            <a:endParaRPr lang="en-US" altLang="en-US" dirty="0"/>
          </a:p>
          <a:p>
            <a:pPr marL="1371600" lvl="3" indent="-457200">
              <a:buFont typeface="Courier New" pitchFamily="49" charset="0"/>
              <a:buChar char="o"/>
            </a:pPr>
            <a:r>
              <a:rPr lang="en-US" altLang="en-US" dirty="0"/>
              <a:t>Molten steel is poured into a mold, or over a cast made of </a:t>
            </a:r>
            <a:r>
              <a:rPr lang="en-US" altLang="en-US" u="sng" dirty="0"/>
              <a:t>quartz</a:t>
            </a:r>
            <a:r>
              <a:rPr lang="en-US" altLang="en-US" dirty="0"/>
              <a:t> bonded by </a:t>
            </a:r>
            <a:r>
              <a:rPr lang="en-US" altLang="en-US" u="sng" dirty="0"/>
              <a:t>clays</a:t>
            </a:r>
            <a:r>
              <a:rPr lang="en-US" altLang="en-US" dirty="0"/>
              <a:t> and </a:t>
            </a:r>
            <a:r>
              <a:rPr lang="en-US" altLang="en-US" u="sng" dirty="0"/>
              <a:t>resins</a:t>
            </a:r>
            <a:r>
              <a:rPr lang="en-US" altLang="en-US" dirty="0"/>
              <a:t> (</a:t>
            </a:r>
            <a:r>
              <a:rPr lang="en-US" altLang="en-US" dirty="0" err="1"/>
              <a:t>coremakers</a:t>
            </a:r>
            <a:r>
              <a:rPr lang="en-US" altLang="en-US" dirty="0"/>
              <a:t>)</a:t>
            </a:r>
          </a:p>
          <a:p>
            <a:pPr marL="1371600" lvl="3" indent="-457200">
              <a:buFont typeface="Courier New" pitchFamily="49" charset="0"/>
              <a:buChar char="o"/>
            </a:pPr>
            <a:r>
              <a:rPr lang="en-US" altLang="en-US" dirty="0"/>
              <a:t>Respirable silica occurs in creating/breaking the mold,  and polishing the resulting steel </a:t>
            </a:r>
            <a:r>
              <a:rPr lang="en-US" altLang="en-US" dirty="0" smtClean="0"/>
              <a:t>surfaces</a:t>
            </a:r>
            <a:endParaRPr lang="en-US" altLang="en-US" dirty="0"/>
          </a:p>
          <a:p>
            <a:pPr marL="1088136" lvl="2" indent="-457200">
              <a:buFont typeface="+mj-lt"/>
              <a:buAutoNum type="arabicPeriod"/>
            </a:pPr>
            <a:r>
              <a:rPr lang="en-US" altLang="en-US" dirty="0"/>
              <a:t>Abrasives (sandblasting or furnace cleaning</a:t>
            </a:r>
            <a:r>
              <a:rPr lang="en-US" altLang="en-US" dirty="0" smtClean="0"/>
              <a:t>)</a:t>
            </a:r>
            <a:endParaRPr lang="en-US" altLang="en-US" sz="2000" dirty="0"/>
          </a:p>
        </p:txBody>
      </p:sp>
      <p:sp>
        <p:nvSpPr>
          <p:cNvPr id="56322" name="Rectangle 2"/>
          <p:cNvSpPr>
            <a:spLocks noGrp="1" noChangeArrowheads="1"/>
          </p:cNvSpPr>
          <p:nvPr>
            <p:ph type="title"/>
          </p:nvPr>
        </p:nvSpPr>
        <p:spPr>
          <a:xfrm>
            <a:off x="1295400" y="381000"/>
            <a:ext cx="6705600" cy="990600"/>
          </a:xfrm>
        </p:spPr>
        <p:txBody>
          <a:bodyPr>
            <a:noAutofit/>
          </a:bodyPr>
          <a:lstStyle/>
          <a:p>
            <a:pPr algn="ctr"/>
            <a:r>
              <a:rPr lang="en-US" altLang="en-US" sz="6000" dirty="0">
                <a:solidFill>
                  <a:srgbClr val="FF0000"/>
                </a:solidFill>
              </a:rPr>
              <a:t>Silicosis</a:t>
            </a:r>
          </a:p>
        </p:txBody>
      </p:sp>
      <p:sp>
        <p:nvSpPr>
          <p:cNvPr id="4" name="Slide Number Placeholder 3"/>
          <p:cNvSpPr>
            <a:spLocks noGrp="1"/>
          </p:cNvSpPr>
          <p:nvPr>
            <p:ph type="sldNum" sz="quarter" idx="12"/>
          </p:nvPr>
        </p:nvSpPr>
        <p:spPr/>
        <p:txBody>
          <a:bodyPr/>
          <a:lstStyle/>
          <a:p>
            <a:fld id="{DBAD6C81-413D-4BD6-BE56-288C9D8FC5B6}"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Nedal AAA</a:t>
            </a:r>
            <a:endParaRPr lang="en-US"/>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A34456BCCFC04888E5446F9111CCF1" ma:contentTypeVersion="11" ma:contentTypeDescription="Create a new document." ma:contentTypeScope="" ma:versionID="89b4337ab4b4fccfcbe9f3d55244c7c7">
  <xsd:schema xmlns:xsd="http://www.w3.org/2001/XMLSchema" xmlns:xs="http://www.w3.org/2001/XMLSchema" xmlns:p="http://schemas.microsoft.com/office/2006/metadata/properties" xmlns:ns2="a9072a29-8c2b-4018-8093-9fa5c28b6975" xmlns:ns3="71b380d5-7b32-4f34-afcb-1d075106a27b" targetNamespace="http://schemas.microsoft.com/office/2006/metadata/properties" ma:root="true" ma:fieldsID="ddd0efd5b2495b761d5b21ca4a1dab68" ns2:_="" ns3:_="">
    <xsd:import namespace="a9072a29-8c2b-4018-8093-9fa5c28b6975"/>
    <xsd:import namespace="71b380d5-7b32-4f34-afcb-1d075106a2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72a29-8c2b-4018-8093-9fa5c28b6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f52f34-b351-492d-bd72-b80be8882a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b380d5-7b32-4f34-afcb-1d075106a27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c89faca-7199-4c5c-bb45-8c04c0b54b2b}" ma:internalName="TaxCatchAll" ma:showField="CatchAllData" ma:web="71b380d5-7b32-4f34-afcb-1d075106a2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b380d5-7b32-4f34-afcb-1d075106a27b" xsi:nil="true"/>
    <lcf76f155ced4ddcb4097134ff3c332f xmlns="a9072a29-8c2b-4018-8093-9fa5c28b6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11BBC7-FA84-42C4-A5C3-F631E63B1D3B}"/>
</file>

<file path=customXml/itemProps2.xml><?xml version="1.0" encoding="utf-8"?>
<ds:datastoreItem xmlns:ds="http://schemas.openxmlformats.org/officeDocument/2006/customXml" ds:itemID="{689B2834-1FA2-4CC0-A78B-EDED70DBAE7A}"/>
</file>

<file path=customXml/itemProps3.xml><?xml version="1.0" encoding="utf-8"?>
<ds:datastoreItem xmlns:ds="http://schemas.openxmlformats.org/officeDocument/2006/customXml" ds:itemID="{7783C918-CBB4-4383-9C92-D9114AAF3BFD}"/>
</file>

<file path=docProps/app.xml><?xml version="1.0" encoding="utf-8"?>
<Properties xmlns="http://schemas.openxmlformats.org/officeDocument/2006/extended-properties" xmlns:vt="http://schemas.openxmlformats.org/officeDocument/2006/docPropsVTypes">
  <Template>Concourse</Template>
  <TotalTime>432</TotalTime>
  <Words>1416</Words>
  <Application>Microsoft Office PowerPoint</Application>
  <PresentationFormat>On-screen Show (4:3)</PresentationFormat>
  <Paragraphs>255</Paragraphs>
  <Slides>29</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1" baseType="lpstr">
      <vt:lpstr>Arial</vt:lpstr>
      <vt:lpstr>Calibri</vt:lpstr>
      <vt:lpstr>Courier New</vt:lpstr>
      <vt:lpstr>Lucida Sans Unicode</vt:lpstr>
      <vt:lpstr>Symbol</vt:lpstr>
      <vt:lpstr>Tahoma</vt:lpstr>
      <vt:lpstr>Verdana</vt:lpstr>
      <vt:lpstr>Wingdings</vt:lpstr>
      <vt:lpstr>Wingdings 2</vt:lpstr>
      <vt:lpstr>Wingdings 3</vt:lpstr>
      <vt:lpstr>Concourse</vt:lpstr>
      <vt:lpstr>Clip</vt:lpstr>
      <vt:lpstr>Occupational lung disease</vt:lpstr>
      <vt:lpstr>Categories of occupational lung disease</vt:lpstr>
      <vt:lpstr>Pneumoconiosis (Lung Dust)</vt:lpstr>
      <vt:lpstr>Pneumoconiosis</vt:lpstr>
      <vt:lpstr>PowerPoint Presentation</vt:lpstr>
      <vt:lpstr>PowerPoint Presentation</vt:lpstr>
      <vt:lpstr>Silicosis</vt:lpstr>
      <vt:lpstr>PowerPoint Presentation</vt:lpstr>
      <vt:lpstr>Silicosis</vt:lpstr>
      <vt:lpstr>Silicosis-Clinical patterns  There are three types of silicosis, depending upon the airborne concentration of crystalline silica to which a worker has been exposed: </vt:lpstr>
      <vt:lpstr>PowerPoint Presentation</vt:lpstr>
      <vt:lpstr>Chronic silicosis</vt:lpstr>
      <vt:lpstr>What is Silica?</vt:lpstr>
      <vt:lpstr>PowerPoint Presentation</vt:lpstr>
      <vt:lpstr>PowerPoint Presentation</vt:lpstr>
      <vt:lpstr>PowerPoint Presentation</vt:lpstr>
      <vt:lpstr>How Can Silicosis be Prevented?  </vt:lpstr>
      <vt:lpstr>Substitution</vt:lpstr>
      <vt:lpstr>Engineering Controls Keep silica out of the air </vt:lpstr>
      <vt:lpstr>Work Practices What employees can do to reduce silica intake</vt:lpstr>
      <vt:lpstr>Personal Protective Equipment</vt:lpstr>
      <vt:lpstr>PowerPoint Presentation</vt:lpstr>
      <vt:lpstr>PowerPoint Presentation</vt:lpstr>
      <vt:lpstr>PowerPoint Presentation</vt:lpstr>
      <vt:lpstr>Silicosis</vt:lpstr>
      <vt:lpstr>PowerPoint Presentation</vt:lpstr>
      <vt:lpstr>PowerPoint Presentation</vt:lpstr>
      <vt:lpstr>Clinical Case</vt:lpstr>
      <vt:lpstr>Pathophysiology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Admin</cp:lastModifiedBy>
  <cp:revision>35</cp:revision>
  <dcterms:created xsi:type="dcterms:W3CDTF">2013-02-16T12:25:30Z</dcterms:created>
  <dcterms:modified xsi:type="dcterms:W3CDTF">2026-05-05T21:08:26Z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0x010100CBA34456BCCFC04888E5446F9111CCF1</vt:lpwstr>
  </property>
</Properties>
</file>