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58" r:id="rId4"/>
    <p:sldId id="260" r:id="rId5"/>
    <p:sldId id="265" r:id="rId6"/>
    <p:sldId id="264" r:id="rId7"/>
    <p:sldId id="262" r:id="rId8"/>
    <p:sldId id="263" r:id="rId9"/>
    <p:sldId id="261" r:id="rId10"/>
    <p:sldId id="266" r:id="rId11"/>
    <p:sldId id="267" r:id="rId12"/>
    <p:sldId id="268" r:id="rId13"/>
    <p:sldId id="271" r:id="rId14"/>
    <p:sldId id="270" r:id="rId15"/>
    <p:sldId id="273" r:id="rId16"/>
    <p:sldId id="272" r:id="rId17"/>
    <p:sldId id="274" r:id="rId18"/>
    <p:sldId id="275" r:id="rId19"/>
    <p:sldId id="276" r:id="rId20"/>
    <p:sldId id="283" r:id="rId21"/>
    <p:sldId id="277" r:id="rId22"/>
    <p:sldId id="279" r:id="rId23"/>
    <p:sldId id="280" r:id="rId24"/>
    <p:sldId id="278" r:id="rId25"/>
    <p:sldId id="282" r:id="rId26"/>
    <p:sldId id="281" r:id="rId27"/>
    <p:sldId id="300" r:id="rId28"/>
    <p:sldId id="269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3" r:id="rId40"/>
    <p:sldId id="295" r:id="rId41"/>
    <p:sldId id="296" r:id="rId42"/>
    <p:sldId id="297" r:id="rId43"/>
    <p:sldId id="298" r:id="rId44"/>
    <p:sldId id="299" r:id="rId45"/>
    <p:sldId id="301" r:id="rId46"/>
    <p:sldId id="303" r:id="rId47"/>
    <p:sldId id="304" r:id="rId48"/>
    <p:sldId id="317" r:id="rId49"/>
    <p:sldId id="302" r:id="rId50"/>
    <p:sldId id="305" r:id="rId51"/>
    <p:sldId id="306" r:id="rId52"/>
    <p:sldId id="309" r:id="rId53"/>
    <p:sldId id="310" r:id="rId54"/>
    <p:sldId id="307" r:id="rId55"/>
    <p:sldId id="308" r:id="rId56"/>
    <p:sldId id="311" r:id="rId57"/>
    <p:sldId id="312" r:id="rId58"/>
    <p:sldId id="313" r:id="rId59"/>
    <p:sldId id="314" r:id="rId60"/>
    <p:sldId id="315" r:id="rId61"/>
    <p:sldId id="316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0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489CF-1778-4D09-858E-43027483F045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567B126-C5FB-4070-8AB1-27643AD24A4D}">
      <dgm:prSet phldrT="[Text]"/>
      <dgm:spPr/>
      <dgm:t>
        <a:bodyPr/>
        <a:lstStyle/>
        <a:p>
          <a:r>
            <a:rPr lang="en-US" dirty="0"/>
            <a:t>Type 1</a:t>
          </a:r>
        </a:p>
      </dgm:t>
    </dgm:pt>
    <dgm:pt modelId="{3C82674F-083D-4501-9CB6-96A1252A68C4}" type="parTrans" cxnId="{6EBBB480-A95A-482A-BBD0-C697C7CDAA61}">
      <dgm:prSet/>
      <dgm:spPr/>
      <dgm:t>
        <a:bodyPr/>
        <a:lstStyle/>
        <a:p>
          <a:endParaRPr lang="en-US"/>
        </a:p>
      </dgm:t>
    </dgm:pt>
    <dgm:pt modelId="{60B7AFD7-6587-4CB8-AB22-98F03E401538}" type="sibTrans" cxnId="{6EBBB480-A95A-482A-BBD0-C697C7CDAA61}">
      <dgm:prSet/>
      <dgm:spPr/>
      <dgm:t>
        <a:bodyPr/>
        <a:lstStyle/>
        <a:p>
          <a:endParaRPr lang="en-US"/>
        </a:p>
      </dgm:t>
    </dgm:pt>
    <dgm:pt modelId="{C82D66F5-C56E-4B50-BDEF-93A9CA6CA733}">
      <dgm:prSet phldrT="[Text]"/>
      <dgm:spPr/>
      <dgm:t>
        <a:bodyPr/>
        <a:lstStyle/>
        <a:p>
          <a:r>
            <a:rPr lang="en-US" dirty="0"/>
            <a:t>Type 2</a:t>
          </a:r>
        </a:p>
      </dgm:t>
    </dgm:pt>
    <dgm:pt modelId="{6FB43D17-72BB-4F4E-8ABD-FDEF0C538D86}" type="parTrans" cxnId="{B5EF8E30-2791-45E8-8228-4313D8DC20B9}">
      <dgm:prSet/>
      <dgm:spPr/>
      <dgm:t>
        <a:bodyPr/>
        <a:lstStyle/>
        <a:p>
          <a:endParaRPr lang="en-US"/>
        </a:p>
      </dgm:t>
    </dgm:pt>
    <dgm:pt modelId="{34D9A4CF-CBAD-4E6F-B942-F5CFDA262FDF}" type="sibTrans" cxnId="{B5EF8E30-2791-45E8-8228-4313D8DC20B9}">
      <dgm:prSet/>
      <dgm:spPr/>
      <dgm:t>
        <a:bodyPr/>
        <a:lstStyle/>
        <a:p>
          <a:endParaRPr lang="en-US"/>
        </a:p>
      </dgm:t>
    </dgm:pt>
    <dgm:pt modelId="{74D0B825-7168-4653-B983-78A73A20B19C}">
      <dgm:prSet/>
      <dgm:spPr/>
      <dgm:t>
        <a:bodyPr/>
        <a:lstStyle/>
        <a:p>
          <a:r>
            <a:rPr lang="en-US" dirty="0"/>
            <a:t>Other </a:t>
          </a:r>
        </a:p>
      </dgm:t>
    </dgm:pt>
    <dgm:pt modelId="{C69D2D1D-560D-48FF-9C24-6813AA85A07F}" type="parTrans" cxnId="{FF8A074B-BC9C-4417-876F-15EEEFC325E4}">
      <dgm:prSet/>
      <dgm:spPr/>
      <dgm:t>
        <a:bodyPr/>
        <a:lstStyle/>
        <a:p>
          <a:endParaRPr lang="en-US"/>
        </a:p>
      </dgm:t>
    </dgm:pt>
    <dgm:pt modelId="{4647F782-4510-4DE5-B24F-3F548E85FA6F}" type="sibTrans" cxnId="{FF8A074B-BC9C-4417-876F-15EEEFC325E4}">
      <dgm:prSet/>
      <dgm:spPr/>
      <dgm:t>
        <a:bodyPr/>
        <a:lstStyle/>
        <a:p>
          <a:endParaRPr lang="en-US"/>
        </a:p>
      </dgm:t>
    </dgm:pt>
    <dgm:pt modelId="{60DC310F-F535-410F-9E53-46A0B295466B}">
      <dgm:prSet/>
      <dgm:spPr/>
      <dgm:t>
        <a:bodyPr/>
        <a:lstStyle/>
        <a:p>
          <a:r>
            <a:rPr lang="en-US" dirty="0"/>
            <a:t>Gestational </a:t>
          </a:r>
        </a:p>
      </dgm:t>
    </dgm:pt>
    <dgm:pt modelId="{5C29DE77-6791-4F8F-A8C9-1A613B721274}" type="parTrans" cxnId="{B879FF90-8040-4CB1-B910-E86D34B52694}">
      <dgm:prSet/>
      <dgm:spPr/>
      <dgm:t>
        <a:bodyPr/>
        <a:lstStyle/>
        <a:p>
          <a:endParaRPr lang="en-US"/>
        </a:p>
      </dgm:t>
    </dgm:pt>
    <dgm:pt modelId="{E0C6FD12-2796-41F2-B240-0A9A3E0C827A}" type="sibTrans" cxnId="{B879FF90-8040-4CB1-B910-E86D34B52694}">
      <dgm:prSet/>
      <dgm:spPr/>
      <dgm:t>
        <a:bodyPr/>
        <a:lstStyle/>
        <a:p>
          <a:endParaRPr lang="en-US"/>
        </a:p>
      </dgm:t>
    </dgm:pt>
    <dgm:pt modelId="{B3EA3786-3CCD-47B9-ABD5-C903C6EDFFF7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dirty="0"/>
            <a:t>Classification </a:t>
          </a:r>
          <a:r>
            <a:rPr lang="en-US" sz="3200"/>
            <a:t>of DIABETES </a:t>
          </a:r>
          <a:r>
            <a:rPr lang="en-US" sz="3200" dirty="0"/>
            <a:t>MELLITUS</a:t>
          </a:r>
        </a:p>
      </dgm:t>
    </dgm:pt>
    <dgm:pt modelId="{7E3D0462-7E03-4D0E-96AF-9D2ADB3B4B5A}" type="sibTrans" cxnId="{4AD83414-7622-4CF1-B4AB-AC87F60C4F36}">
      <dgm:prSet/>
      <dgm:spPr/>
      <dgm:t>
        <a:bodyPr/>
        <a:lstStyle/>
        <a:p>
          <a:endParaRPr lang="en-US"/>
        </a:p>
      </dgm:t>
    </dgm:pt>
    <dgm:pt modelId="{EC8C8704-711F-4373-91CB-398702C0B62F}" type="parTrans" cxnId="{4AD83414-7622-4CF1-B4AB-AC87F60C4F36}">
      <dgm:prSet/>
      <dgm:spPr/>
      <dgm:t>
        <a:bodyPr/>
        <a:lstStyle/>
        <a:p>
          <a:endParaRPr lang="en-US"/>
        </a:p>
      </dgm:t>
    </dgm:pt>
    <dgm:pt modelId="{C8F12577-923B-4374-B47C-E9D6B9B050CE}" type="pres">
      <dgm:prSet presAssocID="{793489CF-1778-4D09-858E-43027483F0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735E4A-4C7D-4D08-8A8B-FD16BEF30EE2}" type="pres">
      <dgm:prSet presAssocID="{B3EA3786-3CCD-47B9-ABD5-C903C6EDFFF7}" presName="hierRoot1" presStyleCnt="0">
        <dgm:presLayoutVars>
          <dgm:hierBranch val="init"/>
        </dgm:presLayoutVars>
      </dgm:prSet>
      <dgm:spPr/>
    </dgm:pt>
    <dgm:pt modelId="{CAA32230-B458-4BCD-AD1F-7B3C233C48F3}" type="pres">
      <dgm:prSet presAssocID="{B3EA3786-3CCD-47B9-ABD5-C903C6EDFFF7}" presName="rootComposite1" presStyleCnt="0"/>
      <dgm:spPr/>
    </dgm:pt>
    <dgm:pt modelId="{D895808B-9A5B-4B2D-932B-E2A60ADD10E7}" type="pres">
      <dgm:prSet presAssocID="{B3EA3786-3CCD-47B9-ABD5-C903C6EDFFF7}" presName="rootText1" presStyleLbl="node0" presStyleIdx="0" presStyleCnt="1" custScaleY="1873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17C916-D1A6-4FE9-9E8E-4975428078B0}" type="pres">
      <dgm:prSet presAssocID="{B3EA3786-3CCD-47B9-ABD5-C903C6EDFFF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C4A60DE-89C4-45C7-A9C3-517EBFB45742}" type="pres">
      <dgm:prSet presAssocID="{B3EA3786-3CCD-47B9-ABD5-C903C6EDFFF7}" presName="hierChild2" presStyleCnt="0"/>
      <dgm:spPr/>
    </dgm:pt>
    <dgm:pt modelId="{B4BF692C-F289-4475-B480-DFEA02DBB577}" type="pres">
      <dgm:prSet presAssocID="{3C82674F-083D-4501-9CB6-96A1252A68C4}" presName="Name64" presStyleLbl="parChTrans1D2" presStyleIdx="0" presStyleCnt="4"/>
      <dgm:spPr/>
      <dgm:t>
        <a:bodyPr/>
        <a:lstStyle/>
        <a:p>
          <a:endParaRPr lang="en-US"/>
        </a:p>
      </dgm:t>
    </dgm:pt>
    <dgm:pt modelId="{A47202A3-426B-4685-91F4-8A86D1DA525D}" type="pres">
      <dgm:prSet presAssocID="{5567B126-C5FB-4070-8AB1-27643AD24A4D}" presName="hierRoot2" presStyleCnt="0">
        <dgm:presLayoutVars>
          <dgm:hierBranch val="init"/>
        </dgm:presLayoutVars>
      </dgm:prSet>
      <dgm:spPr/>
    </dgm:pt>
    <dgm:pt modelId="{25C5CF34-A2D6-4AC5-A958-4500BFBACB6E}" type="pres">
      <dgm:prSet presAssocID="{5567B126-C5FB-4070-8AB1-27643AD24A4D}" presName="rootComposite" presStyleCnt="0"/>
      <dgm:spPr/>
    </dgm:pt>
    <dgm:pt modelId="{49028519-8EA5-49B0-86F1-7B4E308DF2B2}" type="pres">
      <dgm:prSet presAssocID="{5567B126-C5FB-4070-8AB1-27643AD24A4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AED445-4B3A-4725-97BA-E26BF6F9BE41}" type="pres">
      <dgm:prSet presAssocID="{5567B126-C5FB-4070-8AB1-27643AD24A4D}" presName="rootConnector" presStyleLbl="node2" presStyleIdx="0" presStyleCnt="4"/>
      <dgm:spPr/>
      <dgm:t>
        <a:bodyPr/>
        <a:lstStyle/>
        <a:p>
          <a:endParaRPr lang="en-US"/>
        </a:p>
      </dgm:t>
    </dgm:pt>
    <dgm:pt modelId="{5A01391F-09F1-4A10-A4FA-3EBF600C6BFE}" type="pres">
      <dgm:prSet presAssocID="{5567B126-C5FB-4070-8AB1-27643AD24A4D}" presName="hierChild4" presStyleCnt="0"/>
      <dgm:spPr/>
    </dgm:pt>
    <dgm:pt modelId="{A9171659-F3D3-4E3E-A0A7-4448A877AE91}" type="pres">
      <dgm:prSet presAssocID="{5567B126-C5FB-4070-8AB1-27643AD24A4D}" presName="hierChild5" presStyleCnt="0"/>
      <dgm:spPr/>
    </dgm:pt>
    <dgm:pt modelId="{7D626254-73F9-45F5-BDF5-294188C3FAE7}" type="pres">
      <dgm:prSet presAssocID="{6FB43D17-72BB-4F4E-8ABD-FDEF0C538D86}" presName="Name64" presStyleLbl="parChTrans1D2" presStyleIdx="1" presStyleCnt="4"/>
      <dgm:spPr/>
      <dgm:t>
        <a:bodyPr/>
        <a:lstStyle/>
        <a:p>
          <a:endParaRPr lang="en-US"/>
        </a:p>
      </dgm:t>
    </dgm:pt>
    <dgm:pt modelId="{394D6955-BA89-4735-95E6-B4408D383BEA}" type="pres">
      <dgm:prSet presAssocID="{C82D66F5-C56E-4B50-BDEF-93A9CA6CA733}" presName="hierRoot2" presStyleCnt="0">
        <dgm:presLayoutVars>
          <dgm:hierBranch val="init"/>
        </dgm:presLayoutVars>
      </dgm:prSet>
      <dgm:spPr/>
    </dgm:pt>
    <dgm:pt modelId="{3638E474-61F1-4BEB-B0B8-D405BC5E3DEA}" type="pres">
      <dgm:prSet presAssocID="{C82D66F5-C56E-4B50-BDEF-93A9CA6CA733}" presName="rootComposite" presStyleCnt="0"/>
      <dgm:spPr/>
    </dgm:pt>
    <dgm:pt modelId="{74864F9F-4138-4338-A0B0-FDE0F7B8CE48}" type="pres">
      <dgm:prSet presAssocID="{C82D66F5-C56E-4B50-BDEF-93A9CA6CA73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23A6BD-24D7-4461-BC1E-3211EA6E2BED}" type="pres">
      <dgm:prSet presAssocID="{C82D66F5-C56E-4B50-BDEF-93A9CA6CA733}" presName="rootConnector" presStyleLbl="node2" presStyleIdx="1" presStyleCnt="4"/>
      <dgm:spPr/>
      <dgm:t>
        <a:bodyPr/>
        <a:lstStyle/>
        <a:p>
          <a:endParaRPr lang="en-US"/>
        </a:p>
      </dgm:t>
    </dgm:pt>
    <dgm:pt modelId="{92840EAF-2447-4423-904A-C0FD70E779F0}" type="pres">
      <dgm:prSet presAssocID="{C82D66F5-C56E-4B50-BDEF-93A9CA6CA733}" presName="hierChild4" presStyleCnt="0"/>
      <dgm:spPr/>
    </dgm:pt>
    <dgm:pt modelId="{421D5729-BA27-46BC-80EB-F507FC9B5BED}" type="pres">
      <dgm:prSet presAssocID="{C82D66F5-C56E-4B50-BDEF-93A9CA6CA733}" presName="hierChild5" presStyleCnt="0"/>
      <dgm:spPr/>
    </dgm:pt>
    <dgm:pt modelId="{A26F85FF-AF1E-491A-944C-30EBBA139B30}" type="pres">
      <dgm:prSet presAssocID="{C69D2D1D-560D-48FF-9C24-6813AA85A07F}" presName="Name64" presStyleLbl="parChTrans1D2" presStyleIdx="2" presStyleCnt="4"/>
      <dgm:spPr/>
      <dgm:t>
        <a:bodyPr/>
        <a:lstStyle/>
        <a:p>
          <a:endParaRPr lang="en-US"/>
        </a:p>
      </dgm:t>
    </dgm:pt>
    <dgm:pt modelId="{ED9CEC68-423A-430E-8DE6-4E3FB6378B47}" type="pres">
      <dgm:prSet presAssocID="{74D0B825-7168-4653-B983-78A73A20B19C}" presName="hierRoot2" presStyleCnt="0">
        <dgm:presLayoutVars>
          <dgm:hierBranch val="init"/>
        </dgm:presLayoutVars>
      </dgm:prSet>
      <dgm:spPr/>
    </dgm:pt>
    <dgm:pt modelId="{BEC6E069-89B3-43AF-BF8A-4BD761D36D48}" type="pres">
      <dgm:prSet presAssocID="{74D0B825-7168-4653-B983-78A73A20B19C}" presName="rootComposite" presStyleCnt="0"/>
      <dgm:spPr/>
    </dgm:pt>
    <dgm:pt modelId="{81DB71B2-4714-43F9-9090-3A142D3FB22E}" type="pres">
      <dgm:prSet presAssocID="{74D0B825-7168-4653-B983-78A73A20B19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7ADD56-1758-4488-B30F-88109428CF4B}" type="pres">
      <dgm:prSet presAssocID="{74D0B825-7168-4653-B983-78A73A20B19C}" presName="rootConnector" presStyleLbl="node2" presStyleIdx="2" presStyleCnt="4"/>
      <dgm:spPr/>
      <dgm:t>
        <a:bodyPr/>
        <a:lstStyle/>
        <a:p>
          <a:endParaRPr lang="en-US"/>
        </a:p>
      </dgm:t>
    </dgm:pt>
    <dgm:pt modelId="{845A73FA-FDB7-489B-BF67-CB38B36303BC}" type="pres">
      <dgm:prSet presAssocID="{74D0B825-7168-4653-B983-78A73A20B19C}" presName="hierChild4" presStyleCnt="0"/>
      <dgm:spPr/>
    </dgm:pt>
    <dgm:pt modelId="{3506831E-99CA-4C1C-9BC7-E1401F480B0A}" type="pres">
      <dgm:prSet presAssocID="{74D0B825-7168-4653-B983-78A73A20B19C}" presName="hierChild5" presStyleCnt="0"/>
      <dgm:spPr/>
    </dgm:pt>
    <dgm:pt modelId="{82AAE859-32DF-4B5A-9EB4-809EE0C2C9BF}" type="pres">
      <dgm:prSet presAssocID="{5C29DE77-6791-4F8F-A8C9-1A613B721274}" presName="Name64" presStyleLbl="parChTrans1D2" presStyleIdx="3" presStyleCnt="4"/>
      <dgm:spPr/>
      <dgm:t>
        <a:bodyPr/>
        <a:lstStyle/>
        <a:p>
          <a:endParaRPr lang="en-US"/>
        </a:p>
      </dgm:t>
    </dgm:pt>
    <dgm:pt modelId="{2F826D6B-DBCC-4AA7-814D-643B6E0B15A6}" type="pres">
      <dgm:prSet presAssocID="{60DC310F-F535-410F-9E53-46A0B295466B}" presName="hierRoot2" presStyleCnt="0">
        <dgm:presLayoutVars>
          <dgm:hierBranch val="init"/>
        </dgm:presLayoutVars>
      </dgm:prSet>
      <dgm:spPr/>
    </dgm:pt>
    <dgm:pt modelId="{F6138A4F-C359-48E0-A93A-2794FD6B8710}" type="pres">
      <dgm:prSet presAssocID="{60DC310F-F535-410F-9E53-46A0B295466B}" presName="rootComposite" presStyleCnt="0"/>
      <dgm:spPr/>
    </dgm:pt>
    <dgm:pt modelId="{272CFC89-D160-401E-A6AD-23377773A98B}" type="pres">
      <dgm:prSet presAssocID="{60DC310F-F535-410F-9E53-46A0B295466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F6B61B-7328-44BE-809C-69E2A15441C8}" type="pres">
      <dgm:prSet presAssocID="{60DC310F-F535-410F-9E53-46A0B295466B}" presName="rootConnector" presStyleLbl="node2" presStyleIdx="3" presStyleCnt="4"/>
      <dgm:spPr/>
      <dgm:t>
        <a:bodyPr/>
        <a:lstStyle/>
        <a:p>
          <a:endParaRPr lang="en-US"/>
        </a:p>
      </dgm:t>
    </dgm:pt>
    <dgm:pt modelId="{2516C8AA-FA9D-4FA8-8008-20A28FD43857}" type="pres">
      <dgm:prSet presAssocID="{60DC310F-F535-410F-9E53-46A0B295466B}" presName="hierChild4" presStyleCnt="0"/>
      <dgm:spPr/>
    </dgm:pt>
    <dgm:pt modelId="{902F47B8-CC6A-4418-AD16-503264B651F5}" type="pres">
      <dgm:prSet presAssocID="{60DC310F-F535-410F-9E53-46A0B295466B}" presName="hierChild5" presStyleCnt="0"/>
      <dgm:spPr/>
    </dgm:pt>
    <dgm:pt modelId="{FC475616-53E2-4361-A778-1E83A3A56FF4}" type="pres">
      <dgm:prSet presAssocID="{B3EA3786-3CCD-47B9-ABD5-C903C6EDFFF7}" presName="hierChild3" presStyleCnt="0"/>
      <dgm:spPr/>
    </dgm:pt>
  </dgm:ptLst>
  <dgm:cxnLst>
    <dgm:cxn modelId="{E4F3B65E-6B39-4E0D-904A-8A10AC9B235F}" type="presOf" srcId="{6FB43D17-72BB-4F4E-8ABD-FDEF0C538D86}" destId="{7D626254-73F9-45F5-BDF5-294188C3FAE7}" srcOrd="0" destOrd="0" presId="urn:microsoft.com/office/officeart/2009/3/layout/HorizontalOrganizationChart"/>
    <dgm:cxn modelId="{CC4AD92C-13F6-497F-AFFE-FE0D58D9FDFE}" type="presOf" srcId="{C69D2D1D-560D-48FF-9C24-6813AA85A07F}" destId="{A26F85FF-AF1E-491A-944C-30EBBA139B30}" srcOrd="0" destOrd="0" presId="urn:microsoft.com/office/officeart/2009/3/layout/HorizontalOrganizationChart"/>
    <dgm:cxn modelId="{94CCAB86-F3BD-4CA3-85CC-30F3F8064E1C}" type="presOf" srcId="{74D0B825-7168-4653-B983-78A73A20B19C}" destId="{E27ADD56-1758-4488-B30F-88109428CF4B}" srcOrd="1" destOrd="0" presId="urn:microsoft.com/office/officeart/2009/3/layout/HorizontalOrganizationChart"/>
    <dgm:cxn modelId="{6EBBB480-A95A-482A-BBD0-C697C7CDAA61}" srcId="{B3EA3786-3CCD-47B9-ABD5-C903C6EDFFF7}" destId="{5567B126-C5FB-4070-8AB1-27643AD24A4D}" srcOrd="0" destOrd="0" parTransId="{3C82674F-083D-4501-9CB6-96A1252A68C4}" sibTransId="{60B7AFD7-6587-4CB8-AB22-98F03E401538}"/>
    <dgm:cxn modelId="{E13ED670-F04A-4765-B4AD-177C65993896}" type="presOf" srcId="{C82D66F5-C56E-4B50-BDEF-93A9CA6CA733}" destId="{2623A6BD-24D7-4461-BC1E-3211EA6E2BED}" srcOrd="1" destOrd="0" presId="urn:microsoft.com/office/officeart/2009/3/layout/HorizontalOrganizationChart"/>
    <dgm:cxn modelId="{4AD83414-7622-4CF1-B4AB-AC87F60C4F36}" srcId="{793489CF-1778-4D09-858E-43027483F045}" destId="{B3EA3786-3CCD-47B9-ABD5-C903C6EDFFF7}" srcOrd="0" destOrd="0" parTransId="{EC8C8704-711F-4373-91CB-398702C0B62F}" sibTransId="{7E3D0462-7E03-4D0E-96AF-9D2ADB3B4B5A}"/>
    <dgm:cxn modelId="{B879FF90-8040-4CB1-B910-E86D34B52694}" srcId="{B3EA3786-3CCD-47B9-ABD5-C903C6EDFFF7}" destId="{60DC310F-F535-410F-9E53-46A0B295466B}" srcOrd="3" destOrd="0" parTransId="{5C29DE77-6791-4F8F-A8C9-1A613B721274}" sibTransId="{E0C6FD12-2796-41F2-B240-0A9A3E0C827A}"/>
    <dgm:cxn modelId="{A45E4C7B-19EF-493D-B948-38EEF5366AAA}" type="presOf" srcId="{C82D66F5-C56E-4B50-BDEF-93A9CA6CA733}" destId="{74864F9F-4138-4338-A0B0-FDE0F7B8CE48}" srcOrd="0" destOrd="0" presId="urn:microsoft.com/office/officeart/2009/3/layout/HorizontalOrganizationChart"/>
    <dgm:cxn modelId="{2403E7CD-5504-4DF6-A550-35FFE9A320B4}" type="presOf" srcId="{B3EA3786-3CCD-47B9-ABD5-C903C6EDFFF7}" destId="{6417C916-D1A6-4FE9-9E8E-4975428078B0}" srcOrd="1" destOrd="0" presId="urn:microsoft.com/office/officeart/2009/3/layout/HorizontalOrganizationChart"/>
    <dgm:cxn modelId="{FF8A074B-BC9C-4417-876F-15EEEFC325E4}" srcId="{B3EA3786-3CCD-47B9-ABD5-C903C6EDFFF7}" destId="{74D0B825-7168-4653-B983-78A73A20B19C}" srcOrd="2" destOrd="0" parTransId="{C69D2D1D-560D-48FF-9C24-6813AA85A07F}" sibTransId="{4647F782-4510-4DE5-B24F-3F548E85FA6F}"/>
    <dgm:cxn modelId="{877658DA-92A4-402C-B711-67F84AE12255}" type="presOf" srcId="{5567B126-C5FB-4070-8AB1-27643AD24A4D}" destId="{49028519-8EA5-49B0-86F1-7B4E308DF2B2}" srcOrd="0" destOrd="0" presId="urn:microsoft.com/office/officeart/2009/3/layout/HorizontalOrganizationChart"/>
    <dgm:cxn modelId="{17794A99-4DB2-45C8-8E58-FBB1C17E6CD3}" type="presOf" srcId="{793489CF-1778-4D09-858E-43027483F045}" destId="{C8F12577-923B-4374-B47C-E9D6B9B050CE}" srcOrd="0" destOrd="0" presId="urn:microsoft.com/office/officeart/2009/3/layout/HorizontalOrganizationChart"/>
    <dgm:cxn modelId="{B5EF8E30-2791-45E8-8228-4313D8DC20B9}" srcId="{B3EA3786-3CCD-47B9-ABD5-C903C6EDFFF7}" destId="{C82D66F5-C56E-4B50-BDEF-93A9CA6CA733}" srcOrd="1" destOrd="0" parTransId="{6FB43D17-72BB-4F4E-8ABD-FDEF0C538D86}" sibTransId="{34D9A4CF-CBAD-4E6F-B942-F5CFDA262FDF}"/>
    <dgm:cxn modelId="{AFBF9DDE-3524-46F8-AECE-0AA160D6B7AE}" type="presOf" srcId="{60DC310F-F535-410F-9E53-46A0B295466B}" destId="{49F6B61B-7328-44BE-809C-69E2A15441C8}" srcOrd="1" destOrd="0" presId="urn:microsoft.com/office/officeart/2009/3/layout/HorizontalOrganizationChart"/>
    <dgm:cxn modelId="{1997021F-3856-4CA8-AD97-08AB50330146}" type="presOf" srcId="{B3EA3786-3CCD-47B9-ABD5-C903C6EDFFF7}" destId="{D895808B-9A5B-4B2D-932B-E2A60ADD10E7}" srcOrd="0" destOrd="0" presId="urn:microsoft.com/office/officeart/2009/3/layout/HorizontalOrganizationChart"/>
    <dgm:cxn modelId="{D67BB5D2-D6D4-4A6B-A1C8-DC8D44B724F9}" type="presOf" srcId="{5C29DE77-6791-4F8F-A8C9-1A613B721274}" destId="{82AAE859-32DF-4B5A-9EB4-809EE0C2C9BF}" srcOrd="0" destOrd="0" presId="urn:microsoft.com/office/officeart/2009/3/layout/HorizontalOrganizationChart"/>
    <dgm:cxn modelId="{A958F572-1A69-4AC7-B606-D00D94AE27FF}" type="presOf" srcId="{60DC310F-F535-410F-9E53-46A0B295466B}" destId="{272CFC89-D160-401E-A6AD-23377773A98B}" srcOrd="0" destOrd="0" presId="urn:microsoft.com/office/officeart/2009/3/layout/HorizontalOrganizationChart"/>
    <dgm:cxn modelId="{1BEEED75-6E8B-4ED9-9F12-BEA45F59F1B7}" type="presOf" srcId="{5567B126-C5FB-4070-8AB1-27643AD24A4D}" destId="{5AAED445-4B3A-4725-97BA-E26BF6F9BE41}" srcOrd="1" destOrd="0" presId="urn:microsoft.com/office/officeart/2009/3/layout/HorizontalOrganizationChart"/>
    <dgm:cxn modelId="{4A259CC2-2D07-4721-9228-957041A40935}" type="presOf" srcId="{3C82674F-083D-4501-9CB6-96A1252A68C4}" destId="{B4BF692C-F289-4475-B480-DFEA02DBB577}" srcOrd="0" destOrd="0" presId="urn:microsoft.com/office/officeart/2009/3/layout/HorizontalOrganizationChart"/>
    <dgm:cxn modelId="{553A1509-CE62-430F-8665-D5D7B196FB01}" type="presOf" srcId="{74D0B825-7168-4653-B983-78A73A20B19C}" destId="{81DB71B2-4714-43F9-9090-3A142D3FB22E}" srcOrd="0" destOrd="0" presId="urn:microsoft.com/office/officeart/2009/3/layout/HorizontalOrganizationChart"/>
    <dgm:cxn modelId="{F643B121-B4B4-4A70-A618-CB001E328877}" type="presParOf" srcId="{C8F12577-923B-4374-B47C-E9D6B9B050CE}" destId="{F0735E4A-4C7D-4D08-8A8B-FD16BEF30EE2}" srcOrd="0" destOrd="0" presId="urn:microsoft.com/office/officeart/2009/3/layout/HorizontalOrganizationChart"/>
    <dgm:cxn modelId="{D4F3FB33-0861-4752-B618-B9663E93735A}" type="presParOf" srcId="{F0735E4A-4C7D-4D08-8A8B-FD16BEF30EE2}" destId="{CAA32230-B458-4BCD-AD1F-7B3C233C48F3}" srcOrd="0" destOrd="0" presId="urn:microsoft.com/office/officeart/2009/3/layout/HorizontalOrganizationChart"/>
    <dgm:cxn modelId="{8F626333-4DEF-4142-911C-28AAE31FBC3A}" type="presParOf" srcId="{CAA32230-B458-4BCD-AD1F-7B3C233C48F3}" destId="{D895808B-9A5B-4B2D-932B-E2A60ADD10E7}" srcOrd="0" destOrd="0" presId="urn:microsoft.com/office/officeart/2009/3/layout/HorizontalOrganizationChart"/>
    <dgm:cxn modelId="{BBC78769-DE8C-4D51-8DF8-5A467D590D78}" type="presParOf" srcId="{CAA32230-B458-4BCD-AD1F-7B3C233C48F3}" destId="{6417C916-D1A6-4FE9-9E8E-4975428078B0}" srcOrd="1" destOrd="0" presId="urn:microsoft.com/office/officeart/2009/3/layout/HorizontalOrganizationChart"/>
    <dgm:cxn modelId="{BEBC4E87-6F37-4FEA-A4E4-AE51F47D4687}" type="presParOf" srcId="{F0735E4A-4C7D-4D08-8A8B-FD16BEF30EE2}" destId="{DC4A60DE-89C4-45C7-A9C3-517EBFB45742}" srcOrd="1" destOrd="0" presId="urn:microsoft.com/office/officeart/2009/3/layout/HorizontalOrganizationChart"/>
    <dgm:cxn modelId="{2B61EC02-E467-409B-90C9-96F2A46DE529}" type="presParOf" srcId="{DC4A60DE-89C4-45C7-A9C3-517EBFB45742}" destId="{B4BF692C-F289-4475-B480-DFEA02DBB577}" srcOrd="0" destOrd="0" presId="urn:microsoft.com/office/officeart/2009/3/layout/HorizontalOrganizationChart"/>
    <dgm:cxn modelId="{950D1A99-A709-4B82-8AF3-50A438B1AB4A}" type="presParOf" srcId="{DC4A60DE-89C4-45C7-A9C3-517EBFB45742}" destId="{A47202A3-426B-4685-91F4-8A86D1DA525D}" srcOrd="1" destOrd="0" presId="urn:microsoft.com/office/officeart/2009/3/layout/HorizontalOrganizationChart"/>
    <dgm:cxn modelId="{C716C7F0-1F6E-4434-8503-FFC313E0676C}" type="presParOf" srcId="{A47202A3-426B-4685-91F4-8A86D1DA525D}" destId="{25C5CF34-A2D6-4AC5-A958-4500BFBACB6E}" srcOrd="0" destOrd="0" presId="urn:microsoft.com/office/officeart/2009/3/layout/HorizontalOrganizationChart"/>
    <dgm:cxn modelId="{F02A2220-5A6B-469A-BEAB-CD796FC769C8}" type="presParOf" srcId="{25C5CF34-A2D6-4AC5-A958-4500BFBACB6E}" destId="{49028519-8EA5-49B0-86F1-7B4E308DF2B2}" srcOrd="0" destOrd="0" presId="urn:microsoft.com/office/officeart/2009/3/layout/HorizontalOrganizationChart"/>
    <dgm:cxn modelId="{396AF0B5-5035-4812-9906-3A8A1375E92C}" type="presParOf" srcId="{25C5CF34-A2D6-4AC5-A958-4500BFBACB6E}" destId="{5AAED445-4B3A-4725-97BA-E26BF6F9BE41}" srcOrd="1" destOrd="0" presId="urn:microsoft.com/office/officeart/2009/3/layout/HorizontalOrganizationChart"/>
    <dgm:cxn modelId="{3BC04C8C-921E-47A3-B6A9-EB612C933042}" type="presParOf" srcId="{A47202A3-426B-4685-91F4-8A86D1DA525D}" destId="{5A01391F-09F1-4A10-A4FA-3EBF600C6BFE}" srcOrd="1" destOrd="0" presId="urn:microsoft.com/office/officeart/2009/3/layout/HorizontalOrganizationChart"/>
    <dgm:cxn modelId="{246C6969-C771-41EB-9531-6EFDA9914B13}" type="presParOf" srcId="{A47202A3-426B-4685-91F4-8A86D1DA525D}" destId="{A9171659-F3D3-4E3E-A0A7-4448A877AE91}" srcOrd="2" destOrd="0" presId="urn:microsoft.com/office/officeart/2009/3/layout/HorizontalOrganizationChart"/>
    <dgm:cxn modelId="{9E1A51F7-662F-4EA5-A771-1C12F1373B65}" type="presParOf" srcId="{DC4A60DE-89C4-45C7-A9C3-517EBFB45742}" destId="{7D626254-73F9-45F5-BDF5-294188C3FAE7}" srcOrd="2" destOrd="0" presId="urn:microsoft.com/office/officeart/2009/3/layout/HorizontalOrganizationChart"/>
    <dgm:cxn modelId="{8A562738-238E-4DBE-AFAD-160BCA69C918}" type="presParOf" srcId="{DC4A60DE-89C4-45C7-A9C3-517EBFB45742}" destId="{394D6955-BA89-4735-95E6-B4408D383BEA}" srcOrd="3" destOrd="0" presId="urn:microsoft.com/office/officeart/2009/3/layout/HorizontalOrganizationChart"/>
    <dgm:cxn modelId="{B3FD57DD-819C-4ED4-A316-024332717ACD}" type="presParOf" srcId="{394D6955-BA89-4735-95E6-B4408D383BEA}" destId="{3638E474-61F1-4BEB-B0B8-D405BC5E3DEA}" srcOrd="0" destOrd="0" presId="urn:microsoft.com/office/officeart/2009/3/layout/HorizontalOrganizationChart"/>
    <dgm:cxn modelId="{4244DFF0-EEF3-4346-8615-054777D7D1AF}" type="presParOf" srcId="{3638E474-61F1-4BEB-B0B8-D405BC5E3DEA}" destId="{74864F9F-4138-4338-A0B0-FDE0F7B8CE48}" srcOrd="0" destOrd="0" presId="urn:microsoft.com/office/officeart/2009/3/layout/HorizontalOrganizationChart"/>
    <dgm:cxn modelId="{DE40AE92-43FB-4BB1-8FEC-1102E0B4DABC}" type="presParOf" srcId="{3638E474-61F1-4BEB-B0B8-D405BC5E3DEA}" destId="{2623A6BD-24D7-4461-BC1E-3211EA6E2BED}" srcOrd="1" destOrd="0" presId="urn:microsoft.com/office/officeart/2009/3/layout/HorizontalOrganizationChart"/>
    <dgm:cxn modelId="{5407721B-83C4-4287-AFDC-4DD77FD21457}" type="presParOf" srcId="{394D6955-BA89-4735-95E6-B4408D383BEA}" destId="{92840EAF-2447-4423-904A-C0FD70E779F0}" srcOrd="1" destOrd="0" presId="urn:microsoft.com/office/officeart/2009/3/layout/HorizontalOrganizationChart"/>
    <dgm:cxn modelId="{C8F2FB0E-9B3A-4F16-BB45-126A4E9C1877}" type="presParOf" srcId="{394D6955-BA89-4735-95E6-B4408D383BEA}" destId="{421D5729-BA27-46BC-80EB-F507FC9B5BED}" srcOrd="2" destOrd="0" presId="urn:microsoft.com/office/officeart/2009/3/layout/HorizontalOrganizationChart"/>
    <dgm:cxn modelId="{812BC7BC-8EFE-4460-B2CA-D173DD2313D3}" type="presParOf" srcId="{DC4A60DE-89C4-45C7-A9C3-517EBFB45742}" destId="{A26F85FF-AF1E-491A-944C-30EBBA139B30}" srcOrd="4" destOrd="0" presId="urn:microsoft.com/office/officeart/2009/3/layout/HorizontalOrganizationChart"/>
    <dgm:cxn modelId="{268E5506-8483-4203-8FE1-55AF64D6734D}" type="presParOf" srcId="{DC4A60DE-89C4-45C7-A9C3-517EBFB45742}" destId="{ED9CEC68-423A-430E-8DE6-4E3FB6378B47}" srcOrd="5" destOrd="0" presId="urn:microsoft.com/office/officeart/2009/3/layout/HorizontalOrganizationChart"/>
    <dgm:cxn modelId="{CAB5C357-5445-469D-B2EE-4B3A3A3DA72D}" type="presParOf" srcId="{ED9CEC68-423A-430E-8DE6-4E3FB6378B47}" destId="{BEC6E069-89B3-43AF-BF8A-4BD761D36D48}" srcOrd="0" destOrd="0" presId="urn:microsoft.com/office/officeart/2009/3/layout/HorizontalOrganizationChart"/>
    <dgm:cxn modelId="{509158FA-89EE-4BAF-A48F-75C10329287E}" type="presParOf" srcId="{BEC6E069-89B3-43AF-BF8A-4BD761D36D48}" destId="{81DB71B2-4714-43F9-9090-3A142D3FB22E}" srcOrd="0" destOrd="0" presId="urn:microsoft.com/office/officeart/2009/3/layout/HorizontalOrganizationChart"/>
    <dgm:cxn modelId="{4303B3C3-F705-470F-95AB-FF3CA23A545B}" type="presParOf" srcId="{BEC6E069-89B3-43AF-BF8A-4BD761D36D48}" destId="{E27ADD56-1758-4488-B30F-88109428CF4B}" srcOrd="1" destOrd="0" presId="urn:microsoft.com/office/officeart/2009/3/layout/HorizontalOrganizationChart"/>
    <dgm:cxn modelId="{D0F94235-08C8-4257-AE1D-FD15957D23E4}" type="presParOf" srcId="{ED9CEC68-423A-430E-8DE6-4E3FB6378B47}" destId="{845A73FA-FDB7-489B-BF67-CB38B36303BC}" srcOrd="1" destOrd="0" presId="urn:microsoft.com/office/officeart/2009/3/layout/HorizontalOrganizationChart"/>
    <dgm:cxn modelId="{1A67F55F-04D0-4FCC-8FB1-D253721AA381}" type="presParOf" srcId="{ED9CEC68-423A-430E-8DE6-4E3FB6378B47}" destId="{3506831E-99CA-4C1C-9BC7-E1401F480B0A}" srcOrd="2" destOrd="0" presId="urn:microsoft.com/office/officeart/2009/3/layout/HorizontalOrganizationChart"/>
    <dgm:cxn modelId="{C0443F92-EE75-4890-AACB-DE3FE648099F}" type="presParOf" srcId="{DC4A60DE-89C4-45C7-A9C3-517EBFB45742}" destId="{82AAE859-32DF-4B5A-9EB4-809EE0C2C9BF}" srcOrd="6" destOrd="0" presId="urn:microsoft.com/office/officeart/2009/3/layout/HorizontalOrganizationChart"/>
    <dgm:cxn modelId="{B410CEC8-4696-456A-8141-F63455B7EE9F}" type="presParOf" srcId="{DC4A60DE-89C4-45C7-A9C3-517EBFB45742}" destId="{2F826D6B-DBCC-4AA7-814D-643B6E0B15A6}" srcOrd="7" destOrd="0" presId="urn:microsoft.com/office/officeart/2009/3/layout/HorizontalOrganizationChart"/>
    <dgm:cxn modelId="{07EBF9DC-0753-469C-9202-D31A415C8711}" type="presParOf" srcId="{2F826D6B-DBCC-4AA7-814D-643B6E0B15A6}" destId="{F6138A4F-C359-48E0-A93A-2794FD6B8710}" srcOrd="0" destOrd="0" presId="urn:microsoft.com/office/officeart/2009/3/layout/HorizontalOrganizationChart"/>
    <dgm:cxn modelId="{86316BE5-9A4E-4398-8B0D-BB01EFBF1D34}" type="presParOf" srcId="{F6138A4F-C359-48E0-A93A-2794FD6B8710}" destId="{272CFC89-D160-401E-A6AD-23377773A98B}" srcOrd="0" destOrd="0" presId="urn:microsoft.com/office/officeart/2009/3/layout/HorizontalOrganizationChart"/>
    <dgm:cxn modelId="{B7493EF2-5808-43DA-A679-ABFC46CDF22B}" type="presParOf" srcId="{F6138A4F-C359-48E0-A93A-2794FD6B8710}" destId="{49F6B61B-7328-44BE-809C-69E2A15441C8}" srcOrd="1" destOrd="0" presId="urn:microsoft.com/office/officeart/2009/3/layout/HorizontalOrganizationChart"/>
    <dgm:cxn modelId="{38F44261-2821-4EC4-9180-2080BB75692A}" type="presParOf" srcId="{2F826D6B-DBCC-4AA7-814D-643B6E0B15A6}" destId="{2516C8AA-FA9D-4FA8-8008-20A28FD43857}" srcOrd="1" destOrd="0" presId="urn:microsoft.com/office/officeart/2009/3/layout/HorizontalOrganizationChart"/>
    <dgm:cxn modelId="{C5365B1E-0B1C-4A2B-8513-989812A3B858}" type="presParOf" srcId="{2F826D6B-DBCC-4AA7-814D-643B6E0B15A6}" destId="{902F47B8-CC6A-4418-AD16-503264B651F5}" srcOrd="2" destOrd="0" presId="urn:microsoft.com/office/officeart/2009/3/layout/HorizontalOrganizationChart"/>
    <dgm:cxn modelId="{80464E88-3383-4937-BEE9-BAFCC974E275}" type="presParOf" srcId="{F0735E4A-4C7D-4D08-8A8B-FD16BEF30EE2}" destId="{FC475616-53E2-4361-A778-1E83A3A56FF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04F528-5B32-4475-94AF-029096841B30}" type="doc">
      <dgm:prSet loTypeId="urn:microsoft.com/office/officeart/2005/8/layout/bProcess3" loCatId="process" qsTypeId="urn:microsoft.com/office/officeart/2005/8/quickstyle/simple2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B1A35AD0-0AC8-43D5-8E82-05E3C3C42725}">
      <dgm:prSet phldrT="[Text]"/>
      <dgm:spPr/>
      <dgm:t>
        <a:bodyPr/>
        <a:lstStyle/>
        <a:p>
          <a:r>
            <a:rPr lang="en-US" b="1" dirty="0"/>
            <a:t>Normal  carbohydrate diet for 3 days</a:t>
          </a:r>
        </a:p>
      </dgm:t>
    </dgm:pt>
    <dgm:pt modelId="{ABA716CC-13E2-4327-BACB-1387797FB3FD}" type="parTrans" cxnId="{E024964E-CAD1-475D-B2FA-30647AA7116A}">
      <dgm:prSet/>
      <dgm:spPr/>
      <dgm:t>
        <a:bodyPr/>
        <a:lstStyle/>
        <a:p>
          <a:endParaRPr lang="en-US" b="1"/>
        </a:p>
      </dgm:t>
    </dgm:pt>
    <dgm:pt modelId="{E3A1014D-062A-49F7-A31D-963D68EE8BCF}" type="sibTrans" cxnId="{E024964E-CAD1-475D-B2FA-30647AA7116A}">
      <dgm:prSet/>
      <dgm:spPr/>
      <dgm:t>
        <a:bodyPr/>
        <a:lstStyle/>
        <a:p>
          <a:endParaRPr lang="en-US" b="1"/>
        </a:p>
      </dgm:t>
    </dgm:pt>
    <dgm:pt modelId="{3EA36E39-E486-4E46-8852-BCCE7D4DC443}">
      <dgm:prSet phldrT="[Text]"/>
      <dgm:spPr/>
      <dgm:t>
        <a:bodyPr/>
        <a:lstStyle/>
        <a:p>
          <a:r>
            <a:rPr lang="en-US" b="1" dirty="0"/>
            <a:t>Overnight fast on the day of the test</a:t>
          </a:r>
        </a:p>
      </dgm:t>
    </dgm:pt>
    <dgm:pt modelId="{5ABF468F-0CBE-49D8-8BE4-85EA21072ABC}" type="parTrans" cxnId="{719E28AB-2423-4F6C-A99A-1B900CE1C731}">
      <dgm:prSet/>
      <dgm:spPr/>
      <dgm:t>
        <a:bodyPr/>
        <a:lstStyle/>
        <a:p>
          <a:endParaRPr lang="en-US" b="1"/>
        </a:p>
      </dgm:t>
    </dgm:pt>
    <dgm:pt modelId="{64D5D02C-AF23-4FEF-B13D-48FED4B57FB0}" type="sibTrans" cxnId="{719E28AB-2423-4F6C-A99A-1B900CE1C731}">
      <dgm:prSet/>
      <dgm:spPr/>
      <dgm:t>
        <a:bodyPr/>
        <a:lstStyle/>
        <a:p>
          <a:endParaRPr lang="en-US" b="1"/>
        </a:p>
      </dgm:t>
    </dgm:pt>
    <dgm:pt modelId="{C614C170-2263-4C84-B2EE-FF0FCD06D308}">
      <dgm:prSet phldrT="[Text]"/>
      <dgm:spPr/>
      <dgm:t>
        <a:bodyPr/>
        <a:lstStyle/>
        <a:p>
          <a:r>
            <a:rPr lang="en-US" b="1" dirty="0"/>
            <a:t>FPG is drawn</a:t>
          </a:r>
        </a:p>
      </dgm:t>
    </dgm:pt>
    <dgm:pt modelId="{21956462-28DB-474F-9259-D2018C753EBE}" type="parTrans" cxnId="{BDCA2D83-482B-402C-951F-023338154164}">
      <dgm:prSet/>
      <dgm:spPr/>
      <dgm:t>
        <a:bodyPr/>
        <a:lstStyle/>
        <a:p>
          <a:endParaRPr lang="en-US" b="1"/>
        </a:p>
      </dgm:t>
    </dgm:pt>
    <dgm:pt modelId="{440BDA60-55C6-4E49-BCCA-820B10C3E857}" type="sibTrans" cxnId="{BDCA2D83-482B-402C-951F-023338154164}">
      <dgm:prSet/>
      <dgm:spPr/>
      <dgm:t>
        <a:bodyPr/>
        <a:lstStyle/>
        <a:p>
          <a:endParaRPr lang="en-US" b="1"/>
        </a:p>
      </dgm:t>
    </dgm:pt>
    <dgm:pt modelId="{BD20B10A-92CE-4F3D-BB3A-39E42CA38E0A}">
      <dgm:prSet phldrT="[Text]"/>
      <dgm:spPr/>
      <dgm:t>
        <a:bodyPr/>
        <a:lstStyle/>
        <a:p>
          <a:r>
            <a:rPr lang="en-US" b="1" dirty="0"/>
            <a:t>Give 75gm of anhydrous glucose in about 300ml of water</a:t>
          </a:r>
        </a:p>
      </dgm:t>
    </dgm:pt>
    <dgm:pt modelId="{00A22D9D-7D1E-44D1-BBAD-612E90E39F0C}" type="parTrans" cxnId="{858B16F4-F00A-4267-BF1C-0275291700E4}">
      <dgm:prSet/>
      <dgm:spPr/>
      <dgm:t>
        <a:bodyPr/>
        <a:lstStyle/>
        <a:p>
          <a:endParaRPr lang="en-US" b="1"/>
        </a:p>
      </dgm:t>
    </dgm:pt>
    <dgm:pt modelId="{9E8AEADC-0F66-4E3C-B7BA-1CDB7FC5F6FF}" type="sibTrans" cxnId="{858B16F4-F00A-4267-BF1C-0275291700E4}">
      <dgm:prSet/>
      <dgm:spPr/>
      <dgm:t>
        <a:bodyPr/>
        <a:lstStyle/>
        <a:p>
          <a:endParaRPr lang="en-US" b="1"/>
        </a:p>
      </dgm:t>
    </dgm:pt>
    <dgm:pt modelId="{04209C17-D881-4606-9F1F-6F32A811F07E}">
      <dgm:prSet phldrT="[Text]"/>
      <dgm:spPr/>
      <dgm:t>
        <a:bodyPr/>
        <a:lstStyle/>
        <a:p>
          <a:r>
            <a:rPr lang="en-US" b="1" dirty="0"/>
            <a:t>Blood &amp; urine specimens are collected at half hourly for 2hours </a:t>
          </a:r>
        </a:p>
      </dgm:t>
    </dgm:pt>
    <dgm:pt modelId="{7DE287F2-1DE6-4FC7-9D3A-17EAF9216E78}" type="sibTrans" cxnId="{B1FACA00-C817-4775-9BC4-772B9B0FB9D3}">
      <dgm:prSet/>
      <dgm:spPr/>
      <dgm:t>
        <a:bodyPr/>
        <a:lstStyle/>
        <a:p>
          <a:endParaRPr lang="en-US" b="1"/>
        </a:p>
      </dgm:t>
    </dgm:pt>
    <dgm:pt modelId="{7592A61B-0734-4A68-A575-4E313EFFF304}" type="parTrans" cxnId="{B1FACA00-C817-4775-9BC4-772B9B0FB9D3}">
      <dgm:prSet/>
      <dgm:spPr/>
      <dgm:t>
        <a:bodyPr/>
        <a:lstStyle/>
        <a:p>
          <a:endParaRPr lang="en-US" b="1"/>
        </a:p>
      </dgm:t>
    </dgm:pt>
    <dgm:pt modelId="{9A2E6D81-9463-424B-A985-9391FA38DB7E}">
      <dgm:prSet/>
      <dgm:spPr/>
      <dgm:t>
        <a:bodyPr/>
        <a:lstStyle/>
        <a:p>
          <a:r>
            <a:rPr lang="en-US" b="1" dirty="0"/>
            <a:t>A curve is plotted for time against blood glucose</a:t>
          </a:r>
        </a:p>
      </dgm:t>
    </dgm:pt>
    <dgm:pt modelId="{941455BA-98AB-443C-BDA4-141FD55DECEC}" type="parTrans" cxnId="{C6CB8400-0CFE-45ED-95BE-7334845514C8}">
      <dgm:prSet/>
      <dgm:spPr/>
      <dgm:t>
        <a:bodyPr/>
        <a:lstStyle/>
        <a:p>
          <a:endParaRPr lang="en-US" b="1"/>
        </a:p>
      </dgm:t>
    </dgm:pt>
    <dgm:pt modelId="{E047796B-A683-4B3A-BA19-0097FA081CDE}" type="sibTrans" cxnId="{C6CB8400-0CFE-45ED-95BE-7334845514C8}">
      <dgm:prSet/>
      <dgm:spPr/>
      <dgm:t>
        <a:bodyPr/>
        <a:lstStyle/>
        <a:p>
          <a:endParaRPr lang="en-US" b="1"/>
        </a:p>
      </dgm:t>
    </dgm:pt>
    <dgm:pt modelId="{72FAA1E3-14DE-4BC4-9853-EAE0466263DC}" type="pres">
      <dgm:prSet presAssocID="{6C04F528-5B32-4475-94AF-029096841B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C89CFF-26D2-4C36-8DBB-5087138B6955}" type="pres">
      <dgm:prSet presAssocID="{B1A35AD0-0AC8-43D5-8E82-05E3C3C4272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57E3C-B209-44F9-A2BD-7931E13DDE1E}" type="pres">
      <dgm:prSet presAssocID="{E3A1014D-062A-49F7-A31D-963D68EE8BC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4F84B619-2304-4286-A201-93623B03038C}" type="pres">
      <dgm:prSet presAssocID="{E3A1014D-062A-49F7-A31D-963D68EE8BCF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49FE788-0BB4-4EAF-BEB4-10B6B68E2DA0}" type="pres">
      <dgm:prSet presAssocID="{3EA36E39-E486-4E46-8852-BCCE7D4DC44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24057-1311-466D-8F40-497A141E5104}" type="pres">
      <dgm:prSet presAssocID="{64D5D02C-AF23-4FEF-B13D-48FED4B57FB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6AB83F9-4A57-4C35-9E54-1510008CDC93}" type="pres">
      <dgm:prSet presAssocID="{64D5D02C-AF23-4FEF-B13D-48FED4B57FB0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D18CB358-8744-4A32-9FCA-4B3E9C2B9ECD}" type="pres">
      <dgm:prSet presAssocID="{C614C170-2263-4C84-B2EE-FF0FCD06D30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A7B38-5973-4E79-A478-4F9BC92E47CC}" type="pres">
      <dgm:prSet presAssocID="{440BDA60-55C6-4E49-BCCA-820B10C3E85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1D9B398-94B2-4DF8-908D-252051AC2B49}" type="pres">
      <dgm:prSet presAssocID="{440BDA60-55C6-4E49-BCCA-820B10C3E857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02CA09EA-5539-4AB2-836E-DD27B12278C5}" type="pres">
      <dgm:prSet presAssocID="{BD20B10A-92CE-4F3D-BB3A-39E42CA38E0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A8E8E-8B0F-4872-B0A2-E4886529CD57}" type="pres">
      <dgm:prSet presAssocID="{9E8AEADC-0F66-4E3C-B7BA-1CDB7FC5F6F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6A323AA-D0C7-4D6F-A3D8-DB1467FB2379}" type="pres">
      <dgm:prSet presAssocID="{9E8AEADC-0F66-4E3C-B7BA-1CDB7FC5F6FF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C2F9FEEF-8433-491B-8D29-882B908D56EB}" type="pres">
      <dgm:prSet presAssocID="{04209C17-D881-4606-9F1F-6F32A811F07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FF077-BBC8-47AA-A7AF-267F5A725723}" type="pres">
      <dgm:prSet presAssocID="{7DE287F2-1DE6-4FC7-9D3A-17EAF9216E78}" presName="sibTrans" presStyleLbl="sibTrans1D1" presStyleIdx="4" presStyleCnt="5"/>
      <dgm:spPr/>
      <dgm:t>
        <a:bodyPr/>
        <a:lstStyle/>
        <a:p>
          <a:endParaRPr lang="en-US"/>
        </a:p>
      </dgm:t>
    </dgm:pt>
    <dgm:pt modelId="{57B937C4-F68D-473F-BD82-D1595F5531E7}" type="pres">
      <dgm:prSet presAssocID="{7DE287F2-1DE6-4FC7-9D3A-17EAF9216E78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619410B6-931A-4272-B892-0B492EF93CCC}" type="pres">
      <dgm:prSet presAssocID="{9A2E6D81-9463-424B-A985-9391FA38DB7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BDD061-1B39-42B6-83AD-16692F4763DC}" type="presOf" srcId="{C614C170-2263-4C84-B2EE-FF0FCD06D308}" destId="{D18CB358-8744-4A32-9FCA-4B3E9C2B9ECD}" srcOrd="0" destOrd="0" presId="urn:microsoft.com/office/officeart/2005/8/layout/bProcess3"/>
    <dgm:cxn modelId="{B1FACA00-C817-4775-9BC4-772B9B0FB9D3}" srcId="{6C04F528-5B32-4475-94AF-029096841B30}" destId="{04209C17-D881-4606-9F1F-6F32A811F07E}" srcOrd="4" destOrd="0" parTransId="{7592A61B-0734-4A68-A575-4E313EFFF304}" sibTransId="{7DE287F2-1DE6-4FC7-9D3A-17EAF9216E78}"/>
    <dgm:cxn modelId="{CCFCE3BC-6B58-47E2-97FC-608D471D8DCE}" type="presOf" srcId="{7DE287F2-1DE6-4FC7-9D3A-17EAF9216E78}" destId="{57B937C4-F68D-473F-BD82-D1595F5531E7}" srcOrd="1" destOrd="0" presId="urn:microsoft.com/office/officeart/2005/8/layout/bProcess3"/>
    <dgm:cxn modelId="{858B16F4-F00A-4267-BF1C-0275291700E4}" srcId="{6C04F528-5B32-4475-94AF-029096841B30}" destId="{BD20B10A-92CE-4F3D-BB3A-39E42CA38E0A}" srcOrd="3" destOrd="0" parTransId="{00A22D9D-7D1E-44D1-BBAD-612E90E39F0C}" sibTransId="{9E8AEADC-0F66-4E3C-B7BA-1CDB7FC5F6FF}"/>
    <dgm:cxn modelId="{886AED9E-2721-456D-9B0E-ED1C1B6A5338}" type="presOf" srcId="{B1A35AD0-0AC8-43D5-8E82-05E3C3C42725}" destId="{D0C89CFF-26D2-4C36-8DBB-5087138B6955}" srcOrd="0" destOrd="0" presId="urn:microsoft.com/office/officeart/2005/8/layout/bProcess3"/>
    <dgm:cxn modelId="{66637D17-2E83-4FDA-852F-DCE5CA419C98}" type="presOf" srcId="{7DE287F2-1DE6-4FC7-9D3A-17EAF9216E78}" destId="{40AFF077-BBC8-47AA-A7AF-267F5A725723}" srcOrd="0" destOrd="0" presId="urn:microsoft.com/office/officeart/2005/8/layout/bProcess3"/>
    <dgm:cxn modelId="{E39221E6-BD77-41DF-853D-5F633C7EACB8}" type="presOf" srcId="{9E8AEADC-0F66-4E3C-B7BA-1CDB7FC5F6FF}" destId="{36A323AA-D0C7-4D6F-A3D8-DB1467FB2379}" srcOrd="1" destOrd="0" presId="urn:microsoft.com/office/officeart/2005/8/layout/bProcess3"/>
    <dgm:cxn modelId="{905DEE87-A39F-4D4D-B3A9-DF095D9726CA}" type="presOf" srcId="{64D5D02C-AF23-4FEF-B13D-48FED4B57FB0}" destId="{C6AB83F9-4A57-4C35-9E54-1510008CDC93}" srcOrd="1" destOrd="0" presId="urn:microsoft.com/office/officeart/2005/8/layout/bProcess3"/>
    <dgm:cxn modelId="{D36EB89E-BBF9-47A9-BAA9-6D94BB687D8B}" type="presOf" srcId="{9E8AEADC-0F66-4E3C-B7BA-1CDB7FC5F6FF}" destId="{DB8A8E8E-8B0F-4872-B0A2-E4886529CD57}" srcOrd="0" destOrd="0" presId="urn:microsoft.com/office/officeart/2005/8/layout/bProcess3"/>
    <dgm:cxn modelId="{719E28AB-2423-4F6C-A99A-1B900CE1C731}" srcId="{6C04F528-5B32-4475-94AF-029096841B30}" destId="{3EA36E39-E486-4E46-8852-BCCE7D4DC443}" srcOrd="1" destOrd="0" parTransId="{5ABF468F-0CBE-49D8-8BE4-85EA21072ABC}" sibTransId="{64D5D02C-AF23-4FEF-B13D-48FED4B57FB0}"/>
    <dgm:cxn modelId="{E0C0E42C-2B9C-44F4-8CC8-7D49545F1F8C}" type="presOf" srcId="{9A2E6D81-9463-424B-A985-9391FA38DB7E}" destId="{619410B6-931A-4272-B892-0B492EF93CCC}" srcOrd="0" destOrd="0" presId="urn:microsoft.com/office/officeart/2005/8/layout/bProcess3"/>
    <dgm:cxn modelId="{D588BD66-45D7-41DC-BE93-9C352466FEE6}" type="presOf" srcId="{3EA36E39-E486-4E46-8852-BCCE7D4DC443}" destId="{149FE788-0BB4-4EAF-BEB4-10B6B68E2DA0}" srcOrd="0" destOrd="0" presId="urn:microsoft.com/office/officeart/2005/8/layout/bProcess3"/>
    <dgm:cxn modelId="{B6F27EDF-9565-4E53-B59C-5B5EBF94FC13}" type="presOf" srcId="{04209C17-D881-4606-9F1F-6F32A811F07E}" destId="{C2F9FEEF-8433-491B-8D29-882B908D56EB}" srcOrd="0" destOrd="0" presId="urn:microsoft.com/office/officeart/2005/8/layout/bProcess3"/>
    <dgm:cxn modelId="{D4A1C128-B4AE-4814-8F5E-49E80811302E}" type="presOf" srcId="{6C04F528-5B32-4475-94AF-029096841B30}" destId="{72FAA1E3-14DE-4BC4-9853-EAE0466263DC}" srcOrd="0" destOrd="0" presId="urn:microsoft.com/office/officeart/2005/8/layout/bProcess3"/>
    <dgm:cxn modelId="{750E1C78-C395-4704-9047-0E55FD55A9C9}" type="presOf" srcId="{440BDA60-55C6-4E49-BCCA-820B10C3E857}" destId="{61D9B398-94B2-4DF8-908D-252051AC2B49}" srcOrd="1" destOrd="0" presId="urn:microsoft.com/office/officeart/2005/8/layout/bProcess3"/>
    <dgm:cxn modelId="{C6CB8400-0CFE-45ED-95BE-7334845514C8}" srcId="{6C04F528-5B32-4475-94AF-029096841B30}" destId="{9A2E6D81-9463-424B-A985-9391FA38DB7E}" srcOrd="5" destOrd="0" parTransId="{941455BA-98AB-443C-BDA4-141FD55DECEC}" sibTransId="{E047796B-A683-4B3A-BA19-0097FA081CDE}"/>
    <dgm:cxn modelId="{BDCA2D83-482B-402C-951F-023338154164}" srcId="{6C04F528-5B32-4475-94AF-029096841B30}" destId="{C614C170-2263-4C84-B2EE-FF0FCD06D308}" srcOrd="2" destOrd="0" parTransId="{21956462-28DB-474F-9259-D2018C753EBE}" sibTransId="{440BDA60-55C6-4E49-BCCA-820B10C3E857}"/>
    <dgm:cxn modelId="{CFB064AE-85A2-4BD5-93ED-82F2ECF66313}" type="presOf" srcId="{E3A1014D-062A-49F7-A31D-963D68EE8BCF}" destId="{6E857E3C-B209-44F9-A2BD-7931E13DDE1E}" srcOrd="0" destOrd="0" presId="urn:microsoft.com/office/officeart/2005/8/layout/bProcess3"/>
    <dgm:cxn modelId="{E024964E-CAD1-475D-B2FA-30647AA7116A}" srcId="{6C04F528-5B32-4475-94AF-029096841B30}" destId="{B1A35AD0-0AC8-43D5-8E82-05E3C3C42725}" srcOrd="0" destOrd="0" parTransId="{ABA716CC-13E2-4327-BACB-1387797FB3FD}" sibTransId="{E3A1014D-062A-49F7-A31D-963D68EE8BCF}"/>
    <dgm:cxn modelId="{D98AA24F-BA04-461B-B458-0960F9AD8D3D}" type="presOf" srcId="{BD20B10A-92CE-4F3D-BB3A-39E42CA38E0A}" destId="{02CA09EA-5539-4AB2-836E-DD27B12278C5}" srcOrd="0" destOrd="0" presId="urn:microsoft.com/office/officeart/2005/8/layout/bProcess3"/>
    <dgm:cxn modelId="{B0846072-1F03-4B70-B05D-5801690C95E5}" type="presOf" srcId="{64D5D02C-AF23-4FEF-B13D-48FED4B57FB0}" destId="{3C624057-1311-466D-8F40-497A141E5104}" srcOrd="0" destOrd="0" presId="urn:microsoft.com/office/officeart/2005/8/layout/bProcess3"/>
    <dgm:cxn modelId="{D001609D-E15D-4163-ACD1-8E4E810B5097}" type="presOf" srcId="{E3A1014D-062A-49F7-A31D-963D68EE8BCF}" destId="{4F84B619-2304-4286-A201-93623B03038C}" srcOrd="1" destOrd="0" presId="urn:microsoft.com/office/officeart/2005/8/layout/bProcess3"/>
    <dgm:cxn modelId="{B7676B5A-C5E5-498A-AB08-9C752C5F42A7}" type="presOf" srcId="{440BDA60-55C6-4E49-BCCA-820B10C3E857}" destId="{F8AA7B38-5973-4E79-A478-4F9BC92E47CC}" srcOrd="0" destOrd="0" presId="urn:microsoft.com/office/officeart/2005/8/layout/bProcess3"/>
    <dgm:cxn modelId="{56DD367D-64BB-4E6C-B291-0EF1194BC2BA}" type="presParOf" srcId="{72FAA1E3-14DE-4BC4-9853-EAE0466263DC}" destId="{D0C89CFF-26D2-4C36-8DBB-5087138B6955}" srcOrd="0" destOrd="0" presId="urn:microsoft.com/office/officeart/2005/8/layout/bProcess3"/>
    <dgm:cxn modelId="{0EF430F8-400B-4E59-A4AD-762BAC168E7C}" type="presParOf" srcId="{72FAA1E3-14DE-4BC4-9853-EAE0466263DC}" destId="{6E857E3C-B209-44F9-A2BD-7931E13DDE1E}" srcOrd="1" destOrd="0" presId="urn:microsoft.com/office/officeart/2005/8/layout/bProcess3"/>
    <dgm:cxn modelId="{1D184F3C-C1DC-46A9-BCC4-4736D65841C7}" type="presParOf" srcId="{6E857E3C-B209-44F9-A2BD-7931E13DDE1E}" destId="{4F84B619-2304-4286-A201-93623B03038C}" srcOrd="0" destOrd="0" presId="urn:microsoft.com/office/officeart/2005/8/layout/bProcess3"/>
    <dgm:cxn modelId="{38A1A1FE-ABDB-4FDE-8318-61156A5ABA4E}" type="presParOf" srcId="{72FAA1E3-14DE-4BC4-9853-EAE0466263DC}" destId="{149FE788-0BB4-4EAF-BEB4-10B6B68E2DA0}" srcOrd="2" destOrd="0" presId="urn:microsoft.com/office/officeart/2005/8/layout/bProcess3"/>
    <dgm:cxn modelId="{8EB37883-D11B-49A8-AE30-E6923934EC18}" type="presParOf" srcId="{72FAA1E3-14DE-4BC4-9853-EAE0466263DC}" destId="{3C624057-1311-466D-8F40-497A141E5104}" srcOrd="3" destOrd="0" presId="urn:microsoft.com/office/officeart/2005/8/layout/bProcess3"/>
    <dgm:cxn modelId="{CB754259-5B2F-4C3C-9E09-534AAC344F72}" type="presParOf" srcId="{3C624057-1311-466D-8F40-497A141E5104}" destId="{C6AB83F9-4A57-4C35-9E54-1510008CDC93}" srcOrd="0" destOrd="0" presId="urn:microsoft.com/office/officeart/2005/8/layout/bProcess3"/>
    <dgm:cxn modelId="{2E150166-FCAD-4FA7-AE75-164A18A9FF71}" type="presParOf" srcId="{72FAA1E3-14DE-4BC4-9853-EAE0466263DC}" destId="{D18CB358-8744-4A32-9FCA-4B3E9C2B9ECD}" srcOrd="4" destOrd="0" presId="urn:microsoft.com/office/officeart/2005/8/layout/bProcess3"/>
    <dgm:cxn modelId="{6A19FEDC-AF92-40CA-9613-305D9CF182C8}" type="presParOf" srcId="{72FAA1E3-14DE-4BC4-9853-EAE0466263DC}" destId="{F8AA7B38-5973-4E79-A478-4F9BC92E47CC}" srcOrd="5" destOrd="0" presId="urn:microsoft.com/office/officeart/2005/8/layout/bProcess3"/>
    <dgm:cxn modelId="{436A6ED4-625C-4FE5-B2C0-3FF0CA4C2E52}" type="presParOf" srcId="{F8AA7B38-5973-4E79-A478-4F9BC92E47CC}" destId="{61D9B398-94B2-4DF8-908D-252051AC2B49}" srcOrd="0" destOrd="0" presId="urn:microsoft.com/office/officeart/2005/8/layout/bProcess3"/>
    <dgm:cxn modelId="{9D7F3D52-5CB7-4C89-8AA3-E891CB29212D}" type="presParOf" srcId="{72FAA1E3-14DE-4BC4-9853-EAE0466263DC}" destId="{02CA09EA-5539-4AB2-836E-DD27B12278C5}" srcOrd="6" destOrd="0" presId="urn:microsoft.com/office/officeart/2005/8/layout/bProcess3"/>
    <dgm:cxn modelId="{005591BE-BE76-430D-BEBC-7145A7CF90A9}" type="presParOf" srcId="{72FAA1E3-14DE-4BC4-9853-EAE0466263DC}" destId="{DB8A8E8E-8B0F-4872-B0A2-E4886529CD57}" srcOrd="7" destOrd="0" presId="urn:microsoft.com/office/officeart/2005/8/layout/bProcess3"/>
    <dgm:cxn modelId="{C2F514CD-C632-4D51-806F-AB92A8BF8A70}" type="presParOf" srcId="{DB8A8E8E-8B0F-4872-B0A2-E4886529CD57}" destId="{36A323AA-D0C7-4D6F-A3D8-DB1467FB2379}" srcOrd="0" destOrd="0" presId="urn:microsoft.com/office/officeart/2005/8/layout/bProcess3"/>
    <dgm:cxn modelId="{B6315A64-753B-4F44-BCBF-B2086DBC1C5D}" type="presParOf" srcId="{72FAA1E3-14DE-4BC4-9853-EAE0466263DC}" destId="{C2F9FEEF-8433-491B-8D29-882B908D56EB}" srcOrd="8" destOrd="0" presId="urn:microsoft.com/office/officeart/2005/8/layout/bProcess3"/>
    <dgm:cxn modelId="{B96A121B-4CF3-4C15-89F5-B0860E9EE74F}" type="presParOf" srcId="{72FAA1E3-14DE-4BC4-9853-EAE0466263DC}" destId="{40AFF077-BBC8-47AA-A7AF-267F5A725723}" srcOrd="9" destOrd="0" presId="urn:microsoft.com/office/officeart/2005/8/layout/bProcess3"/>
    <dgm:cxn modelId="{79AB8CB6-C34A-4154-9D35-DDFEE7F802B9}" type="presParOf" srcId="{40AFF077-BBC8-47AA-A7AF-267F5A725723}" destId="{57B937C4-F68D-473F-BD82-D1595F5531E7}" srcOrd="0" destOrd="0" presId="urn:microsoft.com/office/officeart/2005/8/layout/bProcess3"/>
    <dgm:cxn modelId="{659675D1-C201-4BA9-A15F-993B94A9E6B7}" type="presParOf" srcId="{72FAA1E3-14DE-4BC4-9853-EAE0466263DC}" destId="{619410B6-931A-4272-B892-0B492EF93CCC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A2AA72-D3F7-431A-A53F-5B7B9B5CBE1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86B13E-0296-457A-A268-2EE3BE8707EA}">
      <dgm:prSet phldrT="[Text]"/>
      <dgm:spPr/>
      <dgm:t>
        <a:bodyPr/>
        <a:lstStyle/>
        <a:p>
          <a:r>
            <a:rPr lang="en-US" dirty="0" smtClean="0"/>
            <a:t>Acute</a:t>
          </a:r>
          <a:endParaRPr lang="en-US" dirty="0"/>
        </a:p>
      </dgm:t>
    </dgm:pt>
    <dgm:pt modelId="{D646F6D0-1D42-4533-9708-487509B9808A}" type="parTrans" cxnId="{8E18AEC8-683E-4826-BC35-55662A09AD05}">
      <dgm:prSet/>
      <dgm:spPr/>
      <dgm:t>
        <a:bodyPr/>
        <a:lstStyle/>
        <a:p>
          <a:endParaRPr lang="en-US"/>
        </a:p>
      </dgm:t>
    </dgm:pt>
    <dgm:pt modelId="{9784A7DB-0C49-43AD-8A30-7935B10C2ADB}" type="sibTrans" cxnId="{8E18AEC8-683E-4826-BC35-55662A09AD05}">
      <dgm:prSet/>
      <dgm:spPr/>
      <dgm:t>
        <a:bodyPr/>
        <a:lstStyle/>
        <a:p>
          <a:endParaRPr lang="en-US"/>
        </a:p>
      </dgm:t>
    </dgm:pt>
    <dgm:pt modelId="{178683F3-FA9D-4F5D-9FBD-1E8A45C268BF}">
      <dgm:prSet phldrT="[Text]"/>
      <dgm:spPr/>
      <dgm:t>
        <a:bodyPr/>
        <a:lstStyle/>
        <a:p>
          <a:r>
            <a:rPr lang="en-US" dirty="0" smtClean="0"/>
            <a:t>DKA</a:t>
          </a:r>
          <a:endParaRPr lang="en-US" dirty="0"/>
        </a:p>
      </dgm:t>
    </dgm:pt>
    <dgm:pt modelId="{08D73C8F-1B8B-429C-BE06-389345449DB5}" type="parTrans" cxnId="{A2B79C0C-1C0F-4D0D-85D9-4F4AC146C474}">
      <dgm:prSet/>
      <dgm:spPr/>
      <dgm:t>
        <a:bodyPr/>
        <a:lstStyle/>
        <a:p>
          <a:endParaRPr lang="en-US"/>
        </a:p>
      </dgm:t>
    </dgm:pt>
    <dgm:pt modelId="{F2809C2D-1371-4DA3-BD7B-6698F8F8BBA2}" type="sibTrans" cxnId="{A2B79C0C-1C0F-4D0D-85D9-4F4AC146C474}">
      <dgm:prSet/>
      <dgm:spPr/>
      <dgm:t>
        <a:bodyPr/>
        <a:lstStyle/>
        <a:p>
          <a:endParaRPr lang="en-US"/>
        </a:p>
      </dgm:t>
    </dgm:pt>
    <dgm:pt modelId="{5D671337-9B89-49E1-8DFC-9EE50B4EB733}">
      <dgm:prSet phldrT="[Text]"/>
      <dgm:spPr/>
      <dgm:t>
        <a:bodyPr/>
        <a:lstStyle/>
        <a:p>
          <a:r>
            <a:rPr lang="en-US" dirty="0" smtClean="0"/>
            <a:t>HHS</a:t>
          </a:r>
          <a:endParaRPr lang="en-US" dirty="0"/>
        </a:p>
      </dgm:t>
    </dgm:pt>
    <dgm:pt modelId="{3B83C83E-A5EE-4B33-A717-6FA698D86D62}" type="parTrans" cxnId="{E3D1A30B-3805-4CB0-B0FE-AEF68DD11DA5}">
      <dgm:prSet/>
      <dgm:spPr/>
      <dgm:t>
        <a:bodyPr/>
        <a:lstStyle/>
        <a:p>
          <a:endParaRPr lang="en-US"/>
        </a:p>
      </dgm:t>
    </dgm:pt>
    <dgm:pt modelId="{87EA1EB3-570A-47FC-AE6C-6A20579A7D6B}" type="sibTrans" cxnId="{E3D1A30B-3805-4CB0-B0FE-AEF68DD11DA5}">
      <dgm:prSet/>
      <dgm:spPr/>
      <dgm:t>
        <a:bodyPr/>
        <a:lstStyle/>
        <a:p>
          <a:endParaRPr lang="en-US"/>
        </a:p>
      </dgm:t>
    </dgm:pt>
    <dgm:pt modelId="{6BD4CA40-E904-46EF-A1EB-037D30AC7C41}">
      <dgm:prSet phldrT="[Text]"/>
      <dgm:spPr/>
      <dgm:t>
        <a:bodyPr/>
        <a:lstStyle/>
        <a:p>
          <a:r>
            <a:rPr lang="en-US" dirty="0" smtClean="0"/>
            <a:t>Hypoglycemia</a:t>
          </a:r>
          <a:endParaRPr lang="en-US" dirty="0"/>
        </a:p>
      </dgm:t>
    </dgm:pt>
    <dgm:pt modelId="{60D77621-76EC-4DF8-B76B-21483A63D328}" type="parTrans" cxnId="{DB87497D-B56F-43B9-AED0-6F6944AAB419}">
      <dgm:prSet/>
      <dgm:spPr/>
      <dgm:t>
        <a:bodyPr/>
        <a:lstStyle/>
        <a:p>
          <a:endParaRPr lang="en-US"/>
        </a:p>
      </dgm:t>
    </dgm:pt>
    <dgm:pt modelId="{EFFC99D8-0F3D-4DFB-BDD0-526A3AB9038C}" type="sibTrans" cxnId="{DB87497D-B56F-43B9-AED0-6F6944AAB419}">
      <dgm:prSet/>
      <dgm:spPr/>
      <dgm:t>
        <a:bodyPr/>
        <a:lstStyle/>
        <a:p>
          <a:endParaRPr lang="en-US"/>
        </a:p>
      </dgm:t>
    </dgm:pt>
    <dgm:pt modelId="{B430079C-893F-4877-81C8-4F6DF9AC080C}" type="pres">
      <dgm:prSet presAssocID="{CDA2AA72-D3F7-431A-A53F-5B7B9B5CBE1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2474EEA8-9332-4D26-9D3F-A367CEA42954}" type="pres">
      <dgm:prSet presAssocID="{4586B13E-0296-457A-A268-2EE3BE8707EA}" presName="root1" presStyleCnt="0"/>
      <dgm:spPr/>
    </dgm:pt>
    <dgm:pt modelId="{90FDB770-525F-4BE6-BC70-349FA2F47DFF}" type="pres">
      <dgm:prSet presAssocID="{4586B13E-0296-457A-A268-2EE3BE8707E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F7F561-2D2A-4460-A379-FDAC91372FC3}" type="pres">
      <dgm:prSet presAssocID="{4586B13E-0296-457A-A268-2EE3BE8707EA}" presName="level2hierChild" presStyleCnt="0"/>
      <dgm:spPr/>
    </dgm:pt>
    <dgm:pt modelId="{71578611-5BF6-4BDE-9FFD-E5CCF60FDBF1}" type="pres">
      <dgm:prSet presAssocID="{08D73C8F-1B8B-429C-BE06-389345449DB5}" presName="conn2-1" presStyleLbl="parChTrans1D2" presStyleIdx="0" presStyleCnt="3"/>
      <dgm:spPr/>
      <dgm:t>
        <a:bodyPr/>
        <a:lstStyle/>
        <a:p>
          <a:pPr rtl="1"/>
          <a:endParaRPr lang="ar-JO"/>
        </a:p>
      </dgm:t>
    </dgm:pt>
    <dgm:pt modelId="{240081EC-2C97-400E-8BA5-C781151D2F88}" type="pres">
      <dgm:prSet presAssocID="{08D73C8F-1B8B-429C-BE06-389345449DB5}" presName="connTx" presStyleLbl="parChTrans1D2" presStyleIdx="0" presStyleCnt="3"/>
      <dgm:spPr/>
      <dgm:t>
        <a:bodyPr/>
        <a:lstStyle/>
        <a:p>
          <a:pPr rtl="1"/>
          <a:endParaRPr lang="ar-JO"/>
        </a:p>
      </dgm:t>
    </dgm:pt>
    <dgm:pt modelId="{3603CBBE-7C6F-4547-B47D-CA851D7AE3DF}" type="pres">
      <dgm:prSet presAssocID="{178683F3-FA9D-4F5D-9FBD-1E8A45C268BF}" presName="root2" presStyleCnt="0"/>
      <dgm:spPr/>
    </dgm:pt>
    <dgm:pt modelId="{B445D833-98D8-4E07-B819-994E207B39D7}" type="pres">
      <dgm:prSet presAssocID="{178683F3-FA9D-4F5D-9FBD-1E8A45C268B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E532C214-EC32-4947-9DB0-0E22BA5C12BB}" type="pres">
      <dgm:prSet presAssocID="{178683F3-FA9D-4F5D-9FBD-1E8A45C268BF}" presName="level3hierChild" presStyleCnt="0"/>
      <dgm:spPr/>
    </dgm:pt>
    <dgm:pt modelId="{D3411542-25C0-4C3C-BFA3-42FBCE16AA52}" type="pres">
      <dgm:prSet presAssocID="{3B83C83E-A5EE-4B33-A717-6FA698D86D62}" presName="conn2-1" presStyleLbl="parChTrans1D2" presStyleIdx="1" presStyleCnt="3"/>
      <dgm:spPr/>
      <dgm:t>
        <a:bodyPr/>
        <a:lstStyle/>
        <a:p>
          <a:pPr rtl="1"/>
          <a:endParaRPr lang="ar-JO"/>
        </a:p>
      </dgm:t>
    </dgm:pt>
    <dgm:pt modelId="{D08A6517-1946-4A4A-B876-B27AB58A1DCF}" type="pres">
      <dgm:prSet presAssocID="{3B83C83E-A5EE-4B33-A717-6FA698D86D62}" presName="connTx" presStyleLbl="parChTrans1D2" presStyleIdx="1" presStyleCnt="3"/>
      <dgm:spPr/>
      <dgm:t>
        <a:bodyPr/>
        <a:lstStyle/>
        <a:p>
          <a:pPr rtl="1"/>
          <a:endParaRPr lang="ar-JO"/>
        </a:p>
      </dgm:t>
    </dgm:pt>
    <dgm:pt modelId="{23B4F844-71E1-419B-887D-E9984499F3B3}" type="pres">
      <dgm:prSet presAssocID="{5D671337-9B89-49E1-8DFC-9EE50B4EB733}" presName="root2" presStyleCnt="0"/>
      <dgm:spPr/>
    </dgm:pt>
    <dgm:pt modelId="{8B819D10-6654-42C0-8E06-AA5AAA112EA1}" type="pres">
      <dgm:prSet presAssocID="{5D671337-9B89-49E1-8DFC-9EE50B4EB73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D17EFD1A-E56F-49BE-99B2-B5ADF75A980D}" type="pres">
      <dgm:prSet presAssocID="{5D671337-9B89-49E1-8DFC-9EE50B4EB733}" presName="level3hierChild" presStyleCnt="0"/>
      <dgm:spPr/>
    </dgm:pt>
    <dgm:pt modelId="{78FCA564-E0C5-482A-8B0D-45D1E8595230}" type="pres">
      <dgm:prSet presAssocID="{60D77621-76EC-4DF8-B76B-21483A63D328}" presName="conn2-1" presStyleLbl="parChTrans1D2" presStyleIdx="2" presStyleCnt="3"/>
      <dgm:spPr/>
      <dgm:t>
        <a:bodyPr/>
        <a:lstStyle/>
        <a:p>
          <a:pPr rtl="1"/>
          <a:endParaRPr lang="ar-JO"/>
        </a:p>
      </dgm:t>
    </dgm:pt>
    <dgm:pt modelId="{391935CB-30F0-4026-B162-D6D996507711}" type="pres">
      <dgm:prSet presAssocID="{60D77621-76EC-4DF8-B76B-21483A63D328}" presName="connTx" presStyleLbl="parChTrans1D2" presStyleIdx="2" presStyleCnt="3"/>
      <dgm:spPr/>
      <dgm:t>
        <a:bodyPr/>
        <a:lstStyle/>
        <a:p>
          <a:pPr rtl="1"/>
          <a:endParaRPr lang="ar-JO"/>
        </a:p>
      </dgm:t>
    </dgm:pt>
    <dgm:pt modelId="{8E1594CB-0F2E-4F74-A011-03393E4D400C}" type="pres">
      <dgm:prSet presAssocID="{6BD4CA40-E904-46EF-A1EB-037D30AC7C41}" presName="root2" presStyleCnt="0"/>
      <dgm:spPr/>
    </dgm:pt>
    <dgm:pt modelId="{62B764E9-9F68-4605-B7B6-894050A9B022}" type="pres">
      <dgm:prSet presAssocID="{6BD4CA40-E904-46EF-A1EB-037D30AC7C4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BEA7BBD3-B1DF-48BE-A367-C62785F37222}" type="pres">
      <dgm:prSet presAssocID="{6BD4CA40-E904-46EF-A1EB-037D30AC7C41}" presName="level3hierChild" presStyleCnt="0"/>
      <dgm:spPr/>
    </dgm:pt>
  </dgm:ptLst>
  <dgm:cxnLst>
    <dgm:cxn modelId="{EB3F4951-D312-491C-BD34-B59D657D0BEE}" type="presOf" srcId="{3B83C83E-A5EE-4B33-A717-6FA698D86D62}" destId="{D08A6517-1946-4A4A-B876-B27AB58A1DCF}" srcOrd="1" destOrd="0" presId="urn:microsoft.com/office/officeart/2008/layout/HorizontalMultiLevelHierarchy"/>
    <dgm:cxn modelId="{4AD58E2E-AC92-4147-B2E2-A18F3D65A0B2}" type="presOf" srcId="{3B83C83E-A5EE-4B33-A717-6FA698D86D62}" destId="{D3411542-25C0-4C3C-BFA3-42FBCE16AA52}" srcOrd="0" destOrd="0" presId="urn:microsoft.com/office/officeart/2008/layout/HorizontalMultiLevelHierarchy"/>
    <dgm:cxn modelId="{EBD5AC55-D05C-46FD-AA79-98B1E9B7FDD5}" type="presOf" srcId="{5D671337-9B89-49E1-8DFC-9EE50B4EB733}" destId="{8B819D10-6654-42C0-8E06-AA5AAA112EA1}" srcOrd="0" destOrd="0" presId="urn:microsoft.com/office/officeart/2008/layout/HorizontalMultiLevelHierarchy"/>
    <dgm:cxn modelId="{8E18AEC8-683E-4826-BC35-55662A09AD05}" srcId="{CDA2AA72-D3F7-431A-A53F-5B7B9B5CBE1A}" destId="{4586B13E-0296-457A-A268-2EE3BE8707EA}" srcOrd="0" destOrd="0" parTransId="{D646F6D0-1D42-4533-9708-487509B9808A}" sibTransId="{9784A7DB-0C49-43AD-8A30-7935B10C2ADB}"/>
    <dgm:cxn modelId="{18E61D4D-1F5E-4534-B835-A52B599E0C46}" type="presOf" srcId="{08D73C8F-1B8B-429C-BE06-389345449DB5}" destId="{71578611-5BF6-4BDE-9FFD-E5CCF60FDBF1}" srcOrd="0" destOrd="0" presId="urn:microsoft.com/office/officeart/2008/layout/HorizontalMultiLevelHierarchy"/>
    <dgm:cxn modelId="{E3D1A30B-3805-4CB0-B0FE-AEF68DD11DA5}" srcId="{4586B13E-0296-457A-A268-2EE3BE8707EA}" destId="{5D671337-9B89-49E1-8DFC-9EE50B4EB733}" srcOrd="1" destOrd="0" parTransId="{3B83C83E-A5EE-4B33-A717-6FA698D86D62}" sibTransId="{87EA1EB3-570A-47FC-AE6C-6A20579A7D6B}"/>
    <dgm:cxn modelId="{D2356235-B960-4A6F-B697-7B78D9798563}" type="presOf" srcId="{178683F3-FA9D-4F5D-9FBD-1E8A45C268BF}" destId="{B445D833-98D8-4E07-B819-994E207B39D7}" srcOrd="0" destOrd="0" presId="urn:microsoft.com/office/officeart/2008/layout/HorizontalMultiLevelHierarchy"/>
    <dgm:cxn modelId="{DB87497D-B56F-43B9-AED0-6F6944AAB419}" srcId="{4586B13E-0296-457A-A268-2EE3BE8707EA}" destId="{6BD4CA40-E904-46EF-A1EB-037D30AC7C41}" srcOrd="2" destOrd="0" parTransId="{60D77621-76EC-4DF8-B76B-21483A63D328}" sibTransId="{EFFC99D8-0F3D-4DFB-BDD0-526A3AB9038C}"/>
    <dgm:cxn modelId="{914E12E3-93DD-4B29-BCA2-99BD55C0FEC2}" type="presOf" srcId="{4586B13E-0296-457A-A268-2EE3BE8707EA}" destId="{90FDB770-525F-4BE6-BC70-349FA2F47DFF}" srcOrd="0" destOrd="0" presId="urn:microsoft.com/office/officeart/2008/layout/HorizontalMultiLevelHierarchy"/>
    <dgm:cxn modelId="{DA36A8FA-808B-44A0-A97F-AB6AEFD2824C}" type="presOf" srcId="{08D73C8F-1B8B-429C-BE06-389345449DB5}" destId="{240081EC-2C97-400E-8BA5-C781151D2F88}" srcOrd="1" destOrd="0" presId="urn:microsoft.com/office/officeart/2008/layout/HorizontalMultiLevelHierarchy"/>
    <dgm:cxn modelId="{6733005D-F32C-41FC-ABB4-ABB58D04B125}" type="presOf" srcId="{60D77621-76EC-4DF8-B76B-21483A63D328}" destId="{78FCA564-E0C5-482A-8B0D-45D1E8595230}" srcOrd="0" destOrd="0" presId="urn:microsoft.com/office/officeart/2008/layout/HorizontalMultiLevelHierarchy"/>
    <dgm:cxn modelId="{2133CF81-352C-4585-AA49-1FA18F97D9CF}" type="presOf" srcId="{6BD4CA40-E904-46EF-A1EB-037D30AC7C41}" destId="{62B764E9-9F68-4605-B7B6-894050A9B022}" srcOrd="0" destOrd="0" presId="urn:microsoft.com/office/officeart/2008/layout/HorizontalMultiLevelHierarchy"/>
    <dgm:cxn modelId="{A2B79C0C-1C0F-4D0D-85D9-4F4AC146C474}" srcId="{4586B13E-0296-457A-A268-2EE3BE8707EA}" destId="{178683F3-FA9D-4F5D-9FBD-1E8A45C268BF}" srcOrd="0" destOrd="0" parTransId="{08D73C8F-1B8B-429C-BE06-389345449DB5}" sibTransId="{F2809C2D-1371-4DA3-BD7B-6698F8F8BBA2}"/>
    <dgm:cxn modelId="{C85A516B-49C5-4A8C-8D7C-58B541B2C6F3}" type="presOf" srcId="{60D77621-76EC-4DF8-B76B-21483A63D328}" destId="{391935CB-30F0-4026-B162-D6D996507711}" srcOrd="1" destOrd="0" presId="urn:microsoft.com/office/officeart/2008/layout/HorizontalMultiLevelHierarchy"/>
    <dgm:cxn modelId="{46EE24B3-DE78-4EF2-8ADA-6CB25A7D3D9A}" type="presOf" srcId="{CDA2AA72-D3F7-431A-A53F-5B7B9B5CBE1A}" destId="{B430079C-893F-4877-81C8-4F6DF9AC080C}" srcOrd="0" destOrd="0" presId="urn:microsoft.com/office/officeart/2008/layout/HorizontalMultiLevelHierarchy"/>
    <dgm:cxn modelId="{BD942D3A-C974-455B-9E64-954C2FB82737}" type="presParOf" srcId="{B430079C-893F-4877-81C8-4F6DF9AC080C}" destId="{2474EEA8-9332-4D26-9D3F-A367CEA42954}" srcOrd="0" destOrd="0" presId="urn:microsoft.com/office/officeart/2008/layout/HorizontalMultiLevelHierarchy"/>
    <dgm:cxn modelId="{63BAACB3-9A70-47C1-BA24-28E1AE544988}" type="presParOf" srcId="{2474EEA8-9332-4D26-9D3F-A367CEA42954}" destId="{90FDB770-525F-4BE6-BC70-349FA2F47DFF}" srcOrd="0" destOrd="0" presId="urn:microsoft.com/office/officeart/2008/layout/HorizontalMultiLevelHierarchy"/>
    <dgm:cxn modelId="{E931BACB-3ACC-4195-BD4C-CEF9BD7579A2}" type="presParOf" srcId="{2474EEA8-9332-4D26-9D3F-A367CEA42954}" destId="{ACF7F561-2D2A-4460-A379-FDAC91372FC3}" srcOrd="1" destOrd="0" presId="urn:microsoft.com/office/officeart/2008/layout/HorizontalMultiLevelHierarchy"/>
    <dgm:cxn modelId="{9ABC5234-FC32-4BA2-90F8-C0EDD578E841}" type="presParOf" srcId="{ACF7F561-2D2A-4460-A379-FDAC91372FC3}" destId="{71578611-5BF6-4BDE-9FFD-E5CCF60FDBF1}" srcOrd="0" destOrd="0" presId="urn:microsoft.com/office/officeart/2008/layout/HorizontalMultiLevelHierarchy"/>
    <dgm:cxn modelId="{07BEBB5B-767D-4D57-9F99-A9D876E7A271}" type="presParOf" srcId="{71578611-5BF6-4BDE-9FFD-E5CCF60FDBF1}" destId="{240081EC-2C97-400E-8BA5-C781151D2F88}" srcOrd="0" destOrd="0" presId="urn:microsoft.com/office/officeart/2008/layout/HorizontalMultiLevelHierarchy"/>
    <dgm:cxn modelId="{19C7FBCF-6A1A-449A-8ABF-A03144EA2418}" type="presParOf" srcId="{ACF7F561-2D2A-4460-A379-FDAC91372FC3}" destId="{3603CBBE-7C6F-4547-B47D-CA851D7AE3DF}" srcOrd="1" destOrd="0" presId="urn:microsoft.com/office/officeart/2008/layout/HorizontalMultiLevelHierarchy"/>
    <dgm:cxn modelId="{D65A81DC-AFE2-4B2E-B9B1-6DB7F22FFDB5}" type="presParOf" srcId="{3603CBBE-7C6F-4547-B47D-CA851D7AE3DF}" destId="{B445D833-98D8-4E07-B819-994E207B39D7}" srcOrd="0" destOrd="0" presId="urn:microsoft.com/office/officeart/2008/layout/HorizontalMultiLevelHierarchy"/>
    <dgm:cxn modelId="{AB6EE3B9-3718-4853-8B04-CB1549DA5BC6}" type="presParOf" srcId="{3603CBBE-7C6F-4547-B47D-CA851D7AE3DF}" destId="{E532C214-EC32-4947-9DB0-0E22BA5C12BB}" srcOrd="1" destOrd="0" presId="urn:microsoft.com/office/officeart/2008/layout/HorizontalMultiLevelHierarchy"/>
    <dgm:cxn modelId="{BF32DDDB-08BF-4C95-893D-D1796147C83B}" type="presParOf" srcId="{ACF7F561-2D2A-4460-A379-FDAC91372FC3}" destId="{D3411542-25C0-4C3C-BFA3-42FBCE16AA52}" srcOrd="2" destOrd="0" presId="urn:microsoft.com/office/officeart/2008/layout/HorizontalMultiLevelHierarchy"/>
    <dgm:cxn modelId="{433F5A81-FBC0-4DEF-B7B1-E52881468C5A}" type="presParOf" srcId="{D3411542-25C0-4C3C-BFA3-42FBCE16AA52}" destId="{D08A6517-1946-4A4A-B876-B27AB58A1DCF}" srcOrd="0" destOrd="0" presId="urn:microsoft.com/office/officeart/2008/layout/HorizontalMultiLevelHierarchy"/>
    <dgm:cxn modelId="{B2D6A7BA-BD9F-486A-BD30-32AF30383E32}" type="presParOf" srcId="{ACF7F561-2D2A-4460-A379-FDAC91372FC3}" destId="{23B4F844-71E1-419B-887D-E9984499F3B3}" srcOrd="3" destOrd="0" presId="urn:microsoft.com/office/officeart/2008/layout/HorizontalMultiLevelHierarchy"/>
    <dgm:cxn modelId="{0134EADD-9D18-4D71-84C7-FC1E0C624D08}" type="presParOf" srcId="{23B4F844-71E1-419B-887D-E9984499F3B3}" destId="{8B819D10-6654-42C0-8E06-AA5AAA112EA1}" srcOrd="0" destOrd="0" presId="urn:microsoft.com/office/officeart/2008/layout/HorizontalMultiLevelHierarchy"/>
    <dgm:cxn modelId="{8C4D0DF2-F671-486B-A052-54B1A21F490E}" type="presParOf" srcId="{23B4F844-71E1-419B-887D-E9984499F3B3}" destId="{D17EFD1A-E56F-49BE-99B2-B5ADF75A980D}" srcOrd="1" destOrd="0" presId="urn:microsoft.com/office/officeart/2008/layout/HorizontalMultiLevelHierarchy"/>
    <dgm:cxn modelId="{8BC3246B-6CAD-4047-A63E-F28DA4B6EC32}" type="presParOf" srcId="{ACF7F561-2D2A-4460-A379-FDAC91372FC3}" destId="{78FCA564-E0C5-482A-8B0D-45D1E8595230}" srcOrd="4" destOrd="0" presId="urn:microsoft.com/office/officeart/2008/layout/HorizontalMultiLevelHierarchy"/>
    <dgm:cxn modelId="{36E992BB-C354-4C78-9526-7569DB303503}" type="presParOf" srcId="{78FCA564-E0C5-482A-8B0D-45D1E8595230}" destId="{391935CB-30F0-4026-B162-D6D996507711}" srcOrd="0" destOrd="0" presId="urn:microsoft.com/office/officeart/2008/layout/HorizontalMultiLevelHierarchy"/>
    <dgm:cxn modelId="{1822C599-1DE6-454A-BF0F-23DDD2184C96}" type="presParOf" srcId="{ACF7F561-2D2A-4460-A379-FDAC91372FC3}" destId="{8E1594CB-0F2E-4F74-A011-03393E4D400C}" srcOrd="5" destOrd="0" presId="urn:microsoft.com/office/officeart/2008/layout/HorizontalMultiLevelHierarchy"/>
    <dgm:cxn modelId="{123568C0-CC27-4C70-87F9-A1DFDE6F5540}" type="presParOf" srcId="{8E1594CB-0F2E-4F74-A011-03393E4D400C}" destId="{62B764E9-9F68-4605-B7B6-894050A9B022}" srcOrd="0" destOrd="0" presId="urn:microsoft.com/office/officeart/2008/layout/HorizontalMultiLevelHierarchy"/>
    <dgm:cxn modelId="{AC9700BA-E47E-44F2-A6CB-2C7E88B31EAA}" type="presParOf" srcId="{8E1594CB-0F2E-4F74-A011-03393E4D400C}" destId="{BEA7BBD3-B1DF-48BE-A367-C62785F3722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A2AA72-D3F7-431A-A53F-5B7B9B5CBE1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86B13E-0296-457A-A268-2EE3BE8707EA}">
      <dgm:prSet phldrT="[Text]"/>
      <dgm:spPr/>
      <dgm:t>
        <a:bodyPr/>
        <a:lstStyle/>
        <a:p>
          <a:r>
            <a:rPr lang="en-US" dirty="0" smtClean="0"/>
            <a:t>Chronic</a:t>
          </a:r>
          <a:endParaRPr lang="en-US" dirty="0"/>
        </a:p>
      </dgm:t>
    </dgm:pt>
    <dgm:pt modelId="{D646F6D0-1D42-4533-9708-487509B9808A}" type="parTrans" cxnId="{8E18AEC8-683E-4826-BC35-55662A09AD05}">
      <dgm:prSet/>
      <dgm:spPr/>
      <dgm:t>
        <a:bodyPr/>
        <a:lstStyle/>
        <a:p>
          <a:endParaRPr lang="en-US"/>
        </a:p>
      </dgm:t>
    </dgm:pt>
    <dgm:pt modelId="{9784A7DB-0C49-43AD-8A30-7935B10C2ADB}" type="sibTrans" cxnId="{8E18AEC8-683E-4826-BC35-55662A09AD05}">
      <dgm:prSet/>
      <dgm:spPr/>
      <dgm:t>
        <a:bodyPr/>
        <a:lstStyle/>
        <a:p>
          <a:endParaRPr lang="en-US"/>
        </a:p>
      </dgm:t>
    </dgm:pt>
    <dgm:pt modelId="{178683F3-FA9D-4F5D-9FBD-1E8A45C268B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/>
            <a:t>Macrovascular</a:t>
          </a:r>
          <a:endParaRPr lang="en-US" dirty="0"/>
        </a:p>
      </dgm:t>
    </dgm:pt>
    <dgm:pt modelId="{08D73C8F-1B8B-429C-BE06-389345449DB5}" type="parTrans" cxnId="{A2B79C0C-1C0F-4D0D-85D9-4F4AC146C474}">
      <dgm:prSet/>
      <dgm:spPr/>
      <dgm:t>
        <a:bodyPr/>
        <a:lstStyle/>
        <a:p>
          <a:endParaRPr lang="en-US"/>
        </a:p>
      </dgm:t>
    </dgm:pt>
    <dgm:pt modelId="{F2809C2D-1371-4DA3-BD7B-6698F8F8BBA2}" type="sibTrans" cxnId="{A2B79C0C-1C0F-4D0D-85D9-4F4AC146C474}">
      <dgm:prSet/>
      <dgm:spPr/>
      <dgm:t>
        <a:bodyPr/>
        <a:lstStyle/>
        <a:p>
          <a:endParaRPr lang="en-US"/>
        </a:p>
      </dgm:t>
    </dgm:pt>
    <dgm:pt modelId="{5D671337-9B89-49E1-8DFC-9EE50B4EB733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Microvascular</a:t>
          </a:r>
          <a:endParaRPr lang="en-US" dirty="0"/>
        </a:p>
      </dgm:t>
    </dgm:pt>
    <dgm:pt modelId="{3B83C83E-A5EE-4B33-A717-6FA698D86D62}" type="parTrans" cxnId="{E3D1A30B-3805-4CB0-B0FE-AEF68DD11DA5}">
      <dgm:prSet/>
      <dgm:spPr/>
      <dgm:t>
        <a:bodyPr/>
        <a:lstStyle/>
        <a:p>
          <a:endParaRPr lang="en-US"/>
        </a:p>
      </dgm:t>
    </dgm:pt>
    <dgm:pt modelId="{87EA1EB3-570A-47FC-AE6C-6A20579A7D6B}" type="sibTrans" cxnId="{E3D1A30B-3805-4CB0-B0FE-AEF68DD11DA5}">
      <dgm:prSet/>
      <dgm:spPr/>
      <dgm:t>
        <a:bodyPr/>
        <a:lstStyle/>
        <a:p>
          <a:endParaRPr lang="en-US"/>
        </a:p>
      </dgm:t>
    </dgm:pt>
    <dgm:pt modelId="{55BF0B39-40BE-417F-A4D3-E82DD8A14C3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CVD</a:t>
          </a:r>
          <a:endParaRPr lang="en-US" dirty="0"/>
        </a:p>
      </dgm:t>
    </dgm:pt>
    <dgm:pt modelId="{A1D5F1A6-BA85-4248-B760-D17CE0B30F2B}" type="parTrans" cxnId="{8D0C7D3D-E04D-427E-AB3D-2B065C924DD4}">
      <dgm:prSet/>
      <dgm:spPr/>
      <dgm:t>
        <a:bodyPr/>
        <a:lstStyle/>
        <a:p>
          <a:endParaRPr lang="en-US"/>
        </a:p>
      </dgm:t>
    </dgm:pt>
    <dgm:pt modelId="{37FF86E0-9EAC-4079-9EDC-A9248BCF0BDD}" type="sibTrans" cxnId="{8D0C7D3D-E04D-427E-AB3D-2B065C924DD4}">
      <dgm:prSet/>
      <dgm:spPr/>
      <dgm:t>
        <a:bodyPr/>
        <a:lstStyle/>
        <a:p>
          <a:endParaRPr lang="en-US"/>
        </a:p>
      </dgm:t>
    </dgm:pt>
    <dgm:pt modelId="{82851DED-5EC6-4607-89D2-2AB1A1A2A6A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PVD</a:t>
          </a:r>
          <a:endParaRPr lang="en-US" dirty="0"/>
        </a:p>
      </dgm:t>
    </dgm:pt>
    <dgm:pt modelId="{898D33CB-3C7D-4E8E-8971-50115A0B394E}" type="parTrans" cxnId="{4751090A-2DEC-4496-BF3E-22B54ADF489B}">
      <dgm:prSet/>
      <dgm:spPr/>
      <dgm:t>
        <a:bodyPr/>
        <a:lstStyle/>
        <a:p>
          <a:endParaRPr lang="en-US"/>
        </a:p>
      </dgm:t>
    </dgm:pt>
    <dgm:pt modelId="{138F85A9-1E4E-4B0D-B9BA-398D914044B9}" type="sibTrans" cxnId="{4751090A-2DEC-4496-BF3E-22B54ADF489B}">
      <dgm:prSet/>
      <dgm:spPr/>
      <dgm:t>
        <a:bodyPr/>
        <a:lstStyle/>
        <a:p>
          <a:endParaRPr lang="en-US"/>
        </a:p>
      </dgm:t>
    </dgm:pt>
    <dgm:pt modelId="{6F6B430F-DE7D-432E-857F-8F20AACA2DA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Stroke</a:t>
          </a:r>
          <a:endParaRPr lang="en-US" dirty="0"/>
        </a:p>
      </dgm:t>
    </dgm:pt>
    <dgm:pt modelId="{8075EB9B-0BF2-4D32-A905-B6A1575C3199}" type="parTrans" cxnId="{DA28349C-3901-495F-9654-3037BBCA09D8}">
      <dgm:prSet/>
      <dgm:spPr/>
      <dgm:t>
        <a:bodyPr/>
        <a:lstStyle/>
        <a:p>
          <a:endParaRPr lang="en-US"/>
        </a:p>
      </dgm:t>
    </dgm:pt>
    <dgm:pt modelId="{44001223-A389-4849-8B2C-135FB0CAA2CB}" type="sibTrans" cxnId="{DA28349C-3901-495F-9654-3037BBCA09D8}">
      <dgm:prSet/>
      <dgm:spPr/>
      <dgm:t>
        <a:bodyPr/>
        <a:lstStyle/>
        <a:p>
          <a:endParaRPr lang="en-US"/>
        </a:p>
      </dgm:t>
    </dgm:pt>
    <dgm:pt modelId="{87D3DABD-852B-4D6B-BAC2-29E07E745D6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Nephropathy</a:t>
          </a:r>
          <a:endParaRPr lang="en-US" dirty="0"/>
        </a:p>
      </dgm:t>
    </dgm:pt>
    <dgm:pt modelId="{804298F1-EAD8-4703-B639-1D5914DF16DC}" type="parTrans" cxnId="{1AC9EBCB-A264-423F-9321-E777101AC3DC}">
      <dgm:prSet/>
      <dgm:spPr/>
      <dgm:t>
        <a:bodyPr/>
        <a:lstStyle/>
        <a:p>
          <a:endParaRPr lang="en-US"/>
        </a:p>
      </dgm:t>
    </dgm:pt>
    <dgm:pt modelId="{61126C4A-E8B8-4DC9-95FE-53DD1217A8C7}" type="sibTrans" cxnId="{1AC9EBCB-A264-423F-9321-E777101AC3DC}">
      <dgm:prSet/>
      <dgm:spPr/>
      <dgm:t>
        <a:bodyPr/>
        <a:lstStyle/>
        <a:p>
          <a:endParaRPr lang="en-US"/>
        </a:p>
      </dgm:t>
    </dgm:pt>
    <dgm:pt modelId="{26160B89-FE3F-41C6-AE9F-307FC985CD36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mtClean="0"/>
            <a:t>Retinopathy</a:t>
          </a:r>
          <a:endParaRPr lang="en-US"/>
        </a:p>
      </dgm:t>
    </dgm:pt>
    <dgm:pt modelId="{1B3BAD0E-04F1-4721-8C22-0E55C3FD577E}" type="parTrans" cxnId="{C6FB7602-1C3C-460E-9154-E5147128D2B3}">
      <dgm:prSet/>
      <dgm:spPr/>
      <dgm:t>
        <a:bodyPr/>
        <a:lstStyle/>
        <a:p>
          <a:endParaRPr lang="en-US"/>
        </a:p>
      </dgm:t>
    </dgm:pt>
    <dgm:pt modelId="{F2217B4F-FA58-4304-B670-7B9737483532}" type="sibTrans" cxnId="{C6FB7602-1C3C-460E-9154-E5147128D2B3}">
      <dgm:prSet/>
      <dgm:spPr/>
      <dgm:t>
        <a:bodyPr/>
        <a:lstStyle/>
        <a:p>
          <a:endParaRPr lang="en-US"/>
        </a:p>
      </dgm:t>
    </dgm:pt>
    <dgm:pt modelId="{EF8959FD-70A1-4AFC-A410-B19A605BBCF7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0" i="0" u="none" dirty="0" smtClean="0"/>
            <a:t>Neuropathy</a:t>
          </a:r>
          <a:endParaRPr lang="en-US" dirty="0"/>
        </a:p>
      </dgm:t>
    </dgm:pt>
    <dgm:pt modelId="{235DEE43-AD11-436F-A5C2-9A9E5B86D8FB}" type="parTrans" cxnId="{AFA7F672-F718-4D5E-A117-B11A098291CA}">
      <dgm:prSet/>
      <dgm:spPr/>
      <dgm:t>
        <a:bodyPr/>
        <a:lstStyle/>
        <a:p>
          <a:endParaRPr lang="en-US"/>
        </a:p>
      </dgm:t>
    </dgm:pt>
    <dgm:pt modelId="{F300EA86-1DB2-4495-BF64-B97A497A7F3A}" type="sibTrans" cxnId="{AFA7F672-F718-4D5E-A117-B11A098291CA}">
      <dgm:prSet/>
      <dgm:spPr/>
      <dgm:t>
        <a:bodyPr/>
        <a:lstStyle/>
        <a:p>
          <a:endParaRPr lang="en-US"/>
        </a:p>
      </dgm:t>
    </dgm:pt>
    <dgm:pt modelId="{F714F024-4933-494D-A69B-0FC70B2A3C3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Diabetic Foot</a:t>
          </a:r>
          <a:endParaRPr lang="en-US" dirty="0"/>
        </a:p>
      </dgm:t>
    </dgm:pt>
    <dgm:pt modelId="{27E4B36C-FE53-444C-B885-186F4C14605E}" type="parTrans" cxnId="{3738D28C-1144-4BAC-B7BB-FCCC13312091}">
      <dgm:prSet/>
      <dgm:spPr/>
      <dgm:t>
        <a:bodyPr/>
        <a:lstStyle/>
        <a:p>
          <a:endParaRPr lang="en-US"/>
        </a:p>
      </dgm:t>
    </dgm:pt>
    <dgm:pt modelId="{FE420824-FB77-4606-99FF-65142821D3F4}" type="sibTrans" cxnId="{3738D28C-1144-4BAC-B7BB-FCCC13312091}">
      <dgm:prSet/>
      <dgm:spPr/>
      <dgm:t>
        <a:bodyPr/>
        <a:lstStyle/>
        <a:p>
          <a:endParaRPr lang="en-US"/>
        </a:p>
      </dgm:t>
    </dgm:pt>
    <dgm:pt modelId="{463387BC-9282-4890-8C3A-02C46EF8ED97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Skin Manifestations</a:t>
          </a:r>
          <a:endParaRPr lang="en-US" dirty="0"/>
        </a:p>
      </dgm:t>
    </dgm:pt>
    <dgm:pt modelId="{1E76BA6F-757A-4982-AA4B-6CF11D9084F7}" type="parTrans" cxnId="{2F38DB31-9681-475B-9D95-FB91598F15E4}">
      <dgm:prSet/>
      <dgm:spPr/>
      <dgm:t>
        <a:bodyPr/>
        <a:lstStyle/>
        <a:p>
          <a:endParaRPr lang="en-US"/>
        </a:p>
      </dgm:t>
    </dgm:pt>
    <dgm:pt modelId="{508DD089-E1B8-406F-81C4-84F27ED6DC8E}" type="sibTrans" cxnId="{2F38DB31-9681-475B-9D95-FB91598F15E4}">
      <dgm:prSet/>
      <dgm:spPr/>
      <dgm:t>
        <a:bodyPr/>
        <a:lstStyle/>
        <a:p>
          <a:endParaRPr lang="en-US"/>
        </a:p>
      </dgm:t>
    </dgm:pt>
    <dgm:pt modelId="{B430079C-893F-4877-81C8-4F6DF9AC080C}" type="pres">
      <dgm:prSet presAssocID="{CDA2AA72-D3F7-431A-A53F-5B7B9B5CBE1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2474EEA8-9332-4D26-9D3F-A367CEA42954}" type="pres">
      <dgm:prSet presAssocID="{4586B13E-0296-457A-A268-2EE3BE8707EA}" presName="root1" presStyleCnt="0"/>
      <dgm:spPr/>
    </dgm:pt>
    <dgm:pt modelId="{90FDB770-525F-4BE6-BC70-349FA2F47DFF}" type="pres">
      <dgm:prSet presAssocID="{4586B13E-0296-457A-A268-2EE3BE8707E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F7F561-2D2A-4460-A379-FDAC91372FC3}" type="pres">
      <dgm:prSet presAssocID="{4586B13E-0296-457A-A268-2EE3BE8707EA}" presName="level2hierChild" presStyleCnt="0"/>
      <dgm:spPr/>
    </dgm:pt>
    <dgm:pt modelId="{71578611-5BF6-4BDE-9FFD-E5CCF60FDBF1}" type="pres">
      <dgm:prSet presAssocID="{08D73C8F-1B8B-429C-BE06-389345449DB5}" presName="conn2-1" presStyleLbl="parChTrans1D2" presStyleIdx="0" presStyleCnt="2"/>
      <dgm:spPr/>
      <dgm:t>
        <a:bodyPr/>
        <a:lstStyle/>
        <a:p>
          <a:pPr rtl="1"/>
          <a:endParaRPr lang="ar-JO"/>
        </a:p>
      </dgm:t>
    </dgm:pt>
    <dgm:pt modelId="{240081EC-2C97-400E-8BA5-C781151D2F88}" type="pres">
      <dgm:prSet presAssocID="{08D73C8F-1B8B-429C-BE06-389345449DB5}" presName="connTx" presStyleLbl="parChTrans1D2" presStyleIdx="0" presStyleCnt="2"/>
      <dgm:spPr/>
      <dgm:t>
        <a:bodyPr/>
        <a:lstStyle/>
        <a:p>
          <a:pPr rtl="1"/>
          <a:endParaRPr lang="ar-JO"/>
        </a:p>
      </dgm:t>
    </dgm:pt>
    <dgm:pt modelId="{3603CBBE-7C6F-4547-B47D-CA851D7AE3DF}" type="pres">
      <dgm:prSet presAssocID="{178683F3-FA9D-4F5D-9FBD-1E8A45C268BF}" presName="root2" presStyleCnt="0"/>
      <dgm:spPr/>
    </dgm:pt>
    <dgm:pt modelId="{B445D833-98D8-4E07-B819-994E207B39D7}" type="pres">
      <dgm:prSet presAssocID="{178683F3-FA9D-4F5D-9FBD-1E8A45C268B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E532C214-EC32-4947-9DB0-0E22BA5C12BB}" type="pres">
      <dgm:prSet presAssocID="{178683F3-FA9D-4F5D-9FBD-1E8A45C268BF}" presName="level3hierChild" presStyleCnt="0"/>
      <dgm:spPr/>
    </dgm:pt>
    <dgm:pt modelId="{ED6E3846-E220-4F48-A7B7-6E344A535256}" type="pres">
      <dgm:prSet presAssocID="{A1D5F1A6-BA85-4248-B760-D17CE0B30F2B}" presName="conn2-1" presStyleLbl="parChTrans1D3" presStyleIdx="0" presStyleCnt="8"/>
      <dgm:spPr/>
      <dgm:t>
        <a:bodyPr/>
        <a:lstStyle/>
        <a:p>
          <a:pPr rtl="1"/>
          <a:endParaRPr lang="ar-JO"/>
        </a:p>
      </dgm:t>
    </dgm:pt>
    <dgm:pt modelId="{AB731D51-16F3-40AA-84BA-2A12F86C619F}" type="pres">
      <dgm:prSet presAssocID="{A1D5F1A6-BA85-4248-B760-D17CE0B30F2B}" presName="connTx" presStyleLbl="parChTrans1D3" presStyleIdx="0" presStyleCnt="8"/>
      <dgm:spPr/>
      <dgm:t>
        <a:bodyPr/>
        <a:lstStyle/>
        <a:p>
          <a:pPr rtl="1"/>
          <a:endParaRPr lang="ar-JO"/>
        </a:p>
      </dgm:t>
    </dgm:pt>
    <dgm:pt modelId="{7B69FE29-CABA-43DE-8175-6FC4A975FEEF}" type="pres">
      <dgm:prSet presAssocID="{55BF0B39-40BE-417F-A4D3-E82DD8A14C3F}" presName="root2" presStyleCnt="0"/>
      <dgm:spPr/>
    </dgm:pt>
    <dgm:pt modelId="{E8B41351-54B9-42F3-99EE-774B4ABCA589}" type="pres">
      <dgm:prSet presAssocID="{55BF0B39-40BE-417F-A4D3-E82DD8A14C3F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DAFE3-CC51-4F1D-818A-0450F9D1B0A5}" type="pres">
      <dgm:prSet presAssocID="{55BF0B39-40BE-417F-A4D3-E82DD8A14C3F}" presName="level3hierChild" presStyleCnt="0"/>
      <dgm:spPr/>
    </dgm:pt>
    <dgm:pt modelId="{A4727315-3AEB-43E7-8730-7BC452B7936C}" type="pres">
      <dgm:prSet presAssocID="{8075EB9B-0BF2-4D32-A905-B6A1575C3199}" presName="conn2-1" presStyleLbl="parChTrans1D3" presStyleIdx="1" presStyleCnt="8"/>
      <dgm:spPr/>
      <dgm:t>
        <a:bodyPr/>
        <a:lstStyle/>
        <a:p>
          <a:pPr rtl="1"/>
          <a:endParaRPr lang="ar-JO"/>
        </a:p>
      </dgm:t>
    </dgm:pt>
    <dgm:pt modelId="{B45EDFE7-E2E6-40E7-9D30-B96D353DE88E}" type="pres">
      <dgm:prSet presAssocID="{8075EB9B-0BF2-4D32-A905-B6A1575C3199}" presName="connTx" presStyleLbl="parChTrans1D3" presStyleIdx="1" presStyleCnt="8"/>
      <dgm:spPr/>
      <dgm:t>
        <a:bodyPr/>
        <a:lstStyle/>
        <a:p>
          <a:pPr rtl="1"/>
          <a:endParaRPr lang="ar-JO"/>
        </a:p>
      </dgm:t>
    </dgm:pt>
    <dgm:pt modelId="{95C64A4F-2C98-4B66-996D-829EAC60C8E2}" type="pres">
      <dgm:prSet presAssocID="{6F6B430F-DE7D-432E-857F-8F20AACA2DA5}" presName="root2" presStyleCnt="0"/>
      <dgm:spPr/>
    </dgm:pt>
    <dgm:pt modelId="{8605F8AE-0BFD-4A2E-B4C7-FE4675C5111E}" type="pres">
      <dgm:prSet presAssocID="{6F6B430F-DE7D-432E-857F-8F20AACA2DA5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5EF56D66-6C66-442A-B78C-5DDA8AF88024}" type="pres">
      <dgm:prSet presAssocID="{6F6B430F-DE7D-432E-857F-8F20AACA2DA5}" presName="level3hierChild" presStyleCnt="0"/>
      <dgm:spPr/>
    </dgm:pt>
    <dgm:pt modelId="{1D95B0ED-E8F4-4301-88E9-2311AD6350EF}" type="pres">
      <dgm:prSet presAssocID="{898D33CB-3C7D-4E8E-8971-50115A0B394E}" presName="conn2-1" presStyleLbl="parChTrans1D3" presStyleIdx="2" presStyleCnt="8"/>
      <dgm:spPr/>
      <dgm:t>
        <a:bodyPr/>
        <a:lstStyle/>
        <a:p>
          <a:pPr rtl="1"/>
          <a:endParaRPr lang="ar-JO"/>
        </a:p>
      </dgm:t>
    </dgm:pt>
    <dgm:pt modelId="{EAB4BD05-9952-420C-8DF6-CC702355732B}" type="pres">
      <dgm:prSet presAssocID="{898D33CB-3C7D-4E8E-8971-50115A0B394E}" presName="connTx" presStyleLbl="parChTrans1D3" presStyleIdx="2" presStyleCnt="8"/>
      <dgm:spPr/>
      <dgm:t>
        <a:bodyPr/>
        <a:lstStyle/>
        <a:p>
          <a:pPr rtl="1"/>
          <a:endParaRPr lang="ar-JO"/>
        </a:p>
      </dgm:t>
    </dgm:pt>
    <dgm:pt modelId="{BC78A994-FB8F-4333-A95C-127849CA589F}" type="pres">
      <dgm:prSet presAssocID="{82851DED-5EC6-4607-89D2-2AB1A1A2A6A5}" presName="root2" presStyleCnt="0"/>
      <dgm:spPr/>
    </dgm:pt>
    <dgm:pt modelId="{32EA9B8A-CE2E-4A87-A797-97491EB87FA8}" type="pres">
      <dgm:prSet presAssocID="{82851DED-5EC6-4607-89D2-2AB1A1A2A6A5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D9374A09-D56B-4F4A-A511-106F4A94929B}" type="pres">
      <dgm:prSet presAssocID="{82851DED-5EC6-4607-89D2-2AB1A1A2A6A5}" presName="level3hierChild" presStyleCnt="0"/>
      <dgm:spPr/>
    </dgm:pt>
    <dgm:pt modelId="{D3411542-25C0-4C3C-BFA3-42FBCE16AA52}" type="pres">
      <dgm:prSet presAssocID="{3B83C83E-A5EE-4B33-A717-6FA698D86D62}" presName="conn2-1" presStyleLbl="parChTrans1D2" presStyleIdx="1" presStyleCnt="2"/>
      <dgm:spPr/>
      <dgm:t>
        <a:bodyPr/>
        <a:lstStyle/>
        <a:p>
          <a:pPr rtl="1"/>
          <a:endParaRPr lang="ar-JO"/>
        </a:p>
      </dgm:t>
    </dgm:pt>
    <dgm:pt modelId="{D08A6517-1946-4A4A-B876-B27AB58A1DCF}" type="pres">
      <dgm:prSet presAssocID="{3B83C83E-A5EE-4B33-A717-6FA698D86D62}" presName="connTx" presStyleLbl="parChTrans1D2" presStyleIdx="1" presStyleCnt="2"/>
      <dgm:spPr/>
      <dgm:t>
        <a:bodyPr/>
        <a:lstStyle/>
        <a:p>
          <a:pPr rtl="1"/>
          <a:endParaRPr lang="ar-JO"/>
        </a:p>
      </dgm:t>
    </dgm:pt>
    <dgm:pt modelId="{23B4F844-71E1-419B-887D-E9984499F3B3}" type="pres">
      <dgm:prSet presAssocID="{5D671337-9B89-49E1-8DFC-9EE50B4EB733}" presName="root2" presStyleCnt="0"/>
      <dgm:spPr/>
    </dgm:pt>
    <dgm:pt modelId="{8B819D10-6654-42C0-8E06-AA5AAA112EA1}" type="pres">
      <dgm:prSet presAssocID="{5D671337-9B89-49E1-8DFC-9EE50B4EB73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D17EFD1A-E56F-49BE-99B2-B5ADF75A980D}" type="pres">
      <dgm:prSet presAssocID="{5D671337-9B89-49E1-8DFC-9EE50B4EB733}" presName="level3hierChild" presStyleCnt="0"/>
      <dgm:spPr/>
    </dgm:pt>
    <dgm:pt modelId="{C9098B77-09B5-4BBC-ACC1-AA4776A8FEA6}" type="pres">
      <dgm:prSet presAssocID="{804298F1-EAD8-4703-B639-1D5914DF16DC}" presName="conn2-1" presStyleLbl="parChTrans1D3" presStyleIdx="3" presStyleCnt="8"/>
      <dgm:spPr/>
      <dgm:t>
        <a:bodyPr/>
        <a:lstStyle/>
        <a:p>
          <a:pPr rtl="1"/>
          <a:endParaRPr lang="ar-JO"/>
        </a:p>
      </dgm:t>
    </dgm:pt>
    <dgm:pt modelId="{3EDB3ED9-D020-4A5B-9F16-4E4162DA4319}" type="pres">
      <dgm:prSet presAssocID="{804298F1-EAD8-4703-B639-1D5914DF16DC}" presName="connTx" presStyleLbl="parChTrans1D3" presStyleIdx="3" presStyleCnt="8"/>
      <dgm:spPr/>
      <dgm:t>
        <a:bodyPr/>
        <a:lstStyle/>
        <a:p>
          <a:pPr rtl="1"/>
          <a:endParaRPr lang="ar-JO"/>
        </a:p>
      </dgm:t>
    </dgm:pt>
    <dgm:pt modelId="{2FEBB2FC-E9B2-4343-B36A-8F8329191AFF}" type="pres">
      <dgm:prSet presAssocID="{87D3DABD-852B-4D6B-BAC2-29E07E745D69}" presName="root2" presStyleCnt="0"/>
      <dgm:spPr/>
    </dgm:pt>
    <dgm:pt modelId="{07921207-307B-46FD-A7A7-0969F547A935}" type="pres">
      <dgm:prSet presAssocID="{87D3DABD-852B-4D6B-BAC2-29E07E745D69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5EA8FB72-5584-4CEB-AEF3-776E14686417}" type="pres">
      <dgm:prSet presAssocID="{87D3DABD-852B-4D6B-BAC2-29E07E745D69}" presName="level3hierChild" presStyleCnt="0"/>
      <dgm:spPr/>
    </dgm:pt>
    <dgm:pt modelId="{38A164FC-7826-4B81-A345-3E12A595F571}" type="pres">
      <dgm:prSet presAssocID="{1B3BAD0E-04F1-4721-8C22-0E55C3FD577E}" presName="conn2-1" presStyleLbl="parChTrans1D3" presStyleIdx="4" presStyleCnt="8"/>
      <dgm:spPr/>
      <dgm:t>
        <a:bodyPr/>
        <a:lstStyle/>
        <a:p>
          <a:pPr rtl="1"/>
          <a:endParaRPr lang="ar-JO"/>
        </a:p>
      </dgm:t>
    </dgm:pt>
    <dgm:pt modelId="{ED02977D-C4BB-4AF5-BFDF-338A4A0B9958}" type="pres">
      <dgm:prSet presAssocID="{1B3BAD0E-04F1-4721-8C22-0E55C3FD577E}" presName="connTx" presStyleLbl="parChTrans1D3" presStyleIdx="4" presStyleCnt="8"/>
      <dgm:spPr/>
      <dgm:t>
        <a:bodyPr/>
        <a:lstStyle/>
        <a:p>
          <a:pPr rtl="1"/>
          <a:endParaRPr lang="ar-JO"/>
        </a:p>
      </dgm:t>
    </dgm:pt>
    <dgm:pt modelId="{58700C5C-1807-4998-8F3B-319826D631EB}" type="pres">
      <dgm:prSet presAssocID="{26160B89-FE3F-41C6-AE9F-307FC985CD36}" presName="root2" presStyleCnt="0"/>
      <dgm:spPr/>
    </dgm:pt>
    <dgm:pt modelId="{BDAFC84E-43C3-4E1D-AB53-AEB5151D8DCA}" type="pres">
      <dgm:prSet presAssocID="{26160B89-FE3F-41C6-AE9F-307FC985CD36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A7AA2B4C-3CA3-467D-8E44-D8563FA74C62}" type="pres">
      <dgm:prSet presAssocID="{26160B89-FE3F-41C6-AE9F-307FC985CD36}" presName="level3hierChild" presStyleCnt="0"/>
      <dgm:spPr/>
    </dgm:pt>
    <dgm:pt modelId="{714A434A-07AA-4F37-9A4C-46CBB6ECB63E}" type="pres">
      <dgm:prSet presAssocID="{235DEE43-AD11-436F-A5C2-9A9E5B86D8FB}" presName="conn2-1" presStyleLbl="parChTrans1D3" presStyleIdx="5" presStyleCnt="8"/>
      <dgm:spPr/>
      <dgm:t>
        <a:bodyPr/>
        <a:lstStyle/>
        <a:p>
          <a:pPr rtl="1"/>
          <a:endParaRPr lang="ar-JO"/>
        </a:p>
      </dgm:t>
    </dgm:pt>
    <dgm:pt modelId="{C5C7B0E2-91CF-4248-B4B2-D40DC2243200}" type="pres">
      <dgm:prSet presAssocID="{235DEE43-AD11-436F-A5C2-9A9E5B86D8FB}" presName="connTx" presStyleLbl="parChTrans1D3" presStyleIdx="5" presStyleCnt="8"/>
      <dgm:spPr/>
      <dgm:t>
        <a:bodyPr/>
        <a:lstStyle/>
        <a:p>
          <a:pPr rtl="1"/>
          <a:endParaRPr lang="ar-JO"/>
        </a:p>
      </dgm:t>
    </dgm:pt>
    <dgm:pt modelId="{51525259-01F0-4F2F-A09F-5D0F427CB2CB}" type="pres">
      <dgm:prSet presAssocID="{EF8959FD-70A1-4AFC-A410-B19A605BBCF7}" presName="root2" presStyleCnt="0"/>
      <dgm:spPr/>
    </dgm:pt>
    <dgm:pt modelId="{D3369200-C154-4F89-8E89-EB42C9ACD291}" type="pres">
      <dgm:prSet presAssocID="{EF8959FD-70A1-4AFC-A410-B19A605BBCF7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2578CB-8EA5-4379-8E7F-26F9DA2FFC64}" type="pres">
      <dgm:prSet presAssocID="{EF8959FD-70A1-4AFC-A410-B19A605BBCF7}" presName="level3hierChild" presStyleCnt="0"/>
      <dgm:spPr/>
    </dgm:pt>
    <dgm:pt modelId="{39D595C6-C9E0-4E66-8BE5-488C2FA3D657}" type="pres">
      <dgm:prSet presAssocID="{27E4B36C-FE53-444C-B885-186F4C14605E}" presName="conn2-1" presStyleLbl="parChTrans1D3" presStyleIdx="6" presStyleCnt="8"/>
      <dgm:spPr/>
      <dgm:t>
        <a:bodyPr/>
        <a:lstStyle/>
        <a:p>
          <a:pPr rtl="1"/>
          <a:endParaRPr lang="ar-JO"/>
        </a:p>
      </dgm:t>
    </dgm:pt>
    <dgm:pt modelId="{7CF8C8F0-00BC-47A5-94A8-CB9210F3E9DD}" type="pres">
      <dgm:prSet presAssocID="{27E4B36C-FE53-444C-B885-186F4C14605E}" presName="connTx" presStyleLbl="parChTrans1D3" presStyleIdx="6" presStyleCnt="8"/>
      <dgm:spPr/>
      <dgm:t>
        <a:bodyPr/>
        <a:lstStyle/>
        <a:p>
          <a:pPr rtl="1"/>
          <a:endParaRPr lang="ar-JO"/>
        </a:p>
      </dgm:t>
    </dgm:pt>
    <dgm:pt modelId="{A6738F13-4133-4BF6-A43A-1A7F8E45237B}" type="pres">
      <dgm:prSet presAssocID="{F714F024-4933-494D-A69B-0FC70B2A3C39}" presName="root2" presStyleCnt="0"/>
      <dgm:spPr/>
    </dgm:pt>
    <dgm:pt modelId="{7FB2D2E5-E386-49E7-8B4C-CA0D26376ADE}" type="pres">
      <dgm:prSet presAssocID="{F714F024-4933-494D-A69B-0FC70B2A3C39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286D7E-81FA-40A1-BDBE-AF4201E29FC6}" type="pres">
      <dgm:prSet presAssocID="{F714F024-4933-494D-A69B-0FC70B2A3C39}" presName="level3hierChild" presStyleCnt="0"/>
      <dgm:spPr/>
    </dgm:pt>
    <dgm:pt modelId="{4E88B97F-44EE-4F44-A14F-DC0000273799}" type="pres">
      <dgm:prSet presAssocID="{1E76BA6F-757A-4982-AA4B-6CF11D9084F7}" presName="conn2-1" presStyleLbl="parChTrans1D3" presStyleIdx="7" presStyleCnt="8"/>
      <dgm:spPr/>
      <dgm:t>
        <a:bodyPr/>
        <a:lstStyle/>
        <a:p>
          <a:pPr rtl="1"/>
          <a:endParaRPr lang="ar-JO"/>
        </a:p>
      </dgm:t>
    </dgm:pt>
    <dgm:pt modelId="{D8521633-1AAD-4759-8537-82E8D193B53E}" type="pres">
      <dgm:prSet presAssocID="{1E76BA6F-757A-4982-AA4B-6CF11D9084F7}" presName="connTx" presStyleLbl="parChTrans1D3" presStyleIdx="7" presStyleCnt="8"/>
      <dgm:spPr/>
      <dgm:t>
        <a:bodyPr/>
        <a:lstStyle/>
        <a:p>
          <a:pPr rtl="1"/>
          <a:endParaRPr lang="ar-JO"/>
        </a:p>
      </dgm:t>
    </dgm:pt>
    <dgm:pt modelId="{376E28BB-3B0F-41DB-8219-5EEE3C980ABC}" type="pres">
      <dgm:prSet presAssocID="{463387BC-9282-4890-8C3A-02C46EF8ED97}" presName="root2" presStyleCnt="0"/>
      <dgm:spPr/>
    </dgm:pt>
    <dgm:pt modelId="{ECCDF664-DBC0-45B3-A927-CEEAE0EF5B30}" type="pres">
      <dgm:prSet presAssocID="{463387BC-9282-4890-8C3A-02C46EF8ED97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43BFFEBA-EA75-49FA-933B-E93F989D2DB0}" type="pres">
      <dgm:prSet presAssocID="{463387BC-9282-4890-8C3A-02C46EF8ED97}" presName="level3hierChild" presStyleCnt="0"/>
      <dgm:spPr/>
    </dgm:pt>
  </dgm:ptLst>
  <dgm:cxnLst>
    <dgm:cxn modelId="{2E2ED161-69B5-44C9-911C-506BF1CED52A}" type="presOf" srcId="{235DEE43-AD11-436F-A5C2-9A9E5B86D8FB}" destId="{C5C7B0E2-91CF-4248-B4B2-D40DC2243200}" srcOrd="1" destOrd="0" presId="urn:microsoft.com/office/officeart/2008/layout/HorizontalMultiLevelHierarchy"/>
    <dgm:cxn modelId="{4751090A-2DEC-4496-BF3E-22B54ADF489B}" srcId="{178683F3-FA9D-4F5D-9FBD-1E8A45C268BF}" destId="{82851DED-5EC6-4607-89D2-2AB1A1A2A6A5}" srcOrd="2" destOrd="0" parTransId="{898D33CB-3C7D-4E8E-8971-50115A0B394E}" sibTransId="{138F85A9-1E4E-4B0D-B9BA-398D914044B9}"/>
    <dgm:cxn modelId="{6707BC97-D104-4A74-B636-DBD6DC78EA70}" type="presOf" srcId="{27E4B36C-FE53-444C-B885-186F4C14605E}" destId="{39D595C6-C9E0-4E66-8BE5-488C2FA3D657}" srcOrd="0" destOrd="0" presId="urn:microsoft.com/office/officeart/2008/layout/HorizontalMultiLevelHierarchy"/>
    <dgm:cxn modelId="{F5681BBE-39B1-417F-A1D7-7506164BFCCF}" type="presOf" srcId="{EF8959FD-70A1-4AFC-A410-B19A605BBCF7}" destId="{D3369200-C154-4F89-8E89-EB42C9ACD291}" srcOrd="0" destOrd="0" presId="urn:microsoft.com/office/officeart/2008/layout/HorizontalMultiLevelHierarchy"/>
    <dgm:cxn modelId="{D1198A25-5923-42A1-8AB1-F441BD57F58B}" type="presOf" srcId="{1E76BA6F-757A-4982-AA4B-6CF11D9084F7}" destId="{4E88B97F-44EE-4F44-A14F-DC0000273799}" srcOrd="0" destOrd="0" presId="urn:microsoft.com/office/officeart/2008/layout/HorizontalMultiLevelHierarchy"/>
    <dgm:cxn modelId="{2F38DB31-9681-475B-9D95-FB91598F15E4}" srcId="{5D671337-9B89-49E1-8DFC-9EE50B4EB733}" destId="{463387BC-9282-4890-8C3A-02C46EF8ED97}" srcOrd="4" destOrd="0" parTransId="{1E76BA6F-757A-4982-AA4B-6CF11D9084F7}" sibTransId="{508DD089-E1B8-406F-81C4-84F27ED6DC8E}"/>
    <dgm:cxn modelId="{F55A3B2B-45F0-4156-BEBB-43222979366D}" type="presOf" srcId="{1B3BAD0E-04F1-4721-8C22-0E55C3FD577E}" destId="{ED02977D-C4BB-4AF5-BFDF-338A4A0B9958}" srcOrd="1" destOrd="0" presId="urn:microsoft.com/office/officeart/2008/layout/HorizontalMultiLevelHierarchy"/>
    <dgm:cxn modelId="{0A8DFF41-4741-4075-9297-64E72141C001}" type="presOf" srcId="{82851DED-5EC6-4607-89D2-2AB1A1A2A6A5}" destId="{32EA9B8A-CE2E-4A87-A797-97491EB87FA8}" srcOrd="0" destOrd="0" presId="urn:microsoft.com/office/officeart/2008/layout/HorizontalMultiLevelHierarchy"/>
    <dgm:cxn modelId="{A2B79C0C-1C0F-4D0D-85D9-4F4AC146C474}" srcId="{4586B13E-0296-457A-A268-2EE3BE8707EA}" destId="{178683F3-FA9D-4F5D-9FBD-1E8A45C268BF}" srcOrd="0" destOrd="0" parTransId="{08D73C8F-1B8B-429C-BE06-389345449DB5}" sibTransId="{F2809C2D-1371-4DA3-BD7B-6698F8F8BBA2}"/>
    <dgm:cxn modelId="{95E59D29-6EBF-472F-8FA0-79CA345A311B}" type="presOf" srcId="{898D33CB-3C7D-4E8E-8971-50115A0B394E}" destId="{EAB4BD05-9952-420C-8DF6-CC702355732B}" srcOrd="1" destOrd="0" presId="urn:microsoft.com/office/officeart/2008/layout/HorizontalMultiLevelHierarchy"/>
    <dgm:cxn modelId="{C6FB7602-1C3C-460E-9154-E5147128D2B3}" srcId="{5D671337-9B89-49E1-8DFC-9EE50B4EB733}" destId="{26160B89-FE3F-41C6-AE9F-307FC985CD36}" srcOrd="1" destOrd="0" parTransId="{1B3BAD0E-04F1-4721-8C22-0E55C3FD577E}" sibTransId="{F2217B4F-FA58-4304-B670-7B9737483532}"/>
    <dgm:cxn modelId="{CDE6BDBF-2913-4318-8FDC-72725E54E30A}" type="presOf" srcId="{1E76BA6F-757A-4982-AA4B-6CF11D9084F7}" destId="{D8521633-1AAD-4759-8537-82E8D193B53E}" srcOrd="1" destOrd="0" presId="urn:microsoft.com/office/officeart/2008/layout/HorizontalMultiLevelHierarchy"/>
    <dgm:cxn modelId="{EF357299-4DCE-4A84-A2FC-557FEBD5D2D1}" type="presOf" srcId="{A1D5F1A6-BA85-4248-B760-D17CE0B30F2B}" destId="{AB731D51-16F3-40AA-84BA-2A12F86C619F}" srcOrd="1" destOrd="0" presId="urn:microsoft.com/office/officeart/2008/layout/HorizontalMultiLevelHierarchy"/>
    <dgm:cxn modelId="{3738D28C-1144-4BAC-B7BB-FCCC13312091}" srcId="{5D671337-9B89-49E1-8DFC-9EE50B4EB733}" destId="{F714F024-4933-494D-A69B-0FC70B2A3C39}" srcOrd="3" destOrd="0" parTransId="{27E4B36C-FE53-444C-B885-186F4C14605E}" sibTransId="{FE420824-FB77-4606-99FF-65142821D3F4}"/>
    <dgm:cxn modelId="{429608F8-04A1-41F5-A00D-B9B77113CD4F}" type="presOf" srcId="{804298F1-EAD8-4703-B639-1D5914DF16DC}" destId="{C9098B77-09B5-4BBC-ACC1-AA4776A8FEA6}" srcOrd="0" destOrd="0" presId="urn:microsoft.com/office/officeart/2008/layout/HorizontalMultiLevelHierarchy"/>
    <dgm:cxn modelId="{EBD5AC55-D05C-46FD-AA79-98B1E9B7FDD5}" type="presOf" srcId="{5D671337-9B89-49E1-8DFC-9EE50B4EB733}" destId="{8B819D10-6654-42C0-8E06-AA5AAA112EA1}" srcOrd="0" destOrd="0" presId="urn:microsoft.com/office/officeart/2008/layout/HorizontalMultiLevelHierarchy"/>
    <dgm:cxn modelId="{D2356235-B960-4A6F-B697-7B78D9798563}" type="presOf" srcId="{178683F3-FA9D-4F5D-9FBD-1E8A45C268BF}" destId="{B445D833-98D8-4E07-B819-994E207B39D7}" srcOrd="0" destOrd="0" presId="urn:microsoft.com/office/officeart/2008/layout/HorizontalMultiLevelHierarchy"/>
    <dgm:cxn modelId="{A9C1D234-876B-4F9F-A873-48648167DE1B}" type="presOf" srcId="{55BF0B39-40BE-417F-A4D3-E82DD8A14C3F}" destId="{E8B41351-54B9-42F3-99EE-774B4ABCA589}" srcOrd="0" destOrd="0" presId="urn:microsoft.com/office/officeart/2008/layout/HorizontalMultiLevelHierarchy"/>
    <dgm:cxn modelId="{46D68471-F3A8-49CA-A8E6-B2E71D0B72E6}" type="presOf" srcId="{1B3BAD0E-04F1-4721-8C22-0E55C3FD577E}" destId="{38A164FC-7826-4B81-A345-3E12A595F571}" srcOrd="0" destOrd="0" presId="urn:microsoft.com/office/officeart/2008/layout/HorizontalMultiLevelHierarchy"/>
    <dgm:cxn modelId="{E3D1A30B-3805-4CB0-B0FE-AEF68DD11DA5}" srcId="{4586B13E-0296-457A-A268-2EE3BE8707EA}" destId="{5D671337-9B89-49E1-8DFC-9EE50B4EB733}" srcOrd="1" destOrd="0" parTransId="{3B83C83E-A5EE-4B33-A717-6FA698D86D62}" sibTransId="{87EA1EB3-570A-47FC-AE6C-6A20579A7D6B}"/>
    <dgm:cxn modelId="{914E12E3-93DD-4B29-BCA2-99BD55C0FEC2}" type="presOf" srcId="{4586B13E-0296-457A-A268-2EE3BE8707EA}" destId="{90FDB770-525F-4BE6-BC70-349FA2F47DFF}" srcOrd="0" destOrd="0" presId="urn:microsoft.com/office/officeart/2008/layout/HorizontalMultiLevelHierarchy"/>
    <dgm:cxn modelId="{2C659A58-948C-4246-8F81-45736D31BAC2}" type="presOf" srcId="{6F6B430F-DE7D-432E-857F-8F20AACA2DA5}" destId="{8605F8AE-0BFD-4A2E-B4C7-FE4675C5111E}" srcOrd="0" destOrd="0" presId="urn:microsoft.com/office/officeart/2008/layout/HorizontalMultiLevelHierarchy"/>
    <dgm:cxn modelId="{2E457DFC-CC43-4D64-A755-3E7C662446D4}" type="presOf" srcId="{F714F024-4933-494D-A69B-0FC70B2A3C39}" destId="{7FB2D2E5-E386-49E7-8B4C-CA0D26376ADE}" srcOrd="0" destOrd="0" presId="urn:microsoft.com/office/officeart/2008/layout/HorizontalMultiLevelHierarchy"/>
    <dgm:cxn modelId="{4AD58E2E-AC92-4147-B2E2-A18F3D65A0B2}" type="presOf" srcId="{3B83C83E-A5EE-4B33-A717-6FA698D86D62}" destId="{D3411542-25C0-4C3C-BFA3-42FBCE16AA52}" srcOrd="0" destOrd="0" presId="urn:microsoft.com/office/officeart/2008/layout/HorizontalMultiLevelHierarchy"/>
    <dgm:cxn modelId="{1AC9EBCB-A264-423F-9321-E777101AC3DC}" srcId="{5D671337-9B89-49E1-8DFC-9EE50B4EB733}" destId="{87D3DABD-852B-4D6B-BAC2-29E07E745D69}" srcOrd="0" destOrd="0" parTransId="{804298F1-EAD8-4703-B639-1D5914DF16DC}" sibTransId="{61126C4A-E8B8-4DC9-95FE-53DD1217A8C7}"/>
    <dgm:cxn modelId="{33B87226-8436-442D-91C7-F83A3E6A0CB5}" type="presOf" srcId="{87D3DABD-852B-4D6B-BAC2-29E07E745D69}" destId="{07921207-307B-46FD-A7A7-0969F547A935}" srcOrd="0" destOrd="0" presId="urn:microsoft.com/office/officeart/2008/layout/HorizontalMultiLevelHierarchy"/>
    <dgm:cxn modelId="{90ED35C5-D706-42FD-9DC6-B086C63C1815}" type="presOf" srcId="{8075EB9B-0BF2-4D32-A905-B6A1575C3199}" destId="{B45EDFE7-E2E6-40E7-9D30-B96D353DE88E}" srcOrd="1" destOrd="0" presId="urn:microsoft.com/office/officeart/2008/layout/HorizontalMultiLevelHierarchy"/>
    <dgm:cxn modelId="{6CCB0486-9BEB-4B08-BE9B-EFB943214660}" type="presOf" srcId="{A1D5F1A6-BA85-4248-B760-D17CE0B30F2B}" destId="{ED6E3846-E220-4F48-A7B7-6E344A535256}" srcOrd="0" destOrd="0" presId="urn:microsoft.com/office/officeart/2008/layout/HorizontalMultiLevelHierarchy"/>
    <dgm:cxn modelId="{AC63831E-0319-4E7C-ACF2-BA8B5A62F565}" type="presOf" srcId="{8075EB9B-0BF2-4D32-A905-B6A1575C3199}" destId="{A4727315-3AEB-43E7-8730-7BC452B7936C}" srcOrd="0" destOrd="0" presId="urn:microsoft.com/office/officeart/2008/layout/HorizontalMultiLevelHierarchy"/>
    <dgm:cxn modelId="{0D117B87-7CA0-4EFD-9353-4E03CA48F39B}" type="presOf" srcId="{463387BC-9282-4890-8C3A-02C46EF8ED97}" destId="{ECCDF664-DBC0-45B3-A927-CEEAE0EF5B30}" srcOrd="0" destOrd="0" presId="urn:microsoft.com/office/officeart/2008/layout/HorizontalMultiLevelHierarchy"/>
    <dgm:cxn modelId="{10DF297E-50EA-4607-B640-26314F4F0C0A}" type="presOf" srcId="{898D33CB-3C7D-4E8E-8971-50115A0B394E}" destId="{1D95B0ED-E8F4-4301-88E9-2311AD6350EF}" srcOrd="0" destOrd="0" presId="urn:microsoft.com/office/officeart/2008/layout/HorizontalMultiLevelHierarchy"/>
    <dgm:cxn modelId="{8D0C7D3D-E04D-427E-AB3D-2B065C924DD4}" srcId="{178683F3-FA9D-4F5D-9FBD-1E8A45C268BF}" destId="{55BF0B39-40BE-417F-A4D3-E82DD8A14C3F}" srcOrd="0" destOrd="0" parTransId="{A1D5F1A6-BA85-4248-B760-D17CE0B30F2B}" sibTransId="{37FF86E0-9EAC-4079-9EDC-A9248BCF0BDD}"/>
    <dgm:cxn modelId="{AFA7F672-F718-4D5E-A117-B11A098291CA}" srcId="{5D671337-9B89-49E1-8DFC-9EE50B4EB733}" destId="{EF8959FD-70A1-4AFC-A410-B19A605BBCF7}" srcOrd="2" destOrd="0" parTransId="{235DEE43-AD11-436F-A5C2-9A9E5B86D8FB}" sibTransId="{F300EA86-1DB2-4495-BF64-B97A497A7F3A}"/>
    <dgm:cxn modelId="{DA36A8FA-808B-44A0-A97F-AB6AEFD2824C}" type="presOf" srcId="{08D73C8F-1B8B-429C-BE06-389345449DB5}" destId="{240081EC-2C97-400E-8BA5-C781151D2F88}" srcOrd="1" destOrd="0" presId="urn:microsoft.com/office/officeart/2008/layout/HorizontalMultiLevelHierarchy"/>
    <dgm:cxn modelId="{EB3F4951-D312-491C-BD34-B59D657D0BEE}" type="presOf" srcId="{3B83C83E-A5EE-4B33-A717-6FA698D86D62}" destId="{D08A6517-1946-4A4A-B876-B27AB58A1DCF}" srcOrd="1" destOrd="0" presId="urn:microsoft.com/office/officeart/2008/layout/HorizontalMultiLevelHierarchy"/>
    <dgm:cxn modelId="{EF107D76-B608-4B59-9415-CD36353191D2}" type="presOf" srcId="{804298F1-EAD8-4703-B639-1D5914DF16DC}" destId="{3EDB3ED9-D020-4A5B-9F16-4E4162DA4319}" srcOrd="1" destOrd="0" presId="urn:microsoft.com/office/officeart/2008/layout/HorizontalMultiLevelHierarchy"/>
    <dgm:cxn modelId="{18E61D4D-1F5E-4534-B835-A52B599E0C46}" type="presOf" srcId="{08D73C8F-1B8B-429C-BE06-389345449DB5}" destId="{71578611-5BF6-4BDE-9FFD-E5CCF60FDBF1}" srcOrd="0" destOrd="0" presId="urn:microsoft.com/office/officeart/2008/layout/HorizontalMultiLevelHierarchy"/>
    <dgm:cxn modelId="{DA28349C-3901-495F-9654-3037BBCA09D8}" srcId="{178683F3-FA9D-4F5D-9FBD-1E8A45C268BF}" destId="{6F6B430F-DE7D-432E-857F-8F20AACA2DA5}" srcOrd="1" destOrd="0" parTransId="{8075EB9B-0BF2-4D32-A905-B6A1575C3199}" sibTransId="{44001223-A389-4849-8B2C-135FB0CAA2CB}"/>
    <dgm:cxn modelId="{0547AEBF-7D7A-4610-A168-30943947F32B}" type="presOf" srcId="{27E4B36C-FE53-444C-B885-186F4C14605E}" destId="{7CF8C8F0-00BC-47A5-94A8-CB9210F3E9DD}" srcOrd="1" destOrd="0" presId="urn:microsoft.com/office/officeart/2008/layout/HorizontalMultiLevelHierarchy"/>
    <dgm:cxn modelId="{46EE24B3-DE78-4EF2-8ADA-6CB25A7D3D9A}" type="presOf" srcId="{CDA2AA72-D3F7-431A-A53F-5B7B9B5CBE1A}" destId="{B430079C-893F-4877-81C8-4F6DF9AC080C}" srcOrd="0" destOrd="0" presId="urn:microsoft.com/office/officeart/2008/layout/HorizontalMultiLevelHierarchy"/>
    <dgm:cxn modelId="{2CDFB7CC-3D6A-4F73-9ACC-0E1F40877891}" type="presOf" srcId="{235DEE43-AD11-436F-A5C2-9A9E5B86D8FB}" destId="{714A434A-07AA-4F37-9A4C-46CBB6ECB63E}" srcOrd="0" destOrd="0" presId="urn:microsoft.com/office/officeart/2008/layout/HorizontalMultiLevelHierarchy"/>
    <dgm:cxn modelId="{8E18AEC8-683E-4826-BC35-55662A09AD05}" srcId="{CDA2AA72-D3F7-431A-A53F-5B7B9B5CBE1A}" destId="{4586B13E-0296-457A-A268-2EE3BE8707EA}" srcOrd="0" destOrd="0" parTransId="{D646F6D0-1D42-4533-9708-487509B9808A}" sibTransId="{9784A7DB-0C49-43AD-8A30-7935B10C2ADB}"/>
    <dgm:cxn modelId="{0554DFA2-643B-483D-A236-04F71BD03014}" type="presOf" srcId="{26160B89-FE3F-41C6-AE9F-307FC985CD36}" destId="{BDAFC84E-43C3-4E1D-AB53-AEB5151D8DCA}" srcOrd="0" destOrd="0" presId="urn:microsoft.com/office/officeart/2008/layout/HorizontalMultiLevelHierarchy"/>
    <dgm:cxn modelId="{BD942D3A-C974-455B-9E64-954C2FB82737}" type="presParOf" srcId="{B430079C-893F-4877-81C8-4F6DF9AC080C}" destId="{2474EEA8-9332-4D26-9D3F-A367CEA42954}" srcOrd="0" destOrd="0" presId="urn:microsoft.com/office/officeart/2008/layout/HorizontalMultiLevelHierarchy"/>
    <dgm:cxn modelId="{63BAACB3-9A70-47C1-BA24-28E1AE544988}" type="presParOf" srcId="{2474EEA8-9332-4D26-9D3F-A367CEA42954}" destId="{90FDB770-525F-4BE6-BC70-349FA2F47DFF}" srcOrd="0" destOrd="0" presId="urn:microsoft.com/office/officeart/2008/layout/HorizontalMultiLevelHierarchy"/>
    <dgm:cxn modelId="{E931BACB-3ACC-4195-BD4C-CEF9BD7579A2}" type="presParOf" srcId="{2474EEA8-9332-4D26-9D3F-A367CEA42954}" destId="{ACF7F561-2D2A-4460-A379-FDAC91372FC3}" srcOrd="1" destOrd="0" presId="urn:microsoft.com/office/officeart/2008/layout/HorizontalMultiLevelHierarchy"/>
    <dgm:cxn modelId="{9ABC5234-FC32-4BA2-90F8-C0EDD578E841}" type="presParOf" srcId="{ACF7F561-2D2A-4460-A379-FDAC91372FC3}" destId="{71578611-5BF6-4BDE-9FFD-E5CCF60FDBF1}" srcOrd="0" destOrd="0" presId="urn:microsoft.com/office/officeart/2008/layout/HorizontalMultiLevelHierarchy"/>
    <dgm:cxn modelId="{07BEBB5B-767D-4D57-9F99-A9D876E7A271}" type="presParOf" srcId="{71578611-5BF6-4BDE-9FFD-E5CCF60FDBF1}" destId="{240081EC-2C97-400E-8BA5-C781151D2F88}" srcOrd="0" destOrd="0" presId="urn:microsoft.com/office/officeart/2008/layout/HorizontalMultiLevelHierarchy"/>
    <dgm:cxn modelId="{19C7FBCF-6A1A-449A-8ABF-A03144EA2418}" type="presParOf" srcId="{ACF7F561-2D2A-4460-A379-FDAC91372FC3}" destId="{3603CBBE-7C6F-4547-B47D-CA851D7AE3DF}" srcOrd="1" destOrd="0" presId="urn:microsoft.com/office/officeart/2008/layout/HorizontalMultiLevelHierarchy"/>
    <dgm:cxn modelId="{D65A81DC-AFE2-4B2E-B9B1-6DB7F22FFDB5}" type="presParOf" srcId="{3603CBBE-7C6F-4547-B47D-CA851D7AE3DF}" destId="{B445D833-98D8-4E07-B819-994E207B39D7}" srcOrd="0" destOrd="0" presId="urn:microsoft.com/office/officeart/2008/layout/HorizontalMultiLevelHierarchy"/>
    <dgm:cxn modelId="{AB6EE3B9-3718-4853-8B04-CB1549DA5BC6}" type="presParOf" srcId="{3603CBBE-7C6F-4547-B47D-CA851D7AE3DF}" destId="{E532C214-EC32-4947-9DB0-0E22BA5C12BB}" srcOrd="1" destOrd="0" presId="urn:microsoft.com/office/officeart/2008/layout/HorizontalMultiLevelHierarchy"/>
    <dgm:cxn modelId="{CA7FDD10-091C-4687-862D-60C4BE5EE2B8}" type="presParOf" srcId="{E532C214-EC32-4947-9DB0-0E22BA5C12BB}" destId="{ED6E3846-E220-4F48-A7B7-6E344A535256}" srcOrd="0" destOrd="0" presId="urn:microsoft.com/office/officeart/2008/layout/HorizontalMultiLevelHierarchy"/>
    <dgm:cxn modelId="{497EA9B0-10D4-484F-9459-708A93C0FF8D}" type="presParOf" srcId="{ED6E3846-E220-4F48-A7B7-6E344A535256}" destId="{AB731D51-16F3-40AA-84BA-2A12F86C619F}" srcOrd="0" destOrd="0" presId="urn:microsoft.com/office/officeart/2008/layout/HorizontalMultiLevelHierarchy"/>
    <dgm:cxn modelId="{592ED135-D223-47F2-B887-E0FAB9DD3EA1}" type="presParOf" srcId="{E532C214-EC32-4947-9DB0-0E22BA5C12BB}" destId="{7B69FE29-CABA-43DE-8175-6FC4A975FEEF}" srcOrd="1" destOrd="0" presId="urn:microsoft.com/office/officeart/2008/layout/HorizontalMultiLevelHierarchy"/>
    <dgm:cxn modelId="{B5C67E83-7B1D-4941-821B-6B6FB67727B2}" type="presParOf" srcId="{7B69FE29-CABA-43DE-8175-6FC4A975FEEF}" destId="{E8B41351-54B9-42F3-99EE-774B4ABCA589}" srcOrd="0" destOrd="0" presId="urn:microsoft.com/office/officeart/2008/layout/HorizontalMultiLevelHierarchy"/>
    <dgm:cxn modelId="{C21741DA-C883-4E0C-9705-1F51E300EADC}" type="presParOf" srcId="{7B69FE29-CABA-43DE-8175-6FC4A975FEEF}" destId="{59FDAFE3-CC51-4F1D-818A-0450F9D1B0A5}" srcOrd="1" destOrd="0" presId="urn:microsoft.com/office/officeart/2008/layout/HorizontalMultiLevelHierarchy"/>
    <dgm:cxn modelId="{7B2E7071-EBD0-47A4-AB6B-1738E33E208F}" type="presParOf" srcId="{E532C214-EC32-4947-9DB0-0E22BA5C12BB}" destId="{A4727315-3AEB-43E7-8730-7BC452B7936C}" srcOrd="2" destOrd="0" presId="urn:microsoft.com/office/officeart/2008/layout/HorizontalMultiLevelHierarchy"/>
    <dgm:cxn modelId="{817932A4-70DB-4FF9-B93D-D675728F9335}" type="presParOf" srcId="{A4727315-3AEB-43E7-8730-7BC452B7936C}" destId="{B45EDFE7-E2E6-40E7-9D30-B96D353DE88E}" srcOrd="0" destOrd="0" presId="urn:microsoft.com/office/officeart/2008/layout/HorizontalMultiLevelHierarchy"/>
    <dgm:cxn modelId="{F880E150-B6E0-4928-884F-B338C61C69F5}" type="presParOf" srcId="{E532C214-EC32-4947-9DB0-0E22BA5C12BB}" destId="{95C64A4F-2C98-4B66-996D-829EAC60C8E2}" srcOrd="3" destOrd="0" presId="urn:microsoft.com/office/officeart/2008/layout/HorizontalMultiLevelHierarchy"/>
    <dgm:cxn modelId="{52297411-AF77-4180-A93F-41857D886500}" type="presParOf" srcId="{95C64A4F-2C98-4B66-996D-829EAC60C8E2}" destId="{8605F8AE-0BFD-4A2E-B4C7-FE4675C5111E}" srcOrd="0" destOrd="0" presId="urn:microsoft.com/office/officeart/2008/layout/HorizontalMultiLevelHierarchy"/>
    <dgm:cxn modelId="{05E35DF5-0B8E-4EBD-9EBC-9F7D435DD6CB}" type="presParOf" srcId="{95C64A4F-2C98-4B66-996D-829EAC60C8E2}" destId="{5EF56D66-6C66-442A-B78C-5DDA8AF88024}" srcOrd="1" destOrd="0" presId="urn:microsoft.com/office/officeart/2008/layout/HorizontalMultiLevelHierarchy"/>
    <dgm:cxn modelId="{384B7ED2-AFD5-459D-9ED0-76285C68E5B7}" type="presParOf" srcId="{E532C214-EC32-4947-9DB0-0E22BA5C12BB}" destId="{1D95B0ED-E8F4-4301-88E9-2311AD6350EF}" srcOrd="4" destOrd="0" presId="urn:microsoft.com/office/officeart/2008/layout/HorizontalMultiLevelHierarchy"/>
    <dgm:cxn modelId="{7531C1EA-9902-45E9-B099-7639C80BA616}" type="presParOf" srcId="{1D95B0ED-E8F4-4301-88E9-2311AD6350EF}" destId="{EAB4BD05-9952-420C-8DF6-CC702355732B}" srcOrd="0" destOrd="0" presId="urn:microsoft.com/office/officeart/2008/layout/HorizontalMultiLevelHierarchy"/>
    <dgm:cxn modelId="{F0EF0A78-8515-403B-AE19-C4DB4FB96EB6}" type="presParOf" srcId="{E532C214-EC32-4947-9DB0-0E22BA5C12BB}" destId="{BC78A994-FB8F-4333-A95C-127849CA589F}" srcOrd="5" destOrd="0" presId="urn:microsoft.com/office/officeart/2008/layout/HorizontalMultiLevelHierarchy"/>
    <dgm:cxn modelId="{3B8958EB-0B21-4543-9B58-A2404103EB08}" type="presParOf" srcId="{BC78A994-FB8F-4333-A95C-127849CA589F}" destId="{32EA9B8A-CE2E-4A87-A797-97491EB87FA8}" srcOrd="0" destOrd="0" presId="urn:microsoft.com/office/officeart/2008/layout/HorizontalMultiLevelHierarchy"/>
    <dgm:cxn modelId="{AC3D2672-0381-47B6-8E57-95E18F8F686B}" type="presParOf" srcId="{BC78A994-FB8F-4333-A95C-127849CA589F}" destId="{D9374A09-D56B-4F4A-A511-106F4A94929B}" srcOrd="1" destOrd="0" presId="urn:microsoft.com/office/officeart/2008/layout/HorizontalMultiLevelHierarchy"/>
    <dgm:cxn modelId="{BF32DDDB-08BF-4C95-893D-D1796147C83B}" type="presParOf" srcId="{ACF7F561-2D2A-4460-A379-FDAC91372FC3}" destId="{D3411542-25C0-4C3C-BFA3-42FBCE16AA52}" srcOrd="2" destOrd="0" presId="urn:microsoft.com/office/officeart/2008/layout/HorizontalMultiLevelHierarchy"/>
    <dgm:cxn modelId="{433F5A81-FBC0-4DEF-B7B1-E52881468C5A}" type="presParOf" srcId="{D3411542-25C0-4C3C-BFA3-42FBCE16AA52}" destId="{D08A6517-1946-4A4A-B876-B27AB58A1DCF}" srcOrd="0" destOrd="0" presId="urn:microsoft.com/office/officeart/2008/layout/HorizontalMultiLevelHierarchy"/>
    <dgm:cxn modelId="{B2D6A7BA-BD9F-486A-BD30-32AF30383E32}" type="presParOf" srcId="{ACF7F561-2D2A-4460-A379-FDAC91372FC3}" destId="{23B4F844-71E1-419B-887D-E9984499F3B3}" srcOrd="3" destOrd="0" presId="urn:microsoft.com/office/officeart/2008/layout/HorizontalMultiLevelHierarchy"/>
    <dgm:cxn modelId="{0134EADD-9D18-4D71-84C7-FC1E0C624D08}" type="presParOf" srcId="{23B4F844-71E1-419B-887D-E9984499F3B3}" destId="{8B819D10-6654-42C0-8E06-AA5AAA112EA1}" srcOrd="0" destOrd="0" presId="urn:microsoft.com/office/officeart/2008/layout/HorizontalMultiLevelHierarchy"/>
    <dgm:cxn modelId="{8C4D0DF2-F671-486B-A052-54B1A21F490E}" type="presParOf" srcId="{23B4F844-71E1-419B-887D-E9984499F3B3}" destId="{D17EFD1A-E56F-49BE-99B2-B5ADF75A980D}" srcOrd="1" destOrd="0" presId="urn:microsoft.com/office/officeart/2008/layout/HorizontalMultiLevelHierarchy"/>
    <dgm:cxn modelId="{680A66AB-8A10-4E23-B19C-DD1E2504E875}" type="presParOf" srcId="{D17EFD1A-E56F-49BE-99B2-B5ADF75A980D}" destId="{C9098B77-09B5-4BBC-ACC1-AA4776A8FEA6}" srcOrd="0" destOrd="0" presId="urn:microsoft.com/office/officeart/2008/layout/HorizontalMultiLevelHierarchy"/>
    <dgm:cxn modelId="{2C3FFCB0-BD8A-4BF9-9AF0-34525B9E1F48}" type="presParOf" srcId="{C9098B77-09B5-4BBC-ACC1-AA4776A8FEA6}" destId="{3EDB3ED9-D020-4A5B-9F16-4E4162DA4319}" srcOrd="0" destOrd="0" presId="urn:microsoft.com/office/officeart/2008/layout/HorizontalMultiLevelHierarchy"/>
    <dgm:cxn modelId="{E322A27C-FB61-41F3-94C2-F631F564D97D}" type="presParOf" srcId="{D17EFD1A-E56F-49BE-99B2-B5ADF75A980D}" destId="{2FEBB2FC-E9B2-4343-B36A-8F8329191AFF}" srcOrd="1" destOrd="0" presId="urn:microsoft.com/office/officeart/2008/layout/HorizontalMultiLevelHierarchy"/>
    <dgm:cxn modelId="{B7ABA3A9-08CA-4658-AC39-4F2CDBAC933E}" type="presParOf" srcId="{2FEBB2FC-E9B2-4343-B36A-8F8329191AFF}" destId="{07921207-307B-46FD-A7A7-0969F547A935}" srcOrd="0" destOrd="0" presId="urn:microsoft.com/office/officeart/2008/layout/HorizontalMultiLevelHierarchy"/>
    <dgm:cxn modelId="{847BF483-55B2-4F34-99D3-8E11550F55E9}" type="presParOf" srcId="{2FEBB2FC-E9B2-4343-B36A-8F8329191AFF}" destId="{5EA8FB72-5584-4CEB-AEF3-776E14686417}" srcOrd="1" destOrd="0" presId="urn:microsoft.com/office/officeart/2008/layout/HorizontalMultiLevelHierarchy"/>
    <dgm:cxn modelId="{9CAB6F18-3A3E-43BD-BEE8-3893198B3740}" type="presParOf" srcId="{D17EFD1A-E56F-49BE-99B2-B5ADF75A980D}" destId="{38A164FC-7826-4B81-A345-3E12A595F571}" srcOrd="2" destOrd="0" presId="urn:microsoft.com/office/officeart/2008/layout/HorizontalMultiLevelHierarchy"/>
    <dgm:cxn modelId="{4DE4554A-3666-44D6-B27C-B74345E4B675}" type="presParOf" srcId="{38A164FC-7826-4B81-A345-3E12A595F571}" destId="{ED02977D-C4BB-4AF5-BFDF-338A4A0B9958}" srcOrd="0" destOrd="0" presId="urn:microsoft.com/office/officeart/2008/layout/HorizontalMultiLevelHierarchy"/>
    <dgm:cxn modelId="{33E87158-CE4D-4124-8AD3-2321B5BE96EF}" type="presParOf" srcId="{D17EFD1A-E56F-49BE-99B2-B5ADF75A980D}" destId="{58700C5C-1807-4998-8F3B-319826D631EB}" srcOrd="3" destOrd="0" presId="urn:microsoft.com/office/officeart/2008/layout/HorizontalMultiLevelHierarchy"/>
    <dgm:cxn modelId="{D5C8CBB5-004F-4ECC-B33A-CD227C55B3A4}" type="presParOf" srcId="{58700C5C-1807-4998-8F3B-319826D631EB}" destId="{BDAFC84E-43C3-4E1D-AB53-AEB5151D8DCA}" srcOrd="0" destOrd="0" presId="urn:microsoft.com/office/officeart/2008/layout/HorizontalMultiLevelHierarchy"/>
    <dgm:cxn modelId="{02BC5BF7-46FE-47E0-BBA3-7D05AF3037C0}" type="presParOf" srcId="{58700C5C-1807-4998-8F3B-319826D631EB}" destId="{A7AA2B4C-3CA3-467D-8E44-D8563FA74C62}" srcOrd="1" destOrd="0" presId="urn:microsoft.com/office/officeart/2008/layout/HorizontalMultiLevelHierarchy"/>
    <dgm:cxn modelId="{94FF68E4-0ADA-45E4-929B-6E09F4487F12}" type="presParOf" srcId="{D17EFD1A-E56F-49BE-99B2-B5ADF75A980D}" destId="{714A434A-07AA-4F37-9A4C-46CBB6ECB63E}" srcOrd="4" destOrd="0" presId="urn:microsoft.com/office/officeart/2008/layout/HorizontalMultiLevelHierarchy"/>
    <dgm:cxn modelId="{AC99744D-297C-41F1-9C3B-D51A53E13ED1}" type="presParOf" srcId="{714A434A-07AA-4F37-9A4C-46CBB6ECB63E}" destId="{C5C7B0E2-91CF-4248-B4B2-D40DC2243200}" srcOrd="0" destOrd="0" presId="urn:microsoft.com/office/officeart/2008/layout/HorizontalMultiLevelHierarchy"/>
    <dgm:cxn modelId="{8AF305B8-2B81-4297-829E-BDF385A7458A}" type="presParOf" srcId="{D17EFD1A-E56F-49BE-99B2-B5ADF75A980D}" destId="{51525259-01F0-4F2F-A09F-5D0F427CB2CB}" srcOrd="5" destOrd="0" presId="urn:microsoft.com/office/officeart/2008/layout/HorizontalMultiLevelHierarchy"/>
    <dgm:cxn modelId="{72F4C2C3-60A2-4BEA-A972-8D9163F5C134}" type="presParOf" srcId="{51525259-01F0-4F2F-A09F-5D0F427CB2CB}" destId="{D3369200-C154-4F89-8E89-EB42C9ACD291}" srcOrd="0" destOrd="0" presId="urn:microsoft.com/office/officeart/2008/layout/HorizontalMultiLevelHierarchy"/>
    <dgm:cxn modelId="{7F7AD379-F74E-42A9-AEB0-8DDCB0DCA2D3}" type="presParOf" srcId="{51525259-01F0-4F2F-A09F-5D0F427CB2CB}" destId="{E42578CB-8EA5-4379-8E7F-26F9DA2FFC64}" srcOrd="1" destOrd="0" presId="urn:microsoft.com/office/officeart/2008/layout/HorizontalMultiLevelHierarchy"/>
    <dgm:cxn modelId="{53C64A21-D7C3-45BF-B0D9-63F466F8FEE3}" type="presParOf" srcId="{D17EFD1A-E56F-49BE-99B2-B5ADF75A980D}" destId="{39D595C6-C9E0-4E66-8BE5-488C2FA3D657}" srcOrd="6" destOrd="0" presId="urn:microsoft.com/office/officeart/2008/layout/HorizontalMultiLevelHierarchy"/>
    <dgm:cxn modelId="{C14D4546-F944-4216-91D1-3D62CC6DD537}" type="presParOf" srcId="{39D595C6-C9E0-4E66-8BE5-488C2FA3D657}" destId="{7CF8C8F0-00BC-47A5-94A8-CB9210F3E9DD}" srcOrd="0" destOrd="0" presId="urn:microsoft.com/office/officeart/2008/layout/HorizontalMultiLevelHierarchy"/>
    <dgm:cxn modelId="{89FA9942-75DD-416C-8DB5-B1CDF0C48419}" type="presParOf" srcId="{D17EFD1A-E56F-49BE-99B2-B5ADF75A980D}" destId="{A6738F13-4133-4BF6-A43A-1A7F8E45237B}" srcOrd="7" destOrd="0" presId="urn:microsoft.com/office/officeart/2008/layout/HorizontalMultiLevelHierarchy"/>
    <dgm:cxn modelId="{EDD3FDB4-F3F2-4D86-B25B-15E5B24ABC99}" type="presParOf" srcId="{A6738F13-4133-4BF6-A43A-1A7F8E45237B}" destId="{7FB2D2E5-E386-49E7-8B4C-CA0D26376ADE}" srcOrd="0" destOrd="0" presId="urn:microsoft.com/office/officeart/2008/layout/HorizontalMultiLevelHierarchy"/>
    <dgm:cxn modelId="{D1C45440-71EE-4CAF-BB13-5B532DA8AAA9}" type="presParOf" srcId="{A6738F13-4133-4BF6-A43A-1A7F8E45237B}" destId="{55286D7E-81FA-40A1-BDBE-AF4201E29FC6}" srcOrd="1" destOrd="0" presId="urn:microsoft.com/office/officeart/2008/layout/HorizontalMultiLevelHierarchy"/>
    <dgm:cxn modelId="{D9A71BF8-009A-4F9F-9767-A97B6A9BDA97}" type="presParOf" srcId="{D17EFD1A-E56F-49BE-99B2-B5ADF75A980D}" destId="{4E88B97F-44EE-4F44-A14F-DC0000273799}" srcOrd="8" destOrd="0" presId="urn:microsoft.com/office/officeart/2008/layout/HorizontalMultiLevelHierarchy"/>
    <dgm:cxn modelId="{9801242D-2C09-4102-A74D-644F210AA292}" type="presParOf" srcId="{4E88B97F-44EE-4F44-A14F-DC0000273799}" destId="{D8521633-1AAD-4759-8537-82E8D193B53E}" srcOrd="0" destOrd="0" presId="urn:microsoft.com/office/officeart/2008/layout/HorizontalMultiLevelHierarchy"/>
    <dgm:cxn modelId="{1873EDE0-A21A-4E1A-A680-A8BCF79D884A}" type="presParOf" srcId="{D17EFD1A-E56F-49BE-99B2-B5ADF75A980D}" destId="{376E28BB-3B0F-41DB-8219-5EEE3C980ABC}" srcOrd="9" destOrd="0" presId="urn:microsoft.com/office/officeart/2008/layout/HorizontalMultiLevelHierarchy"/>
    <dgm:cxn modelId="{2C3520B4-4EE0-4B59-B36E-E3EBCB07B1B5}" type="presParOf" srcId="{376E28BB-3B0F-41DB-8219-5EEE3C980ABC}" destId="{ECCDF664-DBC0-45B3-A927-CEEAE0EF5B30}" srcOrd="0" destOrd="0" presId="urn:microsoft.com/office/officeart/2008/layout/HorizontalMultiLevelHierarchy"/>
    <dgm:cxn modelId="{86C21F4A-FCD5-42F1-9D42-A724B722635C}" type="presParOf" srcId="{376E28BB-3B0F-41DB-8219-5EEE3C980ABC}" destId="{43BFFEBA-EA75-49FA-933B-E93F989D2DB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AE859-32DF-4B5A-9EB4-809EE0C2C9BF}">
      <dsp:nvSpPr>
        <dsp:cNvPr id="0" name=""/>
        <dsp:cNvSpPr/>
      </dsp:nvSpPr>
      <dsp:spPr>
        <a:xfrm>
          <a:off x="3563051" y="1942716"/>
          <a:ext cx="486969" cy="1570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484" y="0"/>
              </a:lnTo>
              <a:lnTo>
                <a:pt x="243484" y="1570475"/>
              </a:lnTo>
              <a:lnTo>
                <a:pt x="486969" y="157047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F85FF-AF1E-491A-944C-30EBBA139B30}">
      <dsp:nvSpPr>
        <dsp:cNvPr id="0" name=""/>
        <dsp:cNvSpPr/>
      </dsp:nvSpPr>
      <dsp:spPr>
        <a:xfrm>
          <a:off x="3563051" y="1942716"/>
          <a:ext cx="486969" cy="523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484" y="0"/>
              </a:lnTo>
              <a:lnTo>
                <a:pt x="243484" y="523491"/>
              </a:lnTo>
              <a:lnTo>
                <a:pt x="486969" y="52349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26254-73F9-45F5-BDF5-294188C3FAE7}">
      <dsp:nvSpPr>
        <dsp:cNvPr id="0" name=""/>
        <dsp:cNvSpPr/>
      </dsp:nvSpPr>
      <dsp:spPr>
        <a:xfrm>
          <a:off x="3563051" y="1419224"/>
          <a:ext cx="486969" cy="523491"/>
        </a:xfrm>
        <a:custGeom>
          <a:avLst/>
          <a:gdLst/>
          <a:ahLst/>
          <a:cxnLst/>
          <a:rect l="0" t="0" r="0" b="0"/>
          <a:pathLst>
            <a:path>
              <a:moveTo>
                <a:pt x="0" y="523491"/>
              </a:moveTo>
              <a:lnTo>
                <a:pt x="243484" y="523491"/>
              </a:lnTo>
              <a:lnTo>
                <a:pt x="243484" y="0"/>
              </a:lnTo>
              <a:lnTo>
                <a:pt x="48696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F692C-F289-4475-B480-DFEA02DBB577}">
      <dsp:nvSpPr>
        <dsp:cNvPr id="0" name=""/>
        <dsp:cNvSpPr/>
      </dsp:nvSpPr>
      <dsp:spPr>
        <a:xfrm>
          <a:off x="3563051" y="372240"/>
          <a:ext cx="486969" cy="1570475"/>
        </a:xfrm>
        <a:custGeom>
          <a:avLst/>
          <a:gdLst/>
          <a:ahLst/>
          <a:cxnLst/>
          <a:rect l="0" t="0" r="0" b="0"/>
          <a:pathLst>
            <a:path>
              <a:moveTo>
                <a:pt x="0" y="1570475"/>
              </a:moveTo>
              <a:lnTo>
                <a:pt x="243484" y="1570475"/>
              </a:lnTo>
              <a:lnTo>
                <a:pt x="243484" y="0"/>
              </a:lnTo>
              <a:lnTo>
                <a:pt x="48696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5808B-9A5B-4B2D-932B-E2A60ADD10E7}">
      <dsp:nvSpPr>
        <dsp:cNvPr id="0" name=""/>
        <dsp:cNvSpPr/>
      </dsp:nvSpPr>
      <dsp:spPr>
        <a:xfrm>
          <a:off x="1128206" y="1246907"/>
          <a:ext cx="2434845" cy="13916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Classification </a:t>
          </a:r>
          <a:r>
            <a:rPr lang="en-US" sz="3200" kern="1200"/>
            <a:t>of DIABETES </a:t>
          </a:r>
          <a:r>
            <a:rPr lang="en-US" sz="3200" kern="1200" dirty="0"/>
            <a:t>MELLITUS</a:t>
          </a:r>
        </a:p>
      </dsp:txBody>
      <dsp:txXfrm>
        <a:off x="1128206" y="1246907"/>
        <a:ext cx="2434845" cy="1391617"/>
      </dsp:txXfrm>
    </dsp:sp>
    <dsp:sp modelId="{49028519-8EA5-49B0-86F1-7B4E308DF2B2}">
      <dsp:nvSpPr>
        <dsp:cNvPr id="0" name=""/>
        <dsp:cNvSpPr/>
      </dsp:nvSpPr>
      <dsp:spPr>
        <a:xfrm>
          <a:off x="4050021" y="927"/>
          <a:ext cx="2434845" cy="7426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Type 1</a:t>
          </a:r>
        </a:p>
      </dsp:txBody>
      <dsp:txXfrm>
        <a:off x="4050021" y="927"/>
        <a:ext cx="2434845" cy="742627"/>
      </dsp:txXfrm>
    </dsp:sp>
    <dsp:sp modelId="{74864F9F-4138-4338-A0B0-FDE0F7B8CE48}">
      <dsp:nvSpPr>
        <dsp:cNvPr id="0" name=""/>
        <dsp:cNvSpPr/>
      </dsp:nvSpPr>
      <dsp:spPr>
        <a:xfrm>
          <a:off x="4050021" y="1047910"/>
          <a:ext cx="2434845" cy="7426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Type 2</a:t>
          </a:r>
        </a:p>
      </dsp:txBody>
      <dsp:txXfrm>
        <a:off x="4050021" y="1047910"/>
        <a:ext cx="2434845" cy="742627"/>
      </dsp:txXfrm>
    </dsp:sp>
    <dsp:sp modelId="{81DB71B2-4714-43F9-9090-3A142D3FB22E}">
      <dsp:nvSpPr>
        <dsp:cNvPr id="0" name=""/>
        <dsp:cNvSpPr/>
      </dsp:nvSpPr>
      <dsp:spPr>
        <a:xfrm>
          <a:off x="4050021" y="2094893"/>
          <a:ext cx="2434845" cy="7426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Other </a:t>
          </a:r>
        </a:p>
      </dsp:txBody>
      <dsp:txXfrm>
        <a:off x="4050021" y="2094893"/>
        <a:ext cx="2434845" cy="742627"/>
      </dsp:txXfrm>
    </dsp:sp>
    <dsp:sp modelId="{272CFC89-D160-401E-A6AD-23377773A98B}">
      <dsp:nvSpPr>
        <dsp:cNvPr id="0" name=""/>
        <dsp:cNvSpPr/>
      </dsp:nvSpPr>
      <dsp:spPr>
        <a:xfrm>
          <a:off x="4050021" y="3141877"/>
          <a:ext cx="2434845" cy="7426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Gestational </a:t>
          </a:r>
        </a:p>
      </dsp:txBody>
      <dsp:txXfrm>
        <a:off x="4050021" y="3141877"/>
        <a:ext cx="2434845" cy="742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57E3C-B209-44F9-A2BD-7931E13DDE1E}">
      <dsp:nvSpPr>
        <dsp:cNvPr id="0" name=""/>
        <dsp:cNvSpPr/>
      </dsp:nvSpPr>
      <dsp:spPr>
        <a:xfrm>
          <a:off x="2790471" y="478134"/>
          <a:ext cx="37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809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965840" y="521847"/>
        <a:ext cx="20070" cy="4014"/>
      </dsp:txXfrm>
    </dsp:sp>
    <dsp:sp modelId="{D0C89CFF-26D2-4C36-8DBB-5087138B6955}">
      <dsp:nvSpPr>
        <dsp:cNvPr id="0" name=""/>
        <dsp:cNvSpPr/>
      </dsp:nvSpPr>
      <dsp:spPr>
        <a:xfrm>
          <a:off x="1047015" y="277"/>
          <a:ext cx="1745256" cy="1047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Normal  carbohydrate diet for 3 days</a:t>
          </a:r>
        </a:p>
      </dsp:txBody>
      <dsp:txXfrm>
        <a:off x="1047015" y="277"/>
        <a:ext cx="1745256" cy="1047153"/>
      </dsp:txXfrm>
    </dsp:sp>
    <dsp:sp modelId="{3C624057-1311-466D-8F40-497A141E5104}">
      <dsp:nvSpPr>
        <dsp:cNvPr id="0" name=""/>
        <dsp:cNvSpPr/>
      </dsp:nvSpPr>
      <dsp:spPr>
        <a:xfrm>
          <a:off x="4937137" y="478134"/>
          <a:ext cx="37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809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112506" y="521847"/>
        <a:ext cx="20070" cy="4014"/>
      </dsp:txXfrm>
    </dsp:sp>
    <dsp:sp modelId="{149FE788-0BB4-4EAF-BEB4-10B6B68E2DA0}">
      <dsp:nvSpPr>
        <dsp:cNvPr id="0" name=""/>
        <dsp:cNvSpPr/>
      </dsp:nvSpPr>
      <dsp:spPr>
        <a:xfrm>
          <a:off x="3193680" y="277"/>
          <a:ext cx="1745256" cy="10471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Overnight fast on the day of the test</a:t>
          </a:r>
        </a:p>
      </dsp:txBody>
      <dsp:txXfrm>
        <a:off x="3193680" y="277"/>
        <a:ext cx="1745256" cy="1047153"/>
      </dsp:txXfrm>
    </dsp:sp>
    <dsp:sp modelId="{F8AA7B38-5973-4E79-A478-4F9BC92E47CC}">
      <dsp:nvSpPr>
        <dsp:cNvPr id="0" name=""/>
        <dsp:cNvSpPr/>
      </dsp:nvSpPr>
      <dsp:spPr>
        <a:xfrm>
          <a:off x="1919643" y="1045631"/>
          <a:ext cx="4293331" cy="370809"/>
        </a:xfrm>
        <a:custGeom>
          <a:avLst/>
          <a:gdLst/>
          <a:ahLst/>
          <a:cxnLst/>
          <a:rect l="0" t="0" r="0" b="0"/>
          <a:pathLst>
            <a:path>
              <a:moveTo>
                <a:pt x="4293331" y="0"/>
              </a:moveTo>
              <a:lnTo>
                <a:pt x="4293331" y="202504"/>
              </a:lnTo>
              <a:lnTo>
                <a:pt x="0" y="202504"/>
              </a:lnTo>
              <a:lnTo>
                <a:pt x="0" y="3708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958507" y="1229028"/>
        <a:ext cx="215602" cy="4014"/>
      </dsp:txXfrm>
    </dsp:sp>
    <dsp:sp modelId="{D18CB358-8744-4A32-9FCA-4B3E9C2B9ECD}">
      <dsp:nvSpPr>
        <dsp:cNvPr id="0" name=""/>
        <dsp:cNvSpPr/>
      </dsp:nvSpPr>
      <dsp:spPr>
        <a:xfrm>
          <a:off x="5340346" y="277"/>
          <a:ext cx="1745256" cy="10471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FPG is drawn</a:t>
          </a:r>
        </a:p>
      </dsp:txBody>
      <dsp:txXfrm>
        <a:off x="5340346" y="277"/>
        <a:ext cx="1745256" cy="1047153"/>
      </dsp:txXfrm>
    </dsp:sp>
    <dsp:sp modelId="{DB8A8E8E-8B0F-4872-B0A2-E4886529CD57}">
      <dsp:nvSpPr>
        <dsp:cNvPr id="0" name=""/>
        <dsp:cNvSpPr/>
      </dsp:nvSpPr>
      <dsp:spPr>
        <a:xfrm>
          <a:off x="2790471" y="1926697"/>
          <a:ext cx="37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809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965840" y="1970410"/>
        <a:ext cx="20070" cy="4014"/>
      </dsp:txXfrm>
    </dsp:sp>
    <dsp:sp modelId="{02CA09EA-5539-4AB2-836E-DD27B12278C5}">
      <dsp:nvSpPr>
        <dsp:cNvPr id="0" name=""/>
        <dsp:cNvSpPr/>
      </dsp:nvSpPr>
      <dsp:spPr>
        <a:xfrm>
          <a:off x="1047015" y="1448840"/>
          <a:ext cx="1745256" cy="10471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Give 75gm of anhydrous glucose in about 300ml of water</a:t>
          </a:r>
        </a:p>
      </dsp:txBody>
      <dsp:txXfrm>
        <a:off x="1047015" y="1448840"/>
        <a:ext cx="1745256" cy="1047153"/>
      </dsp:txXfrm>
    </dsp:sp>
    <dsp:sp modelId="{40AFF077-BBC8-47AA-A7AF-267F5A725723}">
      <dsp:nvSpPr>
        <dsp:cNvPr id="0" name=""/>
        <dsp:cNvSpPr/>
      </dsp:nvSpPr>
      <dsp:spPr>
        <a:xfrm>
          <a:off x="4937137" y="1926697"/>
          <a:ext cx="37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809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112506" y="1970410"/>
        <a:ext cx="20070" cy="4014"/>
      </dsp:txXfrm>
    </dsp:sp>
    <dsp:sp modelId="{C2F9FEEF-8433-491B-8D29-882B908D56EB}">
      <dsp:nvSpPr>
        <dsp:cNvPr id="0" name=""/>
        <dsp:cNvSpPr/>
      </dsp:nvSpPr>
      <dsp:spPr>
        <a:xfrm>
          <a:off x="3193680" y="1448840"/>
          <a:ext cx="1745256" cy="10471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Blood &amp; urine specimens are collected at half hourly for 2hours </a:t>
          </a:r>
        </a:p>
      </dsp:txBody>
      <dsp:txXfrm>
        <a:off x="3193680" y="1448840"/>
        <a:ext cx="1745256" cy="1047153"/>
      </dsp:txXfrm>
    </dsp:sp>
    <dsp:sp modelId="{619410B6-931A-4272-B892-0B492EF93CCC}">
      <dsp:nvSpPr>
        <dsp:cNvPr id="0" name=""/>
        <dsp:cNvSpPr/>
      </dsp:nvSpPr>
      <dsp:spPr>
        <a:xfrm>
          <a:off x="5340346" y="1448840"/>
          <a:ext cx="1745256" cy="1047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A curve is plotted for time against blood glucose</a:t>
          </a:r>
        </a:p>
      </dsp:txBody>
      <dsp:txXfrm>
        <a:off x="5340346" y="1448840"/>
        <a:ext cx="1745256" cy="1047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CA564-E0C5-482A-8B0D-45D1E8595230}">
      <dsp:nvSpPr>
        <dsp:cNvPr id="0" name=""/>
        <dsp:cNvSpPr/>
      </dsp:nvSpPr>
      <dsp:spPr>
        <a:xfrm>
          <a:off x="735528" y="2011362"/>
          <a:ext cx="481806" cy="918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903" y="0"/>
              </a:lnTo>
              <a:lnTo>
                <a:pt x="240903" y="918076"/>
              </a:lnTo>
              <a:lnTo>
                <a:pt x="481806" y="9180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50511" y="2444480"/>
        <a:ext cx="51841" cy="51841"/>
      </dsp:txXfrm>
    </dsp:sp>
    <dsp:sp modelId="{D3411542-25C0-4C3C-BFA3-42FBCE16AA52}">
      <dsp:nvSpPr>
        <dsp:cNvPr id="0" name=""/>
        <dsp:cNvSpPr/>
      </dsp:nvSpPr>
      <dsp:spPr>
        <a:xfrm>
          <a:off x="735528" y="1965642"/>
          <a:ext cx="4818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806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64387" y="1999317"/>
        <a:ext cx="24090" cy="24090"/>
      </dsp:txXfrm>
    </dsp:sp>
    <dsp:sp modelId="{71578611-5BF6-4BDE-9FFD-E5CCF60FDBF1}">
      <dsp:nvSpPr>
        <dsp:cNvPr id="0" name=""/>
        <dsp:cNvSpPr/>
      </dsp:nvSpPr>
      <dsp:spPr>
        <a:xfrm>
          <a:off x="735528" y="1093285"/>
          <a:ext cx="481806" cy="918076"/>
        </a:xfrm>
        <a:custGeom>
          <a:avLst/>
          <a:gdLst/>
          <a:ahLst/>
          <a:cxnLst/>
          <a:rect l="0" t="0" r="0" b="0"/>
          <a:pathLst>
            <a:path>
              <a:moveTo>
                <a:pt x="0" y="918076"/>
              </a:moveTo>
              <a:lnTo>
                <a:pt x="240903" y="918076"/>
              </a:lnTo>
              <a:lnTo>
                <a:pt x="240903" y="0"/>
              </a:lnTo>
              <a:lnTo>
                <a:pt x="48180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50511" y="1526403"/>
        <a:ext cx="51841" cy="51841"/>
      </dsp:txXfrm>
    </dsp:sp>
    <dsp:sp modelId="{90FDB770-525F-4BE6-BC70-349FA2F47DFF}">
      <dsp:nvSpPr>
        <dsp:cNvPr id="0" name=""/>
        <dsp:cNvSpPr/>
      </dsp:nvSpPr>
      <dsp:spPr>
        <a:xfrm rot="16200000">
          <a:off x="-1564495" y="1644131"/>
          <a:ext cx="3865587" cy="734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Acute</a:t>
          </a:r>
          <a:endParaRPr lang="en-US" sz="4800" kern="1200" dirty="0"/>
        </a:p>
      </dsp:txBody>
      <dsp:txXfrm>
        <a:off x="-1564495" y="1644131"/>
        <a:ext cx="3865587" cy="734461"/>
      </dsp:txXfrm>
    </dsp:sp>
    <dsp:sp modelId="{B445D833-98D8-4E07-B819-994E207B39D7}">
      <dsp:nvSpPr>
        <dsp:cNvPr id="0" name=""/>
        <dsp:cNvSpPr/>
      </dsp:nvSpPr>
      <dsp:spPr>
        <a:xfrm>
          <a:off x="1217335" y="726054"/>
          <a:ext cx="2409034" cy="734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DKA</a:t>
          </a:r>
          <a:endParaRPr lang="en-US" sz="3200" kern="1200" dirty="0"/>
        </a:p>
      </dsp:txBody>
      <dsp:txXfrm>
        <a:off x="1217335" y="726054"/>
        <a:ext cx="2409034" cy="734461"/>
      </dsp:txXfrm>
    </dsp:sp>
    <dsp:sp modelId="{8B819D10-6654-42C0-8E06-AA5AAA112EA1}">
      <dsp:nvSpPr>
        <dsp:cNvPr id="0" name=""/>
        <dsp:cNvSpPr/>
      </dsp:nvSpPr>
      <dsp:spPr>
        <a:xfrm>
          <a:off x="1217335" y="1644131"/>
          <a:ext cx="2409034" cy="734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HHS</a:t>
          </a:r>
          <a:endParaRPr lang="en-US" sz="3200" kern="1200" dirty="0"/>
        </a:p>
      </dsp:txBody>
      <dsp:txXfrm>
        <a:off x="1217335" y="1644131"/>
        <a:ext cx="2409034" cy="734461"/>
      </dsp:txXfrm>
    </dsp:sp>
    <dsp:sp modelId="{62B764E9-9F68-4605-B7B6-894050A9B022}">
      <dsp:nvSpPr>
        <dsp:cNvPr id="0" name=""/>
        <dsp:cNvSpPr/>
      </dsp:nvSpPr>
      <dsp:spPr>
        <a:xfrm>
          <a:off x="1217335" y="2562208"/>
          <a:ext cx="2409034" cy="734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Hypoglycemia</a:t>
          </a:r>
          <a:endParaRPr lang="en-US" sz="3200" kern="1200" dirty="0"/>
        </a:p>
      </dsp:txBody>
      <dsp:txXfrm>
        <a:off x="1217335" y="2562208"/>
        <a:ext cx="2409034" cy="734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8B97F-44EE-4F44-A14F-DC0000273799}">
      <dsp:nvSpPr>
        <dsp:cNvPr id="0" name=""/>
        <dsp:cNvSpPr/>
      </dsp:nvSpPr>
      <dsp:spPr>
        <a:xfrm>
          <a:off x="6331980" y="3188940"/>
          <a:ext cx="309607" cy="117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03" y="0"/>
              </a:lnTo>
              <a:lnTo>
                <a:pt x="154803" y="1179905"/>
              </a:lnTo>
              <a:lnTo>
                <a:pt x="309607" y="117990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56287" y="3748396"/>
        <a:ext cx="60992" cy="60992"/>
      </dsp:txXfrm>
    </dsp:sp>
    <dsp:sp modelId="{39D595C6-C9E0-4E66-8BE5-488C2FA3D657}">
      <dsp:nvSpPr>
        <dsp:cNvPr id="0" name=""/>
        <dsp:cNvSpPr/>
      </dsp:nvSpPr>
      <dsp:spPr>
        <a:xfrm>
          <a:off x="6331980" y="3188940"/>
          <a:ext cx="309607" cy="589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03" y="0"/>
              </a:lnTo>
              <a:lnTo>
                <a:pt x="154803" y="589952"/>
              </a:lnTo>
              <a:lnTo>
                <a:pt x="309607" y="5899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70127" y="3467260"/>
        <a:ext cx="33312" cy="33312"/>
      </dsp:txXfrm>
    </dsp:sp>
    <dsp:sp modelId="{714A434A-07AA-4F37-9A4C-46CBB6ECB63E}">
      <dsp:nvSpPr>
        <dsp:cNvPr id="0" name=""/>
        <dsp:cNvSpPr/>
      </dsp:nvSpPr>
      <dsp:spPr>
        <a:xfrm>
          <a:off x="6331980" y="3143220"/>
          <a:ext cx="309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9607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79044" y="3181200"/>
        <a:ext cx="15480" cy="15480"/>
      </dsp:txXfrm>
    </dsp:sp>
    <dsp:sp modelId="{38A164FC-7826-4B81-A345-3E12A595F571}">
      <dsp:nvSpPr>
        <dsp:cNvPr id="0" name=""/>
        <dsp:cNvSpPr/>
      </dsp:nvSpPr>
      <dsp:spPr>
        <a:xfrm>
          <a:off x="6331980" y="2598987"/>
          <a:ext cx="309607" cy="589952"/>
        </a:xfrm>
        <a:custGeom>
          <a:avLst/>
          <a:gdLst/>
          <a:ahLst/>
          <a:cxnLst/>
          <a:rect l="0" t="0" r="0" b="0"/>
          <a:pathLst>
            <a:path>
              <a:moveTo>
                <a:pt x="0" y="589952"/>
              </a:moveTo>
              <a:lnTo>
                <a:pt x="154803" y="589952"/>
              </a:lnTo>
              <a:lnTo>
                <a:pt x="154803" y="0"/>
              </a:lnTo>
              <a:lnTo>
                <a:pt x="309607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70127" y="2877307"/>
        <a:ext cx="33312" cy="33312"/>
      </dsp:txXfrm>
    </dsp:sp>
    <dsp:sp modelId="{C9098B77-09B5-4BBC-ACC1-AA4776A8FEA6}">
      <dsp:nvSpPr>
        <dsp:cNvPr id="0" name=""/>
        <dsp:cNvSpPr/>
      </dsp:nvSpPr>
      <dsp:spPr>
        <a:xfrm>
          <a:off x="6331980" y="2009034"/>
          <a:ext cx="309607" cy="1179905"/>
        </a:xfrm>
        <a:custGeom>
          <a:avLst/>
          <a:gdLst/>
          <a:ahLst/>
          <a:cxnLst/>
          <a:rect l="0" t="0" r="0" b="0"/>
          <a:pathLst>
            <a:path>
              <a:moveTo>
                <a:pt x="0" y="1179905"/>
              </a:moveTo>
              <a:lnTo>
                <a:pt x="154803" y="1179905"/>
              </a:lnTo>
              <a:lnTo>
                <a:pt x="154803" y="0"/>
              </a:lnTo>
              <a:lnTo>
                <a:pt x="309607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56287" y="2568491"/>
        <a:ext cx="60992" cy="60992"/>
      </dsp:txXfrm>
    </dsp:sp>
    <dsp:sp modelId="{D3411542-25C0-4C3C-BFA3-42FBCE16AA52}">
      <dsp:nvSpPr>
        <dsp:cNvPr id="0" name=""/>
        <dsp:cNvSpPr/>
      </dsp:nvSpPr>
      <dsp:spPr>
        <a:xfrm>
          <a:off x="4474337" y="2009034"/>
          <a:ext cx="309607" cy="117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03" y="0"/>
              </a:lnTo>
              <a:lnTo>
                <a:pt x="154803" y="1179905"/>
              </a:lnTo>
              <a:lnTo>
                <a:pt x="309607" y="11799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98644" y="2568491"/>
        <a:ext cx="60992" cy="60992"/>
      </dsp:txXfrm>
    </dsp:sp>
    <dsp:sp modelId="{1D95B0ED-E8F4-4301-88E9-2311AD6350EF}">
      <dsp:nvSpPr>
        <dsp:cNvPr id="0" name=""/>
        <dsp:cNvSpPr/>
      </dsp:nvSpPr>
      <dsp:spPr>
        <a:xfrm>
          <a:off x="6331980" y="829128"/>
          <a:ext cx="309607" cy="589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03" y="0"/>
              </a:lnTo>
              <a:lnTo>
                <a:pt x="154803" y="589952"/>
              </a:lnTo>
              <a:lnTo>
                <a:pt x="309607" y="5899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70127" y="1107448"/>
        <a:ext cx="33312" cy="33312"/>
      </dsp:txXfrm>
    </dsp:sp>
    <dsp:sp modelId="{A4727315-3AEB-43E7-8730-7BC452B7936C}">
      <dsp:nvSpPr>
        <dsp:cNvPr id="0" name=""/>
        <dsp:cNvSpPr/>
      </dsp:nvSpPr>
      <dsp:spPr>
        <a:xfrm>
          <a:off x="6331980" y="783408"/>
          <a:ext cx="309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9607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79044" y="821388"/>
        <a:ext cx="15480" cy="15480"/>
      </dsp:txXfrm>
    </dsp:sp>
    <dsp:sp modelId="{ED6E3846-E220-4F48-A7B7-6E344A535256}">
      <dsp:nvSpPr>
        <dsp:cNvPr id="0" name=""/>
        <dsp:cNvSpPr/>
      </dsp:nvSpPr>
      <dsp:spPr>
        <a:xfrm>
          <a:off x="6331980" y="239176"/>
          <a:ext cx="309607" cy="589952"/>
        </a:xfrm>
        <a:custGeom>
          <a:avLst/>
          <a:gdLst/>
          <a:ahLst/>
          <a:cxnLst/>
          <a:rect l="0" t="0" r="0" b="0"/>
          <a:pathLst>
            <a:path>
              <a:moveTo>
                <a:pt x="0" y="589952"/>
              </a:moveTo>
              <a:lnTo>
                <a:pt x="154803" y="589952"/>
              </a:lnTo>
              <a:lnTo>
                <a:pt x="154803" y="0"/>
              </a:lnTo>
              <a:lnTo>
                <a:pt x="309607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70127" y="517496"/>
        <a:ext cx="33312" cy="33312"/>
      </dsp:txXfrm>
    </dsp:sp>
    <dsp:sp modelId="{71578611-5BF6-4BDE-9FFD-E5CCF60FDBF1}">
      <dsp:nvSpPr>
        <dsp:cNvPr id="0" name=""/>
        <dsp:cNvSpPr/>
      </dsp:nvSpPr>
      <dsp:spPr>
        <a:xfrm>
          <a:off x="4474337" y="829128"/>
          <a:ext cx="309607" cy="1179905"/>
        </a:xfrm>
        <a:custGeom>
          <a:avLst/>
          <a:gdLst/>
          <a:ahLst/>
          <a:cxnLst/>
          <a:rect l="0" t="0" r="0" b="0"/>
          <a:pathLst>
            <a:path>
              <a:moveTo>
                <a:pt x="0" y="1179905"/>
              </a:moveTo>
              <a:lnTo>
                <a:pt x="154803" y="1179905"/>
              </a:lnTo>
              <a:lnTo>
                <a:pt x="154803" y="0"/>
              </a:lnTo>
              <a:lnTo>
                <a:pt x="30960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98644" y="1388585"/>
        <a:ext cx="60992" cy="60992"/>
      </dsp:txXfrm>
    </dsp:sp>
    <dsp:sp modelId="{90FDB770-525F-4BE6-BC70-349FA2F47DFF}">
      <dsp:nvSpPr>
        <dsp:cNvPr id="0" name=""/>
        <dsp:cNvSpPr/>
      </dsp:nvSpPr>
      <dsp:spPr>
        <a:xfrm rot="16200000">
          <a:off x="2996350" y="1773053"/>
          <a:ext cx="2484011" cy="471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Chronic</a:t>
          </a:r>
          <a:endParaRPr lang="en-US" sz="3100" kern="1200" dirty="0"/>
        </a:p>
      </dsp:txBody>
      <dsp:txXfrm>
        <a:off x="2996350" y="1773053"/>
        <a:ext cx="2484011" cy="471962"/>
      </dsp:txXfrm>
    </dsp:sp>
    <dsp:sp modelId="{B445D833-98D8-4E07-B819-994E207B39D7}">
      <dsp:nvSpPr>
        <dsp:cNvPr id="0" name=""/>
        <dsp:cNvSpPr/>
      </dsp:nvSpPr>
      <dsp:spPr>
        <a:xfrm>
          <a:off x="4783944" y="593147"/>
          <a:ext cx="1548036" cy="471962"/>
        </a:xfrm>
        <a:prstGeom prst="rect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Macrovascular</a:t>
          </a:r>
          <a:endParaRPr lang="en-US" sz="1600" kern="1200" dirty="0"/>
        </a:p>
      </dsp:txBody>
      <dsp:txXfrm>
        <a:off x="4783944" y="593147"/>
        <a:ext cx="1548036" cy="471962"/>
      </dsp:txXfrm>
    </dsp:sp>
    <dsp:sp modelId="{E8B41351-54B9-42F3-99EE-774B4ABCA589}">
      <dsp:nvSpPr>
        <dsp:cNvPr id="0" name=""/>
        <dsp:cNvSpPr/>
      </dsp:nvSpPr>
      <dsp:spPr>
        <a:xfrm>
          <a:off x="6641587" y="3195"/>
          <a:ext cx="1548036" cy="471962"/>
        </a:xfrm>
        <a:prstGeom prst="rect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CVD</a:t>
          </a:r>
          <a:endParaRPr lang="en-US" sz="1600" kern="1200" dirty="0"/>
        </a:p>
      </dsp:txBody>
      <dsp:txXfrm>
        <a:off x="6641587" y="3195"/>
        <a:ext cx="1548036" cy="471962"/>
      </dsp:txXfrm>
    </dsp:sp>
    <dsp:sp modelId="{8605F8AE-0BFD-4A2E-B4C7-FE4675C5111E}">
      <dsp:nvSpPr>
        <dsp:cNvPr id="0" name=""/>
        <dsp:cNvSpPr/>
      </dsp:nvSpPr>
      <dsp:spPr>
        <a:xfrm>
          <a:off x="6641587" y="593147"/>
          <a:ext cx="1548036" cy="471962"/>
        </a:xfrm>
        <a:prstGeom prst="rect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Stroke</a:t>
          </a:r>
          <a:endParaRPr lang="en-US" sz="1600" kern="1200" dirty="0"/>
        </a:p>
      </dsp:txBody>
      <dsp:txXfrm>
        <a:off x="6641587" y="593147"/>
        <a:ext cx="1548036" cy="471962"/>
      </dsp:txXfrm>
    </dsp:sp>
    <dsp:sp modelId="{32EA9B8A-CE2E-4A87-A797-97491EB87FA8}">
      <dsp:nvSpPr>
        <dsp:cNvPr id="0" name=""/>
        <dsp:cNvSpPr/>
      </dsp:nvSpPr>
      <dsp:spPr>
        <a:xfrm>
          <a:off x="6641587" y="1183100"/>
          <a:ext cx="1548036" cy="471962"/>
        </a:xfrm>
        <a:prstGeom prst="rect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PVD</a:t>
          </a:r>
          <a:endParaRPr lang="en-US" sz="1600" kern="1200" dirty="0"/>
        </a:p>
      </dsp:txBody>
      <dsp:txXfrm>
        <a:off x="6641587" y="1183100"/>
        <a:ext cx="1548036" cy="471962"/>
      </dsp:txXfrm>
    </dsp:sp>
    <dsp:sp modelId="{8B819D10-6654-42C0-8E06-AA5AAA112EA1}">
      <dsp:nvSpPr>
        <dsp:cNvPr id="0" name=""/>
        <dsp:cNvSpPr/>
      </dsp:nvSpPr>
      <dsp:spPr>
        <a:xfrm>
          <a:off x="4783944" y="2952959"/>
          <a:ext cx="1548036" cy="471962"/>
        </a:xfrm>
        <a:prstGeom prst="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Microvascular</a:t>
          </a:r>
          <a:endParaRPr lang="en-US" sz="1600" kern="1200" dirty="0"/>
        </a:p>
      </dsp:txBody>
      <dsp:txXfrm>
        <a:off x="4783944" y="2952959"/>
        <a:ext cx="1548036" cy="471962"/>
      </dsp:txXfrm>
    </dsp:sp>
    <dsp:sp modelId="{07921207-307B-46FD-A7A7-0969F547A935}">
      <dsp:nvSpPr>
        <dsp:cNvPr id="0" name=""/>
        <dsp:cNvSpPr/>
      </dsp:nvSpPr>
      <dsp:spPr>
        <a:xfrm>
          <a:off x="6641587" y="1773053"/>
          <a:ext cx="1548036" cy="471962"/>
        </a:xfrm>
        <a:prstGeom prst="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Nephropathy</a:t>
          </a:r>
          <a:endParaRPr lang="en-US" sz="1600" kern="1200" dirty="0"/>
        </a:p>
      </dsp:txBody>
      <dsp:txXfrm>
        <a:off x="6641587" y="1773053"/>
        <a:ext cx="1548036" cy="471962"/>
      </dsp:txXfrm>
    </dsp:sp>
    <dsp:sp modelId="{BDAFC84E-43C3-4E1D-AB53-AEB5151D8DCA}">
      <dsp:nvSpPr>
        <dsp:cNvPr id="0" name=""/>
        <dsp:cNvSpPr/>
      </dsp:nvSpPr>
      <dsp:spPr>
        <a:xfrm>
          <a:off x="6641587" y="2363006"/>
          <a:ext cx="1548036" cy="471962"/>
        </a:xfrm>
        <a:prstGeom prst="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Retinopathy</a:t>
          </a:r>
          <a:endParaRPr lang="en-US" sz="1600" kern="1200"/>
        </a:p>
      </dsp:txBody>
      <dsp:txXfrm>
        <a:off x="6641587" y="2363006"/>
        <a:ext cx="1548036" cy="471962"/>
      </dsp:txXfrm>
    </dsp:sp>
    <dsp:sp modelId="{D3369200-C154-4F89-8E89-EB42C9ACD291}">
      <dsp:nvSpPr>
        <dsp:cNvPr id="0" name=""/>
        <dsp:cNvSpPr/>
      </dsp:nvSpPr>
      <dsp:spPr>
        <a:xfrm>
          <a:off x="6641587" y="2952959"/>
          <a:ext cx="1548036" cy="471962"/>
        </a:xfrm>
        <a:prstGeom prst="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 smtClean="0"/>
            <a:t>Neuropathy</a:t>
          </a:r>
          <a:endParaRPr lang="en-US" sz="1600" kern="1200" dirty="0"/>
        </a:p>
      </dsp:txBody>
      <dsp:txXfrm>
        <a:off x="6641587" y="2952959"/>
        <a:ext cx="1548036" cy="471962"/>
      </dsp:txXfrm>
    </dsp:sp>
    <dsp:sp modelId="{7FB2D2E5-E386-49E7-8B4C-CA0D26376ADE}">
      <dsp:nvSpPr>
        <dsp:cNvPr id="0" name=""/>
        <dsp:cNvSpPr/>
      </dsp:nvSpPr>
      <dsp:spPr>
        <a:xfrm>
          <a:off x="6641587" y="3542911"/>
          <a:ext cx="1548036" cy="471962"/>
        </a:xfrm>
        <a:prstGeom prst="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Diabetic Foot</a:t>
          </a:r>
          <a:endParaRPr lang="en-US" sz="1600" kern="1200" dirty="0"/>
        </a:p>
      </dsp:txBody>
      <dsp:txXfrm>
        <a:off x="6641587" y="3542911"/>
        <a:ext cx="1548036" cy="471962"/>
      </dsp:txXfrm>
    </dsp:sp>
    <dsp:sp modelId="{ECCDF664-DBC0-45B3-A927-CEEAE0EF5B30}">
      <dsp:nvSpPr>
        <dsp:cNvPr id="0" name=""/>
        <dsp:cNvSpPr/>
      </dsp:nvSpPr>
      <dsp:spPr>
        <a:xfrm>
          <a:off x="6641587" y="4132864"/>
          <a:ext cx="1548036" cy="471962"/>
        </a:xfrm>
        <a:prstGeom prst="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Skin Manifestations</a:t>
          </a:r>
          <a:endParaRPr lang="en-US" sz="1600" kern="1200" dirty="0"/>
        </a:p>
      </dsp:txBody>
      <dsp:txXfrm>
        <a:off x="6641587" y="4132864"/>
        <a:ext cx="1548036" cy="471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A146-309F-4AA1-AEC3-D6CEEAE05127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8368D-9143-444B-96EC-614F42FCD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856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368D-9143-444B-96EC-614F42FCD96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97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A9C-EB6E-4A38-AB50-09193A635F5F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668-9B9E-47DF-A42D-4D885E8398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903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A9C-EB6E-4A38-AB50-09193A635F5F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668-9B9E-47DF-A42D-4D885E83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90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A9C-EB6E-4A38-AB50-09193A635F5F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668-9B9E-47DF-A42D-4D885E83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30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A9C-EB6E-4A38-AB50-09193A635F5F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668-9B9E-47DF-A42D-4D885E83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38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A9C-EB6E-4A38-AB50-09193A635F5F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668-9B9E-47DF-A42D-4D885E8398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057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A9C-EB6E-4A38-AB50-09193A635F5F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668-9B9E-47DF-A42D-4D885E83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91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A9C-EB6E-4A38-AB50-09193A635F5F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668-9B9E-47DF-A42D-4D885E83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76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A9C-EB6E-4A38-AB50-09193A635F5F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668-9B9E-47DF-A42D-4D885E83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73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A9C-EB6E-4A38-AB50-09193A635F5F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668-9B9E-47DF-A42D-4D885E83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56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39B4A9C-EB6E-4A38-AB50-09193A635F5F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651668-9B9E-47DF-A42D-4D885E83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83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A9C-EB6E-4A38-AB50-09193A635F5F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668-9B9E-47DF-A42D-4D885E83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65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9B4A9C-EB6E-4A38-AB50-09193A635F5F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651668-9B9E-47DF-A42D-4D885E8398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44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DIABETES MILLETUS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DR. ABDULLAH AHMED JADALLAH</a:t>
            </a:r>
          </a:p>
          <a:p>
            <a:r>
              <a:rPr lang="en-US" dirty="0" smtClean="0"/>
              <a:t>FAMILY MEDICINE SPECIALIST </a:t>
            </a:r>
          </a:p>
          <a:p>
            <a:r>
              <a:rPr lang="en-US" dirty="0" smtClean="0"/>
              <a:t>MUTAH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94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2 DM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800" dirty="0" smtClean="0"/>
              <a:t>Epidemiology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 In 1980, the global </a:t>
            </a:r>
            <a:r>
              <a:rPr lang="en-US" sz="2000" dirty="0" smtClean="0"/>
              <a:t>age-standardized </a:t>
            </a:r>
            <a:r>
              <a:rPr lang="en-US" sz="2000" dirty="0"/>
              <a:t>diabetes prevalence was 4.3%.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 In </a:t>
            </a:r>
            <a:r>
              <a:rPr lang="en-US" sz="2000" dirty="0"/>
              <a:t>2019, the global </a:t>
            </a:r>
            <a:r>
              <a:rPr lang="en-US" sz="2000" dirty="0" smtClean="0"/>
              <a:t>age-standardized </a:t>
            </a:r>
            <a:r>
              <a:rPr lang="en-US" sz="2000" dirty="0"/>
              <a:t>diabetes prevalence was estimated at 8.3</a:t>
            </a:r>
            <a:r>
              <a:rPr lang="en-US" sz="2000" dirty="0" smtClean="0"/>
              <a:t>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In Jordan, Prevalence was estimated at around 17%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6551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800" dirty="0" smtClean="0"/>
              <a:t>Most patients are ASYMPTOMATIC!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4139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Manifestations </a:t>
            </a:r>
            <a:endParaRPr lang="en-US" dirty="0"/>
          </a:p>
        </p:txBody>
      </p:sp>
      <p:pic>
        <p:nvPicPr>
          <p:cNvPr id="5" name="Content Placeholder 4" descr="C:\Users\aziz\Desktop\311227_10151143568516312_73190365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30" t="24809" r="17516" b="15649"/>
          <a:stretch>
            <a:fillRect/>
          </a:stretch>
        </p:blipFill>
        <p:spPr>
          <a:xfrm>
            <a:off x="1388226" y="1806635"/>
            <a:ext cx="9476508" cy="4399839"/>
          </a:xfrm>
          <a:noFill/>
        </p:spPr>
      </p:pic>
    </p:spTree>
    <p:extLst>
      <p:ext uri="{BB962C8B-B14F-4D97-AF65-F5344CB8AC3E}">
        <p14:creationId xmlns:p14="http://schemas.microsoft.com/office/powerpoint/2010/main" xmlns="" val="26764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 smtClean="0"/>
              <a:t> Physical inactivity 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 smtClean="0"/>
              <a:t> First-degree </a:t>
            </a:r>
            <a:r>
              <a:rPr lang="en-US" sz="2400" dirty="0"/>
              <a:t>relative with </a:t>
            </a:r>
            <a:r>
              <a:rPr lang="en-US" sz="2400" dirty="0" smtClean="0"/>
              <a:t>diabetes 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High-risk </a:t>
            </a:r>
            <a:r>
              <a:rPr lang="en-US" sz="2400" dirty="0"/>
              <a:t>race/ethnic </a:t>
            </a:r>
            <a:r>
              <a:rPr lang="en-US" sz="2400" dirty="0" smtClean="0"/>
              <a:t>group 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 smtClean="0"/>
              <a:t>Women </a:t>
            </a:r>
            <a:r>
              <a:rPr lang="en-US" sz="2400" dirty="0"/>
              <a:t>who delivered a baby &gt; 9 pounds or were diagnosed with gestational diabetes (GDM</a:t>
            </a:r>
            <a:r>
              <a:rPr lang="en-US" sz="24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4981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 smtClean="0"/>
              <a:t>High-density </a:t>
            </a:r>
            <a:r>
              <a:rPr lang="en-US" sz="2400" dirty="0"/>
              <a:t>lipoprotein cholesterol (HDL-C) &lt;35 mg/</a:t>
            </a:r>
            <a:r>
              <a:rPr lang="en-US" sz="2400" dirty="0" err="1"/>
              <a:t>dL</a:t>
            </a:r>
            <a:r>
              <a:rPr lang="en-US" sz="2400" dirty="0"/>
              <a:t> ± triglyceride (TG) &gt;250 </a:t>
            </a:r>
            <a:r>
              <a:rPr lang="en-US" sz="2400" dirty="0" smtClean="0"/>
              <a:t>mg/</a:t>
            </a:r>
            <a:r>
              <a:rPr lang="en-US" sz="2400" dirty="0" err="1" smtClean="0"/>
              <a:t>dL</a:t>
            </a:r>
            <a:r>
              <a:rPr lang="en-US" sz="2400" dirty="0" smtClean="0"/>
              <a:t> 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 smtClean="0"/>
              <a:t>Hypertension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 smtClean="0"/>
              <a:t>Conditions </a:t>
            </a:r>
            <a:r>
              <a:rPr lang="en-US" sz="2400" dirty="0"/>
              <a:t>associated with insulin resistance (</a:t>
            </a:r>
            <a:r>
              <a:rPr lang="en-US" sz="2400" dirty="0" err="1"/>
              <a:t>eg</a:t>
            </a:r>
            <a:r>
              <a:rPr lang="en-US" sz="2400" dirty="0"/>
              <a:t>, severe obesity, acanthosis </a:t>
            </a:r>
            <a:r>
              <a:rPr lang="en-US" sz="2400" dirty="0" err="1"/>
              <a:t>nigricans</a:t>
            </a:r>
            <a:r>
              <a:rPr lang="en-US" sz="2400" dirty="0"/>
              <a:t>, polycystic ovarian syndrome), Cardiovascular disease (CVD) history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875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2865" y="55420"/>
            <a:ext cx="66675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06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Syndrome ?</a:t>
            </a:r>
            <a:endParaRPr lang="en-US" dirty="0"/>
          </a:p>
        </p:txBody>
      </p:sp>
      <p:sp>
        <p:nvSpPr>
          <p:cNvPr id="5" name="AutoShape 2" descr="لا يتوفر وصف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A cluster of common abnormalities, including insulin resistance, impaired glucose tolerance, abdominal obesity, reduced high-density lipoprotein (HDL)-cholesterol levels, elevated triglycerides, and hypertension.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Increases </a:t>
            </a:r>
            <a:r>
              <a:rPr lang="en-US" sz="2400" dirty="0"/>
              <a:t>risk of cardiovascular disease and </a:t>
            </a:r>
            <a:r>
              <a:rPr lang="en-US" sz="2400" dirty="0" smtClean="0"/>
              <a:t>diabetes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Obesity</a:t>
            </a:r>
            <a:r>
              <a:rPr lang="en-US" sz="2400" dirty="0"/>
              <a:t>, an </a:t>
            </a:r>
            <a:r>
              <a:rPr lang="en-US" sz="2400" dirty="0" err="1"/>
              <a:t>atherogenic</a:t>
            </a:r>
            <a:r>
              <a:rPr lang="en-US" sz="2400" dirty="0"/>
              <a:t> diet, and physical inactivity are the strongest risk factors for the development of metabolic syndrome.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Lifestyle </a:t>
            </a:r>
            <a:r>
              <a:rPr lang="en-US" sz="2400" dirty="0"/>
              <a:t>interventions, including a diet low in saturated fats and moderate to intense physical activity, are the mainstay of treatment.</a:t>
            </a:r>
          </a:p>
        </p:txBody>
      </p:sp>
    </p:spTree>
    <p:extLst>
      <p:ext uri="{BB962C8B-B14F-4D97-AF65-F5344CB8AC3E}">
        <p14:creationId xmlns:p14="http://schemas.microsoft.com/office/powerpoint/2010/main" xmlns="" val="27830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068" y="554182"/>
            <a:ext cx="7530630" cy="4946073"/>
          </a:xfrm>
        </p:spPr>
      </p:pic>
    </p:spTree>
    <p:extLst>
      <p:ext uri="{BB962C8B-B14F-4D97-AF65-F5344CB8AC3E}">
        <p14:creationId xmlns:p14="http://schemas.microsoft.com/office/powerpoint/2010/main" xmlns="" val="37292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Approach </a:t>
            </a:r>
            <a:endParaRPr lang="en-US" dirty="0"/>
          </a:p>
        </p:txBody>
      </p:sp>
      <p:sp>
        <p:nvSpPr>
          <p:cNvPr id="5" name="AutoShape 2" descr="لا يتوفر وصف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Testing should be done in all asymptomatic adults who are overweight or obese (BMI ≥ 25 or ≥ 23 in Asian Americans) and who have one or more diabetes risk factors, including: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/>
              <a:t>Physical inactivity, First-degree relative with diabetes, High-risk race/ethnic group, Women who delivered a baby &gt; 9 pounds or were diagnosed with gestational diabetes (GDM), High-density lipoprotein cholesterol (HDL-C) &lt;35 mg/</a:t>
            </a:r>
            <a:r>
              <a:rPr lang="en-US" sz="2400" dirty="0" err="1"/>
              <a:t>dL</a:t>
            </a:r>
            <a:r>
              <a:rPr lang="en-US" sz="2400" dirty="0"/>
              <a:t> ± triglyceride (TG) &gt;250 mg/</a:t>
            </a:r>
            <a:r>
              <a:rPr lang="en-US" sz="2400" dirty="0" err="1"/>
              <a:t>dL</a:t>
            </a:r>
            <a:r>
              <a:rPr lang="en-US" sz="2400" dirty="0"/>
              <a:t>, Hypertension, A1C ≥ 5.7%, impaired glucose tolerance (IGT) or impaired fasting glucose (IFG) on previous testing, Conditions associated with insulin resistance (</a:t>
            </a:r>
            <a:r>
              <a:rPr lang="en-US" sz="2400" dirty="0" err="1"/>
              <a:t>eg</a:t>
            </a:r>
            <a:r>
              <a:rPr lang="en-US" sz="2400" dirty="0"/>
              <a:t>, severe obesity, acanthosis </a:t>
            </a:r>
            <a:r>
              <a:rPr lang="en-US" sz="2400" dirty="0" err="1"/>
              <a:t>nigricans</a:t>
            </a:r>
            <a:r>
              <a:rPr lang="en-US" sz="2400" dirty="0"/>
              <a:t>, polycystic ovarian syndrome), Cardiovascular disease (CVD) history.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462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Approach </a:t>
            </a:r>
            <a:endParaRPr lang="en-US" dirty="0"/>
          </a:p>
        </p:txBody>
      </p:sp>
      <p:sp>
        <p:nvSpPr>
          <p:cNvPr id="5" name="AutoShape 2" descr="لا يتوفر وصف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 smtClean="0"/>
              <a:t> Asymptomatic without risk factors, testing should begin at age 45 years. 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 smtClean="0"/>
              <a:t>Patient with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prediabetes</a:t>
            </a:r>
            <a:r>
              <a:rPr lang="en-US" sz="2400" dirty="0" smtClean="0"/>
              <a:t> [</a:t>
            </a:r>
            <a:r>
              <a:rPr lang="en-US" sz="2400" dirty="0"/>
              <a:t>A1C ≥ 5.7%, impaired glucose tolerance (IGT) or impaired fasting glucose (IFG</a:t>
            </a:r>
            <a:r>
              <a:rPr lang="en-US" sz="2400" dirty="0" smtClean="0"/>
              <a:t>)] should be tested YEARLY. 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Women with previous GDM should be tested at least every three years. </a:t>
            </a:r>
            <a:endParaRPr lang="en-US" sz="2400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/>
              <a:t>If results are normal, testing should be repeated at minimum of three-year intervals with more frequent testing depending on initial results and risk status.</a:t>
            </a:r>
          </a:p>
        </p:txBody>
      </p:sp>
    </p:spTree>
    <p:extLst>
      <p:ext uri="{BB962C8B-B14F-4D97-AF65-F5344CB8AC3E}">
        <p14:creationId xmlns:p14="http://schemas.microsoft.com/office/powerpoint/2010/main" xmlns="" val="424938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DIABETES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A common </a:t>
            </a:r>
            <a:r>
              <a:rPr lang="en-US" sz="2400" dirty="0"/>
              <a:t>chronic syndrome of impaired carbohydrate, protein, and fat metabolism owing to insufficient secretion of insulin and/or target-tissue insulin resistance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Characterized </a:t>
            </a:r>
            <a:r>
              <a:rPr lang="en-US" sz="2400" dirty="0"/>
              <a:t>by hyperglycemia resulting from variable degrees of insulin resistance and deficiency.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It </a:t>
            </a:r>
            <a:r>
              <a:rPr lang="en-US" sz="2400" dirty="0"/>
              <a:t>is a leading cause of morbidity and mortality.</a:t>
            </a:r>
          </a:p>
        </p:txBody>
      </p:sp>
    </p:spTree>
    <p:extLst>
      <p:ext uri="{BB962C8B-B14F-4D97-AF65-F5344CB8AC3E}">
        <p14:creationId xmlns:p14="http://schemas.microsoft.com/office/powerpoint/2010/main" xmlns="" val="1050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Prediabetes</a:t>
            </a:r>
            <a:endParaRPr lang="en-US" dirty="0"/>
          </a:p>
        </p:txBody>
      </p:sp>
      <p:sp>
        <p:nvSpPr>
          <p:cNvPr id="5" name="AutoShape 2" descr="لا يتوفر وصف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>
                <a:latin typeface="Verdana" pitchFamily="34" charset="0"/>
              </a:rPr>
              <a:t>Prediabetes is a condition in which the blood sugar level is higher than </a:t>
            </a:r>
            <a:r>
              <a:rPr lang="en-US" dirty="0" smtClean="0">
                <a:latin typeface="Verdana" pitchFamily="34" charset="0"/>
              </a:rPr>
              <a:t>normal, but </a:t>
            </a:r>
            <a:r>
              <a:rPr lang="en-US" dirty="0">
                <a:latin typeface="Verdana" pitchFamily="34" charset="0"/>
              </a:rPr>
              <a:t>not high enough to be classified as </a:t>
            </a:r>
            <a:r>
              <a:rPr lang="en-US" dirty="0" smtClean="0">
                <a:latin typeface="Verdana" pitchFamily="34" charset="0"/>
              </a:rPr>
              <a:t>diabetes.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Verdana" pitchFamily="34" charset="0"/>
              </a:rPr>
              <a:t> Important 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82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5" name="AutoShape 2" descr="لا يتوفر وصف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dirty="0"/>
              <a:t>One of four tests can be used to establish a firm diagnosis of diabetes: </a:t>
            </a:r>
            <a:endParaRPr lang="en-US" sz="2400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 smtClean="0"/>
              <a:t> Fasting </a:t>
            </a:r>
            <a:r>
              <a:rPr lang="en-US" dirty="0"/>
              <a:t>plasma </a:t>
            </a:r>
            <a:r>
              <a:rPr lang="en-US" dirty="0" smtClean="0"/>
              <a:t>glucose.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 smtClean="0"/>
              <a:t>Random </a:t>
            </a:r>
            <a:r>
              <a:rPr lang="en-US" dirty="0"/>
              <a:t>plasma </a:t>
            </a:r>
            <a:r>
              <a:rPr lang="en-US" dirty="0" smtClean="0"/>
              <a:t>glucose </a:t>
            </a:r>
            <a:r>
              <a:rPr lang="en-US" dirty="0"/>
              <a:t>≥200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  <a:r>
              <a:rPr lang="en-US" dirty="0"/>
              <a:t>with diabetes </a:t>
            </a:r>
            <a:r>
              <a:rPr lang="en-US" dirty="0" smtClean="0"/>
              <a:t>symptoms.</a:t>
            </a:r>
            <a:endParaRPr lang="en-US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 smtClean="0"/>
              <a:t> 2-hour </a:t>
            </a:r>
            <a:r>
              <a:rPr lang="en-US" dirty="0"/>
              <a:t>post-load </a:t>
            </a:r>
            <a:r>
              <a:rPr lang="en-US" dirty="0" smtClean="0"/>
              <a:t>glucose.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HbA1C.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 smtClean="0"/>
              <a:t> All </a:t>
            </a:r>
            <a:r>
              <a:rPr lang="en-US" dirty="0"/>
              <a:t>of these require confirmation with a second test, which may be the same test or a different test. This means a single blood sample is sufficient to establish a diabetes diagnosis if assays of both HbA1c and fasting plasma glucose meet criteria for diabetes diagnosis.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4752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Fasting Plasma Glucose </a:t>
            </a:r>
            <a:endParaRPr lang="en-US" dirty="0"/>
          </a:p>
        </p:txBody>
      </p:sp>
      <p:sp>
        <p:nvSpPr>
          <p:cNvPr id="5" name="AutoShape 2" descr="لا يتوفر وصف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 smtClean="0"/>
              <a:t> Normally, FPG should be less than 100 mg/</a:t>
            </a:r>
            <a:r>
              <a:rPr lang="en-US" sz="2400" dirty="0" err="1" smtClean="0"/>
              <a:t>dL</a:t>
            </a:r>
            <a:r>
              <a:rPr lang="en-US" sz="2400" dirty="0" smtClean="0"/>
              <a:t>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Values between [100 mg/</a:t>
            </a:r>
            <a:r>
              <a:rPr lang="en-US" sz="2400" dirty="0" err="1" smtClean="0"/>
              <a:t>dL</a:t>
            </a:r>
            <a:r>
              <a:rPr lang="en-US" sz="2400" dirty="0" smtClean="0"/>
              <a:t> – 125 mg/</a:t>
            </a:r>
            <a:r>
              <a:rPr lang="en-US" sz="2400" dirty="0" err="1" smtClean="0"/>
              <a:t>dL</a:t>
            </a:r>
            <a:r>
              <a:rPr lang="en-US" sz="2400" dirty="0" smtClean="0"/>
              <a:t>] Represents Impaired FPG levels or Prediabetes.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 smtClean="0"/>
              <a:t> Fasting </a:t>
            </a:r>
            <a:r>
              <a:rPr lang="en-US" sz="2400" dirty="0"/>
              <a:t>plasma glucose &gt;6.9 </a:t>
            </a:r>
            <a:r>
              <a:rPr lang="en-US" sz="2400" dirty="0" err="1"/>
              <a:t>mmol</a:t>
            </a:r>
            <a:r>
              <a:rPr lang="en-US" sz="2400" dirty="0"/>
              <a:t>/L (&gt;125 mg/</a:t>
            </a:r>
            <a:r>
              <a:rPr lang="en-US" sz="2400" dirty="0" err="1"/>
              <a:t>dL</a:t>
            </a:r>
            <a:r>
              <a:rPr lang="en-US" sz="2400" dirty="0" smtClean="0"/>
              <a:t>) Represents Diabetes.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8276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Post-Prandial Glucose Tolerance Test </a:t>
            </a:r>
            <a:endParaRPr lang="en-US" dirty="0"/>
          </a:p>
        </p:txBody>
      </p:sp>
      <p:sp>
        <p:nvSpPr>
          <p:cNvPr id="5" name="AutoShape 2" descr="لا يتوفر وصف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 smtClean="0"/>
              <a:t> Normally, OGTT should be less than 140 mg/</a:t>
            </a:r>
            <a:r>
              <a:rPr lang="en-US" sz="2400" dirty="0" err="1" smtClean="0"/>
              <a:t>dL</a:t>
            </a:r>
            <a:r>
              <a:rPr lang="en-US" sz="2400" dirty="0" smtClean="0"/>
              <a:t>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Values between [140 mg/</a:t>
            </a:r>
            <a:r>
              <a:rPr lang="en-US" sz="2400" dirty="0" err="1" smtClean="0"/>
              <a:t>dL</a:t>
            </a:r>
            <a:r>
              <a:rPr lang="en-US" sz="2400" dirty="0" smtClean="0"/>
              <a:t> – 199 mg/</a:t>
            </a:r>
            <a:r>
              <a:rPr lang="en-US" sz="2400" dirty="0" err="1" smtClean="0"/>
              <a:t>dL</a:t>
            </a:r>
            <a:r>
              <a:rPr lang="en-US" sz="2400" dirty="0" smtClean="0"/>
              <a:t>] Represents Impaired OGTT levels or Prediabetes.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 smtClean="0"/>
              <a:t> Values above or equals 200 mg/</a:t>
            </a:r>
            <a:r>
              <a:rPr lang="en-US" sz="2400" dirty="0" err="1" smtClean="0"/>
              <a:t>dL</a:t>
            </a:r>
            <a:r>
              <a:rPr lang="en-US" sz="2400" dirty="0" smtClean="0"/>
              <a:t>, Represents Diabetes.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69200883"/>
              </p:ext>
            </p:extLst>
          </p:nvPr>
        </p:nvGraphicFramePr>
        <p:xfrm>
          <a:off x="2060171" y="3699163"/>
          <a:ext cx="8132618" cy="249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772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Glycated </a:t>
            </a:r>
            <a:r>
              <a:rPr lang="en-US" b="1" dirty="0" smtClean="0"/>
              <a:t>hemoglobin [HbA1c]</a:t>
            </a:r>
            <a:endParaRPr lang="en-US" dirty="0"/>
          </a:p>
        </p:txBody>
      </p:sp>
      <p:sp>
        <p:nvSpPr>
          <p:cNvPr id="5" name="AutoShape 2" descr="لا يتوفر وصف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b="1" dirty="0"/>
              <a:t>Glycated </a:t>
            </a:r>
            <a:r>
              <a:rPr lang="en-US" b="1" dirty="0" smtClean="0"/>
              <a:t>hemoglobin</a:t>
            </a:r>
            <a:r>
              <a:rPr lang="en-US" dirty="0"/>
              <a:t> </a:t>
            </a:r>
            <a:r>
              <a:rPr lang="en-US" dirty="0" smtClean="0"/>
              <a:t>[</a:t>
            </a:r>
            <a:r>
              <a:rPr lang="en-US" b="1" dirty="0" smtClean="0"/>
              <a:t>HbA1c]</a:t>
            </a:r>
            <a:r>
              <a:rPr lang="en-US" dirty="0" smtClean="0"/>
              <a:t> is </a:t>
            </a:r>
            <a:r>
              <a:rPr lang="en-US" dirty="0"/>
              <a:t>a form of hemoglobin (</a:t>
            </a:r>
            <a:r>
              <a:rPr lang="en-US" dirty="0" err="1"/>
              <a:t>Hb</a:t>
            </a:r>
            <a:r>
              <a:rPr lang="en-US" dirty="0"/>
              <a:t>) that is chemically linked to a sugar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Normal values are less than 5.7 %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Values between 5.7 – 6.4 % Represents Prediabetes.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Values ≥ 6.5 Represents Diabetes.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9544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Assignment </a:t>
            </a:r>
            <a:endParaRPr lang="en-US" dirty="0"/>
          </a:p>
        </p:txBody>
      </p:sp>
      <p:sp>
        <p:nvSpPr>
          <p:cNvPr id="5" name="AutoShape 2" descr="لا يتوفر وصف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Valuable for 3 months ? Why 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Conditions that might affect the HbA1c Readings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04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Summarize </a:t>
            </a:r>
            <a:endParaRPr lang="en-US" dirty="0"/>
          </a:p>
        </p:txBody>
      </p:sp>
      <p:graphicFrame>
        <p:nvGraphicFramePr>
          <p:cNvPr id="6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1730012"/>
              </p:ext>
            </p:extLst>
          </p:nvPr>
        </p:nvGraphicFramePr>
        <p:xfrm>
          <a:off x="1859281" y="1842656"/>
          <a:ext cx="8534398" cy="438911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8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5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60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05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cs typeface="AngsanaUPC" pitchFamily="18" charset="-34"/>
                        </a:rPr>
                        <a:t>Blood Glucose Parameter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ngsanaUPC" pitchFamily="18" charset="-34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cs typeface="AngsanaUPC" pitchFamily="18" charset="-34"/>
                        </a:rPr>
                        <a:t>HbA1c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ngsanaUPC" pitchFamily="18" charset="-34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cs typeface="AngsanaUPC" pitchFamily="18" charset="-34"/>
                        </a:rPr>
                        <a:t>FPG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ngsanaUPC" pitchFamily="18" charset="-34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ngsanaUPC" pitchFamily="18" charset="-34"/>
                        </a:rPr>
                        <a:t>PPPG</a:t>
                      </a:r>
                    </a:p>
                  </a:txBody>
                  <a:tcPr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0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ngsanaUPC" pitchFamily="18" charset="-34"/>
                        </a:rPr>
                        <a:t>Normal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UPC" pitchFamily="18" charset="-34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ngsanaUPC" pitchFamily="18" charset="-34"/>
                        </a:rPr>
                        <a:t>&lt; 5.7%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ngsanaUPC" pitchFamily="18" charset="-34"/>
                      </a:endParaRPr>
                    </a:p>
                    <a:p>
                      <a:endParaRPr lang="en-US" b="1" baseline="0" dirty="0">
                        <a:solidFill>
                          <a:schemeClr val="tx1"/>
                        </a:solidFill>
                        <a:cs typeface="AngsanaUPC" pitchFamily="18" charset="-34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ngsanaUPC" pitchFamily="18" charset="-34"/>
                        </a:rPr>
                        <a:t>&lt; 100 mg/dl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UPC" pitchFamily="18" charset="-34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ngsanaUPC" pitchFamily="18" charset="-34"/>
                        </a:rPr>
                        <a:t>&lt; 140 mg/dl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UPC" pitchFamily="18" charset="-34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ngsanaUPC" pitchFamily="18" charset="-34"/>
                        </a:rPr>
                        <a:t>Pre-diabetes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UPC" pitchFamily="18" charset="-34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ngsanaUPC" pitchFamily="18" charset="-34"/>
                        </a:rPr>
                        <a:t>5.7 -  6.5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ngsanaUPC" pitchFamily="18" charset="-34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ngsanaUPC" pitchFamily="18" charset="-34"/>
                        </a:rPr>
                        <a:t>100-125 mg/dl (IFG)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UPC" pitchFamily="18" charset="-34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ngsanaUPC" pitchFamily="18" charset="-34"/>
                        </a:rPr>
                        <a:t>140-199 mg/dl (IGT)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UPC" pitchFamily="18" charset="-34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8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ngsanaUPC" pitchFamily="18" charset="-34"/>
                        </a:rPr>
                        <a:t>Diabetes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UPC" pitchFamily="18" charset="-34"/>
                      </a:endParaRPr>
                    </a:p>
                  </a:txBody>
                  <a:tcPr anchor="ctr" horzOverflow="overflow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ngsanaUPC" pitchFamily="18" charset="-34"/>
                        </a:rPr>
                        <a:t>≥ 6.5%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ngsanaUPC" pitchFamily="18" charset="-34"/>
                      </a:endParaRPr>
                    </a:p>
                  </a:txBody>
                  <a:tcPr anchor="ctr" horzOverflow="overflow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ngsanaUPC" pitchFamily="18" charset="-34"/>
                        </a:rPr>
                        <a:t>126 mg/dl or above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UPC" pitchFamily="18" charset="-34"/>
                      </a:endParaRPr>
                    </a:p>
                  </a:txBody>
                  <a:tcPr anchor="ctr" horzOverflow="overflow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ngsanaUPC" pitchFamily="18" charset="-34"/>
                        </a:rPr>
                        <a:t>200 mg/dl or above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UPC" pitchFamily="18" charset="-34"/>
                      </a:endParaRPr>
                    </a:p>
                  </a:txBody>
                  <a:tcPr anchor="ctr" horzOverflow="overflow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138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476"/>
              </a:spcBef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If you reach a diagnosis of DM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33055" y="1795220"/>
            <a:ext cx="9922625" cy="292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476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Open Sans"/>
              </a:rPr>
              <a:t>Blood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pressure, smoking status, fasting lipid levels, urine albumin/creatinine ratio, serum creatinine with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eGFR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. 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Open Sans"/>
              </a:rPr>
            </a:br>
            <a:endParaRPr lang="en-US" dirty="0">
              <a:solidFill>
                <a:srgbClr val="000000"/>
              </a:solidFill>
              <a:latin typeface="Open Sans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Clinical assessment of cardiac, carotid, and peripheral circulation, with ECG and vascular investigation (e.g., an ankle-brachial index) can be considered. 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Open Sans"/>
              </a:rPr>
            </a:br>
            <a:endParaRPr lang="en-US" dirty="0">
              <a:solidFill>
                <a:srgbClr val="000000"/>
              </a:solidFill>
              <a:latin typeface="Open Sans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Examination of the feet, including assessment of ankle reflexes, pulses, vibratory sensation, and monofilament touch sensation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.</a:t>
            </a:r>
            <a:br>
              <a:rPr lang="en-US" dirty="0" smtClean="0">
                <a:solidFill>
                  <a:srgbClr val="000000"/>
                </a:solidFill>
                <a:latin typeface="Open Sans"/>
              </a:rPr>
            </a:br>
            <a:endParaRPr lang="en-US" dirty="0">
              <a:solidFill>
                <a:srgbClr val="000000"/>
              </a:solidFill>
              <a:latin typeface="Open Sans"/>
            </a:endParaRPr>
          </a:p>
          <a:p>
            <a:pPr marL="285750" indent="-285750" fontAlgn="base">
              <a:spcBef>
                <a:spcPts val="476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Dilated retinal examination should be part of the evaluation.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7478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Although the </a:t>
            </a:r>
            <a:r>
              <a:rPr lang="en-US" sz="2400" dirty="0" smtClean="0"/>
              <a:t>etiologies </a:t>
            </a:r>
            <a:r>
              <a:rPr lang="en-US" sz="2400" dirty="0"/>
              <a:t>of type 1 and type 2 diabetes differ dramatically, both lead to </a:t>
            </a:r>
            <a:r>
              <a:rPr lang="en-US" sz="2400" dirty="0" smtClean="0"/>
              <a:t>hyperglycemic </a:t>
            </a:r>
            <a:r>
              <a:rPr lang="en-US" sz="2400" dirty="0"/>
              <a:t>states, and both share common </a:t>
            </a:r>
            <a:r>
              <a:rPr lang="en-US" sz="2400" dirty="0" err="1"/>
              <a:t>macrovascular</a:t>
            </a:r>
            <a:r>
              <a:rPr lang="en-US" sz="2400" dirty="0"/>
              <a:t> and microvascular complications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511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2933846"/>
              </p:ext>
            </p:extLst>
          </p:nvPr>
        </p:nvGraphicFramePr>
        <p:xfrm>
          <a:off x="4312761" y="1957099"/>
          <a:ext cx="362743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4949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 of Diabetes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8817361"/>
              </p:ext>
            </p:extLst>
          </p:nvPr>
        </p:nvGraphicFramePr>
        <p:xfrm>
          <a:off x="2154382" y="2092037"/>
          <a:ext cx="7613073" cy="388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776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95808B-9A5B-4B2D-932B-E2A60ADD1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895808B-9A5B-4B2D-932B-E2A60ADD1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BF692C-F289-4475-B480-DFEA02DBB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4BF692C-F289-4475-B480-DFEA02DBB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028519-8EA5-49B0-86F1-7B4E308DF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9028519-8EA5-49B0-86F1-7B4E308DF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626254-73F9-45F5-BDF5-294188C3F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7D626254-73F9-45F5-BDF5-294188C3F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864F9F-4138-4338-A0B0-FDE0F7B8C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74864F9F-4138-4338-A0B0-FDE0F7B8C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6F85FF-AF1E-491A-944C-30EBBA139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A26F85FF-AF1E-491A-944C-30EBBA139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DB71B2-4714-43F9-9090-3A142D3FB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81DB71B2-4714-43F9-9090-3A142D3FB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AE859-32DF-4B5A-9EB4-809EE0C2C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82AAE859-32DF-4B5A-9EB4-809EE0C2C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2CFC89-D160-401E-A6AD-23377773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72CFC89-D160-401E-A6AD-23377773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4178456"/>
              </p:ext>
            </p:extLst>
          </p:nvPr>
        </p:nvGraphicFramePr>
        <p:xfrm>
          <a:off x="0" y="1737361"/>
          <a:ext cx="12191999" cy="460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951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Macrovascular</a:t>
            </a:r>
            <a:r>
              <a:rPr lang="en-US" dirty="0" smtClean="0"/>
              <a:t> Complications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 smtClean="0"/>
              <a:t>Coronary </a:t>
            </a:r>
            <a:r>
              <a:rPr lang="en-US" dirty="0"/>
              <a:t>artery disease and stroke are the most common manifestations, and account for most deaths in people with diabetes. Modification of cardiovascular risk factors (e.g., hypertension, dyslipidemia) are important long-term treatment issues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 smtClean="0"/>
              <a:t>Peripheral </a:t>
            </a:r>
            <a:r>
              <a:rPr lang="en-US" dirty="0"/>
              <a:t>arterial disease (PAD) includes a range of arterial syndromes that are caused by atherosclerotic obstruction of the lower-extremity arteries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 smtClean="0"/>
              <a:t>Stroke </a:t>
            </a:r>
            <a:r>
              <a:rPr lang="en-US" dirty="0"/>
              <a:t>is defined as an acute neurological deficit lasting more than 24 hours and caused by cerebrovascular </a:t>
            </a:r>
            <a:r>
              <a:rPr lang="en-US" dirty="0" smtClean="0"/>
              <a:t>etiology.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789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Retinopathy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Is the retinal consequence of chronic progressive diabetic microvascular leakage and occlusion.</a:t>
            </a:r>
          </a:p>
          <a:p>
            <a:pPr fontAlgn="base"/>
            <a:r>
              <a:rPr lang="en-US" dirty="0"/>
              <a:t>Types: </a:t>
            </a:r>
          </a:p>
          <a:p>
            <a:pPr lvl="1" fontAlgn="base"/>
            <a:r>
              <a:rPr lang="en-US" dirty="0" smtClean="0"/>
              <a:t>Non-proliferative</a:t>
            </a:r>
            <a:r>
              <a:rPr lang="en-US" dirty="0"/>
              <a:t>: venous beading, </a:t>
            </a:r>
            <a:r>
              <a:rPr lang="en-US" dirty="0" err="1"/>
              <a:t>intraretinal</a:t>
            </a:r>
            <a:r>
              <a:rPr lang="en-US" dirty="0"/>
              <a:t> microvascular aneurysms, </a:t>
            </a:r>
            <a:r>
              <a:rPr lang="en-US" dirty="0" err="1"/>
              <a:t>intraretinal</a:t>
            </a:r>
            <a:r>
              <a:rPr lang="en-US" dirty="0"/>
              <a:t> </a:t>
            </a:r>
            <a:r>
              <a:rPr lang="en-US" dirty="0" err="1"/>
              <a:t>haemorrhage</a:t>
            </a:r>
            <a:r>
              <a:rPr lang="en-US" dirty="0"/>
              <a:t>, and Cotton wool spots.</a:t>
            </a:r>
          </a:p>
          <a:p>
            <a:pPr lvl="1" fontAlgn="base"/>
            <a:r>
              <a:rPr lang="en-US" dirty="0"/>
              <a:t>Proliferative: Neovascularization.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028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Retinopathy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The AAO recommends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screening</a:t>
            </a:r>
            <a:r>
              <a:rPr lang="en-US" dirty="0"/>
              <a:t> for retinopathy as follows:  </a:t>
            </a:r>
          </a:p>
          <a:p>
            <a:pPr lvl="1" fontAlgn="base"/>
            <a:r>
              <a:rPr lang="en-US" dirty="0"/>
              <a:t>In type 1 diabetes: 5 years after onset, with yearly follow-up.</a:t>
            </a:r>
          </a:p>
          <a:p>
            <a:pPr lvl="1" fontAlgn="base"/>
            <a:r>
              <a:rPr lang="en-US" dirty="0"/>
              <a:t>In type 2 diabetes: at time of diagnosis, with yearly follow-up</a:t>
            </a:r>
            <a:r>
              <a:rPr lang="en-US" dirty="0" smtClean="0"/>
              <a:t>.</a:t>
            </a:r>
          </a:p>
          <a:p>
            <a:pPr lvl="1" fontAlgn="base"/>
            <a:endParaRPr lang="en-US" dirty="0"/>
          </a:p>
          <a:p>
            <a:pPr fontAlgn="base"/>
            <a:r>
              <a:rPr lang="en-US" dirty="0"/>
              <a:t>Management </a:t>
            </a:r>
          </a:p>
          <a:p>
            <a:pPr lvl="1" fontAlgn="base"/>
            <a:r>
              <a:rPr lang="en-US" dirty="0"/>
              <a:t>Control of hyperglycemia, BP and other </a:t>
            </a:r>
            <a:r>
              <a:rPr lang="en-US" dirty="0" smtClean="0"/>
              <a:t>factors. [ Will reduce progression ]</a:t>
            </a:r>
            <a:endParaRPr lang="en-US" dirty="0"/>
          </a:p>
          <a:p>
            <a:pPr lvl="1" fontAlgn="base"/>
            <a:r>
              <a:rPr lang="en-US" dirty="0"/>
              <a:t>Non-severe NPDR in the absence of clinically significant macular </a:t>
            </a:r>
            <a:r>
              <a:rPr lang="en-US" dirty="0" smtClean="0"/>
              <a:t>edema </a:t>
            </a:r>
            <a:r>
              <a:rPr lang="en-US" dirty="0"/>
              <a:t>requires observation only. </a:t>
            </a:r>
          </a:p>
          <a:p>
            <a:pPr lvl="1" fontAlgn="base"/>
            <a:r>
              <a:rPr lang="en-US" dirty="0"/>
              <a:t>Non-severe NPDR with clinically significant macular </a:t>
            </a:r>
            <a:r>
              <a:rPr lang="en-US" dirty="0" smtClean="0"/>
              <a:t>edema </a:t>
            </a:r>
            <a:r>
              <a:rPr lang="en-US" dirty="0"/>
              <a:t>requires </a:t>
            </a:r>
            <a:r>
              <a:rPr lang="en-US" dirty="0" err="1"/>
              <a:t>intravitreal</a:t>
            </a:r>
            <a:r>
              <a:rPr lang="en-US" dirty="0"/>
              <a:t> (VEGF) therapy.</a:t>
            </a:r>
          </a:p>
          <a:p>
            <a:pPr lvl="1" fontAlgn="base"/>
            <a:r>
              <a:rPr lang="en-US" dirty="0"/>
              <a:t>PDR at high-risk should be treated with pan-retinal photocoagulation.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274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Nephropathy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It starts with glomerular </a:t>
            </a:r>
            <a:r>
              <a:rPr lang="en-US" dirty="0" err="1" smtClean="0"/>
              <a:t>hyperfiltration</a:t>
            </a:r>
            <a:r>
              <a:rPr lang="en-US" dirty="0" smtClean="0"/>
              <a:t>, </a:t>
            </a:r>
            <a:r>
              <a:rPr lang="en-US" dirty="0"/>
              <a:t>proceeding to microalbuminuria, gross proteinuria, nephrotic syndrome and </a:t>
            </a:r>
            <a:r>
              <a:rPr lang="en-US" dirty="0" smtClean="0"/>
              <a:t>CRF. 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Defined by albuminuria (urinary albumin 30 </a:t>
            </a:r>
            <a:r>
              <a:rPr lang="en-US" dirty="0" smtClean="0"/>
              <a:t>mg/g- 300 mg/g ), </a:t>
            </a:r>
            <a:r>
              <a:rPr lang="en-US" dirty="0"/>
              <a:t>and is typically associated with retinopathy.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129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Nephropathy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 </a:t>
            </a:r>
            <a:r>
              <a:rPr lang="en-US" dirty="0"/>
              <a:t>Populations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screen</a:t>
            </a:r>
            <a:r>
              <a:rPr lang="en-US" dirty="0"/>
              <a:t> for DKD:</a:t>
            </a:r>
          </a:p>
          <a:p>
            <a:pPr lvl="1" fontAlgn="base"/>
            <a:r>
              <a:rPr lang="en-US" dirty="0"/>
              <a:t>Type 1 diabetic patients - 5 years after diagnosis.</a:t>
            </a:r>
          </a:p>
          <a:p>
            <a:pPr lvl="1" fontAlgn="base"/>
            <a:r>
              <a:rPr lang="en-US" dirty="0"/>
              <a:t>Type 2 diabetic patients - at the time of diagnosis.</a:t>
            </a:r>
          </a:p>
          <a:p>
            <a:pPr fontAlgn="base"/>
            <a:r>
              <a:rPr lang="en-US" dirty="0"/>
              <a:t>Management:</a:t>
            </a:r>
          </a:p>
          <a:p>
            <a:pPr lvl="1" fontAlgn="base"/>
            <a:r>
              <a:rPr lang="en-US" dirty="0"/>
              <a:t>Control of hyperglycemia </a:t>
            </a:r>
          </a:p>
          <a:p>
            <a:pPr lvl="1" fontAlgn="base"/>
            <a:r>
              <a:rPr lang="en-US" dirty="0"/>
              <a:t>First-line treatment should include ACE inhibitors ARBs. ACE inhibitors slow progression of DKD in type 1 and type 2 diabetic patients with moderately increased albuminuria.</a:t>
            </a:r>
          </a:p>
          <a:p>
            <a:pPr lvl="1" fontAlgn="base"/>
            <a:r>
              <a:rPr lang="en-US" dirty="0"/>
              <a:t>2nd line therapy Non-</a:t>
            </a:r>
            <a:r>
              <a:rPr lang="en-US" dirty="0" err="1"/>
              <a:t>dihydropyridine</a:t>
            </a:r>
            <a:r>
              <a:rPr lang="en-US" dirty="0"/>
              <a:t> CCB.</a:t>
            </a:r>
          </a:p>
          <a:p>
            <a:pPr lvl="1" fontAlgn="base"/>
            <a:r>
              <a:rPr lang="en-US" dirty="0"/>
              <a:t>Treatment of dyslipidemia </a:t>
            </a:r>
          </a:p>
          <a:p>
            <a:pPr lvl="1" fontAlgn="base"/>
            <a:r>
              <a:rPr lang="en-US" dirty="0"/>
              <a:t>Smoking Cessation </a:t>
            </a:r>
          </a:p>
        </p:txBody>
      </p:sp>
    </p:spTree>
    <p:extLst>
      <p:ext uri="{BB962C8B-B14F-4D97-AF65-F5344CB8AC3E}">
        <p14:creationId xmlns:p14="http://schemas.microsoft.com/office/powerpoint/2010/main" xmlns="" val="28166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Neuropathy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Is a highly prevalent complication of diabetes and is </a:t>
            </a:r>
            <a:r>
              <a:rPr lang="en-US" dirty="0" smtClean="0"/>
              <a:t>characterized </a:t>
            </a:r>
            <a:r>
              <a:rPr lang="en-US" dirty="0"/>
              <a:t>by the presence of symptoms and/or signs of peripheral nerve dysfunction and/or autonomic nerve dysfunction</a:t>
            </a:r>
            <a:r>
              <a:rPr lang="en-US" dirty="0" smtClean="0"/>
              <a:t>.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The most common symptoms are induced by the involvement of small </a:t>
            </a:r>
            <a:r>
              <a:rPr lang="en-US" dirty="0" err="1"/>
              <a:t>fibres</a:t>
            </a:r>
            <a:r>
              <a:rPr lang="en-US" dirty="0"/>
              <a:t> and include: Pain, </a:t>
            </a:r>
            <a:r>
              <a:rPr lang="en-US" dirty="0" err="1"/>
              <a:t>Dysaesthesias</a:t>
            </a:r>
            <a:r>
              <a:rPr lang="en-US" dirty="0"/>
              <a:t> (abnormal sensations of burning, tingling, numbness), Numbness.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Pain is often worse at night and may disturb sleep.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fontAlgn="base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43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Neuropathy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 smtClean="0"/>
              <a:t> </a:t>
            </a:r>
            <a:r>
              <a:rPr lang="en-US" sz="2400" dirty="0"/>
              <a:t>Classification for diabetic neuropathy</a:t>
            </a:r>
          </a:p>
          <a:p>
            <a:pPr lvl="1" fontAlgn="base"/>
            <a:r>
              <a:rPr lang="en-US" sz="2000" dirty="0"/>
              <a:t>Diffuse neuropathy</a:t>
            </a:r>
          </a:p>
          <a:p>
            <a:pPr lvl="2" fontAlgn="base"/>
            <a:r>
              <a:rPr lang="en-US" sz="1600" dirty="0"/>
              <a:t>Distal symmetrical sensorimotor polyneuropathy</a:t>
            </a:r>
          </a:p>
          <a:p>
            <a:pPr lvl="2" fontAlgn="base"/>
            <a:r>
              <a:rPr lang="en-US" sz="1600" dirty="0" smtClean="0"/>
              <a:t>Autonomic </a:t>
            </a:r>
            <a:r>
              <a:rPr lang="en-US" sz="1600" dirty="0"/>
              <a:t>neuropathy</a:t>
            </a:r>
          </a:p>
          <a:p>
            <a:pPr lvl="1" fontAlgn="base"/>
            <a:r>
              <a:rPr lang="en-US" sz="2000" dirty="0" err="1"/>
              <a:t>Mononeuropathy</a:t>
            </a:r>
            <a:endParaRPr lang="en-US" sz="2000" dirty="0"/>
          </a:p>
          <a:p>
            <a:pPr lvl="2" fontAlgn="base"/>
            <a:r>
              <a:rPr lang="en-US" sz="1600" dirty="0"/>
              <a:t>Isolated cranial or peripheral nerve (e.g., CN III, ulnar, median, femoral, peroneal)</a:t>
            </a:r>
          </a:p>
          <a:p>
            <a:pPr lvl="2" fontAlgn="base"/>
            <a:r>
              <a:rPr lang="en-US" sz="1600" dirty="0" err="1"/>
              <a:t>Mononeuritis</a:t>
            </a:r>
            <a:r>
              <a:rPr lang="en-US" sz="1600" dirty="0"/>
              <a:t> multiplex</a:t>
            </a:r>
          </a:p>
          <a:p>
            <a:pPr lvl="1" fontAlgn="base"/>
            <a:r>
              <a:rPr lang="en-US" sz="2000" dirty="0"/>
              <a:t>Radiculopathy or </a:t>
            </a:r>
            <a:r>
              <a:rPr lang="en-US" sz="2000" dirty="0" err="1"/>
              <a:t>polyradiculopathy</a:t>
            </a:r>
            <a:endParaRPr lang="en-US" sz="2000" dirty="0"/>
          </a:p>
          <a:p>
            <a:pPr lvl="2" fontAlgn="base"/>
            <a:r>
              <a:rPr lang="en-US" sz="1600" dirty="0" err="1"/>
              <a:t>Radiculoplexus</a:t>
            </a:r>
            <a:r>
              <a:rPr lang="en-US" sz="1600" dirty="0"/>
              <a:t> neuropathy (also called lumbosacral </a:t>
            </a:r>
            <a:r>
              <a:rPr lang="en-US" sz="1600" dirty="0" err="1"/>
              <a:t>polyradiculopathy</a:t>
            </a:r>
            <a:r>
              <a:rPr lang="en-US" sz="1600" dirty="0"/>
              <a:t> or proximal motor </a:t>
            </a:r>
            <a:r>
              <a:rPr lang="en-US" sz="1600" dirty="0" err="1"/>
              <a:t>amyotrophy</a:t>
            </a:r>
            <a:r>
              <a:rPr lang="en-US" sz="1600" dirty="0"/>
              <a:t>)</a:t>
            </a:r>
          </a:p>
          <a:p>
            <a:pPr lvl="2" fontAlgn="base"/>
            <a:r>
              <a:rPr lang="en-US" sz="1600" dirty="0"/>
              <a:t>Thoracic </a:t>
            </a:r>
            <a:r>
              <a:rPr lang="en-US" sz="1600" dirty="0" smtClean="0"/>
              <a:t>radiculopathy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8817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Neuropathy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 </a:t>
            </a:r>
            <a:r>
              <a:rPr lang="en-US" dirty="0"/>
              <a:t>Autonomic neuropathy </a:t>
            </a:r>
          </a:p>
          <a:p>
            <a:pPr lvl="1" fontAlgn="base"/>
            <a:r>
              <a:rPr lang="en-US" dirty="0"/>
              <a:t>Exercise intolerance due to a reduced response in heart rate and blood pressure (BP)</a:t>
            </a:r>
          </a:p>
          <a:p>
            <a:pPr lvl="1" fontAlgn="base"/>
            <a:r>
              <a:rPr lang="en-US" dirty="0"/>
              <a:t>Orthostatic </a:t>
            </a:r>
            <a:r>
              <a:rPr lang="en-US" dirty="0" smtClean="0"/>
              <a:t>hypotension, GI </a:t>
            </a:r>
            <a:r>
              <a:rPr lang="en-US" dirty="0"/>
              <a:t>autonomic </a:t>
            </a:r>
            <a:r>
              <a:rPr lang="en-US" dirty="0" smtClean="0"/>
              <a:t>neuropathy, Esophageal dysfunction, Intermittent diarrhea, Erectile </a:t>
            </a:r>
            <a:r>
              <a:rPr lang="en-US" dirty="0"/>
              <a:t>dysfunction (ED) is present in 30% to 75% of diabetic men.</a:t>
            </a:r>
          </a:p>
          <a:p>
            <a:pPr lvl="1" fontAlgn="base"/>
            <a:r>
              <a:rPr lang="en-US" dirty="0"/>
              <a:t>Bladder dysfunction and impaired ability to void is present in up to 50% of people with </a:t>
            </a:r>
            <a:r>
              <a:rPr lang="en-US" dirty="0" smtClean="0"/>
              <a:t>diabetes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85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Neuropathy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/>
            <a:r>
              <a:rPr lang="en-US" dirty="0" smtClean="0"/>
              <a:t> </a:t>
            </a:r>
            <a:r>
              <a:rPr lang="en-US" dirty="0"/>
              <a:t>The most common forms are chronic sensorimotor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polyneuropathy </a:t>
            </a:r>
            <a:r>
              <a:rPr lang="en-US" dirty="0"/>
              <a:t>and autonomic neuropathy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 fontAlgn="base"/>
            <a:r>
              <a:rPr lang="en-US" dirty="0"/>
              <a:t>There are no distinguishing features unique to DN,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/>
              <a:t>all other possible causes of the neuropathy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e.g., hypothyroidism, vitamin B12 deficiency, </a:t>
            </a:r>
            <a:r>
              <a:rPr lang="en-US" dirty="0" err="1"/>
              <a:t>uraemia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chronic </a:t>
            </a:r>
            <a:r>
              <a:rPr lang="en-US" dirty="0"/>
              <a:t>alcoholism) must be ruled out by careful history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physical examination, and laboratory tests.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4317" y="1845733"/>
            <a:ext cx="4438701" cy="41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8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 DM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Type 1 diabetes usually develops as a result of autoimmune pancreatic beta-cell destruction in genetically susceptible individuals. </a:t>
            </a:r>
            <a:r>
              <a:rPr lang="en-US" sz="24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Beta-cell destruction proceeds sub-clinically for months to years as insulitis (inflammation of the beta cell). When 80% to 90% of beta cells have been destroyed, </a:t>
            </a:r>
            <a:r>
              <a:rPr lang="en-US" sz="2400" dirty="0" smtClean="0"/>
              <a:t>hyperglycemia </a:t>
            </a:r>
            <a:r>
              <a:rPr lang="en-US" sz="2400" dirty="0"/>
              <a:t>develops.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Insulin </a:t>
            </a:r>
            <a:r>
              <a:rPr lang="en-US" sz="2400" dirty="0"/>
              <a:t>resistance has no role in the pathophysiology of type 1 diabetes.</a:t>
            </a:r>
          </a:p>
        </p:txBody>
      </p:sp>
    </p:spTree>
    <p:extLst>
      <p:ext uri="{BB962C8B-B14F-4D97-AF65-F5344CB8AC3E}">
        <p14:creationId xmlns:p14="http://schemas.microsoft.com/office/powerpoint/2010/main" xmlns="" val="136062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Neuropathy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 smtClean="0"/>
              <a:t>Glycemic </a:t>
            </a:r>
            <a:r>
              <a:rPr lang="en-US" dirty="0"/>
              <a:t>control.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Proper care of the foot.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Pain management: 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By ADA, </a:t>
            </a:r>
            <a:r>
              <a:rPr lang="en-US" dirty="0" err="1"/>
              <a:t>Pregabalin</a:t>
            </a:r>
            <a:r>
              <a:rPr lang="en-US" dirty="0"/>
              <a:t>, duloxetine, and gabapentin are considered first-line pharmacotherapies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87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Foot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/>
            <a:r>
              <a:rPr lang="en-US" dirty="0" smtClean="0"/>
              <a:t>The </a:t>
            </a:r>
            <a:r>
              <a:rPr lang="en-US" dirty="0"/>
              <a:t>term 'diabetic foot complications' encompasses the conditions of diabetic foot ulcer, and diabetic foot </a:t>
            </a:r>
            <a:r>
              <a:rPr lang="en-US" dirty="0" smtClean="0"/>
              <a:t>infections.</a:t>
            </a:r>
          </a:p>
          <a:p>
            <a:pPr lvl="1" fontAlgn="base"/>
            <a:r>
              <a:rPr lang="en-US" dirty="0" smtClean="0"/>
              <a:t>Foot </a:t>
            </a:r>
            <a:r>
              <a:rPr lang="en-US" dirty="0"/>
              <a:t>examination should include inspection of the skin, assessment of foot deformities, neurologic assessment (10-g monofilament testing with at least one other assessment: pinprick, temperature, vibration), and vascular assessment including pulses in the legs and feet.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4676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Foot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/>
            <a:r>
              <a:rPr lang="en-US" dirty="0"/>
              <a:t>Patients with symptoms of claudication or decreased or absent pedal pulses should be referred for ABI and for further vascular assessment as appropriate.</a:t>
            </a:r>
          </a:p>
          <a:p>
            <a:pPr lvl="1" fontAlgn="base"/>
            <a:r>
              <a:rPr lang="en-US" dirty="0"/>
              <a:t>Provide general preventive foot self-care education to all patients with diabetes.</a:t>
            </a:r>
          </a:p>
          <a:p>
            <a:pPr lvl="1" fontAlgn="base"/>
            <a:r>
              <a:rPr lang="en-US" dirty="0"/>
              <a:t>The use of specialized therapeutic footwear is recommended for high-risk patients with diabetes including those with severe neuropathy, foot deformities, or history of amputation.</a:t>
            </a:r>
          </a:p>
          <a:p>
            <a:pPr lvl="1"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322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Management of Diabetes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9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Lifestyle Modifications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Nutrition therapy involves limiting caloric intake to achieve recommended weight, while offering a diversified and appealing menu of food choices. Preferably by a nutritionist.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Moderate physical activity is recommended as tolerated. 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Adults should engage in 3 to 4 sessions of aerobic physical activity per week, with each session lasting on average 40 minutes.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In addition, gentle strength training that targets all major muscle groups may be beneficial if done for 20 minutes 2 to 3 times per week on non-consecutive days.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People should be encouraged to limit the amount of time they spend being sedentary.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3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Modifications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Smoking cessation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 smtClean="0"/>
              <a:t>Blood Pressure Control</a:t>
            </a:r>
            <a:endParaRPr lang="en-US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The ADA recommends that management of lipid </a:t>
            </a:r>
            <a:r>
              <a:rPr lang="en-US" dirty="0" smtClean="0"/>
              <a:t>abnormalities.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An assessment of sleep duration and quality should be considered.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1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HbA1c goals should be </a:t>
            </a:r>
            <a:r>
              <a:rPr lang="en-US" dirty="0" smtClean="0"/>
              <a:t>individualized. 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 smtClean="0"/>
              <a:t>For </a:t>
            </a:r>
            <a:r>
              <a:rPr lang="en-US" dirty="0"/>
              <a:t>many patients, the goal HbA1c &lt;7% is appropriate. However, HbA1c 7.0% to 7.9% may be more appropriate in some patients, such as those with </a:t>
            </a:r>
            <a:r>
              <a:rPr lang="en-US" b="1" dirty="0"/>
              <a:t>advanced age, limited life expectancy, known cardiovascular disease, high risk of severe </a:t>
            </a:r>
            <a:r>
              <a:rPr lang="en-US" b="1" dirty="0" smtClean="0"/>
              <a:t>hypoglycemia, </a:t>
            </a:r>
            <a:r>
              <a:rPr lang="en-US" b="1" dirty="0"/>
              <a:t>or difficulty achieving lower HbA1c goals despite use of multiple </a:t>
            </a:r>
            <a:r>
              <a:rPr lang="en-US" b="1" dirty="0" smtClean="0"/>
              <a:t>ant hyperglycemic </a:t>
            </a:r>
            <a:r>
              <a:rPr lang="en-US" b="1" dirty="0"/>
              <a:t>medications and insulin.</a:t>
            </a:r>
            <a:r>
              <a:rPr lang="en-US" dirty="0"/>
              <a:t> </a:t>
            </a:r>
            <a:endParaRPr lang="en-US" dirty="0" smtClean="0"/>
          </a:p>
          <a:p>
            <a:pPr fontAlgn="base">
              <a:buFont typeface="Wingdings" panose="05000000000000000000" pitchFamily="2" charset="2"/>
              <a:buChar char="§"/>
            </a:pPr>
            <a:endParaRPr lang="en-US" dirty="0"/>
          </a:p>
          <a:p>
            <a:pPr fontAlgn="base">
              <a:buFont typeface="Wingdings" panose="05000000000000000000" pitchFamily="2" charset="2"/>
              <a:buChar char="§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561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Choice of agents should be </a:t>
            </a:r>
            <a:r>
              <a:rPr lang="en-US" dirty="0" smtClean="0"/>
              <a:t>individualized, </a:t>
            </a:r>
            <a:r>
              <a:rPr lang="en-US" dirty="0"/>
              <a:t>taking into account patient values and preferences, the likelihood that an agent reduces all-cause or cardiovascular mortality, renal effects, adverse effects, costs, and other factors</a:t>
            </a:r>
            <a:r>
              <a:rPr lang="en-US" dirty="0" smtClean="0"/>
              <a:t>.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 smtClean="0"/>
              <a:t>Glycemic Recommendations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A1C </a:t>
            </a:r>
            <a:r>
              <a:rPr lang="en-US" dirty="0"/>
              <a:t>&lt;</a:t>
            </a:r>
            <a:r>
              <a:rPr lang="en-US" dirty="0" smtClean="0"/>
              <a:t>7.0%,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Preprandial</a:t>
            </a:r>
            <a:r>
              <a:rPr lang="en-US" dirty="0" smtClean="0"/>
              <a:t> </a:t>
            </a:r>
            <a:r>
              <a:rPr lang="en-US" dirty="0"/>
              <a:t>capillary plasma glucose 80–130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Peak </a:t>
            </a:r>
            <a:r>
              <a:rPr lang="en-US" dirty="0"/>
              <a:t>postprandial capillary plasma glucose less than 180mg/dl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09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Among the </a:t>
            </a:r>
            <a:r>
              <a:rPr lang="en-US" dirty="0" err="1"/>
              <a:t>antihyperglycemic</a:t>
            </a:r>
            <a:r>
              <a:rPr lang="en-US" dirty="0"/>
              <a:t> medications that reduce cardiovascular mortality in some patient subgroups are </a:t>
            </a:r>
            <a:r>
              <a:rPr lang="en-US" b="1" dirty="0"/>
              <a:t>metformin, </a:t>
            </a:r>
            <a:r>
              <a:rPr lang="en-US" b="1" dirty="0" err="1"/>
              <a:t>empagliflozin</a:t>
            </a:r>
            <a:r>
              <a:rPr lang="en-US" b="1" dirty="0"/>
              <a:t>, </a:t>
            </a:r>
            <a:r>
              <a:rPr lang="en-US" b="1" dirty="0" err="1"/>
              <a:t>canagliflozin</a:t>
            </a:r>
            <a:r>
              <a:rPr lang="en-US" b="1" dirty="0"/>
              <a:t>, and </a:t>
            </a:r>
            <a:r>
              <a:rPr lang="en-US" b="1" dirty="0" err="1"/>
              <a:t>liraglutide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853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Pharmacological treatment </a:t>
            </a:r>
          </a:p>
        </p:txBody>
      </p:sp>
      <p:sp>
        <p:nvSpPr>
          <p:cNvPr id="3" name="AutoShape 2" descr="https://lh3.googleusercontent.com/eKnxQC1-hntR81vrQvPbtvqUSQ5-MMURS2zOMeYxYsQcwg7SvgRDH7mIwHyzdVbaWo2r9zay_H2AU29-V2hgSx9_0WBSUajS8Eo10Lq8fcXpICw0cGO1EK0_LDcwt1ovnvTEMr9A"/>
          <p:cNvSpPr>
            <a:spLocks noChangeAspect="1" noChangeArrowheads="1"/>
          </p:cNvSpPr>
          <p:nvPr/>
        </p:nvSpPr>
        <p:spPr bwMode="auto">
          <a:xfrm>
            <a:off x="130175" y="-990600"/>
            <a:ext cx="48958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s://lh3.googleusercontent.com/eKnxQC1-hntR81vrQvPbtvqUSQ5-MMURS2zOMeYxYsQcwg7SvgRDH7mIwHyzdVbaWo2r9zay_H2AU29-V2hgSx9_0WBSUajS8Eo10Lq8fcXpICw0cGO1EK0_LDcwt1ovnvTEMr9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65070"/>
            <a:ext cx="8676437" cy="453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14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 DM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Epidemiology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Accounts </a:t>
            </a:r>
            <a:r>
              <a:rPr lang="en-US" sz="2000" dirty="0"/>
              <a:t>for about 5% to 10% of all patients with diabetes. It is the most commonly diagnosed diabetes of youth (under 20 years of age) and causes ≥85% of all diabetes cases in this age </a:t>
            </a:r>
            <a:r>
              <a:rPr lang="en-US" sz="2000" dirty="0" smtClean="0"/>
              <a:t>group.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There is significant geographic variation in the incidence of type 1 diabetes</a:t>
            </a:r>
            <a:r>
              <a:rPr lang="en-US" sz="2000" dirty="0" smtClean="0"/>
              <a:t>. </a:t>
            </a:r>
            <a:r>
              <a:rPr lang="en-US" sz="2000" dirty="0"/>
              <a:t>It is more common in Europeans and less common in Asians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Incidence </a:t>
            </a:r>
            <a:r>
              <a:rPr lang="en-US" sz="2000" dirty="0"/>
              <a:t>rates ranging from 0.1 per 100,000 per year in parts of China to 40.9 per 100,000 per year in Finland.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9449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Metformin</a:t>
            </a:r>
            <a:r>
              <a:rPr lang="en-US" dirty="0"/>
              <a:t> </a:t>
            </a:r>
          </a:p>
        </p:txBody>
      </p:sp>
      <p:sp>
        <p:nvSpPr>
          <p:cNvPr id="3" name="AutoShape 2" descr="https://lh3.googleusercontent.com/eKnxQC1-hntR81vrQvPbtvqUSQ5-MMURS2zOMeYxYsQcwg7SvgRDH7mIwHyzdVbaWo2r9zay_H2AU29-V2hgSx9_0WBSUajS8Eo10Lq8fcXpICw0cGO1EK0_LDcwt1ovnvTEMr9A"/>
          <p:cNvSpPr>
            <a:spLocks noChangeAspect="1" noChangeArrowheads="1"/>
          </p:cNvSpPr>
          <p:nvPr/>
        </p:nvSpPr>
        <p:spPr bwMode="auto">
          <a:xfrm>
            <a:off x="130175" y="-990600"/>
            <a:ext cx="48958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First-line treatment in type 2 diabetes.</a:t>
            </a:r>
          </a:p>
          <a:p>
            <a:pPr fontAlgn="base"/>
            <a:r>
              <a:rPr lang="en-US" dirty="0"/>
              <a:t>Can promote weight loss and may reduce cardiovascular events and mortality</a:t>
            </a:r>
            <a:r>
              <a:rPr lang="en-US" dirty="0" smtClean="0"/>
              <a:t>. Low risk for Hypoglycemia.</a:t>
            </a:r>
            <a:endParaRPr lang="en-US" dirty="0"/>
          </a:p>
          <a:p>
            <a:pPr fontAlgn="base"/>
            <a:r>
              <a:rPr lang="en-US" dirty="0"/>
              <a:t>Pharmacology </a:t>
            </a:r>
          </a:p>
          <a:p>
            <a:pPr lvl="1" fontAlgn="base"/>
            <a:r>
              <a:rPr lang="en-US" dirty="0"/>
              <a:t>Metformin reduces liver (hepatic) production of glucose, decreases the intestinal absorption of glucose, and enhances insulin sensitivity by increasing both peripheral glucose uptake and utilization.</a:t>
            </a:r>
          </a:p>
          <a:p>
            <a:pPr lvl="1" fontAlgn="base"/>
            <a:r>
              <a:rPr lang="en-US" dirty="0"/>
              <a:t>Daily optimal dose are 1.5g to 2.5g.</a:t>
            </a:r>
          </a:p>
          <a:p>
            <a:pPr lvl="1" fontAlgn="base"/>
            <a:r>
              <a:rPr lang="en-US" dirty="0"/>
              <a:t>Effects on HbA1C: 1-2%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05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Metformin</a:t>
            </a:r>
            <a:r>
              <a:rPr lang="en-US" dirty="0"/>
              <a:t> </a:t>
            </a:r>
          </a:p>
        </p:txBody>
      </p:sp>
      <p:sp>
        <p:nvSpPr>
          <p:cNvPr id="3" name="AutoShape 2" descr="https://lh3.googleusercontent.com/eKnxQC1-hntR81vrQvPbtvqUSQ5-MMURS2zOMeYxYsQcwg7SvgRDH7mIwHyzdVbaWo2r9zay_H2AU29-V2hgSx9_0WBSUajS8Eo10Lq8fcXpICw0cGO1EK0_LDcwt1ovnvTEMr9A"/>
          <p:cNvSpPr>
            <a:spLocks noChangeAspect="1" noChangeArrowheads="1"/>
          </p:cNvSpPr>
          <p:nvPr/>
        </p:nvSpPr>
        <p:spPr bwMode="auto">
          <a:xfrm>
            <a:off x="130175" y="-990600"/>
            <a:ext cx="48958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Side effects </a:t>
            </a:r>
          </a:p>
          <a:p>
            <a:pPr lvl="1" fontAlgn="base"/>
            <a:r>
              <a:rPr lang="en-US" dirty="0"/>
              <a:t>GI Upset.</a:t>
            </a:r>
          </a:p>
          <a:p>
            <a:pPr lvl="1" fontAlgn="base"/>
            <a:r>
              <a:rPr lang="en-US" dirty="0"/>
              <a:t>Lactic acidosis.</a:t>
            </a:r>
          </a:p>
          <a:p>
            <a:pPr lvl="1" fontAlgn="base"/>
            <a:r>
              <a:rPr lang="en-US" dirty="0"/>
              <a:t>Contraindicated if </a:t>
            </a:r>
            <a:r>
              <a:rPr lang="en-US" dirty="0" err="1"/>
              <a:t>eGFR</a:t>
            </a:r>
            <a:r>
              <a:rPr lang="en-US" dirty="0"/>
              <a:t> &lt; 30</a:t>
            </a:r>
          </a:p>
          <a:p>
            <a:pPr lvl="1" fontAlgn="base"/>
            <a:r>
              <a:rPr lang="en-US" dirty="0"/>
              <a:t>Vitamin B12 deficiency. </a:t>
            </a:r>
          </a:p>
        </p:txBody>
      </p:sp>
    </p:spTree>
    <p:extLst>
      <p:ext uri="{BB962C8B-B14F-4D97-AF65-F5344CB8AC3E}">
        <p14:creationId xmlns:p14="http://schemas.microsoft.com/office/powerpoint/2010/main" xmlns="" val="65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Sodium-glucose cotransporter 2 inhibitors SGLT2-Inhibitors  </a:t>
            </a:r>
          </a:p>
        </p:txBody>
      </p:sp>
      <p:sp>
        <p:nvSpPr>
          <p:cNvPr id="3" name="AutoShape 2" descr="https://lh3.googleusercontent.com/eKnxQC1-hntR81vrQvPbtvqUSQ5-MMURS2zOMeYxYsQcwg7SvgRDH7mIwHyzdVbaWo2r9zay_H2AU29-V2hgSx9_0WBSUajS8Eo10Lq8fcXpICw0cGO1EK0_LDcwt1ovnvTEMr9A"/>
          <p:cNvSpPr>
            <a:spLocks noChangeAspect="1" noChangeArrowheads="1"/>
          </p:cNvSpPr>
          <p:nvPr/>
        </p:nvSpPr>
        <p:spPr bwMode="auto">
          <a:xfrm>
            <a:off x="130175" y="-990600"/>
            <a:ext cx="48958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/>
            </a:r>
            <a:br>
              <a:rPr lang="en-US" dirty="0"/>
            </a:br>
            <a:r>
              <a:rPr lang="en-US" dirty="0"/>
              <a:t>Effects on HbA1C: 1%</a:t>
            </a:r>
          </a:p>
          <a:p>
            <a:pPr fontAlgn="base"/>
            <a:r>
              <a:rPr lang="en-US" dirty="0"/>
              <a:t>Examples: </a:t>
            </a:r>
            <a:r>
              <a:rPr lang="en-US" dirty="0" err="1"/>
              <a:t>Canagliflozin</a:t>
            </a:r>
            <a:r>
              <a:rPr lang="en-US" dirty="0"/>
              <a:t>, </a:t>
            </a:r>
            <a:r>
              <a:rPr lang="en-US" dirty="0" err="1"/>
              <a:t>dapagliflozin</a:t>
            </a:r>
            <a:r>
              <a:rPr lang="en-US" dirty="0"/>
              <a:t>, </a:t>
            </a:r>
            <a:r>
              <a:rPr lang="en-US" dirty="0" err="1"/>
              <a:t>empagliflozin</a:t>
            </a:r>
            <a:endParaRPr lang="en-US" dirty="0"/>
          </a:p>
          <a:p>
            <a:pPr fontAlgn="base"/>
            <a:r>
              <a:rPr lang="en-US" dirty="0"/>
              <a:t>There is evidence that use of SGLT2 inhibitors prevents major kidney outcomes.  </a:t>
            </a:r>
            <a:r>
              <a:rPr lang="en-US" dirty="0" err="1"/>
              <a:t>Empagliflozin</a:t>
            </a:r>
            <a:r>
              <a:rPr lang="en-US" dirty="0"/>
              <a:t> and </a:t>
            </a:r>
            <a:r>
              <a:rPr lang="en-US" dirty="0" err="1"/>
              <a:t>canagliflozin</a:t>
            </a:r>
            <a:r>
              <a:rPr lang="en-US" dirty="0"/>
              <a:t> have been shown to reduce cardiovascular risk.</a:t>
            </a:r>
          </a:p>
          <a:p>
            <a:pPr fontAlgn="base"/>
            <a:r>
              <a:rPr lang="en-US" dirty="0"/>
              <a:t>Pharmacology</a:t>
            </a:r>
          </a:p>
          <a:p>
            <a:pPr lvl="1" fontAlgn="base"/>
            <a:r>
              <a:rPr lang="en-US" dirty="0"/>
              <a:t>Block reabsorption of glucose in proximal convoluted tubule. </a:t>
            </a:r>
          </a:p>
          <a:p>
            <a:pPr fontAlgn="base"/>
            <a:r>
              <a:rPr lang="en-US" dirty="0"/>
              <a:t>Side effects </a:t>
            </a:r>
          </a:p>
          <a:p>
            <a:pPr lvl="1" fontAlgn="base"/>
            <a:r>
              <a:rPr lang="en-US" dirty="0" err="1"/>
              <a:t>Glucosuria</a:t>
            </a:r>
            <a:r>
              <a:rPr lang="en-US" dirty="0"/>
              <a:t> (UTIs, vulvovaginal candidiasis), dehydration (orthostatic hypotension), weight loss.</a:t>
            </a:r>
          </a:p>
          <a:p>
            <a:pPr lvl="1" fontAlgn="base"/>
            <a:r>
              <a:rPr lang="en-US" dirty="0"/>
              <a:t>Use with caution in renal insufficiency </a:t>
            </a:r>
          </a:p>
        </p:txBody>
      </p:sp>
    </p:spTree>
    <p:extLst>
      <p:ext uri="{BB962C8B-B14F-4D97-AF65-F5344CB8AC3E}">
        <p14:creationId xmlns:p14="http://schemas.microsoft.com/office/powerpoint/2010/main" xmlns="" val="26664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GLP-1 analogs</a:t>
            </a:r>
          </a:p>
        </p:txBody>
      </p:sp>
      <p:sp>
        <p:nvSpPr>
          <p:cNvPr id="3" name="AutoShape 2" descr="https://lh3.googleusercontent.com/eKnxQC1-hntR81vrQvPbtvqUSQ5-MMURS2zOMeYxYsQcwg7SvgRDH7mIwHyzdVbaWo2r9zay_H2AU29-V2hgSx9_0WBSUajS8Eo10Lq8fcXpICw0cGO1EK0_LDcwt1ovnvTEMr9A"/>
          <p:cNvSpPr>
            <a:spLocks noChangeAspect="1" noChangeArrowheads="1"/>
          </p:cNvSpPr>
          <p:nvPr/>
        </p:nvSpPr>
        <p:spPr bwMode="auto">
          <a:xfrm>
            <a:off x="130175" y="-990600"/>
            <a:ext cx="48958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Examples</a:t>
            </a:r>
            <a:r>
              <a:rPr lang="en-US" dirty="0"/>
              <a:t>: </a:t>
            </a:r>
            <a:r>
              <a:rPr lang="en-US" dirty="0" err="1"/>
              <a:t>Exenatide</a:t>
            </a:r>
            <a:r>
              <a:rPr lang="en-US" dirty="0"/>
              <a:t>, </a:t>
            </a:r>
            <a:r>
              <a:rPr lang="en-US" dirty="0" err="1"/>
              <a:t>liraglutide</a:t>
            </a:r>
            <a:endParaRPr lang="en-US" dirty="0"/>
          </a:p>
          <a:p>
            <a:pPr fontAlgn="base"/>
            <a:r>
              <a:rPr lang="en-US" dirty="0"/>
              <a:t>Effects on HbA1C: up to 1.5%</a:t>
            </a:r>
          </a:p>
          <a:p>
            <a:pPr fontAlgn="base"/>
            <a:r>
              <a:rPr lang="en-US" dirty="0"/>
              <a:t>Pharmacology: </a:t>
            </a:r>
          </a:p>
          <a:p>
            <a:pPr lvl="1" fontAlgn="base"/>
            <a:r>
              <a:rPr lang="en-US" dirty="0"/>
              <a:t>Decrease glucagon release, gastric emptying. Increase glucose-dependent insulin </a:t>
            </a:r>
            <a:r>
              <a:rPr lang="en-US" dirty="0" smtClean="0"/>
              <a:t>release.</a:t>
            </a:r>
          </a:p>
          <a:p>
            <a:pPr lvl="1" fontAlgn="base"/>
            <a:endParaRPr lang="en-US" dirty="0"/>
          </a:p>
          <a:p>
            <a:pPr lvl="1" fontAlgn="base"/>
            <a:r>
              <a:rPr lang="en-US" dirty="0" smtClean="0"/>
              <a:t>may </a:t>
            </a:r>
            <a:r>
              <a:rPr lang="en-US" dirty="0"/>
              <a:t>reduce cardiovascular events and mortality</a:t>
            </a:r>
            <a:r>
              <a:rPr lang="en-US" dirty="0" smtClean="0"/>
              <a:t>. </a:t>
            </a:r>
            <a:r>
              <a:rPr lang="en-US" dirty="0"/>
              <a:t>Low risk of hypoglycemia.</a:t>
            </a:r>
          </a:p>
          <a:p>
            <a:pPr fontAlgn="base"/>
            <a:r>
              <a:rPr lang="en-US" dirty="0"/>
              <a:t>Side effects: </a:t>
            </a:r>
          </a:p>
          <a:p>
            <a:pPr lvl="1" fontAlgn="base"/>
            <a:r>
              <a:rPr lang="en-US" dirty="0"/>
              <a:t>Nausea, </a:t>
            </a:r>
            <a:r>
              <a:rPr lang="en-US" dirty="0" smtClean="0"/>
              <a:t>vomiting. </a:t>
            </a:r>
            <a:r>
              <a:rPr lang="en-US" dirty="0"/>
              <a:t>Weight loss, decrease satiety.</a:t>
            </a:r>
          </a:p>
          <a:p>
            <a:pPr lvl="1" fontAlgn="base"/>
            <a:r>
              <a:rPr lang="en-US" dirty="0"/>
              <a:t>Pancreatitis </a:t>
            </a:r>
          </a:p>
          <a:p>
            <a:pPr lvl="1" fontAlgn="base"/>
            <a:r>
              <a:rPr lang="en-US" dirty="0" smtClean="0"/>
              <a:t>Contraindicated in Medullary </a:t>
            </a:r>
            <a:r>
              <a:rPr lang="en-US" dirty="0"/>
              <a:t>thyroid cancer</a:t>
            </a:r>
          </a:p>
        </p:txBody>
      </p:sp>
    </p:spTree>
    <p:extLst>
      <p:ext uri="{BB962C8B-B14F-4D97-AF65-F5344CB8AC3E}">
        <p14:creationId xmlns:p14="http://schemas.microsoft.com/office/powerpoint/2010/main" xmlns="" val="4190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Thiazolidinediones</a:t>
            </a:r>
            <a:r>
              <a:rPr lang="en-US" dirty="0"/>
              <a:t> </a:t>
            </a:r>
          </a:p>
        </p:txBody>
      </p:sp>
      <p:sp>
        <p:nvSpPr>
          <p:cNvPr id="3" name="AutoShape 2" descr="https://lh3.googleusercontent.com/eKnxQC1-hntR81vrQvPbtvqUSQ5-MMURS2zOMeYxYsQcwg7SvgRDH7mIwHyzdVbaWo2r9zay_H2AU29-V2hgSx9_0WBSUajS8Eo10Lq8fcXpICw0cGO1EK0_LDcwt1ovnvTEMr9A"/>
          <p:cNvSpPr>
            <a:spLocks noChangeAspect="1" noChangeArrowheads="1"/>
          </p:cNvSpPr>
          <p:nvPr/>
        </p:nvSpPr>
        <p:spPr bwMode="auto">
          <a:xfrm>
            <a:off x="130175" y="-990600"/>
            <a:ext cx="48958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Effects </a:t>
            </a:r>
            <a:r>
              <a:rPr lang="en-US" dirty="0"/>
              <a:t>on HbA1C: 1%</a:t>
            </a:r>
          </a:p>
          <a:p>
            <a:pPr fontAlgn="base"/>
            <a:r>
              <a:rPr lang="en-US" dirty="0"/>
              <a:t>Pharmacology </a:t>
            </a:r>
          </a:p>
          <a:p>
            <a:pPr lvl="1" fontAlgn="base"/>
            <a:r>
              <a:rPr lang="en-US" dirty="0"/>
              <a:t>Decrease hepatic gluconeogenesis, Improves response to insulin 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Side </a:t>
            </a:r>
            <a:r>
              <a:rPr lang="en-US" dirty="0"/>
              <a:t>effects </a:t>
            </a:r>
          </a:p>
          <a:p>
            <a:pPr lvl="1" fontAlgn="base"/>
            <a:r>
              <a:rPr lang="en-US" dirty="0"/>
              <a:t>Weight gain, edema, HF, risk of fractures. </a:t>
            </a:r>
          </a:p>
          <a:p>
            <a:pPr lvl="1" fontAlgn="base"/>
            <a:r>
              <a:rPr lang="en-US" dirty="0"/>
              <a:t>Increase risk of MI, cardiovascular death.</a:t>
            </a:r>
          </a:p>
          <a:p>
            <a:pPr lvl="1" fontAlgn="base"/>
            <a:r>
              <a:rPr lang="en-US" dirty="0"/>
              <a:t>Contraindicated in HF, Hepatic impairment. </a:t>
            </a:r>
            <a:endParaRPr lang="en-US" dirty="0" smtClean="0"/>
          </a:p>
          <a:p>
            <a:pPr lvl="1" fontAlgn="base"/>
            <a:r>
              <a:rPr lang="en-US" dirty="0">
                <a:solidFill>
                  <a:srgbClr val="00B050"/>
                </a:solidFill>
              </a:rPr>
              <a:t>Pioglitazone(Actos) has been shown to increase the risk of bladder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00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DPP-4 inhibitors</a:t>
            </a:r>
          </a:p>
        </p:txBody>
      </p:sp>
      <p:sp>
        <p:nvSpPr>
          <p:cNvPr id="3" name="AutoShape 2" descr="https://lh3.googleusercontent.com/eKnxQC1-hntR81vrQvPbtvqUSQ5-MMURS2zOMeYxYsQcwg7SvgRDH7mIwHyzdVbaWo2r9zay_H2AU29-V2hgSx9_0WBSUajS8Eo10Lq8fcXpICw0cGO1EK0_LDcwt1ovnvTEMr9A"/>
          <p:cNvSpPr>
            <a:spLocks noChangeAspect="1" noChangeArrowheads="1"/>
          </p:cNvSpPr>
          <p:nvPr/>
        </p:nvSpPr>
        <p:spPr bwMode="auto">
          <a:xfrm>
            <a:off x="130175" y="-990600"/>
            <a:ext cx="48958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Examples</a:t>
            </a:r>
            <a:r>
              <a:rPr lang="en-US" dirty="0"/>
              <a:t>: </a:t>
            </a:r>
            <a:r>
              <a:rPr lang="en-US" dirty="0" err="1"/>
              <a:t>Linagliptin</a:t>
            </a:r>
            <a:r>
              <a:rPr lang="en-US" dirty="0"/>
              <a:t>, </a:t>
            </a:r>
            <a:r>
              <a:rPr lang="en-US" dirty="0" err="1"/>
              <a:t>saxagliptin</a:t>
            </a:r>
            <a:r>
              <a:rPr lang="en-US" dirty="0"/>
              <a:t>, </a:t>
            </a:r>
            <a:r>
              <a:rPr lang="en-US" dirty="0" err="1"/>
              <a:t>sitagliptin</a:t>
            </a:r>
            <a:endParaRPr lang="en-US" dirty="0"/>
          </a:p>
          <a:p>
            <a:pPr fontAlgn="base"/>
            <a:r>
              <a:rPr lang="en-US" dirty="0"/>
              <a:t>Effects on HbA1C: 0.8%</a:t>
            </a:r>
          </a:p>
          <a:p>
            <a:pPr fontAlgn="base"/>
            <a:r>
              <a:rPr lang="en-US" dirty="0"/>
              <a:t>Suitable for obese patients without gastroparesis who desire weight loss</a:t>
            </a:r>
            <a:r>
              <a:rPr lang="en-US" dirty="0" smtClean="0"/>
              <a:t>. Low risk of hypoglycemia.</a:t>
            </a:r>
            <a:endParaRPr lang="en-US" dirty="0"/>
          </a:p>
          <a:p>
            <a:pPr fontAlgn="base"/>
            <a:r>
              <a:rPr lang="en-US" dirty="0"/>
              <a:t>Has beneficial effects on cardiovascular, mortality, and kidney outcomes in patients with type 2 diabetes.</a:t>
            </a:r>
          </a:p>
          <a:p>
            <a:pPr fontAlgn="base"/>
            <a:r>
              <a:rPr lang="en-US" dirty="0"/>
              <a:t>Pharmacology: </a:t>
            </a:r>
          </a:p>
          <a:p>
            <a:pPr lvl="1" fontAlgn="base"/>
            <a:r>
              <a:rPr lang="en-US" dirty="0"/>
              <a:t>Inhibit DPP-4 enzyme that deactivates GLP-1, decrease glucagon release, gastric emptying. Increase glucose-dependent insulin release.</a:t>
            </a:r>
          </a:p>
          <a:p>
            <a:pPr fontAlgn="base"/>
            <a:r>
              <a:rPr lang="en-US" dirty="0"/>
              <a:t>Side effects: </a:t>
            </a:r>
          </a:p>
          <a:p>
            <a:pPr lvl="1" fontAlgn="base"/>
            <a:r>
              <a:rPr lang="en-US" dirty="0"/>
              <a:t>Respiratory and urinary infections, weight neutral.</a:t>
            </a:r>
          </a:p>
          <a:p>
            <a:pPr lvl="1" fontAlgn="base"/>
            <a:r>
              <a:rPr lang="en-US" dirty="0"/>
              <a:t>Decrease satiety (often desired).</a:t>
            </a:r>
          </a:p>
        </p:txBody>
      </p:sp>
    </p:spTree>
    <p:extLst>
      <p:ext uri="{BB962C8B-B14F-4D97-AF65-F5344CB8AC3E}">
        <p14:creationId xmlns:p14="http://schemas.microsoft.com/office/powerpoint/2010/main" xmlns="" val="13874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Sulfonylurea </a:t>
            </a:r>
          </a:p>
        </p:txBody>
      </p:sp>
      <p:sp>
        <p:nvSpPr>
          <p:cNvPr id="3" name="AutoShape 2" descr="https://lh3.googleusercontent.com/eKnxQC1-hntR81vrQvPbtvqUSQ5-MMURS2zOMeYxYsQcwg7SvgRDH7mIwHyzdVbaWo2r9zay_H2AU29-V2hgSx9_0WBSUajS8Eo10Lq8fcXpICw0cGO1EK0_LDcwt1ovnvTEMr9A"/>
          <p:cNvSpPr>
            <a:spLocks noChangeAspect="1" noChangeArrowheads="1"/>
          </p:cNvSpPr>
          <p:nvPr/>
        </p:nvSpPr>
        <p:spPr bwMode="auto">
          <a:xfrm>
            <a:off x="130175" y="-990600"/>
            <a:ext cx="48958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Examples</a:t>
            </a:r>
            <a:r>
              <a:rPr lang="en-US" dirty="0"/>
              <a:t>: Sulfonylureas (1st gen)</a:t>
            </a:r>
            <a:r>
              <a:rPr lang="en-US" dirty="0" err="1"/>
              <a:t>Chlorpropamide</a:t>
            </a:r>
            <a:r>
              <a:rPr lang="en-US" dirty="0"/>
              <a:t>, </a:t>
            </a:r>
            <a:r>
              <a:rPr lang="en-US" dirty="0" err="1"/>
              <a:t>tolbutamide</a:t>
            </a:r>
            <a:r>
              <a:rPr lang="en-US" dirty="0"/>
              <a:t> Sulfonylureas (2nd gen) Glipizide, glyburide.</a:t>
            </a:r>
          </a:p>
          <a:p>
            <a:pPr fontAlgn="base"/>
            <a:r>
              <a:rPr lang="en-US" dirty="0"/>
              <a:t>Effects on HbA1C: 1-2%</a:t>
            </a:r>
          </a:p>
          <a:p>
            <a:pPr fontAlgn="base"/>
            <a:r>
              <a:rPr lang="en-US" dirty="0"/>
              <a:t>May reduce microvascular complications, but confer no mortality </a:t>
            </a:r>
            <a:r>
              <a:rPr lang="en-US" dirty="0" smtClean="0"/>
              <a:t>benefit.</a:t>
            </a:r>
            <a:endParaRPr lang="en-US" dirty="0"/>
          </a:p>
          <a:p>
            <a:pPr fontAlgn="base"/>
            <a:r>
              <a:rPr lang="en-US" dirty="0"/>
              <a:t>Pharmacology: </a:t>
            </a:r>
          </a:p>
          <a:p>
            <a:pPr lvl="1" fontAlgn="base"/>
            <a:r>
              <a:rPr lang="en-US" dirty="0"/>
              <a:t>Close K+ channels in pancreatic B cell membrane, cell depolarizes, increased insulin release via Ca2+ influx.</a:t>
            </a:r>
          </a:p>
          <a:p>
            <a:pPr fontAlgn="base"/>
            <a:r>
              <a:rPr lang="en-US" dirty="0"/>
              <a:t>Side effects: Disulfiram-like reaction with first-generation, Hypoglycemia, weight gain.</a:t>
            </a:r>
          </a:p>
        </p:txBody>
      </p:sp>
    </p:spTree>
    <p:extLst>
      <p:ext uri="{BB962C8B-B14F-4D97-AF65-F5344CB8AC3E}">
        <p14:creationId xmlns:p14="http://schemas.microsoft.com/office/powerpoint/2010/main" xmlns="" val="5137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α-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Glucosidase inhibitors.  </a:t>
            </a:r>
          </a:p>
        </p:txBody>
      </p:sp>
      <p:sp>
        <p:nvSpPr>
          <p:cNvPr id="3" name="AutoShape 2" descr="https://lh3.googleusercontent.com/eKnxQC1-hntR81vrQvPbtvqUSQ5-MMURS2zOMeYxYsQcwg7SvgRDH7mIwHyzdVbaWo2r9zay_H2AU29-V2hgSx9_0WBSUajS8Eo10Lq8fcXpICw0cGO1EK0_LDcwt1ovnvTEMr9A"/>
          <p:cNvSpPr>
            <a:spLocks noChangeAspect="1" noChangeArrowheads="1"/>
          </p:cNvSpPr>
          <p:nvPr/>
        </p:nvSpPr>
        <p:spPr bwMode="auto">
          <a:xfrm>
            <a:off x="130175" y="-990600"/>
            <a:ext cx="48958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/>
              <a:t>Acarbose</a:t>
            </a:r>
            <a:r>
              <a:rPr lang="en-US" dirty="0"/>
              <a:t> (</a:t>
            </a:r>
            <a:r>
              <a:rPr lang="en-US" dirty="0" err="1"/>
              <a:t>Precose</a:t>
            </a:r>
            <a:r>
              <a:rPr lang="en-US" dirty="0" smtClean="0"/>
              <a:t>), </a:t>
            </a:r>
            <a:r>
              <a:rPr lang="en-US" dirty="0" err="1"/>
              <a:t>Miglitol</a:t>
            </a:r>
            <a:r>
              <a:rPr lang="en-US" dirty="0"/>
              <a:t> (</a:t>
            </a:r>
            <a:r>
              <a:rPr lang="en-US" dirty="0" err="1"/>
              <a:t>Glyset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❑ Mechanism of action:</a:t>
            </a:r>
          </a:p>
          <a:p>
            <a:pPr>
              <a:buNone/>
            </a:pPr>
            <a:r>
              <a:rPr lang="en-US" dirty="0"/>
              <a:t> • Inhibit break down of disaccharides.</a:t>
            </a:r>
          </a:p>
          <a:p>
            <a:pPr>
              <a:buNone/>
            </a:pPr>
            <a:r>
              <a:rPr lang="en-US" dirty="0"/>
              <a:t> • Delay carbohydrate absorption in brush border of small intestine. </a:t>
            </a:r>
          </a:p>
          <a:p>
            <a:pPr>
              <a:buNone/>
            </a:pPr>
            <a:r>
              <a:rPr lang="en-US" dirty="0"/>
              <a:t>• Flattening the postprandial glycemic curve. </a:t>
            </a:r>
          </a:p>
          <a:p>
            <a:pPr>
              <a:buNone/>
            </a:pPr>
            <a:r>
              <a:rPr lang="en-US" dirty="0"/>
              <a:t>❑ Advantages: </a:t>
            </a:r>
          </a:p>
          <a:p>
            <a:pPr>
              <a:buNone/>
            </a:pPr>
            <a:r>
              <a:rPr lang="en-US" dirty="0"/>
              <a:t>• No hypoglycemia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20820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α-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Glucosidase inhibitors.  </a:t>
            </a:r>
          </a:p>
        </p:txBody>
      </p:sp>
      <p:sp>
        <p:nvSpPr>
          <p:cNvPr id="3" name="AutoShape 2" descr="https://lh3.googleusercontent.com/eKnxQC1-hntR81vrQvPbtvqUSQ5-MMURS2zOMeYxYsQcwg7SvgRDH7mIwHyzdVbaWo2r9zay_H2AU29-V2hgSx9_0WBSUajS8Eo10Lq8fcXpICw0cGO1EK0_LDcwt1ovnvTEMr9A"/>
          <p:cNvSpPr>
            <a:spLocks noChangeAspect="1" noChangeArrowheads="1"/>
          </p:cNvSpPr>
          <p:nvPr/>
        </p:nvSpPr>
        <p:spPr bwMode="auto">
          <a:xfrm>
            <a:off x="130175" y="-990600"/>
            <a:ext cx="48958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Side effects and precaution:</a:t>
            </a:r>
          </a:p>
          <a:p>
            <a:pPr>
              <a:buNone/>
            </a:pPr>
            <a:r>
              <a:rPr lang="en-US" dirty="0"/>
              <a:t> • Flatulence, abdominal pain . </a:t>
            </a:r>
          </a:p>
          <a:p>
            <a:pPr>
              <a:buNone/>
            </a:pPr>
            <a:r>
              <a:rPr lang="en-US" dirty="0"/>
              <a:t>• Contraindicated with GI disorders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Contraindicated with cirrhosis.</a:t>
            </a:r>
          </a:p>
          <a:p>
            <a:pPr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6989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Insulin Therapy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utoShape 2" descr="https://lh3.googleusercontent.com/eKnxQC1-hntR81vrQvPbtvqUSQ5-MMURS2zOMeYxYsQcwg7SvgRDH7mIwHyzdVbaWo2r9zay_H2AU29-V2hgSx9_0WBSUajS8Eo10Lq8fcXpICw0cGO1EK0_LDcwt1ovnvTEMr9A"/>
          <p:cNvSpPr>
            <a:spLocks noChangeAspect="1" noChangeArrowheads="1"/>
          </p:cNvSpPr>
          <p:nvPr/>
        </p:nvSpPr>
        <p:spPr bwMode="auto">
          <a:xfrm>
            <a:off x="130175" y="-990600"/>
            <a:ext cx="48958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82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iabetes_mellitus_signs_and_sympto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3438" y="55420"/>
            <a:ext cx="8236527" cy="6214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17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lh3.googleusercontent.com/eKnxQC1-hntR81vrQvPbtvqUSQ5-MMURS2zOMeYxYsQcwg7SvgRDH7mIwHyzdVbaWo2r9zay_H2AU29-V2hgSx9_0WBSUajS8Eo10Lq8fcXpICw0cGO1EK0_LDcwt1ovnvTEMr9A"/>
          <p:cNvSpPr>
            <a:spLocks noChangeAspect="1" noChangeArrowheads="1"/>
          </p:cNvSpPr>
          <p:nvPr/>
        </p:nvSpPr>
        <p:spPr bwMode="auto">
          <a:xfrm>
            <a:off x="130175" y="-990600"/>
            <a:ext cx="48958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6407"/>
            <a:ext cx="12192000" cy="60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1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lh3.googleusercontent.com/eKnxQC1-hntR81vrQvPbtvqUSQ5-MMURS2zOMeYxYsQcwg7SvgRDH7mIwHyzdVbaWo2r9zay_H2AU29-V2hgSx9_0WBSUajS8Eo10Lq8fcXpICw0cGO1EK0_LDcwt1ovnvTEMr9A"/>
          <p:cNvSpPr>
            <a:spLocks noChangeAspect="1" noChangeArrowheads="1"/>
          </p:cNvSpPr>
          <p:nvPr/>
        </p:nvSpPr>
        <p:spPr bwMode="auto">
          <a:xfrm>
            <a:off x="130175" y="-990600"/>
            <a:ext cx="48958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3870" y="285750"/>
            <a:ext cx="4422493" cy="58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2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Gestational DM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Products of the placenta, including </a:t>
            </a:r>
            <a:r>
              <a:rPr lang="en-US" sz="2400" dirty="0" smtClean="0"/>
              <a:t>tumor </a:t>
            </a:r>
            <a:r>
              <a:rPr lang="en-US" sz="2400" dirty="0"/>
              <a:t>necrosis factor-alpha (TNF-alpha) and human placental </a:t>
            </a:r>
            <a:r>
              <a:rPr lang="en-US" sz="2400" dirty="0" err="1"/>
              <a:t>lactogen</a:t>
            </a:r>
            <a:r>
              <a:rPr lang="en-US" sz="2400" dirty="0"/>
              <a:t> </a:t>
            </a:r>
            <a:r>
              <a:rPr lang="en-US" sz="2400" dirty="0" smtClean="0"/>
              <a:t>(HPL), </a:t>
            </a:r>
            <a:r>
              <a:rPr lang="en-US" sz="2400" dirty="0"/>
              <a:t>are thought to play key roles in inducing maternal insulin resistance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During </a:t>
            </a:r>
            <a:r>
              <a:rPr lang="en-US" sz="2400" dirty="0"/>
              <a:t>normal pregnancy, resistance to insulin action increases. In most pregnancies, pancreatic beta cells are able to compensate for increased insulin demands, and </a:t>
            </a:r>
            <a:r>
              <a:rPr lang="en-US" sz="2400" dirty="0" err="1"/>
              <a:t>normoglycaemia</a:t>
            </a:r>
            <a:r>
              <a:rPr lang="en-US" sz="2400" dirty="0"/>
              <a:t> is maintained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GDM </a:t>
            </a:r>
            <a:r>
              <a:rPr lang="en-US" sz="2400" dirty="0"/>
              <a:t>is most often </a:t>
            </a:r>
            <a:r>
              <a:rPr lang="en-US" sz="2400" dirty="0" smtClean="0"/>
              <a:t>recognized </a:t>
            </a:r>
            <a:r>
              <a:rPr lang="en-US" sz="2400" dirty="0"/>
              <a:t>at 24 to 28 weeks of gestation, based on an abnormal glucose tolerance test.</a:t>
            </a:r>
          </a:p>
        </p:txBody>
      </p:sp>
    </p:spTree>
    <p:extLst>
      <p:ext uri="{BB962C8B-B14F-4D97-AF65-F5344CB8AC3E}">
        <p14:creationId xmlns:p14="http://schemas.microsoft.com/office/powerpoint/2010/main" xmlns="" val="37710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DM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 </a:t>
            </a:r>
            <a:r>
              <a:rPr lang="en-US" sz="2800" b="1" dirty="0" smtClean="0"/>
              <a:t>Other causes like: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monogenic </a:t>
            </a:r>
            <a:r>
              <a:rPr lang="en-US" sz="2400" dirty="0"/>
              <a:t>diabetes syndromes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such as neonatal diabetes and maturity-onset diabetes of the young</a:t>
            </a:r>
            <a:r>
              <a:rPr lang="en-US" sz="2400" dirty="0" smtClean="0"/>
              <a:t>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diseases </a:t>
            </a:r>
            <a:r>
              <a:rPr lang="en-US" sz="2400" dirty="0"/>
              <a:t>of the exocrine pancreas (such as cystic fibrosis and pancreatitis</a:t>
            </a:r>
            <a:r>
              <a:rPr lang="en-US" sz="24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drug- or chemical-induced diabetes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such as with glucocorticoid use, in the treatment of HIV/AIDS, or after organ transplantation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56259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2 DM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Often </a:t>
            </a:r>
            <a:r>
              <a:rPr lang="en-US" sz="2400" dirty="0"/>
              <a:t>presents on a background genetic predisposition and is </a:t>
            </a:r>
            <a:r>
              <a:rPr lang="en-US" sz="2400" dirty="0" smtClean="0"/>
              <a:t>characterized </a:t>
            </a:r>
            <a:r>
              <a:rPr lang="en-US" sz="2400" dirty="0"/>
              <a:t>by insulin resistance and relative insulin deficiency.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Insulin </a:t>
            </a:r>
            <a:r>
              <a:rPr lang="en-US" sz="2400" dirty="0"/>
              <a:t>resistance is aggravated by ageing, being </a:t>
            </a:r>
            <a:r>
              <a:rPr lang="en-US" sz="2400" dirty="0" smtClean="0"/>
              <a:t>overweight/obesity.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Insulin </a:t>
            </a:r>
            <a:r>
              <a:rPr lang="en-US" sz="2400" dirty="0"/>
              <a:t>resistance affects primarily the liver, muscle, and adipocytes, and it is </a:t>
            </a:r>
            <a:r>
              <a:rPr lang="en-US" sz="2400" dirty="0" smtClean="0"/>
              <a:t>characterized </a:t>
            </a:r>
            <a:r>
              <a:rPr lang="en-US" sz="2400" dirty="0"/>
              <a:t>by complex derangements in cellular receptors, intracellular glucose kinase function, and other intracellular metabolic processes.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453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637</TotalTime>
  <Words>1987</Words>
  <Application>Microsoft Office PowerPoint</Application>
  <PresentationFormat>مخصص</PresentationFormat>
  <Paragraphs>323</Paragraphs>
  <Slides>61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61</vt:i4>
      </vt:variant>
    </vt:vector>
  </HeadingPairs>
  <TitlesOfParts>
    <vt:vector size="62" baseType="lpstr">
      <vt:lpstr>Retrospect</vt:lpstr>
      <vt:lpstr>DIABETES MILLETUS</vt:lpstr>
      <vt:lpstr>WHAT IS DIABETES ? </vt:lpstr>
      <vt:lpstr>Classifications of Diabetes</vt:lpstr>
      <vt:lpstr>Type 1 DM</vt:lpstr>
      <vt:lpstr>Type 1 DM</vt:lpstr>
      <vt:lpstr>الشريحة 6</vt:lpstr>
      <vt:lpstr>Gestational DM</vt:lpstr>
      <vt:lpstr>Other types of DM</vt:lpstr>
      <vt:lpstr>Type 2 DM</vt:lpstr>
      <vt:lpstr>Type 2 DM</vt:lpstr>
      <vt:lpstr>Clinical Manifestations </vt:lpstr>
      <vt:lpstr>Clinical Manifestations </vt:lpstr>
      <vt:lpstr>Risk Factors</vt:lpstr>
      <vt:lpstr>Risk Factors</vt:lpstr>
      <vt:lpstr>الشريحة 15</vt:lpstr>
      <vt:lpstr>Metabolic Syndrome ?</vt:lpstr>
      <vt:lpstr>الشريحة 17</vt:lpstr>
      <vt:lpstr>Diagnostic Approach </vt:lpstr>
      <vt:lpstr>Diagnostic Approach </vt:lpstr>
      <vt:lpstr>Prediabetes</vt:lpstr>
      <vt:lpstr>INVESTIGATIONS</vt:lpstr>
      <vt:lpstr>Fasting Plasma Glucose </vt:lpstr>
      <vt:lpstr>Post-Prandial Glucose Tolerance Test </vt:lpstr>
      <vt:lpstr>Glycated hemoglobin [HbA1c]</vt:lpstr>
      <vt:lpstr>Assignment </vt:lpstr>
      <vt:lpstr>To Summarize </vt:lpstr>
      <vt:lpstr>If you reach a diagnosis of DM</vt:lpstr>
      <vt:lpstr>COMPLICATIONS</vt:lpstr>
      <vt:lpstr>COMPLICATIONS</vt:lpstr>
      <vt:lpstr>COMPLICATIONS</vt:lpstr>
      <vt:lpstr>Macrovascular Complications </vt:lpstr>
      <vt:lpstr>Diabetic Retinopathy</vt:lpstr>
      <vt:lpstr>Diabetic Retinopathy</vt:lpstr>
      <vt:lpstr>Diabetic Nephropathy</vt:lpstr>
      <vt:lpstr>Diabetic Nephropathy</vt:lpstr>
      <vt:lpstr>Diabetic Neuropathy</vt:lpstr>
      <vt:lpstr>Diabetic Neuropathy</vt:lpstr>
      <vt:lpstr>Diabetic Neuropathy</vt:lpstr>
      <vt:lpstr>Diabetic Neuropathy</vt:lpstr>
      <vt:lpstr>Diabetic Neuropathy Management</vt:lpstr>
      <vt:lpstr>Diabetic Foot</vt:lpstr>
      <vt:lpstr>Diabetic Foot</vt:lpstr>
      <vt:lpstr>Management of Diabetes</vt:lpstr>
      <vt:lpstr>Lifestyle Modifications </vt:lpstr>
      <vt:lpstr>Lifestyle Modifications </vt:lpstr>
      <vt:lpstr>الشريحة 46</vt:lpstr>
      <vt:lpstr>الشريحة 47</vt:lpstr>
      <vt:lpstr>الشريحة 48</vt:lpstr>
      <vt:lpstr>Pharmacological treatment </vt:lpstr>
      <vt:lpstr>Metformin </vt:lpstr>
      <vt:lpstr>Metformin </vt:lpstr>
      <vt:lpstr>Sodium-glucose cotransporter 2 inhibitors SGLT2-Inhibitors  </vt:lpstr>
      <vt:lpstr>GLP-1 analogs</vt:lpstr>
      <vt:lpstr>Thiazolidinediones </vt:lpstr>
      <vt:lpstr>DPP-4 inhibitors</vt:lpstr>
      <vt:lpstr>Sulfonylurea </vt:lpstr>
      <vt:lpstr>α-Glucosidase inhibitors.  </vt:lpstr>
      <vt:lpstr>α-Glucosidase inhibitors.  </vt:lpstr>
      <vt:lpstr>Insulin Therapy</vt:lpstr>
      <vt:lpstr>الشريحة 60</vt:lpstr>
      <vt:lpstr>الشريحة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MILLETUS</dc:title>
  <dc:creator>Abdullah Jadallah</dc:creator>
  <cp:lastModifiedBy>hassan</cp:lastModifiedBy>
  <cp:revision>32</cp:revision>
  <dcterms:created xsi:type="dcterms:W3CDTF">2022-03-12T09:35:43Z</dcterms:created>
  <dcterms:modified xsi:type="dcterms:W3CDTF">2022-03-27T08:59:01Z</dcterms:modified>
</cp:coreProperties>
</file>