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jpeg" ContentType="image/jpeg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16.xml" ContentType="application/vnd.openxmlformats-officedocument.presentationml.slide+xml"/>
  <Override PartName="/ppt/slides/slide20.xml" ContentType="application/vnd.openxmlformats-officedocument.presentationml.slide+xml"/>
  <Override PartName="/ppt/slides/slide15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6"/>
  </p:notesMasterIdLst>
  <p:sldIdLst>
    <p:sldId id="1197" r:id="rId2"/>
    <p:sldId id="1203" r:id="rId3"/>
    <p:sldId id="1206" r:id="rId4"/>
    <p:sldId id="1207" r:id="rId5"/>
    <p:sldId id="1208" r:id="rId6"/>
    <p:sldId id="1200" r:id="rId7"/>
    <p:sldId id="1201" r:id="rId8"/>
    <p:sldId id="1202" r:id="rId9"/>
    <p:sldId id="1188" r:id="rId10"/>
    <p:sldId id="1113" r:id="rId11"/>
    <p:sldId id="1118" r:id="rId12"/>
    <p:sldId id="1130" r:id="rId13"/>
    <p:sldId id="717" r:id="rId14"/>
    <p:sldId id="746" r:id="rId15"/>
    <p:sldId id="1015" r:id="rId16"/>
    <p:sldId id="1133" r:id="rId17"/>
    <p:sldId id="1190" r:id="rId18"/>
    <p:sldId id="1027" r:id="rId19"/>
    <p:sldId id="266" r:id="rId20"/>
    <p:sldId id="267" r:id="rId21"/>
    <p:sldId id="1155" r:id="rId22"/>
    <p:sldId id="1191" r:id="rId23"/>
    <p:sldId id="1192" r:id="rId24"/>
    <p:sldId id="1157" r:id="rId25"/>
    <p:sldId id="1204" r:id="rId26"/>
    <p:sldId id="1039" r:id="rId27"/>
    <p:sldId id="1193" r:id="rId28"/>
    <p:sldId id="1174" r:id="rId29"/>
    <p:sldId id="1045" r:id="rId30"/>
    <p:sldId id="1063" r:id="rId31"/>
    <p:sldId id="1064" r:id="rId32"/>
    <p:sldId id="1049" r:id="rId33"/>
    <p:sldId id="1051" r:id="rId34"/>
    <p:sldId id="1066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CCECFF"/>
    <a:srgbClr val="008000"/>
    <a:srgbClr val="00FFFF"/>
    <a:srgbClr val="FF3399"/>
    <a:srgbClr val="F87AE9"/>
    <a:srgbClr val="005426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94491" autoAdjust="0"/>
  </p:normalViewPr>
  <p:slideViewPr>
    <p:cSldViewPr showGuides="1">
      <p:cViewPr>
        <p:scale>
          <a:sx n="66" d="100"/>
          <a:sy n="66" d="100"/>
        </p:scale>
        <p:origin x="-1182" y="-180"/>
      </p:cViewPr>
      <p:guideLst>
        <p:guide orient="horz" pos="2160"/>
        <p:guide pos="29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ustomXml" Target="../customXml/item3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4AB7D08-93A6-4B24-B4AD-B4F15515FA49}" type="datetimeFigureOut">
              <a:rPr lang="en-US"/>
              <a:pPr>
                <a:defRPr/>
              </a:pPr>
              <a:t>5/7/2022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F3C58E2-295B-480D-BCA4-1940DAC308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AA0E32-DA15-43B3-A045-5B0C35450E2D}" type="slidenum">
              <a:rPr lang="en-AU" smtClean="0"/>
              <a:pPr>
                <a:defRPr/>
              </a:pPr>
              <a:t>2</a:t>
            </a:fld>
            <a:endParaRPr lang="en-AU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AFCA83-9D6B-4A8E-9C3A-9150BBDEE0BE}" type="slidenum">
              <a:rPr lang="en-AU" smtClean="0"/>
              <a:pPr>
                <a:defRPr/>
              </a:pPr>
              <a:t>9</a:t>
            </a:fld>
            <a:endParaRPr lang="en-AU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FDC6043-F412-4D37-94DE-88EE44A466EB}" type="slidenum">
              <a:rPr lang="en-AU" smtClean="0"/>
              <a:pPr>
                <a:defRPr/>
              </a:pPr>
              <a:t>17</a:t>
            </a:fld>
            <a:endParaRPr lang="en-AU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52C786-6018-46C1-BBAB-833CF2D3FE17}" type="slidenum">
              <a:rPr lang="en-AU" smtClean="0"/>
              <a:pPr>
                <a:defRPr/>
              </a:pPr>
              <a:t>22</a:t>
            </a:fld>
            <a:endParaRPr lang="en-AU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2E259F-9B08-4001-BC87-5D3997C5FC08}" type="slidenum">
              <a:rPr lang="en-AU" smtClean="0"/>
              <a:pPr>
                <a:defRPr/>
              </a:pPr>
              <a:t>23</a:t>
            </a:fld>
            <a:endParaRPr lang="en-AU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FB0EC11-BC1D-4614-B343-8F4B1C018F88}" type="slidenum">
              <a:rPr lang="en-AU" smtClean="0"/>
              <a:pPr>
                <a:defRPr/>
              </a:pPr>
              <a:t>27</a:t>
            </a:fld>
            <a:endParaRPr lang="en-AU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C2C61-3090-4B54-9F2B-91058DCCD7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D6A1E-5C6F-4BF0-9DE6-B89C10B2CA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69BF7-08BA-4C94-B8F9-C0CDB0D638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7993C-E303-4408-91D5-B844A807C6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4224C-0FEA-408A-8E50-8A68B222D9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CF0A7-B8DC-4D5C-9D65-0DCACB2C22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05BAB-4740-4BF1-9ED0-F43383C29C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2B484-2D4E-495A-BE38-CECFCB7930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117A9-A9CD-4C24-B453-4BB850A6FB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D92E0-DCF2-47CE-B8A5-315CD97539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99332-0400-4BA1-983B-5480B390E5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58A1B4-68A5-42E5-B261-2F70FC3A0D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spd="med">
    <p:fade thruBlk="1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927100"/>
          </a:xfrm>
        </p:spPr>
        <p:txBody>
          <a:bodyPr/>
          <a:lstStyle/>
          <a:p>
            <a:r>
              <a:rPr lang="en-US" sz="3600" b="1" smtClean="0">
                <a:solidFill>
                  <a:srgbClr val="FF0000"/>
                </a:solidFill>
              </a:rPr>
              <a:t>Steroids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4525963"/>
          </a:xfrm>
        </p:spPr>
        <p:txBody>
          <a:bodyPr/>
          <a:lstStyle/>
          <a:p>
            <a:pPr>
              <a:defRPr/>
            </a:pPr>
            <a:r>
              <a:rPr lang="en-US" sz="2400" b="1" dirty="0"/>
              <a:t>Steroids are group of plant and animal lipids that have a similar </a:t>
            </a:r>
            <a:r>
              <a:rPr lang="en-US" sz="2400" b="1" dirty="0" err="1"/>
              <a:t>tetracyclic</a:t>
            </a:r>
            <a:r>
              <a:rPr lang="en-US" sz="2400" b="1" dirty="0"/>
              <a:t> nucleus.</a:t>
            </a:r>
          </a:p>
          <a:p>
            <a:pPr>
              <a:buFont typeface="Arial" charset="0"/>
              <a:buNone/>
              <a:defRPr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Font typeface="Arial" charset="0"/>
              <a:buNone/>
              <a:defRPr/>
            </a:pPr>
            <a:endParaRPr lang="en-US" sz="2400" b="1" dirty="0">
              <a:solidFill>
                <a:srgbClr val="0070C0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en-US" sz="2400" b="1" u="sng" dirty="0">
                <a:solidFill>
                  <a:srgbClr val="FF0000"/>
                </a:solidFill>
              </a:rPr>
              <a:t>Steroid nucleus:</a:t>
            </a:r>
          </a:p>
          <a:p>
            <a:pPr algn="just">
              <a:defRPr/>
            </a:pPr>
            <a:r>
              <a:rPr lang="en-US" sz="2000" b="1" dirty="0"/>
              <a:t>So </a:t>
            </a:r>
            <a:r>
              <a:rPr lang="en-US" sz="2000" b="1" dirty="0" smtClean="0"/>
              <a:t>these rings are </a:t>
            </a:r>
            <a:r>
              <a:rPr lang="en-US" sz="2000" b="1" dirty="0"/>
              <a:t>composed of </a:t>
            </a:r>
            <a:r>
              <a:rPr lang="en-US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</a:t>
            </a:r>
            <a:r>
              <a:rPr lang="en-US" sz="2000" b="1" dirty="0"/>
              <a:t> carbon atoms besides two methyl groups (C</a:t>
            </a:r>
            <a:r>
              <a:rPr lang="en-US" sz="2000" b="1" baseline="-25000" dirty="0"/>
              <a:t>18</a:t>
            </a:r>
            <a:r>
              <a:rPr lang="en-US" sz="2000" b="1" dirty="0"/>
              <a:t>, C</a:t>
            </a:r>
            <a:r>
              <a:rPr lang="en-US" sz="2000" b="1" baseline="-25000" dirty="0"/>
              <a:t>19</a:t>
            </a:r>
            <a:r>
              <a:rPr lang="en-US" sz="2000" b="1" dirty="0"/>
              <a:t>). </a:t>
            </a:r>
          </a:p>
          <a:p>
            <a:pPr algn="just">
              <a:defRPr/>
            </a:pPr>
            <a:r>
              <a:rPr lang="en-US" sz="2000" b="1" dirty="0"/>
              <a:t>There is a methyl group at C</a:t>
            </a:r>
            <a:r>
              <a:rPr lang="en-US" sz="2000" b="1" baseline="-25000" dirty="0"/>
              <a:t>10</a:t>
            </a:r>
            <a:r>
              <a:rPr lang="en-US" sz="2000" b="1" dirty="0"/>
              <a:t> (it makes </a:t>
            </a:r>
            <a:r>
              <a:rPr lang="en-US" sz="2000" b="1" dirty="0">
                <a:solidFill>
                  <a:schemeClr val="tx2"/>
                </a:solidFill>
              </a:rPr>
              <a:t>C 19 </a:t>
            </a:r>
            <a:r>
              <a:rPr lang="en-US" sz="2000" b="1" dirty="0"/>
              <a:t>).</a:t>
            </a:r>
          </a:p>
          <a:p>
            <a:pPr algn="just">
              <a:defRPr/>
            </a:pPr>
            <a:r>
              <a:rPr lang="en-US" sz="2000" b="1" dirty="0" smtClean="0"/>
              <a:t>And there </a:t>
            </a:r>
            <a:r>
              <a:rPr lang="en-US" sz="2000" b="1" dirty="0"/>
              <a:t>is </a:t>
            </a:r>
            <a:r>
              <a:rPr lang="en-US" sz="2000" b="1" dirty="0" smtClean="0"/>
              <a:t>another </a:t>
            </a:r>
            <a:r>
              <a:rPr lang="en-US" sz="2000" b="1" dirty="0"/>
              <a:t>methyl group at C</a:t>
            </a:r>
            <a:r>
              <a:rPr lang="en-US" sz="2000" b="1" baseline="-25000" dirty="0"/>
              <a:t>13</a:t>
            </a:r>
            <a:r>
              <a:rPr lang="en-US" sz="2000" b="1" dirty="0"/>
              <a:t> (it makes </a:t>
            </a:r>
            <a:r>
              <a:rPr lang="en-US" sz="2000" b="1" dirty="0">
                <a:solidFill>
                  <a:schemeClr val="tx2"/>
                </a:solidFill>
              </a:rPr>
              <a:t>C18</a:t>
            </a:r>
            <a:r>
              <a:rPr lang="en-US" sz="2000" b="1" dirty="0"/>
              <a:t>).</a:t>
            </a:r>
          </a:p>
          <a:p>
            <a:pPr>
              <a:buFont typeface="Arial" charset="0"/>
              <a:buNone/>
              <a:defRPr/>
            </a:pP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</a:p>
          <a:p>
            <a:pPr>
              <a:defRPr/>
            </a:pPr>
            <a:endParaRPr lang="en-US" sz="2400" b="1" dirty="0">
              <a:solidFill>
                <a:srgbClr val="0070C0"/>
              </a:solidFill>
            </a:endParaRPr>
          </a:p>
          <a:p>
            <a:pPr>
              <a:defRPr/>
            </a:pPr>
            <a:endParaRPr lang="en-US" dirty="0"/>
          </a:p>
          <a:p>
            <a:pPr>
              <a:buFont typeface="Arial" charset="0"/>
              <a:buNone/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pic>
        <p:nvPicPr>
          <p:cNvPr id="2052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3" y="1571625"/>
            <a:ext cx="2643187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05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813" y="4597400"/>
            <a:ext cx="6572250" cy="2000250"/>
          </a:xfrm>
          <a:prstGeom prst="rect">
            <a:avLst/>
          </a:prstGeom>
          <a:noFill/>
          <a:ln w="92075" cmpd="thinThick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</a:rPr>
              <a:t>Steroid hormones: chemical structure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1267" name="Picture 3" descr="C:\Documents and Settings\Administrator\Desktop\steroid hor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563" y="1857375"/>
            <a:ext cx="781050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320447" y="1500174"/>
            <a:ext cx="822661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C21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86248" y="1428736"/>
            <a:ext cx="822661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C21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00826" y="1357298"/>
            <a:ext cx="822661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C21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85852" y="6072206"/>
            <a:ext cx="822661" cy="523220"/>
          </a:xfrm>
          <a:prstGeom prst="rect">
            <a:avLst/>
          </a:prstGeom>
          <a:solidFill>
            <a:srgbClr val="00206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C21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71934" y="6072206"/>
            <a:ext cx="822661" cy="523220"/>
          </a:xfrm>
          <a:prstGeom prst="rect">
            <a:avLst/>
          </a:prstGeom>
          <a:solidFill>
            <a:srgbClr val="005426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+mn-lt"/>
                <a:cs typeface="+mn-cs"/>
              </a:rPr>
              <a:t>C18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72264" y="6072206"/>
            <a:ext cx="822661" cy="523220"/>
          </a:xfrm>
          <a:prstGeom prst="rect">
            <a:avLst/>
          </a:prstGeom>
          <a:solidFill>
            <a:srgbClr val="F87AE9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latin typeface="+mn-lt"/>
                <a:cs typeface="+mn-cs"/>
              </a:rPr>
              <a:t>C19 </a:t>
            </a:r>
          </a:p>
        </p:txBody>
      </p:sp>
      <p:sp>
        <p:nvSpPr>
          <p:cNvPr id="15" name="Oval 14"/>
          <p:cNvSpPr/>
          <p:nvPr/>
        </p:nvSpPr>
        <p:spPr>
          <a:xfrm>
            <a:off x="7143750" y="1928813"/>
            <a:ext cx="642938" cy="714375"/>
          </a:xfrm>
          <a:prstGeom prst="ellipse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571875" y="4857750"/>
            <a:ext cx="785813" cy="1000125"/>
          </a:xfrm>
          <a:prstGeom prst="ellipse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4-Point Star 16"/>
          <p:cNvSpPr/>
          <p:nvPr/>
        </p:nvSpPr>
        <p:spPr>
          <a:xfrm>
            <a:off x="4000500" y="4572000"/>
            <a:ext cx="357188" cy="214313"/>
          </a:xfrm>
          <a:prstGeom prst="star4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1438"/>
            <a:ext cx="8229600" cy="1143001"/>
          </a:xfrm>
        </p:spPr>
        <p:txBody>
          <a:bodyPr/>
          <a:lstStyle/>
          <a:p>
            <a:pPr algn="l" eaLnBrk="1" hangingPunct="1"/>
            <a:r>
              <a:rPr lang="en-US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Steroid hormones: Characteristics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857250"/>
            <a:ext cx="8286750" cy="490061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z="2200" b="1" smtClean="0">
                <a:latin typeface="Arial" charset="0"/>
                <a:cs typeface="Arial" charset="0"/>
              </a:rPr>
              <a:t>Steroid hormones: produced in the </a:t>
            </a:r>
            <a:r>
              <a:rPr lang="en-US" sz="2200" b="1" i="1" smtClean="0">
                <a:solidFill>
                  <a:srgbClr val="0070C0"/>
                </a:solidFill>
                <a:latin typeface="Arial" charset="0"/>
                <a:cs typeface="Arial" charset="0"/>
              </a:rPr>
              <a:t>adrenal cortex</a:t>
            </a:r>
            <a:r>
              <a:rPr lang="en-US" sz="2200" b="1" smtClean="0">
                <a:latin typeface="Arial" charset="0"/>
                <a:cs typeface="Arial" charset="0"/>
              </a:rPr>
              <a:t>, </a:t>
            </a:r>
            <a:r>
              <a:rPr lang="en-US" sz="2200" b="1" i="1" smtClean="0">
                <a:solidFill>
                  <a:srgbClr val="0070C0"/>
                </a:solidFill>
                <a:latin typeface="Arial" charset="0"/>
                <a:cs typeface="Arial" charset="0"/>
              </a:rPr>
              <a:t>testis</a:t>
            </a:r>
            <a:r>
              <a:rPr lang="en-US" sz="2200" b="1" smtClean="0">
                <a:latin typeface="Arial" charset="0"/>
                <a:cs typeface="Arial" charset="0"/>
              </a:rPr>
              <a:t>, </a:t>
            </a:r>
            <a:r>
              <a:rPr lang="en-US" sz="2200" b="1" i="1" smtClean="0">
                <a:solidFill>
                  <a:srgbClr val="0070C0"/>
                </a:solidFill>
                <a:latin typeface="Arial" charset="0"/>
                <a:cs typeface="Arial" charset="0"/>
              </a:rPr>
              <a:t>ovary</a:t>
            </a:r>
            <a:r>
              <a:rPr lang="en-US" sz="2200" b="1" smtClean="0">
                <a:latin typeface="Arial" charset="0"/>
                <a:cs typeface="Arial" charset="0"/>
              </a:rPr>
              <a:t>, and </a:t>
            </a:r>
            <a:r>
              <a:rPr lang="en-US" sz="2200" b="1" i="1" smtClean="0">
                <a:solidFill>
                  <a:srgbClr val="0070C0"/>
                </a:solidFill>
                <a:latin typeface="Arial" charset="0"/>
                <a:cs typeface="Arial" charset="0"/>
              </a:rPr>
              <a:t>some peripheral tissues </a:t>
            </a:r>
            <a:r>
              <a:rPr lang="en-US" sz="2200" b="1" smtClean="0">
                <a:latin typeface="Arial" charset="0"/>
                <a:cs typeface="Arial" charset="0"/>
              </a:rPr>
              <a:t>(adipose tissue, the brain).</a:t>
            </a:r>
          </a:p>
          <a:p>
            <a:pPr algn="just" eaLnBrk="1" hangingPunct="1">
              <a:lnSpc>
                <a:spcPct val="90000"/>
              </a:lnSpc>
            </a:pPr>
            <a:endParaRPr lang="en-US" sz="2200" b="1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2200" b="1" smtClean="0">
                <a:latin typeface="Arial" charset="0"/>
                <a:cs typeface="Arial" charset="0"/>
              </a:rPr>
              <a:t>All steroids are lipid soluble and thus are freely permeable to membranes so are </a:t>
            </a:r>
            <a:r>
              <a:rPr lang="en-US" sz="2200" b="1" smtClean="0">
                <a:solidFill>
                  <a:srgbClr val="0070C0"/>
                </a:solidFill>
                <a:latin typeface="Arial" charset="0"/>
                <a:cs typeface="Arial" charset="0"/>
              </a:rPr>
              <a:t>not stored </a:t>
            </a:r>
            <a:r>
              <a:rPr lang="en-US" sz="2200" b="1" smtClean="0">
                <a:latin typeface="Arial" charset="0"/>
                <a:cs typeface="Arial" charset="0"/>
              </a:rPr>
              <a:t>in cells.</a:t>
            </a:r>
          </a:p>
          <a:p>
            <a:pPr algn="just" eaLnBrk="1" hangingPunct="1">
              <a:lnSpc>
                <a:spcPct val="90000"/>
              </a:lnSpc>
            </a:pPr>
            <a:endParaRPr lang="en-US" sz="2200" b="1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2200" b="1" smtClean="0">
                <a:latin typeface="Arial" charset="0"/>
                <a:cs typeface="Arial" charset="0"/>
              </a:rPr>
              <a:t>Steroid hormones are not water soluble so have to be carried in the blood complexed to </a:t>
            </a:r>
            <a:r>
              <a:rPr lang="en-US" sz="2200" b="1" smtClean="0">
                <a:solidFill>
                  <a:srgbClr val="0070C0"/>
                </a:solidFill>
                <a:latin typeface="Arial" charset="0"/>
                <a:cs typeface="Arial" charset="0"/>
              </a:rPr>
              <a:t>specific binding globulins. </a:t>
            </a:r>
          </a:p>
          <a:p>
            <a:pPr algn="just" eaLnBrk="1" hangingPunct="1">
              <a:lnSpc>
                <a:spcPct val="90000"/>
              </a:lnSpc>
            </a:pPr>
            <a:endParaRPr lang="en-US" sz="2200" b="1" smtClean="0">
              <a:solidFill>
                <a:srgbClr val="0070C0"/>
              </a:solidFill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200" b="1" i="1" smtClean="0">
                <a:latin typeface="Arial" charset="0"/>
                <a:cs typeface="Arial" charset="0"/>
              </a:rPr>
              <a:t>Corticosteroid binding globulin </a:t>
            </a:r>
            <a:r>
              <a:rPr lang="en-US" sz="2200" b="1" smtClean="0">
                <a:latin typeface="Arial" charset="0"/>
                <a:cs typeface="Arial" charset="0"/>
              </a:rPr>
              <a:t>carries cortisol</a:t>
            </a:r>
            <a:endParaRPr lang="en-US" sz="2200" b="1" u="sng" smtClean="0">
              <a:latin typeface="Arial" charset="0"/>
              <a:cs typeface="Arial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200" b="1" i="1" smtClean="0">
                <a:latin typeface="Arial" charset="0"/>
                <a:cs typeface="Arial" charset="0"/>
              </a:rPr>
              <a:t>Sex steroid binding globulin </a:t>
            </a:r>
            <a:r>
              <a:rPr lang="en-US" sz="2200" b="1" smtClean="0">
                <a:latin typeface="Arial" charset="0"/>
                <a:cs typeface="Arial" charset="0"/>
              </a:rPr>
              <a:t>carries testosterone and estradiol.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endParaRPr lang="en-US" sz="2200" b="1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98488" y="142875"/>
            <a:ext cx="7759700" cy="1130300"/>
          </a:xfrm>
        </p:spPr>
        <p:txBody>
          <a:bodyPr lIns="90488" tIns="44450" rIns="90488" bIns="44450"/>
          <a:lstStyle/>
          <a:p>
            <a:pPr algn="just" eaLnBrk="1" hangingPunct="1"/>
            <a:r>
              <a:rPr lang="en-US" sz="28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How does the synthesis of steroids differ from that of peptide hormones?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214438"/>
            <a:ext cx="8358187" cy="4900612"/>
          </a:xfrm>
        </p:spPr>
        <p:txBody>
          <a:bodyPr lIns="90488" tIns="44450" rIns="90488" bIns="44450" rtlCol="0">
            <a:noAutofit/>
          </a:bodyPr>
          <a:lstStyle/>
          <a:p>
            <a:pPr algn="just" eaLnBrk="1" fontAlgn="auto" hangingPunct="1">
              <a:spcBef>
                <a:spcPct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400" b="1" dirty="0" smtClean="0"/>
              <a:t>While peptide hormones are encoded by specific genes, steroid hormones are synthesized from the enzymatic modification of cholesterol.</a:t>
            </a:r>
          </a:p>
          <a:p>
            <a:pPr algn="just" eaLnBrk="1" fontAlgn="auto" hangingPunct="1">
              <a:spcBef>
                <a:spcPct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400" b="1" dirty="0" smtClean="0"/>
              <a:t>Thus, there is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gene </a:t>
            </a:r>
            <a:r>
              <a:rPr lang="en-US" sz="2400" b="1" dirty="0" smtClean="0"/>
              <a:t>which encodes ex, </a:t>
            </a:r>
            <a:r>
              <a:rPr lang="en-US" sz="2400" b="1" dirty="0" err="1" smtClean="0"/>
              <a:t>aldosterone</a:t>
            </a:r>
            <a:r>
              <a:rPr lang="en-US" sz="2400" b="1" dirty="0" smtClean="0"/>
              <a:t>.</a:t>
            </a:r>
          </a:p>
          <a:p>
            <a:pPr algn="just" eaLnBrk="1" fontAlgn="auto" hangingPunct="1">
              <a:spcBef>
                <a:spcPct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600" b="1" i="1" u="sng" dirty="0" smtClean="0">
                <a:solidFill>
                  <a:srgbClr val="FF0000"/>
                </a:solidFill>
              </a:rPr>
              <a:t>As a result</a:t>
            </a:r>
            <a:r>
              <a:rPr lang="en-US" sz="2600" b="1" u="sng" dirty="0" smtClean="0">
                <a:solidFill>
                  <a:srgbClr val="FF0000"/>
                </a:solidFill>
              </a:rPr>
              <a:t>:</a:t>
            </a:r>
          </a:p>
          <a:p>
            <a:pPr algn="just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b="1" dirty="0" smtClean="0"/>
              <a:t>	- There are far </a:t>
            </a:r>
            <a:r>
              <a:rPr lang="en-US" sz="2400" b="1" dirty="0" smtClean="0">
                <a:solidFill>
                  <a:srgbClr val="0070C0"/>
                </a:solidFill>
              </a:rPr>
              <a:t>fewer different types </a:t>
            </a:r>
            <a:r>
              <a:rPr lang="en-US" sz="2400" b="1" dirty="0" smtClean="0"/>
              <a:t>of steroid hormones than peptide hormones.</a:t>
            </a:r>
          </a:p>
          <a:p>
            <a:pPr algn="just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b="1" dirty="0" smtClean="0"/>
              <a:t>	- Steroid structures are the </a:t>
            </a:r>
            <a:r>
              <a:rPr lang="en-US" sz="2400" b="1" dirty="0" smtClean="0">
                <a:solidFill>
                  <a:srgbClr val="0070C0"/>
                </a:solidFill>
              </a:rPr>
              <a:t>same </a:t>
            </a:r>
            <a:r>
              <a:rPr lang="en-US" sz="2400" b="1" dirty="0" smtClean="0"/>
              <a:t>from species to species.</a:t>
            </a:r>
          </a:p>
          <a:p>
            <a:pPr algn="just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b="1" dirty="0" smtClean="0"/>
              <a:t>	- The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regulation of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steroidogenesis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smtClean="0"/>
              <a:t>involves </a:t>
            </a:r>
            <a:r>
              <a:rPr lang="en-US" sz="2400" b="1" dirty="0" smtClean="0">
                <a:solidFill>
                  <a:srgbClr val="0070C0"/>
                </a:solidFill>
              </a:rPr>
              <a:t>control of the enzymes which modify cholesterol </a:t>
            </a:r>
            <a:r>
              <a:rPr lang="en-US" sz="2400" b="1" dirty="0" smtClean="0"/>
              <a:t>into the steroid hormone of interest.</a:t>
            </a:r>
          </a:p>
          <a:p>
            <a:pPr algn="just"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Steroid hormones are </a:t>
            </a:r>
            <a:r>
              <a:rPr lang="en-US" sz="2400" b="1" dirty="0" smtClean="0">
                <a:solidFill>
                  <a:srgbClr val="0070C0"/>
                </a:solidFill>
              </a:rPr>
              <a:t>slower acting </a:t>
            </a:r>
            <a:r>
              <a:rPr lang="en-US" sz="2400" b="1" dirty="0" smtClean="0"/>
              <a:t>and have </a:t>
            </a:r>
            <a:r>
              <a:rPr lang="en-US" sz="2400" b="1" dirty="0" smtClean="0">
                <a:solidFill>
                  <a:srgbClr val="0070C0"/>
                </a:solidFill>
              </a:rPr>
              <a:t>longer half-life </a:t>
            </a:r>
            <a:r>
              <a:rPr lang="en-US" sz="2400" b="1" dirty="0" smtClean="0"/>
              <a:t>than peptide hormones.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3200" b="1" smtClean="0">
                <a:solidFill>
                  <a:srgbClr val="FF0000"/>
                </a:solidFill>
                <a:latin typeface="Arial" charset="0"/>
              </a:rPr>
              <a:t>Steroid hormones: mechanism of action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525962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z="2400" b="1" smtClean="0">
                <a:cs typeface="Times New Roman" pitchFamily="18" charset="0"/>
              </a:rPr>
              <a:t>Enzymes which produce steroid hormones from cholesterol are located in </a:t>
            </a:r>
            <a:r>
              <a:rPr lang="en-US" sz="2400" b="1" smtClean="0">
                <a:solidFill>
                  <a:srgbClr val="0070C0"/>
                </a:solidFill>
                <a:cs typeface="Times New Roman" pitchFamily="18" charset="0"/>
              </a:rPr>
              <a:t>mitochondria</a:t>
            </a:r>
            <a:r>
              <a:rPr lang="en-US" sz="2400" b="1" smtClean="0">
                <a:cs typeface="Times New Roman" pitchFamily="18" charset="0"/>
              </a:rPr>
              <a:t> and smooth endoplasmic reticulum (</a:t>
            </a:r>
            <a:r>
              <a:rPr lang="en-US" sz="2400" b="1" smtClean="0">
                <a:solidFill>
                  <a:srgbClr val="0070C0"/>
                </a:solidFill>
                <a:cs typeface="Times New Roman" pitchFamily="18" charset="0"/>
              </a:rPr>
              <a:t>ER</a:t>
            </a:r>
            <a:r>
              <a:rPr lang="en-US" sz="2400" b="1" smtClean="0">
                <a:cs typeface="Times New Roman" pitchFamily="18" charset="0"/>
              </a:rPr>
              <a:t>).</a:t>
            </a:r>
          </a:p>
          <a:p>
            <a:pPr algn="just" eaLnBrk="1" hangingPunct="1">
              <a:lnSpc>
                <a:spcPct val="90000"/>
              </a:lnSpc>
            </a:pPr>
            <a:endParaRPr lang="en-US" sz="2400" b="1" smtClean="0">
              <a:cs typeface="Times New Roman" pitchFamily="18" charset="0"/>
            </a:endParaRPr>
          </a:p>
          <a:p>
            <a:pPr algn="just" eaLnBrk="1" hangingPunct="1">
              <a:buFont typeface="Arial" charset="0"/>
              <a:buNone/>
            </a:pPr>
            <a:r>
              <a:rPr lang="en-US" sz="2600" b="1" smtClean="0">
                <a:solidFill>
                  <a:srgbClr val="FF0000"/>
                </a:solidFill>
              </a:rPr>
              <a:t>Functions of steroid hormones: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400" b="1" smtClean="0"/>
              <a:t>Steroid hormones play important roles in: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en-US" sz="2400" b="1" smtClean="0"/>
              <a:t>	- carbohydrates regulation (glucocorticoids)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en-US" sz="2400" b="1" smtClean="0"/>
              <a:t>	- minerals balance (mineralocorticoids)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r>
              <a:rPr lang="en-US" sz="2400" b="1" smtClean="0"/>
              <a:t>	- reproductive functions (gonadal steroids)</a:t>
            </a: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endParaRPr lang="en-US" sz="2400" b="1" smtClean="0"/>
          </a:p>
          <a:p>
            <a:pPr algn="just" eaLnBrk="1" hangingPunct="1">
              <a:lnSpc>
                <a:spcPct val="90000"/>
              </a:lnSpc>
            </a:pPr>
            <a:r>
              <a:rPr lang="en-US" sz="2400" b="1" smtClean="0"/>
              <a:t>Steroids also play roles in inflammatory responses, stress responses, bone metabolism, cardiovascular fitness, behavior, cognition, and mood.</a:t>
            </a:r>
          </a:p>
          <a:p>
            <a:pPr algn="just" eaLnBrk="1" hangingPunct="1">
              <a:buFont typeface="Arial" charset="0"/>
              <a:buNone/>
            </a:pPr>
            <a:endParaRPr lang="en-US" sz="2400" b="1" smtClean="0"/>
          </a:p>
          <a:p>
            <a:pPr algn="just" eaLnBrk="1" hangingPunct="1">
              <a:buFont typeface="Arial" charset="0"/>
              <a:buNone/>
            </a:pPr>
            <a:r>
              <a:rPr lang="en-US" sz="2400" b="1" smtClean="0"/>
              <a:t> </a:t>
            </a:r>
            <a:endParaRPr lang="en-US" sz="2400" b="1" smtClean="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Arial" charset="0"/>
              <a:buNone/>
            </a:pPr>
            <a:endParaRPr lang="en-US" sz="2400" b="1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0" y="2101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ar-JO">
              <a:latin typeface="Calibri" pitchFamily="34" charset="0"/>
            </a:endParaRPr>
          </a:p>
        </p:txBody>
      </p:sp>
      <p:graphicFrame>
        <p:nvGraphicFramePr>
          <p:cNvPr id="242725" name="Group 37"/>
          <p:cNvGraphicFramePr>
            <a:graphicFrameLocks noGrp="1"/>
          </p:cNvGraphicFramePr>
          <p:nvPr/>
        </p:nvGraphicFramePr>
        <p:xfrm>
          <a:off x="533400" y="1376363"/>
          <a:ext cx="8153400" cy="2834640"/>
        </p:xfrm>
        <a:graphic>
          <a:graphicData uri="http://schemas.openxmlformats.org/drawingml/2006/table">
            <a:tbl>
              <a:tblPr/>
              <a:tblGrid>
                <a:gridCol w="4324352"/>
                <a:gridCol w="3829048"/>
              </a:tblGrid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Product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Functions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Progesterone 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prepares uterus lining for implantation of ovum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Glucocorticoids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 (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cortisol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(produced in adrenal cortex)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promote gluconeogenesis;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favor breakdown of fat and protein (fuel mobilization);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anti-inflammatory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Mineralocorticoids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 (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aldosterone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) (produced in adrenal glands)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maintains blood volume and blood pressure by increasing sodium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reabsorption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 by kidney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85800" y="214313"/>
            <a:ext cx="7759700" cy="1130300"/>
          </a:xfrm>
          <a:prstGeom prst="rect">
            <a:avLst/>
          </a:prstGeom>
          <a:noFill/>
        </p:spPr>
        <p:txBody>
          <a:bodyPr lIns="90488" tIns="44450" rIns="90488" bIns="4445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S</a:t>
            </a:r>
            <a:r>
              <a:rPr lang="en-US" sz="3600" b="1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teroid</a:t>
            </a:r>
            <a:r>
              <a:rPr lang="en-US" sz="36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hormones: function </a:t>
            </a:r>
          </a:p>
        </p:txBody>
      </p:sp>
      <p:graphicFrame>
        <p:nvGraphicFramePr>
          <p:cNvPr id="6" name="Group 60"/>
          <p:cNvGraphicFramePr>
            <a:graphicFrameLocks noGrp="1"/>
          </p:cNvGraphicFramePr>
          <p:nvPr/>
        </p:nvGraphicFramePr>
        <p:xfrm>
          <a:off x="531813" y="4233863"/>
          <a:ext cx="8115328" cy="1686838"/>
        </p:xfrm>
        <a:graphic>
          <a:graphicData uri="http://schemas.openxmlformats.org/drawingml/2006/table">
            <a:tbl>
              <a:tblPr/>
              <a:tblGrid>
                <a:gridCol w="4357718"/>
                <a:gridCol w="3757610"/>
              </a:tblGrid>
              <a:tr h="8434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Androgens (testosterone)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(produced in testis primarily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)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pitchFamily="34" charset="0"/>
                        <a:ea typeface="ＭＳ Ｐゴシック" pitchFamily="-105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development of male secondary sex characteristics; prevents bone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resorption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ea typeface="ＭＳ Ｐゴシック" pitchFamily="-105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34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Estrogen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(produced in ovaries primarily but also in adipose cells of males and females)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development of female secondary sex characteristics; prevents bone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resorption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ea typeface="ＭＳ Ｐゴシック" pitchFamily="-105" charset="-128"/>
                          <a:cs typeface="Times New Roman" pitchFamily="18" charset="0"/>
                        </a:rPr>
                        <a:t>; increase HDL &amp; dec.LDL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</a:t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000125"/>
            <a:ext cx="8229600" cy="4525963"/>
          </a:xfrm>
        </p:spPr>
        <p:txBody>
          <a:bodyPr/>
          <a:lstStyle/>
          <a:p>
            <a:pPr algn="just" eaLnBrk="1" hangingPunct="1"/>
            <a:r>
              <a:rPr lang="en-US" sz="2400" b="1" smtClean="0"/>
              <a:t>All mammalian steroid hormones are formed from  Cholesterol via Pregnenolone.</a:t>
            </a:r>
          </a:p>
          <a:p>
            <a:pPr eaLnBrk="1" hangingPunct="1"/>
            <a:r>
              <a:rPr lang="en-US" sz="2400" b="1" smtClean="0">
                <a:solidFill>
                  <a:srgbClr val="C00000"/>
                </a:solidFill>
                <a:latin typeface="Arial" charset="0"/>
              </a:rPr>
              <a:t>Steroidogenic enzymes:</a:t>
            </a:r>
            <a:endParaRPr lang="en-US" sz="2400" b="1" smtClean="0">
              <a:solidFill>
                <a:srgbClr val="008000"/>
              </a:solidFill>
            </a:endParaRPr>
          </a:p>
          <a:p>
            <a:pPr eaLnBrk="1" hangingPunct="1">
              <a:buFontTx/>
              <a:buNone/>
            </a:pPr>
            <a:endParaRPr lang="en-US" b="1" smtClean="0"/>
          </a:p>
          <a:p>
            <a:pPr eaLnBrk="1" hangingPunct="1">
              <a:buFontTx/>
              <a:buNone/>
            </a:pPr>
            <a:endParaRPr lang="en-US" b="1" smtClean="0"/>
          </a:p>
        </p:txBody>
      </p:sp>
      <p:grpSp>
        <p:nvGrpSpPr>
          <p:cNvPr id="16388" name="Group 3"/>
          <p:cNvGrpSpPr>
            <a:grpSpLocks/>
          </p:cNvGrpSpPr>
          <p:nvPr/>
        </p:nvGrpSpPr>
        <p:grpSpPr bwMode="auto">
          <a:xfrm>
            <a:off x="357188" y="2500313"/>
            <a:ext cx="8572500" cy="4052887"/>
            <a:chOff x="-3" y="-3"/>
            <a:chExt cx="3806" cy="3345"/>
          </a:xfrm>
        </p:grpSpPr>
        <p:grpSp>
          <p:nvGrpSpPr>
            <p:cNvPr id="16389" name="Group 4"/>
            <p:cNvGrpSpPr>
              <a:grpSpLocks/>
            </p:cNvGrpSpPr>
            <p:nvPr/>
          </p:nvGrpSpPr>
          <p:grpSpPr bwMode="auto">
            <a:xfrm>
              <a:off x="-3" y="0"/>
              <a:ext cx="3803" cy="3339"/>
              <a:chOff x="-3" y="0"/>
              <a:chExt cx="3803" cy="3339"/>
            </a:xfrm>
          </p:grpSpPr>
          <p:grpSp>
            <p:nvGrpSpPr>
              <p:cNvPr id="16391" name="Group 5"/>
              <p:cNvGrpSpPr>
                <a:grpSpLocks/>
              </p:cNvGrpSpPr>
              <p:nvPr/>
            </p:nvGrpSpPr>
            <p:grpSpPr bwMode="auto">
              <a:xfrm>
                <a:off x="0" y="0"/>
                <a:ext cx="1713" cy="459"/>
                <a:chOff x="0" y="0"/>
                <a:chExt cx="1713" cy="459"/>
              </a:xfrm>
            </p:grpSpPr>
            <p:sp>
              <p:nvSpPr>
                <p:cNvPr id="16461" name="Rectangle 6"/>
                <p:cNvSpPr>
                  <a:spLocks noChangeArrowheads="1"/>
                </p:cNvSpPr>
                <p:nvPr/>
              </p:nvSpPr>
              <p:spPr bwMode="auto">
                <a:xfrm>
                  <a:off x="29" y="56"/>
                  <a:ext cx="1627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 sz="2400" b="1">
                      <a:solidFill>
                        <a:srgbClr val="C00000"/>
                      </a:solidFill>
                      <a:latin typeface="Calibri" pitchFamily="34" charset="0"/>
                      <a:cs typeface="Times New Roman" pitchFamily="18" charset="0"/>
                    </a:rPr>
                    <a:t>Common name</a:t>
                  </a:r>
                  <a:endParaRPr lang="en-US" sz="2400">
                    <a:solidFill>
                      <a:srgbClr val="C00000"/>
                    </a:solidFill>
                    <a:latin typeface="Calibri" pitchFamily="34" charset="0"/>
                    <a:cs typeface="Times New Roman" pitchFamily="18" charset="0"/>
                  </a:endParaRPr>
                </a:p>
                <a:p>
                  <a:pPr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62" name="Rectangle 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71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392" name="Group 8"/>
              <p:cNvGrpSpPr>
                <a:grpSpLocks/>
              </p:cNvGrpSpPr>
              <p:nvPr/>
            </p:nvGrpSpPr>
            <p:grpSpPr bwMode="auto">
              <a:xfrm>
                <a:off x="1710" y="0"/>
                <a:ext cx="888" cy="403"/>
                <a:chOff x="1710" y="0"/>
                <a:chExt cx="888" cy="403"/>
              </a:xfrm>
            </p:grpSpPr>
            <p:sp>
              <p:nvSpPr>
                <p:cNvPr id="16459" name="Rectangle 9"/>
                <p:cNvSpPr>
                  <a:spLocks noChangeArrowheads="1"/>
                </p:cNvSpPr>
                <p:nvPr/>
              </p:nvSpPr>
              <p:spPr bwMode="auto">
                <a:xfrm>
                  <a:off x="1756" y="0"/>
                  <a:ext cx="79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 sz="2400" b="1">
                      <a:solidFill>
                        <a:srgbClr val="C00000"/>
                      </a:solidFill>
                      <a:latin typeface="Calibri" pitchFamily="34" charset="0"/>
                      <a:cs typeface="Times New Roman" pitchFamily="18" charset="0"/>
                    </a:rPr>
                    <a:t>"Old" name</a:t>
                  </a:r>
                  <a:endParaRPr lang="en-US" sz="2400">
                    <a:solidFill>
                      <a:srgbClr val="C00000"/>
                    </a:solidFill>
                    <a:latin typeface="Calibri" pitchFamily="34" charset="0"/>
                    <a:cs typeface="Times New Roman" pitchFamily="18" charset="0"/>
                  </a:endParaRPr>
                </a:p>
                <a:p>
                  <a:pPr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60" name="Rectangle 10"/>
                <p:cNvSpPr>
                  <a:spLocks noChangeArrowheads="1"/>
                </p:cNvSpPr>
                <p:nvPr/>
              </p:nvSpPr>
              <p:spPr bwMode="auto">
                <a:xfrm>
                  <a:off x="1710" y="0"/>
                  <a:ext cx="88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endParaRPr lang="ar-JO">
                    <a:solidFill>
                      <a:srgbClr val="C00000"/>
                    </a:solidFill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393" name="Group 11"/>
              <p:cNvGrpSpPr>
                <a:grpSpLocks/>
              </p:cNvGrpSpPr>
              <p:nvPr/>
            </p:nvGrpSpPr>
            <p:grpSpPr bwMode="auto">
              <a:xfrm>
                <a:off x="2591" y="0"/>
                <a:ext cx="1209" cy="403"/>
                <a:chOff x="2591" y="0"/>
                <a:chExt cx="1209" cy="403"/>
              </a:xfrm>
            </p:grpSpPr>
            <p:sp>
              <p:nvSpPr>
                <p:cNvPr id="16457" name="Rectangle 12"/>
                <p:cNvSpPr>
                  <a:spLocks noChangeArrowheads="1"/>
                </p:cNvSpPr>
                <p:nvPr/>
              </p:nvSpPr>
              <p:spPr bwMode="auto">
                <a:xfrm>
                  <a:off x="2634" y="0"/>
                  <a:ext cx="1123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 sz="2400" b="1">
                      <a:solidFill>
                        <a:srgbClr val="C00000"/>
                      </a:solidFill>
                      <a:latin typeface="Calibri" pitchFamily="34" charset="0"/>
                      <a:cs typeface="Times New Roman" pitchFamily="18" charset="0"/>
                    </a:rPr>
                    <a:t>Current name</a:t>
                  </a:r>
                  <a:endParaRPr lang="en-US" sz="2400">
                    <a:solidFill>
                      <a:srgbClr val="C00000"/>
                    </a:solidFill>
                    <a:latin typeface="Calibri" pitchFamily="34" charset="0"/>
                    <a:cs typeface="Times New Roman" pitchFamily="18" charset="0"/>
                  </a:endParaRPr>
                </a:p>
                <a:p>
                  <a:pPr algn="ctr"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58" name="Rectangle 13"/>
                <p:cNvSpPr>
                  <a:spLocks noChangeArrowheads="1"/>
                </p:cNvSpPr>
                <p:nvPr/>
              </p:nvSpPr>
              <p:spPr bwMode="auto">
                <a:xfrm>
                  <a:off x="2591" y="0"/>
                  <a:ext cx="120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394" name="Group 14"/>
              <p:cNvGrpSpPr>
                <a:grpSpLocks/>
              </p:cNvGrpSpPr>
              <p:nvPr/>
            </p:nvGrpSpPr>
            <p:grpSpPr bwMode="auto">
              <a:xfrm>
                <a:off x="0" y="403"/>
                <a:ext cx="1713" cy="518"/>
                <a:chOff x="0" y="403"/>
                <a:chExt cx="1713" cy="518"/>
              </a:xfrm>
            </p:grpSpPr>
            <p:sp>
              <p:nvSpPr>
                <p:cNvPr id="16455" name="Rectangle 15"/>
                <p:cNvSpPr>
                  <a:spLocks noChangeArrowheads="1"/>
                </p:cNvSpPr>
                <p:nvPr/>
              </p:nvSpPr>
              <p:spPr bwMode="auto">
                <a:xfrm>
                  <a:off x="43" y="403"/>
                  <a:ext cx="1627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Side-chain cleavage enzyme; desmolase</a:t>
                  </a:r>
                </a:p>
                <a:p>
                  <a:pPr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56" name="Rectangle 16"/>
                <p:cNvSpPr>
                  <a:spLocks noChangeArrowheads="1"/>
                </p:cNvSpPr>
                <p:nvPr/>
              </p:nvSpPr>
              <p:spPr bwMode="auto">
                <a:xfrm>
                  <a:off x="0" y="403"/>
                  <a:ext cx="1713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395" name="Group 17"/>
              <p:cNvGrpSpPr>
                <a:grpSpLocks/>
              </p:cNvGrpSpPr>
              <p:nvPr/>
            </p:nvGrpSpPr>
            <p:grpSpPr bwMode="auto">
              <a:xfrm>
                <a:off x="1713" y="403"/>
                <a:ext cx="878" cy="518"/>
                <a:chOff x="1713" y="403"/>
                <a:chExt cx="878" cy="518"/>
              </a:xfrm>
            </p:grpSpPr>
            <p:sp>
              <p:nvSpPr>
                <p:cNvPr id="16453" name="Rectangle 18"/>
                <p:cNvSpPr>
                  <a:spLocks noChangeArrowheads="1"/>
                </p:cNvSpPr>
                <p:nvPr/>
              </p:nvSpPr>
              <p:spPr bwMode="auto">
                <a:xfrm>
                  <a:off x="1756" y="403"/>
                  <a:ext cx="792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P450</a:t>
                  </a:r>
                  <a:r>
                    <a:rPr lang="en-US" baseline="-30000">
                      <a:latin typeface="Calibri" pitchFamily="34" charset="0"/>
                      <a:cs typeface="Times New Roman" pitchFamily="18" charset="0"/>
                    </a:rPr>
                    <a:t>SCC</a:t>
                  </a:r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  <a:p>
                  <a:pPr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54" name="Rectangle 19"/>
                <p:cNvSpPr>
                  <a:spLocks noChangeArrowheads="1"/>
                </p:cNvSpPr>
                <p:nvPr/>
              </p:nvSpPr>
              <p:spPr bwMode="auto">
                <a:xfrm>
                  <a:off x="1713" y="403"/>
                  <a:ext cx="878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396" name="Group 20"/>
              <p:cNvGrpSpPr>
                <a:grpSpLocks/>
              </p:cNvGrpSpPr>
              <p:nvPr/>
            </p:nvGrpSpPr>
            <p:grpSpPr bwMode="auto">
              <a:xfrm>
                <a:off x="2591" y="403"/>
                <a:ext cx="1209" cy="518"/>
                <a:chOff x="2591" y="403"/>
                <a:chExt cx="1209" cy="518"/>
              </a:xfrm>
            </p:grpSpPr>
            <p:sp>
              <p:nvSpPr>
                <p:cNvPr id="16451" name="Rectangle 21"/>
                <p:cNvSpPr>
                  <a:spLocks noChangeArrowheads="1"/>
                </p:cNvSpPr>
                <p:nvPr/>
              </p:nvSpPr>
              <p:spPr bwMode="auto">
                <a:xfrm>
                  <a:off x="2634" y="403"/>
                  <a:ext cx="1123" cy="51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>
                      <a:solidFill>
                        <a:srgbClr val="C00000"/>
                      </a:solidFill>
                      <a:latin typeface="Calibri" pitchFamily="34" charset="0"/>
                      <a:cs typeface="Times New Roman" pitchFamily="18" charset="0"/>
                    </a:rPr>
                    <a:t>CYP11A1</a:t>
                  </a:r>
                </a:p>
                <a:p>
                  <a:pPr algn="ctr"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52" name="Rectangle 22"/>
                <p:cNvSpPr>
                  <a:spLocks noChangeArrowheads="1"/>
                </p:cNvSpPr>
                <p:nvPr/>
              </p:nvSpPr>
              <p:spPr bwMode="auto">
                <a:xfrm>
                  <a:off x="2591" y="403"/>
                  <a:ext cx="1209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397" name="Group 23"/>
              <p:cNvGrpSpPr>
                <a:grpSpLocks/>
              </p:cNvGrpSpPr>
              <p:nvPr/>
            </p:nvGrpSpPr>
            <p:grpSpPr bwMode="auto">
              <a:xfrm>
                <a:off x="-3" y="921"/>
                <a:ext cx="1716" cy="403"/>
                <a:chOff x="-3" y="921"/>
                <a:chExt cx="1716" cy="403"/>
              </a:xfrm>
            </p:grpSpPr>
            <p:sp>
              <p:nvSpPr>
                <p:cNvPr id="16449" name="Rectangle 24"/>
                <p:cNvSpPr>
                  <a:spLocks noChangeArrowheads="1"/>
                </p:cNvSpPr>
                <p:nvPr/>
              </p:nvSpPr>
              <p:spPr bwMode="auto">
                <a:xfrm>
                  <a:off x="-3" y="921"/>
                  <a:ext cx="1713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3 beta-hydroxysteroid dehydrogenase</a:t>
                  </a:r>
                </a:p>
                <a:p>
                  <a:pPr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50" name="Rectangle 25"/>
                <p:cNvSpPr>
                  <a:spLocks noChangeArrowheads="1"/>
                </p:cNvSpPr>
                <p:nvPr/>
              </p:nvSpPr>
              <p:spPr bwMode="auto">
                <a:xfrm>
                  <a:off x="0" y="921"/>
                  <a:ext cx="171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398" name="Group 26"/>
              <p:cNvGrpSpPr>
                <a:grpSpLocks/>
              </p:cNvGrpSpPr>
              <p:nvPr/>
            </p:nvGrpSpPr>
            <p:grpSpPr bwMode="auto">
              <a:xfrm>
                <a:off x="1713" y="921"/>
                <a:ext cx="878" cy="403"/>
                <a:chOff x="1713" y="921"/>
                <a:chExt cx="878" cy="403"/>
              </a:xfrm>
            </p:grpSpPr>
            <p:sp>
              <p:nvSpPr>
                <p:cNvPr id="16447" name="Rectangle 27"/>
                <p:cNvSpPr>
                  <a:spLocks noChangeArrowheads="1"/>
                </p:cNvSpPr>
                <p:nvPr/>
              </p:nvSpPr>
              <p:spPr bwMode="auto">
                <a:xfrm>
                  <a:off x="1756" y="921"/>
                  <a:ext cx="79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3 </a:t>
                  </a:r>
                  <a:r>
                    <a:rPr lang="en-US">
                      <a:latin typeface="Symbol" pitchFamily="18" charset="2"/>
                      <a:cs typeface="Times New Roman" pitchFamily="18" charset="0"/>
                    </a:rPr>
                    <a:t>b</a:t>
                  </a:r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-HSD</a:t>
                  </a:r>
                </a:p>
                <a:p>
                  <a:pPr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48" name="Rectangle 28"/>
                <p:cNvSpPr>
                  <a:spLocks noChangeArrowheads="1"/>
                </p:cNvSpPr>
                <p:nvPr/>
              </p:nvSpPr>
              <p:spPr bwMode="auto">
                <a:xfrm>
                  <a:off x="1713" y="921"/>
                  <a:ext cx="87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399" name="Group 29"/>
              <p:cNvGrpSpPr>
                <a:grpSpLocks/>
              </p:cNvGrpSpPr>
              <p:nvPr/>
            </p:nvGrpSpPr>
            <p:grpSpPr bwMode="auto">
              <a:xfrm>
                <a:off x="2591" y="921"/>
                <a:ext cx="1209" cy="403"/>
                <a:chOff x="2591" y="921"/>
                <a:chExt cx="1209" cy="403"/>
              </a:xfrm>
            </p:grpSpPr>
            <p:sp>
              <p:nvSpPr>
                <p:cNvPr id="16445" name="Rectangle 30"/>
                <p:cNvSpPr>
                  <a:spLocks noChangeArrowheads="1"/>
                </p:cNvSpPr>
                <p:nvPr/>
              </p:nvSpPr>
              <p:spPr bwMode="auto">
                <a:xfrm>
                  <a:off x="2634" y="921"/>
                  <a:ext cx="1123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3 </a:t>
                  </a:r>
                  <a:r>
                    <a:rPr lang="en-US">
                      <a:latin typeface="Symbol" pitchFamily="18" charset="2"/>
                      <a:cs typeface="Times New Roman" pitchFamily="18" charset="0"/>
                    </a:rPr>
                    <a:t>b</a:t>
                  </a:r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-HSD</a:t>
                  </a:r>
                </a:p>
                <a:p>
                  <a:pPr algn="ctr"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46" name="Rectangle 31"/>
                <p:cNvSpPr>
                  <a:spLocks noChangeArrowheads="1"/>
                </p:cNvSpPr>
                <p:nvPr/>
              </p:nvSpPr>
              <p:spPr bwMode="auto">
                <a:xfrm>
                  <a:off x="2591" y="921"/>
                  <a:ext cx="120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400" name="Group 32"/>
              <p:cNvGrpSpPr>
                <a:grpSpLocks/>
              </p:cNvGrpSpPr>
              <p:nvPr/>
            </p:nvGrpSpPr>
            <p:grpSpPr bwMode="auto">
              <a:xfrm>
                <a:off x="0" y="1324"/>
                <a:ext cx="1713" cy="403"/>
                <a:chOff x="0" y="1324"/>
                <a:chExt cx="1713" cy="403"/>
              </a:xfrm>
            </p:grpSpPr>
            <p:sp>
              <p:nvSpPr>
                <p:cNvPr id="16443" name="Rectangle 33"/>
                <p:cNvSpPr>
                  <a:spLocks noChangeArrowheads="1"/>
                </p:cNvSpPr>
                <p:nvPr/>
              </p:nvSpPr>
              <p:spPr bwMode="auto">
                <a:xfrm>
                  <a:off x="43" y="1324"/>
                  <a:ext cx="1627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17 alpha-hydroxylase/17,20 lyase</a:t>
                  </a:r>
                </a:p>
                <a:p>
                  <a:pPr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44" name="Rectangle 34"/>
                <p:cNvSpPr>
                  <a:spLocks noChangeArrowheads="1"/>
                </p:cNvSpPr>
                <p:nvPr/>
              </p:nvSpPr>
              <p:spPr bwMode="auto">
                <a:xfrm>
                  <a:off x="0" y="1324"/>
                  <a:ext cx="171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401" name="Group 35"/>
              <p:cNvGrpSpPr>
                <a:grpSpLocks/>
              </p:cNvGrpSpPr>
              <p:nvPr/>
            </p:nvGrpSpPr>
            <p:grpSpPr bwMode="auto">
              <a:xfrm>
                <a:off x="1713" y="1324"/>
                <a:ext cx="878" cy="403"/>
                <a:chOff x="1713" y="1324"/>
                <a:chExt cx="878" cy="403"/>
              </a:xfrm>
            </p:grpSpPr>
            <p:sp>
              <p:nvSpPr>
                <p:cNvPr id="16441" name="Rectangle 36"/>
                <p:cNvSpPr>
                  <a:spLocks noChangeArrowheads="1"/>
                </p:cNvSpPr>
                <p:nvPr/>
              </p:nvSpPr>
              <p:spPr bwMode="auto">
                <a:xfrm>
                  <a:off x="1756" y="1324"/>
                  <a:ext cx="79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P450</a:t>
                  </a:r>
                  <a:r>
                    <a:rPr lang="en-US" baseline="-30000">
                      <a:latin typeface="Calibri" pitchFamily="34" charset="0"/>
                      <a:cs typeface="Times New Roman" pitchFamily="18" charset="0"/>
                    </a:rPr>
                    <a:t>C17</a:t>
                  </a:r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  <a:p>
                  <a:pPr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42" name="Rectangle 37"/>
                <p:cNvSpPr>
                  <a:spLocks noChangeArrowheads="1"/>
                </p:cNvSpPr>
                <p:nvPr/>
              </p:nvSpPr>
              <p:spPr bwMode="auto">
                <a:xfrm>
                  <a:off x="1713" y="1324"/>
                  <a:ext cx="87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402" name="Group 38"/>
              <p:cNvGrpSpPr>
                <a:grpSpLocks/>
              </p:cNvGrpSpPr>
              <p:nvPr/>
            </p:nvGrpSpPr>
            <p:grpSpPr bwMode="auto">
              <a:xfrm>
                <a:off x="2591" y="1324"/>
                <a:ext cx="1209" cy="403"/>
                <a:chOff x="2591" y="1324"/>
                <a:chExt cx="1209" cy="403"/>
              </a:xfrm>
            </p:grpSpPr>
            <p:sp>
              <p:nvSpPr>
                <p:cNvPr id="16439" name="Rectangle 39"/>
                <p:cNvSpPr>
                  <a:spLocks noChangeArrowheads="1"/>
                </p:cNvSpPr>
                <p:nvPr/>
              </p:nvSpPr>
              <p:spPr bwMode="auto">
                <a:xfrm>
                  <a:off x="2634" y="1324"/>
                  <a:ext cx="1123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CYP17</a:t>
                  </a:r>
                </a:p>
                <a:p>
                  <a:pPr algn="ctr"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40" name="Rectangle 40"/>
                <p:cNvSpPr>
                  <a:spLocks noChangeArrowheads="1"/>
                </p:cNvSpPr>
                <p:nvPr/>
              </p:nvSpPr>
              <p:spPr bwMode="auto">
                <a:xfrm>
                  <a:off x="2591" y="1324"/>
                  <a:ext cx="120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403" name="Group 41"/>
              <p:cNvGrpSpPr>
                <a:grpSpLocks/>
              </p:cNvGrpSpPr>
              <p:nvPr/>
            </p:nvGrpSpPr>
            <p:grpSpPr bwMode="auto">
              <a:xfrm>
                <a:off x="0" y="1727"/>
                <a:ext cx="1713" cy="403"/>
                <a:chOff x="0" y="1727"/>
                <a:chExt cx="1713" cy="403"/>
              </a:xfrm>
            </p:grpSpPr>
            <p:sp>
              <p:nvSpPr>
                <p:cNvPr id="16437" name="Rectangle 42"/>
                <p:cNvSpPr>
                  <a:spLocks noChangeArrowheads="1"/>
                </p:cNvSpPr>
                <p:nvPr/>
              </p:nvSpPr>
              <p:spPr bwMode="auto">
                <a:xfrm>
                  <a:off x="43" y="1727"/>
                  <a:ext cx="1627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21-hydroxylase </a:t>
                  </a:r>
                </a:p>
                <a:p>
                  <a:pPr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38" name="Rectangle 43"/>
                <p:cNvSpPr>
                  <a:spLocks noChangeArrowheads="1"/>
                </p:cNvSpPr>
                <p:nvPr/>
              </p:nvSpPr>
              <p:spPr bwMode="auto">
                <a:xfrm>
                  <a:off x="0" y="1727"/>
                  <a:ext cx="171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404" name="Group 44"/>
              <p:cNvGrpSpPr>
                <a:grpSpLocks/>
              </p:cNvGrpSpPr>
              <p:nvPr/>
            </p:nvGrpSpPr>
            <p:grpSpPr bwMode="auto">
              <a:xfrm>
                <a:off x="1713" y="1727"/>
                <a:ext cx="878" cy="403"/>
                <a:chOff x="1713" y="1727"/>
                <a:chExt cx="878" cy="403"/>
              </a:xfrm>
            </p:grpSpPr>
            <p:sp>
              <p:nvSpPr>
                <p:cNvPr id="16435" name="Rectangle 45"/>
                <p:cNvSpPr>
                  <a:spLocks noChangeArrowheads="1"/>
                </p:cNvSpPr>
                <p:nvPr/>
              </p:nvSpPr>
              <p:spPr bwMode="auto">
                <a:xfrm>
                  <a:off x="1756" y="1727"/>
                  <a:ext cx="79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P450</a:t>
                  </a:r>
                  <a:r>
                    <a:rPr lang="en-US" baseline="-30000">
                      <a:latin typeface="Calibri" pitchFamily="34" charset="0"/>
                      <a:cs typeface="Times New Roman" pitchFamily="18" charset="0"/>
                    </a:rPr>
                    <a:t>C21</a:t>
                  </a:r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  <a:p>
                  <a:pPr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36" name="Rectangle 46"/>
                <p:cNvSpPr>
                  <a:spLocks noChangeArrowheads="1"/>
                </p:cNvSpPr>
                <p:nvPr/>
              </p:nvSpPr>
              <p:spPr bwMode="auto">
                <a:xfrm>
                  <a:off x="1713" y="1727"/>
                  <a:ext cx="87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405" name="Group 47"/>
              <p:cNvGrpSpPr>
                <a:grpSpLocks/>
              </p:cNvGrpSpPr>
              <p:nvPr/>
            </p:nvGrpSpPr>
            <p:grpSpPr bwMode="auto">
              <a:xfrm>
                <a:off x="2591" y="1727"/>
                <a:ext cx="1209" cy="403"/>
                <a:chOff x="2591" y="1727"/>
                <a:chExt cx="1209" cy="403"/>
              </a:xfrm>
            </p:grpSpPr>
            <p:sp>
              <p:nvSpPr>
                <p:cNvPr id="16433" name="Rectangle 48"/>
                <p:cNvSpPr>
                  <a:spLocks noChangeArrowheads="1"/>
                </p:cNvSpPr>
                <p:nvPr/>
              </p:nvSpPr>
              <p:spPr bwMode="auto">
                <a:xfrm>
                  <a:off x="2634" y="1727"/>
                  <a:ext cx="1123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CYP21A2</a:t>
                  </a:r>
                </a:p>
                <a:p>
                  <a:pPr algn="ctr"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34" name="Rectangle 49"/>
                <p:cNvSpPr>
                  <a:spLocks noChangeArrowheads="1"/>
                </p:cNvSpPr>
                <p:nvPr/>
              </p:nvSpPr>
              <p:spPr bwMode="auto">
                <a:xfrm>
                  <a:off x="2591" y="1727"/>
                  <a:ext cx="120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406" name="Group 50"/>
              <p:cNvGrpSpPr>
                <a:grpSpLocks/>
              </p:cNvGrpSpPr>
              <p:nvPr/>
            </p:nvGrpSpPr>
            <p:grpSpPr bwMode="auto">
              <a:xfrm>
                <a:off x="0" y="2130"/>
                <a:ext cx="1713" cy="403"/>
                <a:chOff x="0" y="2130"/>
                <a:chExt cx="1713" cy="403"/>
              </a:xfrm>
            </p:grpSpPr>
            <p:sp>
              <p:nvSpPr>
                <p:cNvPr id="16431" name="Rectangle 51"/>
                <p:cNvSpPr>
                  <a:spLocks noChangeArrowheads="1"/>
                </p:cNvSpPr>
                <p:nvPr/>
              </p:nvSpPr>
              <p:spPr bwMode="auto">
                <a:xfrm>
                  <a:off x="43" y="2130"/>
                  <a:ext cx="1627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11 beta-hydroxylase</a:t>
                  </a:r>
                </a:p>
                <a:p>
                  <a:pPr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32" name="Rectangle 52"/>
                <p:cNvSpPr>
                  <a:spLocks noChangeArrowheads="1"/>
                </p:cNvSpPr>
                <p:nvPr/>
              </p:nvSpPr>
              <p:spPr bwMode="auto">
                <a:xfrm>
                  <a:off x="0" y="2130"/>
                  <a:ext cx="171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407" name="Group 53"/>
              <p:cNvGrpSpPr>
                <a:grpSpLocks/>
              </p:cNvGrpSpPr>
              <p:nvPr/>
            </p:nvGrpSpPr>
            <p:grpSpPr bwMode="auto">
              <a:xfrm>
                <a:off x="1713" y="2130"/>
                <a:ext cx="878" cy="403"/>
                <a:chOff x="1713" y="2130"/>
                <a:chExt cx="878" cy="403"/>
              </a:xfrm>
            </p:grpSpPr>
            <p:sp>
              <p:nvSpPr>
                <p:cNvPr id="16429" name="Rectangle 54"/>
                <p:cNvSpPr>
                  <a:spLocks noChangeArrowheads="1"/>
                </p:cNvSpPr>
                <p:nvPr/>
              </p:nvSpPr>
              <p:spPr bwMode="auto">
                <a:xfrm>
                  <a:off x="1756" y="2130"/>
                  <a:ext cx="79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P450</a:t>
                  </a:r>
                  <a:r>
                    <a:rPr lang="en-US" baseline="-30000">
                      <a:latin typeface="Calibri" pitchFamily="34" charset="0"/>
                      <a:cs typeface="Times New Roman" pitchFamily="18" charset="0"/>
                    </a:rPr>
                    <a:t>C11</a:t>
                  </a:r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  <a:p>
                  <a:pPr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30" name="Rectangle 55"/>
                <p:cNvSpPr>
                  <a:spLocks noChangeArrowheads="1"/>
                </p:cNvSpPr>
                <p:nvPr/>
              </p:nvSpPr>
              <p:spPr bwMode="auto">
                <a:xfrm>
                  <a:off x="1713" y="2130"/>
                  <a:ext cx="87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408" name="Group 56"/>
              <p:cNvGrpSpPr>
                <a:grpSpLocks/>
              </p:cNvGrpSpPr>
              <p:nvPr/>
            </p:nvGrpSpPr>
            <p:grpSpPr bwMode="auto">
              <a:xfrm>
                <a:off x="2591" y="2130"/>
                <a:ext cx="1209" cy="403"/>
                <a:chOff x="2591" y="2130"/>
                <a:chExt cx="1209" cy="403"/>
              </a:xfrm>
            </p:grpSpPr>
            <p:sp>
              <p:nvSpPr>
                <p:cNvPr id="16427" name="Rectangle 57"/>
                <p:cNvSpPr>
                  <a:spLocks noChangeArrowheads="1"/>
                </p:cNvSpPr>
                <p:nvPr/>
              </p:nvSpPr>
              <p:spPr bwMode="auto">
                <a:xfrm>
                  <a:off x="2634" y="2130"/>
                  <a:ext cx="1123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>
                      <a:solidFill>
                        <a:srgbClr val="C00000"/>
                      </a:solidFill>
                      <a:latin typeface="Calibri" pitchFamily="34" charset="0"/>
                      <a:cs typeface="Times New Roman" pitchFamily="18" charset="0"/>
                    </a:rPr>
                    <a:t>CYP11B1</a:t>
                  </a:r>
                </a:p>
                <a:p>
                  <a:pPr algn="ctr"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28" name="Rectangle 58"/>
                <p:cNvSpPr>
                  <a:spLocks noChangeArrowheads="1"/>
                </p:cNvSpPr>
                <p:nvPr/>
              </p:nvSpPr>
              <p:spPr bwMode="auto">
                <a:xfrm>
                  <a:off x="2591" y="2130"/>
                  <a:ext cx="120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409" name="Group 59"/>
              <p:cNvGrpSpPr>
                <a:grpSpLocks/>
              </p:cNvGrpSpPr>
              <p:nvPr/>
            </p:nvGrpSpPr>
            <p:grpSpPr bwMode="auto">
              <a:xfrm>
                <a:off x="0" y="2533"/>
                <a:ext cx="1713" cy="403"/>
                <a:chOff x="0" y="2533"/>
                <a:chExt cx="1713" cy="403"/>
              </a:xfrm>
            </p:grpSpPr>
            <p:sp>
              <p:nvSpPr>
                <p:cNvPr id="16425" name="Rectangle 60"/>
                <p:cNvSpPr>
                  <a:spLocks noChangeArrowheads="1"/>
                </p:cNvSpPr>
                <p:nvPr/>
              </p:nvSpPr>
              <p:spPr bwMode="auto">
                <a:xfrm>
                  <a:off x="43" y="2533"/>
                  <a:ext cx="1627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Aldosterone synthase</a:t>
                  </a:r>
                </a:p>
                <a:p>
                  <a:pPr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26" name="Rectangle 61"/>
                <p:cNvSpPr>
                  <a:spLocks noChangeArrowheads="1"/>
                </p:cNvSpPr>
                <p:nvPr/>
              </p:nvSpPr>
              <p:spPr bwMode="auto">
                <a:xfrm>
                  <a:off x="0" y="2533"/>
                  <a:ext cx="171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410" name="Group 62"/>
              <p:cNvGrpSpPr>
                <a:grpSpLocks/>
              </p:cNvGrpSpPr>
              <p:nvPr/>
            </p:nvGrpSpPr>
            <p:grpSpPr bwMode="auto">
              <a:xfrm>
                <a:off x="1713" y="2533"/>
                <a:ext cx="878" cy="403"/>
                <a:chOff x="1713" y="2533"/>
                <a:chExt cx="878" cy="403"/>
              </a:xfrm>
            </p:grpSpPr>
            <p:sp>
              <p:nvSpPr>
                <p:cNvPr id="16423" name="Rectangle 63"/>
                <p:cNvSpPr>
                  <a:spLocks noChangeArrowheads="1"/>
                </p:cNvSpPr>
                <p:nvPr/>
              </p:nvSpPr>
              <p:spPr bwMode="auto">
                <a:xfrm>
                  <a:off x="1756" y="2533"/>
                  <a:ext cx="79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P450</a:t>
                  </a:r>
                  <a:r>
                    <a:rPr lang="en-US" baseline="-30000">
                      <a:latin typeface="Calibri" pitchFamily="34" charset="0"/>
                      <a:cs typeface="Times New Roman" pitchFamily="18" charset="0"/>
                    </a:rPr>
                    <a:t>C11AS</a:t>
                  </a:r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  <a:p>
                  <a:pPr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24" name="Rectangle 64"/>
                <p:cNvSpPr>
                  <a:spLocks noChangeArrowheads="1"/>
                </p:cNvSpPr>
                <p:nvPr/>
              </p:nvSpPr>
              <p:spPr bwMode="auto">
                <a:xfrm>
                  <a:off x="1713" y="2533"/>
                  <a:ext cx="87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411" name="Group 65"/>
              <p:cNvGrpSpPr>
                <a:grpSpLocks/>
              </p:cNvGrpSpPr>
              <p:nvPr/>
            </p:nvGrpSpPr>
            <p:grpSpPr bwMode="auto">
              <a:xfrm>
                <a:off x="2591" y="2533"/>
                <a:ext cx="1209" cy="403"/>
                <a:chOff x="2591" y="2533"/>
                <a:chExt cx="1209" cy="403"/>
              </a:xfrm>
            </p:grpSpPr>
            <p:sp>
              <p:nvSpPr>
                <p:cNvPr id="16421" name="Rectangle 66"/>
                <p:cNvSpPr>
                  <a:spLocks noChangeArrowheads="1"/>
                </p:cNvSpPr>
                <p:nvPr/>
              </p:nvSpPr>
              <p:spPr bwMode="auto">
                <a:xfrm>
                  <a:off x="2634" y="2533"/>
                  <a:ext cx="1123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>
                      <a:solidFill>
                        <a:srgbClr val="C00000"/>
                      </a:solidFill>
                      <a:latin typeface="Calibri" pitchFamily="34" charset="0"/>
                      <a:cs typeface="Times New Roman" pitchFamily="18" charset="0"/>
                    </a:rPr>
                    <a:t>CYP11B2</a:t>
                  </a:r>
                </a:p>
                <a:p>
                  <a:pPr algn="ctr"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22" name="Rectangle 67"/>
                <p:cNvSpPr>
                  <a:spLocks noChangeArrowheads="1"/>
                </p:cNvSpPr>
                <p:nvPr/>
              </p:nvSpPr>
              <p:spPr bwMode="auto">
                <a:xfrm>
                  <a:off x="2591" y="2533"/>
                  <a:ext cx="120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412" name="Group 68"/>
              <p:cNvGrpSpPr>
                <a:grpSpLocks/>
              </p:cNvGrpSpPr>
              <p:nvPr/>
            </p:nvGrpSpPr>
            <p:grpSpPr bwMode="auto">
              <a:xfrm>
                <a:off x="0" y="2936"/>
                <a:ext cx="1713" cy="403"/>
                <a:chOff x="0" y="2936"/>
                <a:chExt cx="1713" cy="403"/>
              </a:xfrm>
            </p:grpSpPr>
            <p:sp>
              <p:nvSpPr>
                <p:cNvPr id="16419" name="Rectangle 69"/>
                <p:cNvSpPr>
                  <a:spLocks noChangeArrowheads="1"/>
                </p:cNvSpPr>
                <p:nvPr/>
              </p:nvSpPr>
              <p:spPr bwMode="auto">
                <a:xfrm>
                  <a:off x="43" y="2936"/>
                  <a:ext cx="1627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Aromatase</a:t>
                  </a:r>
                </a:p>
                <a:p>
                  <a:pPr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20" name="Rectangle 70"/>
                <p:cNvSpPr>
                  <a:spLocks noChangeArrowheads="1"/>
                </p:cNvSpPr>
                <p:nvPr/>
              </p:nvSpPr>
              <p:spPr bwMode="auto">
                <a:xfrm>
                  <a:off x="0" y="2936"/>
                  <a:ext cx="1713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413" name="Group 71"/>
              <p:cNvGrpSpPr>
                <a:grpSpLocks/>
              </p:cNvGrpSpPr>
              <p:nvPr/>
            </p:nvGrpSpPr>
            <p:grpSpPr bwMode="auto">
              <a:xfrm>
                <a:off x="1713" y="2936"/>
                <a:ext cx="878" cy="403"/>
                <a:chOff x="1713" y="2936"/>
                <a:chExt cx="878" cy="403"/>
              </a:xfrm>
            </p:grpSpPr>
            <p:sp>
              <p:nvSpPr>
                <p:cNvPr id="16417" name="Rectangle 72"/>
                <p:cNvSpPr>
                  <a:spLocks noChangeArrowheads="1"/>
                </p:cNvSpPr>
                <p:nvPr/>
              </p:nvSpPr>
              <p:spPr bwMode="auto">
                <a:xfrm>
                  <a:off x="1756" y="2936"/>
                  <a:ext cx="792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P450</a:t>
                  </a:r>
                  <a:r>
                    <a:rPr lang="en-US" baseline="-30000">
                      <a:latin typeface="Calibri" pitchFamily="34" charset="0"/>
                      <a:cs typeface="Times New Roman" pitchFamily="18" charset="0"/>
                    </a:rPr>
                    <a:t>aro</a:t>
                  </a:r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  <a:p>
                  <a:pPr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18" name="Rectangle 73"/>
                <p:cNvSpPr>
                  <a:spLocks noChangeArrowheads="1"/>
                </p:cNvSpPr>
                <p:nvPr/>
              </p:nvSpPr>
              <p:spPr bwMode="auto">
                <a:xfrm>
                  <a:off x="1713" y="2936"/>
                  <a:ext cx="878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6414" name="Group 74"/>
              <p:cNvGrpSpPr>
                <a:grpSpLocks/>
              </p:cNvGrpSpPr>
              <p:nvPr/>
            </p:nvGrpSpPr>
            <p:grpSpPr bwMode="auto">
              <a:xfrm>
                <a:off x="2591" y="2936"/>
                <a:ext cx="1209" cy="403"/>
                <a:chOff x="2591" y="2936"/>
                <a:chExt cx="1209" cy="403"/>
              </a:xfrm>
            </p:grpSpPr>
            <p:sp>
              <p:nvSpPr>
                <p:cNvPr id="16415" name="Rectangle 75"/>
                <p:cNvSpPr>
                  <a:spLocks noChangeArrowheads="1"/>
                </p:cNvSpPr>
                <p:nvPr/>
              </p:nvSpPr>
              <p:spPr bwMode="auto">
                <a:xfrm>
                  <a:off x="2634" y="2936"/>
                  <a:ext cx="1123" cy="40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/>
                  <a:r>
                    <a:rPr lang="en-US">
                      <a:latin typeface="Calibri" pitchFamily="34" charset="0"/>
                      <a:cs typeface="Times New Roman" pitchFamily="18" charset="0"/>
                    </a:rPr>
                    <a:t>CYP19</a:t>
                  </a:r>
                </a:p>
                <a:p>
                  <a:pPr algn="ctr" eaLnBrk="0" hangingPunct="0"/>
                  <a:endParaRPr lang="en-US">
                    <a:latin typeface="Calibri" pitchFamily="34" charset="0"/>
                    <a:cs typeface="Times New Roman" pitchFamily="18" charset="0"/>
                  </a:endParaRPr>
                </a:p>
              </p:txBody>
            </p:sp>
            <p:sp>
              <p:nvSpPr>
                <p:cNvPr id="16416" name="Rectangle 76"/>
                <p:cNvSpPr>
                  <a:spLocks noChangeArrowheads="1"/>
                </p:cNvSpPr>
                <p:nvPr/>
              </p:nvSpPr>
              <p:spPr bwMode="auto">
                <a:xfrm>
                  <a:off x="2591" y="2936"/>
                  <a:ext cx="1209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ar-JO">
                    <a:latin typeface="Calibri" pitchFamily="34" charset="0"/>
                  </a:endParaRPr>
                </a:p>
              </p:txBody>
            </p:sp>
          </p:grpSp>
        </p:grpSp>
        <p:sp>
          <p:nvSpPr>
            <p:cNvPr id="16390" name="Rectangle 77"/>
            <p:cNvSpPr>
              <a:spLocks noChangeArrowheads="1"/>
            </p:cNvSpPr>
            <p:nvPr/>
          </p:nvSpPr>
          <p:spPr bwMode="auto">
            <a:xfrm>
              <a:off x="-3" y="-3"/>
              <a:ext cx="3806" cy="3345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ar-JO">
                <a:latin typeface="Calibri" pitchFamily="34" charset="0"/>
              </a:endParaRPr>
            </a:p>
          </p:txBody>
        </p:sp>
      </p:grp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</a:t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8625" y="1331913"/>
            <a:ext cx="8412163" cy="4525962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All mammalian steroid hormones are formed from </a:t>
            </a:r>
            <a:r>
              <a:rPr lang="en-US" sz="2400" b="1" dirty="0" smtClean="0">
                <a:solidFill>
                  <a:srgbClr val="0070C0"/>
                </a:solidFill>
              </a:rPr>
              <a:t>Cholesterol </a:t>
            </a:r>
            <a:r>
              <a:rPr lang="en-US" sz="2400" b="1" dirty="0" smtClean="0"/>
              <a:t>via  </a:t>
            </a:r>
            <a:r>
              <a:rPr lang="en-US" sz="2400" b="1" dirty="0" err="1" smtClean="0">
                <a:solidFill>
                  <a:srgbClr val="008000"/>
                </a:solidFill>
              </a:rPr>
              <a:t>Pregnenolone</a:t>
            </a:r>
            <a:r>
              <a:rPr lang="en-US" sz="2400" b="1" dirty="0" smtClean="0">
                <a:solidFill>
                  <a:srgbClr val="008000"/>
                </a:solidFill>
              </a:rPr>
              <a:t>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u="sng" dirty="0" smtClean="0">
                <a:solidFill>
                  <a:srgbClr val="002060"/>
                </a:solidFill>
              </a:rPr>
              <a:t>The first step </a:t>
            </a:r>
            <a:r>
              <a:rPr lang="en-US" sz="2400" b="1" dirty="0" smtClean="0"/>
              <a:t>is the conversion of cholesterol to </a:t>
            </a:r>
            <a:r>
              <a:rPr lang="en-US" sz="2400" b="1" dirty="0" err="1" smtClean="0"/>
              <a:t>pregnenolone</a:t>
            </a:r>
            <a:r>
              <a:rPr lang="en-US" sz="2400" b="1" dirty="0" smtClean="0"/>
              <a:t>, which occurs in the </a:t>
            </a:r>
            <a:r>
              <a:rPr lang="en-US" sz="2400" b="1" i="1" dirty="0" smtClean="0">
                <a:solidFill>
                  <a:srgbClr val="008000"/>
                </a:solidFill>
              </a:rPr>
              <a:t>mitochondria</a:t>
            </a:r>
            <a:r>
              <a:rPr lang="en-US" sz="2400" b="1" dirty="0" smtClean="0"/>
              <a:t>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="1" dirty="0" smtClean="0"/>
          </a:p>
          <a:p>
            <a:pPr algn="just" eaLnBrk="1" fontAlgn="auto" hangingPunct="1">
              <a:lnSpc>
                <a:spcPct val="11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This reaction is carried out by the enzyme, </a:t>
            </a:r>
            <a:r>
              <a:rPr lang="en-US" sz="2400" b="1" i="1" dirty="0" err="1" smtClean="0">
                <a:solidFill>
                  <a:srgbClr val="008000"/>
                </a:solidFill>
              </a:rPr>
              <a:t>cytochrome</a:t>
            </a:r>
            <a:r>
              <a:rPr lang="en-US" sz="2400" b="1" i="1" dirty="0" smtClean="0">
                <a:solidFill>
                  <a:srgbClr val="008000"/>
                </a:solidFill>
              </a:rPr>
              <a:t> P450 side chain cleavage </a:t>
            </a:r>
            <a:r>
              <a:rPr lang="en-US" sz="2400" b="1" dirty="0" smtClean="0"/>
              <a:t>(P450scc). (also called </a:t>
            </a:r>
            <a:r>
              <a:rPr lang="en-US" sz="2400" b="1" dirty="0" err="1" smtClean="0"/>
              <a:t>desmolase</a:t>
            </a:r>
            <a:r>
              <a:rPr lang="en-US" sz="2400" b="1" dirty="0" smtClean="0"/>
              <a:t>, or CYP11A1). Carbons 20 and 22 are sequentially oxidized  followed by oxidative cleavage of the bond between them.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="1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/>
              <a:t>This is a </a:t>
            </a:r>
            <a:r>
              <a:rPr lang="en-US" sz="2400" b="1" dirty="0" smtClean="0">
                <a:solidFill>
                  <a:srgbClr val="7030A0"/>
                </a:solidFill>
              </a:rPr>
              <a:t>rate limiting</a:t>
            </a:r>
            <a:r>
              <a:rPr lang="en-US" sz="2400" b="1" dirty="0" smtClean="0"/>
              <a:t>, </a:t>
            </a:r>
            <a:r>
              <a:rPr lang="en-US" sz="2400" b="1" dirty="0" smtClean="0">
                <a:solidFill>
                  <a:srgbClr val="7030A0"/>
                </a:solidFill>
              </a:rPr>
              <a:t>nonreversible </a:t>
            </a:r>
            <a:r>
              <a:rPr lang="en-US" sz="2400" b="1" dirty="0" smtClean="0"/>
              <a:t>enzymatic step in the initiation of steroid biosynthesis.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b="1" dirty="0" smtClean="0">
              <a:solidFill>
                <a:srgbClr val="008000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400" b="1" dirty="0" smtClean="0"/>
          </a:p>
          <a:p>
            <a:pPr algn="just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400" b="1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00063" y="0"/>
            <a:ext cx="7759700" cy="1130300"/>
          </a:xfrm>
          <a:prstGeom prst="rect">
            <a:avLst/>
          </a:prstGeom>
          <a:noFill/>
        </p:spPr>
        <p:txBody>
          <a:bodyPr lIns="90488" tIns="44450" rIns="90488" bIns="44450" anchor="ctr"/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Steroidogenesis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: 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"/>
            <a:ext cx="8820150" cy="45720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AU" altLang="ja-JP" sz="2800" b="1" u="sng" smtClean="0">
                <a:solidFill>
                  <a:srgbClr val="FF0000"/>
                </a:solidFill>
              </a:rPr>
              <a:t>Adrenal Steroidogenesis formation of pregnenolone</a:t>
            </a:r>
          </a:p>
          <a:p>
            <a:pPr algn="just" eaLnBrk="1" hangingPunct="1">
              <a:lnSpc>
                <a:spcPct val="80000"/>
              </a:lnSpc>
            </a:pPr>
            <a:endParaRPr lang="en-AU" altLang="ja-JP" sz="2800" b="1" u="sng" smtClean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AU" altLang="ja-JP" sz="2400" b="1" smtClean="0"/>
              <a:t>Cholesterol in the adrenal is esterified and stored in cytoplasmic lipid droplets. </a:t>
            </a:r>
          </a:p>
          <a:p>
            <a:pPr algn="just" eaLnBrk="1" hangingPunct="1">
              <a:lnSpc>
                <a:spcPct val="80000"/>
              </a:lnSpc>
            </a:pPr>
            <a:endParaRPr lang="en-AU" altLang="ja-JP" sz="2400" b="1" smtClean="0"/>
          </a:p>
          <a:p>
            <a:pPr algn="just" eaLnBrk="1" hangingPunct="1">
              <a:lnSpc>
                <a:spcPct val="80000"/>
              </a:lnSpc>
            </a:pPr>
            <a:r>
              <a:rPr lang="en-AU" altLang="ja-JP" sz="2400" b="1" smtClean="0"/>
              <a:t>Upon stimulation of the adrenal by </a:t>
            </a:r>
            <a:r>
              <a:rPr lang="en-AU" altLang="ja-JP" sz="2400" b="1" u="sng" smtClean="0"/>
              <a:t>adrenocorticotropic hormone</a:t>
            </a:r>
            <a:r>
              <a:rPr lang="en-AU" altLang="ja-JP" sz="2400" b="1" smtClean="0"/>
              <a:t> (ACTH), an </a:t>
            </a:r>
            <a:r>
              <a:rPr lang="en-AU" altLang="ja-JP" sz="2400" b="1" u="sng" smtClean="0"/>
              <a:t>esterase</a:t>
            </a:r>
            <a:r>
              <a:rPr lang="en-AU" altLang="ja-JP" sz="2400" b="1" smtClean="0"/>
              <a:t> is activated, and cholesterol is transported into the mitochondrion by ACTH-dependent steroidogenic acute regulatory (StAR) protein </a:t>
            </a:r>
          </a:p>
          <a:p>
            <a:pPr algn="just" eaLnBrk="1" hangingPunct="1">
              <a:lnSpc>
                <a:spcPct val="80000"/>
              </a:lnSpc>
            </a:pPr>
            <a:endParaRPr lang="en-AU" altLang="ja-JP" sz="2400" b="1" smtClean="0"/>
          </a:p>
          <a:p>
            <a:pPr algn="just" eaLnBrk="1" hangingPunct="1">
              <a:lnSpc>
                <a:spcPct val="80000"/>
              </a:lnSpc>
            </a:pPr>
            <a:r>
              <a:rPr lang="en-AU" altLang="ja-JP" sz="2400" b="1" smtClean="0"/>
              <a:t>Cytochrome P450 side chain cleavage enzyme (P450scc) converts cholesterol to pregnenolone in the inner mitochondrial membrane by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altLang="ja-JP" sz="2400" b="1" smtClean="0"/>
              <a:t>1- H</a:t>
            </a:r>
            <a:r>
              <a:rPr lang="en-AU" altLang="ja-JP" sz="2400" b="1" smtClean="0"/>
              <a:t>ydroxylations, first at C22 and then at C20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AU" altLang="ja-JP" sz="2400" b="1" smtClean="0"/>
              <a:t>2- Side chain cleavage, removal of the six-carbon fragment isocaproaldehyde, to give the 21-carbon steroid.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AU" altLang="ja-JP" sz="2400" b="1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611188" y="6176963"/>
            <a:ext cx="7993062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  <a:latin typeface="+mn-lt"/>
                <a:cs typeface="+mn-cs"/>
              </a:rPr>
              <a:t>Conversion of cholesterol to </a:t>
            </a:r>
            <a:r>
              <a:rPr lang="en-US" sz="2800" b="1" dirty="0" err="1">
                <a:solidFill>
                  <a:srgbClr val="FF0000"/>
                </a:solidFill>
                <a:latin typeface="+mn-lt"/>
                <a:cs typeface="+mn-cs"/>
              </a:rPr>
              <a:t>pregnenolone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19459" name="Picture 6" descr="f04-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285750"/>
            <a:ext cx="7921625" cy="399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3643313" y="1416050"/>
            <a:ext cx="10715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>
                <a:latin typeface="Calibri" pitchFamily="34" charset="0"/>
              </a:rPr>
              <a:t>ACTH</a:t>
            </a:r>
          </a:p>
          <a:p>
            <a:pPr algn="ctr"/>
            <a:r>
              <a:rPr lang="en-US" sz="1600" b="1">
                <a:latin typeface="Calibri" pitchFamily="34" charset="0"/>
              </a:rPr>
              <a:t> (cAMP)</a:t>
            </a:r>
          </a:p>
        </p:txBody>
      </p:sp>
      <p:sp>
        <p:nvSpPr>
          <p:cNvPr id="19461" name="TextBox 5"/>
          <p:cNvSpPr txBox="1">
            <a:spLocks noChangeArrowheads="1"/>
          </p:cNvSpPr>
          <p:nvPr/>
        </p:nvSpPr>
        <p:spPr bwMode="auto">
          <a:xfrm>
            <a:off x="6143625" y="5072063"/>
            <a:ext cx="27892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latin typeface="Calibri" pitchFamily="34" charset="0"/>
              </a:rPr>
              <a:t>+  isocaproaldehyde (6C)</a:t>
            </a:r>
          </a:p>
        </p:txBody>
      </p:sp>
      <p:sp>
        <p:nvSpPr>
          <p:cNvPr id="19462" name="TextBox 8"/>
          <p:cNvSpPr txBox="1">
            <a:spLocks noChangeArrowheads="1"/>
          </p:cNvSpPr>
          <p:nvPr/>
        </p:nvSpPr>
        <p:spPr bwMode="auto">
          <a:xfrm>
            <a:off x="4714875" y="714375"/>
            <a:ext cx="569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CH3</a:t>
            </a:r>
          </a:p>
        </p:txBody>
      </p:sp>
      <p:sp>
        <p:nvSpPr>
          <p:cNvPr id="19463" name="TextBox 9"/>
          <p:cNvSpPr txBox="1">
            <a:spLocks noChangeArrowheads="1"/>
          </p:cNvSpPr>
          <p:nvPr/>
        </p:nvSpPr>
        <p:spPr bwMode="auto">
          <a:xfrm>
            <a:off x="3643313" y="2214563"/>
            <a:ext cx="11001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alibri" pitchFamily="34" charset="0"/>
              </a:rPr>
              <a:t>O2 + NADPH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71438"/>
            <a:ext cx="7759700" cy="1130300"/>
          </a:xfrm>
        </p:spPr>
        <p:txBody>
          <a:bodyPr lIns="90488" tIns="44450" rIns="90488" bIns="44450"/>
          <a:lstStyle/>
          <a:p>
            <a:pPr algn="l" eaLnBrk="1" hangingPunct="1"/>
            <a:r>
              <a:rPr lang="en-US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Adrenal Steroidogenesis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14438"/>
            <a:ext cx="8258175" cy="1295400"/>
          </a:xfrm>
        </p:spPr>
        <p:txBody>
          <a:bodyPr lIns="90488" tIns="44450" rIns="90488" bIns="44450" rtlCol="0">
            <a:normAutofit fontScale="92500" lnSpcReduction="10000"/>
          </a:bodyPr>
          <a:lstStyle/>
          <a:p>
            <a:pPr algn="just" eaLnBrk="1" fontAlgn="auto" hangingPunct="1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n-US" sz="2600" b="1" dirty="0" smtClean="0"/>
              <a:t>Next, </a:t>
            </a:r>
            <a:r>
              <a:rPr lang="en-US" sz="2600" b="1" dirty="0" err="1" smtClean="0">
                <a:solidFill>
                  <a:srgbClr val="7030A0"/>
                </a:solidFill>
              </a:rPr>
              <a:t>pregnenolone</a:t>
            </a:r>
            <a:r>
              <a:rPr lang="en-US" sz="2600" b="1" dirty="0" smtClean="0"/>
              <a:t> can be converted </a:t>
            </a:r>
            <a:r>
              <a:rPr lang="en-US" sz="2600" b="1" i="1" dirty="0" smtClean="0">
                <a:solidFill>
                  <a:srgbClr val="008000"/>
                </a:solidFill>
              </a:rPr>
              <a:t>(in smooth ER)  </a:t>
            </a:r>
            <a:r>
              <a:rPr lang="en-US" sz="2600" b="1" dirty="0" smtClean="0"/>
              <a:t>into </a:t>
            </a:r>
            <a:r>
              <a:rPr lang="en-US" sz="2600" b="1" u="sng" dirty="0" smtClean="0">
                <a:solidFill>
                  <a:srgbClr val="0070C0"/>
                </a:solidFill>
              </a:rPr>
              <a:t>three different pathways</a:t>
            </a:r>
            <a:r>
              <a:rPr lang="en-US" sz="2600" b="1" dirty="0" smtClean="0"/>
              <a:t>, depending upon whether the cell wants to make </a:t>
            </a:r>
            <a:r>
              <a:rPr lang="en-US" sz="2600" b="1" dirty="0" err="1" smtClean="0"/>
              <a:t>mineralcorticoids</a:t>
            </a:r>
            <a:r>
              <a:rPr lang="en-US" sz="2600" b="1" dirty="0" smtClean="0"/>
              <a:t>, </a:t>
            </a:r>
            <a:r>
              <a:rPr lang="en-US" sz="2600" b="1" dirty="0" err="1" smtClean="0"/>
              <a:t>glucocorticoids</a:t>
            </a:r>
            <a:r>
              <a:rPr lang="en-US" sz="2600" b="1" dirty="0" smtClean="0"/>
              <a:t>, or androgens.</a:t>
            </a:r>
          </a:p>
        </p:txBody>
      </p:sp>
      <p:grpSp>
        <p:nvGrpSpPr>
          <p:cNvPr id="20484" name="Group 21"/>
          <p:cNvGrpSpPr>
            <a:grpSpLocks/>
          </p:cNvGrpSpPr>
          <p:nvPr/>
        </p:nvGrpSpPr>
        <p:grpSpPr bwMode="auto">
          <a:xfrm>
            <a:off x="428625" y="2857500"/>
            <a:ext cx="8572500" cy="3305175"/>
            <a:chOff x="327" y="1728"/>
            <a:chExt cx="5412" cy="2082"/>
          </a:xfrm>
        </p:grpSpPr>
        <p:sp>
          <p:nvSpPr>
            <p:cNvPr id="20485" name="Rectangle 4"/>
            <p:cNvSpPr>
              <a:spLocks noChangeArrowheads="1"/>
            </p:cNvSpPr>
            <p:nvPr/>
          </p:nvSpPr>
          <p:spPr bwMode="auto">
            <a:xfrm>
              <a:off x="327" y="1892"/>
              <a:ext cx="5412" cy="191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2000" b="1">
                  <a:latin typeface="Calibri" pitchFamily="34" charset="0"/>
                </a:rPr>
                <a:t>pregnenolone	      17</a:t>
              </a:r>
              <a:r>
                <a:rPr lang="en-US" sz="2000" b="1">
                  <a:latin typeface="Symbol" pitchFamily="18" charset="2"/>
                </a:rPr>
                <a:t>a</a:t>
              </a:r>
              <a:r>
                <a:rPr lang="en-US" sz="2000" b="1">
                  <a:latin typeface="Calibri" pitchFamily="34" charset="0"/>
                </a:rPr>
                <a:t>-hydroxypregnenolone	    dehydroepiandrosterone</a:t>
              </a:r>
            </a:p>
            <a:p>
              <a:pPr eaLnBrk="0" hangingPunct="0"/>
              <a:endParaRPr lang="en-US" sz="2000" b="1">
                <a:latin typeface="Calibri" pitchFamily="34" charset="0"/>
              </a:endParaRPr>
            </a:p>
            <a:p>
              <a:pPr eaLnBrk="0" hangingPunct="0"/>
              <a:r>
                <a:rPr lang="en-US" sz="2000" b="1">
                  <a:latin typeface="Calibri" pitchFamily="34" charset="0"/>
                </a:rPr>
                <a:t>progesterone					         androstenedione</a:t>
              </a:r>
            </a:p>
            <a:p>
              <a:pPr eaLnBrk="0" hangingPunct="0"/>
              <a:endParaRPr lang="en-US" sz="2000" b="1">
                <a:latin typeface="Calibri" pitchFamily="34" charset="0"/>
              </a:endParaRPr>
            </a:p>
            <a:p>
              <a:pPr eaLnBrk="0" hangingPunct="0"/>
              <a:r>
                <a:rPr lang="en-US" sz="2400" b="1">
                  <a:solidFill>
                    <a:srgbClr val="002060"/>
                  </a:solidFill>
                  <a:latin typeface="Calibri" pitchFamily="34" charset="0"/>
                </a:rPr>
                <a:t>                                                                                          C. androgens </a:t>
              </a:r>
              <a:endParaRPr lang="en-US" sz="2400" b="1">
                <a:solidFill>
                  <a:srgbClr val="C00000"/>
                </a:solidFill>
                <a:latin typeface="Calibri" pitchFamily="34" charset="0"/>
              </a:endParaRPr>
            </a:p>
            <a:p>
              <a:pPr eaLnBrk="0" hangingPunct="0"/>
              <a:endParaRPr lang="en-US" sz="2000" b="1">
                <a:latin typeface="Calibri" pitchFamily="34" charset="0"/>
              </a:endParaRPr>
            </a:p>
            <a:p>
              <a:pPr eaLnBrk="0" hangingPunct="0"/>
              <a:r>
                <a:rPr lang="en-US" sz="2000" b="1">
                  <a:latin typeface="Calibri" pitchFamily="34" charset="0"/>
                </a:rPr>
                <a:t>			</a:t>
              </a:r>
              <a:r>
                <a:rPr lang="en-US" sz="2400" b="1">
                  <a:solidFill>
                    <a:srgbClr val="002060"/>
                  </a:solidFill>
                  <a:latin typeface="Calibri" pitchFamily="34" charset="0"/>
                </a:rPr>
                <a:t>       B. glucocorticoids</a:t>
              </a:r>
            </a:p>
            <a:p>
              <a:pPr eaLnBrk="0" hangingPunct="0"/>
              <a:r>
                <a:rPr lang="en-US" sz="2400" b="1">
                  <a:solidFill>
                    <a:srgbClr val="002060"/>
                  </a:solidFill>
                  <a:latin typeface="Calibri" pitchFamily="34" charset="0"/>
                </a:rPr>
                <a:t>A. mineralocorticoids	 </a:t>
              </a:r>
              <a:r>
                <a:rPr lang="en-US" sz="2000" b="1">
                  <a:latin typeface="Calibri" pitchFamily="34" charset="0"/>
                </a:rPr>
                <a:t>            (cortisol) </a:t>
              </a:r>
              <a:endParaRPr lang="en-US" sz="2000" b="1">
                <a:solidFill>
                  <a:srgbClr val="C00000"/>
                </a:solidFill>
                <a:latin typeface="Calibri" pitchFamily="34" charset="0"/>
              </a:endParaRPr>
            </a:p>
            <a:p>
              <a:pPr eaLnBrk="0" hangingPunct="0"/>
              <a:r>
                <a:rPr lang="en-US" sz="2000" b="1">
                  <a:latin typeface="Calibri" pitchFamily="34" charset="0"/>
                </a:rPr>
                <a:t>   (aldosterone) 		</a:t>
              </a:r>
            </a:p>
          </p:txBody>
        </p:sp>
        <p:sp>
          <p:nvSpPr>
            <p:cNvPr id="20486" name="Line 5"/>
            <p:cNvSpPr>
              <a:spLocks noChangeShapeType="1"/>
            </p:cNvSpPr>
            <p:nvPr/>
          </p:nvSpPr>
          <p:spPr bwMode="auto">
            <a:xfrm>
              <a:off x="1300" y="2016"/>
              <a:ext cx="3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87" name="Line 6"/>
            <p:cNvSpPr>
              <a:spLocks noChangeShapeType="1"/>
            </p:cNvSpPr>
            <p:nvPr/>
          </p:nvSpPr>
          <p:spPr bwMode="auto">
            <a:xfrm>
              <a:off x="3625" y="2043"/>
              <a:ext cx="3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88" name="Line 7"/>
            <p:cNvSpPr>
              <a:spLocks noChangeShapeType="1"/>
            </p:cNvSpPr>
            <p:nvPr/>
          </p:nvSpPr>
          <p:spPr bwMode="auto">
            <a:xfrm>
              <a:off x="816" y="2164"/>
              <a:ext cx="0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89" name="Line 8"/>
            <p:cNvSpPr>
              <a:spLocks noChangeShapeType="1"/>
            </p:cNvSpPr>
            <p:nvPr/>
          </p:nvSpPr>
          <p:spPr bwMode="auto">
            <a:xfrm>
              <a:off x="2640" y="2788"/>
              <a:ext cx="0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90" name="Line 9"/>
            <p:cNvSpPr>
              <a:spLocks noChangeShapeType="1"/>
            </p:cNvSpPr>
            <p:nvPr/>
          </p:nvSpPr>
          <p:spPr bwMode="auto">
            <a:xfrm>
              <a:off x="2640" y="2500"/>
              <a:ext cx="0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91" name="Line 10"/>
            <p:cNvSpPr>
              <a:spLocks noChangeShapeType="1"/>
            </p:cNvSpPr>
            <p:nvPr/>
          </p:nvSpPr>
          <p:spPr bwMode="auto">
            <a:xfrm>
              <a:off x="2640" y="2212"/>
              <a:ext cx="0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92" name="Line 11"/>
            <p:cNvSpPr>
              <a:spLocks noChangeShapeType="1"/>
            </p:cNvSpPr>
            <p:nvPr/>
          </p:nvSpPr>
          <p:spPr bwMode="auto">
            <a:xfrm>
              <a:off x="816" y="2980"/>
              <a:ext cx="0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93" name="Line 12"/>
            <p:cNvSpPr>
              <a:spLocks noChangeShapeType="1"/>
            </p:cNvSpPr>
            <p:nvPr/>
          </p:nvSpPr>
          <p:spPr bwMode="auto">
            <a:xfrm>
              <a:off x="816" y="2740"/>
              <a:ext cx="0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94" name="Line 13"/>
            <p:cNvSpPr>
              <a:spLocks noChangeShapeType="1"/>
            </p:cNvSpPr>
            <p:nvPr/>
          </p:nvSpPr>
          <p:spPr bwMode="auto">
            <a:xfrm>
              <a:off x="816" y="2500"/>
              <a:ext cx="0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95" name="Line 14"/>
            <p:cNvSpPr>
              <a:spLocks noChangeShapeType="1"/>
            </p:cNvSpPr>
            <p:nvPr/>
          </p:nvSpPr>
          <p:spPr bwMode="auto">
            <a:xfrm>
              <a:off x="4560" y="2164"/>
              <a:ext cx="0" cy="1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496" name="Rectangle 15"/>
            <p:cNvSpPr>
              <a:spLocks noChangeArrowheads="1"/>
            </p:cNvSpPr>
            <p:nvPr/>
          </p:nvSpPr>
          <p:spPr bwMode="auto">
            <a:xfrm>
              <a:off x="999" y="1728"/>
              <a:ext cx="1043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 b="1" i="1">
                  <a:latin typeface="Calibri" pitchFamily="34" charset="0"/>
                </a:rPr>
                <a:t>17</a:t>
              </a:r>
              <a:r>
                <a:rPr lang="en-US" sz="1600" b="1" i="1">
                  <a:latin typeface="Symbol" pitchFamily="18" charset="2"/>
                </a:rPr>
                <a:t>a-</a:t>
              </a:r>
              <a:r>
                <a:rPr lang="en-US" sz="1600" b="1" i="1">
                  <a:latin typeface="Calibri" pitchFamily="34" charset="0"/>
                </a:rPr>
                <a:t>hydroxylase</a:t>
              </a:r>
            </a:p>
          </p:txBody>
        </p:sp>
        <p:sp>
          <p:nvSpPr>
            <p:cNvPr id="20497" name="Rectangle 16"/>
            <p:cNvSpPr>
              <a:spLocks noChangeArrowheads="1"/>
            </p:cNvSpPr>
            <p:nvPr/>
          </p:nvSpPr>
          <p:spPr bwMode="auto">
            <a:xfrm>
              <a:off x="3495" y="1776"/>
              <a:ext cx="391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 b="1" i="1">
                  <a:latin typeface="Calibri" pitchFamily="34" charset="0"/>
                </a:rPr>
                <a:t>lyase</a:t>
              </a:r>
            </a:p>
          </p:txBody>
        </p:sp>
        <p:sp>
          <p:nvSpPr>
            <p:cNvPr id="20498" name="Rectangle 17"/>
            <p:cNvSpPr>
              <a:spLocks noChangeArrowheads="1"/>
            </p:cNvSpPr>
            <p:nvPr/>
          </p:nvSpPr>
          <p:spPr bwMode="auto">
            <a:xfrm>
              <a:off x="903" y="2175"/>
              <a:ext cx="1713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400" b="1">
                  <a:latin typeface="Symbol" pitchFamily="18" charset="2"/>
                </a:rPr>
                <a:t>3b</a:t>
              </a:r>
              <a:r>
                <a:rPr lang="en-US" sz="1400" b="1">
                  <a:latin typeface="Calibri" pitchFamily="34" charset="0"/>
                </a:rPr>
                <a:t>-</a:t>
              </a:r>
              <a:r>
                <a:rPr lang="en-US" sz="1400" b="1" i="1">
                  <a:latin typeface="Calibri" pitchFamily="34" charset="0"/>
                </a:rPr>
                <a:t>hydroxysteroid dehydrogenase</a:t>
              </a:r>
            </a:p>
          </p:txBody>
        </p:sp>
        <p:sp>
          <p:nvSpPr>
            <p:cNvPr id="20499" name="Rectangle 18"/>
            <p:cNvSpPr>
              <a:spLocks noChangeArrowheads="1"/>
            </p:cNvSpPr>
            <p:nvPr/>
          </p:nvSpPr>
          <p:spPr bwMode="auto">
            <a:xfrm>
              <a:off x="1143" y="2448"/>
              <a:ext cx="929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 b="1">
                  <a:latin typeface="Calibri" pitchFamily="34" charset="0"/>
                </a:rPr>
                <a:t>21</a:t>
              </a:r>
              <a:r>
                <a:rPr lang="en-US" sz="1600" b="1" i="1">
                  <a:latin typeface="Calibri" pitchFamily="34" charset="0"/>
                </a:rPr>
                <a:t>-hydroxylase</a:t>
              </a:r>
            </a:p>
          </p:txBody>
        </p:sp>
        <p:sp>
          <p:nvSpPr>
            <p:cNvPr id="20500" name="Rectangle 19"/>
            <p:cNvSpPr>
              <a:spLocks noChangeArrowheads="1"/>
            </p:cNvSpPr>
            <p:nvPr/>
          </p:nvSpPr>
          <p:spPr bwMode="auto">
            <a:xfrm>
              <a:off x="1143" y="2736"/>
              <a:ext cx="1030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 b="1">
                  <a:latin typeface="Calibri" pitchFamily="34" charset="0"/>
                </a:rPr>
                <a:t>11 </a:t>
              </a:r>
              <a:r>
                <a:rPr lang="en-US" sz="1600" b="1">
                  <a:latin typeface="Symbol" pitchFamily="18" charset="2"/>
                </a:rPr>
                <a:t>b</a:t>
              </a:r>
              <a:r>
                <a:rPr lang="en-US" sz="1600" b="1">
                  <a:latin typeface="Calibri" pitchFamily="34" charset="0"/>
                </a:rPr>
                <a:t>-</a:t>
              </a:r>
              <a:r>
                <a:rPr lang="en-US" sz="1600" b="1" i="1">
                  <a:latin typeface="Calibri" pitchFamily="34" charset="0"/>
                </a:rPr>
                <a:t>hydroxylase</a:t>
              </a:r>
            </a:p>
          </p:txBody>
        </p:sp>
        <p:sp>
          <p:nvSpPr>
            <p:cNvPr id="20501" name="Rectangle 20"/>
            <p:cNvSpPr>
              <a:spLocks noChangeArrowheads="1"/>
            </p:cNvSpPr>
            <p:nvPr/>
          </p:nvSpPr>
          <p:spPr bwMode="auto">
            <a:xfrm>
              <a:off x="855" y="3024"/>
              <a:ext cx="1382" cy="2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1600" b="1">
                  <a:latin typeface="Calibri" pitchFamily="34" charset="0"/>
                </a:rPr>
                <a:t>18 </a:t>
              </a:r>
              <a:r>
                <a:rPr lang="en-US" sz="1600" b="1" i="1">
                  <a:latin typeface="Calibri" pitchFamily="34" charset="0"/>
                </a:rPr>
                <a:t>hydroxylase/oxidase</a:t>
              </a:r>
            </a:p>
          </p:txBody>
        </p: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8915400" cy="2971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AU" sz="2800" b="1" u="sng" smtClean="0">
                <a:solidFill>
                  <a:srgbClr val="FF0000"/>
                </a:solidFill>
              </a:rPr>
              <a:t>Cholesterol consists of </a:t>
            </a:r>
          </a:p>
          <a:p>
            <a:pPr eaLnBrk="1" hangingPunct="1">
              <a:lnSpc>
                <a:spcPct val="90000"/>
              </a:lnSpc>
            </a:pPr>
            <a:r>
              <a:rPr lang="en-AU" sz="2400" b="1" smtClean="0"/>
              <a:t>Four fused hydrocarbon rings (A, B, C, and D, called the "steroid nucleus")</a:t>
            </a:r>
          </a:p>
          <a:p>
            <a:pPr eaLnBrk="1" hangingPunct="1">
              <a:lnSpc>
                <a:spcPct val="90000"/>
              </a:lnSpc>
            </a:pPr>
            <a:r>
              <a:rPr lang="en-AU" sz="2400" b="1" smtClean="0"/>
              <a:t>Eight-carbon branched hydrocarbon chain attached to C17 of the D ring. </a:t>
            </a:r>
          </a:p>
          <a:p>
            <a:pPr eaLnBrk="1" hangingPunct="1">
              <a:lnSpc>
                <a:spcPct val="90000"/>
              </a:lnSpc>
            </a:pPr>
            <a:r>
              <a:rPr lang="en-AU" sz="2400" b="1" smtClean="0"/>
              <a:t>Ring A has a hydroxyl group at C-3, and ring B has a double bond between C-5 and C-6.</a:t>
            </a:r>
          </a:p>
        </p:txBody>
      </p:sp>
      <p:pic>
        <p:nvPicPr>
          <p:cNvPr id="307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613025"/>
            <a:ext cx="7696200" cy="422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549275"/>
            <a:ext cx="8358188" cy="4114800"/>
          </a:xfrm>
        </p:spPr>
        <p:txBody>
          <a:bodyPr lIns="90488" tIns="44450" rIns="90488" bIns="44450"/>
          <a:lstStyle/>
          <a:p>
            <a:pPr algn="just" eaLnBrk="1" hangingPunct="1">
              <a:buFont typeface="Arial" charset="0"/>
              <a:buNone/>
            </a:pPr>
            <a:r>
              <a:rPr lang="en-US" b="1" smtClean="0">
                <a:solidFill>
                  <a:srgbClr val="FF0000"/>
                </a:solidFill>
              </a:rPr>
              <a:t>What determines which pathway is taken?</a:t>
            </a:r>
          </a:p>
          <a:p>
            <a:pPr algn="just" eaLnBrk="1" hangingPunct="1"/>
            <a:r>
              <a:rPr lang="en-US" sz="2400" b="1" smtClean="0"/>
              <a:t>Each step of the pathway is regulated by </a:t>
            </a:r>
            <a:r>
              <a:rPr lang="en-US" sz="2400" b="1" smtClean="0">
                <a:solidFill>
                  <a:srgbClr val="0070C0"/>
                </a:solidFill>
              </a:rPr>
              <a:t>a specific enzyme. </a:t>
            </a:r>
            <a:r>
              <a:rPr lang="en-US" sz="2400" b="1" smtClean="0"/>
              <a:t>For ex., 18- hydroxylase and hydroxysteroid dehydrogenases, which are required for aldosterone synthesis are found only in the </a:t>
            </a:r>
            <a:r>
              <a:rPr lang="en-US" sz="2400" b="1" u="sng" smtClean="0"/>
              <a:t>zona glomerulosa cells</a:t>
            </a:r>
            <a:r>
              <a:rPr lang="en-US" sz="2400" b="1" smtClean="0"/>
              <a:t>, so that the biosynthesis of this mineralocorticoid is confined to this region.</a:t>
            </a:r>
          </a:p>
          <a:p>
            <a:pPr algn="just" eaLnBrk="1" hangingPunct="1"/>
            <a:endParaRPr lang="en-US" sz="2400" b="1" smtClean="0"/>
          </a:p>
          <a:p>
            <a:pPr algn="just" eaLnBrk="1" hangingPunct="1"/>
            <a:r>
              <a:rPr lang="en-US" sz="2400" b="1" smtClean="0">
                <a:solidFill>
                  <a:srgbClr val="FF0000"/>
                </a:solidFill>
              </a:rPr>
              <a:t>Different zones of the adrenal cortex have </a:t>
            </a:r>
            <a:r>
              <a:rPr lang="en-US" sz="2400" b="1" i="1" smtClean="0">
                <a:solidFill>
                  <a:srgbClr val="FF0000"/>
                </a:solidFill>
              </a:rPr>
              <a:t>different relative activities of enzymes</a:t>
            </a:r>
            <a:r>
              <a:rPr lang="en-US" sz="2400" b="1" smtClean="0">
                <a:solidFill>
                  <a:srgbClr val="FF0000"/>
                </a:solidFill>
              </a:rPr>
              <a:t>, resulting in different chemical reactions taking place.</a:t>
            </a:r>
          </a:p>
          <a:p>
            <a:pPr algn="just" eaLnBrk="1" hangingPunct="1"/>
            <a:endParaRPr lang="en-US" sz="2400" b="1" smtClean="0"/>
          </a:p>
          <a:p>
            <a:pPr algn="just" eaLnBrk="1" hangingPunct="1"/>
            <a:r>
              <a:rPr lang="en-US" sz="2400" b="1" smtClean="0">
                <a:cs typeface="Arial" charset="0"/>
              </a:rPr>
              <a:t>Adrenal steroid biosynthesis involves the shuttling of precursors between </a:t>
            </a:r>
            <a:r>
              <a:rPr lang="en-US" sz="2400" b="1" smtClean="0">
                <a:solidFill>
                  <a:srgbClr val="0070C0"/>
                </a:solidFill>
                <a:cs typeface="Arial" charset="0"/>
              </a:rPr>
              <a:t>mitochondria </a:t>
            </a:r>
            <a:r>
              <a:rPr lang="en-US" sz="2400" b="1" smtClean="0">
                <a:cs typeface="Arial" charset="0"/>
              </a:rPr>
              <a:t>and the </a:t>
            </a:r>
            <a:r>
              <a:rPr lang="en-US" sz="2400" b="1" smtClean="0">
                <a:solidFill>
                  <a:srgbClr val="0070C0"/>
                </a:solidFill>
                <a:cs typeface="Arial" charset="0"/>
              </a:rPr>
              <a:t>ER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42888" y="0"/>
            <a:ext cx="8472487" cy="1143000"/>
          </a:xfrm>
        </p:spPr>
        <p:txBody>
          <a:bodyPr/>
          <a:lstStyle/>
          <a:p>
            <a:pPr algn="l" eaLnBrk="1" hangingPunct="1"/>
            <a:r>
              <a:rPr lang="en-US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/>
            </a:r>
            <a:br>
              <a:rPr lang="en-US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US" sz="2400" b="1" smtClean="0">
                <a:solidFill>
                  <a:srgbClr val="FF0000"/>
                </a:solidFill>
                <a:latin typeface="Arial" charset="0"/>
                <a:cs typeface="Arial" charset="0"/>
              </a:rPr>
              <a:t/>
            </a:r>
            <a:br>
              <a:rPr lang="en-US" sz="2400" b="1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US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1. Mineralocorticoids: biosynthesis </a:t>
            </a:r>
            <a:br>
              <a:rPr lang="en-US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endParaRPr lang="en-US" sz="3200" b="1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268413"/>
            <a:ext cx="8412162" cy="5446712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Occurs in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Zona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glomerulosa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[ZG]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All mammalian steroid hormones are formed from cholesterol via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pregnenolone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Biosynthesis of </a:t>
            </a:r>
            <a:r>
              <a:rPr lang="en-US" sz="2800" b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mineralocorticoids</a:t>
            </a:r>
            <a:r>
              <a:rPr lang="en-US" sz="2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u="sng" dirty="0" err="1" smtClean="0">
                <a:latin typeface="Arial" pitchFamily="34" charset="0"/>
                <a:cs typeface="Arial" pitchFamily="34" charset="0"/>
              </a:rPr>
              <a:t>Pregnenolone</a:t>
            </a: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is converted to </a:t>
            </a: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progesterone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by </a:t>
            </a:r>
            <a:r>
              <a:rPr lang="en-US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l-GR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β</a:t>
            </a:r>
            <a:r>
              <a:rPr lang="en-US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4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hydroxysteroid</a:t>
            </a:r>
            <a:r>
              <a:rPr lang="en-US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DH (3 </a:t>
            </a:r>
            <a:r>
              <a:rPr lang="el-GR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β</a:t>
            </a:r>
            <a:r>
              <a:rPr lang="en-US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-OHSD) and </a:t>
            </a:r>
            <a:r>
              <a:rPr lang="en-AU" altLang="ja-JP" sz="2400" b="1" dirty="0" smtClean="0">
                <a:solidFill>
                  <a:srgbClr val="FF0000"/>
                </a:solidFill>
              </a:rPr>
              <a:t>∆</a:t>
            </a:r>
            <a:r>
              <a:rPr lang="en-AU" altLang="ja-JP" sz="2400" b="1" baseline="30000" dirty="0" smtClean="0">
                <a:solidFill>
                  <a:srgbClr val="FF0000"/>
                </a:solidFill>
              </a:rPr>
              <a:t>4,5</a:t>
            </a:r>
            <a:r>
              <a:rPr lang="en-AU" altLang="ja-JP" sz="2400" b="1" dirty="0" smtClean="0">
                <a:solidFill>
                  <a:srgbClr val="FF0000"/>
                </a:solidFill>
              </a:rPr>
              <a:t>-</a:t>
            </a:r>
            <a:r>
              <a:rPr lang="en-US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isomerase</a:t>
            </a:r>
            <a:r>
              <a:rPr lang="en-US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Progesterone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is </a:t>
            </a:r>
            <a:r>
              <a:rPr lang="en-US" sz="2400" b="1" i="1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hydroxylated</a:t>
            </a:r>
            <a:r>
              <a:rPr lang="en-US" sz="2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at C21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to form </a:t>
            </a: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11-deoxycorticosterone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(DOC). DOC is an active (Na+-retaining)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mineralocorticoid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Next </a:t>
            </a:r>
            <a:r>
              <a:rPr lang="en-US" sz="2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hydroxylation is at C11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producing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corticosterone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18-Hydroxylase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acts on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corticosterone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to form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aldosterone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263525"/>
            <a:ext cx="4841875" cy="59086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3555" name="Text Box 6"/>
          <p:cNvSpPr txBox="1">
            <a:spLocks noChangeArrowheads="1"/>
          </p:cNvSpPr>
          <p:nvPr/>
        </p:nvSpPr>
        <p:spPr bwMode="auto">
          <a:xfrm>
            <a:off x="152400" y="228600"/>
            <a:ext cx="3914775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AU" altLang="ja-JP" sz="2800" b="1" u="sng">
                <a:solidFill>
                  <a:srgbClr val="FF0000"/>
                </a:solidFill>
              </a:rPr>
              <a:t>Progesterone</a:t>
            </a:r>
            <a:r>
              <a:rPr lang="en-AU" altLang="ja-JP" sz="2800" b="1" i="1">
                <a:solidFill>
                  <a:srgbClr val="FF0000"/>
                </a:solidFill>
              </a:rPr>
              <a:t> </a:t>
            </a:r>
          </a:p>
          <a:p>
            <a:pPr marL="342900" indent="-342900"/>
            <a:r>
              <a:rPr lang="en-AU" altLang="ja-JP" sz="2400" b="1"/>
              <a:t>is synthesized in two steps:</a:t>
            </a:r>
          </a:p>
          <a:p>
            <a:pPr marL="342900" indent="-342900"/>
            <a:r>
              <a:rPr lang="en-AU" altLang="ja-JP" sz="2400" b="1"/>
              <a:t>1- The 3-hydroxyl group of pregnenolone is oxidized to 3- keto group by 3-β-hydroxysteroid dehydrogenase.</a:t>
            </a:r>
          </a:p>
          <a:p>
            <a:pPr marL="342900" indent="-342900"/>
            <a:endParaRPr lang="en-AU" altLang="ja-JP" sz="2400" b="1"/>
          </a:p>
          <a:p>
            <a:pPr marL="342900" indent="-342900"/>
            <a:r>
              <a:rPr lang="en-AU" altLang="ja-JP" sz="2400" b="1"/>
              <a:t>2- The ∆</a:t>
            </a:r>
            <a:r>
              <a:rPr lang="en-AU" altLang="ja-JP" sz="2400" b="1" baseline="30000"/>
              <a:t>5</a:t>
            </a:r>
            <a:r>
              <a:rPr lang="en-AU" altLang="ja-JP" sz="2400" b="1"/>
              <a:t> double bond is isomerized to a ∆</a:t>
            </a:r>
            <a:r>
              <a:rPr lang="en-AU" altLang="ja-JP" sz="2400" b="1" baseline="30000"/>
              <a:t>4</a:t>
            </a:r>
            <a:r>
              <a:rPr lang="en-AU" altLang="ja-JP" sz="2400" b="1"/>
              <a:t> double bond by ∆</a:t>
            </a:r>
            <a:r>
              <a:rPr lang="en-AU" altLang="ja-JP" sz="2400" b="1" baseline="30000"/>
              <a:t>4,5</a:t>
            </a:r>
            <a:r>
              <a:rPr lang="en-AU" altLang="ja-JP" sz="2400" b="1"/>
              <a:t>- isomerase. </a:t>
            </a:r>
            <a:endParaRPr lang="en-AU" sz="2400" b="1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6"/>
          <p:cNvSpPr txBox="1">
            <a:spLocks noChangeArrowheads="1"/>
          </p:cNvSpPr>
          <p:nvPr/>
        </p:nvSpPr>
        <p:spPr bwMode="auto">
          <a:xfrm>
            <a:off x="71438" y="212725"/>
            <a:ext cx="5292725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AU" altLang="ja-JP" sz="2800" b="1" u="sng">
                <a:solidFill>
                  <a:srgbClr val="FF0000"/>
                </a:solidFill>
              </a:rPr>
              <a:t>Aldosterone</a:t>
            </a:r>
            <a:r>
              <a:rPr lang="en-AU" altLang="ja-JP" sz="2800" b="1" i="1">
                <a:solidFill>
                  <a:srgbClr val="FF0000"/>
                </a:solidFill>
              </a:rPr>
              <a:t> </a:t>
            </a:r>
          </a:p>
          <a:p>
            <a:pPr marL="342900" indent="-342900"/>
            <a:r>
              <a:rPr lang="en-AU" altLang="ja-JP" sz="2200" b="1"/>
              <a:t>(mineralocorticoid) </a:t>
            </a:r>
          </a:p>
          <a:p>
            <a:pPr marL="342900" indent="-342900"/>
            <a:endParaRPr lang="en-AU" altLang="ja-JP" sz="2200" b="1"/>
          </a:p>
          <a:p>
            <a:pPr marL="342900" indent="-342900"/>
            <a:r>
              <a:rPr lang="en-AU" altLang="ja-JP" sz="2200" b="1"/>
              <a:t>1- Hydroxylation of progesterone at </a:t>
            </a:r>
          </a:p>
          <a:p>
            <a:pPr marL="342900" indent="-342900"/>
            <a:r>
              <a:rPr lang="en-AU" altLang="ja-JP" sz="2200" b="1"/>
              <a:t>C-21 by 21-hydroxylase. </a:t>
            </a:r>
          </a:p>
          <a:p>
            <a:pPr marL="342900" indent="-342900"/>
            <a:endParaRPr lang="en-AU" altLang="ja-JP" sz="2200" b="1"/>
          </a:p>
          <a:p>
            <a:pPr marL="342900" indent="-342900"/>
            <a:r>
              <a:rPr lang="en-AU" altLang="ja-JP" sz="2200" b="1"/>
              <a:t>2- The resulting deoxycorticosterone is hydroxylated at C-11 by 11β-hydroxylase. </a:t>
            </a:r>
            <a:endParaRPr lang="en-US" altLang="ja-JP" sz="2200" b="1"/>
          </a:p>
          <a:p>
            <a:pPr marL="342900" indent="-342900"/>
            <a:r>
              <a:rPr lang="en-US" altLang="ja-JP" sz="2200" b="1"/>
              <a:t> </a:t>
            </a:r>
          </a:p>
          <a:p>
            <a:pPr marL="342900" indent="-342900"/>
            <a:r>
              <a:rPr lang="en-US" altLang="ja-JP" sz="2200" b="1"/>
              <a:t>3- </a:t>
            </a:r>
            <a:r>
              <a:rPr lang="en-AU" altLang="ja-JP" sz="2200" b="1"/>
              <a:t>The </a:t>
            </a:r>
            <a:r>
              <a:rPr lang="en-AU" altLang="ja-JP" sz="2200" b="1" u="sng"/>
              <a:t>oxidation</a:t>
            </a:r>
            <a:r>
              <a:rPr lang="en-AU" altLang="ja-JP" sz="2200" b="1"/>
              <a:t> of the  C-18 to an aldehyde then yields aldosterone by: </a:t>
            </a:r>
          </a:p>
          <a:p>
            <a:pPr marL="342900" indent="-342900"/>
            <a:r>
              <a:rPr lang="en-AU" altLang="ja-JP" sz="2200" b="1"/>
              <a:t>     18-hydroxylase and 18-hydroxysteroid dehydrogenase. </a:t>
            </a:r>
            <a:endParaRPr lang="en-AU" sz="2200" b="1"/>
          </a:p>
        </p:txBody>
      </p:sp>
      <p:pic>
        <p:nvPicPr>
          <p:cNvPr id="2457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54650" y="76200"/>
            <a:ext cx="3581400" cy="677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20688" y="-242888"/>
            <a:ext cx="8472487" cy="1143001"/>
          </a:xfrm>
        </p:spPr>
        <p:txBody>
          <a:bodyPr/>
          <a:lstStyle/>
          <a:p>
            <a:pPr algn="l" eaLnBrk="1" hangingPunct="1"/>
            <a:r>
              <a:rPr lang="en-US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br>
              <a:rPr lang="en-US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US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2. Glucocorticoids: biosynthesis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3525" y="836613"/>
            <a:ext cx="8412163" cy="5375275"/>
          </a:xfrm>
        </p:spPr>
        <p:txBody>
          <a:bodyPr rtlCol="0">
            <a:noAutofit/>
          </a:bodyPr>
          <a:lstStyle/>
          <a:p>
            <a:pPr algn="just"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Occurs in the </a:t>
            </a:r>
            <a:r>
              <a:rPr lang="en-US" sz="2200" b="1" dirty="0" err="1" smtClean="0">
                <a:latin typeface="Arial" pitchFamily="34" charset="0"/>
                <a:cs typeface="Arial" pitchFamily="34" charset="0"/>
              </a:rPr>
              <a:t>Zona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fasiculata</a:t>
            </a:r>
            <a:r>
              <a:rPr lang="en-US" sz="2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[ZF]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US" sz="2200" b="1" dirty="0" err="1" smtClean="0">
                <a:latin typeface="Arial" pitchFamily="34" charset="0"/>
                <a:cs typeface="Arial" pitchFamily="34" charset="0"/>
              </a:rPr>
              <a:t>Zona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reticularis</a:t>
            </a:r>
            <a:r>
              <a:rPr lang="en-US" sz="2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[ZR]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of adrenal cortex.</a:t>
            </a:r>
          </a:p>
          <a:p>
            <a:pPr algn="just"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All mammalian steroid hormones are formed from cholesterol via </a:t>
            </a:r>
            <a:r>
              <a:rPr lang="en-US" sz="2200" b="1" dirty="0" err="1" smtClean="0">
                <a:latin typeface="Arial" pitchFamily="34" charset="0"/>
                <a:cs typeface="Arial" pitchFamily="34" charset="0"/>
              </a:rPr>
              <a:t>pregnenolone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Biosynthesis of </a:t>
            </a:r>
            <a:r>
              <a:rPr lang="en-US" sz="2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glucocorticoids</a:t>
            </a:r>
            <a:r>
              <a:rPr lang="en-US" sz="2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(A &amp; B pathways):</a:t>
            </a:r>
          </a:p>
          <a:p>
            <a:pPr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en-US" sz="28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A. Pathway:</a:t>
            </a:r>
          </a:p>
          <a:p>
            <a:pPr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200" b="1" u="sng" dirty="0" err="1" smtClean="0">
                <a:latin typeface="Arial" pitchFamily="34" charset="0"/>
                <a:cs typeface="Arial" pitchFamily="34" charset="0"/>
              </a:rPr>
              <a:t>Pregnenolone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is converted to </a:t>
            </a:r>
            <a:r>
              <a:rPr lang="en-US" sz="2200" b="1" u="sng" dirty="0" smtClean="0">
                <a:latin typeface="Arial" pitchFamily="34" charset="0"/>
                <a:cs typeface="Arial" pitchFamily="34" charset="0"/>
              </a:rPr>
              <a:t>progesterone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by </a:t>
            </a:r>
            <a:r>
              <a:rPr lang="en-US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l-GR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β</a:t>
            </a:r>
            <a:r>
              <a:rPr lang="en-US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2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hydroxysteroid</a:t>
            </a:r>
            <a:r>
              <a:rPr lang="en-US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DH (3 </a:t>
            </a:r>
            <a:r>
              <a:rPr lang="el-GR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β</a:t>
            </a:r>
            <a:r>
              <a:rPr lang="en-US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-OHSD) and </a:t>
            </a:r>
            <a:r>
              <a:rPr lang="en-AU" altLang="ja-JP" sz="2000" b="1" dirty="0" smtClean="0">
                <a:solidFill>
                  <a:srgbClr val="FF0000"/>
                </a:solidFill>
              </a:rPr>
              <a:t>∆</a:t>
            </a:r>
            <a:r>
              <a:rPr lang="en-AU" altLang="ja-JP" sz="2000" b="1" baseline="30000" dirty="0" smtClean="0">
                <a:solidFill>
                  <a:srgbClr val="FF0000"/>
                </a:solidFill>
              </a:rPr>
              <a:t>4,5</a:t>
            </a:r>
            <a:r>
              <a:rPr lang="en-AU" altLang="ja-JP" sz="2000" b="1" dirty="0" smtClean="0">
                <a:solidFill>
                  <a:srgbClr val="FF0000"/>
                </a:solidFill>
              </a:rPr>
              <a:t>-</a:t>
            </a:r>
            <a:r>
              <a:rPr lang="en-US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isomerase</a:t>
            </a:r>
            <a:r>
              <a:rPr lang="en-US" sz="2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200" b="1" u="sng" dirty="0" smtClean="0">
                <a:latin typeface="Arial" pitchFamily="34" charset="0"/>
                <a:cs typeface="Arial" pitchFamily="34" charset="0"/>
              </a:rPr>
              <a:t>Progesterone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en-US" sz="2200" b="1" i="1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hydroxylated</a:t>
            </a:r>
            <a:r>
              <a:rPr lang="en-US" sz="2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at C21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to form </a:t>
            </a:r>
            <a:r>
              <a:rPr lang="en-US" sz="2200" b="1" u="sng" dirty="0" smtClean="0">
                <a:latin typeface="Arial" pitchFamily="34" charset="0"/>
                <a:cs typeface="Arial" pitchFamily="34" charset="0"/>
              </a:rPr>
              <a:t>11-deoxycorticosterone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(DOC). </a:t>
            </a:r>
          </a:p>
          <a:p>
            <a:pPr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Next </a:t>
            </a:r>
            <a:r>
              <a:rPr lang="en-US" sz="2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hydroxylation is at C11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producing </a:t>
            </a:r>
            <a:r>
              <a:rPr lang="en-US" sz="22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Corticosterone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. (it has </a:t>
            </a:r>
            <a:r>
              <a:rPr lang="en-US" sz="2200" b="1" dirty="0" err="1" smtClean="0">
                <a:latin typeface="Arial" pitchFamily="34" charset="0"/>
                <a:cs typeface="Arial" pitchFamily="34" charset="0"/>
              </a:rPr>
              <a:t>glucocorticoid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 &amp; weak </a:t>
            </a:r>
            <a:r>
              <a:rPr lang="en-US" sz="2200" b="1" dirty="0" err="1" smtClean="0">
                <a:latin typeface="Arial" pitchFamily="34" charset="0"/>
                <a:cs typeface="Arial" pitchFamily="34" charset="0"/>
              </a:rPr>
              <a:t>mineralocorticoid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action).</a:t>
            </a:r>
          </a:p>
          <a:p>
            <a:pPr algn="just"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2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0825" y="404813"/>
            <a:ext cx="8353425" cy="45974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B. Pathway:</a:t>
            </a:r>
          </a:p>
          <a:p>
            <a:pPr algn="just" fontAlgn="auto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b="1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17</a:t>
            </a:r>
            <a:r>
              <a:rPr lang="el-GR" sz="2400" b="1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α</a:t>
            </a:r>
            <a:r>
              <a:rPr lang="en-US" sz="2400" b="1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400" b="1" i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Hydroxylase</a:t>
            </a:r>
            <a:r>
              <a:rPr lang="en-US" sz="2400" b="1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acts upon either progesterone or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pregnenolone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to form </a:t>
            </a:r>
            <a:r>
              <a:rPr lang="en-US" sz="2400" b="1" u="sng" dirty="0">
                <a:latin typeface="Arial" pitchFamily="34" charset="0"/>
                <a:cs typeface="Arial" pitchFamily="34" charset="0"/>
              </a:rPr>
              <a:t>17 </a:t>
            </a:r>
            <a:r>
              <a:rPr lang="el-GR" sz="2400" b="1" u="sng" dirty="0">
                <a:latin typeface="Arial" pitchFamily="34" charset="0"/>
                <a:cs typeface="Arial" pitchFamily="34" charset="0"/>
              </a:rPr>
              <a:t>α</a:t>
            </a:r>
            <a:r>
              <a:rPr lang="en-US" sz="2400" b="1" u="sng" dirty="0">
                <a:latin typeface="Arial" pitchFamily="34" charset="0"/>
                <a:cs typeface="Arial" pitchFamily="34" charset="0"/>
              </a:rPr>
              <a:t> - </a:t>
            </a:r>
            <a:r>
              <a:rPr lang="en-US" sz="2400" b="1" u="sng" dirty="0" err="1">
                <a:latin typeface="Arial" pitchFamily="34" charset="0"/>
                <a:cs typeface="Arial" pitchFamily="34" charset="0"/>
              </a:rPr>
              <a:t>hydroxyprogesterone</a:t>
            </a:r>
            <a:r>
              <a:rPr lang="en-US" sz="24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and/or </a:t>
            </a:r>
            <a:r>
              <a:rPr lang="en-US" sz="2400" b="1" u="sng" dirty="0">
                <a:latin typeface="Arial" pitchFamily="34" charset="0"/>
                <a:cs typeface="Arial" pitchFamily="34" charset="0"/>
              </a:rPr>
              <a:t>17 </a:t>
            </a:r>
            <a:r>
              <a:rPr lang="el-GR" sz="2400" b="1" u="sng" dirty="0">
                <a:latin typeface="Arial" pitchFamily="34" charset="0"/>
                <a:cs typeface="Arial" pitchFamily="34" charset="0"/>
              </a:rPr>
              <a:t>α</a:t>
            </a:r>
            <a:r>
              <a:rPr lang="en-US" sz="2400" b="1" u="sng" dirty="0">
                <a:latin typeface="Arial" pitchFamily="34" charset="0"/>
                <a:cs typeface="Arial" pitchFamily="34" charset="0"/>
              </a:rPr>
              <a:t> -</a:t>
            </a:r>
            <a:r>
              <a:rPr lang="en-US" sz="2400" b="1" u="sng" dirty="0" err="1">
                <a:latin typeface="Arial" pitchFamily="34" charset="0"/>
                <a:cs typeface="Arial" pitchFamily="34" charset="0"/>
              </a:rPr>
              <a:t>hydroxypregnenolone</a:t>
            </a:r>
            <a:r>
              <a:rPr lang="en-US" sz="2400" b="1" u="sng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 fontAlgn="auto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400" b="1" u="sng" dirty="0">
              <a:latin typeface="Arial" pitchFamily="34" charset="0"/>
              <a:cs typeface="Arial" pitchFamily="34" charset="0"/>
            </a:endParaRPr>
          </a:p>
          <a:p>
            <a:pPr algn="just" fontAlgn="auto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b="1" u="sng" dirty="0">
                <a:latin typeface="Arial" pitchFamily="34" charset="0"/>
                <a:cs typeface="Arial" pitchFamily="34" charset="0"/>
              </a:rPr>
              <a:t>17 </a:t>
            </a:r>
            <a:r>
              <a:rPr lang="el-GR" sz="2400" b="1" u="sng" dirty="0">
                <a:latin typeface="Arial" pitchFamily="34" charset="0"/>
                <a:cs typeface="Arial" pitchFamily="34" charset="0"/>
              </a:rPr>
              <a:t>α</a:t>
            </a:r>
            <a:r>
              <a:rPr lang="en-US" sz="2400" b="1" u="sng" dirty="0">
                <a:latin typeface="Arial" pitchFamily="34" charset="0"/>
                <a:cs typeface="Arial" pitchFamily="34" charset="0"/>
              </a:rPr>
              <a:t> -</a:t>
            </a:r>
            <a:r>
              <a:rPr lang="en-US" sz="2400" b="1" u="sng" dirty="0" err="1">
                <a:latin typeface="Arial" pitchFamily="34" charset="0"/>
                <a:cs typeface="Arial" pitchFamily="34" charset="0"/>
              </a:rPr>
              <a:t>hydroxyprogesterone</a:t>
            </a:r>
            <a:r>
              <a:rPr lang="en-US" sz="2400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is </a:t>
            </a:r>
            <a:r>
              <a:rPr lang="en-US" sz="2400" b="1" i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hydroxylated</a:t>
            </a:r>
            <a:r>
              <a:rPr lang="en-US" sz="2400" b="1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at C21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to form </a:t>
            </a:r>
            <a:r>
              <a:rPr lang="en-US" sz="2400" b="1" u="sng" dirty="0">
                <a:latin typeface="Arial" pitchFamily="34" charset="0"/>
                <a:cs typeface="Arial" pitchFamily="34" charset="0"/>
              </a:rPr>
              <a:t>11-deoxycortisol.</a:t>
            </a:r>
          </a:p>
          <a:p>
            <a:pPr algn="just" fontAlgn="auto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2400" b="1" u="sng" dirty="0">
              <a:latin typeface="Arial" pitchFamily="34" charset="0"/>
              <a:cs typeface="Arial" pitchFamily="34" charset="0"/>
            </a:endParaRPr>
          </a:p>
          <a:p>
            <a:pPr algn="just" fontAlgn="auto">
              <a:lnSpc>
                <a:spcPct val="12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u="sng" dirty="0">
                <a:latin typeface="Arial" pitchFamily="34" charset="0"/>
                <a:cs typeface="Arial" pitchFamily="34" charset="0"/>
              </a:rPr>
              <a:t>11-deoxycortisol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is then </a:t>
            </a:r>
            <a:r>
              <a:rPr lang="en-US" sz="2400" b="1" i="1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hydroxylated</a:t>
            </a:r>
            <a:r>
              <a:rPr lang="en-US" sz="2400" b="1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at C11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to form </a:t>
            </a:r>
            <a:r>
              <a:rPr lang="en-US" sz="24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Cortisol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. </a:t>
            </a:r>
            <a:endParaRPr lang="en-GB" sz="2400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-17145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3200" b="1" smtClean="0">
                <a:solidFill>
                  <a:srgbClr val="FF0000"/>
                </a:solidFill>
              </a:rPr>
              <a:t/>
            </a:r>
            <a:br>
              <a:rPr lang="en-US" sz="3200" b="1" smtClean="0">
                <a:solidFill>
                  <a:srgbClr val="FF0000"/>
                </a:solidFill>
              </a:rPr>
            </a:br>
            <a:r>
              <a:rPr lang="en-US" sz="3200" b="1" smtClean="0">
                <a:solidFill>
                  <a:srgbClr val="FF0000"/>
                </a:solidFill>
              </a:rPr>
              <a:t> Glucocorticoid: biosynthesis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052513"/>
            <a:ext cx="8258175" cy="5000625"/>
          </a:xfrm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Cortisol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is the </a:t>
            </a:r>
            <a:r>
              <a:rPr lang="en-US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most potent natural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glucocorticoid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hormone in humans. 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Cortisol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release is primarily under </a:t>
            </a:r>
            <a:r>
              <a:rPr lang="en-US" sz="2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ACTH. </a:t>
            </a:r>
            <a:endParaRPr lang="en-US" sz="24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hydroxylases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are needed for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cortisol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synthesis on position: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C17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by 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17alpha-hydroxylase,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(acts rapidly; present in ER) 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C21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by 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21-hydroxylase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(acts rapidly; present in ER)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C11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by 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11-hydroxylase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(acts  slowly; present in mitochondria).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If C 11 is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hydroxylated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first, the action of 17alpha-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hydroxylase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is impeded and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mineralocorticoid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pathway is followed ( forming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corticosterone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or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aldosterone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depending on the cell type).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5"/>
          <p:cNvSpPr txBox="1">
            <a:spLocks noChangeArrowheads="1"/>
          </p:cNvSpPr>
          <p:nvPr/>
        </p:nvSpPr>
        <p:spPr bwMode="auto">
          <a:xfrm>
            <a:off x="228600" y="152400"/>
            <a:ext cx="5064125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altLang="ja-JP" sz="2800" b="1" u="sng">
                <a:solidFill>
                  <a:srgbClr val="FF0000"/>
                </a:solidFill>
              </a:rPr>
              <a:t>Cortisol</a:t>
            </a:r>
            <a:endParaRPr lang="en-AU" altLang="ja-JP" sz="2800" b="1" i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en-AU" altLang="ja-JP" sz="2400" b="1"/>
              <a:t>The major glucocorticoid, is synthesized from progesterone by hydroxylation's of</a:t>
            </a:r>
          </a:p>
          <a:p>
            <a:pPr>
              <a:spcBef>
                <a:spcPct val="50000"/>
              </a:spcBef>
            </a:pPr>
            <a:r>
              <a:rPr lang="en-AU" altLang="ja-JP" sz="2400" b="1" u="sng"/>
              <a:t>C-17</a:t>
            </a:r>
            <a:r>
              <a:rPr lang="en-AU" altLang="ja-JP" sz="2400" b="1"/>
              <a:t> by P450c17</a:t>
            </a:r>
          </a:p>
          <a:p>
            <a:pPr>
              <a:spcBef>
                <a:spcPct val="50000"/>
              </a:spcBef>
            </a:pPr>
            <a:r>
              <a:rPr lang="en-AU" altLang="ja-JP" sz="2400" b="1" u="sng"/>
              <a:t>C-21</a:t>
            </a:r>
            <a:r>
              <a:rPr lang="en-AU" altLang="ja-JP" sz="2400" b="1"/>
              <a:t> by 21-hydroxylase</a:t>
            </a:r>
          </a:p>
          <a:p>
            <a:pPr>
              <a:spcBef>
                <a:spcPct val="50000"/>
              </a:spcBef>
            </a:pPr>
            <a:r>
              <a:rPr lang="en-AU" altLang="ja-JP" sz="2400" b="1" u="sng"/>
              <a:t>C-11</a:t>
            </a:r>
            <a:r>
              <a:rPr lang="en-AU" altLang="ja-JP" sz="2400" b="1"/>
              <a:t> by 11β-hydroxylase</a:t>
            </a:r>
          </a:p>
        </p:txBody>
      </p:sp>
      <p:pic>
        <p:nvPicPr>
          <p:cNvPr id="2867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0"/>
            <a:ext cx="3505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0063" y="274638"/>
            <a:ext cx="7729537" cy="1143000"/>
          </a:xfrm>
        </p:spPr>
        <p:txBody>
          <a:bodyPr/>
          <a:lstStyle/>
          <a:p>
            <a:pPr eaLnBrk="1" hangingPunct="1"/>
            <a:r>
              <a:rPr lang="en-US" sz="2400" b="1" smtClean="0">
                <a:solidFill>
                  <a:srgbClr val="FF0000"/>
                </a:solidFill>
                <a:latin typeface="Arial" charset="0"/>
                <a:cs typeface="Arial" charset="0"/>
              </a:rPr>
              <a:t/>
            </a:r>
            <a:br>
              <a:rPr lang="en-US" sz="2400" b="1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US" sz="24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 Adrenal steroid biosynthesis involves the shuttling of precursors between mitochondria and ER </a:t>
            </a:r>
            <a:br>
              <a:rPr lang="en-US" sz="2400" b="1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en-US" sz="2400" b="1" smtClean="0">
                <a:solidFill>
                  <a:srgbClr val="FF0000"/>
                </a:solidFill>
                <a:latin typeface="Arial" charset="0"/>
                <a:cs typeface="Arial" charset="0"/>
              </a:rPr>
              <a:t/>
            </a:r>
            <a:br>
              <a:rPr lang="en-US" sz="2400" b="1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endParaRPr lang="en-US" sz="2400" b="1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pic>
        <p:nvPicPr>
          <p:cNvPr id="29699" name="Picture 4" descr="S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13" y="1268413"/>
            <a:ext cx="7429500" cy="537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-100013"/>
            <a:ext cx="8229600" cy="1143001"/>
          </a:xfrm>
        </p:spPr>
        <p:txBody>
          <a:bodyPr/>
          <a:lstStyle/>
          <a:p>
            <a:pPr algn="l" eaLnBrk="1" hangingPunct="1"/>
            <a:r>
              <a:rPr lang="en-US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3. Adrenal androgens: biosynthesis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1022350"/>
            <a:ext cx="8429625" cy="5214938"/>
          </a:xfrm>
        </p:spPr>
        <p:txBody>
          <a:bodyPr rtlCol="0">
            <a:no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Produced in the </a:t>
            </a:r>
            <a:r>
              <a:rPr lang="en-US" sz="2400" b="1" i="1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zona</a:t>
            </a:r>
            <a:r>
              <a:rPr lang="en-US" sz="2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reticularis</a:t>
            </a:r>
            <a:r>
              <a:rPr lang="en-US" sz="2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[ZR].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The major androgen produced by adrenal cortex is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dehydroepiandrosterone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(DHEA).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Most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of 17-hydroxy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pregnenolone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follows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glucocorticoid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pathway.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Few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of 17-hydroxy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pregnenolone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follows androgen pathway.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17alpha-hydroxylase + 17, 20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lyase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= dual-function protein.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u="sng" dirty="0" err="1" smtClean="0">
                <a:latin typeface="Arial" pitchFamily="34" charset="0"/>
                <a:cs typeface="Arial" pitchFamily="34" charset="0"/>
              </a:rPr>
              <a:t>Lyase</a:t>
            </a: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 activity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is important in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both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adrenals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gonads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Lyase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acts </a:t>
            </a:r>
            <a:r>
              <a:rPr lang="en-US" sz="24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exclusively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on 17-hydroxy containing molecules. </a:t>
            </a:r>
          </a:p>
          <a:p>
            <a:pPr algn="just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Condensation of Acetyl-CoA to HMG-CoA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099" name="AutoShape 4" descr="Condensation of Acetyl-CoA to HMG-CoA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pic>
        <p:nvPicPr>
          <p:cNvPr id="4100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517525"/>
            <a:ext cx="870585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250825" y="5038725"/>
            <a:ext cx="864235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GB" sz="2000" b="1" dirty="0">
                <a:solidFill>
                  <a:srgbClr val="FF0000"/>
                </a:solidFill>
              </a:rPr>
              <a:t>Synthesis of cholesterol  starts with the </a:t>
            </a:r>
            <a:r>
              <a:rPr lang="en-GB" sz="2000" b="1" dirty="0" err="1" smtClean="0">
                <a:solidFill>
                  <a:srgbClr val="FF0000"/>
                </a:solidFill>
              </a:rPr>
              <a:t>melavonate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b="1" dirty="0">
                <a:solidFill>
                  <a:srgbClr val="FF0000"/>
                </a:solidFill>
              </a:rPr>
              <a:t>pathway where two molecules of acetyl </a:t>
            </a:r>
            <a:r>
              <a:rPr lang="en-GB" sz="2000" b="1" dirty="0" err="1">
                <a:solidFill>
                  <a:srgbClr val="FF0000"/>
                </a:solidFill>
              </a:rPr>
              <a:t>CoA</a:t>
            </a:r>
            <a:r>
              <a:rPr lang="en-GB" sz="2000" b="1" dirty="0">
                <a:solidFill>
                  <a:srgbClr val="FF0000"/>
                </a:solidFill>
              </a:rPr>
              <a:t> condense to form </a:t>
            </a:r>
            <a:r>
              <a:rPr lang="en-GB" sz="2000" b="1" dirty="0" err="1">
                <a:solidFill>
                  <a:srgbClr val="FF0000"/>
                </a:solidFill>
              </a:rPr>
              <a:t>acetoacetyl-CoA</a:t>
            </a:r>
            <a:r>
              <a:rPr lang="en-GB" sz="2000" b="1" dirty="0">
                <a:solidFill>
                  <a:srgbClr val="FF0000"/>
                </a:solidFill>
              </a:rPr>
              <a:t>. Then followed by another condensation with acetyl </a:t>
            </a:r>
            <a:r>
              <a:rPr lang="en-GB" sz="2000" b="1" dirty="0" err="1">
                <a:solidFill>
                  <a:srgbClr val="FF0000"/>
                </a:solidFill>
              </a:rPr>
              <a:t>CoA</a:t>
            </a:r>
            <a:r>
              <a:rPr lang="en-GB" sz="2000" b="1" dirty="0">
                <a:solidFill>
                  <a:srgbClr val="FF0000"/>
                </a:solidFill>
              </a:rPr>
              <a:t> to form 3-hydroxy-3-methylglutaryl </a:t>
            </a:r>
            <a:r>
              <a:rPr lang="en-GB" sz="2000" b="1" dirty="0" err="1">
                <a:solidFill>
                  <a:srgbClr val="FF0000"/>
                </a:solidFill>
              </a:rPr>
              <a:t>CoA</a:t>
            </a:r>
            <a:r>
              <a:rPr lang="en-GB" sz="2000" b="1" dirty="0">
                <a:solidFill>
                  <a:srgbClr val="FF0000"/>
                </a:solidFill>
              </a:rPr>
              <a:t> (HMG-</a:t>
            </a:r>
            <a:r>
              <a:rPr lang="en-GB" sz="2000" b="1" dirty="0" err="1">
                <a:solidFill>
                  <a:srgbClr val="FF0000"/>
                </a:solidFill>
              </a:rPr>
              <a:t>CoA</a:t>
            </a:r>
            <a:r>
              <a:rPr lang="en-GB" sz="2000" b="1" dirty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FF0000"/>
                </a:solidFill>
              </a:rPr>
              <a:t>3. Adrenal androgens:    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b="1" smtClean="0">
                <a:solidFill>
                  <a:srgbClr val="002060"/>
                </a:solidFill>
              </a:rPr>
              <a:t>Pregnenolone   </a:t>
            </a:r>
            <a:r>
              <a:rPr lang="en-US" smtClean="0"/>
              <a:t>                   </a:t>
            </a:r>
            <a:r>
              <a:rPr lang="en-US" b="1" smtClean="0">
                <a:solidFill>
                  <a:srgbClr val="002060"/>
                </a:solidFill>
              </a:rPr>
              <a:t>17(OH) pregnenolone</a:t>
            </a:r>
          </a:p>
        </p:txBody>
      </p:sp>
      <p:pic>
        <p:nvPicPr>
          <p:cNvPr id="31748" name="Picture 4" descr="C:\Documents and Settings\Administrator\Desktop\formula of steroids\pregnenolon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5" y="3286125"/>
            <a:ext cx="2786063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2" descr="C:\Documents and Settings\Administrator\Desktop\formula of steroids\17hydroxypregnenolon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25" y="3000375"/>
            <a:ext cx="2928938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ight Arrow 6"/>
          <p:cNvSpPr/>
          <p:nvPr/>
        </p:nvSpPr>
        <p:spPr>
          <a:xfrm>
            <a:off x="3357563" y="1785938"/>
            <a:ext cx="1285875" cy="357187"/>
          </a:xfrm>
          <a:prstGeom prst="rightArrow">
            <a:avLst>
              <a:gd name="adj1" fmla="val 7358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00364" y="2214554"/>
            <a:ext cx="2428892" cy="461665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n-lt"/>
                <a:cs typeface="+mn-cs"/>
              </a:rPr>
              <a:t>17</a:t>
            </a:r>
            <a:r>
              <a:rPr lang="en-US" sz="2400" dirty="0">
                <a:latin typeface="Symbol" pitchFamily="18" charset="2"/>
                <a:cs typeface="+mn-cs"/>
              </a:rPr>
              <a:t>a</a:t>
            </a:r>
            <a:r>
              <a:rPr lang="en-US" sz="2400" dirty="0">
                <a:latin typeface="+mn-lt"/>
                <a:cs typeface="+mn-cs"/>
              </a:rPr>
              <a:t>-hydroxylase </a:t>
            </a:r>
          </a:p>
        </p:txBody>
      </p:sp>
      <p:sp>
        <p:nvSpPr>
          <p:cNvPr id="10" name="Oval 9"/>
          <p:cNvSpPr/>
          <p:nvPr/>
        </p:nvSpPr>
        <p:spPr>
          <a:xfrm>
            <a:off x="8001000" y="3786188"/>
            <a:ext cx="714375" cy="428625"/>
          </a:xfrm>
          <a:prstGeom prst="ellipse">
            <a:avLst/>
          </a:prstGeom>
          <a:noFill/>
          <a:ln w="28575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755" name="TextBox 10"/>
          <p:cNvSpPr txBox="1">
            <a:spLocks noChangeArrowheads="1"/>
          </p:cNvSpPr>
          <p:nvPr/>
        </p:nvSpPr>
        <p:spPr bwMode="auto">
          <a:xfrm>
            <a:off x="7643813" y="4059238"/>
            <a:ext cx="4191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17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FF0000"/>
                </a:solidFill>
              </a:rPr>
              <a:t>3. Adrenal androgens: 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13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b="1" smtClean="0">
                <a:solidFill>
                  <a:srgbClr val="002060"/>
                </a:solidFill>
              </a:rPr>
              <a:t>17 (OH) pregnenolone                              Dehydroepiandrosterone </a:t>
            </a:r>
          </a:p>
          <a:p>
            <a:pPr eaLnBrk="1" hangingPunct="1">
              <a:buFont typeface="Arial" charset="0"/>
              <a:buNone/>
            </a:pPr>
            <a:r>
              <a:rPr lang="en-US" sz="2400" b="1" smtClean="0">
                <a:solidFill>
                  <a:srgbClr val="002060"/>
                </a:solidFill>
              </a:rPr>
              <a:t>                                                                                    (DHEA)</a:t>
            </a:r>
          </a:p>
        </p:txBody>
      </p:sp>
      <p:pic>
        <p:nvPicPr>
          <p:cNvPr id="32772" name="Picture 2" descr="C:\Documents and Settings\Administrator\Desktop\formula of steroids\17hydroxypregnenolo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" y="3000375"/>
            <a:ext cx="3143250" cy="267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2" descr="C:\Documents and Settings\Administrator\Desktop\formula of steroids\DHEA good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0" y="3143250"/>
            <a:ext cx="2928938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ight Arrow 8"/>
          <p:cNvSpPr/>
          <p:nvPr/>
        </p:nvSpPr>
        <p:spPr>
          <a:xfrm>
            <a:off x="3500438" y="1714500"/>
            <a:ext cx="1714500" cy="285750"/>
          </a:xfrm>
          <a:prstGeom prst="rightArrow">
            <a:avLst>
              <a:gd name="adj1" fmla="val 7358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14678" y="2071678"/>
            <a:ext cx="2428892" cy="461665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n-lt"/>
                <a:cs typeface="+mn-cs"/>
              </a:rPr>
              <a:t>17,20 </a:t>
            </a:r>
            <a:r>
              <a:rPr lang="en-US" sz="2400" dirty="0" err="1">
                <a:latin typeface="+mn-lt"/>
                <a:cs typeface="+mn-cs"/>
              </a:rPr>
              <a:t>lyase</a:t>
            </a:r>
            <a:r>
              <a:rPr lang="en-US" sz="2400" dirty="0">
                <a:latin typeface="+mn-lt"/>
                <a:cs typeface="+mn-cs"/>
              </a:rPr>
              <a:t> 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3000375" y="3714750"/>
            <a:ext cx="571500" cy="7143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9" name="TextBox 10"/>
          <p:cNvSpPr txBox="1">
            <a:spLocks noChangeArrowheads="1"/>
          </p:cNvSpPr>
          <p:nvPr/>
        </p:nvSpPr>
        <p:spPr bwMode="auto">
          <a:xfrm>
            <a:off x="2928938" y="4000500"/>
            <a:ext cx="3937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17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-100013"/>
            <a:ext cx="8229600" cy="1143001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Adrenal androgens:  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err="1" smtClean="0">
                <a:solidFill>
                  <a:srgbClr val="002060"/>
                </a:solidFill>
              </a:rPr>
              <a:t>Dehydroepiandrosterone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/>
              <a:t>  </a:t>
            </a:r>
            <a:r>
              <a:rPr lang="en-US" sz="2400" dirty="0" smtClean="0"/>
              <a:t>                             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b="1" dirty="0" err="1" smtClean="0">
                <a:solidFill>
                  <a:srgbClr val="002060"/>
                </a:solidFill>
              </a:rPr>
              <a:t>Androstene-dione</a:t>
            </a:r>
            <a:endParaRPr lang="en-US" sz="3000" b="1" dirty="0" smtClean="0">
              <a:solidFill>
                <a:srgbClr val="002060"/>
              </a:solidFill>
            </a:endParaRPr>
          </a:p>
        </p:txBody>
      </p:sp>
      <p:pic>
        <p:nvPicPr>
          <p:cNvPr id="33796" name="Picture 2" descr="C:\Documents and Settings\Administrator\Desktop\formula of steroids\DHEA good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19625" y="785813"/>
            <a:ext cx="3381375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Picture 3" descr="C:\Documents and Settings\Administrator\Desktop\formula of steroids\androstene dion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500" y="4214813"/>
            <a:ext cx="444341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Down Arrow 10"/>
          <p:cNvSpPr/>
          <p:nvPr/>
        </p:nvSpPr>
        <p:spPr>
          <a:xfrm>
            <a:off x="1428750" y="2428875"/>
            <a:ext cx="484188" cy="2286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785918" y="3312383"/>
            <a:ext cx="5635187" cy="830997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n-lt"/>
                <a:cs typeface="+mn-cs"/>
              </a:rPr>
              <a:t>3</a:t>
            </a:r>
            <a:r>
              <a:rPr lang="el-GR" sz="2400" dirty="0">
                <a:latin typeface="+mn-lt"/>
                <a:cs typeface="+mn-cs"/>
              </a:rPr>
              <a:t>β</a:t>
            </a:r>
            <a:r>
              <a:rPr lang="en-US" sz="2400" dirty="0">
                <a:latin typeface="+mn-lt"/>
                <a:cs typeface="+mn-cs"/>
              </a:rPr>
              <a:t> (OH)steroid </a:t>
            </a:r>
            <a:r>
              <a:rPr lang="en-US" sz="2400" dirty="0" err="1">
                <a:latin typeface="+mn-lt"/>
                <a:cs typeface="+mn-cs"/>
              </a:rPr>
              <a:t>dehydrogenase</a:t>
            </a:r>
            <a:r>
              <a:rPr lang="en-US" sz="2400" dirty="0">
                <a:latin typeface="+mn-lt"/>
                <a:cs typeface="+mn-cs"/>
              </a:rPr>
              <a:t>  &amp;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n-lt"/>
                <a:cs typeface="+mn-cs"/>
              </a:rPr>
              <a:t> ∆5-4 </a:t>
            </a:r>
            <a:r>
              <a:rPr lang="en-US" sz="2400" dirty="0" err="1">
                <a:latin typeface="+mn-lt"/>
                <a:cs typeface="+mn-cs"/>
              </a:rPr>
              <a:t>isomerase</a:t>
            </a:r>
            <a:r>
              <a:rPr lang="en-US" sz="2400" dirty="0">
                <a:latin typeface="+mn-lt"/>
                <a:cs typeface="+mn-cs"/>
              </a:rPr>
              <a:t> </a:t>
            </a:r>
          </a:p>
        </p:txBody>
      </p:sp>
      <p:sp>
        <p:nvSpPr>
          <p:cNvPr id="9" name="Oval 8"/>
          <p:cNvSpPr/>
          <p:nvPr/>
        </p:nvSpPr>
        <p:spPr>
          <a:xfrm>
            <a:off x="4000500" y="6072188"/>
            <a:ext cx="1000125" cy="428625"/>
          </a:xfrm>
          <a:prstGeom prst="ellipse">
            <a:avLst/>
          </a:prstGeom>
          <a:noFill/>
          <a:ln w="28575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214938" y="5929313"/>
            <a:ext cx="857250" cy="571500"/>
          </a:xfrm>
          <a:prstGeom prst="ellipse">
            <a:avLst/>
          </a:prstGeom>
          <a:noFill/>
          <a:ln w="28575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357688" y="2643188"/>
            <a:ext cx="857250" cy="428625"/>
          </a:xfrm>
          <a:prstGeom prst="ellipse">
            <a:avLst/>
          </a:prstGeom>
          <a:noFill/>
          <a:ln w="28575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857875" y="2500313"/>
            <a:ext cx="857250" cy="428625"/>
          </a:xfrm>
          <a:prstGeom prst="ellipse">
            <a:avLst/>
          </a:prstGeom>
          <a:noFill/>
          <a:ln w="28575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Adrenal androgens: 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50" cy="4525963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300" b="1" dirty="0" err="1" smtClean="0">
                <a:solidFill>
                  <a:srgbClr val="002060"/>
                </a:solidFill>
              </a:rPr>
              <a:t>Pregnenolone</a:t>
            </a:r>
            <a:r>
              <a:rPr lang="en-US" sz="3300" b="1" dirty="0" smtClean="0">
                <a:solidFill>
                  <a:srgbClr val="002060"/>
                </a:solidFill>
              </a:rPr>
              <a:t>                           17- (OH)  </a:t>
            </a:r>
            <a:r>
              <a:rPr lang="en-US" sz="3300" b="1" dirty="0" err="1" smtClean="0">
                <a:solidFill>
                  <a:srgbClr val="002060"/>
                </a:solidFill>
              </a:rPr>
              <a:t>pregnenolone</a:t>
            </a:r>
            <a:endParaRPr lang="en-US" sz="3300" b="1" dirty="0" smtClean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                                            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                                                                </a:t>
            </a:r>
            <a:r>
              <a:rPr lang="en-US" sz="2800" b="1" dirty="0" err="1" smtClean="0">
                <a:solidFill>
                  <a:srgbClr val="002060"/>
                </a:solidFill>
              </a:rPr>
              <a:t>Cortisol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solidFill>
                  <a:srgbClr val="002060"/>
                </a:solidFill>
              </a:rPr>
              <a:t>                                                                                     </a:t>
            </a:r>
            <a:r>
              <a:rPr lang="en-US" sz="2800" b="1" dirty="0" err="1" smtClean="0">
                <a:solidFill>
                  <a:srgbClr val="002060"/>
                </a:solidFill>
              </a:rPr>
              <a:t>Androstene-dione</a:t>
            </a: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2714625" y="1741488"/>
            <a:ext cx="1714500" cy="285750"/>
          </a:xfrm>
          <a:prstGeom prst="rightArrow">
            <a:avLst>
              <a:gd name="adj1" fmla="val 7358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71670" y="2110079"/>
            <a:ext cx="2428892" cy="461665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n-lt"/>
                <a:cs typeface="+mn-cs"/>
              </a:rPr>
              <a:t>17</a:t>
            </a:r>
            <a:r>
              <a:rPr lang="el-GR" sz="2400" dirty="0">
                <a:latin typeface="+mn-lt"/>
                <a:cs typeface="+mn-cs"/>
              </a:rPr>
              <a:t>α</a:t>
            </a:r>
            <a:r>
              <a:rPr lang="en-US" sz="2400" dirty="0">
                <a:latin typeface="+mn-lt"/>
                <a:cs typeface="+mn-cs"/>
              </a:rPr>
              <a:t>-</a:t>
            </a:r>
            <a:r>
              <a:rPr lang="en-US" sz="2400" dirty="0" err="1">
                <a:latin typeface="+mn-lt"/>
                <a:cs typeface="+mn-cs"/>
              </a:rPr>
              <a:t>hydroxylase</a:t>
            </a:r>
            <a:r>
              <a:rPr lang="en-US" sz="2400" dirty="0">
                <a:latin typeface="+mn-lt"/>
                <a:cs typeface="+mn-cs"/>
              </a:rPr>
              <a:t> </a:t>
            </a:r>
          </a:p>
        </p:txBody>
      </p:sp>
      <p:sp>
        <p:nvSpPr>
          <p:cNvPr id="6" name="Down Arrow 5"/>
          <p:cNvSpPr/>
          <p:nvPr/>
        </p:nvSpPr>
        <p:spPr>
          <a:xfrm>
            <a:off x="7302500" y="2214563"/>
            <a:ext cx="484188" cy="2428875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786579" y="3429000"/>
            <a:ext cx="1785949" cy="461665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+mn-lt"/>
                <a:cs typeface="+mn-cs"/>
              </a:rPr>
              <a:t>17,20 </a:t>
            </a:r>
            <a:r>
              <a:rPr lang="en-US" sz="2400" dirty="0" err="1">
                <a:latin typeface="+mn-lt"/>
                <a:cs typeface="+mn-cs"/>
              </a:rPr>
              <a:t>lyase</a:t>
            </a:r>
            <a:r>
              <a:rPr lang="en-US" sz="2400">
                <a:latin typeface="+mn-lt"/>
                <a:cs typeface="+mn-cs"/>
              </a:rPr>
              <a:t> </a:t>
            </a:r>
            <a:endParaRPr lang="en-US" sz="2400" dirty="0">
              <a:latin typeface="+mn-lt"/>
              <a:cs typeface="+mn-cs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5000625" y="2286000"/>
            <a:ext cx="984250" cy="3000375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286116" y="3143248"/>
            <a:ext cx="3071833" cy="1200329"/>
          </a:xfrm>
          <a:prstGeom prst="rect">
            <a:avLst/>
          </a:prstGeom>
          <a:solidFill>
            <a:srgbClr val="FFCCFF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  <a:cs typeface="+mn-cs"/>
              </a:rPr>
              <a:t> 3</a:t>
            </a:r>
            <a:r>
              <a:rPr lang="el-GR" sz="2400" dirty="0">
                <a:latin typeface="+mn-lt"/>
                <a:cs typeface="+mn-cs"/>
              </a:rPr>
              <a:t>β</a:t>
            </a:r>
            <a:r>
              <a:rPr lang="en-US" sz="2400" dirty="0">
                <a:latin typeface="+mn-lt"/>
                <a:cs typeface="+mn-cs"/>
              </a:rPr>
              <a:t>-HSD &amp; </a:t>
            </a:r>
            <a:r>
              <a:rPr lang="en-US" sz="2400" dirty="0" err="1">
                <a:latin typeface="+mn-lt"/>
                <a:cs typeface="+mn-cs"/>
              </a:rPr>
              <a:t>isomerase</a:t>
            </a:r>
            <a:endParaRPr lang="en-US" sz="2400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  <a:cs typeface="+mn-cs"/>
              </a:rPr>
              <a:t> 21 </a:t>
            </a:r>
            <a:r>
              <a:rPr lang="en-US" sz="2400" dirty="0" err="1">
                <a:latin typeface="+mn-lt"/>
                <a:cs typeface="+mn-cs"/>
              </a:rPr>
              <a:t>hydroxylase</a:t>
            </a:r>
            <a:endParaRPr lang="en-US" sz="2400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latin typeface="+mn-lt"/>
                <a:cs typeface="+mn-cs"/>
              </a:rPr>
              <a:t> 11 </a:t>
            </a:r>
            <a:r>
              <a:rPr lang="en-US" sz="2400" dirty="0" err="1">
                <a:latin typeface="+mn-lt"/>
                <a:cs typeface="+mn-cs"/>
              </a:rPr>
              <a:t>hydroxylase</a:t>
            </a:r>
            <a:r>
              <a:rPr lang="en-US" sz="2400" dirty="0">
                <a:latin typeface="+mn-lt"/>
                <a:cs typeface="+mn-cs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86512" y="4714884"/>
            <a:ext cx="2428892" cy="52322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  <a:latin typeface="+mn-lt"/>
                <a:cs typeface="+mn-cs"/>
              </a:rPr>
              <a:t>DHEA</a:t>
            </a:r>
          </a:p>
        </p:txBody>
      </p:sp>
      <p:sp>
        <p:nvSpPr>
          <p:cNvPr id="12" name="Down Arrow 11"/>
          <p:cNvSpPr/>
          <p:nvPr/>
        </p:nvSpPr>
        <p:spPr>
          <a:xfrm>
            <a:off x="7358063" y="5214938"/>
            <a:ext cx="357187" cy="428625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44500" y="-142875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FF0000"/>
                </a:solidFill>
              </a:rPr>
              <a:t>Steroid synthesis: overall </a:t>
            </a:r>
          </a:p>
        </p:txBody>
      </p:sp>
      <p:pic>
        <p:nvPicPr>
          <p:cNvPr id="35843" name="Picture 3" descr="katz11_c039f001.gif"/>
          <p:cNvPicPr>
            <a:picLocks noChangeAspect="1"/>
          </p:cNvPicPr>
          <p:nvPr/>
        </p:nvPicPr>
        <p:blipFill>
          <a:blip r:embed="rId2" cstate="print"/>
          <a:srcRect b="32997"/>
          <a:stretch>
            <a:fillRect/>
          </a:stretch>
        </p:blipFill>
        <p:spPr bwMode="auto">
          <a:xfrm>
            <a:off x="428625" y="1000125"/>
            <a:ext cx="8358188" cy="5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463" y="144463"/>
            <a:ext cx="8572500" cy="631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50825" y="5745311"/>
            <a:ext cx="66071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GB" sz="2000" b="1" dirty="0">
                <a:solidFill>
                  <a:srgbClr val="FF0000"/>
                </a:solidFill>
              </a:rPr>
              <a:t>HMG-</a:t>
            </a:r>
            <a:r>
              <a:rPr lang="en-GB" sz="2000" b="1" dirty="0" err="1">
                <a:solidFill>
                  <a:srgbClr val="FF0000"/>
                </a:solidFill>
              </a:rPr>
              <a:t>CoA</a:t>
            </a:r>
            <a:r>
              <a:rPr lang="en-GB" sz="2000" b="1" dirty="0">
                <a:solidFill>
                  <a:srgbClr val="FF0000"/>
                </a:solidFill>
              </a:rPr>
              <a:t> is then reduced to </a:t>
            </a:r>
            <a:r>
              <a:rPr lang="en-GB" sz="2000" b="1" dirty="0" err="1" smtClean="0">
                <a:solidFill>
                  <a:srgbClr val="FF0000"/>
                </a:solidFill>
              </a:rPr>
              <a:t>melavonate</a:t>
            </a:r>
            <a:r>
              <a:rPr lang="en-GB" sz="2000" b="1" dirty="0">
                <a:solidFill>
                  <a:srgbClr val="FF0000"/>
                </a:solidFill>
              </a:rPr>
              <a:t> by the enzyme HMG-</a:t>
            </a:r>
            <a:r>
              <a:rPr lang="en-GB" sz="2000" b="1" dirty="0" err="1">
                <a:solidFill>
                  <a:srgbClr val="FF0000"/>
                </a:solidFill>
              </a:rPr>
              <a:t>CoA</a:t>
            </a:r>
            <a:r>
              <a:rPr lang="en-GB" sz="2000" b="1" dirty="0">
                <a:solidFill>
                  <a:srgbClr val="FF0000"/>
                </a:solidFill>
              </a:rPr>
              <a:t> </a:t>
            </a:r>
            <a:r>
              <a:rPr lang="en-GB" sz="2000" b="1" dirty="0" err="1">
                <a:solidFill>
                  <a:srgbClr val="FF0000"/>
                </a:solidFill>
              </a:rPr>
              <a:t>reductase</a:t>
            </a:r>
            <a:r>
              <a:rPr lang="en-GB" sz="2000" b="1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installer\Desktop\Lectures\Endocrine\Endocrine 2021\Melavonate pathway to IPP - Cholesterol - Wikipedia_files\Melavonate_pathway_to_IPP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476250"/>
            <a:ext cx="8934450" cy="511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250825" y="5868988"/>
            <a:ext cx="82819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GB" sz="2000" b="1" dirty="0" err="1" smtClean="0">
                <a:solidFill>
                  <a:srgbClr val="FF0000"/>
                </a:solidFill>
              </a:rPr>
              <a:t>Melavonate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b="1" dirty="0">
                <a:solidFill>
                  <a:srgbClr val="FF0000"/>
                </a:solidFill>
              </a:rPr>
              <a:t>is finally converted to </a:t>
            </a:r>
            <a:r>
              <a:rPr lang="en-GB" sz="2000" b="1" dirty="0" err="1">
                <a:solidFill>
                  <a:srgbClr val="FF0000"/>
                </a:solidFill>
              </a:rPr>
              <a:t>isopentenyl</a:t>
            </a:r>
            <a:r>
              <a:rPr lang="en-GB" sz="2000" b="1" dirty="0">
                <a:solidFill>
                  <a:srgbClr val="FF0000"/>
                </a:solidFill>
              </a:rPr>
              <a:t> pyrophosphate (IPP) through two phosphorylation steps and one </a:t>
            </a:r>
            <a:r>
              <a:rPr lang="en-GB" sz="2000" b="1" dirty="0" err="1">
                <a:solidFill>
                  <a:srgbClr val="FF0000"/>
                </a:solidFill>
              </a:rPr>
              <a:t>decarboxylation</a:t>
            </a:r>
            <a:r>
              <a:rPr lang="en-GB" sz="2000" b="1" dirty="0">
                <a:solidFill>
                  <a:srgbClr val="FF0000"/>
                </a:solidFill>
              </a:rPr>
              <a:t> step that requires ATP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813"/>
            <a:ext cx="8507413" cy="4525962"/>
          </a:xfrm>
        </p:spPr>
        <p:txBody>
          <a:bodyPr>
            <a:noAutofit/>
          </a:bodyPr>
          <a:lstStyle/>
          <a:p>
            <a:pPr algn="just">
              <a:defRPr/>
            </a:pPr>
            <a:endParaRPr lang="en-US" sz="2000" b="1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charset="0"/>
              <a:buNone/>
              <a:defRPr/>
            </a:pPr>
            <a:r>
              <a:rPr lang="en-US" sz="24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Cholesterol Sources</a:t>
            </a:r>
            <a:endParaRPr lang="en-US" sz="2400" b="1" i="1" u="sng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Tx/>
              <a:buAutoNum type="arabicPeriod"/>
              <a:defRPr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It is 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formed in the body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from acetyl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CoA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Most of the cholesterol is synthesized by the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liver.</a:t>
            </a: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Arial" charset="0"/>
              <a:buAutoNum type="arabicPeriod"/>
              <a:defRPr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It is present </a:t>
            </a:r>
            <a:r>
              <a:rPr lang="en-US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 diet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: egg yolk, meat, liver and brain. </a:t>
            </a:r>
          </a:p>
          <a:p>
            <a:pPr marL="514350" indent="-514350" algn="just">
              <a:buFont typeface="Arial" charset="0"/>
              <a:buAutoNum type="arabicPeriod"/>
              <a:defRPr/>
            </a:pPr>
            <a:endParaRPr lang="en-US" sz="2000" b="1" i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None/>
              <a:defRPr/>
            </a:pPr>
            <a:r>
              <a:rPr lang="en-US" sz="24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Biomedical importance:</a:t>
            </a:r>
            <a:endParaRPr lang="en-US" sz="2400" b="1" i="1" u="sng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charset="0"/>
              <a:buNone/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1-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	It is the </a:t>
            </a:r>
            <a:r>
              <a:rPr lang="en-US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main sterol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in human body ( Nervous tissue, brain, suprarenal gland, and in bile, ,,).</a:t>
            </a:r>
          </a:p>
          <a:p>
            <a:pPr algn="just">
              <a:buFont typeface="Arial" charset="0"/>
              <a:buNone/>
              <a:defRPr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2-	It is present </a:t>
            </a:r>
            <a:r>
              <a:rPr lang="en-US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 blood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(normal level 150-200 mg / dl).</a:t>
            </a:r>
          </a:p>
          <a:p>
            <a:pPr algn="just">
              <a:buFont typeface="Arial" charset="0"/>
              <a:buNone/>
              <a:defRPr/>
            </a:pPr>
            <a:r>
              <a:rPr lang="en-US" sz="2000" b="1" dirty="0">
                <a:latin typeface="Arial" pitchFamily="34" charset="0"/>
                <a:cs typeface="Arial" pitchFamily="34" charset="0"/>
              </a:rPr>
              <a:t>3-	It is often found as </a:t>
            </a:r>
            <a:r>
              <a:rPr lang="en-US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cholesterol ester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(in combination with fatty acids).  The fatty acid is attached to the hydroxyl group e.g.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Cholesteryl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oleate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or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linoleate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defRPr/>
            </a:pPr>
            <a:endParaRPr lang="en-US" sz="2000" b="1" i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03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762000" y="4202113"/>
            <a:ext cx="7772400" cy="217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927100"/>
          </a:xfrm>
        </p:spPr>
        <p:txBody>
          <a:bodyPr/>
          <a:lstStyle/>
          <a:p>
            <a:pPr algn="l"/>
            <a:r>
              <a:rPr lang="en-US" altLang="en-US" sz="3200" b="1" smtClean="0">
                <a:solidFill>
                  <a:srgbClr val="FF0000"/>
                </a:solidFill>
                <a:latin typeface="Arial" charset="0"/>
                <a:cs typeface="Arial" charset="0"/>
              </a:rPr>
              <a:t>Cholesterol  esters (CE)</a:t>
            </a:r>
            <a:endParaRPr lang="en-US" sz="3200" b="1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0475"/>
            <a:ext cx="8229600" cy="4525963"/>
          </a:xfrm>
        </p:spPr>
        <p:txBody>
          <a:bodyPr/>
          <a:lstStyle/>
          <a:p>
            <a:pPr marL="233363" indent="-233363" algn="just">
              <a:spcBef>
                <a:spcPct val="50000"/>
              </a:spcBef>
              <a:defRPr/>
            </a:pPr>
            <a:r>
              <a:rPr lang="en-US" altLang="en-US" sz="2400" dirty="0">
                <a:latin typeface="Arial" charset="0"/>
              </a:rPr>
              <a:t>Cholesterol  is converted to </a:t>
            </a:r>
            <a:r>
              <a:rPr lang="en-US" altLang="en-US" sz="2400" dirty="0" err="1">
                <a:latin typeface="Arial" charset="0"/>
              </a:rPr>
              <a:t>cholesteryl</a:t>
            </a:r>
            <a:r>
              <a:rPr lang="en-US" altLang="en-US" sz="2400" dirty="0">
                <a:latin typeface="Arial" charset="0"/>
              </a:rPr>
              <a:t> esters for cell </a:t>
            </a:r>
            <a:r>
              <a:rPr lang="en-US" altLang="en-US" sz="2400" b="1" u="sng" dirty="0">
                <a:solidFill>
                  <a:srgbClr val="008000"/>
                </a:solidFill>
                <a:latin typeface="Arial" charset="0"/>
              </a:rPr>
              <a:t>storage</a:t>
            </a:r>
            <a:r>
              <a:rPr lang="en-US" altLang="en-US" sz="2400" b="1" dirty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altLang="en-US" sz="2400" dirty="0">
                <a:latin typeface="Arial" charset="0"/>
              </a:rPr>
              <a:t>or </a:t>
            </a:r>
            <a:r>
              <a:rPr lang="en-US" altLang="en-US" sz="2400" b="1" u="sng" dirty="0">
                <a:solidFill>
                  <a:srgbClr val="008000"/>
                </a:solidFill>
                <a:latin typeface="Arial" charset="0"/>
              </a:rPr>
              <a:t>transport</a:t>
            </a:r>
            <a:r>
              <a:rPr lang="en-US" altLang="en-US" sz="2400" dirty="0">
                <a:latin typeface="Arial" charset="0"/>
              </a:rPr>
              <a:t> in blood</a:t>
            </a:r>
          </a:p>
          <a:p>
            <a:pPr marL="233363" indent="-233363" algn="just">
              <a:spcBef>
                <a:spcPct val="50000"/>
              </a:spcBef>
              <a:defRPr/>
            </a:pPr>
            <a:r>
              <a:rPr lang="en-US" altLang="en-US" sz="2400" dirty="0">
                <a:latin typeface="Arial" charset="0"/>
              </a:rPr>
              <a:t>Fatty acid is </a:t>
            </a:r>
            <a:r>
              <a:rPr lang="en-US" altLang="en-US" sz="2400" dirty="0" err="1">
                <a:latin typeface="Arial" charset="0"/>
              </a:rPr>
              <a:t>esterified</a:t>
            </a:r>
            <a:r>
              <a:rPr lang="en-US" altLang="en-US" sz="2400" dirty="0">
                <a:latin typeface="Arial" charset="0"/>
              </a:rPr>
              <a:t> to C-3 OH of cholesterol</a:t>
            </a:r>
          </a:p>
          <a:p>
            <a:pPr marL="233363" indent="-233363" algn="just">
              <a:spcBef>
                <a:spcPct val="50000"/>
              </a:spcBef>
              <a:defRPr/>
            </a:pPr>
            <a:r>
              <a:rPr lang="en-US" altLang="en-US" sz="2400" dirty="0">
                <a:latin typeface="Arial" charset="0"/>
              </a:rPr>
              <a:t>Cholesterol esters are </a:t>
            </a:r>
            <a:r>
              <a:rPr lang="en-US" altLang="en-US" sz="2400" b="1" dirty="0">
                <a:solidFill>
                  <a:srgbClr val="0070C0"/>
                </a:solidFill>
                <a:latin typeface="Arial" charset="0"/>
              </a:rPr>
              <a:t>very water insoluble (hydrophobic) </a:t>
            </a:r>
            <a:r>
              <a:rPr lang="en-US" altLang="en-US" sz="2400" dirty="0">
                <a:latin typeface="Arial" charset="0"/>
              </a:rPr>
              <a:t>and must be </a:t>
            </a:r>
            <a:r>
              <a:rPr lang="en-US" altLang="en-US" sz="2400" dirty="0" err="1">
                <a:latin typeface="Arial" charset="0"/>
              </a:rPr>
              <a:t>complexed</a:t>
            </a:r>
            <a:r>
              <a:rPr lang="en-US" altLang="en-US" sz="2400" dirty="0">
                <a:latin typeface="Arial" charset="0"/>
              </a:rPr>
              <a:t> with phospholipids or </a:t>
            </a:r>
            <a:r>
              <a:rPr lang="en-US" altLang="en-US" sz="2400" dirty="0" err="1">
                <a:latin typeface="Arial" charset="0"/>
              </a:rPr>
              <a:t>amphipathic</a:t>
            </a:r>
            <a:r>
              <a:rPr lang="en-US" altLang="en-US" sz="2400" dirty="0">
                <a:latin typeface="Arial" charset="0"/>
              </a:rPr>
              <a:t> proteins for transport</a:t>
            </a:r>
          </a:p>
          <a:p>
            <a:pPr>
              <a:defRPr/>
            </a:pPr>
            <a:endParaRPr lang="en-US" sz="2000" dirty="0"/>
          </a:p>
        </p:txBody>
      </p:sp>
      <p:sp>
        <p:nvSpPr>
          <p:cNvPr id="5" name="Down Arrow 4"/>
          <p:cNvSpPr>
            <a:spLocks noChangeArrowheads="1"/>
          </p:cNvSpPr>
          <p:nvPr/>
        </p:nvSpPr>
        <p:spPr bwMode="auto">
          <a:xfrm>
            <a:off x="4357688" y="4913313"/>
            <a:ext cx="142875" cy="977900"/>
          </a:xfrm>
          <a:prstGeom prst="downArrow">
            <a:avLst>
              <a:gd name="adj1" fmla="val 50000"/>
              <a:gd name="adj2" fmla="val 49971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295  E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350"/>
            <a:ext cx="8329613" cy="4857750"/>
          </a:xfrm>
        </p:spPr>
        <p:txBody>
          <a:bodyPr>
            <a:noAutofit/>
          </a:bodyPr>
          <a:lstStyle/>
          <a:p>
            <a:pPr marL="280988" indent="-280988" algn="just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u="sng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Biomedical importance: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280988" indent="-280988" algn="just">
              <a:spcBef>
                <a:spcPct val="50000"/>
              </a:spcBef>
              <a:buFont typeface="Arial" charset="0"/>
              <a:buNone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4- It is a major constituent of the </a:t>
            </a: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plasma </a:t>
            </a:r>
            <a:r>
              <a:rPr lang="en-US" sz="2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membrane.</a:t>
            </a:r>
            <a:r>
              <a:rPr lang="en-US" altLang="en-US" sz="24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 fused ring system makes cholesterol less flexible than most other lipids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buFont typeface="Arial" charset="0"/>
              <a:buNone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5-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	It is the precursor of: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Sex hormones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Cortical hormones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Vitamin D</a:t>
            </a:r>
          </a:p>
          <a:p>
            <a:pPr algn="just"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Bile acids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Arial" charset="0"/>
              <a:buNone/>
              <a:defRPr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6-	High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levels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of cholesterol </a:t>
            </a:r>
            <a:r>
              <a:rPr lang="en-US" sz="2400" u="sng" dirty="0">
                <a:latin typeface="Arial" pitchFamily="34" charset="0"/>
                <a:cs typeface="Arial" pitchFamily="34" charset="0"/>
              </a:rPr>
              <a:t>in blood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will lead to its precipitation in the wall of blood vessels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“atherosclerosis”.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Also high levels of blood cholesterol may lead to stones in </a:t>
            </a:r>
            <a:r>
              <a:rPr lang="en-US" sz="2400" u="sng" dirty="0">
                <a:latin typeface="Arial" pitchFamily="34" charset="0"/>
                <a:cs typeface="Arial" pitchFamily="34" charset="0"/>
              </a:rPr>
              <a:t>gall bladder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(gall stone).</a:t>
            </a:r>
          </a:p>
          <a:p>
            <a:pPr marL="280988" lvl="1" indent="-280988" algn="just">
              <a:spcBef>
                <a:spcPct val="50000"/>
              </a:spcBef>
              <a:buFontTx/>
              <a:buChar char="•"/>
              <a:defRPr/>
            </a:pPr>
            <a:endParaRPr lang="en-US" altLang="en-US" sz="2400" b="1" dirty="0">
              <a:latin typeface="Arial" pitchFamily="34" charset="0"/>
              <a:cs typeface="Arial" pitchFamily="34" charset="0"/>
            </a:endParaRPr>
          </a:p>
          <a:p>
            <a:pPr marL="280988" indent="-280988" algn="just">
              <a:spcBef>
                <a:spcPct val="50000"/>
              </a:spcBef>
              <a:defRPr/>
            </a:pPr>
            <a:endParaRPr lang="en-US" altLang="en-US" sz="2400" dirty="0">
              <a:latin typeface="Arial" pitchFamily="34" charset="0"/>
              <a:cs typeface="Arial" pitchFamily="34" charset="0"/>
            </a:endParaRPr>
          </a:p>
          <a:p>
            <a:pPr algn="just">
              <a:defRPr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"/>
            <a:ext cx="8839200" cy="655320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sz="2800" b="1" smtClean="0">
                <a:solidFill>
                  <a:srgbClr val="FF0000"/>
                </a:solidFill>
              </a:rPr>
              <a:t>Cholesterol is the precursor of all five classes of steroid hormones: </a:t>
            </a:r>
          </a:p>
          <a:p>
            <a:pPr eaLnBrk="1" hangingPunct="1">
              <a:lnSpc>
                <a:spcPct val="140000"/>
              </a:lnSpc>
            </a:pPr>
            <a:r>
              <a:rPr lang="en-US" sz="2800" b="1" u="sng" smtClean="0"/>
              <a:t>Glucocorticoids</a:t>
            </a:r>
            <a:r>
              <a:rPr lang="en-US" sz="2800" b="1" smtClean="0"/>
              <a:t>:</a:t>
            </a:r>
            <a:r>
              <a:rPr lang="en-US" sz="2800" smtClean="0"/>
              <a:t> 21 carbons (eg; </a:t>
            </a:r>
            <a:r>
              <a:rPr lang="en-AU" altLang="ja-JP" sz="2800" smtClean="0"/>
              <a:t>Cortisol </a:t>
            </a:r>
            <a:r>
              <a:rPr lang="en-US" sz="2800" smtClean="0"/>
              <a:t>)</a:t>
            </a:r>
          </a:p>
          <a:p>
            <a:pPr eaLnBrk="1" hangingPunct="1">
              <a:lnSpc>
                <a:spcPct val="140000"/>
              </a:lnSpc>
            </a:pPr>
            <a:r>
              <a:rPr lang="en-US" sz="2800" b="1" u="sng" smtClean="0"/>
              <a:t>Mineralcorticoids</a:t>
            </a:r>
            <a:r>
              <a:rPr lang="en-US" sz="2800" b="1" smtClean="0"/>
              <a:t>: </a:t>
            </a:r>
            <a:r>
              <a:rPr lang="en-US" sz="2800" smtClean="0"/>
              <a:t>21 carbons (eg; </a:t>
            </a:r>
            <a:r>
              <a:rPr lang="en-AU" altLang="ja-JP" sz="2800" smtClean="0"/>
              <a:t>Aldosterone </a:t>
            </a:r>
            <a:r>
              <a:rPr lang="en-US" sz="2800" smtClean="0"/>
              <a:t>)</a:t>
            </a:r>
            <a:endParaRPr lang="en-US" sz="2800" b="1" u="sng" smtClean="0"/>
          </a:p>
          <a:p>
            <a:pPr eaLnBrk="1" hangingPunct="1">
              <a:lnSpc>
                <a:spcPct val="140000"/>
              </a:lnSpc>
            </a:pPr>
            <a:r>
              <a:rPr lang="en-US" sz="2800" b="1" u="sng" smtClean="0"/>
              <a:t>Progestins:</a:t>
            </a:r>
            <a:r>
              <a:rPr lang="en-US" sz="2800" b="1" smtClean="0"/>
              <a:t>  </a:t>
            </a:r>
            <a:r>
              <a:rPr lang="en-US" sz="2800" smtClean="0"/>
              <a:t>21 carbons (eg; </a:t>
            </a:r>
            <a:r>
              <a:rPr lang="en-AU" altLang="ja-JP" sz="2800" smtClean="0"/>
              <a:t>Progesterone </a:t>
            </a:r>
            <a:r>
              <a:rPr lang="en-US" sz="2800" smtClean="0"/>
              <a:t>)</a:t>
            </a:r>
            <a:endParaRPr lang="en-US" sz="2800" b="1" u="sng" smtClean="0"/>
          </a:p>
          <a:p>
            <a:pPr eaLnBrk="1" hangingPunct="1">
              <a:lnSpc>
                <a:spcPct val="140000"/>
              </a:lnSpc>
            </a:pPr>
            <a:r>
              <a:rPr lang="en-US" sz="2800" b="1" u="sng" smtClean="0"/>
              <a:t>Androgens</a:t>
            </a:r>
            <a:r>
              <a:rPr lang="en-US" sz="2800" b="1" smtClean="0"/>
              <a:t>: </a:t>
            </a:r>
            <a:r>
              <a:rPr lang="en-US" sz="2800" smtClean="0"/>
              <a:t>19 carbons (eg; </a:t>
            </a:r>
            <a:r>
              <a:rPr lang="en-AU" altLang="ja-JP" sz="2800" smtClean="0"/>
              <a:t>Testosterone </a:t>
            </a:r>
            <a:r>
              <a:rPr lang="en-US" sz="2800" smtClean="0"/>
              <a:t>)</a:t>
            </a:r>
          </a:p>
          <a:p>
            <a:pPr eaLnBrk="1" hangingPunct="1">
              <a:lnSpc>
                <a:spcPct val="140000"/>
              </a:lnSpc>
            </a:pPr>
            <a:r>
              <a:rPr lang="en-US" sz="2800" b="1" u="sng" smtClean="0"/>
              <a:t>Estrogens</a:t>
            </a:r>
            <a:r>
              <a:rPr lang="en-US" sz="2800" b="1" smtClean="0"/>
              <a:t>: </a:t>
            </a:r>
            <a:r>
              <a:rPr lang="en-US" sz="2800" smtClean="0"/>
              <a:t>18 carbons (eg; </a:t>
            </a:r>
            <a:r>
              <a:rPr lang="en-AU" altLang="ja-JP" sz="2800" smtClean="0"/>
              <a:t>Estradiol </a:t>
            </a:r>
            <a:r>
              <a:rPr lang="en-US" sz="2800" smtClean="0"/>
              <a:t>)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53C72521E4EE498250BCFC3588EAF8" ma:contentTypeVersion="2" ma:contentTypeDescription="Create a new document." ma:contentTypeScope="" ma:versionID="c7e59d027ddc58a84533aa9a3655f0aa">
  <xsd:schema xmlns:xsd="http://www.w3.org/2001/XMLSchema" xmlns:xs="http://www.w3.org/2001/XMLSchema" xmlns:p="http://schemas.microsoft.com/office/2006/metadata/properties" xmlns:ns2="c9a7a535-2d41-4ea0-b5d2-60f1eb7fbe30" targetNamespace="http://schemas.microsoft.com/office/2006/metadata/properties" ma:root="true" ma:fieldsID="1a9ab46d6cc50d6af445cf986f43da99" ns2:_="">
    <xsd:import namespace="c9a7a535-2d41-4ea0-b5d2-60f1eb7fbe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a7a535-2d41-4ea0-b5d2-60f1eb7fbe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D028C46-E227-44A6-9083-2B45C734B2FF}"/>
</file>

<file path=customXml/itemProps2.xml><?xml version="1.0" encoding="utf-8"?>
<ds:datastoreItem xmlns:ds="http://schemas.openxmlformats.org/officeDocument/2006/customXml" ds:itemID="{5A896D12-9746-46A6-9763-D2E2191C1A35}"/>
</file>

<file path=customXml/itemProps3.xml><?xml version="1.0" encoding="utf-8"?>
<ds:datastoreItem xmlns:ds="http://schemas.openxmlformats.org/officeDocument/2006/customXml" ds:itemID="{8E9F7F4A-6648-4BA6-B9B6-8F8E5F84CDD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5656</TotalTime>
  <Words>1569</Words>
  <Application>Microsoft Office PowerPoint</Application>
  <PresentationFormat>On-screen Show (4:3)</PresentationFormat>
  <Paragraphs>285</Paragraphs>
  <Slides>34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Steroids</vt:lpstr>
      <vt:lpstr>Slide 2</vt:lpstr>
      <vt:lpstr>Slide 3</vt:lpstr>
      <vt:lpstr>Slide 4</vt:lpstr>
      <vt:lpstr>Slide 5</vt:lpstr>
      <vt:lpstr>Slide 6</vt:lpstr>
      <vt:lpstr>Cholesterol  esters (CE)</vt:lpstr>
      <vt:lpstr>Slide 8</vt:lpstr>
      <vt:lpstr>Slide 9</vt:lpstr>
      <vt:lpstr>Steroid hormones: chemical structure</vt:lpstr>
      <vt:lpstr>Steroid hormones: Characteristics</vt:lpstr>
      <vt:lpstr>How does the synthesis of steroids differ from that of peptide hormones?</vt:lpstr>
      <vt:lpstr>Steroid hormones: mechanism of action</vt:lpstr>
      <vt:lpstr>Slide 14</vt:lpstr>
      <vt:lpstr>   </vt:lpstr>
      <vt:lpstr>   </vt:lpstr>
      <vt:lpstr>Slide 17</vt:lpstr>
      <vt:lpstr>Slide 18</vt:lpstr>
      <vt:lpstr>Adrenal Steroidogenesis</vt:lpstr>
      <vt:lpstr>Slide 20</vt:lpstr>
      <vt:lpstr>  1. Mineralocorticoids: biosynthesis  </vt:lpstr>
      <vt:lpstr>Slide 22</vt:lpstr>
      <vt:lpstr>Slide 23</vt:lpstr>
      <vt:lpstr>  2. Glucocorticoids: biosynthesis </vt:lpstr>
      <vt:lpstr>Slide 25</vt:lpstr>
      <vt:lpstr>  Glucocorticoid: biosynthesis</vt:lpstr>
      <vt:lpstr>Slide 27</vt:lpstr>
      <vt:lpstr>  Adrenal steroid biosynthesis involves the shuttling of precursors between mitochondria and ER   </vt:lpstr>
      <vt:lpstr>3. Adrenal androgens: biosynthesis</vt:lpstr>
      <vt:lpstr>3. Adrenal androgens:    </vt:lpstr>
      <vt:lpstr>3. Adrenal androgens: </vt:lpstr>
      <vt:lpstr>3. Adrenal androgens:  </vt:lpstr>
      <vt:lpstr>3. Adrenal androgens: </vt:lpstr>
      <vt:lpstr>Steroid synthesis: overall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Steroids</dc:title>
  <dc:creator>Sameeh</dc:creator>
  <cp:lastModifiedBy>-</cp:lastModifiedBy>
  <cp:revision>979</cp:revision>
  <dcterms:created xsi:type="dcterms:W3CDTF">2012-12-22T21:25:18Z</dcterms:created>
  <dcterms:modified xsi:type="dcterms:W3CDTF">2022-05-07T15:25:41Z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0x0101005753C72521E4EE498250BCFC3588EAF8</vt:lpwstr>
  </property>
</Properties>
</file>