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7" r:id="rId3"/>
    <p:sldId id="258" r:id="rId4"/>
    <p:sldId id="259" r:id="rId5"/>
    <p:sldId id="260" r:id="rId6"/>
    <p:sldId id="279" r:id="rId7"/>
    <p:sldId id="280" r:id="rId8"/>
    <p:sldId id="281" r:id="rId9"/>
    <p:sldId id="282" r:id="rId10"/>
    <p:sldId id="283" r:id="rId11"/>
    <p:sldId id="285" r:id="rId12"/>
    <p:sldId id="284" r:id="rId13"/>
    <p:sldId id="286" r:id="rId14"/>
    <p:sldId id="287" r:id="rId15"/>
    <p:sldId id="261" r:id="rId16"/>
    <p:sldId id="288" r:id="rId17"/>
    <p:sldId id="262" r:id="rId18"/>
    <p:sldId id="263" r:id="rId19"/>
    <p:sldId id="264" r:id="rId20"/>
    <p:sldId id="265" r:id="rId21"/>
    <p:sldId id="268" r:id="rId22"/>
    <p:sldId id="266" r:id="rId23"/>
    <p:sldId id="271" r:id="rId24"/>
    <p:sldId id="269" r:id="rId25"/>
    <p:sldId id="267" r:id="rId26"/>
    <p:sldId id="278" r:id="rId27"/>
    <p:sldId id="270" r:id="rId28"/>
    <p:sldId id="272" r:id="rId29"/>
    <p:sldId id="273" r:id="rId30"/>
    <p:sldId id="274" r:id="rId31"/>
    <p:sldId id="275"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4AEF2F-8900-4E01-A631-2E8F83C719E6}"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84527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4AEF2F-8900-4E01-A631-2E8F83C719E6}"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322346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4AEF2F-8900-4E01-A631-2E8F83C719E6}"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130372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4AEF2F-8900-4E01-A631-2E8F83C719E6}"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73487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4AEF2F-8900-4E01-A631-2E8F83C719E6}"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153823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4AEF2F-8900-4E01-A631-2E8F83C719E6}"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427089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4AEF2F-8900-4E01-A631-2E8F83C719E6}" type="datetimeFigureOut">
              <a:rPr lang="en-US" smtClean="0"/>
              <a:t>5/3/2023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132102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4AEF2F-8900-4E01-A631-2E8F83C719E6}" type="datetimeFigureOut">
              <a:rPr lang="en-US" smtClean="0"/>
              <a:t>5/3/2023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141272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AEF2F-8900-4E01-A631-2E8F83C719E6}" type="datetimeFigureOut">
              <a:rPr lang="en-US" smtClean="0"/>
              <a:t>5/3/2023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4144669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4AEF2F-8900-4E01-A631-2E8F83C719E6}"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248540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4AEF2F-8900-4E01-A631-2E8F83C719E6}"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EBACB-7DF3-4019-97BC-BB1DF00E3975}" type="slidenum">
              <a:rPr lang="en-US" smtClean="0"/>
              <a:t>‹#›</a:t>
            </a:fld>
            <a:endParaRPr lang="en-US"/>
          </a:p>
        </p:txBody>
      </p:sp>
    </p:spTree>
    <p:extLst>
      <p:ext uri="{BB962C8B-B14F-4D97-AF65-F5344CB8AC3E}">
        <p14:creationId xmlns:p14="http://schemas.microsoft.com/office/powerpoint/2010/main" val="640371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AEF2F-8900-4E01-A631-2E8F83C719E6}" type="datetimeFigureOut">
              <a:rPr lang="en-US" smtClean="0"/>
              <a:t>5/3/2023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EBACB-7DF3-4019-97BC-BB1DF00E3975}" type="slidenum">
              <a:rPr lang="en-US" smtClean="0"/>
              <a:t>‹#›</a:t>
            </a:fld>
            <a:endParaRPr lang="en-US"/>
          </a:p>
        </p:txBody>
      </p:sp>
    </p:spTree>
    <p:extLst>
      <p:ext uri="{BB962C8B-B14F-4D97-AF65-F5344CB8AC3E}">
        <p14:creationId xmlns:p14="http://schemas.microsoft.com/office/powerpoint/2010/main" val="105274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1044" y="985886"/>
            <a:ext cx="9144000" cy="2387600"/>
          </a:xfrm>
          <a:ln>
            <a:solidFill>
              <a:schemeClr val="tx1"/>
            </a:solidFill>
          </a:ln>
        </p:spPr>
        <p:txBody>
          <a:bodyPr/>
          <a:lstStyle/>
          <a:p>
            <a:r>
              <a:rPr lang="en-US" dirty="0" smtClean="0"/>
              <a:t>Chronic Kidney Disease</a:t>
            </a:r>
            <a:endParaRPr lang="en-US" dirty="0"/>
          </a:p>
        </p:txBody>
      </p:sp>
      <p:sp>
        <p:nvSpPr>
          <p:cNvPr id="3" name="Subtitle 2"/>
          <p:cNvSpPr>
            <a:spLocks noGrp="1"/>
          </p:cNvSpPr>
          <p:nvPr>
            <p:ph type="subTitle" idx="1"/>
          </p:nvPr>
        </p:nvSpPr>
        <p:spPr>
          <a:xfrm>
            <a:off x="2394044" y="3509962"/>
            <a:ext cx="6858000" cy="2149523"/>
          </a:xfrm>
        </p:spPr>
        <p:txBody>
          <a:bodyPr>
            <a:normAutofit/>
          </a:bodyPr>
          <a:lstStyle/>
          <a:p>
            <a:r>
              <a:rPr lang="en" sz="2800" b="1" dirty="0" smtClean="0">
                <a:solidFill>
                  <a:schemeClr val="tx1"/>
                </a:solidFill>
              </a:rPr>
              <a:t>Dr</a:t>
            </a:r>
            <a:r>
              <a:rPr lang="en" sz="2800" b="1" dirty="0">
                <a:solidFill>
                  <a:schemeClr val="tx1"/>
                </a:solidFill>
              </a:rPr>
              <a:t>. </a:t>
            </a:r>
            <a:r>
              <a:rPr lang="en" sz="2800" b="1" dirty="0" smtClean="0">
                <a:solidFill>
                  <a:schemeClr val="tx1"/>
                </a:solidFill>
              </a:rPr>
              <a:t>Omar Hamdan</a:t>
            </a:r>
            <a:endParaRPr lang="en" sz="2800" b="1" dirty="0">
              <a:solidFill>
                <a:schemeClr val="tx1"/>
              </a:solidFill>
            </a:endParaRPr>
          </a:p>
          <a:p>
            <a:r>
              <a:rPr lang="en-US" b="1" dirty="0" smtClean="0">
                <a:solidFill>
                  <a:schemeClr val="tx1"/>
                </a:solidFill>
              </a:rPr>
              <a:t>Gastrointestinal and liver pathologist</a:t>
            </a:r>
            <a:r>
              <a:rPr lang="en" b="1" dirty="0">
                <a:solidFill>
                  <a:schemeClr val="tx1"/>
                </a:solidFill>
              </a:rPr>
              <a:t/>
            </a:r>
            <a:br>
              <a:rPr lang="en" b="1" dirty="0">
                <a:solidFill>
                  <a:schemeClr val="tx1"/>
                </a:solidFill>
              </a:rPr>
            </a:br>
            <a:r>
              <a:rPr lang="en" sz="2800" dirty="0" smtClean="0">
                <a:solidFill>
                  <a:schemeClr val="tx1"/>
                </a:solidFill>
              </a:rPr>
              <a:t>Mutah </a:t>
            </a:r>
            <a:r>
              <a:rPr lang="en" sz="2800" dirty="0">
                <a:solidFill>
                  <a:schemeClr val="tx1"/>
                </a:solidFill>
              </a:rPr>
              <a:t>University</a:t>
            </a:r>
            <a:br>
              <a:rPr lang="en" sz="2800" dirty="0">
                <a:solidFill>
                  <a:schemeClr val="tx1"/>
                </a:solidFill>
              </a:rPr>
            </a:br>
            <a:r>
              <a:rPr lang="en-US" sz="2800" dirty="0">
                <a:solidFill>
                  <a:schemeClr val="tx1"/>
                </a:solidFill>
              </a:rPr>
              <a:t>S</a:t>
            </a:r>
            <a:r>
              <a:rPr lang="en" sz="2800" dirty="0">
                <a:solidFill>
                  <a:schemeClr val="tx1"/>
                </a:solidFill>
              </a:rPr>
              <a:t>chool of </a:t>
            </a:r>
            <a:r>
              <a:rPr lang="en" sz="2800" dirty="0" smtClean="0">
                <a:solidFill>
                  <a:schemeClr val="tx1"/>
                </a:solidFill>
              </a:rPr>
              <a:t>Medicine-</a:t>
            </a:r>
            <a:r>
              <a:rPr lang="en-US" sz="2800" dirty="0" smtClean="0">
                <a:solidFill>
                  <a:schemeClr val="tx1"/>
                </a:solidFill>
              </a:rPr>
              <a:t>Pathology </a:t>
            </a:r>
            <a:r>
              <a:rPr lang="en" sz="2800" dirty="0" smtClean="0">
                <a:solidFill>
                  <a:schemeClr val="tx1"/>
                </a:solidFill>
              </a:rPr>
              <a:t>Department</a:t>
            </a:r>
            <a:r>
              <a:rPr lang="en" sz="2800" dirty="0">
                <a:solidFill>
                  <a:schemeClr val="tx1"/>
                </a:solidFill>
              </a:rPr>
              <a:t/>
            </a:r>
            <a:br>
              <a:rPr lang="en" sz="2800" dirty="0">
                <a:solidFill>
                  <a:schemeClr val="tx1"/>
                </a:solidFill>
              </a:rPr>
            </a:br>
            <a:r>
              <a:rPr lang="en-US" sz="2800" dirty="0">
                <a:solidFill>
                  <a:schemeClr val="tx1"/>
                </a:solidFill>
              </a:rPr>
              <a:t>U</a:t>
            </a:r>
            <a:r>
              <a:rPr lang="en" sz="2800" dirty="0">
                <a:solidFill>
                  <a:schemeClr val="tx1"/>
                </a:solidFill>
              </a:rPr>
              <a:t>ndergraduate </a:t>
            </a:r>
            <a:r>
              <a:rPr lang="en" sz="2800" dirty="0" smtClean="0">
                <a:solidFill>
                  <a:schemeClr val="tx1"/>
                </a:solidFill>
              </a:rPr>
              <a:t>Lectures 2023</a:t>
            </a:r>
            <a:endParaRPr lang="en-US" sz="2800" dirty="0">
              <a:solidFill>
                <a:schemeClr val="tx1"/>
              </a:solidFill>
            </a:endParaRPr>
          </a:p>
          <a:p>
            <a:endParaRPr lang="en" sz="2800" b="1" dirty="0"/>
          </a:p>
        </p:txBody>
      </p:sp>
      <p:pic>
        <p:nvPicPr>
          <p:cNvPr id="4" name="Picture 3"/>
          <p:cNvPicPr>
            <a:picLocks noChangeAspect="1"/>
          </p:cNvPicPr>
          <p:nvPr/>
        </p:nvPicPr>
        <p:blipFill rotWithShape="1">
          <a:blip r:embed="rId2"/>
          <a:srcRect l="53620" t="35615" r="19515" b="22573"/>
          <a:stretch/>
        </p:blipFill>
        <p:spPr>
          <a:xfrm>
            <a:off x="486770" y="3549981"/>
            <a:ext cx="2081284" cy="2149523"/>
          </a:xfrm>
          <a:prstGeom prst="rect">
            <a:avLst/>
          </a:prstGeom>
        </p:spPr>
      </p:pic>
    </p:spTree>
    <p:extLst>
      <p:ext uri="{BB962C8B-B14F-4D97-AF65-F5344CB8AC3E}">
        <p14:creationId xmlns:p14="http://schemas.microsoft.com/office/powerpoint/2010/main" val="3318002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082" t="17894" r="28134" b="19587"/>
          <a:stretch/>
        </p:blipFill>
        <p:spPr>
          <a:xfrm>
            <a:off x="668740" y="368490"/>
            <a:ext cx="10959153" cy="6155140"/>
          </a:xfrm>
          <a:prstGeom prst="rect">
            <a:avLst/>
          </a:prstGeom>
        </p:spPr>
      </p:pic>
    </p:spTree>
    <p:extLst>
      <p:ext uri="{BB962C8B-B14F-4D97-AF65-F5344CB8AC3E}">
        <p14:creationId xmlns:p14="http://schemas.microsoft.com/office/powerpoint/2010/main" val="92169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34" t="1170" r="18955" b="5650"/>
          <a:stretch/>
        </p:blipFill>
        <p:spPr>
          <a:xfrm>
            <a:off x="723331" y="81886"/>
            <a:ext cx="10931857" cy="6387153"/>
          </a:xfrm>
          <a:prstGeom prst="rect">
            <a:avLst/>
          </a:prstGeom>
        </p:spPr>
      </p:pic>
    </p:spTree>
    <p:extLst>
      <p:ext uri="{BB962C8B-B14F-4D97-AF65-F5344CB8AC3E}">
        <p14:creationId xmlns:p14="http://schemas.microsoft.com/office/powerpoint/2010/main" val="2100258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404" t="26456" r="20523" b="7840"/>
          <a:stretch/>
        </p:blipFill>
        <p:spPr>
          <a:xfrm>
            <a:off x="436729" y="259306"/>
            <a:ext cx="11368584" cy="6141493"/>
          </a:xfrm>
          <a:prstGeom prst="rect">
            <a:avLst/>
          </a:prstGeom>
        </p:spPr>
      </p:pic>
    </p:spTree>
    <p:extLst>
      <p:ext uri="{BB962C8B-B14F-4D97-AF65-F5344CB8AC3E}">
        <p14:creationId xmlns:p14="http://schemas.microsoft.com/office/powerpoint/2010/main" val="780686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31" t="19090" r="27351" b="16800"/>
          <a:stretch/>
        </p:blipFill>
        <p:spPr>
          <a:xfrm>
            <a:off x="300249" y="191069"/>
            <a:ext cx="11546007" cy="6387152"/>
          </a:xfrm>
          <a:prstGeom prst="rect">
            <a:avLst/>
          </a:prstGeom>
        </p:spPr>
      </p:pic>
    </p:spTree>
    <p:extLst>
      <p:ext uri="{BB962C8B-B14F-4D97-AF65-F5344CB8AC3E}">
        <p14:creationId xmlns:p14="http://schemas.microsoft.com/office/powerpoint/2010/main" val="2095701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21" t="20284" r="24664" b="16999"/>
          <a:stretch/>
        </p:blipFill>
        <p:spPr>
          <a:xfrm>
            <a:off x="614150" y="436728"/>
            <a:ext cx="11095629" cy="6086902"/>
          </a:xfrm>
          <a:prstGeom prst="rect">
            <a:avLst/>
          </a:prstGeom>
        </p:spPr>
      </p:pic>
    </p:spTree>
    <p:extLst>
      <p:ext uri="{BB962C8B-B14F-4D97-AF65-F5344CB8AC3E}">
        <p14:creationId xmlns:p14="http://schemas.microsoft.com/office/powerpoint/2010/main" val="1250531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Hypertensive nephropathy</a:t>
            </a:r>
          </a:p>
        </p:txBody>
      </p:sp>
      <p:sp>
        <p:nvSpPr>
          <p:cNvPr id="3" name="Content Placeholder 2"/>
          <p:cNvSpPr>
            <a:spLocks noGrp="1"/>
          </p:cNvSpPr>
          <p:nvPr>
            <p:ph idx="1"/>
          </p:nvPr>
        </p:nvSpPr>
        <p:spPr/>
        <p:txBody>
          <a:bodyPr/>
          <a:lstStyle/>
          <a:p>
            <a:pPr lvl="1"/>
            <a:r>
              <a:rPr lang="en-US" dirty="0"/>
              <a:t>Increased systemic blood pressure (e.g., due to chronic hypertension) below the protective </a:t>
            </a:r>
            <a:r>
              <a:rPr lang="en-US" dirty="0" err="1"/>
              <a:t>autoregulatory</a:t>
            </a:r>
            <a:r>
              <a:rPr lang="en-US" dirty="0"/>
              <a:t> threshold → benign </a:t>
            </a:r>
            <a:r>
              <a:rPr lang="en-US" dirty="0" err="1"/>
              <a:t>nephrosclerosis</a:t>
            </a:r>
            <a:r>
              <a:rPr lang="en-US" dirty="0"/>
              <a:t> (sclerosis of afferent arterioles and small arteries) → ↓ perfusion → </a:t>
            </a:r>
            <a:r>
              <a:rPr lang="en-US" dirty="0" smtClean="0"/>
              <a:t>ischemic damage</a:t>
            </a:r>
            <a:endParaRPr lang="en-US" sz="2000" dirty="0"/>
          </a:p>
          <a:p>
            <a:r>
              <a:rPr lang="en-US" dirty="0"/>
              <a:t>In case BP exceeds threshold → acute injury → malignant </a:t>
            </a:r>
            <a:r>
              <a:rPr lang="en-US" dirty="0" err="1"/>
              <a:t>nephrosclerosis</a:t>
            </a:r>
            <a:r>
              <a:rPr lang="en-US" dirty="0"/>
              <a:t> (petechial </a:t>
            </a:r>
            <a:r>
              <a:rPr lang="en-US" dirty="0" err="1"/>
              <a:t>subcapsular</a:t>
            </a:r>
            <a:r>
              <a:rPr lang="en-US" dirty="0"/>
              <a:t> hemorrhages, visible infarction with necrosis of mesangial and endothelial cells, thrombosis of glomeruli capillaries, luminal thrombosis of arterioles, and red blood cell extravasation and fragmentation) → failure of </a:t>
            </a:r>
            <a:r>
              <a:rPr lang="en-US" dirty="0" err="1"/>
              <a:t>autoregulatory</a:t>
            </a:r>
            <a:r>
              <a:rPr lang="en-US" dirty="0"/>
              <a:t> mechanisms → ↑ damage</a:t>
            </a:r>
          </a:p>
        </p:txBody>
      </p:sp>
    </p:spTree>
    <p:extLst>
      <p:ext uri="{BB962C8B-B14F-4D97-AF65-F5344CB8AC3E}">
        <p14:creationId xmlns:p14="http://schemas.microsoft.com/office/powerpoint/2010/main" val="3955703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27" t="11125" r="62836" b="49053"/>
          <a:stretch/>
        </p:blipFill>
        <p:spPr>
          <a:xfrm>
            <a:off x="259307" y="272956"/>
            <a:ext cx="10645254" cy="6073254"/>
          </a:xfrm>
          <a:prstGeom prst="rect">
            <a:avLst/>
          </a:prstGeom>
        </p:spPr>
      </p:pic>
    </p:spTree>
    <p:extLst>
      <p:ext uri="{BB962C8B-B14F-4D97-AF65-F5344CB8AC3E}">
        <p14:creationId xmlns:p14="http://schemas.microsoft.com/office/powerpoint/2010/main" val="117954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Consequences</a:t>
            </a:r>
            <a:endParaRPr lang="en-US" sz="3600" dirty="0"/>
          </a:p>
        </p:txBody>
      </p:sp>
      <p:sp>
        <p:nvSpPr>
          <p:cNvPr id="3" name="Content Placeholder 2"/>
          <p:cNvSpPr>
            <a:spLocks noGrp="1"/>
          </p:cNvSpPr>
          <p:nvPr>
            <p:ph idx="1"/>
          </p:nvPr>
        </p:nvSpPr>
        <p:spPr/>
        <p:txBody>
          <a:bodyPr/>
          <a:lstStyle/>
          <a:p>
            <a:r>
              <a:rPr lang="en-US" b="1" u="sng" dirty="0"/>
              <a:t>Reduced </a:t>
            </a:r>
            <a:r>
              <a:rPr lang="en-US" b="1" u="sng" dirty="0" smtClean="0"/>
              <a:t>GFR:</a:t>
            </a:r>
          </a:p>
          <a:p>
            <a:pPr lvl="1"/>
            <a:r>
              <a:rPr lang="en-US" dirty="0"/>
              <a:t>↓ Production of urine → ↑ extracellular </a:t>
            </a:r>
            <a:r>
              <a:rPr lang="en-US" dirty="0" smtClean="0"/>
              <a:t>fluid volume </a:t>
            </a:r>
            <a:r>
              <a:rPr lang="en-US" dirty="0"/>
              <a:t>→ total-body </a:t>
            </a:r>
            <a:r>
              <a:rPr lang="en-US" dirty="0" smtClean="0"/>
              <a:t>volume overload</a:t>
            </a:r>
            <a:endParaRPr lang="en-US" sz="2000" dirty="0"/>
          </a:p>
          <a:p>
            <a:pPr lvl="1"/>
            <a:r>
              <a:rPr lang="en-US" dirty="0"/>
              <a:t>↓ Excretion of waste products (e.g., urea, drugs)</a:t>
            </a:r>
            <a:endParaRPr lang="en-US" sz="2000" dirty="0"/>
          </a:p>
          <a:p>
            <a:pPr lvl="1"/>
            <a:r>
              <a:rPr lang="en-US" dirty="0"/>
              <a:t>↓ Excretion of phosphate → hyperphosphatemia</a:t>
            </a:r>
            <a:endParaRPr lang="en-US" sz="2000" dirty="0"/>
          </a:p>
          <a:p>
            <a:r>
              <a:rPr lang="en-US" dirty="0"/>
              <a:t>During the early stages of CKD, plasma phosphate levels will typically be normal due to the increased secretion of fibroblast growth factor 23 (FGF23). </a:t>
            </a:r>
            <a:endParaRPr lang="en-US" u="sng" dirty="0"/>
          </a:p>
        </p:txBody>
      </p:sp>
    </p:spTree>
    <p:extLst>
      <p:ext uri="{BB962C8B-B14F-4D97-AF65-F5344CB8AC3E}">
        <p14:creationId xmlns:p14="http://schemas.microsoft.com/office/powerpoint/2010/main" val="310302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3"/>
            <a:r>
              <a:rPr lang="en-US" sz="2400" dirty="0" smtClean="0"/>
              <a:t>FGF23</a:t>
            </a:r>
            <a:r>
              <a:rPr lang="en-US" sz="2400" dirty="0"/>
              <a:t> is produced by osteoblasts in response to initial hyperphosphatemia and increased calcitriol.</a:t>
            </a:r>
          </a:p>
          <a:p>
            <a:pPr lvl="3"/>
            <a:r>
              <a:rPr lang="en-US" sz="2400" dirty="0"/>
              <a:t>Increased secretion of FGF23 leads to increased phosphate secretion and suppressed conversion of 25-hydroxyvitamin D to 1,25-dihydroxyvitamin D.</a:t>
            </a:r>
          </a:p>
          <a:p>
            <a:pPr lvl="3"/>
            <a:r>
              <a:rPr lang="en-US" sz="2400" dirty="0"/>
              <a:t>In advanced CKD, the effects of </a:t>
            </a:r>
            <a:r>
              <a:rPr lang="en-US" sz="2400" dirty="0" smtClean="0"/>
              <a:t>FGF23 </a:t>
            </a:r>
            <a:r>
              <a:rPr lang="en-US" sz="2400" dirty="0"/>
              <a:t>subside (most likely due to development of resistance in target tissues). </a:t>
            </a:r>
            <a:r>
              <a:rPr lang="en-US" sz="2400" baseline="30000" dirty="0"/>
              <a:t>[8]</a:t>
            </a:r>
            <a:endParaRPr lang="en-US" sz="2400" dirty="0"/>
          </a:p>
          <a:p>
            <a:pPr lvl="1"/>
            <a:r>
              <a:rPr lang="en-US" dirty="0"/>
              <a:t>↓ Maintenance of acid-base balance  → metabolic acidosis</a:t>
            </a:r>
          </a:p>
          <a:p>
            <a:pPr lvl="1"/>
            <a:r>
              <a:rPr lang="en-US" dirty="0"/>
              <a:t>↓ Maintenance of electrolyte concentrations → electrolyte imbalances (e.g., Na</a:t>
            </a:r>
            <a:r>
              <a:rPr lang="en-US" baseline="30000" dirty="0"/>
              <a:t>+</a:t>
            </a:r>
            <a:r>
              <a:rPr lang="en-US" dirty="0"/>
              <a:t> retention)</a:t>
            </a:r>
          </a:p>
        </p:txBody>
      </p:sp>
    </p:spTree>
    <p:extLst>
      <p:ext uri="{BB962C8B-B14F-4D97-AF65-F5344CB8AC3E}">
        <p14:creationId xmlns:p14="http://schemas.microsoft.com/office/powerpoint/2010/main" val="2906283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u="sng" dirty="0"/>
              <a:t>Reduced endocrine </a:t>
            </a:r>
            <a:r>
              <a:rPr lang="en-US" b="1" u="sng" dirty="0" smtClean="0"/>
              <a:t>activity:</a:t>
            </a:r>
          </a:p>
          <a:p>
            <a:pPr lvl="1"/>
            <a:r>
              <a:rPr lang="en-US" dirty="0"/>
              <a:t>↓ Hydroxylation of </a:t>
            </a:r>
            <a:r>
              <a:rPr lang="en-US" dirty="0" err="1"/>
              <a:t>calcifediol</a:t>
            </a:r>
            <a:r>
              <a:rPr lang="en-US" dirty="0"/>
              <a:t> → ↓ production of calcitriol → (in combination with ↓ excretion of phosphate) → ↓ serum </a:t>
            </a:r>
            <a:r>
              <a:rPr lang="en-US" dirty="0" smtClean="0"/>
              <a:t>Ca</a:t>
            </a:r>
            <a:r>
              <a:rPr lang="en-US" dirty="0"/>
              <a:t> → ↑ PTH</a:t>
            </a:r>
            <a:endParaRPr lang="en-US" sz="2000" dirty="0"/>
          </a:p>
          <a:p>
            <a:pPr lvl="1"/>
            <a:r>
              <a:rPr lang="en-US" dirty="0"/>
              <a:t>↓ Erythropoietin → ↓ stimulation of erythropoiesis</a:t>
            </a:r>
            <a:endParaRPr lang="en-US" sz="2000" dirty="0"/>
          </a:p>
          <a:p>
            <a:pPr marL="0" indent="0">
              <a:buNone/>
            </a:pPr>
            <a:endParaRPr lang="en-US" u="sng" dirty="0"/>
          </a:p>
          <a:p>
            <a:endParaRPr lang="en-US" u="sng" dirty="0"/>
          </a:p>
        </p:txBody>
      </p:sp>
    </p:spTree>
    <p:extLst>
      <p:ext uri="{BB962C8B-B14F-4D97-AF65-F5344CB8AC3E}">
        <p14:creationId xmlns:p14="http://schemas.microsoft.com/office/powerpoint/2010/main" val="3750496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Chronic kidney disease (CKD)</a:t>
            </a:r>
            <a:endParaRPr lang="en-US" sz="3600" b="1" dirty="0"/>
          </a:p>
        </p:txBody>
      </p:sp>
      <p:sp>
        <p:nvSpPr>
          <p:cNvPr id="3" name="Content Placeholder 2"/>
          <p:cNvSpPr>
            <a:spLocks noGrp="1"/>
          </p:cNvSpPr>
          <p:nvPr>
            <p:ph idx="1"/>
          </p:nvPr>
        </p:nvSpPr>
        <p:spPr/>
        <p:txBody>
          <a:bodyPr/>
          <a:lstStyle/>
          <a:p>
            <a:r>
              <a:rPr lang="en-US" dirty="0"/>
              <a:t>Chronic kidney disease (CKD) is defined as an abnormality of kidney structure or function that persists for &gt; 3 months. </a:t>
            </a:r>
          </a:p>
        </p:txBody>
      </p:sp>
    </p:spTree>
    <p:extLst>
      <p:ext uri="{BB962C8B-B14F-4D97-AF65-F5344CB8AC3E}">
        <p14:creationId xmlns:p14="http://schemas.microsoft.com/office/powerpoint/2010/main" val="1253665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Clinical features</a:t>
            </a:r>
          </a:p>
        </p:txBody>
      </p:sp>
      <p:sp>
        <p:nvSpPr>
          <p:cNvPr id="3" name="Content Placeholder 2"/>
          <p:cNvSpPr>
            <a:spLocks noGrp="1"/>
          </p:cNvSpPr>
          <p:nvPr>
            <p:ph idx="1"/>
          </p:nvPr>
        </p:nvSpPr>
        <p:spPr/>
        <p:txBody>
          <a:bodyPr>
            <a:normAutofit/>
          </a:bodyPr>
          <a:lstStyle/>
          <a:p>
            <a:r>
              <a:rPr lang="en-US" sz="2400" dirty="0"/>
              <a:t>Patients are often asymptomatic until later stages due to the exceptional compensatory </a:t>
            </a:r>
            <a:r>
              <a:rPr lang="en-US" sz="2400" dirty="0" smtClean="0"/>
              <a:t>mechanisms </a:t>
            </a:r>
            <a:r>
              <a:rPr lang="en-US" sz="2400" dirty="0"/>
              <a:t>of the kidneys</a:t>
            </a:r>
            <a:r>
              <a:rPr lang="en-US" sz="2400" dirty="0" smtClean="0"/>
              <a:t>.</a:t>
            </a:r>
            <a:endParaRPr lang="en-US" sz="2400" dirty="0"/>
          </a:p>
          <a:p>
            <a:r>
              <a:rPr lang="en-US" sz="2400" b="1" dirty="0"/>
              <a:t>Manifestations of Na</a:t>
            </a:r>
            <a:r>
              <a:rPr lang="en-US" sz="2400" b="1" baseline="30000" dirty="0"/>
              <a:t>+</a:t>
            </a:r>
            <a:r>
              <a:rPr lang="en-US" sz="2400" b="1" dirty="0"/>
              <a:t>/H</a:t>
            </a:r>
            <a:r>
              <a:rPr lang="en-US" sz="2400" b="1" baseline="-25000" dirty="0"/>
              <a:t>2</a:t>
            </a:r>
            <a:r>
              <a:rPr lang="en-US" sz="2400" b="1" dirty="0"/>
              <a:t>O retention</a:t>
            </a:r>
            <a:endParaRPr lang="en-US" sz="2400" dirty="0"/>
          </a:p>
          <a:p>
            <a:pPr marL="0" lvl="0" indent="0">
              <a:buNone/>
            </a:pPr>
            <a:r>
              <a:rPr lang="en-US" sz="2400" dirty="0"/>
              <a:t>Hypertension and heart failure</a:t>
            </a:r>
          </a:p>
          <a:p>
            <a:pPr marL="0" lvl="0" indent="0">
              <a:buNone/>
            </a:pPr>
            <a:r>
              <a:rPr lang="en-US" sz="2400" dirty="0"/>
              <a:t>Pulmonary  and peripheral edema</a:t>
            </a:r>
          </a:p>
          <a:p>
            <a:r>
              <a:rPr lang="en-US" sz="2400" b="1" dirty="0"/>
              <a:t>Manifestations of uremia</a:t>
            </a:r>
            <a:endParaRPr lang="en-US" sz="2400" dirty="0"/>
          </a:p>
          <a:p>
            <a:pPr marL="0" lvl="0" indent="0">
              <a:buNone/>
            </a:pPr>
            <a:r>
              <a:rPr lang="en-US" sz="2400" b="1" dirty="0"/>
              <a:t>Definition</a:t>
            </a:r>
            <a:r>
              <a:rPr lang="en-US" sz="2400" dirty="0"/>
              <a:t>: Uremia is defined as the accumulation of toxic substances due to decreased renal excretion. These toxic substances are mostly metabolites of proteins such as urea, creatinine, β</a:t>
            </a:r>
            <a:r>
              <a:rPr lang="en-US" sz="2400" baseline="-25000" dirty="0"/>
              <a:t>2</a:t>
            </a:r>
            <a:r>
              <a:rPr lang="en-US" sz="2400" dirty="0"/>
              <a:t> </a:t>
            </a:r>
            <a:r>
              <a:rPr lang="en-US" sz="2400" dirty="0" err="1"/>
              <a:t>microglobulin</a:t>
            </a:r>
            <a:r>
              <a:rPr lang="en-US" sz="2400" dirty="0"/>
              <a:t>, and parathyroid hormone.</a:t>
            </a:r>
          </a:p>
          <a:p>
            <a:endParaRPr lang="en-US" sz="2400" dirty="0"/>
          </a:p>
        </p:txBody>
      </p:sp>
    </p:spTree>
    <p:extLst>
      <p:ext uri="{BB962C8B-B14F-4D97-AF65-F5344CB8AC3E}">
        <p14:creationId xmlns:p14="http://schemas.microsoft.com/office/powerpoint/2010/main" val="4029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887104"/>
            <a:ext cx="10686197" cy="5568287"/>
          </a:xfrm>
        </p:spPr>
        <p:txBody>
          <a:bodyPr>
            <a:noAutofit/>
          </a:bodyPr>
          <a:lstStyle/>
          <a:p>
            <a:pPr fontAlgn="base"/>
            <a:r>
              <a:rPr lang="en-US" sz="2400" b="1" dirty="0"/>
              <a:t>Constitutional symptoms</a:t>
            </a:r>
            <a:endParaRPr lang="en-US" sz="2400" dirty="0"/>
          </a:p>
          <a:p>
            <a:pPr lvl="1" fontAlgn="base"/>
            <a:r>
              <a:rPr lang="en-US" dirty="0"/>
              <a:t>Fatigue</a:t>
            </a:r>
          </a:p>
          <a:p>
            <a:pPr lvl="1" fontAlgn="base"/>
            <a:r>
              <a:rPr lang="en-US" dirty="0"/>
              <a:t>Weakness</a:t>
            </a:r>
          </a:p>
          <a:p>
            <a:pPr lvl="1" fontAlgn="base"/>
            <a:r>
              <a:rPr lang="en-US" dirty="0" smtClean="0"/>
              <a:t>Headaches</a:t>
            </a:r>
          </a:p>
          <a:p>
            <a:pPr fontAlgn="base"/>
            <a:r>
              <a:rPr lang="en-US" sz="2400" b="1" dirty="0" smtClean="0"/>
              <a:t>Gastrointestinal symptoms</a:t>
            </a:r>
            <a:endParaRPr lang="en-US" sz="2400" dirty="0" smtClean="0"/>
          </a:p>
          <a:p>
            <a:pPr lvl="1" fontAlgn="base"/>
            <a:r>
              <a:rPr lang="en-US" dirty="0" smtClean="0"/>
              <a:t>Nausea </a:t>
            </a:r>
            <a:r>
              <a:rPr lang="en-US" dirty="0"/>
              <a:t>and vomiting</a:t>
            </a:r>
          </a:p>
          <a:p>
            <a:pPr lvl="1" fontAlgn="base"/>
            <a:r>
              <a:rPr lang="en-US" dirty="0"/>
              <a:t>Loss of appetite</a:t>
            </a:r>
          </a:p>
          <a:p>
            <a:pPr lvl="1" fontAlgn="base"/>
            <a:r>
              <a:rPr lang="en-US" dirty="0"/>
              <a:t>Uremic fetor: characteristic </a:t>
            </a:r>
            <a:r>
              <a:rPr lang="en-US" dirty="0" smtClean="0"/>
              <a:t>ammonia- </a:t>
            </a:r>
            <a:r>
              <a:rPr lang="en-US" dirty="0"/>
              <a:t>or urine-like breath odor</a:t>
            </a:r>
          </a:p>
          <a:p>
            <a:pPr fontAlgn="base"/>
            <a:r>
              <a:rPr lang="en-US" sz="2400" b="1" dirty="0"/>
              <a:t>Dermatological manifestations</a:t>
            </a:r>
            <a:endParaRPr lang="en-US" sz="2400" dirty="0"/>
          </a:p>
          <a:p>
            <a:pPr lvl="1" fontAlgn="base"/>
            <a:r>
              <a:rPr lang="en-US" b="1" dirty="0"/>
              <a:t>Pruritus</a:t>
            </a:r>
            <a:r>
              <a:rPr lang="en-US" dirty="0"/>
              <a:t> </a:t>
            </a:r>
          </a:p>
          <a:p>
            <a:pPr lvl="1" fontAlgn="base"/>
            <a:r>
              <a:rPr lang="en-US" dirty="0"/>
              <a:t>Skin color changes (e.g., hyperpigmentation, pallor due to anemia)</a:t>
            </a:r>
          </a:p>
          <a:p>
            <a:r>
              <a:rPr lang="en-US" sz="2400" dirty="0"/>
              <a:t>Uremic frost: uremia leads to high levels of urea secreted in the sweat, the evaporation of which may result in tiny crystallized yellow-white urea deposits on the skin. </a:t>
            </a:r>
          </a:p>
        </p:txBody>
      </p:sp>
    </p:spTree>
    <p:extLst>
      <p:ext uri="{BB962C8B-B14F-4D97-AF65-F5344CB8AC3E}">
        <p14:creationId xmlns:p14="http://schemas.microsoft.com/office/powerpoint/2010/main" val="252932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Diagnostic criteria </a:t>
            </a:r>
            <a:endParaRPr lang="en-US" sz="3600" dirty="0"/>
          </a:p>
        </p:txBody>
      </p:sp>
      <p:sp>
        <p:nvSpPr>
          <p:cNvPr id="3" name="Content Placeholder 2"/>
          <p:cNvSpPr>
            <a:spLocks noGrp="1"/>
          </p:cNvSpPr>
          <p:nvPr>
            <p:ph idx="1"/>
          </p:nvPr>
        </p:nvSpPr>
        <p:spPr/>
        <p:txBody>
          <a:bodyPr>
            <a:normAutofit lnSpcReduction="10000"/>
          </a:bodyPr>
          <a:lstStyle/>
          <a:p>
            <a:pPr lvl="0"/>
            <a:r>
              <a:rPr lang="en-US" b="1" dirty="0"/>
              <a:t>Criteria for chronic kidney disease</a:t>
            </a:r>
            <a:r>
              <a:rPr lang="en-US" dirty="0"/>
              <a:t> (CKD) include the persistence of </a:t>
            </a:r>
            <a:r>
              <a:rPr lang="en-US" dirty="0" err="1"/>
              <a:t>eGFR</a:t>
            </a:r>
            <a:r>
              <a:rPr lang="en-US" dirty="0"/>
              <a:t> &lt; 60 mL/min/1.73 m</a:t>
            </a:r>
            <a:r>
              <a:rPr lang="en-US" sz="800" baseline="30000" dirty="0"/>
              <a:t>2</a:t>
            </a:r>
            <a:r>
              <a:rPr lang="en-US" dirty="0"/>
              <a:t> (≥ G3a) </a:t>
            </a:r>
            <a:r>
              <a:rPr lang="en-US" b="1" dirty="0"/>
              <a:t>and/or</a:t>
            </a:r>
            <a:r>
              <a:rPr lang="en-US" dirty="0"/>
              <a:t> of any of the following markers of kidney damage for &gt; 3 months:</a:t>
            </a:r>
            <a:endParaRPr lang="en-US" sz="2400" dirty="0"/>
          </a:p>
          <a:p>
            <a:pPr lvl="1"/>
            <a:r>
              <a:rPr lang="en-US" dirty="0"/>
              <a:t>Albuminuria: e.g., urine albumin-to-creatinine ratio (UACR) &gt; 30 mg/g (≥ A2)</a:t>
            </a:r>
            <a:endParaRPr lang="en-US" sz="2000" dirty="0"/>
          </a:p>
          <a:p>
            <a:pPr lvl="1"/>
            <a:r>
              <a:rPr lang="en-US" u="sng" dirty="0"/>
              <a:t>Urine </a:t>
            </a:r>
            <a:r>
              <a:rPr lang="en-US" u="sng" dirty="0" smtClean="0"/>
              <a:t>sediment</a:t>
            </a:r>
            <a:r>
              <a:rPr lang="en-US" dirty="0" smtClean="0"/>
              <a:t> abnormalities</a:t>
            </a:r>
            <a:r>
              <a:rPr lang="en-US" dirty="0"/>
              <a:t>: e.g., </a:t>
            </a:r>
            <a:r>
              <a:rPr lang="en-US" u="sng" dirty="0"/>
              <a:t>hematuria</a:t>
            </a:r>
            <a:endParaRPr lang="en-US" sz="2000" dirty="0"/>
          </a:p>
          <a:p>
            <a:pPr lvl="1"/>
            <a:r>
              <a:rPr lang="en-US" dirty="0"/>
              <a:t>Abnormalities due to </a:t>
            </a:r>
            <a:r>
              <a:rPr lang="en-US" dirty="0" err="1"/>
              <a:t>tubulointerstitial</a:t>
            </a:r>
            <a:r>
              <a:rPr lang="en-US" dirty="0"/>
              <a:t> dysfunction, e.g.:</a:t>
            </a:r>
            <a:endParaRPr lang="en-US" sz="2000" dirty="0"/>
          </a:p>
          <a:p>
            <a:pPr lvl="2"/>
            <a:r>
              <a:rPr lang="en-US" u="sng" dirty="0"/>
              <a:t>Electrolyte</a:t>
            </a:r>
            <a:r>
              <a:rPr lang="en-US" dirty="0"/>
              <a:t> and </a:t>
            </a:r>
            <a:r>
              <a:rPr lang="en-US" u="sng" dirty="0"/>
              <a:t>acid-base imbalances</a:t>
            </a:r>
            <a:endParaRPr lang="en-US" sz="1800" dirty="0"/>
          </a:p>
          <a:p>
            <a:pPr lvl="2"/>
            <a:r>
              <a:rPr lang="en-US" dirty="0"/>
              <a:t>Retention of nitrogenous wastes</a:t>
            </a:r>
            <a:endParaRPr lang="en-US" sz="1800" dirty="0"/>
          </a:p>
          <a:p>
            <a:pPr lvl="2"/>
            <a:r>
              <a:rPr lang="en-US" dirty="0"/>
              <a:t>Reduced production of </a:t>
            </a:r>
            <a:r>
              <a:rPr lang="en-US" u="sng" dirty="0"/>
              <a:t>erythropoietin</a:t>
            </a:r>
            <a:r>
              <a:rPr lang="en-US" dirty="0"/>
              <a:t>, </a:t>
            </a:r>
            <a:r>
              <a:rPr lang="en-US" u="sng" dirty="0"/>
              <a:t>1,25-dihydroxyvitamin D</a:t>
            </a:r>
            <a:r>
              <a:rPr lang="en-US" dirty="0"/>
              <a:t>, and/or </a:t>
            </a:r>
            <a:r>
              <a:rPr lang="en-US" u="sng" dirty="0"/>
              <a:t>renin</a:t>
            </a:r>
            <a:endParaRPr lang="en-US" sz="1800" dirty="0"/>
          </a:p>
          <a:p>
            <a:pPr lvl="1"/>
            <a:r>
              <a:rPr lang="en-US" dirty="0"/>
              <a:t>Histological abnormalities on biopsy</a:t>
            </a:r>
            <a:endParaRPr lang="en-US" sz="2000" dirty="0"/>
          </a:p>
          <a:p>
            <a:pPr lvl="1"/>
            <a:r>
              <a:rPr lang="en-US" dirty="0"/>
              <a:t>Imaging showing structural abnormalities: e.g., </a:t>
            </a:r>
            <a:r>
              <a:rPr lang="en-US" u="sng" dirty="0"/>
              <a:t>polycystic kidney disease</a:t>
            </a:r>
            <a:endParaRPr lang="en-US" sz="2000" dirty="0"/>
          </a:p>
          <a:p>
            <a:r>
              <a:rPr lang="en-US" dirty="0"/>
              <a:t>History of renal </a:t>
            </a:r>
            <a:r>
              <a:rPr lang="en-US" dirty="0" smtClean="0"/>
              <a:t>transplant</a:t>
            </a:r>
            <a:endParaRPr lang="en-US" dirty="0"/>
          </a:p>
        </p:txBody>
      </p:sp>
    </p:spTree>
    <p:extLst>
      <p:ext uri="{BB962C8B-B14F-4D97-AF65-F5344CB8AC3E}">
        <p14:creationId xmlns:p14="http://schemas.microsoft.com/office/powerpoint/2010/main" val="374278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fontAlgn="base"/>
            <a:r>
              <a:rPr lang="en-US" b="1" dirty="0"/>
              <a:t>Stages of chronic renal failure:</a:t>
            </a:r>
            <a:endParaRPr lang="en-US" dirty="0"/>
          </a:p>
          <a:p>
            <a:pPr lvl="1" fontAlgn="base"/>
            <a:r>
              <a:rPr lang="en-US" dirty="0"/>
              <a:t>Diminished renal reserve (GFR 50% normal) with normal BUN/creatinine</a:t>
            </a:r>
          </a:p>
          <a:p>
            <a:pPr lvl="1" fontAlgn="base"/>
            <a:r>
              <a:rPr lang="en-US" dirty="0"/>
              <a:t>Renal insufficiency: azotemia, anemia, hypertension, polyuria and </a:t>
            </a:r>
            <a:r>
              <a:rPr lang="en-US" dirty="0" err="1"/>
              <a:t>nocturia</a:t>
            </a:r>
            <a:endParaRPr lang="en-US" dirty="0"/>
          </a:p>
          <a:p>
            <a:pPr lvl="1" fontAlgn="base"/>
            <a:r>
              <a:rPr lang="en-US" dirty="0"/>
              <a:t>Renal failure: GFR &lt; 20% normal, kidneys cannot regulate volume of solutes and patient develops edema, metabolic acidosis and hypocalcemia</a:t>
            </a:r>
          </a:p>
          <a:p>
            <a:pPr lvl="1" fontAlgn="base"/>
            <a:r>
              <a:rPr lang="en-US" dirty="0"/>
              <a:t>End stage renal disease: GFR &lt; 5% normal, represents the end stage of various renal </a:t>
            </a:r>
            <a:r>
              <a:rPr lang="en-US" dirty="0" smtClean="0"/>
              <a:t>diseases</a:t>
            </a:r>
            <a:endParaRPr lang="en-US" dirty="0"/>
          </a:p>
        </p:txBody>
      </p:sp>
    </p:spTree>
    <p:extLst>
      <p:ext uri="{BB962C8B-B14F-4D97-AF65-F5344CB8AC3E}">
        <p14:creationId xmlns:p14="http://schemas.microsoft.com/office/powerpoint/2010/main" val="1086570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CGA classification of chronic kidney disease</a:t>
            </a:r>
            <a:endParaRPr lang="en-US" sz="3600" dirty="0"/>
          </a:p>
        </p:txBody>
      </p:sp>
      <p:sp>
        <p:nvSpPr>
          <p:cNvPr id="3" name="Content Placeholder 2"/>
          <p:cNvSpPr>
            <a:spLocks noGrp="1"/>
          </p:cNvSpPr>
          <p:nvPr>
            <p:ph idx="1"/>
          </p:nvPr>
        </p:nvSpPr>
        <p:spPr/>
        <p:txBody>
          <a:bodyPr>
            <a:normAutofit lnSpcReduction="10000"/>
          </a:bodyPr>
          <a:lstStyle/>
          <a:p>
            <a:r>
              <a:rPr lang="en-US" dirty="0"/>
              <a:t>CKD is classified according to the cause, </a:t>
            </a:r>
            <a:r>
              <a:rPr lang="en-US" dirty="0" err="1"/>
              <a:t>eGFR</a:t>
            </a:r>
            <a:r>
              <a:rPr lang="en-US" dirty="0"/>
              <a:t> category, and </a:t>
            </a:r>
            <a:r>
              <a:rPr lang="en-US" dirty="0" smtClean="0"/>
              <a:t>albuminuria </a:t>
            </a:r>
            <a:r>
              <a:rPr lang="en-US" dirty="0"/>
              <a:t>category; this is referred to as the CGA classification</a:t>
            </a:r>
            <a:r>
              <a:rPr lang="en-US" dirty="0" smtClean="0"/>
              <a:t>.</a:t>
            </a:r>
          </a:p>
          <a:p>
            <a:pPr fontAlgn="base"/>
            <a:r>
              <a:rPr lang="en-US" b="1" dirty="0"/>
              <a:t>Clinical uses</a:t>
            </a:r>
            <a:endParaRPr lang="en-US" dirty="0"/>
          </a:p>
          <a:p>
            <a:pPr lvl="1" fontAlgn="base"/>
            <a:r>
              <a:rPr lang="en-US" dirty="0"/>
              <a:t>Standardized documentation of </a:t>
            </a:r>
            <a:r>
              <a:rPr lang="en-US" u="sng" dirty="0"/>
              <a:t>CKD stages</a:t>
            </a:r>
            <a:r>
              <a:rPr lang="en-US" dirty="0"/>
              <a:t> </a:t>
            </a:r>
          </a:p>
          <a:p>
            <a:pPr lvl="1" fontAlgn="base"/>
            <a:r>
              <a:rPr lang="en-US" dirty="0"/>
              <a:t>Identification of </a:t>
            </a:r>
            <a:r>
              <a:rPr lang="en-US" u="sng" dirty="0"/>
              <a:t>CKD progression</a:t>
            </a:r>
            <a:endParaRPr lang="en-US" dirty="0"/>
          </a:p>
          <a:p>
            <a:pPr lvl="1" fontAlgn="base"/>
            <a:r>
              <a:rPr lang="en-US" dirty="0"/>
              <a:t>Determination of the frequency of patient monitoring </a:t>
            </a:r>
          </a:p>
          <a:p>
            <a:pPr fontAlgn="base"/>
            <a:r>
              <a:rPr lang="en-US" b="1" dirty="0"/>
              <a:t>Interpretation</a:t>
            </a:r>
            <a:r>
              <a:rPr lang="en-US" dirty="0"/>
              <a:t>: Higher stages correlate with a poorer prognosis. </a:t>
            </a:r>
            <a:r>
              <a:rPr lang="en-US" sz="800" baseline="30000" dirty="0"/>
              <a:t>[11]</a:t>
            </a:r>
            <a:endParaRPr lang="en-US" dirty="0"/>
          </a:p>
          <a:p>
            <a:pPr lvl="1" fontAlgn="base"/>
            <a:r>
              <a:rPr lang="en-US" dirty="0"/>
              <a:t>Increased risk of </a:t>
            </a:r>
            <a:r>
              <a:rPr lang="en-US" u="sng" dirty="0"/>
              <a:t>CKD progression</a:t>
            </a:r>
            <a:r>
              <a:rPr lang="en-US" dirty="0"/>
              <a:t> and mortality (e.g., all-cause mortality, cardiovascular mortality)</a:t>
            </a:r>
          </a:p>
          <a:p>
            <a:r>
              <a:rPr lang="en-US" dirty="0"/>
              <a:t>Increased risk of developing complications (e.g., </a:t>
            </a:r>
            <a:r>
              <a:rPr lang="en-US" u="sng" dirty="0"/>
              <a:t>AKI</a:t>
            </a:r>
            <a:r>
              <a:rPr lang="en-US" dirty="0"/>
              <a:t>, </a:t>
            </a:r>
            <a:r>
              <a:rPr lang="en-US" u="sng" dirty="0"/>
              <a:t>CKD-mineral and bone disorder</a:t>
            </a:r>
            <a:r>
              <a:rPr lang="en-US" dirty="0"/>
              <a:t>)</a:t>
            </a:r>
          </a:p>
        </p:txBody>
      </p:sp>
    </p:spTree>
    <p:extLst>
      <p:ext uri="{BB962C8B-B14F-4D97-AF65-F5344CB8AC3E}">
        <p14:creationId xmlns:p14="http://schemas.microsoft.com/office/powerpoint/2010/main" val="3392072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End-stage renal disease (ESRD)  </a:t>
            </a:r>
          </a:p>
        </p:txBody>
      </p:sp>
      <p:sp>
        <p:nvSpPr>
          <p:cNvPr id="3" name="Content Placeholder 2"/>
          <p:cNvSpPr>
            <a:spLocks noGrp="1"/>
          </p:cNvSpPr>
          <p:nvPr>
            <p:ph idx="1"/>
          </p:nvPr>
        </p:nvSpPr>
        <p:spPr/>
        <p:txBody>
          <a:bodyPr/>
          <a:lstStyle/>
          <a:p>
            <a:pPr lvl="1"/>
            <a:r>
              <a:rPr lang="en-US" dirty="0"/>
              <a:t>Irreversible kidney dysfunction with </a:t>
            </a:r>
            <a:r>
              <a:rPr lang="en-US" dirty="0" err="1"/>
              <a:t>eGFR</a:t>
            </a:r>
            <a:r>
              <a:rPr lang="en-US" dirty="0"/>
              <a:t> &lt; 15 mL/min/1.73 m</a:t>
            </a:r>
            <a:r>
              <a:rPr lang="en-US" sz="800" baseline="30000" dirty="0"/>
              <a:t>2</a:t>
            </a:r>
            <a:endParaRPr lang="en-US" sz="2000" dirty="0"/>
          </a:p>
          <a:p>
            <a:pPr lvl="1"/>
            <a:r>
              <a:rPr lang="en-US" dirty="0"/>
              <a:t>M</a:t>
            </a:r>
            <a:r>
              <a:rPr lang="en-US" dirty="0" smtClean="0"/>
              <a:t>anifestations </a:t>
            </a:r>
            <a:r>
              <a:rPr lang="en-US" dirty="0"/>
              <a:t>of uremia requiring </a:t>
            </a:r>
            <a:r>
              <a:rPr lang="en-US" dirty="0" smtClean="0"/>
              <a:t>chronic </a:t>
            </a:r>
            <a:r>
              <a:rPr lang="en-US" dirty="0"/>
              <a:t>renal </a:t>
            </a:r>
            <a:r>
              <a:rPr lang="en-US" dirty="0" smtClean="0"/>
              <a:t>replacement therapy with </a:t>
            </a:r>
            <a:r>
              <a:rPr lang="en-US" dirty="0"/>
              <a:t>either </a:t>
            </a:r>
            <a:r>
              <a:rPr lang="en-US" dirty="0" smtClean="0"/>
              <a:t>dialysis </a:t>
            </a:r>
            <a:r>
              <a:rPr lang="en-US" dirty="0"/>
              <a:t>or renal transplantation</a:t>
            </a:r>
            <a:endParaRPr lang="en-US" sz="2000" dirty="0"/>
          </a:p>
          <a:p>
            <a:endParaRPr lang="en-US" dirty="0"/>
          </a:p>
        </p:txBody>
      </p:sp>
    </p:spTree>
    <p:extLst>
      <p:ext uri="{BB962C8B-B14F-4D97-AF65-F5344CB8AC3E}">
        <p14:creationId xmlns:p14="http://schemas.microsoft.com/office/powerpoint/2010/main" val="3605172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336" t="44409" r="49852" b="5968"/>
          <a:stretch/>
        </p:blipFill>
        <p:spPr>
          <a:xfrm>
            <a:off x="921818" y="368490"/>
            <a:ext cx="10583245" cy="6265162"/>
          </a:xfrm>
          <a:prstGeom prst="rect">
            <a:avLst/>
          </a:prstGeom>
        </p:spPr>
      </p:pic>
    </p:spTree>
    <p:extLst>
      <p:ext uri="{BB962C8B-B14F-4D97-AF65-F5344CB8AC3E}">
        <p14:creationId xmlns:p14="http://schemas.microsoft.com/office/powerpoint/2010/main" val="4257061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Cause</a:t>
            </a:r>
            <a:endParaRPr lang="en-US" dirty="0"/>
          </a:p>
        </p:txBody>
      </p:sp>
      <p:sp>
        <p:nvSpPr>
          <p:cNvPr id="3" name="Content Placeholder 2"/>
          <p:cNvSpPr>
            <a:spLocks noGrp="1"/>
          </p:cNvSpPr>
          <p:nvPr>
            <p:ph idx="1"/>
          </p:nvPr>
        </p:nvSpPr>
        <p:spPr/>
        <p:txBody>
          <a:bodyPr/>
          <a:lstStyle/>
          <a:p>
            <a:pPr fontAlgn="base"/>
            <a:r>
              <a:rPr lang="en-US" b="1" dirty="0"/>
              <a:t>Systemic vs. primary cause</a:t>
            </a:r>
            <a:r>
              <a:rPr lang="en-US" dirty="0"/>
              <a:t>: </a:t>
            </a:r>
            <a:r>
              <a:rPr lang="en-US" sz="2400" dirty="0"/>
              <a:t>Determine if kidney disease is associated with a systemic disease (e.g., diabetes) or if it is primary kidney disease (e.g., polycystic kidney disease).</a:t>
            </a:r>
          </a:p>
          <a:p>
            <a:pPr fontAlgn="base"/>
            <a:r>
              <a:rPr lang="en-US" b="1" dirty="0"/>
              <a:t>Location</a:t>
            </a:r>
            <a:r>
              <a:rPr lang="en-US" dirty="0"/>
              <a:t>: </a:t>
            </a:r>
            <a:r>
              <a:rPr lang="en-US" sz="2600" dirty="0"/>
              <a:t>Determine the location (presumed or confirmed) of the damage within the kidney.</a:t>
            </a:r>
          </a:p>
          <a:p>
            <a:pPr lvl="1" fontAlgn="base"/>
            <a:r>
              <a:rPr lang="en-US" dirty="0"/>
              <a:t>Glomerular</a:t>
            </a:r>
          </a:p>
          <a:p>
            <a:pPr lvl="1" fontAlgn="base"/>
            <a:r>
              <a:rPr lang="en-US" dirty="0" err="1"/>
              <a:t>Tubulointerstitial</a:t>
            </a:r>
            <a:endParaRPr lang="en-US" dirty="0"/>
          </a:p>
          <a:p>
            <a:pPr lvl="1" fontAlgn="base"/>
            <a:r>
              <a:rPr lang="en-US" dirty="0"/>
              <a:t>Vascular</a:t>
            </a:r>
          </a:p>
          <a:p>
            <a:pPr lvl="1" fontAlgn="base"/>
            <a:r>
              <a:rPr lang="en-US" dirty="0"/>
              <a:t>Cystic and congenital</a:t>
            </a:r>
          </a:p>
          <a:p>
            <a:endParaRPr lang="en-US" dirty="0"/>
          </a:p>
        </p:txBody>
      </p:sp>
    </p:spTree>
    <p:extLst>
      <p:ext uri="{BB962C8B-B14F-4D97-AF65-F5344CB8AC3E}">
        <p14:creationId xmlns:p14="http://schemas.microsoft.com/office/powerpoint/2010/main" val="3659366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Diagnostics</a:t>
            </a:r>
            <a:endParaRPr lang="en-US" sz="3600" dirty="0"/>
          </a:p>
        </p:txBody>
      </p:sp>
      <p:sp>
        <p:nvSpPr>
          <p:cNvPr id="3" name="Content Placeholder 2"/>
          <p:cNvSpPr>
            <a:spLocks noGrp="1"/>
          </p:cNvSpPr>
          <p:nvPr>
            <p:ph idx="1"/>
          </p:nvPr>
        </p:nvSpPr>
        <p:spPr/>
        <p:txBody>
          <a:bodyPr>
            <a:normAutofit/>
          </a:bodyPr>
          <a:lstStyle/>
          <a:p>
            <a:r>
              <a:rPr lang="en-US" sz="2400" dirty="0"/>
              <a:t>The goals of the diagnostic evaluation include confirming the chronicity of kidney dysfunction and identifying the cause of kidney disease</a:t>
            </a:r>
            <a:r>
              <a:rPr lang="en-US" sz="2400" dirty="0" smtClean="0"/>
              <a:t>.</a:t>
            </a:r>
          </a:p>
          <a:p>
            <a:r>
              <a:rPr lang="en-US" sz="2400" b="1" u="sng" dirty="0"/>
              <a:t>Parameters of renal </a:t>
            </a:r>
            <a:r>
              <a:rPr lang="en-US" sz="2400" b="1" u="sng" dirty="0" smtClean="0"/>
              <a:t>function:</a:t>
            </a:r>
          </a:p>
          <a:p>
            <a:pPr marL="0" indent="0" fontAlgn="base">
              <a:buNone/>
            </a:pPr>
            <a:r>
              <a:rPr lang="en-US" b="1" dirty="0"/>
              <a:t>Serum markers</a:t>
            </a:r>
            <a:r>
              <a:rPr lang="en-US" dirty="0"/>
              <a:t>: </a:t>
            </a:r>
            <a:endParaRPr lang="en-US" dirty="0" smtClean="0"/>
          </a:p>
          <a:p>
            <a:pPr marL="0" indent="0" fontAlgn="base">
              <a:buNone/>
            </a:pPr>
            <a:r>
              <a:rPr lang="en-US" dirty="0" smtClean="0"/>
              <a:t>↑</a:t>
            </a:r>
            <a:r>
              <a:rPr lang="en-US" dirty="0"/>
              <a:t> </a:t>
            </a:r>
            <a:r>
              <a:rPr lang="en-US" u="sng" dirty="0"/>
              <a:t>creatinine</a:t>
            </a:r>
            <a:r>
              <a:rPr lang="en-US" dirty="0"/>
              <a:t> and </a:t>
            </a:r>
            <a:r>
              <a:rPr lang="en-US" u="sng" dirty="0"/>
              <a:t>BUN</a:t>
            </a:r>
            <a:r>
              <a:rPr lang="en-US" dirty="0"/>
              <a:t> (alternatively, ↑ </a:t>
            </a:r>
            <a:r>
              <a:rPr lang="en-US" u="sng" dirty="0"/>
              <a:t>cystatin C</a:t>
            </a:r>
            <a:r>
              <a:rPr lang="en-US" dirty="0"/>
              <a:t>)</a:t>
            </a:r>
          </a:p>
          <a:p>
            <a:pPr marL="0" indent="0" fontAlgn="base">
              <a:buNone/>
            </a:pPr>
            <a:r>
              <a:rPr lang="en-US" u="sng" dirty="0"/>
              <a:t>Glomerular filtration rate</a:t>
            </a:r>
            <a:r>
              <a:rPr lang="en-US" dirty="0"/>
              <a:t>: ↓ </a:t>
            </a:r>
            <a:r>
              <a:rPr lang="en-US" dirty="0" err="1" smtClean="0"/>
              <a:t>eGFR</a:t>
            </a:r>
            <a:endParaRPr lang="en-US" dirty="0"/>
          </a:p>
        </p:txBody>
      </p:sp>
    </p:spTree>
    <p:extLst>
      <p:ext uri="{BB962C8B-B14F-4D97-AF65-F5344CB8AC3E}">
        <p14:creationId xmlns:p14="http://schemas.microsoft.com/office/powerpoint/2010/main" val="2780917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Ultrasound of the kidneys and urinary tract</a:t>
            </a:r>
          </a:p>
        </p:txBody>
      </p:sp>
      <p:sp>
        <p:nvSpPr>
          <p:cNvPr id="3" name="Content Placeholder 2"/>
          <p:cNvSpPr>
            <a:spLocks noGrp="1"/>
          </p:cNvSpPr>
          <p:nvPr>
            <p:ph idx="1"/>
          </p:nvPr>
        </p:nvSpPr>
        <p:spPr/>
        <p:txBody>
          <a:bodyPr>
            <a:normAutofit fontScale="92500" lnSpcReduction="20000"/>
          </a:bodyPr>
          <a:lstStyle/>
          <a:p>
            <a:pPr fontAlgn="base"/>
            <a:r>
              <a:rPr lang="en-US" dirty="0"/>
              <a:t>First-line imaging technique for the assessment of kidney structure</a:t>
            </a:r>
          </a:p>
          <a:p>
            <a:pPr fontAlgn="base"/>
            <a:r>
              <a:rPr lang="en-US" dirty="0"/>
              <a:t>Consider obtaining for </a:t>
            </a:r>
            <a:r>
              <a:rPr lang="en-US" u="sng" dirty="0"/>
              <a:t>all patients </a:t>
            </a:r>
            <a:r>
              <a:rPr lang="en-US" dirty="0"/>
              <a:t>to further support </a:t>
            </a:r>
            <a:r>
              <a:rPr lang="en-US" u="sng" dirty="0"/>
              <a:t>the diagnosis </a:t>
            </a:r>
            <a:r>
              <a:rPr lang="en-US" dirty="0"/>
              <a:t>and help determine </a:t>
            </a:r>
            <a:r>
              <a:rPr lang="en-US" u="sng" dirty="0"/>
              <a:t>the etiology</a:t>
            </a:r>
            <a:r>
              <a:rPr lang="en-US" dirty="0"/>
              <a:t>.</a:t>
            </a:r>
          </a:p>
          <a:p>
            <a:pPr fontAlgn="base"/>
            <a:r>
              <a:rPr lang="en-US" dirty="0"/>
              <a:t>Findings that suggest chronic kidney damage include: </a:t>
            </a:r>
            <a:r>
              <a:rPr lang="en-US" sz="800" baseline="30000" dirty="0"/>
              <a:t>[12]</a:t>
            </a:r>
            <a:endParaRPr lang="en-US" dirty="0"/>
          </a:p>
          <a:p>
            <a:pPr lvl="1" fontAlgn="base"/>
            <a:r>
              <a:rPr lang="en-US" dirty="0"/>
              <a:t>↓ Kidney length (&lt; 10 cm)</a:t>
            </a:r>
          </a:p>
          <a:p>
            <a:pPr lvl="1" fontAlgn="base"/>
            <a:r>
              <a:rPr lang="en-US" dirty="0"/>
              <a:t>↓ Parenchymal and/or cortical thickness</a:t>
            </a:r>
          </a:p>
          <a:p>
            <a:pPr lvl="1" fontAlgn="base"/>
            <a:r>
              <a:rPr lang="en-US" dirty="0"/>
              <a:t>↑ Cortical echogenicity </a:t>
            </a:r>
          </a:p>
          <a:p>
            <a:pPr lvl="1" fontAlgn="base"/>
            <a:r>
              <a:rPr lang="en-US" dirty="0"/>
              <a:t>Cysts</a:t>
            </a:r>
          </a:p>
          <a:p>
            <a:pPr lvl="1" fontAlgn="base"/>
            <a:r>
              <a:rPr lang="en-US" dirty="0"/>
              <a:t>Calcifications</a:t>
            </a:r>
          </a:p>
          <a:p>
            <a:pPr fontAlgn="base"/>
            <a:r>
              <a:rPr lang="en-US" dirty="0"/>
              <a:t>Findings that suggest specific etiologies</a:t>
            </a:r>
          </a:p>
          <a:p>
            <a:pPr lvl="1" fontAlgn="base"/>
            <a:r>
              <a:rPr lang="en-US" dirty="0"/>
              <a:t>Ureteral or renal pelvic </a:t>
            </a:r>
            <a:r>
              <a:rPr lang="en-US" u="sng" dirty="0"/>
              <a:t>dilation </a:t>
            </a:r>
            <a:r>
              <a:rPr lang="en-US" dirty="0"/>
              <a:t>suggests </a:t>
            </a:r>
            <a:r>
              <a:rPr lang="en-US" u="sng" dirty="0"/>
              <a:t>obstructive</a:t>
            </a:r>
            <a:r>
              <a:rPr lang="en-US" dirty="0"/>
              <a:t> nephropathy.</a:t>
            </a:r>
          </a:p>
          <a:p>
            <a:pPr lvl="1" fontAlgn="base"/>
            <a:r>
              <a:rPr lang="en-US" dirty="0"/>
              <a:t>Bilaterally enlarged kidneys with </a:t>
            </a:r>
            <a:r>
              <a:rPr lang="en-US" u="sng" dirty="0"/>
              <a:t>multiple cysts </a:t>
            </a:r>
            <a:r>
              <a:rPr lang="en-US" dirty="0"/>
              <a:t>suggest </a:t>
            </a:r>
            <a:r>
              <a:rPr lang="en-US" u="sng" dirty="0"/>
              <a:t>polycystic</a:t>
            </a:r>
            <a:r>
              <a:rPr lang="en-US" dirty="0"/>
              <a:t> kidney disease.</a:t>
            </a:r>
          </a:p>
          <a:p>
            <a:endParaRPr lang="en-US" dirty="0"/>
          </a:p>
        </p:txBody>
      </p:sp>
    </p:spTree>
    <p:extLst>
      <p:ext uri="{BB962C8B-B14F-4D97-AF65-F5344CB8AC3E}">
        <p14:creationId xmlns:p14="http://schemas.microsoft.com/office/powerpoint/2010/main" val="1771389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mn-lt"/>
                <a:ea typeface="+mn-ea"/>
                <a:cs typeface="+mn-cs"/>
              </a:rPr>
              <a:t>Risk factors</a:t>
            </a:r>
            <a:r>
              <a:rPr lang="en-US" sz="3600" b="1" dirty="0">
                <a:latin typeface="+mn-lt"/>
                <a:ea typeface="+mn-ea"/>
                <a:cs typeface="+mn-cs"/>
              </a:rPr>
              <a:t> for CKD</a:t>
            </a:r>
          </a:p>
        </p:txBody>
      </p:sp>
      <p:sp>
        <p:nvSpPr>
          <p:cNvPr id="3" name="Content Placeholder 2"/>
          <p:cNvSpPr>
            <a:spLocks noGrp="1"/>
          </p:cNvSpPr>
          <p:nvPr>
            <p:ph idx="1"/>
          </p:nvPr>
        </p:nvSpPr>
        <p:spPr/>
        <p:txBody>
          <a:bodyPr>
            <a:normAutofit/>
          </a:bodyPr>
          <a:lstStyle/>
          <a:p>
            <a:pPr marL="0" lvl="0" indent="0">
              <a:buNone/>
            </a:pPr>
            <a:r>
              <a:rPr lang="en-US" dirty="0"/>
              <a:t> </a:t>
            </a:r>
            <a:endParaRPr lang="en-US" sz="2400" dirty="0"/>
          </a:p>
          <a:p>
            <a:pPr lvl="1"/>
            <a:r>
              <a:rPr lang="en-US" dirty="0"/>
              <a:t>Diabetes</a:t>
            </a:r>
            <a:endParaRPr lang="en-US" sz="2000" dirty="0"/>
          </a:p>
          <a:p>
            <a:pPr lvl="1"/>
            <a:r>
              <a:rPr lang="en-US" dirty="0"/>
              <a:t>Hypertension</a:t>
            </a:r>
            <a:endParaRPr lang="en-US" sz="2000" dirty="0"/>
          </a:p>
          <a:p>
            <a:pPr lvl="1"/>
            <a:r>
              <a:rPr lang="en-US" dirty="0"/>
              <a:t>Obesity</a:t>
            </a:r>
            <a:endParaRPr lang="en-US" sz="2000" dirty="0"/>
          </a:p>
          <a:p>
            <a:pPr lvl="1"/>
            <a:r>
              <a:rPr lang="en-US" dirty="0"/>
              <a:t>Advanced age (&gt; 60 years of age) </a:t>
            </a:r>
            <a:r>
              <a:rPr lang="en-US" sz="800" baseline="30000" dirty="0"/>
              <a:t>[2]</a:t>
            </a:r>
            <a:endParaRPr lang="en-US" sz="2000" dirty="0"/>
          </a:p>
          <a:p>
            <a:pPr lvl="1"/>
            <a:r>
              <a:rPr lang="en-US" dirty="0"/>
              <a:t>Substance use (smoking, </a:t>
            </a:r>
            <a:r>
              <a:rPr lang="en-US" dirty="0" smtClean="0"/>
              <a:t>alcohol and drugs</a:t>
            </a:r>
            <a:r>
              <a:rPr lang="en-US" dirty="0"/>
              <a:t>)</a:t>
            </a:r>
            <a:endParaRPr lang="en-US" sz="2000" dirty="0"/>
          </a:p>
          <a:p>
            <a:pPr lvl="1"/>
            <a:r>
              <a:rPr lang="en-US" dirty="0"/>
              <a:t>Acute kidney injury</a:t>
            </a:r>
            <a:endParaRPr lang="en-US" sz="2000" dirty="0"/>
          </a:p>
          <a:p>
            <a:pPr lvl="1"/>
            <a:r>
              <a:rPr lang="en-US" dirty="0"/>
              <a:t>Family history of CKD</a:t>
            </a:r>
            <a:endParaRPr lang="en-US" sz="2000" dirty="0"/>
          </a:p>
          <a:p>
            <a:pPr lvl="1"/>
            <a:r>
              <a:rPr lang="en-US" dirty="0"/>
              <a:t>African </a:t>
            </a:r>
            <a:r>
              <a:rPr lang="en-US" dirty="0" smtClean="0"/>
              <a:t>American</a:t>
            </a:r>
            <a:r>
              <a:rPr lang="en-US" dirty="0"/>
              <a:t> or Hispanic descent </a:t>
            </a:r>
            <a:r>
              <a:rPr lang="en-US" sz="800" baseline="30000" dirty="0"/>
              <a:t>[3]</a:t>
            </a:r>
            <a:endParaRPr lang="en-US" sz="2000" dirty="0"/>
          </a:p>
          <a:p>
            <a:endParaRPr lang="en-US" dirty="0"/>
          </a:p>
        </p:txBody>
      </p:sp>
    </p:spTree>
    <p:extLst>
      <p:ext uri="{BB962C8B-B14F-4D97-AF65-F5344CB8AC3E}">
        <p14:creationId xmlns:p14="http://schemas.microsoft.com/office/powerpoint/2010/main" val="2698465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Renal biopsy</a:t>
            </a:r>
            <a:r>
              <a:rPr lang="en-US" dirty="0"/>
              <a:t/>
            </a:r>
            <a:br>
              <a:rPr lang="en-US" dirty="0"/>
            </a:br>
            <a:endParaRPr lang="en-US" dirty="0"/>
          </a:p>
        </p:txBody>
      </p:sp>
      <p:sp>
        <p:nvSpPr>
          <p:cNvPr id="3" name="Content Placeholder 2"/>
          <p:cNvSpPr>
            <a:spLocks noGrp="1"/>
          </p:cNvSpPr>
          <p:nvPr>
            <p:ph idx="1"/>
          </p:nvPr>
        </p:nvSpPr>
        <p:spPr/>
        <p:txBody>
          <a:bodyPr/>
          <a:lstStyle/>
          <a:p>
            <a:pPr fontAlgn="base"/>
            <a:r>
              <a:rPr lang="en-US" dirty="0" smtClean="0"/>
              <a:t>Not </a:t>
            </a:r>
            <a:r>
              <a:rPr lang="en-US" dirty="0"/>
              <a:t>routinely indicated </a:t>
            </a:r>
          </a:p>
          <a:p>
            <a:pPr fontAlgn="base"/>
            <a:r>
              <a:rPr lang="en-US" dirty="0"/>
              <a:t>Consider in either of the following situations:</a:t>
            </a:r>
          </a:p>
          <a:p>
            <a:pPr lvl="1" fontAlgn="base"/>
            <a:r>
              <a:rPr lang="en-US" dirty="0"/>
              <a:t>Rapid and unexplained decline in </a:t>
            </a:r>
            <a:r>
              <a:rPr lang="en-US" dirty="0" err="1"/>
              <a:t>eGFR</a:t>
            </a:r>
            <a:endParaRPr lang="en-US" dirty="0"/>
          </a:p>
          <a:p>
            <a:pPr lvl="1" fontAlgn="base"/>
            <a:r>
              <a:rPr lang="en-US" dirty="0"/>
              <a:t>Need for diagnostic confirmation of the underlying etiology (e.g., </a:t>
            </a:r>
            <a:r>
              <a:rPr lang="en-US" u="sng" dirty="0"/>
              <a:t>glomerulonephritis</a:t>
            </a:r>
            <a:r>
              <a:rPr lang="en-US" dirty="0"/>
              <a:t>) prior to initiating disease-specific therapy</a:t>
            </a:r>
          </a:p>
          <a:p>
            <a:r>
              <a:rPr lang="en-US" u="sng" dirty="0"/>
              <a:t>Renal biopsy</a:t>
            </a:r>
            <a:r>
              <a:rPr lang="en-US" dirty="0"/>
              <a:t> is only indicated in patients in whom the underlying cause of CKD is still unclear after noninvasive testing, the results are likely to influence management, and the potential benefits are thought to outweigh the risks.</a:t>
            </a:r>
          </a:p>
        </p:txBody>
      </p:sp>
    </p:spTree>
    <p:extLst>
      <p:ext uri="{BB962C8B-B14F-4D97-AF65-F5344CB8AC3E}">
        <p14:creationId xmlns:p14="http://schemas.microsoft.com/office/powerpoint/2010/main" val="381821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Management</a:t>
            </a:r>
            <a:endParaRPr lang="en-US" sz="3600" dirty="0"/>
          </a:p>
        </p:txBody>
      </p:sp>
      <p:sp>
        <p:nvSpPr>
          <p:cNvPr id="3" name="Content Placeholder 2"/>
          <p:cNvSpPr>
            <a:spLocks noGrp="1"/>
          </p:cNvSpPr>
          <p:nvPr>
            <p:ph idx="1"/>
          </p:nvPr>
        </p:nvSpPr>
        <p:spPr/>
        <p:txBody>
          <a:bodyPr>
            <a:normAutofit fontScale="92500" lnSpcReduction="10000"/>
          </a:bodyPr>
          <a:lstStyle/>
          <a:p>
            <a:r>
              <a:rPr lang="en-US" b="1" u="sng" dirty="0"/>
              <a:t>Nutritional </a:t>
            </a:r>
            <a:r>
              <a:rPr lang="en-US" b="1" u="sng" dirty="0" smtClean="0"/>
              <a:t>management</a:t>
            </a:r>
            <a:r>
              <a:rPr lang="en-US" b="1" u="sng" dirty="0"/>
              <a:t>:</a:t>
            </a:r>
            <a:endParaRPr lang="en-US" u="sng" dirty="0"/>
          </a:p>
          <a:p>
            <a:pPr marL="0" indent="0" fontAlgn="base">
              <a:buNone/>
            </a:pPr>
            <a:r>
              <a:rPr lang="en-US" b="1" dirty="0"/>
              <a:t>Fluid intake</a:t>
            </a:r>
            <a:r>
              <a:rPr lang="en-US" dirty="0"/>
              <a:t>: Ensure appropriate fluid intake and avoid dehydration.</a:t>
            </a:r>
          </a:p>
          <a:p>
            <a:pPr marL="0" indent="0" fontAlgn="base">
              <a:buNone/>
            </a:pPr>
            <a:r>
              <a:rPr lang="en-US" b="1" dirty="0"/>
              <a:t>Protein and energy consumption</a:t>
            </a:r>
            <a:endParaRPr lang="en-US" dirty="0"/>
          </a:p>
          <a:p>
            <a:pPr lvl="1" fontAlgn="base"/>
            <a:r>
              <a:rPr lang="en-US" dirty="0"/>
              <a:t>Mediterranean diet, ↑ fruit and vegetable intake </a:t>
            </a:r>
          </a:p>
          <a:p>
            <a:pPr lvl="1" fontAlgn="base"/>
            <a:r>
              <a:rPr lang="en-US" dirty="0"/>
              <a:t>Protein restriction (e.g., 0.55–0.60 g/kg/day</a:t>
            </a:r>
            <a:r>
              <a:rPr lang="en-US" dirty="0" smtClean="0"/>
              <a:t>)</a:t>
            </a:r>
            <a:endParaRPr lang="en-US" dirty="0"/>
          </a:p>
          <a:p>
            <a:pPr fontAlgn="base"/>
            <a:r>
              <a:rPr lang="en-US" b="1" dirty="0"/>
              <a:t>Electrolytes</a:t>
            </a:r>
            <a:endParaRPr lang="en-US" dirty="0"/>
          </a:p>
          <a:p>
            <a:pPr lvl="1" fontAlgn="base"/>
            <a:r>
              <a:rPr lang="en-US" dirty="0"/>
              <a:t>Sodium restriction (&lt; 2.3 g/day) </a:t>
            </a:r>
          </a:p>
          <a:p>
            <a:pPr lvl="1" fontAlgn="base"/>
            <a:r>
              <a:rPr lang="en-US" dirty="0"/>
              <a:t>Potassium intake adjustment</a:t>
            </a:r>
          </a:p>
          <a:p>
            <a:pPr lvl="1" fontAlgn="base"/>
            <a:r>
              <a:rPr lang="en-US" dirty="0"/>
              <a:t>Phosphorus intake adjustment</a:t>
            </a:r>
          </a:p>
          <a:p>
            <a:r>
              <a:rPr lang="en-US" b="1" dirty="0"/>
              <a:t>Micronutrients</a:t>
            </a:r>
            <a:r>
              <a:rPr lang="en-US" dirty="0"/>
              <a:t>: Consider multivitamin supplementation for patients with inadequate dietary vitamin (e.g., </a:t>
            </a:r>
            <a:r>
              <a:rPr lang="en-US" u="sng" dirty="0"/>
              <a:t>vitamin D</a:t>
            </a:r>
            <a:r>
              <a:rPr lang="en-US" dirty="0"/>
              <a:t>) intake. </a:t>
            </a:r>
          </a:p>
        </p:txBody>
      </p:sp>
    </p:spTree>
    <p:extLst>
      <p:ext uri="{BB962C8B-B14F-4D97-AF65-F5344CB8AC3E}">
        <p14:creationId xmlns:p14="http://schemas.microsoft.com/office/powerpoint/2010/main" val="2626839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Medication management </a:t>
            </a:r>
            <a:endParaRPr lang="en-US" sz="3600" dirty="0"/>
          </a:p>
        </p:txBody>
      </p:sp>
      <p:sp>
        <p:nvSpPr>
          <p:cNvPr id="3" name="Content Placeholder 2"/>
          <p:cNvSpPr>
            <a:spLocks noGrp="1"/>
          </p:cNvSpPr>
          <p:nvPr>
            <p:ph idx="1"/>
          </p:nvPr>
        </p:nvSpPr>
        <p:spPr/>
        <p:txBody>
          <a:bodyPr>
            <a:normAutofit/>
          </a:bodyPr>
          <a:lstStyle/>
          <a:p>
            <a:pPr fontAlgn="base"/>
            <a:r>
              <a:rPr lang="en-US" sz="2400" b="1" dirty="0" err="1"/>
              <a:t>Renally</a:t>
            </a:r>
            <a:r>
              <a:rPr lang="en-US" sz="2400" b="1" dirty="0"/>
              <a:t> cleared medications</a:t>
            </a:r>
            <a:r>
              <a:rPr lang="en-US" sz="2400" dirty="0"/>
              <a:t>: Adjust dosing based on the patient's </a:t>
            </a:r>
            <a:r>
              <a:rPr lang="en-US" sz="2400" dirty="0" err="1"/>
              <a:t>eGFR</a:t>
            </a:r>
            <a:r>
              <a:rPr lang="en-US" sz="2400" dirty="0"/>
              <a:t>.</a:t>
            </a:r>
          </a:p>
          <a:p>
            <a:pPr fontAlgn="base"/>
            <a:r>
              <a:rPr lang="en-US" sz="2400" b="1" dirty="0"/>
              <a:t>Potentially nephrotoxic substances</a:t>
            </a:r>
            <a:endParaRPr lang="en-US" sz="2400" dirty="0"/>
          </a:p>
          <a:p>
            <a:pPr lvl="1" fontAlgn="base"/>
            <a:r>
              <a:rPr lang="en-US" dirty="0"/>
              <a:t>Avoid use (except when the benefits outweigh the risks).</a:t>
            </a:r>
          </a:p>
          <a:p>
            <a:pPr lvl="1" fontAlgn="base"/>
            <a:r>
              <a:rPr lang="en-US" dirty="0"/>
              <a:t>Contrast </a:t>
            </a:r>
            <a:r>
              <a:rPr lang="en-US" dirty="0" smtClean="0"/>
              <a:t>imaging</a:t>
            </a:r>
          </a:p>
          <a:p>
            <a:pPr lvl="1" fontAlgn="base"/>
            <a:r>
              <a:rPr lang="en-US" sz="2400" dirty="0" smtClean="0"/>
              <a:t>The </a:t>
            </a:r>
            <a:r>
              <a:rPr lang="en-US" sz="2400" dirty="0"/>
              <a:t>risk of </a:t>
            </a:r>
            <a:r>
              <a:rPr lang="en-US" sz="2400" u="sng" dirty="0"/>
              <a:t>contrast-induced nephropathy</a:t>
            </a:r>
            <a:r>
              <a:rPr lang="en-US" sz="2400" dirty="0"/>
              <a:t> is highest in patients with </a:t>
            </a:r>
            <a:r>
              <a:rPr lang="en-US" sz="2400" dirty="0" err="1"/>
              <a:t>eGFR</a:t>
            </a:r>
            <a:r>
              <a:rPr lang="en-US" sz="2400" dirty="0"/>
              <a:t> &lt; 30 mL/min/1.73 m</a:t>
            </a:r>
            <a:r>
              <a:rPr lang="en-US" sz="2400" baseline="30000" dirty="0"/>
              <a:t>2</a:t>
            </a:r>
            <a:r>
              <a:rPr lang="en-US" sz="2400" dirty="0" smtClean="0"/>
              <a:t>.</a:t>
            </a:r>
            <a:endParaRPr lang="en-US" sz="2400" dirty="0"/>
          </a:p>
        </p:txBody>
      </p:sp>
    </p:spTree>
    <p:extLst>
      <p:ext uri="{BB962C8B-B14F-4D97-AF65-F5344CB8AC3E}">
        <p14:creationId xmlns:p14="http://schemas.microsoft.com/office/powerpoint/2010/main" val="38814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Pathophysiology</a:t>
            </a:r>
          </a:p>
        </p:txBody>
      </p:sp>
      <p:sp>
        <p:nvSpPr>
          <p:cNvPr id="3" name="Content Placeholder 2"/>
          <p:cNvSpPr>
            <a:spLocks noGrp="1"/>
          </p:cNvSpPr>
          <p:nvPr>
            <p:ph idx="1"/>
          </p:nvPr>
        </p:nvSpPr>
        <p:spPr/>
        <p:txBody>
          <a:bodyPr>
            <a:normAutofit/>
          </a:bodyPr>
          <a:lstStyle/>
          <a:p>
            <a:r>
              <a:rPr lang="en-US" dirty="0"/>
              <a:t>Pathophysiology depends on the underlying condition, any of which will eventually lead to progressive nephron loss, structural damage, and impaired kidney </a:t>
            </a:r>
            <a:r>
              <a:rPr lang="en-US" dirty="0" smtClean="0"/>
              <a:t>function</a:t>
            </a:r>
            <a:r>
              <a:rPr lang="en-US" dirty="0"/>
              <a:t>.</a:t>
            </a:r>
          </a:p>
        </p:txBody>
      </p:sp>
    </p:spTree>
    <p:extLst>
      <p:ext uri="{BB962C8B-B14F-4D97-AF65-F5344CB8AC3E}">
        <p14:creationId xmlns:p14="http://schemas.microsoft.com/office/powerpoint/2010/main" val="115930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Diabetic nephropathy</a:t>
            </a:r>
            <a:endParaRPr lang="en-US" sz="3600" dirty="0"/>
          </a:p>
        </p:txBody>
      </p:sp>
      <p:sp>
        <p:nvSpPr>
          <p:cNvPr id="3" name="Content Placeholder 2"/>
          <p:cNvSpPr>
            <a:spLocks noGrp="1"/>
          </p:cNvSpPr>
          <p:nvPr>
            <p:ph idx="1"/>
          </p:nvPr>
        </p:nvSpPr>
        <p:spPr/>
        <p:txBody>
          <a:bodyPr>
            <a:normAutofit/>
          </a:bodyPr>
          <a:lstStyle/>
          <a:p>
            <a:pPr lvl="1"/>
            <a:r>
              <a:rPr lang="en-US" dirty="0"/>
              <a:t>Hyperglycemia → </a:t>
            </a:r>
            <a:r>
              <a:rPr lang="en-US" dirty="0" err="1"/>
              <a:t>nonenzymatic</a:t>
            </a:r>
            <a:r>
              <a:rPr lang="en-US" dirty="0"/>
              <a:t> glycation of proteins → varying degrees of damage to all types of kidney cell.</a:t>
            </a:r>
          </a:p>
          <a:p>
            <a:pPr lvl="1"/>
            <a:r>
              <a:rPr lang="en-US" dirty="0"/>
              <a:t>Pathological changes include:</a:t>
            </a:r>
          </a:p>
          <a:p>
            <a:pPr lvl="2"/>
            <a:r>
              <a:rPr lang="en-US" sz="2400" dirty="0"/>
              <a:t>Hypertrophy and proliferation of mesangial cells, </a:t>
            </a:r>
            <a:r>
              <a:rPr lang="en-US" sz="2400" dirty="0" smtClean="0"/>
              <a:t>GBM thickening</a:t>
            </a:r>
            <a:r>
              <a:rPr lang="en-US" sz="2400" dirty="0"/>
              <a:t>, and ECM </a:t>
            </a:r>
            <a:r>
              <a:rPr lang="en-US" sz="2400" dirty="0" smtClean="0"/>
              <a:t>proteins</a:t>
            </a:r>
            <a:r>
              <a:rPr lang="en-US" sz="2400" dirty="0"/>
              <a:t> accumulation → eosinophilic nodular glomerulosclerosis</a:t>
            </a:r>
          </a:p>
          <a:p>
            <a:pPr lvl="2"/>
            <a:r>
              <a:rPr lang="en-US" sz="2400" dirty="0"/>
              <a:t>Thickening and diffuse hyalinization of afferent and efferent arterioles/interlobular arteries</a:t>
            </a:r>
          </a:p>
          <a:p>
            <a:r>
              <a:rPr lang="en-US" sz="2400" dirty="0"/>
              <a:t>Interstitial </a:t>
            </a:r>
            <a:r>
              <a:rPr lang="en-US" sz="2400" dirty="0" smtClean="0"/>
              <a:t>fibrosis,</a:t>
            </a:r>
            <a:r>
              <a:rPr lang="en-US" sz="2400" dirty="0"/>
              <a:t> TBM thickening, and tubular </a:t>
            </a:r>
            <a:r>
              <a:rPr lang="en-US" sz="2400" dirty="0" smtClean="0"/>
              <a:t>hypertrophy.</a:t>
            </a:r>
            <a:endParaRPr lang="en-US" sz="2400" dirty="0"/>
          </a:p>
        </p:txBody>
      </p:sp>
    </p:spTree>
    <p:extLst>
      <p:ext uri="{BB962C8B-B14F-4D97-AF65-F5344CB8AC3E}">
        <p14:creationId xmlns:p14="http://schemas.microsoft.com/office/powerpoint/2010/main" val="16081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739" t="16700" r="27351" b="17397"/>
          <a:stretch/>
        </p:blipFill>
        <p:spPr>
          <a:xfrm>
            <a:off x="764274" y="423081"/>
            <a:ext cx="10563368" cy="6223379"/>
          </a:xfrm>
          <a:prstGeom prst="rect">
            <a:avLst/>
          </a:prstGeom>
        </p:spPr>
      </p:pic>
    </p:spTree>
    <p:extLst>
      <p:ext uri="{BB962C8B-B14F-4D97-AF65-F5344CB8AC3E}">
        <p14:creationId xmlns:p14="http://schemas.microsoft.com/office/powerpoint/2010/main" val="4025349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067" t="19090" r="27127" b="15605"/>
          <a:stretch/>
        </p:blipFill>
        <p:spPr>
          <a:xfrm>
            <a:off x="491318" y="423082"/>
            <a:ext cx="11109277" cy="6223378"/>
          </a:xfrm>
          <a:prstGeom prst="rect">
            <a:avLst/>
          </a:prstGeom>
        </p:spPr>
      </p:pic>
    </p:spTree>
    <p:extLst>
      <p:ext uri="{BB962C8B-B14F-4D97-AF65-F5344CB8AC3E}">
        <p14:creationId xmlns:p14="http://schemas.microsoft.com/office/powerpoint/2010/main" val="369560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978" t="17298" r="26903" b="15207"/>
          <a:stretch/>
        </p:blipFill>
        <p:spPr>
          <a:xfrm>
            <a:off x="600501" y="232013"/>
            <a:ext cx="10918210" cy="6264322"/>
          </a:xfrm>
          <a:prstGeom prst="rect">
            <a:avLst/>
          </a:prstGeom>
        </p:spPr>
      </p:pic>
    </p:spTree>
    <p:extLst>
      <p:ext uri="{BB962C8B-B14F-4D97-AF65-F5344CB8AC3E}">
        <p14:creationId xmlns:p14="http://schemas.microsoft.com/office/powerpoint/2010/main" val="336116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865" t="18890" r="26791" b="19985"/>
          <a:stretch/>
        </p:blipFill>
        <p:spPr>
          <a:xfrm>
            <a:off x="627797" y="368490"/>
            <a:ext cx="11068334" cy="6086901"/>
          </a:xfrm>
          <a:prstGeom prst="rect">
            <a:avLst/>
          </a:prstGeom>
        </p:spPr>
      </p:pic>
    </p:spTree>
    <p:extLst>
      <p:ext uri="{BB962C8B-B14F-4D97-AF65-F5344CB8AC3E}">
        <p14:creationId xmlns:p14="http://schemas.microsoft.com/office/powerpoint/2010/main" val="608488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3042</TotalTime>
  <Words>258</Words>
  <Application>Microsoft Office PowerPoint</Application>
  <PresentationFormat>Widescreen</PresentationFormat>
  <Paragraphs>135</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Chronic Kidney Disease</vt:lpstr>
      <vt:lpstr>Chronic kidney disease (CKD)</vt:lpstr>
      <vt:lpstr>Risk factors for CKD</vt:lpstr>
      <vt:lpstr>Pathophysiology</vt:lpstr>
      <vt:lpstr>Diabetic nephropathy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Hypertensive nephropathy</vt:lpstr>
      <vt:lpstr>PowerPoint Presentation</vt:lpstr>
      <vt:lpstr>Consequences</vt:lpstr>
      <vt:lpstr>PowerPoint Presentation</vt:lpstr>
      <vt:lpstr>PowerPoint Presentation</vt:lpstr>
      <vt:lpstr>Clinical features</vt:lpstr>
      <vt:lpstr>PowerPoint Presentation</vt:lpstr>
      <vt:lpstr>Diagnostic criteria </vt:lpstr>
      <vt:lpstr>PowerPoint Presentation</vt:lpstr>
      <vt:lpstr>CGA classification of chronic kidney disease</vt:lpstr>
      <vt:lpstr>End-stage renal disease (ESRD)  </vt:lpstr>
      <vt:lpstr>PowerPoint Presentation</vt:lpstr>
      <vt:lpstr>Cause</vt:lpstr>
      <vt:lpstr>Diagnostics</vt:lpstr>
      <vt:lpstr>Ultrasound of the kidneys and urinary tract</vt:lpstr>
      <vt:lpstr>Renal biopsy </vt:lpstr>
      <vt:lpstr>Management</vt:lpstr>
      <vt:lpstr>Medication management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30</cp:revision>
  <dcterms:created xsi:type="dcterms:W3CDTF">2023-04-28T06:44:12Z</dcterms:created>
  <dcterms:modified xsi:type="dcterms:W3CDTF">2023-05-03T18:56:46Z</dcterms:modified>
</cp:coreProperties>
</file>