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72" r:id="rId3"/>
    <p:sldId id="257" r:id="rId4"/>
    <p:sldId id="273" r:id="rId5"/>
    <p:sldId id="276" r:id="rId6"/>
    <p:sldId id="284" r:id="rId7"/>
    <p:sldId id="275"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277" r:id="rId24"/>
    <p:sldId id="278" r:id="rId25"/>
    <p:sldId id="305" r:id="rId26"/>
    <p:sldId id="279" r:id="rId27"/>
    <p:sldId id="280" r:id="rId28"/>
    <p:sldId id="306" r:id="rId29"/>
    <p:sldId id="283" r:id="rId30"/>
    <p:sldId id="307" r:id="rId31"/>
    <p:sldId id="285" r:id="rId32"/>
    <p:sldId id="308" r:id="rId33"/>
    <p:sldId id="281" r:id="rId34"/>
    <p:sldId id="282" r:id="rId35"/>
    <p:sldId id="309" r:id="rId36"/>
    <p:sldId id="286" r:id="rId37"/>
    <p:sldId id="287" r:id="rId38"/>
    <p:sldId id="310" r:id="rId39"/>
    <p:sldId id="288" r:id="rId40"/>
    <p:sldId id="289" r:id="rId41"/>
    <p:sldId id="311" r:id="rId42"/>
    <p:sldId id="312" r:id="rId43"/>
    <p:sldId id="31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110"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0119B1-22DC-4AA8-B5AC-1B2063BF7C1A}"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US"/>
        </a:p>
      </dgm:t>
    </dgm:pt>
    <dgm:pt modelId="{86D23AD0-A693-4310-A291-B42AB43EEEC9}">
      <dgm:prSet/>
      <dgm:spPr/>
      <dgm:t>
        <a:bodyPr/>
        <a:lstStyle/>
        <a:p>
          <a:r>
            <a:rPr lang="en-US" b="1" i="1" baseline="0" dirty="0">
              <a:solidFill>
                <a:srgbClr val="FF0000"/>
              </a:solidFill>
            </a:rPr>
            <a:t>Second-line treatments</a:t>
          </a:r>
          <a:r>
            <a:rPr lang="en-US" b="0" i="1" baseline="0" dirty="0"/>
            <a:t>:</a:t>
          </a:r>
          <a:endParaRPr lang="en-US" dirty="0"/>
        </a:p>
      </dgm:t>
    </dgm:pt>
    <dgm:pt modelId="{A53B261D-4B96-45DD-8601-3B9454011E5C}" type="parTrans" cxnId="{AEBC7002-1CD0-4093-B92B-75A9D592E6CF}">
      <dgm:prSet/>
      <dgm:spPr/>
      <dgm:t>
        <a:bodyPr/>
        <a:lstStyle/>
        <a:p>
          <a:endParaRPr lang="en-US"/>
        </a:p>
      </dgm:t>
    </dgm:pt>
    <dgm:pt modelId="{98579DC5-925E-45D1-8053-7F6B13C081BA}" type="sibTrans" cxnId="{AEBC7002-1CD0-4093-B92B-75A9D592E6CF}">
      <dgm:prSet/>
      <dgm:spPr/>
      <dgm:t>
        <a:bodyPr/>
        <a:lstStyle/>
        <a:p>
          <a:endParaRPr lang="en-US"/>
        </a:p>
      </dgm:t>
    </dgm:pt>
    <dgm:pt modelId="{E9A9DB86-AF29-4824-89CC-87CC927BB51E}">
      <dgm:prSet custT="1"/>
      <dgm:spPr/>
      <dgm:t>
        <a:bodyPr/>
        <a:lstStyle/>
        <a:p>
          <a:r>
            <a:rPr lang="en-US" sz="2800" b="1" i="0" u="sng" baseline="0" dirty="0">
              <a:solidFill>
                <a:srgbClr val="FF0000"/>
              </a:solidFill>
            </a:rPr>
            <a:t>Disulfiram :</a:t>
          </a:r>
          <a:endParaRPr lang="en-US" sz="2800" u="sng" dirty="0">
            <a:solidFill>
              <a:srgbClr val="FF0000"/>
            </a:solidFill>
          </a:endParaRPr>
        </a:p>
      </dgm:t>
    </dgm:pt>
    <dgm:pt modelId="{1F85C0DE-0F5D-4EA7-896A-CB7F62D6824A}" type="parTrans" cxnId="{23E9AEEA-9A35-470B-A8C2-C8C4AE257CBA}">
      <dgm:prSet/>
      <dgm:spPr/>
      <dgm:t>
        <a:bodyPr/>
        <a:lstStyle/>
        <a:p>
          <a:endParaRPr lang="en-US"/>
        </a:p>
      </dgm:t>
    </dgm:pt>
    <dgm:pt modelId="{B3204361-4EC7-4BC6-A895-1935C1815DFC}" type="sibTrans" cxnId="{23E9AEEA-9A35-470B-A8C2-C8C4AE257CBA}">
      <dgm:prSet/>
      <dgm:spPr/>
      <dgm:t>
        <a:bodyPr/>
        <a:lstStyle/>
        <a:p>
          <a:endParaRPr lang="en-US"/>
        </a:p>
      </dgm:t>
    </dgm:pt>
    <dgm:pt modelId="{B8056F89-5FF7-458A-9E95-F44A93B076A3}">
      <dgm:prSet custT="1"/>
      <dgm:spPr/>
      <dgm:t>
        <a:bodyPr/>
        <a:lstStyle/>
        <a:p>
          <a:r>
            <a:rPr lang="en-US" sz="1800" b="0" i="0" baseline="0" dirty="0"/>
            <a:t>Blocks the enzyme aldehyde dehydrogenase in the liver, causing aversive reactions to alcohol (flushing, headache, nausea/vomiting, palpitations, shortness of breath) due to catecholamine release </a:t>
          </a:r>
          <a:endParaRPr lang="en-US" sz="1800" dirty="0"/>
        </a:p>
      </dgm:t>
    </dgm:pt>
    <dgm:pt modelId="{F72231AE-6546-4963-994C-E2D25922DA44}" type="parTrans" cxnId="{2363CD8B-DC13-4888-9110-C55125BE1EDC}">
      <dgm:prSet/>
      <dgm:spPr/>
      <dgm:t>
        <a:bodyPr/>
        <a:lstStyle/>
        <a:p>
          <a:endParaRPr lang="en-US"/>
        </a:p>
      </dgm:t>
    </dgm:pt>
    <dgm:pt modelId="{DF0732BF-2917-4299-8C3A-4647247B6C9E}" type="sibTrans" cxnId="{2363CD8B-DC13-4888-9110-C55125BE1EDC}">
      <dgm:prSet/>
      <dgm:spPr/>
      <dgm:t>
        <a:bodyPr/>
        <a:lstStyle/>
        <a:p>
          <a:endParaRPr lang="en-US"/>
        </a:p>
      </dgm:t>
    </dgm:pt>
    <dgm:pt modelId="{1212A8FC-B4CC-43C1-A2A8-6FC4DB648394}">
      <dgm:prSet/>
      <dgm:spPr/>
      <dgm:t>
        <a:bodyPr/>
        <a:lstStyle/>
        <a:p>
          <a:r>
            <a:rPr lang="en-US" dirty="0">
              <a:highlight>
                <a:srgbClr val="FFFF00"/>
              </a:highlight>
            </a:rPr>
            <a:t>Absolute </a:t>
          </a:r>
          <a:r>
            <a:rPr lang="en-US" b="0" i="0" baseline="0" dirty="0">
              <a:highlight>
                <a:srgbClr val="FFFF00"/>
              </a:highlight>
            </a:rPr>
            <a:t>Contraindication with severe cardiac disease, pregnancy, and psychosis</a:t>
          </a:r>
          <a:r>
            <a:rPr lang="en-US" b="0" i="0" baseline="0" dirty="0"/>
            <a:t>.</a:t>
          </a:r>
          <a:endParaRPr lang="en-US" dirty="0"/>
        </a:p>
      </dgm:t>
    </dgm:pt>
    <dgm:pt modelId="{AD4B4713-8EEF-40E7-8F81-2BEF22C02A16}" type="parTrans" cxnId="{A649AB1C-28B8-4C86-88EA-3A1FC2D0C8F3}">
      <dgm:prSet/>
      <dgm:spPr/>
      <dgm:t>
        <a:bodyPr/>
        <a:lstStyle/>
        <a:p>
          <a:endParaRPr lang="en-US"/>
        </a:p>
      </dgm:t>
    </dgm:pt>
    <dgm:pt modelId="{6D80CAE8-B958-4CD5-A69C-5234582505A1}" type="sibTrans" cxnId="{A649AB1C-28B8-4C86-88EA-3A1FC2D0C8F3}">
      <dgm:prSet/>
      <dgm:spPr/>
      <dgm:t>
        <a:bodyPr/>
        <a:lstStyle/>
        <a:p>
          <a:endParaRPr lang="en-US"/>
        </a:p>
      </dgm:t>
    </dgm:pt>
    <dgm:pt modelId="{66BD58EC-4F1B-41C3-A6EF-D2698305449C}">
      <dgm:prSet/>
      <dgm:spPr/>
      <dgm:t>
        <a:bodyPr/>
        <a:lstStyle/>
        <a:p>
          <a:r>
            <a:rPr lang="en-US" b="0" i="0" baseline="0"/>
            <a:t>Liver function should be monitored.</a:t>
          </a:r>
          <a:endParaRPr lang="en-US"/>
        </a:p>
      </dgm:t>
    </dgm:pt>
    <dgm:pt modelId="{90A1E4BA-FEEF-4BD2-B3E0-FB06408C5731}" type="parTrans" cxnId="{A1888B85-035C-4373-A79F-42FBD604D732}">
      <dgm:prSet/>
      <dgm:spPr/>
      <dgm:t>
        <a:bodyPr/>
        <a:lstStyle/>
        <a:p>
          <a:endParaRPr lang="en-US"/>
        </a:p>
      </dgm:t>
    </dgm:pt>
    <dgm:pt modelId="{3886AD3C-AE46-4A2B-9947-E3CC26249ED4}" type="sibTrans" cxnId="{A1888B85-035C-4373-A79F-42FBD604D732}">
      <dgm:prSet/>
      <dgm:spPr/>
      <dgm:t>
        <a:bodyPr/>
        <a:lstStyle/>
        <a:p>
          <a:endParaRPr lang="en-US"/>
        </a:p>
      </dgm:t>
    </dgm:pt>
    <dgm:pt modelId="{6CA8F24E-5BC7-42E1-9B3C-5E6A4AC844C7}">
      <dgm:prSet/>
      <dgm:spPr/>
      <dgm:t>
        <a:bodyPr/>
        <a:lstStyle/>
        <a:p>
          <a:r>
            <a:rPr lang="en-US" b="0" i="0" baseline="0"/>
            <a:t>Best used in highly motivated patients, as medication adherence is an issue.</a:t>
          </a:r>
          <a:endParaRPr lang="en-US"/>
        </a:p>
      </dgm:t>
    </dgm:pt>
    <dgm:pt modelId="{D31AF60B-B41F-4D85-B150-3AE05E776160}" type="parTrans" cxnId="{CD7A95DF-B901-43B4-B514-0AB2F56AA984}">
      <dgm:prSet/>
      <dgm:spPr/>
      <dgm:t>
        <a:bodyPr/>
        <a:lstStyle/>
        <a:p>
          <a:endParaRPr lang="en-US"/>
        </a:p>
      </dgm:t>
    </dgm:pt>
    <dgm:pt modelId="{48482B40-D632-4DBB-A540-15FA05EB9BC1}" type="sibTrans" cxnId="{CD7A95DF-B901-43B4-B514-0AB2F56AA984}">
      <dgm:prSet/>
      <dgm:spPr/>
      <dgm:t>
        <a:bodyPr/>
        <a:lstStyle/>
        <a:p>
          <a:endParaRPr lang="en-US"/>
        </a:p>
      </dgm:t>
    </dgm:pt>
    <dgm:pt modelId="{BDC2D153-D397-4715-AC16-5116C1351043}">
      <dgm:prSet custT="1"/>
      <dgm:spPr/>
      <dgm:t>
        <a:bodyPr/>
        <a:lstStyle/>
        <a:p>
          <a:r>
            <a:rPr lang="en-US" sz="2400" b="1" i="0" u="sng" baseline="0" dirty="0">
              <a:solidFill>
                <a:srgbClr val="FF0000"/>
              </a:solidFill>
            </a:rPr>
            <a:t>Topiramate</a:t>
          </a:r>
          <a:r>
            <a:rPr lang="en-US" sz="2400" b="0" i="0" u="sng" baseline="0" dirty="0">
              <a:solidFill>
                <a:srgbClr val="FF0000"/>
              </a:solidFill>
            </a:rPr>
            <a:t> </a:t>
          </a:r>
          <a:r>
            <a:rPr lang="en-US" sz="2400" b="1" i="0" u="sng" baseline="0" dirty="0">
              <a:solidFill>
                <a:srgbClr val="FF0000"/>
              </a:solidFill>
            </a:rPr>
            <a:t>:</a:t>
          </a:r>
          <a:endParaRPr lang="en-US" sz="2400" u="sng" dirty="0">
            <a:solidFill>
              <a:srgbClr val="FF0000"/>
            </a:solidFill>
          </a:endParaRPr>
        </a:p>
      </dgm:t>
    </dgm:pt>
    <dgm:pt modelId="{3DBDF7F0-86C1-4EC7-B23B-082346689145}" type="parTrans" cxnId="{49CF59E6-CD4F-45E5-99AD-151FC0F36D9B}">
      <dgm:prSet/>
      <dgm:spPr/>
      <dgm:t>
        <a:bodyPr/>
        <a:lstStyle/>
        <a:p>
          <a:endParaRPr lang="en-US"/>
        </a:p>
      </dgm:t>
    </dgm:pt>
    <dgm:pt modelId="{413D78FF-A24F-40A6-BF78-44A5DF84E284}" type="sibTrans" cxnId="{49CF59E6-CD4F-45E5-99AD-151FC0F36D9B}">
      <dgm:prSet/>
      <dgm:spPr/>
      <dgm:t>
        <a:bodyPr/>
        <a:lstStyle/>
        <a:p>
          <a:endParaRPr lang="en-US"/>
        </a:p>
      </dgm:t>
    </dgm:pt>
    <dgm:pt modelId="{0331BBAE-DDDE-4F2D-9D09-41AC73410F80}">
      <dgm:prSet/>
      <dgm:spPr/>
      <dgm:t>
        <a:bodyPr/>
        <a:lstStyle/>
        <a:p>
          <a:r>
            <a:rPr lang="en-US" b="0" i="0" baseline="0"/>
            <a:t>Anticonvulsant that potentiates GABA and inhibits glutamate receptors.</a:t>
          </a:r>
          <a:endParaRPr lang="en-US"/>
        </a:p>
      </dgm:t>
    </dgm:pt>
    <dgm:pt modelId="{9E255923-DC32-4476-86D5-E5633E1AECC4}" type="parTrans" cxnId="{35288A6B-662D-49E5-81DF-8BE72A78204D}">
      <dgm:prSet/>
      <dgm:spPr/>
      <dgm:t>
        <a:bodyPr/>
        <a:lstStyle/>
        <a:p>
          <a:endParaRPr lang="en-US"/>
        </a:p>
      </dgm:t>
    </dgm:pt>
    <dgm:pt modelId="{513F8A23-03C3-4714-B484-C2D7CE033A0C}" type="sibTrans" cxnId="{35288A6B-662D-49E5-81DF-8BE72A78204D}">
      <dgm:prSet/>
      <dgm:spPr/>
      <dgm:t>
        <a:bodyPr/>
        <a:lstStyle/>
        <a:p>
          <a:endParaRPr lang="en-US"/>
        </a:p>
      </dgm:t>
    </dgm:pt>
    <dgm:pt modelId="{C4B4C91B-A422-4773-8258-5D668ECEA08A}">
      <dgm:prSet/>
      <dgm:spPr/>
      <dgm:t>
        <a:bodyPr/>
        <a:lstStyle/>
        <a:p>
          <a:r>
            <a:rPr lang="en-US" b="0" i="0" baseline="0" dirty="0"/>
            <a:t>Reduces desire for alcohol and decreases alcohol use.</a:t>
          </a:r>
          <a:endParaRPr lang="en-US" dirty="0"/>
        </a:p>
      </dgm:t>
    </dgm:pt>
    <dgm:pt modelId="{3A60FFB3-E7D4-498A-AE67-CA4249A5EA12}" type="parTrans" cxnId="{40107DEA-944C-4A2F-851C-90D158E88C3A}">
      <dgm:prSet/>
      <dgm:spPr/>
      <dgm:t>
        <a:bodyPr/>
        <a:lstStyle/>
        <a:p>
          <a:endParaRPr lang="en-US"/>
        </a:p>
      </dgm:t>
    </dgm:pt>
    <dgm:pt modelId="{612117D8-B455-4DFB-849B-4D0A170C752D}" type="sibTrans" cxnId="{40107DEA-944C-4A2F-851C-90D158E88C3A}">
      <dgm:prSet/>
      <dgm:spPr/>
      <dgm:t>
        <a:bodyPr/>
        <a:lstStyle/>
        <a:p>
          <a:endParaRPr lang="en-US"/>
        </a:p>
      </dgm:t>
    </dgm:pt>
    <dgm:pt modelId="{9CC775E6-677F-4EFD-9FEF-95EC9D0E810C}" type="pres">
      <dgm:prSet presAssocID="{C60119B1-22DC-4AA8-B5AC-1B2063BF7C1A}" presName="vert0" presStyleCnt="0">
        <dgm:presLayoutVars>
          <dgm:dir/>
          <dgm:animOne val="branch"/>
          <dgm:animLvl val="lvl"/>
        </dgm:presLayoutVars>
      </dgm:prSet>
      <dgm:spPr/>
    </dgm:pt>
    <dgm:pt modelId="{F7E16022-EAF8-4D6B-B3CD-4D393B542A6C}" type="pres">
      <dgm:prSet presAssocID="{86D23AD0-A693-4310-A291-B42AB43EEEC9}" presName="thickLine" presStyleLbl="alignNode1" presStyleIdx="0" presStyleCnt="1"/>
      <dgm:spPr/>
    </dgm:pt>
    <dgm:pt modelId="{5456CE34-ECFB-4952-9AF1-721EC3CB5EB7}" type="pres">
      <dgm:prSet presAssocID="{86D23AD0-A693-4310-A291-B42AB43EEEC9}" presName="horz1" presStyleCnt="0"/>
      <dgm:spPr/>
    </dgm:pt>
    <dgm:pt modelId="{AFCCD012-CC8A-4A4B-BC13-4A4B2208A58B}" type="pres">
      <dgm:prSet presAssocID="{86D23AD0-A693-4310-A291-B42AB43EEEC9}" presName="tx1" presStyleLbl="revTx" presStyleIdx="0" presStyleCnt="9"/>
      <dgm:spPr/>
    </dgm:pt>
    <dgm:pt modelId="{379FDC0A-92B0-43EF-AAEC-B41F0F2E78CB}" type="pres">
      <dgm:prSet presAssocID="{86D23AD0-A693-4310-A291-B42AB43EEEC9}" presName="vert1" presStyleCnt="0"/>
      <dgm:spPr/>
    </dgm:pt>
    <dgm:pt modelId="{D17816F4-60ED-466C-B8C8-E76F93BB82FC}" type="pres">
      <dgm:prSet presAssocID="{E9A9DB86-AF29-4824-89CC-87CC927BB51E}" presName="vertSpace2a" presStyleCnt="0"/>
      <dgm:spPr/>
    </dgm:pt>
    <dgm:pt modelId="{56977735-7B6E-4419-A681-986FFD2F5B24}" type="pres">
      <dgm:prSet presAssocID="{E9A9DB86-AF29-4824-89CC-87CC927BB51E}" presName="horz2" presStyleCnt="0"/>
      <dgm:spPr/>
    </dgm:pt>
    <dgm:pt modelId="{86750992-17E4-4678-B369-BB753ED9DDA8}" type="pres">
      <dgm:prSet presAssocID="{E9A9DB86-AF29-4824-89CC-87CC927BB51E}" presName="horzSpace2" presStyleCnt="0"/>
      <dgm:spPr/>
    </dgm:pt>
    <dgm:pt modelId="{E1DD3FE4-64BD-4BC3-AA94-E3400DB6C15A}" type="pres">
      <dgm:prSet presAssocID="{E9A9DB86-AF29-4824-89CC-87CC927BB51E}" presName="tx2" presStyleLbl="revTx" presStyleIdx="1" presStyleCnt="9"/>
      <dgm:spPr/>
    </dgm:pt>
    <dgm:pt modelId="{A3B6DAF6-EC6A-4B4F-AB88-6B20AB466625}" type="pres">
      <dgm:prSet presAssocID="{E9A9DB86-AF29-4824-89CC-87CC927BB51E}" presName="vert2" presStyleCnt="0"/>
      <dgm:spPr/>
    </dgm:pt>
    <dgm:pt modelId="{6303D085-1F59-4B39-8489-FC6EBD77C72A}" type="pres">
      <dgm:prSet presAssocID="{E9A9DB86-AF29-4824-89CC-87CC927BB51E}" presName="thinLine2b" presStyleLbl="callout" presStyleIdx="0" presStyleCnt="8"/>
      <dgm:spPr/>
    </dgm:pt>
    <dgm:pt modelId="{615B4107-2D3B-437B-ABDA-59158E95DD70}" type="pres">
      <dgm:prSet presAssocID="{E9A9DB86-AF29-4824-89CC-87CC927BB51E}" presName="vertSpace2b" presStyleCnt="0"/>
      <dgm:spPr/>
    </dgm:pt>
    <dgm:pt modelId="{10C86519-94C8-4C6A-AE49-7631E4B00222}" type="pres">
      <dgm:prSet presAssocID="{B8056F89-5FF7-458A-9E95-F44A93B076A3}" presName="horz2" presStyleCnt="0"/>
      <dgm:spPr/>
    </dgm:pt>
    <dgm:pt modelId="{5AAA0164-20B7-4127-A7F1-E2D1207F777F}" type="pres">
      <dgm:prSet presAssocID="{B8056F89-5FF7-458A-9E95-F44A93B076A3}" presName="horzSpace2" presStyleCnt="0"/>
      <dgm:spPr/>
    </dgm:pt>
    <dgm:pt modelId="{352F770B-12E0-4654-B2E7-759028EF217E}" type="pres">
      <dgm:prSet presAssocID="{B8056F89-5FF7-458A-9E95-F44A93B076A3}" presName="tx2" presStyleLbl="revTx" presStyleIdx="2" presStyleCnt="9" custLinFactNeighborX="0" custLinFactNeighborY="-19388"/>
      <dgm:spPr/>
    </dgm:pt>
    <dgm:pt modelId="{C46E0E7B-F6B9-4B0C-980A-39DBA59AB8D1}" type="pres">
      <dgm:prSet presAssocID="{B8056F89-5FF7-458A-9E95-F44A93B076A3}" presName="vert2" presStyleCnt="0"/>
      <dgm:spPr/>
    </dgm:pt>
    <dgm:pt modelId="{2B357471-4617-4F05-A73C-0CE2F3733EB0}" type="pres">
      <dgm:prSet presAssocID="{B8056F89-5FF7-458A-9E95-F44A93B076A3}" presName="thinLine2b" presStyleLbl="callout" presStyleIdx="1" presStyleCnt="8"/>
      <dgm:spPr/>
    </dgm:pt>
    <dgm:pt modelId="{5719F43A-1D9C-4A96-9054-75F38117AD00}" type="pres">
      <dgm:prSet presAssocID="{B8056F89-5FF7-458A-9E95-F44A93B076A3}" presName="vertSpace2b" presStyleCnt="0"/>
      <dgm:spPr/>
    </dgm:pt>
    <dgm:pt modelId="{8F4E75F1-8575-4351-9A12-3FF492D136C7}" type="pres">
      <dgm:prSet presAssocID="{1212A8FC-B4CC-43C1-A2A8-6FC4DB648394}" presName="horz2" presStyleCnt="0"/>
      <dgm:spPr/>
    </dgm:pt>
    <dgm:pt modelId="{54F55782-F222-4164-8D36-F9EF78D2F578}" type="pres">
      <dgm:prSet presAssocID="{1212A8FC-B4CC-43C1-A2A8-6FC4DB648394}" presName="horzSpace2" presStyleCnt="0"/>
      <dgm:spPr/>
    </dgm:pt>
    <dgm:pt modelId="{74A36247-7F9D-4F33-A5E3-FF7BFC0AE257}" type="pres">
      <dgm:prSet presAssocID="{1212A8FC-B4CC-43C1-A2A8-6FC4DB648394}" presName="tx2" presStyleLbl="revTx" presStyleIdx="3" presStyleCnt="9"/>
      <dgm:spPr/>
    </dgm:pt>
    <dgm:pt modelId="{C5D85D0D-97A1-4C55-AE6C-B051D9E5427B}" type="pres">
      <dgm:prSet presAssocID="{1212A8FC-B4CC-43C1-A2A8-6FC4DB648394}" presName="vert2" presStyleCnt="0"/>
      <dgm:spPr/>
    </dgm:pt>
    <dgm:pt modelId="{7618DA80-0CC2-4234-ABBD-2C125B6F50C0}" type="pres">
      <dgm:prSet presAssocID="{1212A8FC-B4CC-43C1-A2A8-6FC4DB648394}" presName="thinLine2b" presStyleLbl="callout" presStyleIdx="2" presStyleCnt="8"/>
      <dgm:spPr/>
    </dgm:pt>
    <dgm:pt modelId="{38050C6D-650C-4A89-8DBD-65EA39750D11}" type="pres">
      <dgm:prSet presAssocID="{1212A8FC-B4CC-43C1-A2A8-6FC4DB648394}" presName="vertSpace2b" presStyleCnt="0"/>
      <dgm:spPr/>
    </dgm:pt>
    <dgm:pt modelId="{2119FBA2-5420-4C5F-873C-3F7EA618498E}" type="pres">
      <dgm:prSet presAssocID="{66BD58EC-4F1B-41C3-A6EF-D2698305449C}" presName="horz2" presStyleCnt="0"/>
      <dgm:spPr/>
    </dgm:pt>
    <dgm:pt modelId="{F43692D1-CEBF-49D6-AD18-6E717CC4458B}" type="pres">
      <dgm:prSet presAssocID="{66BD58EC-4F1B-41C3-A6EF-D2698305449C}" presName="horzSpace2" presStyleCnt="0"/>
      <dgm:spPr/>
    </dgm:pt>
    <dgm:pt modelId="{AC3299B5-F65E-42C2-B89F-07E9A55AB030}" type="pres">
      <dgm:prSet presAssocID="{66BD58EC-4F1B-41C3-A6EF-D2698305449C}" presName="tx2" presStyleLbl="revTx" presStyleIdx="4" presStyleCnt="9"/>
      <dgm:spPr/>
    </dgm:pt>
    <dgm:pt modelId="{07348427-0A4E-4C92-B9CA-48D400A06195}" type="pres">
      <dgm:prSet presAssocID="{66BD58EC-4F1B-41C3-A6EF-D2698305449C}" presName="vert2" presStyleCnt="0"/>
      <dgm:spPr/>
    </dgm:pt>
    <dgm:pt modelId="{D2495C90-3DD0-41F1-8B44-238E92BBE362}" type="pres">
      <dgm:prSet presAssocID="{66BD58EC-4F1B-41C3-A6EF-D2698305449C}" presName="thinLine2b" presStyleLbl="callout" presStyleIdx="3" presStyleCnt="8"/>
      <dgm:spPr/>
    </dgm:pt>
    <dgm:pt modelId="{CF085DCF-8C7D-49CF-BF96-7A4E15D2B2F6}" type="pres">
      <dgm:prSet presAssocID="{66BD58EC-4F1B-41C3-A6EF-D2698305449C}" presName="vertSpace2b" presStyleCnt="0"/>
      <dgm:spPr/>
    </dgm:pt>
    <dgm:pt modelId="{2FAFDC1A-E03D-4D56-923C-2E5FFAC2A0CC}" type="pres">
      <dgm:prSet presAssocID="{6CA8F24E-5BC7-42E1-9B3C-5E6A4AC844C7}" presName="horz2" presStyleCnt="0"/>
      <dgm:spPr/>
    </dgm:pt>
    <dgm:pt modelId="{01D5DB8E-23F0-453F-96E7-0704F729E79C}" type="pres">
      <dgm:prSet presAssocID="{6CA8F24E-5BC7-42E1-9B3C-5E6A4AC844C7}" presName="horzSpace2" presStyleCnt="0"/>
      <dgm:spPr/>
    </dgm:pt>
    <dgm:pt modelId="{1E0D3246-C2CD-45D0-BF11-D108EB5B98B9}" type="pres">
      <dgm:prSet presAssocID="{6CA8F24E-5BC7-42E1-9B3C-5E6A4AC844C7}" presName="tx2" presStyleLbl="revTx" presStyleIdx="5" presStyleCnt="9"/>
      <dgm:spPr/>
    </dgm:pt>
    <dgm:pt modelId="{50B88B00-3F2D-4E9B-A989-F09608F51585}" type="pres">
      <dgm:prSet presAssocID="{6CA8F24E-5BC7-42E1-9B3C-5E6A4AC844C7}" presName="vert2" presStyleCnt="0"/>
      <dgm:spPr/>
    </dgm:pt>
    <dgm:pt modelId="{FB965645-2968-4C3E-BDA1-4C35EBDCE67D}" type="pres">
      <dgm:prSet presAssocID="{6CA8F24E-5BC7-42E1-9B3C-5E6A4AC844C7}" presName="thinLine2b" presStyleLbl="callout" presStyleIdx="4" presStyleCnt="8"/>
      <dgm:spPr/>
    </dgm:pt>
    <dgm:pt modelId="{FCBFA987-F07D-4CF3-A000-68238C8744EB}" type="pres">
      <dgm:prSet presAssocID="{6CA8F24E-5BC7-42E1-9B3C-5E6A4AC844C7}" presName="vertSpace2b" presStyleCnt="0"/>
      <dgm:spPr/>
    </dgm:pt>
    <dgm:pt modelId="{0C627C2E-9659-46FD-8758-067D60304AAE}" type="pres">
      <dgm:prSet presAssocID="{BDC2D153-D397-4715-AC16-5116C1351043}" presName="horz2" presStyleCnt="0"/>
      <dgm:spPr/>
    </dgm:pt>
    <dgm:pt modelId="{62C259AF-5F1A-4517-AFE4-F903039A764A}" type="pres">
      <dgm:prSet presAssocID="{BDC2D153-D397-4715-AC16-5116C1351043}" presName="horzSpace2" presStyleCnt="0"/>
      <dgm:spPr/>
    </dgm:pt>
    <dgm:pt modelId="{86388AE4-F885-41F6-9598-9A02439BEBF0}" type="pres">
      <dgm:prSet presAssocID="{BDC2D153-D397-4715-AC16-5116C1351043}" presName="tx2" presStyleLbl="revTx" presStyleIdx="6" presStyleCnt="9"/>
      <dgm:spPr/>
    </dgm:pt>
    <dgm:pt modelId="{C8F6E8F2-296E-4DAB-9D9D-50992181999E}" type="pres">
      <dgm:prSet presAssocID="{BDC2D153-D397-4715-AC16-5116C1351043}" presName="vert2" presStyleCnt="0"/>
      <dgm:spPr/>
    </dgm:pt>
    <dgm:pt modelId="{1E0E2A9C-2E27-4FEF-813A-0074CA3B698D}" type="pres">
      <dgm:prSet presAssocID="{BDC2D153-D397-4715-AC16-5116C1351043}" presName="thinLine2b" presStyleLbl="callout" presStyleIdx="5" presStyleCnt="8"/>
      <dgm:spPr/>
    </dgm:pt>
    <dgm:pt modelId="{3246B446-6605-4935-AAB7-4EFFF124C5AB}" type="pres">
      <dgm:prSet presAssocID="{BDC2D153-D397-4715-AC16-5116C1351043}" presName="vertSpace2b" presStyleCnt="0"/>
      <dgm:spPr/>
    </dgm:pt>
    <dgm:pt modelId="{D129B5C6-13F6-428A-A763-425CA33409FC}" type="pres">
      <dgm:prSet presAssocID="{0331BBAE-DDDE-4F2D-9D09-41AC73410F80}" presName="horz2" presStyleCnt="0"/>
      <dgm:spPr/>
    </dgm:pt>
    <dgm:pt modelId="{F50F6AAA-9597-42D5-B897-D4AD63CEB9ED}" type="pres">
      <dgm:prSet presAssocID="{0331BBAE-DDDE-4F2D-9D09-41AC73410F80}" presName="horzSpace2" presStyleCnt="0"/>
      <dgm:spPr/>
    </dgm:pt>
    <dgm:pt modelId="{82E836FB-A23B-4A3B-867C-E0F27393D78E}" type="pres">
      <dgm:prSet presAssocID="{0331BBAE-DDDE-4F2D-9D09-41AC73410F80}" presName="tx2" presStyleLbl="revTx" presStyleIdx="7" presStyleCnt="9"/>
      <dgm:spPr/>
    </dgm:pt>
    <dgm:pt modelId="{46AD465A-2249-434E-A759-C94B96EE24E9}" type="pres">
      <dgm:prSet presAssocID="{0331BBAE-DDDE-4F2D-9D09-41AC73410F80}" presName="vert2" presStyleCnt="0"/>
      <dgm:spPr/>
    </dgm:pt>
    <dgm:pt modelId="{189F814B-D37C-4EF6-8644-36E1CD3F526C}" type="pres">
      <dgm:prSet presAssocID="{0331BBAE-DDDE-4F2D-9D09-41AC73410F80}" presName="thinLine2b" presStyleLbl="callout" presStyleIdx="6" presStyleCnt="8"/>
      <dgm:spPr/>
    </dgm:pt>
    <dgm:pt modelId="{B94DCB17-254B-4C0A-99DB-4B17191382D7}" type="pres">
      <dgm:prSet presAssocID="{0331BBAE-DDDE-4F2D-9D09-41AC73410F80}" presName="vertSpace2b" presStyleCnt="0"/>
      <dgm:spPr/>
    </dgm:pt>
    <dgm:pt modelId="{F5DE20E4-985F-4EA5-8DE0-B144A7ACEEC9}" type="pres">
      <dgm:prSet presAssocID="{C4B4C91B-A422-4773-8258-5D668ECEA08A}" presName="horz2" presStyleCnt="0"/>
      <dgm:spPr/>
    </dgm:pt>
    <dgm:pt modelId="{E5201C86-2D5B-48AA-AEA9-C9D40E4AD1D0}" type="pres">
      <dgm:prSet presAssocID="{C4B4C91B-A422-4773-8258-5D668ECEA08A}" presName="horzSpace2" presStyleCnt="0"/>
      <dgm:spPr/>
    </dgm:pt>
    <dgm:pt modelId="{85005ED9-1574-49FD-9537-138C77AAC5B6}" type="pres">
      <dgm:prSet presAssocID="{C4B4C91B-A422-4773-8258-5D668ECEA08A}" presName="tx2" presStyleLbl="revTx" presStyleIdx="8" presStyleCnt="9"/>
      <dgm:spPr/>
    </dgm:pt>
    <dgm:pt modelId="{2FFA9BE4-078C-41E5-923C-448807CA74B0}" type="pres">
      <dgm:prSet presAssocID="{C4B4C91B-A422-4773-8258-5D668ECEA08A}" presName="vert2" presStyleCnt="0"/>
      <dgm:spPr/>
    </dgm:pt>
    <dgm:pt modelId="{C60A999A-9107-45F7-A049-1EBA7F9C9981}" type="pres">
      <dgm:prSet presAssocID="{C4B4C91B-A422-4773-8258-5D668ECEA08A}" presName="thinLine2b" presStyleLbl="callout" presStyleIdx="7" presStyleCnt="8"/>
      <dgm:spPr/>
    </dgm:pt>
    <dgm:pt modelId="{688BD2B0-D9BC-48F0-99ED-063EA596FFA9}" type="pres">
      <dgm:prSet presAssocID="{C4B4C91B-A422-4773-8258-5D668ECEA08A}" presName="vertSpace2b" presStyleCnt="0"/>
      <dgm:spPr/>
    </dgm:pt>
  </dgm:ptLst>
  <dgm:cxnLst>
    <dgm:cxn modelId="{5B93E301-BBE2-4FF9-817E-0FCFD7137482}" type="presOf" srcId="{B8056F89-5FF7-458A-9E95-F44A93B076A3}" destId="{352F770B-12E0-4654-B2E7-759028EF217E}" srcOrd="0" destOrd="0" presId="urn:microsoft.com/office/officeart/2008/layout/LinedList"/>
    <dgm:cxn modelId="{AEBC7002-1CD0-4093-B92B-75A9D592E6CF}" srcId="{C60119B1-22DC-4AA8-B5AC-1B2063BF7C1A}" destId="{86D23AD0-A693-4310-A291-B42AB43EEEC9}" srcOrd="0" destOrd="0" parTransId="{A53B261D-4B96-45DD-8601-3B9454011E5C}" sibTransId="{98579DC5-925E-45D1-8053-7F6B13C081BA}"/>
    <dgm:cxn modelId="{FC4E3114-43BD-473A-B351-8FE7A917FF0D}" type="presOf" srcId="{66BD58EC-4F1B-41C3-A6EF-D2698305449C}" destId="{AC3299B5-F65E-42C2-B89F-07E9A55AB030}" srcOrd="0" destOrd="0" presId="urn:microsoft.com/office/officeart/2008/layout/LinedList"/>
    <dgm:cxn modelId="{A649AB1C-28B8-4C86-88EA-3A1FC2D0C8F3}" srcId="{86D23AD0-A693-4310-A291-B42AB43EEEC9}" destId="{1212A8FC-B4CC-43C1-A2A8-6FC4DB648394}" srcOrd="2" destOrd="0" parTransId="{AD4B4713-8EEF-40E7-8F81-2BEF22C02A16}" sibTransId="{6D80CAE8-B958-4CD5-A69C-5234582505A1}"/>
    <dgm:cxn modelId="{F343ED1F-FB93-4B93-AD0E-71653F7D191C}" type="presOf" srcId="{BDC2D153-D397-4715-AC16-5116C1351043}" destId="{86388AE4-F885-41F6-9598-9A02439BEBF0}" srcOrd="0" destOrd="0" presId="urn:microsoft.com/office/officeart/2008/layout/LinedList"/>
    <dgm:cxn modelId="{F19EEF5C-AC1D-4E0F-A2E0-4F57F70B95B1}" type="presOf" srcId="{C60119B1-22DC-4AA8-B5AC-1B2063BF7C1A}" destId="{9CC775E6-677F-4EFD-9FEF-95EC9D0E810C}" srcOrd="0" destOrd="0" presId="urn:microsoft.com/office/officeart/2008/layout/LinedList"/>
    <dgm:cxn modelId="{B2042C47-4F43-4612-A399-44CB6D38EC7A}" type="presOf" srcId="{C4B4C91B-A422-4773-8258-5D668ECEA08A}" destId="{85005ED9-1574-49FD-9537-138C77AAC5B6}" srcOrd="0" destOrd="0" presId="urn:microsoft.com/office/officeart/2008/layout/LinedList"/>
    <dgm:cxn modelId="{35288A6B-662D-49E5-81DF-8BE72A78204D}" srcId="{86D23AD0-A693-4310-A291-B42AB43EEEC9}" destId="{0331BBAE-DDDE-4F2D-9D09-41AC73410F80}" srcOrd="6" destOrd="0" parTransId="{9E255923-DC32-4476-86D5-E5633E1AECC4}" sibTransId="{513F8A23-03C3-4714-B484-C2D7CE033A0C}"/>
    <dgm:cxn modelId="{9E49CC4C-4041-4FB3-825C-D3D5D4DFC033}" type="presOf" srcId="{1212A8FC-B4CC-43C1-A2A8-6FC4DB648394}" destId="{74A36247-7F9D-4F33-A5E3-FF7BFC0AE257}" srcOrd="0" destOrd="0" presId="urn:microsoft.com/office/officeart/2008/layout/LinedList"/>
    <dgm:cxn modelId="{A1888B85-035C-4373-A79F-42FBD604D732}" srcId="{86D23AD0-A693-4310-A291-B42AB43EEEC9}" destId="{66BD58EC-4F1B-41C3-A6EF-D2698305449C}" srcOrd="3" destOrd="0" parTransId="{90A1E4BA-FEEF-4BD2-B3E0-FB06408C5731}" sibTransId="{3886AD3C-AE46-4A2B-9947-E3CC26249ED4}"/>
    <dgm:cxn modelId="{2363CD8B-DC13-4888-9110-C55125BE1EDC}" srcId="{86D23AD0-A693-4310-A291-B42AB43EEEC9}" destId="{B8056F89-5FF7-458A-9E95-F44A93B076A3}" srcOrd="1" destOrd="0" parTransId="{F72231AE-6546-4963-994C-E2D25922DA44}" sibTransId="{DF0732BF-2917-4299-8C3A-4647247B6C9E}"/>
    <dgm:cxn modelId="{77CD8394-9E8E-455A-99E3-D7268BE676B4}" type="presOf" srcId="{0331BBAE-DDDE-4F2D-9D09-41AC73410F80}" destId="{82E836FB-A23B-4A3B-867C-E0F27393D78E}" srcOrd="0" destOrd="0" presId="urn:microsoft.com/office/officeart/2008/layout/LinedList"/>
    <dgm:cxn modelId="{45B4AAC5-BF87-408F-8B5A-5365CC672DDF}" type="presOf" srcId="{86D23AD0-A693-4310-A291-B42AB43EEEC9}" destId="{AFCCD012-CC8A-4A4B-BC13-4A4B2208A58B}" srcOrd="0" destOrd="0" presId="urn:microsoft.com/office/officeart/2008/layout/LinedList"/>
    <dgm:cxn modelId="{1EDE7BC6-D499-4B4A-9FDE-D05F972BA7E2}" type="presOf" srcId="{E9A9DB86-AF29-4824-89CC-87CC927BB51E}" destId="{E1DD3FE4-64BD-4BC3-AA94-E3400DB6C15A}" srcOrd="0" destOrd="0" presId="urn:microsoft.com/office/officeart/2008/layout/LinedList"/>
    <dgm:cxn modelId="{CD7A95DF-B901-43B4-B514-0AB2F56AA984}" srcId="{86D23AD0-A693-4310-A291-B42AB43EEEC9}" destId="{6CA8F24E-5BC7-42E1-9B3C-5E6A4AC844C7}" srcOrd="4" destOrd="0" parTransId="{D31AF60B-B41F-4D85-B150-3AE05E776160}" sibTransId="{48482B40-D632-4DBB-A540-15FA05EB9BC1}"/>
    <dgm:cxn modelId="{69E39EE4-41A5-4FEB-8189-8780C9D0C964}" type="presOf" srcId="{6CA8F24E-5BC7-42E1-9B3C-5E6A4AC844C7}" destId="{1E0D3246-C2CD-45D0-BF11-D108EB5B98B9}" srcOrd="0" destOrd="0" presId="urn:microsoft.com/office/officeart/2008/layout/LinedList"/>
    <dgm:cxn modelId="{49CF59E6-CD4F-45E5-99AD-151FC0F36D9B}" srcId="{86D23AD0-A693-4310-A291-B42AB43EEEC9}" destId="{BDC2D153-D397-4715-AC16-5116C1351043}" srcOrd="5" destOrd="0" parTransId="{3DBDF7F0-86C1-4EC7-B23B-082346689145}" sibTransId="{413D78FF-A24F-40A6-BF78-44A5DF84E284}"/>
    <dgm:cxn modelId="{40107DEA-944C-4A2F-851C-90D158E88C3A}" srcId="{86D23AD0-A693-4310-A291-B42AB43EEEC9}" destId="{C4B4C91B-A422-4773-8258-5D668ECEA08A}" srcOrd="7" destOrd="0" parTransId="{3A60FFB3-E7D4-498A-AE67-CA4249A5EA12}" sibTransId="{612117D8-B455-4DFB-849B-4D0A170C752D}"/>
    <dgm:cxn modelId="{23E9AEEA-9A35-470B-A8C2-C8C4AE257CBA}" srcId="{86D23AD0-A693-4310-A291-B42AB43EEEC9}" destId="{E9A9DB86-AF29-4824-89CC-87CC927BB51E}" srcOrd="0" destOrd="0" parTransId="{1F85C0DE-0F5D-4EA7-896A-CB7F62D6824A}" sibTransId="{B3204361-4EC7-4BC6-A895-1935C1815DFC}"/>
    <dgm:cxn modelId="{1C69E1A1-3494-4E1B-9236-0114078F8E22}" type="presParOf" srcId="{9CC775E6-677F-4EFD-9FEF-95EC9D0E810C}" destId="{F7E16022-EAF8-4D6B-B3CD-4D393B542A6C}" srcOrd="0" destOrd="0" presId="urn:microsoft.com/office/officeart/2008/layout/LinedList"/>
    <dgm:cxn modelId="{C8FDE062-2372-4C5B-8FB6-2A532C6FD8C8}" type="presParOf" srcId="{9CC775E6-677F-4EFD-9FEF-95EC9D0E810C}" destId="{5456CE34-ECFB-4952-9AF1-721EC3CB5EB7}" srcOrd="1" destOrd="0" presId="urn:microsoft.com/office/officeart/2008/layout/LinedList"/>
    <dgm:cxn modelId="{F45A4E43-F84C-4193-B2DA-60C46A38FC6C}" type="presParOf" srcId="{5456CE34-ECFB-4952-9AF1-721EC3CB5EB7}" destId="{AFCCD012-CC8A-4A4B-BC13-4A4B2208A58B}" srcOrd="0" destOrd="0" presId="urn:microsoft.com/office/officeart/2008/layout/LinedList"/>
    <dgm:cxn modelId="{8FA14D0A-5AE7-4796-90A9-EB70EFB00024}" type="presParOf" srcId="{5456CE34-ECFB-4952-9AF1-721EC3CB5EB7}" destId="{379FDC0A-92B0-43EF-AAEC-B41F0F2E78CB}" srcOrd="1" destOrd="0" presId="urn:microsoft.com/office/officeart/2008/layout/LinedList"/>
    <dgm:cxn modelId="{518916AD-8268-473C-9645-FC368B056122}" type="presParOf" srcId="{379FDC0A-92B0-43EF-AAEC-B41F0F2E78CB}" destId="{D17816F4-60ED-466C-B8C8-E76F93BB82FC}" srcOrd="0" destOrd="0" presId="urn:microsoft.com/office/officeart/2008/layout/LinedList"/>
    <dgm:cxn modelId="{9299D8C6-95E2-438D-8DDB-DB0205D4B5E1}" type="presParOf" srcId="{379FDC0A-92B0-43EF-AAEC-B41F0F2E78CB}" destId="{56977735-7B6E-4419-A681-986FFD2F5B24}" srcOrd="1" destOrd="0" presId="urn:microsoft.com/office/officeart/2008/layout/LinedList"/>
    <dgm:cxn modelId="{196594B0-FFE7-48B8-B7AB-F395F305A3F7}" type="presParOf" srcId="{56977735-7B6E-4419-A681-986FFD2F5B24}" destId="{86750992-17E4-4678-B369-BB753ED9DDA8}" srcOrd="0" destOrd="0" presId="urn:microsoft.com/office/officeart/2008/layout/LinedList"/>
    <dgm:cxn modelId="{7DAAA686-79C2-439F-BFFD-A31E1D5AA7A8}" type="presParOf" srcId="{56977735-7B6E-4419-A681-986FFD2F5B24}" destId="{E1DD3FE4-64BD-4BC3-AA94-E3400DB6C15A}" srcOrd="1" destOrd="0" presId="urn:microsoft.com/office/officeart/2008/layout/LinedList"/>
    <dgm:cxn modelId="{D4BF8411-5100-4C15-89EA-D51E4ED6CF87}" type="presParOf" srcId="{56977735-7B6E-4419-A681-986FFD2F5B24}" destId="{A3B6DAF6-EC6A-4B4F-AB88-6B20AB466625}" srcOrd="2" destOrd="0" presId="urn:microsoft.com/office/officeart/2008/layout/LinedList"/>
    <dgm:cxn modelId="{A4236750-0F9B-48CB-B93D-D08DF8340FEB}" type="presParOf" srcId="{379FDC0A-92B0-43EF-AAEC-B41F0F2E78CB}" destId="{6303D085-1F59-4B39-8489-FC6EBD77C72A}" srcOrd="2" destOrd="0" presId="urn:microsoft.com/office/officeart/2008/layout/LinedList"/>
    <dgm:cxn modelId="{4AC42C41-2B4A-4113-92EC-559B54B3D566}" type="presParOf" srcId="{379FDC0A-92B0-43EF-AAEC-B41F0F2E78CB}" destId="{615B4107-2D3B-437B-ABDA-59158E95DD70}" srcOrd="3" destOrd="0" presId="urn:microsoft.com/office/officeart/2008/layout/LinedList"/>
    <dgm:cxn modelId="{2A4A92D9-E2A5-4412-8137-30B30C4CF21D}" type="presParOf" srcId="{379FDC0A-92B0-43EF-AAEC-B41F0F2E78CB}" destId="{10C86519-94C8-4C6A-AE49-7631E4B00222}" srcOrd="4" destOrd="0" presId="urn:microsoft.com/office/officeart/2008/layout/LinedList"/>
    <dgm:cxn modelId="{177096B7-B3A3-4A62-9B04-C7D9B8C21E90}" type="presParOf" srcId="{10C86519-94C8-4C6A-AE49-7631E4B00222}" destId="{5AAA0164-20B7-4127-A7F1-E2D1207F777F}" srcOrd="0" destOrd="0" presId="urn:microsoft.com/office/officeart/2008/layout/LinedList"/>
    <dgm:cxn modelId="{40125176-B0E3-4270-A833-5D8AF55A6B24}" type="presParOf" srcId="{10C86519-94C8-4C6A-AE49-7631E4B00222}" destId="{352F770B-12E0-4654-B2E7-759028EF217E}" srcOrd="1" destOrd="0" presId="urn:microsoft.com/office/officeart/2008/layout/LinedList"/>
    <dgm:cxn modelId="{87CFC029-79A6-4AB0-8FA4-9BC3567B048F}" type="presParOf" srcId="{10C86519-94C8-4C6A-AE49-7631E4B00222}" destId="{C46E0E7B-F6B9-4B0C-980A-39DBA59AB8D1}" srcOrd="2" destOrd="0" presId="urn:microsoft.com/office/officeart/2008/layout/LinedList"/>
    <dgm:cxn modelId="{C208EDF8-000E-45C9-BB8A-8C3B9AFD60AA}" type="presParOf" srcId="{379FDC0A-92B0-43EF-AAEC-B41F0F2E78CB}" destId="{2B357471-4617-4F05-A73C-0CE2F3733EB0}" srcOrd="5" destOrd="0" presId="urn:microsoft.com/office/officeart/2008/layout/LinedList"/>
    <dgm:cxn modelId="{659E2C9D-C460-47A1-891E-BAA9D0A50677}" type="presParOf" srcId="{379FDC0A-92B0-43EF-AAEC-B41F0F2E78CB}" destId="{5719F43A-1D9C-4A96-9054-75F38117AD00}" srcOrd="6" destOrd="0" presId="urn:microsoft.com/office/officeart/2008/layout/LinedList"/>
    <dgm:cxn modelId="{2C765420-20E9-4CB1-A929-3E85B7136E71}" type="presParOf" srcId="{379FDC0A-92B0-43EF-AAEC-B41F0F2E78CB}" destId="{8F4E75F1-8575-4351-9A12-3FF492D136C7}" srcOrd="7" destOrd="0" presId="urn:microsoft.com/office/officeart/2008/layout/LinedList"/>
    <dgm:cxn modelId="{893F326A-CC8A-48FE-9201-424144C13937}" type="presParOf" srcId="{8F4E75F1-8575-4351-9A12-3FF492D136C7}" destId="{54F55782-F222-4164-8D36-F9EF78D2F578}" srcOrd="0" destOrd="0" presId="urn:microsoft.com/office/officeart/2008/layout/LinedList"/>
    <dgm:cxn modelId="{05A488E1-6B30-4562-BE1A-B8FE0E7F58E0}" type="presParOf" srcId="{8F4E75F1-8575-4351-9A12-3FF492D136C7}" destId="{74A36247-7F9D-4F33-A5E3-FF7BFC0AE257}" srcOrd="1" destOrd="0" presId="urn:microsoft.com/office/officeart/2008/layout/LinedList"/>
    <dgm:cxn modelId="{A25633E9-DD0A-4F8B-82C7-0770B6FD4E56}" type="presParOf" srcId="{8F4E75F1-8575-4351-9A12-3FF492D136C7}" destId="{C5D85D0D-97A1-4C55-AE6C-B051D9E5427B}" srcOrd="2" destOrd="0" presId="urn:microsoft.com/office/officeart/2008/layout/LinedList"/>
    <dgm:cxn modelId="{98829C70-46BF-4F11-A1E5-CEF8C2C8BD04}" type="presParOf" srcId="{379FDC0A-92B0-43EF-AAEC-B41F0F2E78CB}" destId="{7618DA80-0CC2-4234-ABBD-2C125B6F50C0}" srcOrd="8" destOrd="0" presId="urn:microsoft.com/office/officeart/2008/layout/LinedList"/>
    <dgm:cxn modelId="{DE4CEA91-E476-4CB2-A4EF-CB487F2ED06B}" type="presParOf" srcId="{379FDC0A-92B0-43EF-AAEC-B41F0F2E78CB}" destId="{38050C6D-650C-4A89-8DBD-65EA39750D11}" srcOrd="9" destOrd="0" presId="urn:microsoft.com/office/officeart/2008/layout/LinedList"/>
    <dgm:cxn modelId="{52346202-B8D1-4EF8-A70D-703FF1B7CF83}" type="presParOf" srcId="{379FDC0A-92B0-43EF-AAEC-B41F0F2E78CB}" destId="{2119FBA2-5420-4C5F-873C-3F7EA618498E}" srcOrd="10" destOrd="0" presId="urn:microsoft.com/office/officeart/2008/layout/LinedList"/>
    <dgm:cxn modelId="{FB911C4B-FEC2-435A-BF16-7E626D572F1B}" type="presParOf" srcId="{2119FBA2-5420-4C5F-873C-3F7EA618498E}" destId="{F43692D1-CEBF-49D6-AD18-6E717CC4458B}" srcOrd="0" destOrd="0" presId="urn:microsoft.com/office/officeart/2008/layout/LinedList"/>
    <dgm:cxn modelId="{85FC4D00-CB03-4CBE-B447-B97E05AA5FB1}" type="presParOf" srcId="{2119FBA2-5420-4C5F-873C-3F7EA618498E}" destId="{AC3299B5-F65E-42C2-B89F-07E9A55AB030}" srcOrd="1" destOrd="0" presId="urn:microsoft.com/office/officeart/2008/layout/LinedList"/>
    <dgm:cxn modelId="{FBADF2C3-B987-441C-886F-49E1998BAC36}" type="presParOf" srcId="{2119FBA2-5420-4C5F-873C-3F7EA618498E}" destId="{07348427-0A4E-4C92-B9CA-48D400A06195}" srcOrd="2" destOrd="0" presId="urn:microsoft.com/office/officeart/2008/layout/LinedList"/>
    <dgm:cxn modelId="{E8F670C9-A07C-46D3-BA61-0FCC0446E3E4}" type="presParOf" srcId="{379FDC0A-92B0-43EF-AAEC-B41F0F2E78CB}" destId="{D2495C90-3DD0-41F1-8B44-238E92BBE362}" srcOrd="11" destOrd="0" presId="urn:microsoft.com/office/officeart/2008/layout/LinedList"/>
    <dgm:cxn modelId="{A3D1A3FB-DB59-45B0-A19D-4A077FCB7B2F}" type="presParOf" srcId="{379FDC0A-92B0-43EF-AAEC-B41F0F2E78CB}" destId="{CF085DCF-8C7D-49CF-BF96-7A4E15D2B2F6}" srcOrd="12" destOrd="0" presId="urn:microsoft.com/office/officeart/2008/layout/LinedList"/>
    <dgm:cxn modelId="{BF0F1A96-D88F-46D1-A5B9-1143FC5C05D1}" type="presParOf" srcId="{379FDC0A-92B0-43EF-AAEC-B41F0F2E78CB}" destId="{2FAFDC1A-E03D-4D56-923C-2E5FFAC2A0CC}" srcOrd="13" destOrd="0" presId="urn:microsoft.com/office/officeart/2008/layout/LinedList"/>
    <dgm:cxn modelId="{FA68D032-39A9-481B-9A24-DF032F09BBAD}" type="presParOf" srcId="{2FAFDC1A-E03D-4D56-923C-2E5FFAC2A0CC}" destId="{01D5DB8E-23F0-453F-96E7-0704F729E79C}" srcOrd="0" destOrd="0" presId="urn:microsoft.com/office/officeart/2008/layout/LinedList"/>
    <dgm:cxn modelId="{162ED457-B6E2-4058-87B1-6D7C2F990345}" type="presParOf" srcId="{2FAFDC1A-E03D-4D56-923C-2E5FFAC2A0CC}" destId="{1E0D3246-C2CD-45D0-BF11-D108EB5B98B9}" srcOrd="1" destOrd="0" presId="urn:microsoft.com/office/officeart/2008/layout/LinedList"/>
    <dgm:cxn modelId="{9C49D292-F6E5-4786-9F27-ADB0E013E23C}" type="presParOf" srcId="{2FAFDC1A-E03D-4D56-923C-2E5FFAC2A0CC}" destId="{50B88B00-3F2D-4E9B-A989-F09608F51585}" srcOrd="2" destOrd="0" presId="urn:microsoft.com/office/officeart/2008/layout/LinedList"/>
    <dgm:cxn modelId="{20CB42F3-41F1-4FBE-AD79-DB096A45A137}" type="presParOf" srcId="{379FDC0A-92B0-43EF-AAEC-B41F0F2E78CB}" destId="{FB965645-2968-4C3E-BDA1-4C35EBDCE67D}" srcOrd="14" destOrd="0" presId="urn:microsoft.com/office/officeart/2008/layout/LinedList"/>
    <dgm:cxn modelId="{8BDF4E4B-EC7F-40E5-90B0-8FA2E4415026}" type="presParOf" srcId="{379FDC0A-92B0-43EF-AAEC-B41F0F2E78CB}" destId="{FCBFA987-F07D-4CF3-A000-68238C8744EB}" srcOrd="15" destOrd="0" presId="urn:microsoft.com/office/officeart/2008/layout/LinedList"/>
    <dgm:cxn modelId="{20A1124F-E85D-42C6-BBE8-CF724E86C7AA}" type="presParOf" srcId="{379FDC0A-92B0-43EF-AAEC-B41F0F2E78CB}" destId="{0C627C2E-9659-46FD-8758-067D60304AAE}" srcOrd="16" destOrd="0" presId="urn:microsoft.com/office/officeart/2008/layout/LinedList"/>
    <dgm:cxn modelId="{DA184EF1-5CDC-436B-A6C4-DCD8B617CCF2}" type="presParOf" srcId="{0C627C2E-9659-46FD-8758-067D60304AAE}" destId="{62C259AF-5F1A-4517-AFE4-F903039A764A}" srcOrd="0" destOrd="0" presId="urn:microsoft.com/office/officeart/2008/layout/LinedList"/>
    <dgm:cxn modelId="{8F777C62-844F-4F78-BE49-929E9F8BB1E2}" type="presParOf" srcId="{0C627C2E-9659-46FD-8758-067D60304AAE}" destId="{86388AE4-F885-41F6-9598-9A02439BEBF0}" srcOrd="1" destOrd="0" presId="urn:microsoft.com/office/officeart/2008/layout/LinedList"/>
    <dgm:cxn modelId="{DB632B09-3AA1-41CF-BD6B-0B1CE720FC79}" type="presParOf" srcId="{0C627C2E-9659-46FD-8758-067D60304AAE}" destId="{C8F6E8F2-296E-4DAB-9D9D-50992181999E}" srcOrd="2" destOrd="0" presId="urn:microsoft.com/office/officeart/2008/layout/LinedList"/>
    <dgm:cxn modelId="{520C9C49-70CB-470D-922F-1A8B456284C2}" type="presParOf" srcId="{379FDC0A-92B0-43EF-AAEC-B41F0F2E78CB}" destId="{1E0E2A9C-2E27-4FEF-813A-0074CA3B698D}" srcOrd="17" destOrd="0" presId="urn:microsoft.com/office/officeart/2008/layout/LinedList"/>
    <dgm:cxn modelId="{E8551D28-DB6B-4B9A-9FB9-8A29E151777E}" type="presParOf" srcId="{379FDC0A-92B0-43EF-AAEC-B41F0F2E78CB}" destId="{3246B446-6605-4935-AAB7-4EFFF124C5AB}" srcOrd="18" destOrd="0" presId="urn:microsoft.com/office/officeart/2008/layout/LinedList"/>
    <dgm:cxn modelId="{08852CEE-37C3-4930-86C8-E3CDAE8C5DCB}" type="presParOf" srcId="{379FDC0A-92B0-43EF-AAEC-B41F0F2E78CB}" destId="{D129B5C6-13F6-428A-A763-425CA33409FC}" srcOrd="19" destOrd="0" presId="urn:microsoft.com/office/officeart/2008/layout/LinedList"/>
    <dgm:cxn modelId="{862CFDB9-13D8-4AFB-89BF-9898AA83ADAF}" type="presParOf" srcId="{D129B5C6-13F6-428A-A763-425CA33409FC}" destId="{F50F6AAA-9597-42D5-B897-D4AD63CEB9ED}" srcOrd="0" destOrd="0" presId="urn:microsoft.com/office/officeart/2008/layout/LinedList"/>
    <dgm:cxn modelId="{A7226072-C249-4DB1-84C2-D1D83EED65A9}" type="presParOf" srcId="{D129B5C6-13F6-428A-A763-425CA33409FC}" destId="{82E836FB-A23B-4A3B-867C-E0F27393D78E}" srcOrd="1" destOrd="0" presId="urn:microsoft.com/office/officeart/2008/layout/LinedList"/>
    <dgm:cxn modelId="{2F902BD7-BFDE-47E9-A6EB-D3A2D18CCD1A}" type="presParOf" srcId="{D129B5C6-13F6-428A-A763-425CA33409FC}" destId="{46AD465A-2249-434E-A759-C94B96EE24E9}" srcOrd="2" destOrd="0" presId="urn:microsoft.com/office/officeart/2008/layout/LinedList"/>
    <dgm:cxn modelId="{DD4CF7F7-78D7-490C-8615-22B4B3A2449E}" type="presParOf" srcId="{379FDC0A-92B0-43EF-AAEC-B41F0F2E78CB}" destId="{189F814B-D37C-4EF6-8644-36E1CD3F526C}" srcOrd="20" destOrd="0" presId="urn:microsoft.com/office/officeart/2008/layout/LinedList"/>
    <dgm:cxn modelId="{25B811D6-3E34-47E4-A440-980B87C4A2D6}" type="presParOf" srcId="{379FDC0A-92B0-43EF-AAEC-B41F0F2E78CB}" destId="{B94DCB17-254B-4C0A-99DB-4B17191382D7}" srcOrd="21" destOrd="0" presId="urn:microsoft.com/office/officeart/2008/layout/LinedList"/>
    <dgm:cxn modelId="{B9302B81-E579-4B6B-B2E1-5A5153C10AFF}" type="presParOf" srcId="{379FDC0A-92B0-43EF-AAEC-B41F0F2E78CB}" destId="{F5DE20E4-985F-4EA5-8DE0-B144A7ACEEC9}" srcOrd="22" destOrd="0" presId="urn:microsoft.com/office/officeart/2008/layout/LinedList"/>
    <dgm:cxn modelId="{8A5E1400-6D5F-4A69-B100-346B546D1493}" type="presParOf" srcId="{F5DE20E4-985F-4EA5-8DE0-B144A7ACEEC9}" destId="{E5201C86-2D5B-48AA-AEA9-C9D40E4AD1D0}" srcOrd="0" destOrd="0" presId="urn:microsoft.com/office/officeart/2008/layout/LinedList"/>
    <dgm:cxn modelId="{B8F99F21-FF37-4A8F-87CE-FCA54CEDDCD1}" type="presParOf" srcId="{F5DE20E4-985F-4EA5-8DE0-B144A7ACEEC9}" destId="{85005ED9-1574-49FD-9537-138C77AAC5B6}" srcOrd="1" destOrd="0" presId="urn:microsoft.com/office/officeart/2008/layout/LinedList"/>
    <dgm:cxn modelId="{C8193AF3-FEB2-457F-B9B1-9C9C4E1656A3}" type="presParOf" srcId="{F5DE20E4-985F-4EA5-8DE0-B144A7ACEEC9}" destId="{2FFA9BE4-078C-41E5-923C-448807CA74B0}" srcOrd="2" destOrd="0" presId="urn:microsoft.com/office/officeart/2008/layout/LinedList"/>
    <dgm:cxn modelId="{3A932B86-C0B0-4211-830A-4DBEE5EDF901}" type="presParOf" srcId="{379FDC0A-92B0-43EF-AAEC-B41F0F2E78CB}" destId="{C60A999A-9107-45F7-A049-1EBA7F9C9981}" srcOrd="23" destOrd="0" presId="urn:microsoft.com/office/officeart/2008/layout/LinedList"/>
    <dgm:cxn modelId="{4D535766-FD4E-42E1-9D75-F041406B4FF0}" type="presParOf" srcId="{379FDC0A-92B0-43EF-AAEC-B41F0F2E78CB}" destId="{688BD2B0-D9BC-48F0-99ED-063EA596FFA9}" srcOrd="24"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F8AE5C-8E3B-4E06-87CB-72314864CCF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CE8F5F3-8AC1-4A1E-A631-F0E8A3F7F5BD}">
      <dgm:prSet/>
      <dgm:spPr/>
      <dgm:t>
        <a:bodyPr/>
        <a:lstStyle/>
        <a:p>
          <a:r>
            <a:rPr lang="en-US" b="1" i="0" baseline="0" dirty="0">
              <a:solidFill>
                <a:srgbClr val="FF0000"/>
              </a:solidFill>
              <a:latin typeface="+mj-lt"/>
            </a:rPr>
            <a:t>First-line treatments</a:t>
          </a:r>
          <a:endParaRPr lang="en-US" i="0" dirty="0">
            <a:solidFill>
              <a:srgbClr val="FF0000"/>
            </a:solidFill>
            <a:latin typeface="+mj-lt"/>
          </a:endParaRPr>
        </a:p>
      </dgm:t>
    </dgm:pt>
    <dgm:pt modelId="{B6EC3AF0-F1BF-4296-BD64-616FD30A2632}" type="parTrans" cxnId="{413F6B8B-2ED4-48E5-B085-8CD88ED6B350}">
      <dgm:prSet/>
      <dgm:spPr/>
      <dgm:t>
        <a:bodyPr/>
        <a:lstStyle/>
        <a:p>
          <a:endParaRPr lang="en-US"/>
        </a:p>
      </dgm:t>
    </dgm:pt>
    <dgm:pt modelId="{BA04CA1F-7D86-4C96-A45E-990EFBB3447F}" type="sibTrans" cxnId="{413F6B8B-2ED4-48E5-B085-8CD88ED6B350}">
      <dgm:prSet/>
      <dgm:spPr/>
      <dgm:t>
        <a:bodyPr/>
        <a:lstStyle/>
        <a:p>
          <a:endParaRPr lang="en-US"/>
        </a:p>
      </dgm:t>
    </dgm:pt>
    <dgm:pt modelId="{0773BBBF-AF32-4F72-A931-7B3742B98F27}">
      <dgm:prSet custT="1"/>
      <dgm:spPr/>
      <dgm:t>
        <a:bodyPr/>
        <a:lstStyle/>
        <a:p>
          <a:r>
            <a:rPr lang="en-US" sz="2400" b="1" i="0" baseline="0" dirty="0">
              <a:solidFill>
                <a:srgbClr val="FF0000"/>
              </a:solidFill>
            </a:rPr>
            <a:t>Naltrexone :</a:t>
          </a:r>
          <a:endParaRPr lang="en-US" sz="2400" b="1" dirty="0">
            <a:solidFill>
              <a:srgbClr val="FF0000"/>
            </a:solidFill>
          </a:endParaRPr>
        </a:p>
      </dgm:t>
    </dgm:pt>
    <dgm:pt modelId="{7C7ADB14-A658-4452-9AD2-185862BAAC8B}" type="parTrans" cxnId="{A2BC880D-7D9F-4CCF-A7A5-C5FF4838863B}">
      <dgm:prSet/>
      <dgm:spPr/>
      <dgm:t>
        <a:bodyPr/>
        <a:lstStyle/>
        <a:p>
          <a:endParaRPr lang="en-US"/>
        </a:p>
      </dgm:t>
    </dgm:pt>
    <dgm:pt modelId="{A3E48640-A318-46FB-8A9C-9742D81AFFA5}" type="sibTrans" cxnId="{A2BC880D-7D9F-4CCF-A7A5-C5FF4838863B}">
      <dgm:prSet/>
      <dgm:spPr/>
      <dgm:t>
        <a:bodyPr/>
        <a:lstStyle/>
        <a:p>
          <a:endParaRPr lang="en-US"/>
        </a:p>
      </dgm:t>
    </dgm:pt>
    <dgm:pt modelId="{FEFD020A-92ED-46AD-8F7B-FE3BBD5B5F1F}">
      <dgm:prSet/>
      <dgm:spPr/>
      <dgm:t>
        <a:bodyPr/>
        <a:lstStyle/>
        <a:p>
          <a:r>
            <a:rPr lang="en-US" b="0" i="0" baseline="0"/>
            <a:t>Opioid receptor antagonist</a:t>
          </a:r>
          <a:endParaRPr lang="en-US"/>
        </a:p>
      </dgm:t>
    </dgm:pt>
    <dgm:pt modelId="{89A6312C-E787-476A-B6BA-7B7465F75823}" type="parTrans" cxnId="{54A36E6C-C5F2-4930-9BE5-0A59A1A7DBC3}">
      <dgm:prSet/>
      <dgm:spPr/>
      <dgm:t>
        <a:bodyPr/>
        <a:lstStyle/>
        <a:p>
          <a:endParaRPr lang="en-US"/>
        </a:p>
      </dgm:t>
    </dgm:pt>
    <dgm:pt modelId="{9DDA4E42-A419-4EEA-93C6-4202F50E998E}" type="sibTrans" cxnId="{54A36E6C-C5F2-4930-9BE5-0A59A1A7DBC3}">
      <dgm:prSet/>
      <dgm:spPr/>
      <dgm:t>
        <a:bodyPr/>
        <a:lstStyle/>
        <a:p>
          <a:endParaRPr lang="en-US"/>
        </a:p>
      </dgm:t>
    </dgm:pt>
    <dgm:pt modelId="{BC359F62-FBF5-4DC5-803C-7AA329505D0C}">
      <dgm:prSet/>
      <dgm:spPr/>
      <dgm:t>
        <a:bodyPr/>
        <a:lstStyle/>
        <a:p>
          <a:r>
            <a:rPr lang="en-US" b="0" i="0" baseline="0" dirty="0"/>
            <a:t>Reduces desire and the “high” associated with alcohol.</a:t>
          </a:r>
          <a:endParaRPr lang="en-US" dirty="0"/>
        </a:p>
      </dgm:t>
    </dgm:pt>
    <dgm:pt modelId="{93A0E07B-8A6C-4A87-AD7C-74444ED44435}" type="parTrans" cxnId="{F6D3F12C-95AC-409A-BC6C-8C9A55E1E2F7}">
      <dgm:prSet/>
      <dgm:spPr/>
      <dgm:t>
        <a:bodyPr/>
        <a:lstStyle/>
        <a:p>
          <a:endParaRPr lang="en-US"/>
        </a:p>
      </dgm:t>
    </dgm:pt>
    <dgm:pt modelId="{F31F969D-C1BB-4371-A6E9-1727F45E3A06}" type="sibTrans" cxnId="{F6D3F12C-95AC-409A-BC6C-8C9A55E1E2F7}">
      <dgm:prSet/>
      <dgm:spPr/>
      <dgm:t>
        <a:bodyPr/>
        <a:lstStyle/>
        <a:p>
          <a:endParaRPr lang="en-US"/>
        </a:p>
      </dgm:t>
    </dgm:pt>
    <dgm:pt modelId="{09B3088A-1CA1-40FB-9640-2B90549DAB53}">
      <dgm:prSet/>
      <dgm:spPr/>
      <dgm:t>
        <a:bodyPr/>
        <a:lstStyle/>
        <a:p>
          <a:r>
            <a:rPr lang="en-US" b="0" i="0" baseline="0" dirty="0"/>
            <a:t>Will precipitate withdrawal in patients with physical opioid dependence.</a:t>
          </a:r>
          <a:endParaRPr lang="en-US" dirty="0"/>
        </a:p>
      </dgm:t>
    </dgm:pt>
    <dgm:pt modelId="{C074F01E-9AA8-4751-A614-0F518ED4BCCF}" type="parTrans" cxnId="{107DB344-00A0-4C27-A4ED-B80003906D27}">
      <dgm:prSet/>
      <dgm:spPr/>
      <dgm:t>
        <a:bodyPr/>
        <a:lstStyle/>
        <a:p>
          <a:endParaRPr lang="en-US"/>
        </a:p>
      </dgm:t>
    </dgm:pt>
    <dgm:pt modelId="{B921BEAF-9F63-4355-AC49-94A16032DE3E}" type="sibTrans" cxnId="{107DB344-00A0-4C27-A4ED-B80003906D27}">
      <dgm:prSet/>
      <dgm:spPr/>
      <dgm:t>
        <a:bodyPr/>
        <a:lstStyle/>
        <a:p>
          <a:endParaRPr lang="en-US"/>
        </a:p>
      </dgm:t>
    </dgm:pt>
    <dgm:pt modelId="{20914321-E720-4D92-B39B-2E1253CFD54B}">
      <dgm:prSet custT="1"/>
      <dgm:spPr/>
      <dgm:t>
        <a:bodyPr/>
        <a:lstStyle/>
        <a:p>
          <a:r>
            <a:rPr lang="en-US" sz="2000" b="1" i="0" baseline="0" dirty="0">
              <a:solidFill>
                <a:srgbClr val="FF0000"/>
              </a:solidFill>
            </a:rPr>
            <a:t>Acamprosate</a:t>
          </a:r>
          <a:r>
            <a:rPr lang="en-US" sz="2000" b="0" i="0" baseline="0" dirty="0">
              <a:solidFill>
                <a:srgbClr val="FF0000"/>
              </a:solidFill>
            </a:rPr>
            <a:t> </a:t>
          </a:r>
          <a:r>
            <a:rPr lang="en-US" sz="1800" b="1" i="0" baseline="0" dirty="0">
              <a:solidFill>
                <a:srgbClr val="FF0000"/>
              </a:solidFill>
            </a:rPr>
            <a:t>:</a:t>
          </a:r>
          <a:endParaRPr lang="en-US" sz="1800" dirty="0">
            <a:solidFill>
              <a:srgbClr val="FF0000"/>
            </a:solidFill>
          </a:endParaRPr>
        </a:p>
      </dgm:t>
    </dgm:pt>
    <dgm:pt modelId="{2645CBB5-36B9-4523-95C5-76843224CEB0}" type="parTrans" cxnId="{6F73E3A4-E06F-4EE8-8C74-DBC18A47589C}">
      <dgm:prSet/>
      <dgm:spPr/>
      <dgm:t>
        <a:bodyPr/>
        <a:lstStyle/>
        <a:p>
          <a:endParaRPr lang="en-US"/>
        </a:p>
      </dgm:t>
    </dgm:pt>
    <dgm:pt modelId="{083DECB8-2D08-4D3D-85CD-62BC05EF157E}" type="sibTrans" cxnId="{6F73E3A4-E06F-4EE8-8C74-DBC18A47589C}">
      <dgm:prSet/>
      <dgm:spPr/>
      <dgm:t>
        <a:bodyPr/>
        <a:lstStyle/>
        <a:p>
          <a:endParaRPr lang="en-US"/>
        </a:p>
      </dgm:t>
    </dgm:pt>
    <dgm:pt modelId="{7CEFE6FE-AB98-4562-A780-7F8F7A5921F7}">
      <dgm:prSet/>
      <dgm:spPr/>
      <dgm:t>
        <a:bodyPr/>
        <a:lstStyle/>
        <a:p>
          <a:r>
            <a:rPr lang="en-US" b="0" i="0" baseline="0"/>
            <a:t>Thought to modulate glutamate transmission. </a:t>
          </a:r>
          <a:endParaRPr lang="en-US"/>
        </a:p>
      </dgm:t>
    </dgm:pt>
    <dgm:pt modelId="{CECDF014-0C5C-4232-A634-4100B1AAACD8}" type="parTrans" cxnId="{0288F852-6F16-4F96-BDDA-C2C8300ED463}">
      <dgm:prSet/>
      <dgm:spPr/>
      <dgm:t>
        <a:bodyPr/>
        <a:lstStyle/>
        <a:p>
          <a:endParaRPr lang="en-US"/>
        </a:p>
      </dgm:t>
    </dgm:pt>
    <dgm:pt modelId="{3335F2D2-4357-42AB-A93A-E24931B84657}" type="sibTrans" cxnId="{0288F852-6F16-4F96-BDDA-C2C8300ED463}">
      <dgm:prSet/>
      <dgm:spPr/>
      <dgm:t>
        <a:bodyPr/>
        <a:lstStyle/>
        <a:p>
          <a:endParaRPr lang="en-US"/>
        </a:p>
      </dgm:t>
    </dgm:pt>
    <dgm:pt modelId="{B94E0286-22F5-41B0-910B-C1F05206716E}">
      <dgm:prSet/>
      <dgm:spPr/>
      <dgm:t>
        <a:bodyPr/>
        <a:lstStyle/>
        <a:p>
          <a:r>
            <a:rPr lang="en-US" b="0" i="0" baseline="0"/>
            <a:t>Use for relapse prevention in patients who have stopped drinking (post-detoxification).</a:t>
          </a:r>
          <a:endParaRPr lang="en-US"/>
        </a:p>
      </dgm:t>
    </dgm:pt>
    <dgm:pt modelId="{5888A57C-30B0-4602-B568-53C7C49FBBD8}" type="parTrans" cxnId="{77B51884-21D1-4C31-8582-6DD2A8DB9D60}">
      <dgm:prSet/>
      <dgm:spPr/>
      <dgm:t>
        <a:bodyPr/>
        <a:lstStyle/>
        <a:p>
          <a:endParaRPr lang="en-US"/>
        </a:p>
      </dgm:t>
    </dgm:pt>
    <dgm:pt modelId="{EAC4F301-60BA-4EB7-B527-B0576DCAA4E5}" type="sibTrans" cxnId="{77B51884-21D1-4C31-8582-6DD2A8DB9D60}">
      <dgm:prSet/>
      <dgm:spPr/>
      <dgm:t>
        <a:bodyPr/>
        <a:lstStyle/>
        <a:p>
          <a:endParaRPr lang="en-US"/>
        </a:p>
      </dgm:t>
    </dgm:pt>
    <dgm:pt modelId="{FA48B0ED-B2F2-4164-AC78-BA9CE543EFC5}">
      <dgm:prSet/>
      <dgm:spPr/>
      <dgm:t>
        <a:bodyPr/>
        <a:lstStyle/>
        <a:p>
          <a:r>
            <a:rPr lang="en-US" b="0" i="0" baseline="0"/>
            <a:t>Major advantage is that it can be used in patients with liver disease.</a:t>
          </a:r>
          <a:endParaRPr lang="en-US"/>
        </a:p>
      </dgm:t>
    </dgm:pt>
    <dgm:pt modelId="{0B632580-2652-4EEB-9AC4-0D18FB920ECD}" type="parTrans" cxnId="{FF2914AF-0EBD-4AB8-A960-76F2683D4C57}">
      <dgm:prSet/>
      <dgm:spPr/>
      <dgm:t>
        <a:bodyPr/>
        <a:lstStyle/>
        <a:p>
          <a:endParaRPr lang="en-US"/>
        </a:p>
      </dgm:t>
    </dgm:pt>
    <dgm:pt modelId="{BB974242-3C46-4F23-BD82-1A62EF39D0CB}" type="sibTrans" cxnId="{FF2914AF-0EBD-4AB8-A960-76F2683D4C57}">
      <dgm:prSet/>
      <dgm:spPr/>
      <dgm:t>
        <a:bodyPr/>
        <a:lstStyle/>
        <a:p>
          <a:endParaRPr lang="en-US"/>
        </a:p>
      </dgm:t>
    </dgm:pt>
    <dgm:pt modelId="{AFB2E956-FB00-4CFB-A27C-E15B3627E18B}">
      <dgm:prSet/>
      <dgm:spPr/>
      <dgm:t>
        <a:bodyPr/>
        <a:lstStyle/>
        <a:p>
          <a:r>
            <a:rPr lang="en-US" b="0" i="0" baseline="0"/>
            <a:t>Contraindicated in severe renal disease.</a:t>
          </a:r>
          <a:endParaRPr lang="en-US"/>
        </a:p>
      </dgm:t>
    </dgm:pt>
    <dgm:pt modelId="{B549F53F-6318-4878-A3B3-381AD03B0CE3}" type="parTrans" cxnId="{63A43161-53E9-4017-A405-E98B6EBDDC7E}">
      <dgm:prSet/>
      <dgm:spPr/>
      <dgm:t>
        <a:bodyPr/>
        <a:lstStyle/>
        <a:p>
          <a:endParaRPr lang="en-US"/>
        </a:p>
      </dgm:t>
    </dgm:pt>
    <dgm:pt modelId="{38FF8C27-7F35-4E3B-AE46-C97E4E3A0BE3}" type="sibTrans" cxnId="{63A43161-53E9-4017-A405-E98B6EBDDC7E}">
      <dgm:prSet/>
      <dgm:spPr/>
      <dgm:t>
        <a:bodyPr/>
        <a:lstStyle/>
        <a:p>
          <a:endParaRPr lang="en-US"/>
        </a:p>
      </dgm:t>
    </dgm:pt>
    <dgm:pt modelId="{A08860F4-7A71-470C-81AF-2F4D16342C0D}">
      <dgm:prSet/>
      <dgm:spPr/>
      <dgm:t>
        <a:bodyPr/>
        <a:lstStyle/>
        <a:p>
          <a:r>
            <a:rPr lang="en-US" dirty="0"/>
            <a:t>Side effect as </a:t>
          </a:r>
          <a:r>
            <a:rPr lang="en-US" i="0" baseline="0" dirty="0"/>
            <a:t>diarrhea</a:t>
          </a:r>
          <a:endParaRPr lang="en-US" dirty="0"/>
        </a:p>
      </dgm:t>
    </dgm:pt>
    <dgm:pt modelId="{C11648E9-6850-4242-AB98-5FE08F12E6ED}" type="parTrans" cxnId="{515BCC0F-CD46-4A48-99B6-ED206336A366}">
      <dgm:prSet/>
      <dgm:spPr/>
      <dgm:t>
        <a:bodyPr/>
        <a:lstStyle/>
        <a:p>
          <a:endParaRPr lang="en-US"/>
        </a:p>
      </dgm:t>
    </dgm:pt>
    <dgm:pt modelId="{0BDCD484-BEB4-4336-9F85-B618A5BC780C}" type="sibTrans" cxnId="{515BCC0F-CD46-4A48-99B6-ED206336A366}">
      <dgm:prSet/>
      <dgm:spPr/>
      <dgm:t>
        <a:bodyPr/>
        <a:lstStyle/>
        <a:p>
          <a:endParaRPr lang="en-US"/>
        </a:p>
      </dgm:t>
    </dgm:pt>
    <dgm:pt modelId="{A43FD8F8-E878-45C9-9F49-6B375EAEF98A}" type="pres">
      <dgm:prSet presAssocID="{F8F8AE5C-8E3B-4E06-87CB-72314864CCF0}" presName="vert0" presStyleCnt="0">
        <dgm:presLayoutVars>
          <dgm:dir/>
          <dgm:animOne val="branch"/>
          <dgm:animLvl val="lvl"/>
        </dgm:presLayoutVars>
      </dgm:prSet>
      <dgm:spPr/>
    </dgm:pt>
    <dgm:pt modelId="{59A6320F-417F-4A7C-B295-09E31831C70C}" type="pres">
      <dgm:prSet presAssocID="{5CE8F5F3-8AC1-4A1E-A631-F0E8A3F7F5BD}" presName="thickLine" presStyleLbl="alignNode1" presStyleIdx="0" presStyleCnt="1"/>
      <dgm:spPr/>
    </dgm:pt>
    <dgm:pt modelId="{028024E0-9E13-4CD3-895D-5505244E391A}" type="pres">
      <dgm:prSet presAssocID="{5CE8F5F3-8AC1-4A1E-A631-F0E8A3F7F5BD}" presName="horz1" presStyleCnt="0"/>
      <dgm:spPr/>
    </dgm:pt>
    <dgm:pt modelId="{37196C59-877A-4C3F-BCB7-7512052B92EA}" type="pres">
      <dgm:prSet presAssocID="{5CE8F5F3-8AC1-4A1E-A631-F0E8A3F7F5BD}" presName="tx1" presStyleLbl="revTx" presStyleIdx="0" presStyleCnt="11"/>
      <dgm:spPr/>
    </dgm:pt>
    <dgm:pt modelId="{4C14B642-CF0C-4B4A-AE65-C844667DF09E}" type="pres">
      <dgm:prSet presAssocID="{5CE8F5F3-8AC1-4A1E-A631-F0E8A3F7F5BD}" presName="vert1" presStyleCnt="0"/>
      <dgm:spPr/>
    </dgm:pt>
    <dgm:pt modelId="{BFC5D066-14A6-4705-AEF5-AD346DCDBB47}" type="pres">
      <dgm:prSet presAssocID="{0773BBBF-AF32-4F72-A931-7B3742B98F27}" presName="vertSpace2a" presStyleCnt="0"/>
      <dgm:spPr/>
    </dgm:pt>
    <dgm:pt modelId="{729E957B-E9E1-43E6-B43B-58C21FA43584}" type="pres">
      <dgm:prSet presAssocID="{0773BBBF-AF32-4F72-A931-7B3742B98F27}" presName="horz2" presStyleCnt="0"/>
      <dgm:spPr/>
    </dgm:pt>
    <dgm:pt modelId="{AECED794-52A9-4C72-B642-677C3FB1CBBD}" type="pres">
      <dgm:prSet presAssocID="{0773BBBF-AF32-4F72-A931-7B3742B98F27}" presName="horzSpace2" presStyleCnt="0"/>
      <dgm:spPr/>
    </dgm:pt>
    <dgm:pt modelId="{2B8CDBA7-54A8-4D26-8F5F-3BFD61609C42}" type="pres">
      <dgm:prSet presAssocID="{0773BBBF-AF32-4F72-A931-7B3742B98F27}" presName="tx2" presStyleLbl="revTx" presStyleIdx="1" presStyleCnt="11"/>
      <dgm:spPr/>
    </dgm:pt>
    <dgm:pt modelId="{C25EE62B-73A0-4DF3-8F0C-E0A1193EF00C}" type="pres">
      <dgm:prSet presAssocID="{0773BBBF-AF32-4F72-A931-7B3742B98F27}" presName="vert2" presStyleCnt="0"/>
      <dgm:spPr/>
    </dgm:pt>
    <dgm:pt modelId="{5248602E-658B-4C9D-9F40-F21CD1ECACBF}" type="pres">
      <dgm:prSet presAssocID="{0773BBBF-AF32-4F72-A931-7B3742B98F27}" presName="thinLine2b" presStyleLbl="callout" presStyleIdx="0" presStyleCnt="10"/>
      <dgm:spPr/>
    </dgm:pt>
    <dgm:pt modelId="{D2D7085C-9D3C-453A-BCF3-E23FD93B2F4E}" type="pres">
      <dgm:prSet presAssocID="{0773BBBF-AF32-4F72-A931-7B3742B98F27}" presName="vertSpace2b" presStyleCnt="0"/>
      <dgm:spPr/>
    </dgm:pt>
    <dgm:pt modelId="{295993E1-B75F-4248-90B4-8130445B67BD}" type="pres">
      <dgm:prSet presAssocID="{FEFD020A-92ED-46AD-8F7B-FE3BBD5B5F1F}" presName="horz2" presStyleCnt="0"/>
      <dgm:spPr/>
    </dgm:pt>
    <dgm:pt modelId="{29C3AAEE-7B22-407B-BB5E-57FCFEE69128}" type="pres">
      <dgm:prSet presAssocID="{FEFD020A-92ED-46AD-8F7B-FE3BBD5B5F1F}" presName="horzSpace2" presStyleCnt="0"/>
      <dgm:spPr/>
    </dgm:pt>
    <dgm:pt modelId="{95423480-84D2-40F8-AD0A-8DF41CBDC95B}" type="pres">
      <dgm:prSet presAssocID="{FEFD020A-92ED-46AD-8F7B-FE3BBD5B5F1F}" presName="tx2" presStyleLbl="revTx" presStyleIdx="2" presStyleCnt="11"/>
      <dgm:spPr/>
    </dgm:pt>
    <dgm:pt modelId="{520DD339-417F-4EFE-ACE7-B460C623234F}" type="pres">
      <dgm:prSet presAssocID="{FEFD020A-92ED-46AD-8F7B-FE3BBD5B5F1F}" presName="vert2" presStyleCnt="0"/>
      <dgm:spPr/>
    </dgm:pt>
    <dgm:pt modelId="{50732002-305B-40B7-A859-B14F15A20CB0}" type="pres">
      <dgm:prSet presAssocID="{FEFD020A-92ED-46AD-8F7B-FE3BBD5B5F1F}" presName="thinLine2b" presStyleLbl="callout" presStyleIdx="1" presStyleCnt="10"/>
      <dgm:spPr/>
    </dgm:pt>
    <dgm:pt modelId="{76A59DF2-3CEF-485D-B060-B20DFCB16890}" type="pres">
      <dgm:prSet presAssocID="{FEFD020A-92ED-46AD-8F7B-FE3BBD5B5F1F}" presName="vertSpace2b" presStyleCnt="0"/>
      <dgm:spPr/>
    </dgm:pt>
    <dgm:pt modelId="{23586602-72DD-42DC-9848-3D8888736914}" type="pres">
      <dgm:prSet presAssocID="{BC359F62-FBF5-4DC5-803C-7AA329505D0C}" presName="horz2" presStyleCnt="0"/>
      <dgm:spPr/>
    </dgm:pt>
    <dgm:pt modelId="{F8206B53-9F86-4833-8DDA-813EF0B1B601}" type="pres">
      <dgm:prSet presAssocID="{BC359F62-FBF5-4DC5-803C-7AA329505D0C}" presName="horzSpace2" presStyleCnt="0"/>
      <dgm:spPr/>
    </dgm:pt>
    <dgm:pt modelId="{41E54336-A41A-4657-A0D7-8969EA0C3C70}" type="pres">
      <dgm:prSet presAssocID="{BC359F62-FBF5-4DC5-803C-7AA329505D0C}" presName="tx2" presStyleLbl="revTx" presStyleIdx="3" presStyleCnt="11"/>
      <dgm:spPr/>
    </dgm:pt>
    <dgm:pt modelId="{F1829FC6-4F34-4E85-8683-0FC82AFC3C60}" type="pres">
      <dgm:prSet presAssocID="{BC359F62-FBF5-4DC5-803C-7AA329505D0C}" presName="vert2" presStyleCnt="0"/>
      <dgm:spPr/>
    </dgm:pt>
    <dgm:pt modelId="{C686BC19-7CB4-441C-8EF3-5E7C913CC5DC}" type="pres">
      <dgm:prSet presAssocID="{BC359F62-FBF5-4DC5-803C-7AA329505D0C}" presName="thinLine2b" presStyleLbl="callout" presStyleIdx="2" presStyleCnt="10"/>
      <dgm:spPr/>
    </dgm:pt>
    <dgm:pt modelId="{E61FB584-3A5B-4FE1-AE25-E9770811BB74}" type="pres">
      <dgm:prSet presAssocID="{BC359F62-FBF5-4DC5-803C-7AA329505D0C}" presName="vertSpace2b" presStyleCnt="0"/>
      <dgm:spPr/>
    </dgm:pt>
    <dgm:pt modelId="{61FFD990-8E47-4B22-9248-0FBAC078C389}" type="pres">
      <dgm:prSet presAssocID="{09B3088A-1CA1-40FB-9640-2B90549DAB53}" presName="horz2" presStyleCnt="0"/>
      <dgm:spPr/>
    </dgm:pt>
    <dgm:pt modelId="{44CABAFF-1727-4F20-834F-F259DDCDFD0A}" type="pres">
      <dgm:prSet presAssocID="{09B3088A-1CA1-40FB-9640-2B90549DAB53}" presName="horzSpace2" presStyleCnt="0"/>
      <dgm:spPr/>
    </dgm:pt>
    <dgm:pt modelId="{B2B23871-01E2-44CA-ADBD-DCADAD51D7FF}" type="pres">
      <dgm:prSet presAssocID="{09B3088A-1CA1-40FB-9640-2B90549DAB53}" presName="tx2" presStyleLbl="revTx" presStyleIdx="4" presStyleCnt="11"/>
      <dgm:spPr/>
    </dgm:pt>
    <dgm:pt modelId="{6EE2F494-7A2D-49EC-9FC4-4FE104C1822F}" type="pres">
      <dgm:prSet presAssocID="{09B3088A-1CA1-40FB-9640-2B90549DAB53}" presName="vert2" presStyleCnt="0"/>
      <dgm:spPr/>
    </dgm:pt>
    <dgm:pt modelId="{F1BF2AAB-64C8-4913-89EB-3E8830F8C182}" type="pres">
      <dgm:prSet presAssocID="{09B3088A-1CA1-40FB-9640-2B90549DAB53}" presName="thinLine2b" presStyleLbl="callout" presStyleIdx="3" presStyleCnt="10"/>
      <dgm:spPr/>
    </dgm:pt>
    <dgm:pt modelId="{6953078F-A872-4CBF-A833-2323B982B671}" type="pres">
      <dgm:prSet presAssocID="{09B3088A-1CA1-40FB-9640-2B90549DAB53}" presName="vertSpace2b" presStyleCnt="0"/>
      <dgm:spPr/>
    </dgm:pt>
    <dgm:pt modelId="{B5BB820D-6CB7-4123-B259-CC29D2181BFC}" type="pres">
      <dgm:prSet presAssocID="{20914321-E720-4D92-B39B-2E1253CFD54B}" presName="horz2" presStyleCnt="0"/>
      <dgm:spPr/>
    </dgm:pt>
    <dgm:pt modelId="{207FE0F9-716E-4663-B060-B869F318336C}" type="pres">
      <dgm:prSet presAssocID="{20914321-E720-4D92-B39B-2E1253CFD54B}" presName="horzSpace2" presStyleCnt="0"/>
      <dgm:spPr/>
    </dgm:pt>
    <dgm:pt modelId="{66E5A2FA-8598-4979-A060-63413EDC38D2}" type="pres">
      <dgm:prSet presAssocID="{20914321-E720-4D92-B39B-2E1253CFD54B}" presName="tx2" presStyleLbl="revTx" presStyleIdx="5" presStyleCnt="11"/>
      <dgm:spPr/>
    </dgm:pt>
    <dgm:pt modelId="{2A39B014-4B04-4D22-A07E-EE95C80D16E3}" type="pres">
      <dgm:prSet presAssocID="{20914321-E720-4D92-B39B-2E1253CFD54B}" presName="vert2" presStyleCnt="0"/>
      <dgm:spPr/>
    </dgm:pt>
    <dgm:pt modelId="{35E80B89-B47C-4182-A592-A78AC3F74687}" type="pres">
      <dgm:prSet presAssocID="{20914321-E720-4D92-B39B-2E1253CFD54B}" presName="thinLine2b" presStyleLbl="callout" presStyleIdx="4" presStyleCnt="10"/>
      <dgm:spPr/>
    </dgm:pt>
    <dgm:pt modelId="{0AE9FB0C-BD04-4B6D-BF94-8FA84B9AC9BD}" type="pres">
      <dgm:prSet presAssocID="{20914321-E720-4D92-B39B-2E1253CFD54B}" presName="vertSpace2b" presStyleCnt="0"/>
      <dgm:spPr/>
    </dgm:pt>
    <dgm:pt modelId="{4D44A2BB-E5BF-42A6-8D55-4C2AA6D562AA}" type="pres">
      <dgm:prSet presAssocID="{7CEFE6FE-AB98-4562-A780-7F8F7A5921F7}" presName="horz2" presStyleCnt="0"/>
      <dgm:spPr/>
    </dgm:pt>
    <dgm:pt modelId="{B82639A0-22E3-4E1A-9DB0-A794CA7926F5}" type="pres">
      <dgm:prSet presAssocID="{7CEFE6FE-AB98-4562-A780-7F8F7A5921F7}" presName="horzSpace2" presStyleCnt="0"/>
      <dgm:spPr/>
    </dgm:pt>
    <dgm:pt modelId="{F2DED396-AB73-4A17-B7F9-4735131761F5}" type="pres">
      <dgm:prSet presAssocID="{7CEFE6FE-AB98-4562-A780-7F8F7A5921F7}" presName="tx2" presStyleLbl="revTx" presStyleIdx="6" presStyleCnt="11"/>
      <dgm:spPr/>
    </dgm:pt>
    <dgm:pt modelId="{4A576BDC-E3C9-4C41-83BA-C106498E40F7}" type="pres">
      <dgm:prSet presAssocID="{7CEFE6FE-AB98-4562-A780-7F8F7A5921F7}" presName="vert2" presStyleCnt="0"/>
      <dgm:spPr/>
    </dgm:pt>
    <dgm:pt modelId="{E1170DC3-3044-4429-8383-FA78FCBE5920}" type="pres">
      <dgm:prSet presAssocID="{7CEFE6FE-AB98-4562-A780-7F8F7A5921F7}" presName="thinLine2b" presStyleLbl="callout" presStyleIdx="5" presStyleCnt="10"/>
      <dgm:spPr/>
    </dgm:pt>
    <dgm:pt modelId="{7F93412C-104A-4316-8EA2-E0FE849DD7AC}" type="pres">
      <dgm:prSet presAssocID="{7CEFE6FE-AB98-4562-A780-7F8F7A5921F7}" presName="vertSpace2b" presStyleCnt="0"/>
      <dgm:spPr/>
    </dgm:pt>
    <dgm:pt modelId="{8156E7DE-8B45-4866-8880-541D19BF21BB}" type="pres">
      <dgm:prSet presAssocID="{B94E0286-22F5-41B0-910B-C1F05206716E}" presName="horz2" presStyleCnt="0"/>
      <dgm:spPr/>
    </dgm:pt>
    <dgm:pt modelId="{16926FFB-1277-4EA3-9A7B-7EC523DB6ED0}" type="pres">
      <dgm:prSet presAssocID="{B94E0286-22F5-41B0-910B-C1F05206716E}" presName="horzSpace2" presStyleCnt="0"/>
      <dgm:spPr/>
    </dgm:pt>
    <dgm:pt modelId="{1FBA7163-0515-4351-948B-4300AA31533D}" type="pres">
      <dgm:prSet presAssocID="{B94E0286-22F5-41B0-910B-C1F05206716E}" presName="tx2" presStyleLbl="revTx" presStyleIdx="7" presStyleCnt="11"/>
      <dgm:spPr/>
    </dgm:pt>
    <dgm:pt modelId="{5443B07B-8637-4BAD-A25B-37D524036C9F}" type="pres">
      <dgm:prSet presAssocID="{B94E0286-22F5-41B0-910B-C1F05206716E}" presName="vert2" presStyleCnt="0"/>
      <dgm:spPr/>
    </dgm:pt>
    <dgm:pt modelId="{7CFFFCD5-9009-401D-A803-DFF5F41A54F9}" type="pres">
      <dgm:prSet presAssocID="{B94E0286-22F5-41B0-910B-C1F05206716E}" presName="thinLine2b" presStyleLbl="callout" presStyleIdx="6" presStyleCnt="10"/>
      <dgm:spPr/>
    </dgm:pt>
    <dgm:pt modelId="{47225DB8-F0D1-4774-9F13-0F34260183FE}" type="pres">
      <dgm:prSet presAssocID="{B94E0286-22F5-41B0-910B-C1F05206716E}" presName="vertSpace2b" presStyleCnt="0"/>
      <dgm:spPr/>
    </dgm:pt>
    <dgm:pt modelId="{E332E51C-0A03-494A-BE46-FFDD4093F023}" type="pres">
      <dgm:prSet presAssocID="{FA48B0ED-B2F2-4164-AC78-BA9CE543EFC5}" presName="horz2" presStyleCnt="0"/>
      <dgm:spPr/>
    </dgm:pt>
    <dgm:pt modelId="{0F195545-2C37-4202-B8FD-2FFAF91F1BB6}" type="pres">
      <dgm:prSet presAssocID="{FA48B0ED-B2F2-4164-AC78-BA9CE543EFC5}" presName="horzSpace2" presStyleCnt="0"/>
      <dgm:spPr/>
    </dgm:pt>
    <dgm:pt modelId="{6C61EB04-A08F-4D82-A6F2-F443A2A1F4CC}" type="pres">
      <dgm:prSet presAssocID="{FA48B0ED-B2F2-4164-AC78-BA9CE543EFC5}" presName="tx2" presStyleLbl="revTx" presStyleIdx="8" presStyleCnt="11"/>
      <dgm:spPr/>
    </dgm:pt>
    <dgm:pt modelId="{AA72D103-BF21-415A-812E-BE4A2F91D979}" type="pres">
      <dgm:prSet presAssocID="{FA48B0ED-B2F2-4164-AC78-BA9CE543EFC5}" presName="vert2" presStyleCnt="0"/>
      <dgm:spPr/>
    </dgm:pt>
    <dgm:pt modelId="{34210583-4EE7-4B3B-A772-25176B4B1EA3}" type="pres">
      <dgm:prSet presAssocID="{FA48B0ED-B2F2-4164-AC78-BA9CE543EFC5}" presName="thinLine2b" presStyleLbl="callout" presStyleIdx="7" presStyleCnt="10"/>
      <dgm:spPr/>
    </dgm:pt>
    <dgm:pt modelId="{53770D7B-F770-4DB1-8EB4-879A8D1487F2}" type="pres">
      <dgm:prSet presAssocID="{FA48B0ED-B2F2-4164-AC78-BA9CE543EFC5}" presName="vertSpace2b" presStyleCnt="0"/>
      <dgm:spPr/>
    </dgm:pt>
    <dgm:pt modelId="{731D6BD4-26A4-40D5-9902-9A0B566B4D90}" type="pres">
      <dgm:prSet presAssocID="{AFB2E956-FB00-4CFB-A27C-E15B3627E18B}" presName="horz2" presStyleCnt="0"/>
      <dgm:spPr/>
    </dgm:pt>
    <dgm:pt modelId="{86A1A1A6-A6FF-4FE4-90E6-A0758967E4C9}" type="pres">
      <dgm:prSet presAssocID="{AFB2E956-FB00-4CFB-A27C-E15B3627E18B}" presName="horzSpace2" presStyleCnt="0"/>
      <dgm:spPr/>
    </dgm:pt>
    <dgm:pt modelId="{ECF410F8-C914-46FE-877C-956B22A9A6F7}" type="pres">
      <dgm:prSet presAssocID="{AFB2E956-FB00-4CFB-A27C-E15B3627E18B}" presName="tx2" presStyleLbl="revTx" presStyleIdx="9" presStyleCnt="11"/>
      <dgm:spPr/>
    </dgm:pt>
    <dgm:pt modelId="{B5C02F9E-6654-45A9-90AE-4409A0194532}" type="pres">
      <dgm:prSet presAssocID="{AFB2E956-FB00-4CFB-A27C-E15B3627E18B}" presName="vert2" presStyleCnt="0"/>
      <dgm:spPr/>
    </dgm:pt>
    <dgm:pt modelId="{546E6E66-1C0D-4AE5-B452-8C01FCB6736C}" type="pres">
      <dgm:prSet presAssocID="{AFB2E956-FB00-4CFB-A27C-E15B3627E18B}" presName="thinLine2b" presStyleLbl="callout" presStyleIdx="8" presStyleCnt="10"/>
      <dgm:spPr/>
    </dgm:pt>
    <dgm:pt modelId="{7BF18BEC-F891-4748-B9C7-EC0A44C960AD}" type="pres">
      <dgm:prSet presAssocID="{AFB2E956-FB00-4CFB-A27C-E15B3627E18B}" presName="vertSpace2b" presStyleCnt="0"/>
      <dgm:spPr/>
    </dgm:pt>
    <dgm:pt modelId="{F6F8E610-E78D-4EB9-B094-05211F545E56}" type="pres">
      <dgm:prSet presAssocID="{A08860F4-7A71-470C-81AF-2F4D16342C0D}" presName="horz2" presStyleCnt="0"/>
      <dgm:spPr/>
    </dgm:pt>
    <dgm:pt modelId="{5C82B6FE-F070-40B5-A2CD-A2BB03F95244}" type="pres">
      <dgm:prSet presAssocID="{A08860F4-7A71-470C-81AF-2F4D16342C0D}" presName="horzSpace2" presStyleCnt="0"/>
      <dgm:spPr/>
    </dgm:pt>
    <dgm:pt modelId="{A3F951D9-5BD2-45CF-A369-FA644BB86447}" type="pres">
      <dgm:prSet presAssocID="{A08860F4-7A71-470C-81AF-2F4D16342C0D}" presName="tx2" presStyleLbl="revTx" presStyleIdx="10" presStyleCnt="11"/>
      <dgm:spPr/>
    </dgm:pt>
    <dgm:pt modelId="{8627026F-57DB-4D23-B672-43F9263E8448}" type="pres">
      <dgm:prSet presAssocID="{A08860F4-7A71-470C-81AF-2F4D16342C0D}" presName="vert2" presStyleCnt="0"/>
      <dgm:spPr/>
    </dgm:pt>
    <dgm:pt modelId="{B0A85EE7-24DF-400A-BD61-2830ADFDCF40}" type="pres">
      <dgm:prSet presAssocID="{A08860F4-7A71-470C-81AF-2F4D16342C0D}" presName="thinLine2b" presStyleLbl="callout" presStyleIdx="9" presStyleCnt="10"/>
      <dgm:spPr/>
    </dgm:pt>
    <dgm:pt modelId="{9F6C41B4-F634-4198-8B89-650A112C1C67}" type="pres">
      <dgm:prSet presAssocID="{A08860F4-7A71-470C-81AF-2F4D16342C0D}" presName="vertSpace2b" presStyleCnt="0"/>
      <dgm:spPr/>
    </dgm:pt>
  </dgm:ptLst>
  <dgm:cxnLst>
    <dgm:cxn modelId="{A2BC880D-7D9F-4CCF-A7A5-C5FF4838863B}" srcId="{5CE8F5F3-8AC1-4A1E-A631-F0E8A3F7F5BD}" destId="{0773BBBF-AF32-4F72-A931-7B3742B98F27}" srcOrd="0" destOrd="0" parTransId="{7C7ADB14-A658-4452-9AD2-185862BAAC8B}" sibTransId="{A3E48640-A318-46FB-8A9C-9742D81AFFA5}"/>
    <dgm:cxn modelId="{515BCC0F-CD46-4A48-99B6-ED206336A366}" srcId="{5CE8F5F3-8AC1-4A1E-A631-F0E8A3F7F5BD}" destId="{A08860F4-7A71-470C-81AF-2F4D16342C0D}" srcOrd="9" destOrd="0" parTransId="{C11648E9-6850-4242-AB98-5FE08F12E6ED}" sibTransId="{0BDCD484-BEB4-4336-9F85-B618A5BC780C}"/>
    <dgm:cxn modelId="{86465613-FF1A-4827-80C7-3803ED4D9001}" type="presOf" srcId="{AFB2E956-FB00-4CFB-A27C-E15B3627E18B}" destId="{ECF410F8-C914-46FE-877C-956B22A9A6F7}" srcOrd="0" destOrd="0" presId="urn:microsoft.com/office/officeart/2008/layout/LinedList"/>
    <dgm:cxn modelId="{C2884216-8B63-4DD2-9478-BF6560822836}" type="presOf" srcId="{20914321-E720-4D92-B39B-2E1253CFD54B}" destId="{66E5A2FA-8598-4979-A060-63413EDC38D2}" srcOrd="0" destOrd="0" presId="urn:microsoft.com/office/officeart/2008/layout/LinedList"/>
    <dgm:cxn modelId="{EFA2E027-BB66-4EC0-9B68-8CDD05318297}" type="presOf" srcId="{F8F8AE5C-8E3B-4E06-87CB-72314864CCF0}" destId="{A43FD8F8-E878-45C9-9F49-6B375EAEF98A}" srcOrd="0" destOrd="0" presId="urn:microsoft.com/office/officeart/2008/layout/LinedList"/>
    <dgm:cxn modelId="{F6D3F12C-95AC-409A-BC6C-8C9A55E1E2F7}" srcId="{5CE8F5F3-8AC1-4A1E-A631-F0E8A3F7F5BD}" destId="{BC359F62-FBF5-4DC5-803C-7AA329505D0C}" srcOrd="2" destOrd="0" parTransId="{93A0E07B-8A6C-4A87-AD7C-74444ED44435}" sibTransId="{F31F969D-C1BB-4371-A6E9-1727F45E3A06}"/>
    <dgm:cxn modelId="{20AAB03F-061E-4F64-BC36-905AFEF0ED80}" type="presOf" srcId="{A08860F4-7A71-470C-81AF-2F4D16342C0D}" destId="{A3F951D9-5BD2-45CF-A369-FA644BB86447}" srcOrd="0" destOrd="0" presId="urn:microsoft.com/office/officeart/2008/layout/LinedList"/>
    <dgm:cxn modelId="{F19E3B5D-957D-4C23-96FD-441ECBC11046}" type="presOf" srcId="{FA48B0ED-B2F2-4164-AC78-BA9CE543EFC5}" destId="{6C61EB04-A08F-4D82-A6F2-F443A2A1F4CC}" srcOrd="0" destOrd="0" presId="urn:microsoft.com/office/officeart/2008/layout/LinedList"/>
    <dgm:cxn modelId="{63A43161-53E9-4017-A405-E98B6EBDDC7E}" srcId="{5CE8F5F3-8AC1-4A1E-A631-F0E8A3F7F5BD}" destId="{AFB2E956-FB00-4CFB-A27C-E15B3627E18B}" srcOrd="8" destOrd="0" parTransId="{B549F53F-6318-4878-A3B3-381AD03B0CE3}" sibTransId="{38FF8C27-7F35-4E3B-AE46-C97E4E3A0BE3}"/>
    <dgm:cxn modelId="{107DB344-00A0-4C27-A4ED-B80003906D27}" srcId="{5CE8F5F3-8AC1-4A1E-A631-F0E8A3F7F5BD}" destId="{09B3088A-1CA1-40FB-9640-2B90549DAB53}" srcOrd="3" destOrd="0" parTransId="{C074F01E-9AA8-4751-A614-0F518ED4BCCF}" sibTransId="{B921BEAF-9F63-4355-AC49-94A16032DE3E}"/>
    <dgm:cxn modelId="{85A2B54A-05E4-4637-A29C-ABECAA0205A4}" type="presOf" srcId="{09B3088A-1CA1-40FB-9640-2B90549DAB53}" destId="{B2B23871-01E2-44CA-ADBD-DCADAD51D7FF}" srcOrd="0" destOrd="0" presId="urn:microsoft.com/office/officeart/2008/layout/LinedList"/>
    <dgm:cxn modelId="{54A36E6C-C5F2-4930-9BE5-0A59A1A7DBC3}" srcId="{5CE8F5F3-8AC1-4A1E-A631-F0E8A3F7F5BD}" destId="{FEFD020A-92ED-46AD-8F7B-FE3BBD5B5F1F}" srcOrd="1" destOrd="0" parTransId="{89A6312C-E787-476A-B6BA-7B7465F75823}" sibTransId="{9DDA4E42-A419-4EEA-93C6-4202F50E998E}"/>
    <dgm:cxn modelId="{0288F852-6F16-4F96-BDDA-C2C8300ED463}" srcId="{5CE8F5F3-8AC1-4A1E-A631-F0E8A3F7F5BD}" destId="{7CEFE6FE-AB98-4562-A780-7F8F7A5921F7}" srcOrd="5" destOrd="0" parTransId="{CECDF014-0C5C-4232-A634-4100B1AAACD8}" sibTransId="{3335F2D2-4357-42AB-A93A-E24931B84657}"/>
    <dgm:cxn modelId="{7DE53453-F450-4E3E-BE56-7DFE127D3D5E}" type="presOf" srcId="{B94E0286-22F5-41B0-910B-C1F05206716E}" destId="{1FBA7163-0515-4351-948B-4300AA31533D}" srcOrd="0" destOrd="0" presId="urn:microsoft.com/office/officeart/2008/layout/LinedList"/>
    <dgm:cxn modelId="{E0A45F55-01D2-4F06-A3B0-873EAABDE1F2}" type="presOf" srcId="{FEFD020A-92ED-46AD-8F7B-FE3BBD5B5F1F}" destId="{95423480-84D2-40F8-AD0A-8DF41CBDC95B}" srcOrd="0" destOrd="0" presId="urn:microsoft.com/office/officeart/2008/layout/LinedList"/>
    <dgm:cxn modelId="{77B51884-21D1-4C31-8582-6DD2A8DB9D60}" srcId="{5CE8F5F3-8AC1-4A1E-A631-F0E8A3F7F5BD}" destId="{B94E0286-22F5-41B0-910B-C1F05206716E}" srcOrd="6" destOrd="0" parTransId="{5888A57C-30B0-4602-B568-53C7C49FBBD8}" sibTransId="{EAC4F301-60BA-4EB7-B527-B0576DCAA4E5}"/>
    <dgm:cxn modelId="{413F6B8B-2ED4-48E5-B085-8CD88ED6B350}" srcId="{F8F8AE5C-8E3B-4E06-87CB-72314864CCF0}" destId="{5CE8F5F3-8AC1-4A1E-A631-F0E8A3F7F5BD}" srcOrd="0" destOrd="0" parTransId="{B6EC3AF0-F1BF-4296-BD64-616FD30A2632}" sibTransId="{BA04CA1F-7D86-4C96-A45E-990EFBB3447F}"/>
    <dgm:cxn modelId="{6F73E3A4-E06F-4EE8-8C74-DBC18A47589C}" srcId="{5CE8F5F3-8AC1-4A1E-A631-F0E8A3F7F5BD}" destId="{20914321-E720-4D92-B39B-2E1253CFD54B}" srcOrd="4" destOrd="0" parTransId="{2645CBB5-36B9-4523-95C5-76843224CEB0}" sibTransId="{083DECB8-2D08-4D3D-85CD-62BC05EF157E}"/>
    <dgm:cxn modelId="{0A57A7A5-1916-4A6D-9DF0-01D115D52E5D}" type="presOf" srcId="{BC359F62-FBF5-4DC5-803C-7AA329505D0C}" destId="{41E54336-A41A-4657-A0D7-8969EA0C3C70}" srcOrd="0" destOrd="0" presId="urn:microsoft.com/office/officeart/2008/layout/LinedList"/>
    <dgm:cxn modelId="{FF2914AF-0EBD-4AB8-A960-76F2683D4C57}" srcId="{5CE8F5F3-8AC1-4A1E-A631-F0E8A3F7F5BD}" destId="{FA48B0ED-B2F2-4164-AC78-BA9CE543EFC5}" srcOrd="7" destOrd="0" parTransId="{0B632580-2652-4EEB-9AC4-0D18FB920ECD}" sibTransId="{BB974242-3C46-4F23-BD82-1A62EF39D0CB}"/>
    <dgm:cxn modelId="{1A0CE3B3-B9D0-48B7-B7AB-9CC825E29656}" type="presOf" srcId="{0773BBBF-AF32-4F72-A931-7B3742B98F27}" destId="{2B8CDBA7-54A8-4D26-8F5F-3BFD61609C42}" srcOrd="0" destOrd="0" presId="urn:microsoft.com/office/officeart/2008/layout/LinedList"/>
    <dgm:cxn modelId="{A226FDC5-993F-4945-95AD-B7923F92ACDA}" type="presOf" srcId="{7CEFE6FE-AB98-4562-A780-7F8F7A5921F7}" destId="{F2DED396-AB73-4A17-B7F9-4735131761F5}" srcOrd="0" destOrd="0" presId="urn:microsoft.com/office/officeart/2008/layout/LinedList"/>
    <dgm:cxn modelId="{93C73CE0-488E-4733-BA55-E720D7BA16BD}" type="presOf" srcId="{5CE8F5F3-8AC1-4A1E-A631-F0E8A3F7F5BD}" destId="{37196C59-877A-4C3F-BCB7-7512052B92EA}" srcOrd="0" destOrd="0" presId="urn:microsoft.com/office/officeart/2008/layout/LinedList"/>
    <dgm:cxn modelId="{7FF654F7-9FFA-44A1-9093-5018C3795415}" type="presParOf" srcId="{A43FD8F8-E878-45C9-9F49-6B375EAEF98A}" destId="{59A6320F-417F-4A7C-B295-09E31831C70C}" srcOrd="0" destOrd="0" presId="urn:microsoft.com/office/officeart/2008/layout/LinedList"/>
    <dgm:cxn modelId="{348FB825-DB0E-4283-A50B-75639DFD9CB8}" type="presParOf" srcId="{A43FD8F8-E878-45C9-9F49-6B375EAEF98A}" destId="{028024E0-9E13-4CD3-895D-5505244E391A}" srcOrd="1" destOrd="0" presId="urn:microsoft.com/office/officeart/2008/layout/LinedList"/>
    <dgm:cxn modelId="{93D5EE55-C7EF-447E-BDFF-D2C07EACFC76}" type="presParOf" srcId="{028024E0-9E13-4CD3-895D-5505244E391A}" destId="{37196C59-877A-4C3F-BCB7-7512052B92EA}" srcOrd="0" destOrd="0" presId="urn:microsoft.com/office/officeart/2008/layout/LinedList"/>
    <dgm:cxn modelId="{C8455025-9BD6-4A50-A457-98BDC1FB5722}" type="presParOf" srcId="{028024E0-9E13-4CD3-895D-5505244E391A}" destId="{4C14B642-CF0C-4B4A-AE65-C844667DF09E}" srcOrd="1" destOrd="0" presId="urn:microsoft.com/office/officeart/2008/layout/LinedList"/>
    <dgm:cxn modelId="{0836EED0-49EE-4EE5-B5EA-56BEA61E739C}" type="presParOf" srcId="{4C14B642-CF0C-4B4A-AE65-C844667DF09E}" destId="{BFC5D066-14A6-4705-AEF5-AD346DCDBB47}" srcOrd="0" destOrd="0" presId="urn:microsoft.com/office/officeart/2008/layout/LinedList"/>
    <dgm:cxn modelId="{DC41AC7F-21E6-4705-BC6E-9260267B98B0}" type="presParOf" srcId="{4C14B642-CF0C-4B4A-AE65-C844667DF09E}" destId="{729E957B-E9E1-43E6-B43B-58C21FA43584}" srcOrd="1" destOrd="0" presId="urn:microsoft.com/office/officeart/2008/layout/LinedList"/>
    <dgm:cxn modelId="{36307AF6-FFB8-43A5-85A2-4B913AF82AF3}" type="presParOf" srcId="{729E957B-E9E1-43E6-B43B-58C21FA43584}" destId="{AECED794-52A9-4C72-B642-677C3FB1CBBD}" srcOrd="0" destOrd="0" presId="urn:microsoft.com/office/officeart/2008/layout/LinedList"/>
    <dgm:cxn modelId="{35E3F53B-3FC7-4966-9E92-0F6BBAFBFA8A}" type="presParOf" srcId="{729E957B-E9E1-43E6-B43B-58C21FA43584}" destId="{2B8CDBA7-54A8-4D26-8F5F-3BFD61609C42}" srcOrd="1" destOrd="0" presId="urn:microsoft.com/office/officeart/2008/layout/LinedList"/>
    <dgm:cxn modelId="{E32EBA54-E10D-45E8-92BF-8E86A9F2D872}" type="presParOf" srcId="{729E957B-E9E1-43E6-B43B-58C21FA43584}" destId="{C25EE62B-73A0-4DF3-8F0C-E0A1193EF00C}" srcOrd="2" destOrd="0" presId="urn:microsoft.com/office/officeart/2008/layout/LinedList"/>
    <dgm:cxn modelId="{A397D847-4FD2-438A-B456-D11972EA63F2}" type="presParOf" srcId="{4C14B642-CF0C-4B4A-AE65-C844667DF09E}" destId="{5248602E-658B-4C9D-9F40-F21CD1ECACBF}" srcOrd="2" destOrd="0" presId="urn:microsoft.com/office/officeart/2008/layout/LinedList"/>
    <dgm:cxn modelId="{B9EC60D2-F189-4C80-8C1E-D77A87173C43}" type="presParOf" srcId="{4C14B642-CF0C-4B4A-AE65-C844667DF09E}" destId="{D2D7085C-9D3C-453A-BCF3-E23FD93B2F4E}" srcOrd="3" destOrd="0" presId="urn:microsoft.com/office/officeart/2008/layout/LinedList"/>
    <dgm:cxn modelId="{0FBFCCF4-1698-4582-9299-66DB61BED545}" type="presParOf" srcId="{4C14B642-CF0C-4B4A-AE65-C844667DF09E}" destId="{295993E1-B75F-4248-90B4-8130445B67BD}" srcOrd="4" destOrd="0" presId="urn:microsoft.com/office/officeart/2008/layout/LinedList"/>
    <dgm:cxn modelId="{8D6D12E3-5DC8-4831-9C0E-D1EC0F5CC60A}" type="presParOf" srcId="{295993E1-B75F-4248-90B4-8130445B67BD}" destId="{29C3AAEE-7B22-407B-BB5E-57FCFEE69128}" srcOrd="0" destOrd="0" presId="urn:microsoft.com/office/officeart/2008/layout/LinedList"/>
    <dgm:cxn modelId="{99316511-D03B-4879-9190-BF84BD9C62DB}" type="presParOf" srcId="{295993E1-B75F-4248-90B4-8130445B67BD}" destId="{95423480-84D2-40F8-AD0A-8DF41CBDC95B}" srcOrd="1" destOrd="0" presId="urn:microsoft.com/office/officeart/2008/layout/LinedList"/>
    <dgm:cxn modelId="{A7D9C11A-2CA0-43ED-AA88-4E76C632BA13}" type="presParOf" srcId="{295993E1-B75F-4248-90B4-8130445B67BD}" destId="{520DD339-417F-4EFE-ACE7-B460C623234F}" srcOrd="2" destOrd="0" presId="urn:microsoft.com/office/officeart/2008/layout/LinedList"/>
    <dgm:cxn modelId="{C2BC6D6E-FD62-424D-8A4F-2715593E5AC1}" type="presParOf" srcId="{4C14B642-CF0C-4B4A-AE65-C844667DF09E}" destId="{50732002-305B-40B7-A859-B14F15A20CB0}" srcOrd="5" destOrd="0" presId="urn:microsoft.com/office/officeart/2008/layout/LinedList"/>
    <dgm:cxn modelId="{894E6DC3-FB3D-4CB9-9A34-89591824FD90}" type="presParOf" srcId="{4C14B642-CF0C-4B4A-AE65-C844667DF09E}" destId="{76A59DF2-3CEF-485D-B060-B20DFCB16890}" srcOrd="6" destOrd="0" presId="urn:microsoft.com/office/officeart/2008/layout/LinedList"/>
    <dgm:cxn modelId="{13F47B51-1CB1-48EE-A578-ED5660F714E8}" type="presParOf" srcId="{4C14B642-CF0C-4B4A-AE65-C844667DF09E}" destId="{23586602-72DD-42DC-9848-3D8888736914}" srcOrd="7" destOrd="0" presId="urn:microsoft.com/office/officeart/2008/layout/LinedList"/>
    <dgm:cxn modelId="{037E31B9-6127-4281-8DE5-126922800C8D}" type="presParOf" srcId="{23586602-72DD-42DC-9848-3D8888736914}" destId="{F8206B53-9F86-4833-8DDA-813EF0B1B601}" srcOrd="0" destOrd="0" presId="urn:microsoft.com/office/officeart/2008/layout/LinedList"/>
    <dgm:cxn modelId="{2023EBC4-8F9F-442C-A6EF-6C0F5F70D53D}" type="presParOf" srcId="{23586602-72DD-42DC-9848-3D8888736914}" destId="{41E54336-A41A-4657-A0D7-8969EA0C3C70}" srcOrd="1" destOrd="0" presId="urn:microsoft.com/office/officeart/2008/layout/LinedList"/>
    <dgm:cxn modelId="{69984A98-98B3-4706-AC85-BE101D89C43D}" type="presParOf" srcId="{23586602-72DD-42DC-9848-3D8888736914}" destId="{F1829FC6-4F34-4E85-8683-0FC82AFC3C60}" srcOrd="2" destOrd="0" presId="urn:microsoft.com/office/officeart/2008/layout/LinedList"/>
    <dgm:cxn modelId="{3962C367-13EA-4E5B-AEFE-E98DF2939EA0}" type="presParOf" srcId="{4C14B642-CF0C-4B4A-AE65-C844667DF09E}" destId="{C686BC19-7CB4-441C-8EF3-5E7C913CC5DC}" srcOrd="8" destOrd="0" presId="urn:microsoft.com/office/officeart/2008/layout/LinedList"/>
    <dgm:cxn modelId="{7296973A-008B-40BC-85C1-B00364AF006A}" type="presParOf" srcId="{4C14B642-CF0C-4B4A-AE65-C844667DF09E}" destId="{E61FB584-3A5B-4FE1-AE25-E9770811BB74}" srcOrd="9" destOrd="0" presId="urn:microsoft.com/office/officeart/2008/layout/LinedList"/>
    <dgm:cxn modelId="{56CA923E-DBA2-4EB2-84C4-BEC387A0E5B3}" type="presParOf" srcId="{4C14B642-CF0C-4B4A-AE65-C844667DF09E}" destId="{61FFD990-8E47-4B22-9248-0FBAC078C389}" srcOrd="10" destOrd="0" presId="urn:microsoft.com/office/officeart/2008/layout/LinedList"/>
    <dgm:cxn modelId="{88A2A1CC-F44E-4FD0-A4BF-E2514E24A119}" type="presParOf" srcId="{61FFD990-8E47-4B22-9248-0FBAC078C389}" destId="{44CABAFF-1727-4F20-834F-F259DDCDFD0A}" srcOrd="0" destOrd="0" presId="urn:microsoft.com/office/officeart/2008/layout/LinedList"/>
    <dgm:cxn modelId="{DD86A303-EE19-4695-B949-A81BDAA006EB}" type="presParOf" srcId="{61FFD990-8E47-4B22-9248-0FBAC078C389}" destId="{B2B23871-01E2-44CA-ADBD-DCADAD51D7FF}" srcOrd="1" destOrd="0" presId="urn:microsoft.com/office/officeart/2008/layout/LinedList"/>
    <dgm:cxn modelId="{0A7C9249-C80D-4CC9-9DF7-27239471ECE7}" type="presParOf" srcId="{61FFD990-8E47-4B22-9248-0FBAC078C389}" destId="{6EE2F494-7A2D-49EC-9FC4-4FE104C1822F}" srcOrd="2" destOrd="0" presId="urn:microsoft.com/office/officeart/2008/layout/LinedList"/>
    <dgm:cxn modelId="{7216601D-87F0-4478-BEB5-9012628FA35A}" type="presParOf" srcId="{4C14B642-CF0C-4B4A-AE65-C844667DF09E}" destId="{F1BF2AAB-64C8-4913-89EB-3E8830F8C182}" srcOrd="11" destOrd="0" presId="urn:microsoft.com/office/officeart/2008/layout/LinedList"/>
    <dgm:cxn modelId="{8E2220E9-9EF3-4016-9C92-ED8DC9EF17EB}" type="presParOf" srcId="{4C14B642-CF0C-4B4A-AE65-C844667DF09E}" destId="{6953078F-A872-4CBF-A833-2323B982B671}" srcOrd="12" destOrd="0" presId="urn:microsoft.com/office/officeart/2008/layout/LinedList"/>
    <dgm:cxn modelId="{8B42CFF2-EDB4-4D39-BD5C-9790A0741938}" type="presParOf" srcId="{4C14B642-CF0C-4B4A-AE65-C844667DF09E}" destId="{B5BB820D-6CB7-4123-B259-CC29D2181BFC}" srcOrd="13" destOrd="0" presId="urn:microsoft.com/office/officeart/2008/layout/LinedList"/>
    <dgm:cxn modelId="{AEA5CFC2-D13C-408D-AEC6-E4F26A6C3108}" type="presParOf" srcId="{B5BB820D-6CB7-4123-B259-CC29D2181BFC}" destId="{207FE0F9-716E-4663-B060-B869F318336C}" srcOrd="0" destOrd="0" presId="urn:microsoft.com/office/officeart/2008/layout/LinedList"/>
    <dgm:cxn modelId="{D34B3D28-A35B-416E-8530-0B273C4D9ABB}" type="presParOf" srcId="{B5BB820D-6CB7-4123-B259-CC29D2181BFC}" destId="{66E5A2FA-8598-4979-A060-63413EDC38D2}" srcOrd="1" destOrd="0" presId="urn:microsoft.com/office/officeart/2008/layout/LinedList"/>
    <dgm:cxn modelId="{00E68E6D-68C8-43AC-AAAD-379FD571AF04}" type="presParOf" srcId="{B5BB820D-6CB7-4123-B259-CC29D2181BFC}" destId="{2A39B014-4B04-4D22-A07E-EE95C80D16E3}" srcOrd="2" destOrd="0" presId="urn:microsoft.com/office/officeart/2008/layout/LinedList"/>
    <dgm:cxn modelId="{1B216348-26E1-4EAB-BD69-A0EFC0EC2DE1}" type="presParOf" srcId="{4C14B642-CF0C-4B4A-AE65-C844667DF09E}" destId="{35E80B89-B47C-4182-A592-A78AC3F74687}" srcOrd="14" destOrd="0" presId="urn:microsoft.com/office/officeart/2008/layout/LinedList"/>
    <dgm:cxn modelId="{B4F9FCD7-C1CE-4F9A-B983-E0DE3D381F6E}" type="presParOf" srcId="{4C14B642-CF0C-4B4A-AE65-C844667DF09E}" destId="{0AE9FB0C-BD04-4B6D-BF94-8FA84B9AC9BD}" srcOrd="15" destOrd="0" presId="urn:microsoft.com/office/officeart/2008/layout/LinedList"/>
    <dgm:cxn modelId="{F3F6289B-5AF1-4426-9830-5C04F79B31F1}" type="presParOf" srcId="{4C14B642-CF0C-4B4A-AE65-C844667DF09E}" destId="{4D44A2BB-E5BF-42A6-8D55-4C2AA6D562AA}" srcOrd="16" destOrd="0" presId="urn:microsoft.com/office/officeart/2008/layout/LinedList"/>
    <dgm:cxn modelId="{1D28708B-BA5D-4C7D-9C13-E08C724799C6}" type="presParOf" srcId="{4D44A2BB-E5BF-42A6-8D55-4C2AA6D562AA}" destId="{B82639A0-22E3-4E1A-9DB0-A794CA7926F5}" srcOrd="0" destOrd="0" presId="urn:microsoft.com/office/officeart/2008/layout/LinedList"/>
    <dgm:cxn modelId="{46FFB7F7-ADEC-4998-BA39-39E1E0F7CAAC}" type="presParOf" srcId="{4D44A2BB-E5BF-42A6-8D55-4C2AA6D562AA}" destId="{F2DED396-AB73-4A17-B7F9-4735131761F5}" srcOrd="1" destOrd="0" presId="urn:microsoft.com/office/officeart/2008/layout/LinedList"/>
    <dgm:cxn modelId="{5D9A6E9F-6155-402F-A46B-806A9A7F5CAE}" type="presParOf" srcId="{4D44A2BB-E5BF-42A6-8D55-4C2AA6D562AA}" destId="{4A576BDC-E3C9-4C41-83BA-C106498E40F7}" srcOrd="2" destOrd="0" presId="urn:microsoft.com/office/officeart/2008/layout/LinedList"/>
    <dgm:cxn modelId="{1339E513-93A6-4340-92DE-A7AFD3E0FACE}" type="presParOf" srcId="{4C14B642-CF0C-4B4A-AE65-C844667DF09E}" destId="{E1170DC3-3044-4429-8383-FA78FCBE5920}" srcOrd="17" destOrd="0" presId="urn:microsoft.com/office/officeart/2008/layout/LinedList"/>
    <dgm:cxn modelId="{A1DFD661-F3DC-48DF-BD5B-EFE1ED7AAC52}" type="presParOf" srcId="{4C14B642-CF0C-4B4A-AE65-C844667DF09E}" destId="{7F93412C-104A-4316-8EA2-E0FE849DD7AC}" srcOrd="18" destOrd="0" presId="urn:microsoft.com/office/officeart/2008/layout/LinedList"/>
    <dgm:cxn modelId="{F7954F82-6044-4A61-9DAC-3470D6984119}" type="presParOf" srcId="{4C14B642-CF0C-4B4A-AE65-C844667DF09E}" destId="{8156E7DE-8B45-4866-8880-541D19BF21BB}" srcOrd="19" destOrd="0" presId="urn:microsoft.com/office/officeart/2008/layout/LinedList"/>
    <dgm:cxn modelId="{47307F07-3FDC-416A-85F2-47D3CC5DDFC7}" type="presParOf" srcId="{8156E7DE-8B45-4866-8880-541D19BF21BB}" destId="{16926FFB-1277-4EA3-9A7B-7EC523DB6ED0}" srcOrd="0" destOrd="0" presId="urn:microsoft.com/office/officeart/2008/layout/LinedList"/>
    <dgm:cxn modelId="{7F40E7AF-1E90-4878-96EE-E8E9EC272E83}" type="presParOf" srcId="{8156E7DE-8B45-4866-8880-541D19BF21BB}" destId="{1FBA7163-0515-4351-948B-4300AA31533D}" srcOrd="1" destOrd="0" presId="urn:microsoft.com/office/officeart/2008/layout/LinedList"/>
    <dgm:cxn modelId="{B83E1D41-D9BB-43E8-A0B9-81732F45AB64}" type="presParOf" srcId="{8156E7DE-8B45-4866-8880-541D19BF21BB}" destId="{5443B07B-8637-4BAD-A25B-37D524036C9F}" srcOrd="2" destOrd="0" presId="urn:microsoft.com/office/officeart/2008/layout/LinedList"/>
    <dgm:cxn modelId="{55A5EBD6-7065-41B2-8D34-3720C6905247}" type="presParOf" srcId="{4C14B642-CF0C-4B4A-AE65-C844667DF09E}" destId="{7CFFFCD5-9009-401D-A803-DFF5F41A54F9}" srcOrd="20" destOrd="0" presId="urn:microsoft.com/office/officeart/2008/layout/LinedList"/>
    <dgm:cxn modelId="{6649F9AF-E2CC-469C-B934-8EFA2542135F}" type="presParOf" srcId="{4C14B642-CF0C-4B4A-AE65-C844667DF09E}" destId="{47225DB8-F0D1-4774-9F13-0F34260183FE}" srcOrd="21" destOrd="0" presId="urn:microsoft.com/office/officeart/2008/layout/LinedList"/>
    <dgm:cxn modelId="{C4F1ACCC-D9DB-4812-B32F-90D1BD7288EE}" type="presParOf" srcId="{4C14B642-CF0C-4B4A-AE65-C844667DF09E}" destId="{E332E51C-0A03-494A-BE46-FFDD4093F023}" srcOrd="22" destOrd="0" presId="urn:microsoft.com/office/officeart/2008/layout/LinedList"/>
    <dgm:cxn modelId="{746A524B-BAB1-45C2-9652-5A5AE6C78E05}" type="presParOf" srcId="{E332E51C-0A03-494A-BE46-FFDD4093F023}" destId="{0F195545-2C37-4202-B8FD-2FFAF91F1BB6}" srcOrd="0" destOrd="0" presId="urn:microsoft.com/office/officeart/2008/layout/LinedList"/>
    <dgm:cxn modelId="{FF2B67DB-F047-4CBC-A866-8CEF6C97EB7A}" type="presParOf" srcId="{E332E51C-0A03-494A-BE46-FFDD4093F023}" destId="{6C61EB04-A08F-4D82-A6F2-F443A2A1F4CC}" srcOrd="1" destOrd="0" presId="urn:microsoft.com/office/officeart/2008/layout/LinedList"/>
    <dgm:cxn modelId="{35D17427-23DE-4EC5-BDEF-6B71DEA70205}" type="presParOf" srcId="{E332E51C-0A03-494A-BE46-FFDD4093F023}" destId="{AA72D103-BF21-415A-812E-BE4A2F91D979}" srcOrd="2" destOrd="0" presId="urn:microsoft.com/office/officeart/2008/layout/LinedList"/>
    <dgm:cxn modelId="{82A0DAF9-CE90-49DA-A784-0721D80D1909}" type="presParOf" srcId="{4C14B642-CF0C-4B4A-AE65-C844667DF09E}" destId="{34210583-4EE7-4B3B-A772-25176B4B1EA3}" srcOrd="23" destOrd="0" presId="urn:microsoft.com/office/officeart/2008/layout/LinedList"/>
    <dgm:cxn modelId="{91BC2EDE-859A-42AE-A0F1-E9640D8843E3}" type="presParOf" srcId="{4C14B642-CF0C-4B4A-AE65-C844667DF09E}" destId="{53770D7B-F770-4DB1-8EB4-879A8D1487F2}" srcOrd="24" destOrd="0" presId="urn:microsoft.com/office/officeart/2008/layout/LinedList"/>
    <dgm:cxn modelId="{03CCE877-71A8-4D26-9C0A-E2BCEC1AE879}" type="presParOf" srcId="{4C14B642-CF0C-4B4A-AE65-C844667DF09E}" destId="{731D6BD4-26A4-40D5-9902-9A0B566B4D90}" srcOrd="25" destOrd="0" presId="urn:microsoft.com/office/officeart/2008/layout/LinedList"/>
    <dgm:cxn modelId="{6D11B5C0-4F6E-4EE2-9B45-661331050FB7}" type="presParOf" srcId="{731D6BD4-26A4-40D5-9902-9A0B566B4D90}" destId="{86A1A1A6-A6FF-4FE4-90E6-A0758967E4C9}" srcOrd="0" destOrd="0" presId="urn:microsoft.com/office/officeart/2008/layout/LinedList"/>
    <dgm:cxn modelId="{BA084278-53C3-4DA7-9BD2-6E13457A4355}" type="presParOf" srcId="{731D6BD4-26A4-40D5-9902-9A0B566B4D90}" destId="{ECF410F8-C914-46FE-877C-956B22A9A6F7}" srcOrd="1" destOrd="0" presId="urn:microsoft.com/office/officeart/2008/layout/LinedList"/>
    <dgm:cxn modelId="{0B3D88C8-9DAD-41BC-83F2-B434888BCF22}" type="presParOf" srcId="{731D6BD4-26A4-40D5-9902-9A0B566B4D90}" destId="{B5C02F9E-6654-45A9-90AE-4409A0194532}" srcOrd="2" destOrd="0" presId="urn:microsoft.com/office/officeart/2008/layout/LinedList"/>
    <dgm:cxn modelId="{0D720F2E-AE45-46D6-97F2-5690324521C1}" type="presParOf" srcId="{4C14B642-CF0C-4B4A-AE65-C844667DF09E}" destId="{546E6E66-1C0D-4AE5-B452-8C01FCB6736C}" srcOrd="26" destOrd="0" presId="urn:microsoft.com/office/officeart/2008/layout/LinedList"/>
    <dgm:cxn modelId="{277AE127-30A6-43F8-B5D2-1BF14DA626BF}" type="presParOf" srcId="{4C14B642-CF0C-4B4A-AE65-C844667DF09E}" destId="{7BF18BEC-F891-4748-B9C7-EC0A44C960AD}" srcOrd="27" destOrd="0" presId="urn:microsoft.com/office/officeart/2008/layout/LinedList"/>
    <dgm:cxn modelId="{3D5ECFC9-BEA0-4F41-A2A2-57E835CE5B12}" type="presParOf" srcId="{4C14B642-CF0C-4B4A-AE65-C844667DF09E}" destId="{F6F8E610-E78D-4EB9-B094-05211F545E56}" srcOrd="28" destOrd="0" presId="urn:microsoft.com/office/officeart/2008/layout/LinedList"/>
    <dgm:cxn modelId="{C113A194-764B-4A7C-AA9C-E68FE5D27A7E}" type="presParOf" srcId="{F6F8E610-E78D-4EB9-B094-05211F545E56}" destId="{5C82B6FE-F070-40B5-A2CD-A2BB03F95244}" srcOrd="0" destOrd="0" presId="urn:microsoft.com/office/officeart/2008/layout/LinedList"/>
    <dgm:cxn modelId="{7CDB4C6E-3544-4FBE-A6ED-5C4B48EA4DF8}" type="presParOf" srcId="{F6F8E610-E78D-4EB9-B094-05211F545E56}" destId="{A3F951D9-5BD2-45CF-A369-FA644BB86447}" srcOrd="1" destOrd="0" presId="urn:microsoft.com/office/officeart/2008/layout/LinedList"/>
    <dgm:cxn modelId="{8B3EE6C0-87B5-42FF-BC13-BD3FC666B0BE}" type="presParOf" srcId="{F6F8E610-E78D-4EB9-B094-05211F545E56}" destId="{8627026F-57DB-4D23-B672-43F9263E8448}" srcOrd="2" destOrd="0" presId="urn:microsoft.com/office/officeart/2008/layout/LinedList"/>
    <dgm:cxn modelId="{9DE492AC-9A54-4356-8861-49D72204186B}" type="presParOf" srcId="{4C14B642-CF0C-4B4A-AE65-C844667DF09E}" destId="{B0A85EE7-24DF-400A-BD61-2830ADFDCF40}" srcOrd="29" destOrd="0" presId="urn:microsoft.com/office/officeart/2008/layout/LinedList"/>
    <dgm:cxn modelId="{D7015640-0787-4F51-9CD8-48EFC4974621}" type="presParOf" srcId="{4C14B642-CF0C-4B4A-AE65-C844667DF09E}" destId="{9F6C41B4-F634-4198-8B89-650A112C1C67}" srcOrd="30"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3053D9-7C36-4F77-9F0C-B43D3B9A196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403D3A66-C5E0-4D05-B406-C61D3361C6A2}">
      <dgm:prSet custT="1"/>
      <dgm:spPr/>
      <dgm:t>
        <a:bodyPr/>
        <a:lstStyle/>
        <a:p>
          <a:r>
            <a:rPr lang="en-US" sz="2800" b="1" i="0" baseline="0" dirty="0">
              <a:highlight>
                <a:srgbClr val="FFFF00"/>
              </a:highlight>
            </a:rPr>
            <a:t>Phenobarbital, pentobarbital </a:t>
          </a:r>
          <a:endParaRPr lang="en-US" sz="2800" b="1" dirty="0">
            <a:highlight>
              <a:srgbClr val="FFFF00"/>
            </a:highlight>
          </a:endParaRPr>
        </a:p>
      </dgm:t>
    </dgm:pt>
    <dgm:pt modelId="{04D42CC5-27A7-47FE-95E7-F4EBD8B88EB5}" type="parTrans" cxnId="{592981C9-B984-483E-B106-E92D01568A20}">
      <dgm:prSet/>
      <dgm:spPr/>
      <dgm:t>
        <a:bodyPr/>
        <a:lstStyle/>
        <a:p>
          <a:endParaRPr lang="en-US"/>
        </a:p>
      </dgm:t>
    </dgm:pt>
    <dgm:pt modelId="{EF2929A7-5EAD-4DF2-88EE-700F4C8BC912}" type="sibTrans" cxnId="{592981C9-B984-483E-B106-E92D01568A20}">
      <dgm:prSet/>
      <dgm:spPr/>
      <dgm:t>
        <a:bodyPr/>
        <a:lstStyle/>
        <a:p>
          <a:endParaRPr lang="en-US"/>
        </a:p>
      </dgm:t>
    </dgm:pt>
    <dgm:pt modelId="{E1283ADC-8720-46B5-84F8-7E5832523E61}">
      <dgm:prSet/>
      <dgm:spPr/>
      <dgm:t>
        <a:bodyPr/>
        <a:lstStyle/>
        <a:p>
          <a:r>
            <a:rPr lang="en-US"/>
            <a:t>Potentiate the effects of GABA by binding to the receptor and increasing duration of chloride channel opening.</a:t>
          </a:r>
        </a:p>
      </dgm:t>
    </dgm:pt>
    <dgm:pt modelId="{6983C8B2-65D1-4E79-8EDA-B29142D09F81}" type="parTrans" cxnId="{2472163B-10A3-4B9D-8505-07BCF1053281}">
      <dgm:prSet/>
      <dgm:spPr/>
      <dgm:t>
        <a:bodyPr/>
        <a:lstStyle/>
        <a:p>
          <a:endParaRPr lang="en-US"/>
        </a:p>
      </dgm:t>
    </dgm:pt>
    <dgm:pt modelId="{59DD3317-D339-4BDC-9082-EE8982D48AE2}" type="sibTrans" cxnId="{2472163B-10A3-4B9D-8505-07BCF1053281}">
      <dgm:prSet/>
      <dgm:spPr/>
      <dgm:t>
        <a:bodyPr/>
        <a:lstStyle/>
        <a:p>
          <a:endParaRPr lang="en-US"/>
        </a:p>
      </dgm:t>
    </dgm:pt>
    <dgm:pt modelId="{EAA26BA1-C504-4B0F-ACEF-BF9D71FA7AB3}">
      <dgm:prSet/>
      <dgm:spPr/>
      <dgm:t>
        <a:bodyPr/>
        <a:lstStyle/>
        <a:p>
          <a:r>
            <a:rPr lang="en-US" dirty="0"/>
            <a:t>Used in the treatment of </a:t>
          </a:r>
          <a:r>
            <a:rPr lang="en-US" dirty="0">
              <a:solidFill>
                <a:srgbClr val="FF0000"/>
              </a:solidFill>
            </a:rPr>
            <a:t>epilepsy and as anesthetics </a:t>
          </a:r>
        </a:p>
      </dgm:t>
    </dgm:pt>
    <dgm:pt modelId="{B1B4652F-57E9-4EB2-B364-8CABDFC66F8C}" type="parTrans" cxnId="{5C2B8B34-E9C9-4040-BCEC-95B18C86973B}">
      <dgm:prSet/>
      <dgm:spPr/>
      <dgm:t>
        <a:bodyPr/>
        <a:lstStyle/>
        <a:p>
          <a:endParaRPr lang="en-US"/>
        </a:p>
      </dgm:t>
    </dgm:pt>
    <dgm:pt modelId="{1400E7B5-4C92-4787-BBDC-25D29A273F1F}" type="sibTrans" cxnId="{5C2B8B34-E9C9-4040-BCEC-95B18C86973B}">
      <dgm:prSet/>
      <dgm:spPr/>
      <dgm:t>
        <a:bodyPr/>
        <a:lstStyle/>
        <a:p>
          <a:endParaRPr lang="en-US"/>
        </a:p>
      </dgm:t>
    </dgm:pt>
    <dgm:pt modelId="{670845E3-257B-41F7-BB87-9C0EE795AB21}">
      <dgm:prSet/>
      <dgm:spPr/>
      <dgm:t>
        <a:bodyPr/>
        <a:lstStyle/>
        <a:p>
          <a:r>
            <a:rPr lang="en-US" b="0" i="0" baseline="0" dirty="0"/>
            <a:t>have a lower margin of safety relative to BZDs.</a:t>
          </a:r>
          <a:endParaRPr lang="en-US" dirty="0"/>
        </a:p>
      </dgm:t>
    </dgm:pt>
    <dgm:pt modelId="{90C3E537-E052-4E17-827B-AAB5CBC26F9B}" type="parTrans" cxnId="{8D9B7CB7-EAED-4147-A5F5-111848B54E0A}">
      <dgm:prSet/>
      <dgm:spPr/>
      <dgm:t>
        <a:bodyPr/>
        <a:lstStyle/>
        <a:p>
          <a:endParaRPr lang="en-US"/>
        </a:p>
      </dgm:t>
    </dgm:pt>
    <dgm:pt modelId="{10FA81C3-4F90-4177-AA16-D76FD4DD7313}" type="sibTrans" cxnId="{8D9B7CB7-EAED-4147-A5F5-111848B54E0A}">
      <dgm:prSet/>
      <dgm:spPr/>
      <dgm:t>
        <a:bodyPr/>
        <a:lstStyle/>
        <a:p>
          <a:endParaRPr lang="en-US"/>
        </a:p>
      </dgm:t>
    </dgm:pt>
    <dgm:pt modelId="{8141F8E0-D1BD-4093-8D56-6AC406924CB5}">
      <dgm:prSet/>
      <dgm:spPr/>
      <dgm:t>
        <a:bodyPr/>
        <a:lstStyle/>
        <a:p>
          <a:r>
            <a:rPr lang="en-US" b="0" i="0" baseline="0"/>
            <a:t>They are synergistic in combination with BZDs ,respiratory depression can occur.</a:t>
          </a:r>
          <a:endParaRPr lang="en-US"/>
        </a:p>
      </dgm:t>
    </dgm:pt>
    <dgm:pt modelId="{678E6E84-5C39-48D6-9925-D06BA588FEB1}" type="parTrans" cxnId="{F5D6D6B4-7DC9-4489-95E7-26EB3FC2479E}">
      <dgm:prSet/>
      <dgm:spPr/>
      <dgm:t>
        <a:bodyPr/>
        <a:lstStyle/>
        <a:p>
          <a:endParaRPr lang="en-US"/>
        </a:p>
      </dgm:t>
    </dgm:pt>
    <dgm:pt modelId="{4894B283-A1D4-4C5A-842D-F4864494FDE3}" type="sibTrans" cxnId="{F5D6D6B4-7DC9-4489-95E7-26EB3FC2479E}">
      <dgm:prSet/>
      <dgm:spPr/>
      <dgm:t>
        <a:bodyPr/>
        <a:lstStyle/>
        <a:p>
          <a:endParaRPr lang="en-US"/>
        </a:p>
      </dgm:t>
    </dgm:pt>
    <dgm:pt modelId="{F2F89B95-B8AE-4A91-85F7-F9D7B70A5011}">
      <dgm:prSet/>
      <dgm:spPr/>
      <dgm:t>
        <a:bodyPr/>
        <a:lstStyle/>
        <a:p>
          <a:r>
            <a:rPr lang="en-US" b="0" i="0" baseline="0"/>
            <a:t>t</a:t>
          </a:r>
          <a:r>
            <a:rPr lang="en-US" b="0" i="0"/>
            <a:t>hey are physiologically addicting if taken in high doses over 1 month </a:t>
          </a:r>
          <a:endParaRPr lang="en-US"/>
        </a:p>
      </dgm:t>
    </dgm:pt>
    <dgm:pt modelId="{00C646C7-ABED-4115-9D37-C56D9AB0CC43}" type="parTrans" cxnId="{CE03991E-B440-43B6-8212-F3307CB2FCBC}">
      <dgm:prSet/>
      <dgm:spPr/>
      <dgm:t>
        <a:bodyPr/>
        <a:lstStyle/>
        <a:p>
          <a:endParaRPr lang="en-US"/>
        </a:p>
      </dgm:t>
    </dgm:pt>
    <dgm:pt modelId="{5B72DE75-0925-4CF6-BDCD-1ECAC82847AF}" type="sibTrans" cxnId="{CE03991E-B440-43B6-8212-F3307CB2FCBC}">
      <dgm:prSet/>
      <dgm:spPr/>
      <dgm:t>
        <a:bodyPr/>
        <a:lstStyle/>
        <a:p>
          <a:endParaRPr lang="en-US"/>
        </a:p>
      </dgm:t>
    </dgm:pt>
    <dgm:pt modelId="{71420385-2803-4811-8184-CA5D915401BC}">
      <dgm:prSet/>
      <dgm:spPr/>
      <dgm:t>
        <a:bodyPr/>
        <a:lstStyle/>
        <a:p>
          <a:r>
            <a:rPr lang="en-US" b="0" i="0" baseline="0" dirty="0"/>
            <a:t>Overdose: </a:t>
          </a:r>
          <a:r>
            <a:rPr lang="en-US" b="1" i="0" baseline="0" dirty="0"/>
            <a:t>respiratory depression </a:t>
          </a:r>
          <a:endParaRPr lang="en-US" dirty="0"/>
        </a:p>
      </dgm:t>
    </dgm:pt>
    <dgm:pt modelId="{EB30B4BE-F511-419F-9835-3F933187BB8E}" type="parTrans" cxnId="{D6EBB536-430A-41BF-9F32-FEDA8DA6CEB7}">
      <dgm:prSet/>
      <dgm:spPr/>
      <dgm:t>
        <a:bodyPr/>
        <a:lstStyle/>
        <a:p>
          <a:endParaRPr lang="en-US"/>
        </a:p>
      </dgm:t>
    </dgm:pt>
    <dgm:pt modelId="{53AD23E3-20D7-4A7A-994A-EC687E9896FF}" type="sibTrans" cxnId="{D6EBB536-430A-41BF-9F32-FEDA8DA6CEB7}">
      <dgm:prSet/>
      <dgm:spPr/>
      <dgm:t>
        <a:bodyPr/>
        <a:lstStyle/>
        <a:p>
          <a:endParaRPr lang="en-US"/>
        </a:p>
      </dgm:t>
    </dgm:pt>
    <dgm:pt modelId="{71BB9A4A-B872-43C8-9337-D29F6CEC9014}" type="pres">
      <dgm:prSet presAssocID="{BB3053D9-7C36-4F77-9F0C-B43D3B9A1965}" presName="vert0" presStyleCnt="0">
        <dgm:presLayoutVars>
          <dgm:dir/>
          <dgm:animOne val="branch"/>
          <dgm:animLvl val="lvl"/>
        </dgm:presLayoutVars>
      </dgm:prSet>
      <dgm:spPr/>
    </dgm:pt>
    <dgm:pt modelId="{FE7D4D28-D841-44AC-A18D-F20AA7F7A140}" type="pres">
      <dgm:prSet presAssocID="{403D3A66-C5E0-4D05-B406-C61D3361C6A2}" presName="thickLine" presStyleLbl="alignNode1" presStyleIdx="0" presStyleCnt="7"/>
      <dgm:spPr/>
    </dgm:pt>
    <dgm:pt modelId="{66366470-3EA3-4A31-AF18-186693DC306C}" type="pres">
      <dgm:prSet presAssocID="{403D3A66-C5E0-4D05-B406-C61D3361C6A2}" presName="horz1" presStyleCnt="0"/>
      <dgm:spPr/>
    </dgm:pt>
    <dgm:pt modelId="{72E585F9-587C-4835-9D0F-E5532BB43BD0}" type="pres">
      <dgm:prSet presAssocID="{403D3A66-C5E0-4D05-B406-C61D3361C6A2}" presName="tx1" presStyleLbl="revTx" presStyleIdx="0" presStyleCnt="7"/>
      <dgm:spPr/>
    </dgm:pt>
    <dgm:pt modelId="{3AA0674C-5595-4AA9-BEE7-794E3AC61499}" type="pres">
      <dgm:prSet presAssocID="{403D3A66-C5E0-4D05-B406-C61D3361C6A2}" presName="vert1" presStyleCnt="0"/>
      <dgm:spPr/>
    </dgm:pt>
    <dgm:pt modelId="{27A94C30-534A-45FB-94E9-6CF29627837D}" type="pres">
      <dgm:prSet presAssocID="{E1283ADC-8720-46B5-84F8-7E5832523E61}" presName="thickLine" presStyleLbl="alignNode1" presStyleIdx="1" presStyleCnt="7"/>
      <dgm:spPr/>
    </dgm:pt>
    <dgm:pt modelId="{2DC96925-3942-4FC2-8968-25CCA16FC853}" type="pres">
      <dgm:prSet presAssocID="{E1283ADC-8720-46B5-84F8-7E5832523E61}" presName="horz1" presStyleCnt="0"/>
      <dgm:spPr/>
    </dgm:pt>
    <dgm:pt modelId="{39B13DC7-255F-4F7B-98D6-E7A44923A38A}" type="pres">
      <dgm:prSet presAssocID="{E1283ADC-8720-46B5-84F8-7E5832523E61}" presName="tx1" presStyleLbl="revTx" presStyleIdx="1" presStyleCnt="7"/>
      <dgm:spPr/>
    </dgm:pt>
    <dgm:pt modelId="{964D68AC-41F0-4387-A03D-86214C355093}" type="pres">
      <dgm:prSet presAssocID="{E1283ADC-8720-46B5-84F8-7E5832523E61}" presName="vert1" presStyleCnt="0"/>
      <dgm:spPr/>
    </dgm:pt>
    <dgm:pt modelId="{E77DCD98-C6AC-41B2-89D8-66DED457ADD6}" type="pres">
      <dgm:prSet presAssocID="{EAA26BA1-C504-4B0F-ACEF-BF9D71FA7AB3}" presName="thickLine" presStyleLbl="alignNode1" presStyleIdx="2" presStyleCnt="7"/>
      <dgm:spPr/>
    </dgm:pt>
    <dgm:pt modelId="{02BC6747-0435-4E66-89CC-392790F076FB}" type="pres">
      <dgm:prSet presAssocID="{EAA26BA1-C504-4B0F-ACEF-BF9D71FA7AB3}" presName="horz1" presStyleCnt="0"/>
      <dgm:spPr/>
    </dgm:pt>
    <dgm:pt modelId="{B8150771-87C4-418F-8A42-90A6A2CD5432}" type="pres">
      <dgm:prSet presAssocID="{EAA26BA1-C504-4B0F-ACEF-BF9D71FA7AB3}" presName="tx1" presStyleLbl="revTx" presStyleIdx="2" presStyleCnt="7"/>
      <dgm:spPr/>
    </dgm:pt>
    <dgm:pt modelId="{D69E3B23-F1F4-4F03-AF91-D5AA93A15629}" type="pres">
      <dgm:prSet presAssocID="{EAA26BA1-C504-4B0F-ACEF-BF9D71FA7AB3}" presName="vert1" presStyleCnt="0"/>
      <dgm:spPr/>
    </dgm:pt>
    <dgm:pt modelId="{66966D64-ED8C-447B-A30F-3821D52A570E}" type="pres">
      <dgm:prSet presAssocID="{670845E3-257B-41F7-BB87-9C0EE795AB21}" presName="thickLine" presStyleLbl="alignNode1" presStyleIdx="3" presStyleCnt="7"/>
      <dgm:spPr/>
    </dgm:pt>
    <dgm:pt modelId="{7ACFE458-9A67-4DE7-BD2B-6C57AE75A31D}" type="pres">
      <dgm:prSet presAssocID="{670845E3-257B-41F7-BB87-9C0EE795AB21}" presName="horz1" presStyleCnt="0"/>
      <dgm:spPr/>
    </dgm:pt>
    <dgm:pt modelId="{504BFBD9-529F-4C4E-9F9C-1E7A1AA14545}" type="pres">
      <dgm:prSet presAssocID="{670845E3-257B-41F7-BB87-9C0EE795AB21}" presName="tx1" presStyleLbl="revTx" presStyleIdx="3" presStyleCnt="7"/>
      <dgm:spPr/>
    </dgm:pt>
    <dgm:pt modelId="{A73D6DDA-C874-4BCA-9E56-7EAD090AC18A}" type="pres">
      <dgm:prSet presAssocID="{670845E3-257B-41F7-BB87-9C0EE795AB21}" presName="vert1" presStyleCnt="0"/>
      <dgm:spPr/>
    </dgm:pt>
    <dgm:pt modelId="{80EDC866-61DF-4670-8D9E-3BC9E9E01856}" type="pres">
      <dgm:prSet presAssocID="{8141F8E0-D1BD-4093-8D56-6AC406924CB5}" presName="thickLine" presStyleLbl="alignNode1" presStyleIdx="4" presStyleCnt="7"/>
      <dgm:spPr/>
    </dgm:pt>
    <dgm:pt modelId="{79A9EC2E-168C-49A7-9BCE-F08ACED07C99}" type="pres">
      <dgm:prSet presAssocID="{8141F8E0-D1BD-4093-8D56-6AC406924CB5}" presName="horz1" presStyleCnt="0"/>
      <dgm:spPr/>
    </dgm:pt>
    <dgm:pt modelId="{A1910360-0207-4E9A-825E-2D0C81A817AB}" type="pres">
      <dgm:prSet presAssocID="{8141F8E0-D1BD-4093-8D56-6AC406924CB5}" presName="tx1" presStyleLbl="revTx" presStyleIdx="4" presStyleCnt="7"/>
      <dgm:spPr/>
    </dgm:pt>
    <dgm:pt modelId="{80E211D9-B5A2-45AC-8EF5-1D87C093EB98}" type="pres">
      <dgm:prSet presAssocID="{8141F8E0-D1BD-4093-8D56-6AC406924CB5}" presName="vert1" presStyleCnt="0"/>
      <dgm:spPr/>
    </dgm:pt>
    <dgm:pt modelId="{9B29ED80-B60D-4DC1-91BE-B470784AF91C}" type="pres">
      <dgm:prSet presAssocID="{F2F89B95-B8AE-4A91-85F7-F9D7B70A5011}" presName="thickLine" presStyleLbl="alignNode1" presStyleIdx="5" presStyleCnt="7"/>
      <dgm:spPr/>
    </dgm:pt>
    <dgm:pt modelId="{E28B8654-471A-471F-9849-B90EBA6C1F7A}" type="pres">
      <dgm:prSet presAssocID="{F2F89B95-B8AE-4A91-85F7-F9D7B70A5011}" presName="horz1" presStyleCnt="0"/>
      <dgm:spPr/>
    </dgm:pt>
    <dgm:pt modelId="{B635B5AC-75AC-4875-9425-E84AD5AC0ACD}" type="pres">
      <dgm:prSet presAssocID="{F2F89B95-B8AE-4A91-85F7-F9D7B70A5011}" presName="tx1" presStyleLbl="revTx" presStyleIdx="5" presStyleCnt="7"/>
      <dgm:spPr/>
    </dgm:pt>
    <dgm:pt modelId="{76669F35-2F54-4C78-91A6-D0F28340E7FC}" type="pres">
      <dgm:prSet presAssocID="{F2F89B95-B8AE-4A91-85F7-F9D7B70A5011}" presName="vert1" presStyleCnt="0"/>
      <dgm:spPr/>
    </dgm:pt>
    <dgm:pt modelId="{10FC0623-9CAD-4792-B2AE-A383D8F45195}" type="pres">
      <dgm:prSet presAssocID="{71420385-2803-4811-8184-CA5D915401BC}" presName="thickLine" presStyleLbl="alignNode1" presStyleIdx="6" presStyleCnt="7"/>
      <dgm:spPr/>
    </dgm:pt>
    <dgm:pt modelId="{3555E128-5167-47DA-BD79-89114918FBF4}" type="pres">
      <dgm:prSet presAssocID="{71420385-2803-4811-8184-CA5D915401BC}" presName="horz1" presStyleCnt="0"/>
      <dgm:spPr/>
    </dgm:pt>
    <dgm:pt modelId="{83495E47-D25B-451A-9FB7-97580F80300A}" type="pres">
      <dgm:prSet presAssocID="{71420385-2803-4811-8184-CA5D915401BC}" presName="tx1" presStyleLbl="revTx" presStyleIdx="6" presStyleCnt="7"/>
      <dgm:spPr/>
    </dgm:pt>
    <dgm:pt modelId="{BC912D4A-5CCF-4573-A490-9998C801013A}" type="pres">
      <dgm:prSet presAssocID="{71420385-2803-4811-8184-CA5D915401BC}" presName="vert1" presStyleCnt="0"/>
      <dgm:spPr/>
    </dgm:pt>
  </dgm:ptLst>
  <dgm:cxnLst>
    <dgm:cxn modelId="{CE03991E-B440-43B6-8212-F3307CB2FCBC}" srcId="{BB3053D9-7C36-4F77-9F0C-B43D3B9A1965}" destId="{F2F89B95-B8AE-4A91-85F7-F9D7B70A5011}" srcOrd="5" destOrd="0" parTransId="{00C646C7-ABED-4115-9D37-C56D9AB0CC43}" sibTransId="{5B72DE75-0925-4CF6-BDCD-1ECAC82847AF}"/>
    <dgm:cxn modelId="{5C2B8B34-E9C9-4040-BCEC-95B18C86973B}" srcId="{BB3053D9-7C36-4F77-9F0C-B43D3B9A1965}" destId="{EAA26BA1-C504-4B0F-ACEF-BF9D71FA7AB3}" srcOrd="2" destOrd="0" parTransId="{B1B4652F-57E9-4EB2-B364-8CABDFC66F8C}" sibTransId="{1400E7B5-4C92-4787-BBDC-25D29A273F1F}"/>
    <dgm:cxn modelId="{D6EBB536-430A-41BF-9F32-FEDA8DA6CEB7}" srcId="{BB3053D9-7C36-4F77-9F0C-B43D3B9A1965}" destId="{71420385-2803-4811-8184-CA5D915401BC}" srcOrd="6" destOrd="0" parTransId="{EB30B4BE-F511-419F-9835-3F933187BB8E}" sibTransId="{53AD23E3-20D7-4A7A-994A-EC687E9896FF}"/>
    <dgm:cxn modelId="{2472163B-10A3-4B9D-8505-07BCF1053281}" srcId="{BB3053D9-7C36-4F77-9F0C-B43D3B9A1965}" destId="{E1283ADC-8720-46B5-84F8-7E5832523E61}" srcOrd="1" destOrd="0" parTransId="{6983C8B2-65D1-4E79-8EDA-B29142D09F81}" sibTransId="{59DD3317-D339-4BDC-9082-EE8982D48AE2}"/>
    <dgm:cxn modelId="{D8072964-E750-4DE2-81D4-0F50F9692CFA}" type="presOf" srcId="{403D3A66-C5E0-4D05-B406-C61D3361C6A2}" destId="{72E585F9-587C-4835-9D0F-E5532BB43BD0}" srcOrd="0" destOrd="0" presId="urn:microsoft.com/office/officeart/2008/layout/LinedList"/>
    <dgm:cxn modelId="{C9BE5364-E67F-4BA8-8C45-B3AA8F3A1952}" type="presOf" srcId="{670845E3-257B-41F7-BB87-9C0EE795AB21}" destId="{504BFBD9-529F-4C4E-9F9C-1E7A1AA14545}" srcOrd="0" destOrd="0" presId="urn:microsoft.com/office/officeart/2008/layout/LinedList"/>
    <dgm:cxn modelId="{17EB9049-4AC6-40E4-BCBE-09CCC56AD1DB}" type="presOf" srcId="{8141F8E0-D1BD-4093-8D56-6AC406924CB5}" destId="{A1910360-0207-4E9A-825E-2D0C81A817AB}" srcOrd="0" destOrd="0" presId="urn:microsoft.com/office/officeart/2008/layout/LinedList"/>
    <dgm:cxn modelId="{CCA92F7A-C5FC-4FBB-8012-FA572AE0F6D0}" type="presOf" srcId="{F2F89B95-B8AE-4A91-85F7-F9D7B70A5011}" destId="{B635B5AC-75AC-4875-9425-E84AD5AC0ACD}" srcOrd="0" destOrd="0" presId="urn:microsoft.com/office/officeart/2008/layout/LinedList"/>
    <dgm:cxn modelId="{83CDBFAD-3A89-4FEE-8510-A8F978A27F4F}" type="presOf" srcId="{BB3053D9-7C36-4F77-9F0C-B43D3B9A1965}" destId="{71BB9A4A-B872-43C8-9337-D29F6CEC9014}" srcOrd="0" destOrd="0" presId="urn:microsoft.com/office/officeart/2008/layout/LinedList"/>
    <dgm:cxn modelId="{F5D6D6B4-7DC9-4489-95E7-26EB3FC2479E}" srcId="{BB3053D9-7C36-4F77-9F0C-B43D3B9A1965}" destId="{8141F8E0-D1BD-4093-8D56-6AC406924CB5}" srcOrd="4" destOrd="0" parTransId="{678E6E84-5C39-48D6-9925-D06BA588FEB1}" sibTransId="{4894B283-A1D4-4C5A-842D-F4864494FDE3}"/>
    <dgm:cxn modelId="{8D9B7CB7-EAED-4147-A5F5-111848B54E0A}" srcId="{BB3053D9-7C36-4F77-9F0C-B43D3B9A1965}" destId="{670845E3-257B-41F7-BB87-9C0EE795AB21}" srcOrd="3" destOrd="0" parTransId="{90C3E537-E052-4E17-827B-AAB5CBC26F9B}" sibTransId="{10FA81C3-4F90-4177-AA16-D76FD4DD7313}"/>
    <dgm:cxn modelId="{AA020DBB-51B7-429B-BF6A-1CCE5FB4454A}" type="presOf" srcId="{EAA26BA1-C504-4B0F-ACEF-BF9D71FA7AB3}" destId="{B8150771-87C4-418F-8A42-90A6A2CD5432}" srcOrd="0" destOrd="0" presId="urn:microsoft.com/office/officeart/2008/layout/LinedList"/>
    <dgm:cxn modelId="{592981C9-B984-483E-B106-E92D01568A20}" srcId="{BB3053D9-7C36-4F77-9F0C-B43D3B9A1965}" destId="{403D3A66-C5E0-4D05-B406-C61D3361C6A2}" srcOrd="0" destOrd="0" parTransId="{04D42CC5-27A7-47FE-95E7-F4EBD8B88EB5}" sibTransId="{EF2929A7-5EAD-4DF2-88EE-700F4C8BC912}"/>
    <dgm:cxn modelId="{42E3E1CE-4075-480D-A4AF-1F87B5C87C5B}" type="presOf" srcId="{E1283ADC-8720-46B5-84F8-7E5832523E61}" destId="{39B13DC7-255F-4F7B-98D6-E7A44923A38A}" srcOrd="0" destOrd="0" presId="urn:microsoft.com/office/officeart/2008/layout/LinedList"/>
    <dgm:cxn modelId="{9DAF55FA-C6DA-41EE-A829-BB49120EBD3D}" type="presOf" srcId="{71420385-2803-4811-8184-CA5D915401BC}" destId="{83495E47-D25B-451A-9FB7-97580F80300A}" srcOrd="0" destOrd="0" presId="urn:microsoft.com/office/officeart/2008/layout/LinedList"/>
    <dgm:cxn modelId="{C0A5813C-3947-4F1B-850E-B2DD4795CE27}" type="presParOf" srcId="{71BB9A4A-B872-43C8-9337-D29F6CEC9014}" destId="{FE7D4D28-D841-44AC-A18D-F20AA7F7A140}" srcOrd="0" destOrd="0" presId="urn:microsoft.com/office/officeart/2008/layout/LinedList"/>
    <dgm:cxn modelId="{D021D99B-5B4F-463F-AEE2-EA2CA5F3D763}" type="presParOf" srcId="{71BB9A4A-B872-43C8-9337-D29F6CEC9014}" destId="{66366470-3EA3-4A31-AF18-186693DC306C}" srcOrd="1" destOrd="0" presId="urn:microsoft.com/office/officeart/2008/layout/LinedList"/>
    <dgm:cxn modelId="{786C2632-0862-4DDA-B93C-A7CAD362C0F3}" type="presParOf" srcId="{66366470-3EA3-4A31-AF18-186693DC306C}" destId="{72E585F9-587C-4835-9D0F-E5532BB43BD0}" srcOrd="0" destOrd="0" presId="urn:microsoft.com/office/officeart/2008/layout/LinedList"/>
    <dgm:cxn modelId="{DFE15D65-BB06-4978-98BD-4391A6B2ABA9}" type="presParOf" srcId="{66366470-3EA3-4A31-AF18-186693DC306C}" destId="{3AA0674C-5595-4AA9-BEE7-794E3AC61499}" srcOrd="1" destOrd="0" presId="urn:microsoft.com/office/officeart/2008/layout/LinedList"/>
    <dgm:cxn modelId="{ED0217C1-C071-4237-8DB9-F9129FFA938F}" type="presParOf" srcId="{71BB9A4A-B872-43C8-9337-D29F6CEC9014}" destId="{27A94C30-534A-45FB-94E9-6CF29627837D}" srcOrd="2" destOrd="0" presId="urn:microsoft.com/office/officeart/2008/layout/LinedList"/>
    <dgm:cxn modelId="{7617DFB3-D095-4009-98C6-E36FD3755CC3}" type="presParOf" srcId="{71BB9A4A-B872-43C8-9337-D29F6CEC9014}" destId="{2DC96925-3942-4FC2-8968-25CCA16FC853}" srcOrd="3" destOrd="0" presId="urn:microsoft.com/office/officeart/2008/layout/LinedList"/>
    <dgm:cxn modelId="{5B6552DB-1F32-409E-A88D-BE1EE81CA0AA}" type="presParOf" srcId="{2DC96925-3942-4FC2-8968-25CCA16FC853}" destId="{39B13DC7-255F-4F7B-98D6-E7A44923A38A}" srcOrd="0" destOrd="0" presId="urn:microsoft.com/office/officeart/2008/layout/LinedList"/>
    <dgm:cxn modelId="{0480C958-63CB-4202-A34E-7EFCA174EAC4}" type="presParOf" srcId="{2DC96925-3942-4FC2-8968-25CCA16FC853}" destId="{964D68AC-41F0-4387-A03D-86214C355093}" srcOrd="1" destOrd="0" presId="urn:microsoft.com/office/officeart/2008/layout/LinedList"/>
    <dgm:cxn modelId="{E263B868-05A5-4D59-BF62-12F82371C4BF}" type="presParOf" srcId="{71BB9A4A-B872-43C8-9337-D29F6CEC9014}" destId="{E77DCD98-C6AC-41B2-89D8-66DED457ADD6}" srcOrd="4" destOrd="0" presId="urn:microsoft.com/office/officeart/2008/layout/LinedList"/>
    <dgm:cxn modelId="{A51C0A56-67EE-4D9E-B63F-C09AEDB339BD}" type="presParOf" srcId="{71BB9A4A-B872-43C8-9337-D29F6CEC9014}" destId="{02BC6747-0435-4E66-89CC-392790F076FB}" srcOrd="5" destOrd="0" presId="urn:microsoft.com/office/officeart/2008/layout/LinedList"/>
    <dgm:cxn modelId="{F9836ED9-D4B7-482F-A66E-08CDCC523709}" type="presParOf" srcId="{02BC6747-0435-4E66-89CC-392790F076FB}" destId="{B8150771-87C4-418F-8A42-90A6A2CD5432}" srcOrd="0" destOrd="0" presId="urn:microsoft.com/office/officeart/2008/layout/LinedList"/>
    <dgm:cxn modelId="{63998BAA-F018-4283-8C6A-AFB01D68C816}" type="presParOf" srcId="{02BC6747-0435-4E66-89CC-392790F076FB}" destId="{D69E3B23-F1F4-4F03-AF91-D5AA93A15629}" srcOrd="1" destOrd="0" presId="urn:microsoft.com/office/officeart/2008/layout/LinedList"/>
    <dgm:cxn modelId="{6EC414C7-8DD8-4B16-8D1C-7ABD2D0D3697}" type="presParOf" srcId="{71BB9A4A-B872-43C8-9337-D29F6CEC9014}" destId="{66966D64-ED8C-447B-A30F-3821D52A570E}" srcOrd="6" destOrd="0" presId="urn:microsoft.com/office/officeart/2008/layout/LinedList"/>
    <dgm:cxn modelId="{E4CD2DEC-DDE8-4F62-9AD0-50DD180D167A}" type="presParOf" srcId="{71BB9A4A-B872-43C8-9337-D29F6CEC9014}" destId="{7ACFE458-9A67-4DE7-BD2B-6C57AE75A31D}" srcOrd="7" destOrd="0" presId="urn:microsoft.com/office/officeart/2008/layout/LinedList"/>
    <dgm:cxn modelId="{CF458445-7001-4BBE-B120-2F45C05C82C5}" type="presParOf" srcId="{7ACFE458-9A67-4DE7-BD2B-6C57AE75A31D}" destId="{504BFBD9-529F-4C4E-9F9C-1E7A1AA14545}" srcOrd="0" destOrd="0" presId="urn:microsoft.com/office/officeart/2008/layout/LinedList"/>
    <dgm:cxn modelId="{D4DAE088-B853-4B62-A7B6-EF2529327D94}" type="presParOf" srcId="{7ACFE458-9A67-4DE7-BD2B-6C57AE75A31D}" destId="{A73D6DDA-C874-4BCA-9E56-7EAD090AC18A}" srcOrd="1" destOrd="0" presId="urn:microsoft.com/office/officeart/2008/layout/LinedList"/>
    <dgm:cxn modelId="{FFB2935A-57DB-42A0-B4B4-4D19C7FA3B17}" type="presParOf" srcId="{71BB9A4A-B872-43C8-9337-D29F6CEC9014}" destId="{80EDC866-61DF-4670-8D9E-3BC9E9E01856}" srcOrd="8" destOrd="0" presId="urn:microsoft.com/office/officeart/2008/layout/LinedList"/>
    <dgm:cxn modelId="{8A1F68FB-1186-44C2-8305-AC3A9083624A}" type="presParOf" srcId="{71BB9A4A-B872-43C8-9337-D29F6CEC9014}" destId="{79A9EC2E-168C-49A7-9BCE-F08ACED07C99}" srcOrd="9" destOrd="0" presId="urn:microsoft.com/office/officeart/2008/layout/LinedList"/>
    <dgm:cxn modelId="{361D28AD-1AB7-4714-85A2-DE758D425C33}" type="presParOf" srcId="{79A9EC2E-168C-49A7-9BCE-F08ACED07C99}" destId="{A1910360-0207-4E9A-825E-2D0C81A817AB}" srcOrd="0" destOrd="0" presId="urn:microsoft.com/office/officeart/2008/layout/LinedList"/>
    <dgm:cxn modelId="{58F3094A-FE42-4100-8EC4-7BA55553DABF}" type="presParOf" srcId="{79A9EC2E-168C-49A7-9BCE-F08ACED07C99}" destId="{80E211D9-B5A2-45AC-8EF5-1D87C093EB98}" srcOrd="1" destOrd="0" presId="urn:microsoft.com/office/officeart/2008/layout/LinedList"/>
    <dgm:cxn modelId="{778F7C49-6975-4653-9CB2-16F912E69EFC}" type="presParOf" srcId="{71BB9A4A-B872-43C8-9337-D29F6CEC9014}" destId="{9B29ED80-B60D-4DC1-91BE-B470784AF91C}" srcOrd="10" destOrd="0" presId="urn:microsoft.com/office/officeart/2008/layout/LinedList"/>
    <dgm:cxn modelId="{8FE7D192-749A-42CB-AB44-90A61703AED0}" type="presParOf" srcId="{71BB9A4A-B872-43C8-9337-D29F6CEC9014}" destId="{E28B8654-471A-471F-9849-B90EBA6C1F7A}" srcOrd="11" destOrd="0" presId="urn:microsoft.com/office/officeart/2008/layout/LinedList"/>
    <dgm:cxn modelId="{80E1ACEC-8905-43DC-B336-BF24247BD906}" type="presParOf" srcId="{E28B8654-471A-471F-9849-B90EBA6C1F7A}" destId="{B635B5AC-75AC-4875-9425-E84AD5AC0ACD}" srcOrd="0" destOrd="0" presId="urn:microsoft.com/office/officeart/2008/layout/LinedList"/>
    <dgm:cxn modelId="{69B6BDB7-66EC-4F92-8780-74712E5699AE}" type="presParOf" srcId="{E28B8654-471A-471F-9849-B90EBA6C1F7A}" destId="{76669F35-2F54-4C78-91A6-D0F28340E7FC}" srcOrd="1" destOrd="0" presId="urn:microsoft.com/office/officeart/2008/layout/LinedList"/>
    <dgm:cxn modelId="{6AE7C232-8B28-43A9-BF5F-E222D5751205}" type="presParOf" srcId="{71BB9A4A-B872-43C8-9337-D29F6CEC9014}" destId="{10FC0623-9CAD-4792-B2AE-A383D8F45195}" srcOrd="12" destOrd="0" presId="urn:microsoft.com/office/officeart/2008/layout/LinedList"/>
    <dgm:cxn modelId="{0C884F0D-0FF0-40CB-A01E-082530245158}" type="presParOf" srcId="{71BB9A4A-B872-43C8-9337-D29F6CEC9014}" destId="{3555E128-5167-47DA-BD79-89114918FBF4}" srcOrd="13" destOrd="0" presId="urn:microsoft.com/office/officeart/2008/layout/LinedList"/>
    <dgm:cxn modelId="{E0D19602-1023-47C4-8009-1B51BB6DA9E9}" type="presParOf" srcId="{3555E128-5167-47DA-BD79-89114918FBF4}" destId="{83495E47-D25B-451A-9FB7-97580F80300A}" srcOrd="0" destOrd="0" presId="urn:microsoft.com/office/officeart/2008/layout/LinedList"/>
    <dgm:cxn modelId="{29A1AE86-DB94-4425-B6FA-0C82C3FB71D5}" type="presParOf" srcId="{3555E128-5167-47DA-BD79-89114918FBF4}" destId="{BC912D4A-5CCF-4573-A490-9998C801013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A90B5A-26A4-40B4-B6CA-21A3C0778DF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B9FC65E-5474-4844-BDF4-C479618A8E6F}">
      <dgm:prSet/>
      <dgm:spPr/>
      <dgm:t>
        <a:bodyPr/>
        <a:lstStyle/>
        <a:p>
          <a:r>
            <a:rPr lang="en-US" b="0" i="0" baseline="0" dirty="0">
              <a:latin typeface="+mj-lt"/>
            </a:rPr>
            <a:t>Abrupt abstinence after chronic use can be </a:t>
          </a:r>
          <a:r>
            <a:rPr lang="en-US" b="1" i="0" baseline="0" dirty="0">
              <a:latin typeface="+mj-lt"/>
            </a:rPr>
            <a:t>life threatening</a:t>
          </a:r>
          <a:r>
            <a:rPr lang="en-US" b="0" i="0" baseline="0" dirty="0"/>
            <a:t>.</a:t>
          </a:r>
          <a:endParaRPr lang="en-US" dirty="0"/>
        </a:p>
      </dgm:t>
    </dgm:pt>
    <dgm:pt modelId="{73A1BC6F-4A9C-4546-AE0C-DBC687569998}" type="parTrans" cxnId="{45E4A763-F456-451A-A5A1-0C765324D04F}">
      <dgm:prSet/>
      <dgm:spPr/>
      <dgm:t>
        <a:bodyPr/>
        <a:lstStyle/>
        <a:p>
          <a:endParaRPr lang="en-US"/>
        </a:p>
      </dgm:t>
    </dgm:pt>
    <dgm:pt modelId="{F6E2E56B-37A2-4B08-BAA6-707E65D1F9D5}" type="sibTrans" cxnId="{45E4A763-F456-451A-A5A1-0C765324D04F}">
      <dgm:prSet/>
      <dgm:spPr/>
      <dgm:t>
        <a:bodyPr/>
        <a:lstStyle/>
        <a:p>
          <a:endParaRPr lang="en-US"/>
        </a:p>
      </dgm:t>
    </dgm:pt>
    <dgm:pt modelId="{8A7D0860-9972-4AEB-9563-B70C39D1FED1}">
      <dgm:prSet/>
      <dgm:spPr/>
      <dgm:t>
        <a:bodyPr/>
        <a:lstStyle/>
        <a:p>
          <a:r>
            <a:rPr lang="en-US" b="1" i="0" baseline="0" dirty="0">
              <a:solidFill>
                <a:srgbClr val="FF0000"/>
              </a:solidFill>
            </a:rPr>
            <a:t>Clinical Presentation :</a:t>
          </a:r>
          <a:endParaRPr lang="en-US" dirty="0">
            <a:solidFill>
              <a:srgbClr val="FF0000"/>
            </a:solidFill>
          </a:endParaRPr>
        </a:p>
      </dgm:t>
    </dgm:pt>
    <dgm:pt modelId="{EEE6F386-438E-45D6-85D5-5DBF0313207C}" type="parTrans" cxnId="{E74433D5-650F-4A75-9C7C-FE4700AD8308}">
      <dgm:prSet/>
      <dgm:spPr/>
      <dgm:t>
        <a:bodyPr/>
        <a:lstStyle/>
        <a:p>
          <a:endParaRPr lang="en-US"/>
        </a:p>
      </dgm:t>
    </dgm:pt>
    <dgm:pt modelId="{1B75779F-A461-4409-A97B-AD86B9345B87}" type="sibTrans" cxnId="{E74433D5-650F-4A75-9C7C-FE4700AD8308}">
      <dgm:prSet/>
      <dgm:spPr/>
      <dgm:t>
        <a:bodyPr/>
        <a:lstStyle/>
        <a:p>
          <a:endParaRPr lang="en-US"/>
        </a:p>
      </dgm:t>
    </dgm:pt>
    <dgm:pt modelId="{9E8DD33F-2EC4-4E9A-94FD-9CF5F20BBB09}">
      <dgm:prSet/>
      <dgm:spPr/>
      <dgm:t>
        <a:bodyPr/>
        <a:lstStyle/>
        <a:p>
          <a:r>
            <a:rPr lang="en-US" b="0" i="0" baseline="0" dirty="0"/>
            <a:t>S</a:t>
          </a:r>
          <a:r>
            <a:rPr lang="en-US" b="0" i="0" baseline="0" dirty="0">
              <a:latin typeface="+mj-lt"/>
            </a:rPr>
            <a:t>igns and symptoms of withdrawal are the same as these of alcohol withdrawal</a:t>
          </a:r>
          <a:r>
            <a:rPr lang="en-US" b="0" i="0" baseline="0" dirty="0"/>
            <a:t>. </a:t>
          </a:r>
          <a:endParaRPr lang="en-US" dirty="0"/>
        </a:p>
      </dgm:t>
    </dgm:pt>
    <dgm:pt modelId="{CFD7FD83-83CB-4C85-8227-9FD0DE089CFA}" type="parTrans" cxnId="{B7DB45C2-5DF1-4098-9E5C-F8479B2A5F64}">
      <dgm:prSet/>
      <dgm:spPr/>
      <dgm:t>
        <a:bodyPr/>
        <a:lstStyle/>
        <a:p>
          <a:endParaRPr lang="en-US"/>
        </a:p>
      </dgm:t>
    </dgm:pt>
    <dgm:pt modelId="{6B0861A8-8789-4D03-A063-816BC49F12FF}" type="sibTrans" cxnId="{B7DB45C2-5DF1-4098-9E5C-F8479B2A5F64}">
      <dgm:prSet/>
      <dgm:spPr/>
      <dgm:t>
        <a:bodyPr/>
        <a:lstStyle/>
        <a:p>
          <a:endParaRPr lang="en-US"/>
        </a:p>
      </dgm:t>
    </dgm:pt>
    <dgm:pt modelId="{46A5478D-174E-4235-9919-121C30A8A8DF}">
      <dgm:prSet/>
      <dgm:spPr/>
      <dgm:t>
        <a:bodyPr/>
        <a:lstStyle/>
        <a:p>
          <a:r>
            <a:rPr lang="en-US" b="0" i="0" baseline="0" dirty="0">
              <a:latin typeface="+mj-lt"/>
            </a:rPr>
            <a:t>Tonic-</a:t>
          </a:r>
          <a:r>
            <a:rPr lang="en-US" b="0" i="0" baseline="0" dirty="0" err="1">
              <a:latin typeface="+mj-lt"/>
            </a:rPr>
            <a:t>clonic</a:t>
          </a:r>
          <a:r>
            <a:rPr lang="en-US" b="0" i="0" baseline="0" dirty="0">
              <a:latin typeface="+mj-lt"/>
            </a:rPr>
            <a:t> seizures may occur and can be </a:t>
          </a:r>
          <a:r>
            <a:rPr lang="en-US" b="1" i="0" baseline="0" dirty="0">
              <a:latin typeface="+mj-lt"/>
            </a:rPr>
            <a:t>life threatening</a:t>
          </a:r>
          <a:r>
            <a:rPr lang="en-US" b="1" i="0" baseline="0" dirty="0"/>
            <a:t>.</a:t>
          </a:r>
          <a:endParaRPr lang="en-US" dirty="0"/>
        </a:p>
      </dgm:t>
    </dgm:pt>
    <dgm:pt modelId="{831CA812-454C-481B-AB1A-2F3C38C9DEB6}" type="parTrans" cxnId="{0D318DFF-6A76-4507-8326-72B66BFFD534}">
      <dgm:prSet/>
      <dgm:spPr/>
      <dgm:t>
        <a:bodyPr/>
        <a:lstStyle/>
        <a:p>
          <a:endParaRPr lang="en-US"/>
        </a:p>
      </dgm:t>
    </dgm:pt>
    <dgm:pt modelId="{6DF0EF2C-6061-48C8-A14E-E246FE02F9F5}" type="sibTrans" cxnId="{0D318DFF-6A76-4507-8326-72B66BFFD534}">
      <dgm:prSet/>
      <dgm:spPr/>
      <dgm:t>
        <a:bodyPr/>
        <a:lstStyle/>
        <a:p>
          <a:endParaRPr lang="en-US"/>
        </a:p>
      </dgm:t>
    </dgm:pt>
    <dgm:pt modelId="{8A55BF89-3539-46FC-A49B-01BB5538DCBA}">
      <dgm:prSet/>
      <dgm:spPr/>
      <dgm:t>
        <a:bodyPr/>
        <a:lstStyle/>
        <a:p>
          <a:r>
            <a:rPr lang="en-US" b="1" i="0" baseline="0" dirty="0">
              <a:solidFill>
                <a:srgbClr val="FF0000"/>
              </a:solidFill>
            </a:rPr>
            <a:t>Treatment :</a:t>
          </a:r>
          <a:endParaRPr lang="en-US" dirty="0">
            <a:solidFill>
              <a:srgbClr val="FF0000"/>
            </a:solidFill>
          </a:endParaRPr>
        </a:p>
      </dgm:t>
    </dgm:pt>
    <dgm:pt modelId="{D1FA3806-3DBE-4A25-92A7-E726712EBCD9}" type="parTrans" cxnId="{467C7FC1-47EA-4AE0-A632-F0EA089E1D5D}">
      <dgm:prSet/>
      <dgm:spPr/>
      <dgm:t>
        <a:bodyPr/>
        <a:lstStyle/>
        <a:p>
          <a:endParaRPr lang="en-US"/>
        </a:p>
      </dgm:t>
    </dgm:pt>
    <dgm:pt modelId="{4CBEAA58-2065-462F-AE33-B579FCFAEA50}" type="sibTrans" cxnId="{467C7FC1-47EA-4AE0-A632-F0EA089E1D5D}">
      <dgm:prSet/>
      <dgm:spPr/>
      <dgm:t>
        <a:bodyPr/>
        <a:lstStyle/>
        <a:p>
          <a:endParaRPr lang="en-US"/>
        </a:p>
      </dgm:t>
    </dgm:pt>
    <dgm:pt modelId="{0DFD0443-993F-454A-8510-66D5EA06747C}">
      <dgm:prSet/>
      <dgm:spPr/>
      <dgm:t>
        <a:bodyPr/>
        <a:lstStyle/>
        <a:p>
          <a:r>
            <a:rPr lang="en-US" b="0" i="0" baseline="0" dirty="0">
              <a:latin typeface="+mj-lt"/>
            </a:rPr>
            <a:t>Benzodiazepines (stabilize patient, then taper gradually).</a:t>
          </a:r>
          <a:endParaRPr lang="en-US" dirty="0">
            <a:latin typeface="+mj-lt"/>
          </a:endParaRPr>
        </a:p>
      </dgm:t>
    </dgm:pt>
    <dgm:pt modelId="{6091AA12-39BE-4D76-9F5B-8A6325B02BF3}" type="parTrans" cxnId="{8A658466-4698-4325-BF73-7F4E95148748}">
      <dgm:prSet/>
      <dgm:spPr/>
      <dgm:t>
        <a:bodyPr/>
        <a:lstStyle/>
        <a:p>
          <a:endParaRPr lang="en-US"/>
        </a:p>
      </dgm:t>
    </dgm:pt>
    <dgm:pt modelId="{35F52B5F-9FC7-440E-BA84-F944D51F663F}" type="sibTrans" cxnId="{8A658466-4698-4325-BF73-7F4E95148748}">
      <dgm:prSet/>
      <dgm:spPr/>
      <dgm:t>
        <a:bodyPr/>
        <a:lstStyle/>
        <a:p>
          <a:endParaRPr lang="en-US"/>
        </a:p>
      </dgm:t>
    </dgm:pt>
    <dgm:pt modelId="{1E41E56B-6983-4F7C-8274-935701C1570C}" type="pres">
      <dgm:prSet presAssocID="{CEA90B5A-26A4-40B4-B6CA-21A3C0778DFF}" presName="vert0" presStyleCnt="0">
        <dgm:presLayoutVars>
          <dgm:dir/>
          <dgm:animOne val="branch"/>
          <dgm:animLvl val="lvl"/>
        </dgm:presLayoutVars>
      </dgm:prSet>
      <dgm:spPr/>
    </dgm:pt>
    <dgm:pt modelId="{936F55AA-99BE-4751-BAF6-6A4347AE425D}" type="pres">
      <dgm:prSet presAssocID="{9B9FC65E-5474-4844-BDF4-C479618A8E6F}" presName="thickLine" presStyleLbl="alignNode1" presStyleIdx="0" presStyleCnt="6"/>
      <dgm:spPr/>
    </dgm:pt>
    <dgm:pt modelId="{52C1CE33-CCEB-4D5C-8744-B9227B486631}" type="pres">
      <dgm:prSet presAssocID="{9B9FC65E-5474-4844-BDF4-C479618A8E6F}" presName="horz1" presStyleCnt="0"/>
      <dgm:spPr/>
    </dgm:pt>
    <dgm:pt modelId="{0DD2753B-82F6-4464-9794-88DE0DB5F157}" type="pres">
      <dgm:prSet presAssocID="{9B9FC65E-5474-4844-BDF4-C479618A8E6F}" presName="tx1" presStyleLbl="revTx" presStyleIdx="0" presStyleCnt="6"/>
      <dgm:spPr/>
    </dgm:pt>
    <dgm:pt modelId="{CB7F7AF5-AEDD-4EB7-B0C6-761A57335C95}" type="pres">
      <dgm:prSet presAssocID="{9B9FC65E-5474-4844-BDF4-C479618A8E6F}" presName="vert1" presStyleCnt="0"/>
      <dgm:spPr/>
    </dgm:pt>
    <dgm:pt modelId="{D7545272-4DE1-4337-99AF-63FDC9ED7EC0}" type="pres">
      <dgm:prSet presAssocID="{8A7D0860-9972-4AEB-9563-B70C39D1FED1}" presName="thickLine" presStyleLbl="alignNode1" presStyleIdx="1" presStyleCnt="6"/>
      <dgm:spPr/>
    </dgm:pt>
    <dgm:pt modelId="{AA767421-063E-44DC-A84A-7D2CA0210FE9}" type="pres">
      <dgm:prSet presAssocID="{8A7D0860-9972-4AEB-9563-B70C39D1FED1}" presName="horz1" presStyleCnt="0"/>
      <dgm:spPr/>
    </dgm:pt>
    <dgm:pt modelId="{66559F21-C1A5-4F94-A000-215679FF33B7}" type="pres">
      <dgm:prSet presAssocID="{8A7D0860-9972-4AEB-9563-B70C39D1FED1}" presName="tx1" presStyleLbl="revTx" presStyleIdx="1" presStyleCnt="6"/>
      <dgm:spPr/>
    </dgm:pt>
    <dgm:pt modelId="{3EF653F2-D037-4D16-A3AE-F77AB0208AE6}" type="pres">
      <dgm:prSet presAssocID="{8A7D0860-9972-4AEB-9563-B70C39D1FED1}" presName="vert1" presStyleCnt="0"/>
      <dgm:spPr/>
    </dgm:pt>
    <dgm:pt modelId="{1FC25980-EAED-4B8E-B17F-680A7C2E981A}" type="pres">
      <dgm:prSet presAssocID="{9E8DD33F-2EC4-4E9A-94FD-9CF5F20BBB09}" presName="thickLine" presStyleLbl="alignNode1" presStyleIdx="2" presStyleCnt="6"/>
      <dgm:spPr/>
    </dgm:pt>
    <dgm:pt modelId="{017FDA68-C158-4180-B641-BE03278172E0}" type="pres">
      <dgm:prSet presAssocID="{9E8DD33F-2EC4-4E9A-94FD-9CF5F20BBB09}" presName="horz1" presStyleCnt="0"/>
      <dgm:spPr/>
    </dgm:pt>
    <dgm:pt modelId="{06915B4E-7DA6-4E8E-8C99-76678006D3E0}" type="pres">
      <dgm:prSet presAssocID="{9E8DD33F-2EC4-4E9A-94FD-9CF5F20BBB09}" presName="tx1" presStyleLbl="revTx" presStyleIdx="2" presStyleCnt="6"/>
      <dgm:spPr/>
    </dgm:pt>
    <dgm:pt modelId="{7A524690-D900-480F-94A3-7FD26BAC8FB9}" type="pres">
      <dgm:prSet presAssocID="{9E8DD33F-2EC4-4E9A-94FD-9CF5F20BBB09}" presName="vert1" presStyleCnt="0"/>
      <dgm:spPr/>
    </dgm:pt>
    <dgm:pt modelId="{2A41E2A4-7B29-4F73-80CA-B2A48B03561A}" type="pres">
      <dgm:prSet presAssocID="{46A5478D-174E-4235-9919-121C30A8A8DF}" presName="thickLine" presStyleLbl="alignNode1" presStyleIdx="3" presStyleCnt="6"/>
      <dgm:spPr/>
    </dgm:pt>
    <dgm:pt modelId="{11E736B0-05CE-4442-B593-7A7DAF2C0063}" type="pres">
      <dgm:prSet presAssocID="{46A5478D-174E-4235-9919-121C30A8A8DF}" presName="horz1" presStyleCnt="0"/>
      <dgm:spPr/>
    </dgm:pt>
    <dgm:pt modelId="{786C2659-166E-4DF1-8CBA-BCDB3796B6F5}" type="pres">
      <dgm:prSet presAssocID="{46A5478D-174E-4235-9919-121C30A8A8DF}" presName="tx1" presStyleLbl="revTx" presStyleIdx="3" presStyleCnt="6"/>
      <dgm:spPr/>
    </dgm:pt>
    <dgm:pt modelId="{8109ED99-214E-4667-9B75-79106C1A9BB8}" type="pres">
      <dgm:prSet presAssocID="{46A5478D-174E-4235-9919-121C30A8A8DF}" presName="vert1" presStyleCnt="0"/>
      <dgm:spPr/>
    </dgm:pt>
    <dgm:pt modelId="{9B7932A2-37FF-4082-BB0B-6AC8CA71F970}" type="pres">
      <dgm:prSet presAssocID="{8A55BF89-3539-46FC-A49B-01BB5538DCBA}" presName="thickLine" presStyleLbl="alignNode1" presStyleIdx="4" presStyleCnt="6"/>
      <dgm:spPr/>
    </dgm:pt>
    <dgm:pt modelId="{05F84ABD-7952-41FC-9839-EB404C6F0C6B}" type="pres">
      <dgm:prSet presAssocID="{8A55BF89-3539-46FC-A49B-01BB5538DCBA}" presName="horz1" presStyleCnt="0"/>
      <dgm:spPr/>
    </dgm:pt>
    <dgm:pt modelId="{537B855C-AD6C-423C-9B8D-A997CA219D15}" type="pres">
      <dgm:prSet presAssocID="{8A55BF89-3539-46FC-A49B-01BB5538DCBA}" presName="tx1" presStyleLbl="revTx" presStyleIdx="4" presStyleCnt="6"/>
      <dgm:spPr/>
    </dgm:pt>
    <dgm:pt modelId="{9D9974BE-EFC9-4B22-A4B6-DB65416953F7}" type="pres">
      <dgm:prSet presAssocID="{8A55BF89-3539-46FC-A49B-01BB5538DCBA}" presName="vert1" presStyleCnt="0"/>
      <dgm:spPr/>
    </dgm:pt>
    <dgm:pt modelId="{E8ED18D1-A91F-418E-AC41-D7A088ADC5DE}" type="pres">
      <dgm:prSet presAssocID="{0DFD0443-993F-454A-8510-66D5EA06747C}" presName="thickLine" presStyleLbl="alignNode1" presStyleIdx="5" presStyleCnt="6"/>
      <dgm:spPr/>
    </dgm:pt>
    <dgm:pt modelId="{028C5D0E-E801-4964-9CBC-E4B7017EDE1E}" type="pres">
      <dgm:prSet presAssocID="{0DFD0443-993F-454A-8510-66D5EA06747C}" presName="horz1" presStyleCnt="0"/>
      <dgm:spPr/>
    </dgm:pt>
    <dgm:pt modelId="{2B30E0DA-09E1-406C-892B-A63617C6FAB3}" type="pres">
      <dgm:prSet presAssocID="{0DFD0443-993F-454A-8510-66D5EA06747C}" presName="tx1" presStyleLbl="revTx" presStyleIdx="5" presStyleCnt="6"/>
      <dgm:spPr/>
    </dgm:pt>
    <dgm:pt modelId="{DFE5C65D-09BD-480C-A80D-B9E4D403C59D}" type="pres">
      <dgm:prSet presAssocID="{0DFD0443-993F-454A-8510-66D5EA06747C}" presName="vert1" presStyleCnt="0"/>
      <dgm:spPr/>
    </dgm:pt>
  </dgm:ptLst>
  <dgm:cxnLst>
    <dgm:cxn modelId="{B7D82304-1E3D-4F9C-8787-6862692DD241}" type="presOf" srcId="{0DFD0443-993F-454A-8510-66D5EA06747C}" destId="{2B30E0DA-09E1-406C-892B-A63617C6FAB3}" srcOrd="0" destOrd="0" presId="urn:microsoft.com/office/officeart/2008/layout/LinedList"/>
    <dgm:cxn modelId="{8CD6172E-A596-4367-BDC5-2E5B4A49C2DF}" type="presOf" srcId="{8A55BF89-3539-46FC-A49B-01BB5538DCBA}" destId="{537B855C-AD6C-423C-9B8D-A997CA219D15}" srcOrd="0" destOrd="0" presId="urn:microsoft.com/office/officeart/2008/layout/LinedList"/>
    <dgm:cxn modelId="{7C1E1B37-9747-43AD-A0BF-1B0EE69A501A}" type="presOf" srcId="{46A5478D-174E-4235-9919-121C30A8A8DF}" destId="{786C2659-166E-4DF1-8CBA-BCDB3796B6F5}" srcOrd="0" destOrd="0" presId="urn:microsoft.com/office/officeart/2008/layout/LinedList"/>
    <dgm:cxn modelId="{5B329D3D-119F-4B90-8351-AE99C8A66D1E}" type="presOf" srcId="{8A7D0860-9972-4AEB-9563-B70C39D1FED1}" destId="{66559F21-C1A5-4F94-A000-215679FF33B7}" srcOrd="0" destOrd="0" presId="urn:microsoft.com/office/officeart/2008/layout/LinedList"/>
    <dgm:cxn modelId="{45E4A763-F456-451A-A5A1-0C765324D04F}" srcId="{CEA90B5A-26A4-40B4-B6CA-21A3C0778DFF}" destId="{9B9FC65E-5474-4844-BDF4-C479618A8E6F}" srcOrd="0" destOrd="0" parTransId="{73A1BC6F-4A9C-4546-AE0C-DBC687569998}" sibTransId="{F6E2E56B-37A2-4B08-BAA6-707E65D1F9D5}"/>
    <dgm:cxn modelId="{EA49BB43-9468-42B9-928C-DECCC502FA43}" type="presOf" srcId="{9E8DD33F-2EC4-4E9A-94FD-9CF5F20BBB09}" destId="{06915B4E-7DA6-4E8E-8C99-76678006D3E0}" srcOrd="0" destOrd="0" presId="urn:microsoft.com/office/officeart/2008/layout/LinedList"/>
    <dgm:cxn modelId="{8A658466-4698-4325-BF73-7F4E95148748}" srcId="{CEA90B5A-26A4-40B4-B6CA-21A3C0778DFF}" destId="{0DFD0443-993F-454A-8510-66D5EA06747C}" srcOrd="5" destOrd="0" parTransId="{6091AA12-39BE-4D76-9F5B-8A6325B02BF3}" sibTransId="{35F52B5F-9FC7-440E-BA84-F944D51F663F}"/>
    <dgm:cxn modelId="{F0FD17A0-2FD2-4DDF-AD50-5FBB299E862F}" type="presOf" srcId="{CEA90B5A-26A4-40B4-B6CA-21A3C0778DFF}" destId="{1E41E56B-6983-4F7C-8274-935701C1570C}" srcOrd="0" destOrd="0" presId="urn:microsoft.com/office/officeart/2008/layout/LinedList"/>
    <dgm:cxn modelId="{467C7FC1-47EA-4AE0-A632-F0EA089E1D5D}" srcId="{CEA90B5A-26A4-40B4-B6CA-21A3C0778DFF}" destId="{8A55BF89-3539-46FC-A49B-01BB5538DCBA}" srcOrd="4" destOrd="0" parTransId="{D1FA3806-3DBE-4A25-92A7-E726712EBCD9}" sibTransId="{4CBEAA58-2065-462F-AE33-B579FCFAEA50}"/>
    <dgm:cxn modelId="{B7DB45C2-5DF1-4098-9E5C-F8479B2A5F64}" srcId="{CEA90B5A-26A4-40B4-B6CA-21A3C0778DFF}" destId="{9E8DD33F-2EC4-4E9A-94FD-9CF5F20BBB09}" srcOrd="2" destOrd="0" parTransId="{CFD7FD83-83CB-4C85-8227-9FD0DE089CFA}" sibTransId="{6B0861A8-8789-4D03-A063-816BC49F12FF}"/>
    <dgm:cxn modelId="{E74433D5-650F-4A75-9C7C-FE4700AD8308}" srcId="{CEA90B5A-26A4-40B4-B6CA-21A3C0778DFF}" destId="{8A7D0860-9972-4AEB-9563-B70C39D1FED1}" srcOrd="1" destOrd="0" parTransId="{EEE6F386-438E-45D6-85D5-5DBF0313207C}" sibTransId="{1B75779F-A461-4409-A97B-AD86B9345B87}"/>
    <dgm:cxn modelId="{91DA4BE0-0586-4DE7-AEA0-709D799F6148}" type="presOf" srcId="{9B9FC65E-5474-4844-BDF4-C479618A8E6F}" destId="{0DD2753B-82F6-4464-9794-88DE0DB5F157}" srcOrd="0" destOrd="0" presId="urn:microsoft.com/office/officeart/2008/layout/LinedList"/>
    <dgm:cxn modelId="{0D318DFF-6A76-4507-8326-72B66BFFD534}" srcId="{CEA90B5A-26A4-40B4-B6CA-21A3C0778DFF}" destId="{46A5478D-174E-4235-9919-121C30A8A8DF}" srcOrd="3" destOrd="0" parTransId="{831CA812-454C-481B-AB1A-2F3C38C9DEB6}" sibTransId="{6DF0EF2C-6061-48C8-A14E-E246FE02F9F5}"/>
    <dgm:cxn modelId="{A053AEC5-768D-4AD4-8212-E82F604AFE51}" type="presParOf" srcId="{1E41E56B-6983-4F7C-8274-935701C1570C}" destId="{936F55AA-99BE-4751-BAF6-6A4347AE425D}" srcOrd="0" destOrd="0" presId="urn:microsoft.com/office/officeart/2008/layout/LinedList"/>
    <dgm:cxn modelId="{FB7578AD-6B8E-4463-9070-2B5847A04C95}" type="presParOf" srcId="{1E41E56B-6983-4F7C-8274-935701C1570C}" destId="{52C1CE33-CCEB-4D5C-8744-B9227B486631}" srcOrd="1" destOrd="0" presId="urn:microsoft.com/office/officeart/2008/layout/LinedList"/>
    <dgm:cxn modelId="{0B73DDCB-2696-4733-AC56-E8572ACD554B}" type="presParOf" srcId="{52C1CE33-CCEB-4D5C-8744-B9227B486631}" destId="{0DD2753B-82F6-4464-9794-88DE0DB5F157}" srcOrd="0" destOrd="0" presId="urn:microsoft.com/office/officeart/2008/layout/LinedList"/>
    <dgm:cxn modelId="{BE0E9892-AF7A-4B58-9069-BFAB2968A859}" type="presParOf" srcId="{52C1CE33-CCEB-4D5C-8744-B9227B486631}" destId="{CB7F7AF5-AEDD-4EB7-B0C6-761A57335C95}" srcOrd="1" destOrd="0" presId="urn:microsoft.com/office/officeart/2008/layout/LinedList"/>
    <dgm:cxn modelId="{9249390F-8F76-4AFB-820F-50A2297427E4}" type="presParOf" srcId="{1E41E56B-6983-4F7C-8274-935701C1570C}" destId="{D7545272-4DE1-4337-99AF-63FDC9ED7EC0}" srcOrd="2" destOrd="0" presId="urn:microsoft.com/office/officeart/2008/layout/LinedList"/>
    <dgm:cxn modelId="{425E4372-0DD6-4212-BFDE-87380161F652}" type="presParOf" srcId="{1E41E56B-6983-4F7C-8274-935701C1570C}" destId="{AA767421-063E-44DC-A84A-7D2CA0210FE9}" srcOrd="3" destOrd="0" presId="urn:microsoft.com/office/officeart/2008/layout/LinedList"/>
    <dgm:cxn modelId="{FCBACEEB-03DD-4046-8D47-61BF44424650}" type="presParOf" srcId="{AA767421-063E-44DC-A84A-7D2CA0210FE9}" destId="{66559F21-C1A5-4F94-A000-215679FF33B7}" srcOrd="0" destOrd="0" presId="urn:microsoft.com/office/officeart/2008/layout/LinedList"/>
    <dgm:cxn modelId="{3E416612-6EF6-411B-9658-888891A10F56}" type="presParOf" srcId="{AA767421-063E-44DC-A84A-7D2CA0210FE9}" destId="{3EF653F2-D037-4D16-A3AE-F77AB0208AE6}" srcOrd="1" destOrd="0" presId="urn:microsoft.com/office/officeart/2008/layout/LinedList"/>
    <dgm:cxn modelId="{C15501EC-B0F9-408B-A1D2-440F82449153}" type="presParOf" srcId="{1E41E56B-6983-4F7C-8274-935701C1570C}" destId="{1FC25980-EAED-4B8E-B17F-680A7C2E981A}" srcOrd="4" destOrd="0" presId="urn:microsoft.com/office/officeart/2008/layout/LinedList"/>
    <dgm:cxn modelId="{C8EDA32D-1894-45F4-BF88-B4C1224C8961}" type="presParOf" srcId="{1E41E56B-6983-4F7C-8274-935701C1570C}" destId="{017FDA68-C158-4180-B641-BE03278172E0}" srcOrd="5" destOrd="0" presId="urn:microsoft.com/office/officeart/2008/layout/LinedList"/>
    <dgm:cxn modelId="{5F9E3BB2-1EE2-4C31-9574-6E6197D27105}" type="presParOf" srcId="{017FDA68-C158-4180-B641-BE03278172E0}" destId="{06915B4E-7DA6-4E8E-8C99-76678006D3E0}" srcOrd="0" destOrd="0" presId="urn:microsoft.com/office/officeart/2008/layout/LinedList"/>
    <dgm:cxn modelId="{6924BE8C-38CF-4A22-A98E-0E8930FB41BF}" type="presParOf" srcId="{017FDA68-C158-4180-B641-BE03278172E0}" destId="{7A524690-D900-480F-94A3-7FD26BAC8FB9}" srcOrd="1" destOrd="0" presId="urn:microsoft.com/office/officeart/2008/layout/LinedList"/>
    <dgm:cxn modelId="{14D16B4A-9890-417D-A393-BC4B89365459}" type="presParOf" srcId="{1E41E56B-6983-4F7C-8274-935701C1570C}" destId="{2A41E2A4-7B29-4F73-80CA-B2A48B03561A}" srcOrd="6" destOrd="0" presId="urn:microsoft.com/office/officeart/2008/layout/LinedList"/>
    <dgm:cxn modelId="{C538D595-1956-4C7D-82E7-E898CB419144}" type="presParOf" srcId="{1E41E56B-6983-4F7C-8274-935701C1570C}" destId="{11E736B0-05CE-4442-B593-7A7DAF2C0063}" srcOrd="7" destOrd="0" presId="urn:microsoft.com/office/officeart/2008/layout/LinedList"/>
    <dgm:cxn modelId="{7B042178-ECD9-4ADC-AA95-6CFCAE9132B4}" type="presParOf" srcId="{11E736B0-05CE-4442-B593-7A7DAF2C0063}" destId="{786C2659-166E-4DF1-8CBA-BCDB3796B6F5}" srcOrd="0" destOrd="0" presId="urn:microsoft.com/office/officeart/2008/layout/LinedList"/>
    <dgm:cxn modelId="{6FC91A26-8040-470C-9BFF-94AB0B78E5AA}" type="presParOf" srcId="{11E736B0-05CE-4442-B593-7A7DAF2C0063}" destId="{8109ED99-214E-4667-9B75-79106C1A9BB8}" srcOrd="1" destOrd="0" presId="urn:microsoft.com/office/officeart/2008/layout/LinedList"/>
    <dgm:cxn modelId="{E2B90AFB-3C18-4901-ACB6-C1FFB24301D0}" type="presParOf" srcId="{1E41E56B-6983-4F7C-8274-935701C1570C}" destId="{9B7932A2-37FF-4082-BB0B-6AC8CA71F970}" srcOrd="8" destOrd="0" presId="urn:microsoft.com/office/officeart/2008/layout/LinedList"/>
    <dgm:cxn modelId="{D0DC0471-14A4-4916-9734-F0788C2F1097}" type="presParOf" srcId="{1E41E56B-6983-4F7C-8274-935701C1570C}" destId="{05F84ABD-7952-41FC-9839-EB404C6F0C6B}" srcOrd="9" destOrd="0" presId="urn:microsoft.com/office/officeart/2008/layout/LinedList"/>
    <dgm:cxn modelId="{6550CA73-3CBE-4DC3-95E0-9612E250BF57}" type="presParOf" srcId="{05F84ABD-7952-41FC-9839-EB404C6F0C6B}" destId="{537B855C-AD6C-423C-9B8D-A997CA219D15}" srcOrd="0" destOrd="0" presId="urn:microsoft.com/office/officeart/2008/layout/LinedList"/>
    <dgm:cxn modelId="{4A41521A-A32F-4D9F-87EE-FCEEB9690E6F}" type="presParOf" srcId="{05F84ABD-7952-41FC-9839-EB404C6F0C6B}" destId="{9D9974BE-EFC9-4B22-A4B6-DB65416953F7}" srcOrd="1" destOrd="0" presId="urn:microsoft.com/office/officeart/2008/layout/LinedList"/>
    <dgm:cxn modelId="{287351F4-8C23-4705-B08E-A3217ABDB0EA}" type="presParOf" srcId="{1E41E56B-6983-4F7C-8274-935701C1570C}" destId="{E8ED18D1-A91F-418E-AC41-D7A088ADC5DE}" srcOrd="10" destOrd="0" presId="urn:microsoft.com/office/officeart/2008/layout/LinedList"/>
    <dgm:cxn modelId="{936A9776-9F8F-4817-BE77-0B1E458AA778}" type="presParOf" srcId="{1E41E56B-6983-4F7C-8274-935701C1570C}" destId="{028C5D0E-E801-4964-9CBC-E4B7017EDE1E}" srcOrd="11" destOrd="0" presId="urn:microsoft.com/office/officeart/2008/layout/LinedList"/>
    <dgm:cxn modelId="{9B4EB051-DAA6-4CC1-BA98-3319CC730B37}" type="presParOf" srcId="{028C5D0E-E801-4964-9CBC-E4B7017EDE1E}" destId="{2B30E0DA-09E1-406C-892B-A63617C6FAB3}" srcOrd="0" destOrd="0" presId="urn:microsoft.com/office/officeart/2008/layout/LinedList"/>
    <dgm:cxn modelId="{8B350604-2972-49DD-A7F9-17EC967626F7}" type="presParOf" srcId="{028C5D0E-E801-4964-9CBC-E4B7017EDE1E}" destId="{DFE5C65D-09BD-480C-A80D-B9E4D403C59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16022-EAF8-4D6B-B3CD-4D393B542A6C}">
      <dsp:nvSpPr>
        <dsp:cNvPr id="0" name=""/>
        <dsp:cNvSpPr/>
      </dsp:nvSpPr>
      <dsp:spPr>
        <a:xfrm>
          <a:off x="0" y="3155"/>
          <a:ext cx="64557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CCD012-CC8A-4A4B-BC13-4A4B2208A58B}">
      <dsp:nvSpPr>
        <dsp:cNvPr id="0" name=""/>
        <dsp:cNvSpPr/>
      </dsp:nvSpPr>
      <dsp:spPr>
        <a:xfrm>
          <a:off x="0" y="3155"/>
          <a:ext cx="1291153" cy="6455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1" kern="1200" baseline="0" dirty="0">
              <a:solidFill>
                <a:srgbClr val="FF0000"/>
              </a:solidFill>
            </a:rPr>
            <a:t>Second-line treatments</a:t>
          </a:r>
          <a:r>
            <a:rPr lang="en-US" sz="1800" b="0" i="1" kern="1200" baseline="0" dirty="0"/>
            <a:t>:</a:t>
          </a:r>
          <a:endParaRPr lang="en-US" sz="1800" kern="1200" dirty="0"/>
        </a:p>
      </dsp:txBody>
      <dsp:txXfrm>
        <a:off x="0" y="3155"/>
        <a:ext cx="1291153" cy="6455449"/>
      </dsp:txXfrm>
    </dsp:sp>
    <dsp:sp modelId="{E1DD3FE4-64BD-4BC3-AA94-E3400DB6C15A}">
      <dsp:nvSpPr>
        <dsp:cNvPr id="0" name=""/>
        <dsp:cNvSpPr/>
      </dsp:nvSpPr>
      <dsp:spPr>
        <a:xfrm>
          <a:off x="1387990" y="41334"/>
          <a:ext cx="5067777" cy="76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i="0" u="sng" kern="1200" baseline="0" dirty="0">
              <a:solidFill>
                <a:srgbClr val="FF0000"/>
              </a:solidFill>
            </a:rPr>
            <a:t>Disulfiram :</a:t>
          </a:r>
          <a:endParaRPr lang="en-US" sz="2800" u="sng" kern="1200" dirty="0">
            <a:solidFill>
              <a:srgbClr val="FF0000"/>
            </a:solidFill>
          </a:endParaRPr>
        </a:p>
      </dsp:txBody>
      <dsp:txXfrm>
        <a:off x="1387990" y="41334"/>
        <a:ext cx="5067777" cy="763590"/>
      </dsp:txXfrm>
    </dsp:sp>
    <dsp:sp modelId="{6303D085-1F59-4B39-8489-FC6EBD77C72A}">
      <dsp:nvSpPr>
        <dsp:cNvPr id="0" name=""/>
        <dsp:cNvSpPr/>
      </dsp:nvSpPr>
      <dsp:spPr>
        <a:xfrm>
          <a:off x="1291153" y="804924"/>
          <a:ext cx="516461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2F770B-12E0-4654-B2E7-759028EF217E}">
      <dsp:nvSpPr>
        <dsp:cNvPr id="0" name=""/>
        <dsp:cNvSpPr/>
      </dsp:nvSpPr>
      <dsp:spPr>
        <a:xfrm>
          <a:off x="1387990" y="695059"/>
          <a:ext cx="5067777" cy="76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dirty="0"/>
            <a:t>Blocks the enzyme aldehyde dehydrogenase in the liver, causing aversive reactions to alcohol (flushing, headache, nausea/vomiting, palpitations, shortness of breath) due to catecholamine release </a:t>
          </a:r>
          <a:endParaRPr lang="en-US" sz="1800" kern="1200" dirty="0"/>
        </a:p>
      </dsp:txBody>
      <dsp:txXfrm>
        <a:off x="1387990" y="695059"/>
        <a:ext cx="5067777" cy="763590"/>
      </dsp:txXfrm>
    </dsp:sp>
    <dsp:sp modelId="{2B357471-4617-4F05-A73C-0CE2F3733EB0}">
      <dsp:nvSpPr>
        <dsp:cNvPr id="0" name=""/>
        <dsp:cNvSpPr/>
      </dsp:nvSpPr>
      <dsp:spPr>
        <a:xfrm>
          <a:off x="1291153" y="1606694"/>
          <a:ext cx="516461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A36247-7F9D-4F33-A5E3-FF7BFC0AE257}">
      <dsp:nvSpPr>
        <dsp:cNvPr id="0" name=""/>
        <dsp:cNvSpPr/>
      </dsp:nvSpPr>
      <dsp:spPr>
        <a:xfrm>
          <a:off x="1387990" y="1644874"/>
          <a:ext cx="5067777" cy="76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highlight>
                <a:srgbClr val="FFFF00"/>
              </a:highlight>
            </a:rPr>
            <a:t>Absolute </a:t>
          </a:r>
          <a:r>
            <a:rPr lang="en-US" sz="2100" b="0" i="0" kern="1200" baseline="0" dirty="0">
              <a:highlight>
                <a:srgbClr val="FFFF00"/>
              </a:highlight>
            </a:rPr>
            <a:t>Contraindication with severe cardiac disease, pregnancy, and psychosis</a:t>
          </a:r>
          <a:r>
            <a:rPr lang="en-US" sz="2100" b="0" i="0" kern="1200" baseline="0" dirty="0"/>
            <a:t>.</a:t>
          </a:r>
          <a:endParaRPr lang="en-US" sz="2100" kern="1200" dirty="0"/>
        </a:p>
      </dsp:txBody>
      <dsp:txXfrm>
        <a:off x="1387990" y="1644874"/>
        <a:ext cx="5067777" cy="763590"/>
      </dsp:txXfrm>
    </dsp:sp>
    <dsp:sp modelId="{7618DA80-0CC2-4234-ABBD-2C125B6F50C0}">
      <dsp:nvSpPr>
        <dsp:cNvPr id="0" name=""/>
        <dsp:cNvSpPr/>
      </dsp:nvSpPr>
      <dsp:spPr>
        <a:xfrm>
          <a:off x="1291153" y="2408464"/>
          <a:ext cx="516461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3299B5-F65E-42C2-B89F-07E9A55AB030}">
      <dsp:nvSpPr>
        <dsp:cNvPr id="0" name=""/>
        <dsp:cNvSpPr/>
      </dsp:nvSpPr>
      <dsp:spPr>
        <a:xfrm>
          <a:off x="1387990" y="2446643"/>
          <a:ext cx="5067777" cy="76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baseline="0"/>
            <a:t>Liver function should be monitored.</a:t>
          </a:r>
          <a:endParaRPr lang="en-US" sz="2100" kern="1200"/>
        </a:p>
      </dsp:txBody>
      <dsp:txXfrm>
        <a:off x="1387990" y="2446643"/>
        <a:ext cx="5067777" cy="763590"/>
      </dsp:txXfrm>
    </dsp:sp>
    <dsp:sp modelId="{D2495C90-3DD0-41F1-8B44-238E92BBE362}">
      <dsp:nvSpPr>
        <dsp:cNvPr id="0" name=""/>
        <dsp:cNvSpPr/>
      </dsp:nvSpPr>
      <dsp:spPr>
        <a:xfrm>
          <a:off x="1291153" y="3210233"/>
          <a:ext cx="516461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0D3246-C2CD-45D0-BF11-D108EB5B98B9}">
      <dsp:nvSpPr>
        <dsp:cNvPr id="0" name=""/>
        <dsp:cNvSpPr/>
      </dsp:nvSpPr>
      <dsp:spPr>
        <a:xfrm>
          <a:off x="1387990" y="3248413"/>
          <a:ext cx="5067777" cy="76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baseline="0"/>
            <a:t>Best used in highly motivated patients, as medication adherence is an issue.</a:t>
          </a:r>
          <a:endParaRPr lang="en-US" sz="2100" kern="1200"/>
        </a:p>
      </dsp:txBody>
      <dsp:txXfrm>
        <a:off x="1387990" y="3248413"/>
        <a:ext cx="5067777" cy="763590"/>
      </dsp:txXfrm>
    </dsp:sp>
    <dsp:sp modelId="{FB965645-2968-4C3E-BDA1-4C35EBDCE67D}">
      <dsp:nvSpPr>
        <dsp:cNvPr id="0" name=""/>
        <dsp:cNvSpPr/>
      </dsp:nvSpPr>
      <dsp:spPr>
        <a:xfrm>
          <a:off x="1291153" y="4012003"/>
          <a:ext cx="516461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388AE4-F885-41F6-9598-9A02439BEBF0}">
      <dsp:nvSpPr>
        <dsp:cNvPr id="0" name=""/>
        <dsp:cNvSpPr/>
      </dsp:nvSpPr>
      <dsp:spPr>
        <a:xfrm>
          <a:off x="1387990" y="4050183"/>
          <a:ext cx="5067777" cy="76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u="sng" kern="1200" baseline="0" dirty="0">
              <a:solidFill>
                <a:srgbClr val="FF0000"/>
              </a:solidFill>
            </a:rPr>
            <a:t>Topiramate</a:t>
          </a:r>
          <a:r>
            <a:rPr lang="en-US" sz="2400" b="0" i="0" u="sng" kern="1200" baseline="0" dirty="0">
              <a:solidFill>
                <a:srgbClr val="FF0000"/>
              </a:solidFill>
            </a:rPr>
            <a:t> </a:t>
          </a:r>
          <a:r>
            <a:rPr lang="en-US" sz="2400" b="1" i="0" u="sng" kern="1200" baseline="0" dirty="0">
              <a:solidFill>
                <a:srgbClr val="FF0000"/>
              </a:solidFill>
            </a:rPr>
            <a:t>:</a:t>
          </a:r>
          <a:endParaRPr lang="en-US" sz="2400" u="sng" kern="1200" dirty="0">
            <a:solidFill>
              <a:srgbClr val="FF0000"/>
            </a:solidFill>
          </a:endParaRPr>
        </a:p>
      </dsp:txBody>
      <dsp:txXfrm>
        <a:off x="1387990" y="4050183"/>
        <a:ext cx="5067777" cy="763590"/>
      </dsp:txXfrm>
    </dsp:sp>
    <dsp:sp modelId="{1E0E2A9C-2E27-4FEF-813A-0074CA3B698D}">
      <dsp:nvSpPr>
        <dsp:cNvPr id="0" name=""/>
        <dsp:cNvSpPr/>
      </dsp:nvSpPr>
      <dsp:spPr>
        <a:xfrm>
          <a:off x="1291153" y="4813773"/>
          <a:ext cx="516461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E836FB-A23B-4A3B-867C-E0F27393D78E}">
      <dsp:nvSpPr>
        <dsp:cNvPr id="0" name=""/>
        <dsp:cNvSpPr/>
      </dsp:nvSpPr>
      <dsp:spPr>
        <a:xfrm>
          <a:off x="1387990" y="4851952"/>
          <a:ext cx="5067777" cy="76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baseline="0"/>
            <a:t>Anticonvulsant that potentiates GABA and inhibits glutamate receptors.</a:t>
          </a:r>
          <a:endParaRPr lang="en-US" sz="2100" kern="1200"/>
        </a:p>
      </dsp:txBody>
      <dsp:txXfrm>
        <a:off x="1387990" y="4851952"/>
        <a:ext cx="5067777" cy="763590"/>
      </dsp:txXfrm>
    </dsp:sp>
    <dsp:sp modelId="{189F814B-D37C-4EF6-8644-36E1CD3F526C}">
      <dsp:nvSpPr>
        <dsp:cNvPr id="0" name=""/>
        <dsp:cNvSpPr/>
      </dsp:nvSpPr>
      <dsp:spPr>
        <a:xfrm>
          <a:off x="1291153" y="5615542"/>
          <a:ext cx="516461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005ED9-1574-49FD-9537-138C77AAC5B6}">
      <dsp:nvSpPr>
        <dsp:cNvPr id="0" name=""/>
        <dsp:cNvSpPr/>
      </dsp:nvSpPr>
      <dsp:spPr>
        <a:xfrm>
          <a:off x="1387990" y="5653722"/>
          <a:ext cx="5067777" cy="76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baseline="0" dirty="0"/>
            <a:t>Reduces desire for alcohol and decreases alcohol use.</a:t>
          </a:r>
          <a:endParaRPr lang="en-US" sz="2100" kern="1200" dirty="0"/>
        </a:p>
      </dsp:txBody>
      <dsp:txXfrm>
        <a:off x="1387990" y="5653722"/>
        <a:ext cx="5067777" cy="763590"/>
      </dsp:txXfrm>
    </dsp:sp>
    <dsp:sp modelId="{C60A999A-9107-45F7-A049-1EBA7F9C9981}">
      <dsp:nvSpPr>
        <dsp:cNvPr id="0" name=""/>
        <dsp:cNvSpPr/>
      </dsp:nvSpPr>
      <dsp:spPr>
        <a:xfrm>
          <a:off x="1291153" y="6417312"/>
          <a:ext cx="516461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6320F-417F-4A7C-B295-09E31831C70C}">
      <dsp:nvSpPr>
        <dsp:cNvPr id="0" name=""/>
        <dsp:cNvSpPr/>
      </dsp:nvSpPr>
      <dsp:spPr>
        <a:xfrm>
          <a:off x="0" y="0"/>
          <a:ext cx="56301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196C59-877A-4C3F-BCB7-7512052B92EA}">
      <dsp:nvSpPr>
        <dsp:cNvPr id="0" name=""/>
        <dsp:cNvSpPr/>
      </dsp:nvSpPr>
      <dsp:spPr>
        <a:xfrm>
          <a:off x="0" y="0"/>
          <a:ext cx="1126038" cy="646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baseline="0" dirty="0">
              <a:solidFill>
                <a:srgbClr val="FF0000"/>
              </a:solidFill>
              <a:latin typeface="+mj-lt"/>
            </a:rPr>
            <a:t>First-line treatments</a:t>
          </a:r>
          <a:endParaRPr lang="en-US" sz="1700" i="0" kern="1200" dirty="0">
            <a:solidFill>
              <a:srgbClr val="FF0000"/>
            </a:solidFill>
            <a:latin typeface="+mj-lt"/>
          </a:endParaRPr>
        </a:p>
      </dsp:txBody>
      <dsp:txXfrm>
        <a:off x="0" y="0"/>
        <a:ext cx="1126038" cy="6461760"/>
      </dsp:txXfrm>
    </dsp:sp>
    <dsp:sp modelId="{2B8CDBA7-54A8-4D26-8F5F-3BFD61609C42}">
      <dsp:nvSpPr>
        <dsp:cNvPr id="0" name=""/>
        <dsp:cNvSpPr/>
      </dsp:nvSpPr>
      <dsp:spPr>
        <a:xfrm>
          <a:off x="1210491" y="30605"/>
          <a:ext cx="4419701" cy="612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baseline="0" dirty="0">
              <a:solidFill>
                <a:srgbClr val="FF0000"/>
              </a:solidFill>
            </a:rPr>
            <a:t>Naltrexone :</a:t>
          </a:r>
          <a:endParaRPr lang="en-US" sz="2400" b="1" kern="1200" dirty="0">
            <a:solidFill>
              <a:srgbClr val="FF0000"/>
            </a:solidFill>
          </a:endParaRPr>
        </a:p>
      </dsp:txBody>
      <dsp:txXfrm>
        <a:off x="1210491" y="30605"/>
        <a:ext cx="4419701" cy="612100"/>
      </dsp:txXfrm>
    </dsp:sp>
    <dsp:sp modelId="{5248602E-658B-4C9D-9F40-F21CD1ECACBF}">
      <dsp:nvSpPr>
        <dsp:cNvPr id="0" name=""/>
        <dsp:cNvSpPr/>
      </dsp:nvSpPr>
      <dsp:spPr>
        <a:xfrm>
          <a:off x="1126038" y="642705"/>
          <a:ext cx="450415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423480-84D2-40F8-AD0A-8DF41CBDC95B}">
      <dsp:nvSpPr>
        <dsp:cNvPr id="0" name=""/>
        <dsp:cNvSpPr/>
      </dsp:nvSpPr>
      <dsp:spPr>
        <a:xfrm>
          <a:off x="1210491" y="673310"/>
          <a:ext cx="4419701" cy="612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baseline="0"/>
            <a:t>Opioid receptor antagonist</a:t>
          </a:r>
          <a:endParaRPr lang="en-US" sz="1700" kern="1200"/>
        </a:p>
      </dsp:txBody>
      <dsp:txXfrm>
        <a:off x="1210491" y="673310"/>
        <a:ext cx="4419701" cy="612100"/>
      </dsp:txXfrm>
    </dsp:sp>
    <dsp:sp modelId="{50732002-305B-40B7-A859-B14F15A20CB0}">
      <dsp:nvSpPr>
        <dsp:cNvPr id="0" name=""/>
        <dsp:cNvSpPr/>
      </dsp:nvSpPr>
      <dsp:spPr>
        <a:xfrm>
          <a:off x="1126038" y="1285410"/>
          <a:ext cx="450415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E54336-A41A-4657-A0D7-8969EA0C3C70}">
      <dsp:nvSpPr>
        <dsp:cNvPr id="0" name=""/>
        <dsp:cNvSpPr/>
      </dsp:nvSpPr>
      <dsp:spPr>
        <a:xfrm>
          <a:off x="1210491" y="1316015"/>
          <a:ext cx="4419701" cy="612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baseline="0" dirty="0"/>
            <a:t>Reduces desire and the “high” associated with alcohol.</a:t>
          </a:r>
          <a:endParaRPr lang="en-US" sz="1700" kern="1200" dirty="0"/>
        </a:p>
      </dsp:txBody>
      <dsp:txXfrm>
        <a:off x="1210491" y="1316015"/>
        <a:ext cx="4419701" cy="612100"/>
      </dsp:txXfrm>
    </dsp:sp>
    <dsp:sp modelId="{C686BC19-7CB4-441C-8EF3-5E7C913CC5DC}">
      <dsp:nvSpPr>
        <dsp:cNvPr id="0" name=""/>
        <dsp:cNvSpPr/>
      </dsp:nvSpPr>
      <dsp:spPr>
        <a:xfrm>
          <a:off x="1126038" y="1928115"/>
          <a:ext cx="450415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B23871-01E2-44CA-ADBD-DCADAD51D7FF}">
      <dsp:nvSpPr>
        <dsp:cNvPr id="0" name=""/>
        <dsp:cNvSpPr/>
      </dsp:nvSpPr>
      <dsp:spPr>
        <a:xfrm>
          <a:off x="1210491" y="1958721"/>
          <a:ext cx="4419701" cy="612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baseline="0" dirty="0"/>
            <a:t>Will precipitate withdrawal in patients with physical opioid dependence.</a:t>
          </a:r>
          <a:endParaRPr lang="en-US" sz="1700" kern="1200" dirty="0"/>
        </a:p>
      </dsp:txBody>
      <dsp:txXfrm>
        <a:off x="1210491" y="1958721"/>
        <a:ext cx="4419701" cy="612100"/>
      </dsp:txXfrm>
    </dsp:sp>
    <dsp:sp modelId="{F1BF2AAB-64C8-4913-89EB-3E8830F8C182}">
      <dsp:nvSpPr>
        <dsp:cNvPr id="0" name=""/>
        <dsp:cNvSpPr/>
      </dsp:nvSpPr>
      <dsp:spPr>
        <a:xfrm>
          <a:off x="1126038" y="2570821"/>
          <a:ext cx="450415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E5A2FA-8598-4979-A060-63413EDC38D2}">
      <dsp:nvSpPr>
        <dsp:cNvPr id="0" name=""/>
        <dsp:cNvSpPr/>
      </dsp:nvSpPr>
      <dsp:spPr>
        <a:xfrm>
          <a:off x="1210491" y="2601426"/>
          <a:ext cx="4419701" cy="612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i="0" kern="1200" baseline="0" dirty="0">
              <a:solidFill>
                <a:srgbClr val="FF0000"/>
              </a:solidFill>
            </a:rPr>
            <a:t>Acamprosate</a:t>
          </a:r>
          <a:r>
            <a:rPr lang="en-US" sz="2000" b="0" i="0" kern="1200" baseline="0" dirty="0">
              <a:solidFill>
                <a:srgbClr val="FF0000"/>
              </a:solidFill>
            </a:rPr>
            <a:t> </a:t>
          </a:r>
          <a:r>
            <a:rPr lang="en-US" sz="1800" b="1" i="0" kern="1200" baseline="0" dirty="0">
              <a:solidFill>
                <a:srgbClr val="FF0000"/>
              </a:solidFill>
            </a:rPr>
            <a:t>:</a:t>
          </a:r>
          <a:endParaRPr lang="en-US" sz="1800" kern="1200" dirty="0">
            <a:solidFill>
              <a:srgbClr val="FF0000"/>
            </a:solidFill>
          </a:endParaRPr>
        </a:p>
      </dsp:txBody>
      <dsp:txXfrm>
        <a:off x="1210491" y="2601426"/>
        <a:ext cx="4419701" cy="612100"/>
      </dsp:txXfrm>
    </dsp:sp>
    <dsp:sp modelId="{35E80B89-B47C-4182-A592-A78AC3F74687}">
      <dsp:nvSpPr>
        <dsp:cNvPr id="0" name=""/>
        <dsp:cNvSpPr/>
      </dsp:nvSpPr>
      <dsp:spPr>
        <a:xfrm>
          <a:off x="1126038" y="3213526"/>
          <a:ext cx="450415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DED396-AB73-4A17-B7F9-4735131761F5}">
      <dsp:nvSpPr>
        <dsp:cNvPr id="0" name=""/>
        <dsp:cNvSpPr/>
      </dsp:nvSpPr>
      <dsp:spPr>
        <a:xfrm>
          <a:off x="1210491" y="3244131"/>
          <a:ext cx="4419701" cy="612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baseline="0"/>
            <a:t>Thought to modulate glutamate transmission. </a:t>
          </a:r>
          <a:endParaRPr lang="en-US" sz="1700" kern="1200"/>
        </a:p>
      </dsp:txBody>
      <dsp:txXfrm>
        <a:off x="1210491" y="3244131"/>
        <a:ext cx="4419701" cy="612100"/>
      </dsp:txXfrm>
    </dsp:sp>
    <dsp:sp modelId="{E1170DC3-3044-4429-8383-FA78FCBE5920}">
      <dsp:nvSpPr>
        <dsp:cNvPr id="0" name=""/>
        <dsp:cNvSpPr/>
      </dsp:nvSpPr>
      <dsp:spPr>
        <a:xfrm>
          <a:off x="1126038" y="3856231"/>
          <a:ext cx="450415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BA7163-0515-4351-948B-4300AA31533D}">
      <dsp:nvSpPr>
        <dsp:cNvPr id="0" name=""/>
        <dsp:cNvSpPr/>
      </dsp:nvSpPr>
      <dsp:spPr>
        <a:xfrm>
          <a:off x="1210491" y="3886836"/>
          <a:ext cx="4419701" cy="612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baseline="0"/>
            <a:t>Use for relapse prevention in patients who have stopped drinking (post-detoxification).</a:t>
          </a:r>
          <a:endParaRPr lang="en-US" sz="1700" kern="1200"/>
        </a:p>
      </dsp:txBody>
      <dsp:txXfrm>
        <a:off x="1210491" y="3886836"/>
        <a:ext cx="4419701" cy="612100"/>
      </dsp:txXfrm>
    </dsp:sp>
    <dsp:sp modelId="{7CFFFCD5-9009-401D-A803-DFF5F41A54F9}">
      <dsp:nvSpPr>
        <dsp:cNvPr id="0" name=""/>
        <dsp:cNvSpPr/>
      </dsp:nvSpPr>
      <dsp:spPr>
        <a:xfrm>
          <a:off x="1126038" y="4498937"/>
          <a:ext cx="450415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61EB04-A08F-4D82-A6F2-F443A2A1F4CC}">
      <dsp:nvSpPr>
        <dsp:cNvPr id="0" name=""/>
        <dsp:cNvSpPr/>
      </dsp:nvSpPr>
      <dsp:spPr>
        <a:xfrm>
          <a:off x="1210491" y="4529542"/>
          <a:ext cx="4419701" cy="612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baseline="0"/>
            <a:t>Major advantage is that it can be used in patients with liver disease.</a:t>
          </a:r>
          <a:endParaRPr lang="en-US" sz="1700" kern="1200"/>
        </a:p>
      </dsp:txBody>
      <dsp:txXfrm>
        <a:off x="1210491" y="4529542"/>
        <a:ext cx="4419701" cy="612100"/>
      </dsp:txXfrm>
    </dsp:sp>
    <dsp:sp modelId="{34210583-4EE7-4B3B-A772-25176B4B1EA3}">
      <dsp:nvSpPr>
        <dsp:cNvPr id="0" name=""/>
        <dsp:cNvSpPr/>
      </dsp:nvSpPr>
      <dsp:spPr>
        <a:xfrm>
          <a:off x="1126038" y="5141642"/>
          <a:ext cx="450415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F410F8-C914-46FE-877C-956B22A9A6F7}">
      <dsp:nvSpPr>
        <dsp:cNvPr id="0" name=""/>
        <dsp:cNvSpPr/>
      </dsp:nvSpPr>
      <dsp:spPr>
        <a:xfrm>
          <a:off x="1210491" y="5172247"/>
          <a:ext cx="4419701" cy="612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baseline="0"/>
            <a:t>Contraindicated in severe renal disease.</a:t>
          </a:r>
          <a:endParaRPr lang="en-US" sz="1700" kern="1200"/>
        </a:p>
      </dsp:txBody>
      <dsp:txXfrm>
        <a:off x="1210491" y="5172247"/>
        <a:ext cx="4419701" cy="612100"/>
      </dsp:txXfrm>
    </dsp:sp>
    <dsp:sp modelId="{546E6E66-1C0D-4AE5-B452-8C01FCB6736C}">
      <dsp:nvSpPr>
        <dsp:cNvPr id="0" name=""/>
        <dsp:cNvSpPr/>
      </dsp:nvSpPr>
      <dsp:spPr>
        <a:xfrm>
          <a:off x="1126038" y="5784347"/>
          <a:ext cx="450415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F951D9-5BD2-45CF-A369-FA644BB86447}">
      <dsp:nvSpPr>
        <dsp:cNvPr id="0" name=""/>
        <dsp:cNvSpPr/>
      </dsp:nvSpPr>
      <dsp:spPr>
        <a:xfrm>
          <a:off x="1210491" y="5814952"/>
          <a:ext cx="4419701" cy="612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Side effect as </a:t>
          </a:r>
          <a:r>
            <a:rPr lang="en-US" sz="1700" i="0" kern="1200" baseline="0" dirty="0"/>
            <a:t>diarrhea</a:t>
          </a:r>
          <a:endParaRPr lang="en-US" sz="1700" kern="1200" dirty="0"/>
        </a:p>
      </dsp:txBody>
      <dsp:txXfrm>
        <a:off x="1210491" y="5814952"/>
        <a:ext cx="4419701" cy="612100"/>
      </dsp:txXfrm>
    </dsp:sp>
    <dsp:sp modelId="{B0A85EE7-24DF-400A-BD61-2830ADFDCF40}">
      <dsp:nvSpPr>
        <dsp:cNvPr id="0" name=""/>
        <dsp:cNvSpPr/>
      </dsp:nvSpPr>
      <dsp:spPr>
        <a:xfrm>
          <a:off x="1126038" y="6427053"/>
          <a:ext cx="450415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D4D28-D841-44AC-A18D-F20AA7F7A140}">
      <dsp:nvSpPr>
        <dsp:cNvPr id="0" name=""/>
        <dsp:cNvSpPr/>
      </dsp:nvSpPr>
      <dsp:spPr>
        <a:xfrm>
          <a:off x="0" y="558"/>
          <a:ext cx="104957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E585F9-587C-4835-9D0F-E5532BB43BD0}">
      <dsp:nvSpPr>
        <dsp:cNvPr id="0" name=""/>
        <dsp:cNvSpPr/>
      </dsp:nvSpPr>
      <dsp:spPr>
        <a:xfrm>
          <a:off x="0" y="558"/>
          <a:ext cx="10495723" cy="65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i="0" kern="1200" baseline="0" dirty="0">
              <a:highlight>
                <a:srgbClr val="FFFF00"/>
              </a:highlight>
            </a:rPr>
            <a:t>Phenobarbital, pentobarbital </a:t>
          </a:r>
          <a:endParaRPr lang="en-US" sz="2800" b="1" kern="1200" dirty="0">
            <a:highlight>
              <a:srgbClr val="FFFF00"/>
            </a:highlight>
          </a:endParaRPr>
        </a:p>
      </dsp:txBody>
      <dsp:txXfrm>
        <a:off x="0" y="558"/>
        <a:ext cx="10495723" cy="653431"/>
      </dsp:txXfrm>
    </dsp:sp>
    <dsp:sp modelId="{27A94C30-534A-45FB-94E9-6CF29627837D}">
      <dsp:nvSpPr>
        <dsp:cNvPr id="0" name=""/>
        <dsp:cNvSpPr/>
      </dsp:nvSpPr>
      <dsp:spPr>
        <a:xfrm>
          <a:off x="0" y="653989"/>
          <a:ext cx="104957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13DC7-255F-4F7B-98D6-E7A44923A38A}">
      <dsp:nvSpPr>
        <dsp:cNvPr id="0" name=""/>
        <dsp:cNvSpPr/>
      </dsp:nvSpPr>
      <dsp:spPr>
        <a:xfrm>
          <a:off x="0" y="653989"/>
          <a:ext cx="10495723" cy="65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Potentiate the effects of GABA by binding to the receptor and increasing duration of chloride channel opening.</a:t>
          </a:r>
        </a:p>
      </dsp:txBody>
      <dsp:txXfrm>
        <a:off x="0" y="653989"/>
        <a:ext cx="10495723" cy="653431"/>
      </dsp:txXfrm>
    </dsp:sp>
    <dsp:sp modelId="{E77DCD98-C6AC-41B2-89D8-66DED457ADD6}">
      <dsp:nvSpPr>
        <dsp:cNvPr id="0" name=""/>
        <dsp:cNvSpPr/>
      </dsp:nvSpPr>
      <dsp:spPr>
        <a:xfrm>
          <a:off x="0" y="1307420"/>
          <a:ext cx="104957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150771-87C4-418F-8A42-90A6A2CD5432}">
      <dsp:nvSpPr>
        <dsp:cNvPr id="0" name=""/>
        <dsp:cNvSpPr/>
      </dsp:nvSpPr>
      <dsp:spPr>
        <a:xfrm>
          <a:off x="0" y="1307420"/>
          <a:ext cx="10495723" cy="65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Used in the treatment of </a:t>
          </a:r>
          <a:r>
            <a:rPr lang="en-US" sz="1800" kern="1200" dirty="0">
              <a:solidFill>
                <a:srgbClr val="FF0000"/>
              </a:solidFill>
            </a:rPr>
            <a:t>epilepsy and as anesthetics </a:t>
          </a:r>
        </a:p>
      </dsp:txBody>
      <dsp:txXfrm>
        <a:off x="0" y="1307420"/>
        <a:ext cx="10495723" cy="653431"/>
      </dsp:txXfrm>
    </dsp:sp>
    <dsp:sp modelId="{66966D64-ED8C-447B-A30F-3821D52A570E}">
      <dsp:nvSpPr>
        <dsp:cNvPr id="0" name=""/>
        <dsp:cNvSpPr/>
      </dsp:nvSpPr>
      <dsp:spPr>
        <a:xfrm>
          <a:off x="0" y="1960851"/>
          <a:ext cx="104957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4BFBD9-529F-4C4E-9F9C-1E7A1AA14545}">
      <dsp:nvSpPr>
        <dsp:cNvPr id="0" name=""/>
        <dsp:cNvSpPr/>
      </dsp:nvSpPr>
      <dsp:spPr>
        <a:xfrm>
          <a:off x="0" y="1960851"/>
          <a:ext cx="10495723" cy="65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dirty="0"/>
            <a:t>have a lower margin of safety relative to BZDs.</a:t>
          </a:r>
          <a:endParaRPr lang="en-US" sz="1800" kern="1200" dirty="0"/>
        </a:p>
      </dsp:txBody>
      <dsp:txXfrm>
        <a:off x="0" y="1960851"/>
        <a:ext cx="10495723" cy="653431"/>
      </dsp:txXfrm>
    </dsp:sp>
    <dsp:sp modelId="{80EDC866-61DF-4670-8D9E-3BC9E9E01856}">
      <dsp:nvSpPr>
        <dsp:cNvPr id="0" name=""/>
        <dsp:cNvSpPr/>
      </dsp:nvSpPr>
      <dsp:spPr>
        <a:xfrm>
          <a:off x="0" y="2614283"/>
          <a:ext cx="104957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10360-0207-4E9A-825E-2D0C81A817AB}">
      <dsp:nvSpPr>
        <dsp:cNvPr id="0" name=""/>
        <dsp:cNvSpPr/>
      </dsp:nvSpPr>
      <dsp:spPr>
        <a:xfrm>
          <a:off x="0" y="2614283"/>
          <a:ext cx="10495723" cy="65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a:t>They are synergistic in combination with BZDs ,respiratory depression can occur.</a:t>
          </a:r>
          <a:endParaRPr lang="en-US" sz="1800" kern="1200"/>
        </a:p>
      </dsp:txBody>
      <dsp:txXfrm>
        <a:off x="0" y="2614283"/>
        <a:ext cx="10495723" cy="653431"/>
      </dsp:txXfrm>
    </dsp:sp>
    <dsp:sp modelId="{9B29ED80-B60D-4DC1-91BE-B470784AF91C}">
      <dsp:nvSpPr>
        <dsp:cNvPr id="0" name=""/>
        <dsp:cNvSpPr/>
      </dsp:nvSpPr>
      <dsp:spPr>
        <a:xfrm>
          <a:off x="0" y="3267714"/>
          <a:ext cx="104957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35B5AC-75AC-4875-9425-E84AD5AC0ACD}">
      <dsp:nvSpPr>
        <dsp:cNvPr id="0" name=""/>
        <dsp:cNvSpPr/>
      </dsp:nvSpPr>
      <dsp:spPr>
        <a:xfrm>
          <a:off x="0" y="3267714"/>
          <a:ext cx="10495723" cy="65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a:t>t</a:t>
          </a:r>
          <a:r>
            <a:rPr lang="en-US" sz="1800" b="0" i="0" kern="1200"/>
            <a:t>hey are physiologically addicting if taken in high doses over 1 month </a:t>
          </a:r>
          <a:endParaRPr lang="en-US" sz="1800" kern="1200"/>
        </a:p>
      </dsp:txBody>
      <dsp:txXfrm>
        <a:off x="0" y="3267714"/>
        <a:ext cx="10495723" cy="653431"/>
      </dsp:txXfrm>
    </dsp:sp>
    <dsp:sp modelId="{10FC0623-9CAD-4792-B2AE-A383D8F45195}">
      <dsp:nvSpPr>
        <dsp:cNvPr id="0" name=""/>
        <dsp:cNvSpPr/>
      </dsp:nvSpPr>
      <dsp:spPr>
        <a:xfrm>
          <a:off x="0" y="3921145"/>
          <a:ext cx="104957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495E47-D25B-451A-9FB7-97580F80300A}">
      <dsp:nvSpPr>
        <dsp:cNvPr id="0" name=""/>
        <dsp:cNvSpPr/>
      </dsp:nvSpPr>
      <dsp:spPr>
        <a:xfrm>
          <a:off x="0" y="3921145"/>
          <a:ext cx="10495723" cy="65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dirty="0"/>
            <a:t>Overdose: </a:t>
          </a:r>
          <a:r>
            <a:rPr lang="en-US" sz="1800" b="1" i="0" kern="1200" baseline="0" dirty="0"/>
            <a:t>respiratory depression </a:t>
          </a:r>
          <a:endParaRPr lang="en-US" sz="1800" kern="1200" dirty="0"/>
        </a:p>
      </dsp:txBody>
      <dsp:txXfrm>
        <a:off x="0" y="3921145"/>
        <a:ext cx="10495723" cy="6534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F55AA-99BE-4751-BAF6-6A4347AE425D}">
      <dsp:nvSpPr>
        <dsp:cNvPr id="0" name=""/>
        <dsp:cNvSpPr/>
      </dsp:nvSpPr>
      <dsp:spPr>
        <a:xfrm>
          <a:off x="0" y="1804"/>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D2753B-82F6-4464-9794-88DE0DB5F157}">
      <dsp:nvSpPr>
        <dsp:cNvPr id="0" name=""/>
        <dsp:cNvSpPr/>
      </dsp:nvSpPr>
      <dsp:spPr>
        <a:xfrm>
          <a:off x="0" y="1804"/>
          <a:ext cx="10168127" cy="615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dirty="0">
              <a:latin typeface="+mj-lt"/>
            </a:rPr>
            <a:t>Abrupt abstinence after chronic use can be </a:t>
          </a:r>
          <a:r>
            <a:rPr lang="en-US" sz="2400" b="1" i="0" kern="1200" baseline="0" dirty="0">
              <a:latin typeface="+mj-lt"/>
            </a:rPr>
            <a:t>life threatening</a:t>
          </a:r>
          <a:r>
            <a:rPr lang="en-US" sz="2400" b="0" i="0" kern="1200" baseline="0" dirty="0"/>
            <a:t>.</a:t>
          </a:r>
          <a:endParaRPr lang="en-US" sz="2400" kern="1200" dirty="0"/>
        </a:p>
      </dsp:txBody>
      <dsp:txXfrm>
        <a:off x="0" y="1804"/>
        <a:ext cx="10168127" cy="615235"/>
      </dsp:txXfrm>
    </dsp:sp>
    <dsp:sp modelId="{D7545272-4DE1-4337-99AF-63FDC9ED7EC0}">
      <dsp:nvSpPr>
        <dsp:cNvPr id="0" name=""/>
        <dsp:cNvSpPr/>
      </dsp:nvSpPr>
      <dsp:spPr>
        <a:xfrm>
          <a:off x="0" y="617039"/>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559F21-C1A5-4F94-A000-215679FF33B7}">
      <dsp:nvSpPr>
        <dsp:cNvPr id="0" name=""/>
        <dsp:cNvSpPr/>
      </dsp:nvSpPr>
      <dsp:spPr>
        <a:xfrm>
          <a:off x="0" y="617039"/>
          <a:ext cx="10168127" cy="615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baseline="0" dirty="0">
              <a:solidFill>
                <a:srgbClr val="FF0000"/>
              </a:solidFill>
            </a:rPr>
            <a:t>Clinical Presentation :</a:t>
          </a:r>
          <a:endParaRPr lang="en-US" sz="2400" kern="1200" dirty="0">
            <a:solidFill>
              <a:srgbClr val="FF0000"/>
            </a:solidFill>
          </a:endParaRPr>
        </a:p>
      </dsp:txBody>
      <dsp:txXfrm>
        <a:off x="0" y="617039"/>
        <a:ext cx="10168127" cy="615235"/>
      </dsp:txXfrm>
    </dsp:sp>
    <dsp:sp modelId="{1FC25980-EAED-4B8E-B17F-680A7C2E981A}">
      <dsp:nvSpPr>
        <dsp:cNvPr id="0" name=""/>
        <dsp:cNvSpPr/>
      </dsp:nvSpPr>
      <dsp:spPr>
        <a:xfrm>
          <a:off x="0" y="1232274"/>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915B4E-7DA6-4E8E-8C99-76678006D3E0}">
      <dsp:nvSpPr>
        <dsp:cNvPr id="0" name=""/>
        <dsp:cNvSpPr/>
      </dsp:nvSpPr>
      <dsp:spPr>
        <a:xfrm>
          <a:off x="0" y="1232274"/>
          <a:ext cx="10168127" cy="615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dirty="0"/>
            <a:t>S</a:t>
          </a:r>
          <a:r>
            <a:rPr lang="en-US" sz="2400" b="0" i="0" kern="1200" baseline="0" dirty="0">
              <a:latin typeface="+mj-lt"/>
            </a:rPr>
            <a:t>igns and symptoms of withdrawal are the same as these of alcohol withdrawal</a:t>
          </a:r>
          <a:r>
            <a:rPr lang="en-US" sz="2400" b="0" i="0" kern="1200" baseline="0" dirty="0"/>
            <a:t>. </a:t>
          </a:r>
          <a:endParaRPr lang="en-US" sz="2400" kern="1200" dirty="0"/>
        </a:p>
      </dsp:txBody>
      <dsp:txXfrm>
        <a:off x="0" y="1232274"/>
        <a:ext cx="10168127" cy="615235"/>
      </dsp:txXfrm>
    </dsp:sp>
    <dsp:sp modelId="{2A41E2A4-7B29-4F73-80CA-B2A48B03561A}">
      <dsp:nvSpPr>
        <dsp:cNvPr id="0" name=""/>
        <dsp:cNvSpPr/>
      </dsp:nvSpPr>
      <dsp:spPr>
        <a:xfrm>
          <a:off x="0" y="1847510"/>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6C2659-166E-4DF1-8CBA-BCDB3796B6F5}">
      <dsp:nvSpPr>
        <dsp:cNvPr id="0" name=""/>
        <dsp:cNvSpPr/>
      </dsp:nvSpPr>
      <dsp:spPr>
        <a:xfrm>
          <a:off x="0" y="1847510"/>
          <a:ext cx="10168127" cy="615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dirty="0">
              <a:latin typeface="+mj-lt"/>
            </a:rPr>
            <a:t>Tonic-</a:t>
          </a:r>
          <a:r>
            <a:rPr lang="en-US" sz="2400" b="0" i="0" kern="1200" baseline="0" dirty="0" err="1">
              <a:latin typeface="+mj-lt"/>
            </a:rPr>
            <a:t>clonic</a:t>
          </a:r>
          <a:r>
            <a:rPr lang="en-US" sz="2400" b="0" i="0" kern="1200" baseline="0" dirty="0">
              <a:latin typeface="+mj-lt"/>
            </a:rPr>
            <a:t> seizures may occur and can be </a:t>
          </a:r>
          <a:r>
            <a:rPr lang="en-US" sz="2400" b="1" i="0" kern="1200" baseline="0" dirty="0">
              <a:latin typeface="+mj-lt"/>
            </a:rPr>
            <a:t>life threatening</a:t>
          </a:r>
          <a:r>
            <a:rPr lang="en-US" sz="2400" b="1" i="0" kern="1200" baseline="0" dirty="0"/>
            <a:t>.</a:t>
          </a:r>
          <a:endParaRPr lang="en-US" sz="2400" kern="1200" dirty="0"/>
        </a:p>
      </dsp:txBody>
      <dsp:txXfrm>
        <a:off x="0" y="1847510"/>
        <a:ext cx="10168127" cy="615235"/>
      </dsp:txXfrm>
    </dsp:sp>
    <dsp:sp modelId="{9B7932A2-37FF-4082-BB0B-6AC8CA71F970}">
      <dsp:nvSpPr>
        <dsp:cNvPr id="0" name=""/>
        <dsp:cNvSpPr/>
      </dsp:nvSpPr>
      <dsp:spPr>
        <a:xfrm>
          <a:off x="0" y="2462745"/>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B855C-AD6C-423C-9B8D-A997CA219D15}">
      <dsp:nvSpPr>
        <dsp:cNvPr id="0" name=""/>
        <dsp:cNvSpPr/>
      </dsp:nvSpPr>
      <dsp:spPr>
        <a:xfrm>
          <a:off x="0" y="2462745"/>
          <a:ext cx="10168127" cy="615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baseline="0" dirty="0">
              <a:solidFill>
                <a:srgbClr val="FF0000"/>
              </a:solidFill>
            </a:rPr>
            <a:t>Treatment :</a:t>
          </a:r>
          <a:endParaRPr lang="en-US" sz="2400" kern="1200" dirty="0">
            <a:solidFill>
              <a:srgbClr val="FF0000"/>
            </a:solidFill>
          </a:endParaRPr>
        </a:p>
      </dsp:txBody>
      <dsp:txXfrm>
        <a:off x="0" y="2462745"/>
        <a:ext cx="10168127" cy="615235"/>
      </dsp:txXfrm>
    </dsp:sp>
    <dsp:sp modelId="{E8ED18D1-A91F-418E-AC41-D7A088ADC5DE}">
      <dsp:nvSpPr>
        <dsp:cNvPr id="0" name=""/>
        <dsp:cNvSpPr/>
      </dsp:nvSpPr>
      <dsp:spPr>
        <a:xfrm>
          <a:off x="0" y="3077980"/>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30E0DA-09E1-406C-892B-A63617C6FAB3}">
      <dsp:nvSpPr>
        <dsp:cNvPr id="0" name=""/>
        <dsp:cNvSpPr/>
      </dsp:nvSpPr>
      <dsp:spPr>
        <a:xfrm>
          <a:off x="0" y="3077980"/>
          <a:ext cx="10168127" cy="615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dirty="0">
              <a:latin typeface="+mj-lt"/>
            </a:rPr>
            <a:t>Benzodiazepines (stabilize patient, then taper gradually).</a:t>
          </a:r>
          <a:endParaRPr lang="en-US" sz="2400" kern="1200" dirty="0">
            <a:latin typeface="+mj-lt"/>
          </a:endParaRPr>
        </a:p>
      </dsp:txBody>
      <dsp:txXfrm>
        <a:off x="0" y="3077980"/>
        <a:ext cx="10168127" cy="6152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B2A31-F9FA-4B9E-B34E-0DEAEF90FB82}"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67142-6034-4C10-9802-774F2F95E119}" type="slidenum">
              <a:rPr lang="en-US" smtClean="0"/>
              <a:t>‹#›</a:t>
            </a:fld>
            <a:endParaRPr lang="en-US"/>
          </a:p>
        </p:txBody>
      </p:sp>
    </p:spTree>
    <p:extLst>
      <p:ext uri="{BB962C8B-B14F-4D97-AF65-F5344CB8AC3E}">
        <p14:creationId xmlns:p14="http://schemas.microsoft.com/office/powerpoint/2010/main" val="1538054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عنصر نائب لصورة الشريحة 1">
            <a:extLst>
              <a:ext uri="{FF2B5EF4-FFF2-40B4-BE49-F238E27FC236}">
                <a16:creationId xmlns:a16="http://schemas.microsoft.com/office/drawing/2014/main" id="{8DBBA4C6-31EC-4C8B-A656-118F112D0D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عنصر نائب للملاحظات 2">
            <a:extLst>
              <a:ext uri="{FF2B5EF4-FFF2-40B4-BE49-F238E27FC236}">
                <a16:creationId xmlns:a16="http://schemas.microsoft.com/office/drawing/2014/main" id="{A5074CFE-5208-4A4A-BAE6-81417B6F89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295078-13D2-4932-AAF4-B83E88D8A303}" type="slidenum">
              <a:rPr lang="en-GB" smtClean="0"/>
              <a:t>36</a:t>
            </a:fld>
            <a:endParaRPr lang="en-GB"/>
          </a:p>
        </p:txBody>
      </p:sp>
    </p:spTree>
    <p:extLst>
      <p:ext uri="{BB962C8B-B14F-4D97-AF65-F5344CB8AC3E}">
        <p14:creationId xmlns:p14="http://schemas.microsoft.com/office/powerpoint/2010/main" val="739773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A6A1-7F4A-5270-5825-CE0321CEE3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D39F7B-709C-98DA-33A4-7D3C0A3144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173CAD-D714-5982-D2AE-8A3F433C70C5}"/>
              </a:ext>
            </a:extLst>
          </p:cNvPr>
          <p:cNvSpPr>
            <a:spLocks noGrp="1"/>
          </p:cNvSpPr>
          <p:nvPr>
            <p:ph type="dt" sz="half" idx="10"/>
          </p:nvPr>
        </p:nvSpPr>
        <p:spPr/>
        <p:txBody>
          <a:bodyPr/>
          <a:lstStyle/>
          <a:p>
            <a:fld id="{38E31397-A047-4D15-BDD8-9387F5C10CFD}" type="datetimeFigureOut">
              <a:rPr lang="en-US" smtClean="0"/>
              <a:t>2/20/2024</a:t>
            </a:fld>
            <a:endParaRPr lang="en-US"/>
          </a:p>
        </p:txBody>
      </p:sp>
      <p:sp>
        <p:nvSpPr>
          <p:cNvPr id="5" name="Footer Placeholder 4">
            <a:extLst>
              <a:ext uri="{FF2B5EF4-FFF2-40B4-BE49-F238E27FC236}">
                <a16:creationId xmlns:a16="http://schemas.microsoft.com/office/drawing/2014/main" id="{CBDFB1FF-A4EC-4D52-8126-95CD47EE0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E7D843-B368-D9EF-C72A-E86A6392DA82}"/>
              </a:ext>
            </a:extLst>
          </p:cNvPr>
          <p:cNvSpPr>
            <a:spLocks noGrp="1"/>
          </p:cNvSpPr>
          <p:nvPr>
            <p:ph type="sldNum" sz="quarter" idx="12"/>
          </p:nvPr>
        </p:nvSpPr>
        <p:spPr/>
        <p:txBody>
          <a:bodyPr/>
          <a:lstStyle/>
          <a:p>
            <a:fld id="{1B8DF125-6A9A-4F92-84E7-86D51AD8FB6E}" type="slidenum">
              <a:rPr lang="en-US" smtClean="0"/>
              <a:t>‹#›</a:t>
            </a:fld>
            <a:endParaRPr lang="en-US"/>
          </a:p>
        </p:txBody>
      </p:sp>
    </p:spTree>
    <p:extLst>
      <p:ext uri="{BB962C8B-B14F-4D97-AF65-F5344CB8AC3E}">
        <p14:creationId xmlns:p14="http://schemas.microsoft.com/office/powerpoint/2010/main" val="3325157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2A3A2-3979-5BDE-E61C-FBDE1B2644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2F94CB-1D1B-76E7-5F3E-589612721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EE20F-F537-CA28-9CF9-CE48B44C8123}"/>
              </a:ext>
            </a:extLst>
          </p:cNvPr>
          <p:cNvSpPr>
            <a:spLocks noGrp="1"/>
          </p:cNvSpPr>
          <p:nvPr>
            <p:ph type="dt" sz="half" idx="10"/>
          </p:nvPr>
        </p:nvSpPr>
        <p:spPr/>
        <p:txBody>
          <a:bodyPr/>
          <a:lstStyle/>
          <a:p>
            <a:fld id="{38E31397-A047-4D15-BDD8-9387F5C10CFD}" type="datetimeFigureOut">
              <a:rPr lang="en-US" smtClean="0"/>
              <a:t>2/20/2024</a:t>
            </a:fld>
            <a:endParaRPr lang="en-US"/>
          </a:p>
        </p:txBody>
      </p:sp>
      <p:sp>
        <p:nvSpPr>
          <p:cNvPr id="5" name="Footer Placeholder 4">
            <a:extLst>
              <a:ext uri="{FF2B5EF4-FFF2-40B4-BE49-F238E27FC236}">
                <a16:creationId xmlns:a16="http://schemas.microsoft.com/office/drawing/2014/main" id="{4696CE6C-0D3F-171A-68A0-4CC238770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D90A8-5616-5562-C758-F71BAB619435}"/>
              </a:ext>
            </a:extLst>
          </p:cNvPr>
          <p:cNvSpPr>
            <a:spLocks noGrp="1"/>
          </p:cNvSpPr>
          <p:nvPr>
            <p:ph type="sldNum" sz="quarter" idx="12"/>
          </p:nvPr>
        </p:nvSpPr>
        <p:spPr/>
        <p:txBody>
          <a:bodyPr/>
          <a:lstStyle/>
          <a:p>
            <a:fld id="{1B8DF125-6A9A-4F92-84E7-86D51AD8FB6E}" type="slidenum">
              <a:rPr lang="en-US" smtClean="0"/>
              <a:t>‹#›</a:t>
            </a:fld>
            <a:endParaRPr lang="en-US"/>
          </a:p>
        </p:txBody>
      </p:sp>
    </p:spTree>
    <p:extLst>
      <p:ext uri="{BB962C8B-B14F-4D97-AF65-F5344CB8AC3E}">
        <p14:creationId xmlns:p14="http://schemas.microsoft.com/office/powerpoint/2010/main" val="2187627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A7FE11-C062-BA81-5DDF-3E448AD2FD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EA554A-AA66-78DD-0253-0089C76202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D2A85-2C09-26E7-799F-B9E23857D0BA}"/>
              </a:ext>
            </a:extLst>
          </p:cNvPr>
          <p:cNvSpPr>
            <a:spLocks noGrp="1"/>
          </p:cNvSpPr>
          <p:nvPr>
            <p:ph type="dt" sz="half" idx="10"/>
          </p:nvPr>
        </p:nvSpPr>
        <p:spPr/>
        <p:txBody>
          <a:bodyPr/>
          <a:lstStyle/>
          <a:p>
            <a:fld id="{38E31397-A047-4D15-BDD8-9387F5C10CFD}" type="datetimeFigureOut">
              <a:rPr lang="en-US" smtClean="0"/>
              <a:t>2/20/2024</a:t>
            </a:fld>
            <a:endParaRPr lang="en-US"/>
          </a:p>
        </p:txBody>
      </p:sp>
      <p:sp>
        <p:nvSpPr>
          <p:cNvPr id="5" name="Footer Placeholder 4">
            <a:extLst>
              <a:ext uri="{FF2B5EF4-FFF2-40B4-BE49-F238E27FC236}">
                <a16:creationId xmlns:a16="http://schemas.microsoft.com/office/drawing/2014/main" id="{7C7D7C86-11B3-BF1D-F248-2B378C8D56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B2BD7-8668-FA6F-719C-8DFE561BC802}"/>
              </a:ext>
            </a:extLst>
          </p:cNvPr>
          <p:cNvSpPr>
            <a:spLocks noGrp="1"/>
          </p:cNvSpPr>
          <p:nvPr>
            <p:ph type="sldNum" sz="quarter" idx="12"/>
          </p:nvPr>
        </p:nvSpPr>
        <p:spPr/>
        <p:txBody>
          <a:bodyPr/>
          <a:lstStyle/>
          <a:p>
            <a:fld id="{1B8DF125-6A9A-4F92-84E7-86D51AD8FB6E}" type="slidenum">
              <a:rPr lang="en-US" smtClean="0"/>
              <a:t>‹#›</a:t>
            </a:fld>
            <a:endParaRPr lang="en-US"/>
          </a:p>
        </p:txBody>
      </p:sp>
    </p:spTree>
    <p:extLst>
      <p:ext uri="{BB962C8B-B14F-4D97-AF65-F5344CB8AC3E}">
        <p14:creationId xmlns:p14="http://schemas.microsoft.com/office/powerpoint/2010/main" val="3447126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312BF-AFAC-7524-F547-3ACC00EEA6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ECC7EE-E1A6-C485-222C-F4D5C3FD78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EDD71-CF59-9599-8A30-A22AF536B32D}"/>
              </a:ext>
            </a:extLst>
          </p:cNvPr>
          <p:cNvSpPr>
            <a:spLocks noGrp="1"/>
          </p:cNvSpPr>
          <p:nvPr>
            <p:ph type="dt" sz="half" idx="10"/>
          </p:nvPr>
        </p:nvSpPr>
        <p:spPr/>
        <p:txBody>
          <a:bodyPr/>
          <a:lstStyle/>
          <a:p>
            <a:fld id="{38E31397-A047-4D15-BDD8-9387F5C10CFD}" type="datetimeFigureOut">
              <a:rPr lang="en-US" smtClean="0"/>
              <a:t>2/20/2024</a:t>
            </a:fld>
            <a:endParaRPr lang="en-US"/>
          </a:p>
        </p:txBody>
      </p:sp>
      <p:sp>
        <p:nvSpPr>
          <p:cNvPr id="5" name="Footer Placeholder 4">
            <a:extLst>
              <a:ext uri="{FF2B5EF4-FFF2-40B4-BE49-F238E27FC236}">
                <a16:creationId xmlns:a16="http://schemas.microsoft.com/office/drawing/2014/main" id="{05D5EB33-292C-49A3-26BD-FE3E5A5D72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6C0BB-3078-8CEB-3375-579B913D02E9}"/>
              </a:ext>
            </a:extLst>
          </p:cNvPr>
          <p:cNvSpPr>
            <a:spLocks noGrp="1"/>
          </p:cNvSpPr>
          <p:nvPr>
            <p:ph type="sldNum" sz="quarter" idx="12"/>
          </p:nvPr>
        </p:nvSpPr>
        <p:spPr/>
        <p:txBody>
          <a:bodyPr/>
          <a:lstStyle/>
          <a:p>
            <a:fld id="{1B8DF125-6A9A-4F92-84E7-86D51AD8FB6E}" type="slidenum">
              <a:rPr lang="en-US" smtClean="0"/>
              <a:t>‹#›</a:t>
            </a:fld>
            <a:endParaRPr lang="en-US"/>
          </a:p>
        </p:txBody>
      </p:sp>
    </p:spTree>
    <p:extLst>
      <p:ext uri="{BB962C8B-B14F-4D97-AF65-F5344CB8AC3E}">
        <p14:creationId xmlns:p14="http://schemas.microsoft.com/office/powerpoint/2010/main" val="3963602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1F23-3705-49DB-0A12-D04CCFFBB9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605986-96E3-C463-E1DE-09AB8BD23E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99C31C-A0B3-D36E-816B-E66F40E964BF}"/>
              </a:ext>
            </a:extLst>
          </p:cNvPr>
          <p:cNvSpPr>
            <a:spLocks noGrp="1"/>
          </p:cNvSpPr>
          <p:nvPr>
            <p:ph type="dt" sz="half" idx="10"/>
          </p:nvPr>
        </p:nvSpPr>
        <p:spPr/>
        <p:txBody>
          <a:bodyPr/>
          <a:lstStyle/>
          <a:p>
            <a:fld id="{38E31397-A047-4D15-BDD8-9387F5C10CFD}" type="datetimeFigureOut">
              <a:rPr lang="en-US" smtClean="0"/>
              <a:t>2/20/2024</a:t>
            </a:fld>
            <a:endParaRPr lang="en-US"/>
          </a:p>
        </p:txBody>
      </p:sp>
      <p:sp>
        <p:nvSpPr>
          <p:cNvPr id="5" name="Footer Placeholder 4">
            <a:extLst>
              <a:ext uri="{FF2B5EF4-FFF2-40B4-BE49-F238E27FC236}">
                <a16:creationId xmlns:a16="http://schemas.microsoft.com/office/drawing/2014/main" id="{A109F5DD-5274-61E0-5838-1980A95DC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4E17A-92A4-2842-3731-0837801EBB25}"/>
              </a:ext>
            </a:extLst>
          </p:cNvPr>
          <p:cNvSpPr>
            <a:spLocks noGrp="1"/>
          </p:cNvSpPr>
          <p:nvPr>
            <p:ph type="sldNum" sz="quarter" idx="12"/>
          </p:nvPr>
        </p:nvSpPr>
        <p:spPr/>
        <p:txBody>
          <a:bodyPr/>
          <a:lstStyle/>
          <a:p>
            <a:fld id="{1B8DF125-6A9A-4F92-84E7-86D51AD8FB6E}" type="slidenum">
              <a:rPr lang="en-US" smtClean="0"/>
              <a:t>‹#›</a:t>
            </a:fld>
            <a:endParaRPr lang="en-US"/>
          </a:p>
        </p:txBody>
      </p:sp>
    </p:spTree>
    <p:extLst>
      <p:ext uri="{BB962C8B-B14F-4D97-AF65-F5344CB8AC3E}">
        <p14:creationId xmlns:p14="http://schemas.microsoft.com/office/powerpoint/2010/main" val="4091538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99D10-401D-76F9-50C9-500595EC11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EED313-19C9-62DE-C90E-31A0D2A327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E5708F-7B23-88EE-8F7C-1B89265368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4B420A-18C1-D7C3-C241-19129E1D859E}"/>
              </a:ext>
            </a:extLst>
          </p:cNvPr>
          <p:cNvSpPr>
            <a:spLocks noGrp="1"/>
          </p:cNvSpPr>
          <p:nvPr>
            <p:ph type="dt" sz="half" idx="10"/>
          </p:nvPr>
        </p:nvSpPr>
        <p:spPr/>
        <p:txBody>
          <a:bodyPr/>
          <a:lstStyle/>
          <a:p>
            <a:fld id="{38E31397-A047-4D15-BDD8-9387F5C10CFD}" type="datetimeFigureOut">
              <a:rPr lang="en-US" smtClean="0"/>
              <a:t>2/20/2024</a:t>
            </a:fld>
            <a:endParaRPr lang="en-US"/>
          </a:p>
        </p:txBody>
      </p:sp>
      <p:sp>
        <p:nvSpPr>
          <p:cNvPr id="6" name="Footer Placeholder 5">
            <a:extLst>
              <a:ext uri="{FF2B5EF4-FFF2-40B4-BE49-F238E27FC236}">
                <a16:creationId xmlns:a16="http://schemas.microsoft.com/office/drawing/2014/main" id="{FB0AE39E-8000-F3ED-F2AB-649373D650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D2795E-1F53-C0A7-E882-CA6458FBA3A6}"/>
              </a:ext>
            </a:extLst>
          </p:cNvPr>
          <p:cNvSpPr>
            <a:spLocks noGrp="1"/>
          </p:cNvSpPr>
          <p:nvPr>
            <p:ph type="sldNum" sz="quarter" idx="12"/>
          </p:nvPr>
        </p:nvSpPr>
        <p:spPr/>
        <p:txBody>
          <a:bodyPr/>
          <a:lstStyle/>
          <a:p>
            <a:fld id="{1B8DF125-6A9A-4F92-84E7-86D51AD8FB6E}" type="slidenum">
              <a:rPr lang="en-US" smtClean="0"/>
              <a:t>‹#›</a:t>
            </a:fld>
            <a:endParaRPr lang="en-US"/>
          </a:p>
        </p:txBody>
      </p:sp>
    </p:spTree>
    <p:extLst>
      <p:ext uri="{BB962C8B-B14F-4D97-AF65-F5344CB8AC3E}">
        <p14:creationId xmlns:p14="http://schemas.microsoft.com/office/powerpoint/2010/main" val="2481968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58B2-4C6E-8899-70AC-FA856EEB63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626D25-61E3-E754-D609-2145D38F26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5E5244-002E-1650-4F0B-2A3C8C0E17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AF9D20-0818-4640-9C9F-9A9FAD0CC8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5F953D-DCD2-91F3-4328-E9A978806B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EC50C9-3BCA-B9F9-23EE-C955DDBA58CC}"/>
              </a:ext>
            </a:extLst>
          </p:cNvPr>
          <p:cNvSpPr>
            <a:spLocks noGrp="1"/>
          </p:cNvSpPr>
          <p:nvPr>
            <p:ph type="dt" sz="half" idx="10"/>
          </p:nvPr>
        </p:nvSpPr>
        <p:spPr/>
        <p:txBody>
          <a:bodyPr/>
          <a:lstStyle/>
          <a:p>
            <a:fld id="{38E31397-A047-4D15-BDD8-9387F5C10CFD}" type="datetimeFigureOut">
              <a:rPr lang="en-US" smtClean="0"/>
              <a:t>2/20/2024</a:t>
            </a:fld>
            <a:endParaRPr lang="en-US"/>
          </a:p>
        </p:txBody>
      </p:sp>
      <p:sp>
        <p:nvSpPr>
          <p:cNvPr id="8" name="Footer Placeholder 7">
            <a:extLst>
              <a:ext uri="{FF2B5EF4-FFF2-40B4-BE49-F238E27FC236}">
                <a16:creationId xmlns:a16="http://schemas.microsoft.com/office/drawing/2014/main" id="{7B4F3CE0-2E66-8A59-DB5F-3BD818F272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1EF09C-710B-4193-71A5-CDB6D9FA178E}"/>
              </a:ext>
            </a:extLst>
          </p:cNvPr>
          <p:cNvSpPr>
            <a:spLocks noGrp="1"/>
          </p:cNvSpPr>
          <p:nvPr>
            <p:ph type="sldNum" sz="quarter" idx="12"/>
          </p:nvPr>
        </p:nvSpPr>
        <p:spPr/>
        <p:txBody>
          <a:bodyPr/>
          <a:lstStyle/>
          <a:p>
            <a:fld id="{1B8DF125-6A9A-4F92-84E7-86D51AD8FB6E}" type="slidenum">
              <a:rPr lang="en-US" smtClean="0"/>
              <a:t>‹#›</a:t>
            </a:fld>
            <a:endParaRPr lang="en-US"/>
          </a:p>
        </p:txBody>
      </p:sp>
    </p:spTree>
    <p:extLst>
      <p:ext uri="{BB962C8B-B14F-4D97-AF65-F5344CB8AC3E}">
        <p14:creationId xmlns:p14="http://schemas.microsoft.com/office/powerpoint/2010/main" val="1527336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04CB3-97EC-2D54-58D2-DC6FE76FE4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BC8652-A256-7553-4BCD-05A055798EA6}"/>
              </a:ext>
            </a:extLst>
          </p:cNvPr>
          <p:cNvSpPr>
            <a:spLocks noGrp="1"/>
          </p:cNvSpPr>
          <p:nvPr>
            <p:ph type="dt" sz="half" idx="10"/>
          </p:nvPr>
        </p:nvSpPr>
        <p:spPr/>
        <p:txBody>
          <a:bodyPr/>
          <a:lstStyle/>
          <a:p>
            <a:fld id="{38E31397-A047-4D15-BDD8-9387F5C10CFD}" type="datetimeFigureOut">
              <a:rPr lang="en-US" smtClean="0"/>
              <a:t>2/20/2024</a:t>
            </a:fld>
            <a:endParaRPr lang="en-US"/>
          </a:p>
        </p:txBody>
      </p:sp>
      <p:sp>
        <p:nvSpPr>
          <p:cNvPr id="4" name="Footer Placeholder 3">
            <a:extLst>
              <a:ext uri="{FF2B5EF4-FFF2-40B4-BE49-F238E27FC236}">
                <a16:creationId xmlns:a16="http://schemas.microsoft.com/office/drawing/2014/main" id="{47178B79-3A65-7F47-885A-F7384BBF3B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59DDD5-CB72-CCC3-DA59-5510167E699F}"/>
              </a:ext>
            </a:extLst>
          </p:cNvPr>
          <p:cNvSpPr>
            <a:spLocks noGrp="1"/>
          </p:cNvSpPr>
          <p:nvPr>
            <p:ph type="sldNum" sz="quarter" idx="12"/>
          </p:nvPr>
        </p:nvSpPr>
        <p:spPr/>
        <p:txBody>
          <a:bodyPr/>
          <a:lstStyle/>
          <a:p>
            <a:fld id="{1B8DF125-6A9A-4F92-84E7-86D51AD8FB6E}" type="slidenum">
              <a:rPr lang="en-US" smtClean="0"/>
              <a:t>‹#›</a:t>
            </a:fld>
            <a:endParaRPr lang="en-US"/>
          </a:p>
        </p:txBody>
      </p:sp>
    </p:spTree>
    <p:extLst>
      <p:ext uri="{BB962C8B-B14F-4D97-AF65-F5344CB8AC3E}">
        <p14:creationId xmlns:p14="http://schemas.microsoft.com/office/powerpoint/2010/main" val="576948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57323C-027F-1804-C0E3-BC97875E289D}"/>
              </a:ext>
            </a:extLst>
          </p:cNvPr>
          <p:cNvSpPr>
            <a:spLocks noGrp="1"/>
          </p:cNvSpPr>
          <p:nvPr>
            <p:ph type="dt" sz="half" idx="10"/>
          </p:nvPr>
        </p:nvSpPr>
        <p:spPr/>
        <p:txBody>
          <a:bodyPr/>
          <a:lstStyle/>
          <a:p>
            <a:fld id="{38E31397-A047-4D15-BDD8-9387F5C10CFD}" type="datetimeFigureOut">
              <a:rPr lang="en-US" smtClean="0"/>
              <a:t>2/20/2024</a:t>
            </a:fld>
            <a:endParaRPr lang="en-US"/>
          </a:p>
        </p:txBody>
      </p:sp>
      <p:sp>
        <p:nvSpPr>
          <p:cNvPr id="3" name="Footer Placeholder 2">
            <a:extLst>
              <a:ext uri="{FF2B5EF4-FFF2-40B4-BE49-F238E27FC236}">
                <a16:creationId xmlns:a16="http://schemas.microsoft.com/office/drawing/2014/main" id="{93D9E637-4C1C-42AB-2D5B-5F0A4477A3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72C55C-25F9-CD00-55B5-C262C0731081}"/>
              </a:ext>
            </a:extLst>
          </p:cNvPr>
          <p:cNvSpPr>
            <a:spLocks noGrp="1"/>
          </p:cNvSpPr>
          <p:nvPr>
            <p:ph type="sldNum" sz="quarter" idx="12"/>
          </p:nvPr>
        </p:nvSpPr>
        <p:spPr/>
        <p:txBody>
          <a:bodyPr/>
          <a:lstStyle/>
          <a:p>
            <a:fld id="{1B8DF125-6A9A-4F92-84E7-86D51AD8FB6E}" type="slidenum">
              <a:rPr lang="en-US" smtClean="0"/>
              <a:t>‹#›</a:t>
            </a:fld>
            <a:endParaRPr lang="en-US"/>
          </a:p>
        </p:txBody>
      </p:sp>
    </p:spTree>
    <p:extLst>
      <p:ext uri="{BB962C8B-B14F-4D97-AF65-F5344CB8AC3E}">
        <p14:creationId xmlns:p14="http://schemas.microsoft.com/office/powerpoint/2010/main" val="53343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BF54-78F6-2ED0-81C6-C401B3D28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ADA095-FB1F-216D-477B-D43ADA7FD0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57B6FA-E31B-B255-9FD1-00A826BE2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04781D-FC8F-667F-0834-79ED871AEA73}"/>
              </a:ext>
            </a:extLst>
          </p:cNvPr>
          <p:cNvSpPr>
            <a:spLocks noGrp="1"/>
          </p:cNvSpPr>
          <p:nvPr>
            <p:ph type="dt" sz="half" idx="10"/>
          </p:nvPr>
        </p:nvSpPr>
        <p:spPr/>
        <p:txBody>
          <a:bodyPr/>
          <a:lstStyle/>
          <a:p>
            <a:fld id="{38E31397-A047-4D15-BDD8-9387F5C10CFD}" type="datetimeFigureOut">
              <a:rPr lang="en-US" smtClean="0"/>
              <a:t>2/20/2024</a:t>
            </a:fld>
            <a:endParaRPr lang="en-US"/>
          </a:p>
        </p:txBody>
      </p:sp>
      <p:sp>
        <p:nvSpPr>
          <p:cNvPr id="6" name="Footer Placeholder 5">
            <a:extLst>
              <a:ext uri="{FF2B5EF4-FFF2-40B4-BE49-F238E27FC236}">
                <a16:creationId xmlns:a16="http://schemas.microsoft.com/office/drawing/2014/main" id="{93DE2AD1-A4B7-E75D-08CE-8F3F583E78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4B74-26F2-9785-0DDA-EA3CE9474DD4}"/>
              </a:ext>
            </a:extLst>
          </p:cNvPr>
          <p:cNvSpPr>
            <a:spLocks noGrp="1"/>
          </p:cNvSpPr>
          <p:nvPr>
            <p:ph type="sldNum" sz="quarter" idx="12"/>
          </p:nvPr>
        </p:nvSpPr>
        <p:spPr/>
        <p:txBody>
          <a:bodyPr/>
          <a:lstStyle/>
          <a:p>
            <a:fld id="{1B8DF125-6A9A-4F92-84E7-86D51AD8FB6E}" type="slidenum">
              <a:rPr lang="en-US" smtClean="0"/>
              <a:t>‹#›</a:t>
            </a:fld>
            <a:endParaRPr lang="en-US"/>
          </a:p>
        </p:txBody>
      </p:sp>
    </p:spTree>
    <p:extLst>
      <p:ext uri="{BB962C8B-B14F-4D97-AF65-F5344CB8AC3E}">
        <p14:creationId xmlns:p14="http://schemas.microsoft.com/office/powerpoint/2010/main" val="927219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D46E0-E5E6-945C-12F6-2F8821CD86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973BBB-8A1B-C612-64C5-66C6A2B89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28B191-0279-E181-FC43-06A9250EF7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E1C9F7-F732-394F-BF4B-AAB1AE81FD44}"/>
              </a:ext>
            </a:extLst>
          </p:cNvPr>
          <p:cNvSpPr>
            <a:spLocks noGrp="1"/>
          </p:cNvSpPr>
          <p:nvPr>
            <p:ph type="dt" sz="half" idx="10"/>
          </p:nvPr>
        </p:nvSpPr>
        <p:spPr/>
        <p:txBody>
          <a:bodyPr/>
          <a:lstStyle/>
          <a:p>
            <a:fld id="{38E31397-A047-4D15-BDD8-9387F5C10CFD}" type="datetimeFigureOut">
              <a:rPr lang="en-US" smtClean="0"/>
              <a:t>2/20/2024</a:t>
            </a:fld>
            <a:endParaRPr lang="en-US"/>
          </a:p>
        </p:txBody>
      </p:sp>
      <p:sp>
        <p:nvSpPr>
          <p:cNvPr id="6" name="Footer Placeholder 5">
            <a:extLst>
              <a:ext uri="{FF2B5EF4-FFF2-40B4-BE49-F238E27FC236}">
                <a16:creationId xmlns:a16="http://schemas.microsoft.com/office/drawing/2014/main" id="{512BD919-1B23-FFEB-5E06-837CEE17F7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6AA3B1-0721-9FAE-E35A-8D694916195B}"/>
              </a:ext>
            </a:extLst>
          </p:cNvPr>
          <p:cNvSpPr>
            <a:spLocks noGrp="1"/>
          </p:cNvSpPr>
          <p:nvPr>
            <p:ph type="sldNum" sz="quarter" idx="12"/>
          </p:nvPr>
        </p:nvSpPr>
        <p:spPr/>
        <p:txBody>
          <a:bodyPr/>
          <a:lstStyle/>
          <a:p>
            <a:fld id="{1B8DF125-6A9A-4F92-84E7-86D51AD8FB6E}" type="slidenum">
              <a:rPr lang="en-US" smtClean="0"/>
              <a:t>‹#›</a:t>
            </a:fld>
            <a:endParaRPr lang="en-US"/>
          </a:p>
        </p:txBody>
      </p:sp>
    </p:spTree>
    <p:extLst>
      <p:ext uri="{BB962C8B-B14F-4D97-AF65-F5344CB8AC3E}">
        <p14:creationId xmlns:p14="http://schemas.microsoft.com/office/powerpoint/2010/main" val="478730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FBE8B-3B2D-971F-3640-7A6C3C9BAC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2272B4-369B-B741-3755-2114B9B136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0B597-A973-E8BE-A8AD-28875ADF53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31397-A047-4D15-BDD8-9387F5C10CFD}" type="datetimeFigureOut">
              <a:rPr lang="en-US" smtClean="0"/>
              <a:t>2/20/2024</a:t>
            </a:fld>
            <a:endParaRPr lang="en-US"/>
          </a:p>
        </p:txBody>
      </p:sp>
      <p:sp>
        <p:nvSpPr>
          <p:cNvPr id="5" name="Footer Placeholder 4">
            <a:extLst>
              <a:ext uri="{FF2B5EF4-FFF2-40B4-BE49-F238E27FC236}">
                <a16:creationId xmlns:a16="http://schemas.microsoft.com/office/drawing/2014/main" id="{B271EC32-7085-4542-90B2-F7E99BC59F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5DD710-D3A4-285F-D5DA-8A1206053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8DF125-6A9A-4F92-84E7-86D51AD8FB6E}" type="slidenum">
              <a:rPr lang="en-US" smtClean="0"/>
              <a:t>‹#›</a:t>
            </a:fld>
            <a:endParaRPr lang="en-US"/>
          </a:p>
        </p:txBody>
      </p:sp>
    </p:spTree>
    <p:extLst>
      <p:ext uri="{BB962C8B-B14F-4D97-AF65-F5344CB8AC3E}">
        <p14:creationId xmlns:p14="http://schemas.microsoft.com/office/powerpoint/2010/main" val="4132891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3.xml"/><Relationship Id="rId7" Type="http://schemas.openxmlformats.org/officeDocument/2006/relationships/image" Target="../media/image18.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965F-7A79-14EF-8BC6-54C417D4348E}"/>
              </a:ext>
            </a:extLst>
          </p:cNvPr>
          <p:cNvSpPr>
            <a:spLocks noGrp="1"/>
          </p:cNvSpPr>
          <p:nvPr>
            <p:ph type="ctrTitle"/>
          </p:nvPr>
        </p:nvSpPr>
        <p:spPr/>
        <p:txBody>
          <a:bodyPr/>
          <a:lstStyle/>
          <a:p>
            <a:r>
              <a:rPr lang="en-US" sz="6000" b="1" dirty="0">
                <a:highlight>
                  <a:srgbClr val="FFFF00"/>
                </a:highlight>
                <a:latin typeface="+mj-lt"/>
                <a:ea typeface="Microsoft YaHei UI" panose="020B0503020204020204" charset="-122"/>
                <a:cs typeface="Aparajita" pitchFamily="34" charset="0"/>
              </a:rPr>
              <a:t>SUBSTANCE USE DISORDERS</a:t>
            </a:r>
            <a:endParaRPr lang="en-US" b="1" dirty="0">
              <a:highlight>
                <a:srgbClr val="FFFF00"/>
              </a:highlight>
            </a:endParaRPr>
          </a:p>
        </p:txBody>
      </p:sp>
      <p:sp>
        <p:nvSpPr>
          <p:cNvPr id="3" name="Subtitle 2">
            <a:extLst>
              <a:ext uri="{FF2B5EF4-FFF2-40B4-BE49-F238E27FC236}">
                <a16:creationId xmlns:a16="http://schemas.microsoft.com/office/drawing/2014/main" id="{EDB8269B-74D1-D8DC-9E9A-C3177BD47873}"/>
              </a:ext>
            </a:extLst>
          </p:cNvPr>
          <p:cNvSpPr>
            <a:spLocks noGrp="1"/>
          </p:cNvSpPr>
          <p:nvPr>
            <p:ph type="subTitle" idx="1"/>
          </p:nvPr>
        </p:nvSpPr>
        <p:spPr>
          <a:xfrm>
            <a:off x="1523999" y="3602038"/>
            <a:ext cx="9272631" cy="2387600"/>
          </a:xfrm>
        </p:spPr>
        <p:txBody>
          <a:bodyPr/>
          <a:lstStyle/>
          <a:p>
            <a:r>
              <a:rPr lang="en-US" dirty="0"/>
              <a:t>Presented by : </a:t>
            </a:r>
          </a:p>
          <a:p>
            <a:r>
              <a:rPr lang="en-US" dirty="0"/>
              <a:t>Yousef </a:t>
            </a:r>
            <a:r>
              <a:rPr lang="en-US" dirty="0" err="1"/>
              <a:t>Saraireh</a:t>
            </a:r>
            <a:r>
              <a:rPr lang="en-US" dirty="0"/>
              <a:t> </a:t>
            </a:r>
          </a:p>
          <a:p>
            <a:r>
              <a:rPr lang="en-US" dirty="0"/>
              <a:t>Abeer AL-</a:t>
            </a:r>
            <a:r>
              <a:rPr lang="en-US" dirty="0" err="1"/>
              <a:t>Jufout</a:t>
            </a:r>
            <a:endParaRPr lang="en-US" dirty="0"/>
          </a:p>
          <a:p>
            <a:endParaRPr lang="en-US" dirty="0"/>
          </a:p>
        </p:txBody>
      </p:sp>
    </p:spTree>
    <p:extLst>
      <p:ext uri="{BB962C8B-B14F-4D97-AF65-F5344CB8AC3E}">
        <p14:creationId xmlns:p14="http://schemas.microsoft.com/office/powerpoint/2010/main" val="636326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DE13F-33A4-FB04-D4E4-3165EC653673}"/>
              </a:ext>
            </a:extLst>
          </p:cNvPr>
          <p:cNvSpPr>
            <a:spLocks noGrp="1"/>
          </p:cNvSpPr>
          <p:nvPr>
            <p:ph type="title"/>
          </p:nvPr>
        </p:nvSpPr>
        <p:spPr/>
        <p:txBody>
          <a:bodyPr/>
          <a:lstStyle/>
          <a:p>
            <a:pPr algn="ctr"/>
            <a:r>
              <a:rPr lang="en-US" b="1" dirty="0">
                <a:highlight>
                  <a:srgbClr val="FFFF00"/>
                </a:highlight>
              </a:rPr>
              <a:t>ALCOHOL</a:t>
            </a:r>
          </a:p>
        </p:txBody>
      </p:sp>
      <p:sp>
        <p:nvSpPr>
          <p:cNvPr id="3" name="Content Placeholder 2">
            <a:extLst>
              <a:ext uri="{FF2B5EF4-FFF2-40B4-BE49-F238E27FC236}">
                <a16:creationId xmlns:a16="http://schemas.microsoft.com/office/drawing/2014/main" id="{9BF8F126-1E9E-1215-0354-BBF2CEA02D5D}"/>
              </a:ext>
            </a:extLst>
          </p:cNvPr>
          <p:cNvSpPr>
            <a:spLocks noGrp="1"/>
          </p:cNvSpPr>
          <p:nvPr>
            <p:ph idx="1"/>
          </p:nvPr>
        </p:nvSpPr>
        <p:spPr>
          <a:xfrm>
            <a:off x="87085" y="1375954"/>
            <a:ext cx="11564983" cy="5116921"/>
          </a:xfrm>
        </p:spPr>
        <p:txBody>
          <a:bodyPr>
            <a:normAutofit fontScale="92500" lnSpcReduction="10000"/>
          </a:bodyPr>
          <a:lstStyle/>
          <a:p>
            <a:pPr lvl="0" algn="l" rtl="0"/>
            <a:r>
              <a:rPr lang="en-US" sz="2800" b="1" dirty="0">
                <a:solidFill>
                  <a:srgbClr val="FF0000"/>
                </a:solidFill>
              </a:rPr>
              <a:t>Alcohol</a:t>
            </a:r>
            <a:r>
              <a:rPr lang="en-US" sz="2800" b="1" dirty="0">
                <a:solidFill>
                  <a:schemeClr val="tx1">
                    <a:lumMod val="95000"/>
                    <a:lumOff val="5000"/>
                  </a:schemeClr>
                </a:solidFill>
              </a:rPr>
              <a:t> is a central nervous system </a:t>
            </a:r>
            <a:r>
              <a:rPr lang="en-US" sz="2800" b="1" dirty="0">
                <a:solidFill>
                  <a:srgbClr val="FF0000"/>
                </a:solidFill>
              </a:rPr>
              <a:t>depressant</a:t>
            </a:r>
            <a:r>
              <a:rPr lang="en-US" sz="2800" b="1" dirty="0">
                <a:solidFill>
                  <a:schemeClr val="tx1">
                    <a:lumMod val="95000"/>
                    <a:lumOff val="5000"/>
                  </a:schemeClr>
                </a:solidFill>
              </a:rPr>
              <a:t>. It can change your mood, behavior, and self-control. It can cause problems with memory and thinking clearly. </a:t>
            </a:r>
          </a:p>
          <a:p>
            <a:pPr lvl="0" algn="l" rtl="0"/>
            <a:r>
              <a:rPr lang="en-US" sz="2800" b="1" dirty="0">
                <a:solidFill>
                  <a:schemeClr val="tx1">
                    <a:lumMod val="95000"/>
                    <a:lumOff val="5000"/>
                  </a:schemeClr>
                </a:solidFill>
              </a:rPr>
              <a:t>Alcohol can also affect your </a:t>
            </a:r>
            <a:r>
              <a:rPr lang="en-US" sz="2800" b="1" dirty="0">
                <a:solidFill>
                  <a:srgbClr val="FF0000"/>
                </a:solidFill>
              </a:rPr>
              <a:t>coordination and physical control.</a:t>
            </a:r>
            <a:endParaRPr lang="ar-JO" sz="2800" b="1" dirty="0">
              <a:solidFill>
                <a:srgbClr val="FF0000"/>
              </a:solidFill>
            </a:endParaRPr>
          </a:p>
          <a:p>
            <a:pPr lvl="0" algn="l" rtl="0"/>
            <a:endParaRPr lang="en-US" sz="2800" b="1" dirty="0">
              <a:solidFill>
                <a:schemeClr val="tx1">
                  <a:lumMod val="95000"/>
                  <a:lumOff val="5000"/>
                </a:schemeClr>
              </a:solidFill>
            </a:endParaRPr>
          </a:p>
          <a:p>
            <a:pPr algn="l" rtl="0"/>
            <a:r>
              <a:rPr lang="en-US" sz="2800" b="1" dirty="0">
                <a:solidFill>
                  <a:schemeClr val="tx1">
                    <a:lumMod val="95000"/>
                    <a:lumOff val="5000"/>
                  </a:schemeClr>
                </a:solidFill>
              </a:rPr>
              <a:t>Alcohol </a:t>
            </a:r>
            <a:r>
              <a:rPr lang="en-US" sz="2800" b="1" dirty="0">
                <a:solidFill>
                  <a:srgbClr val="FF0000"/>
                </a:solidFill>
              </a:rPr>
              <a:t>activates</a:t>
            </a:r>
            <a:r>
              <a:rPr lang="en-US" sz="2800" b="1" dirty="0">
                <a:solidFill>
                  <a:schemeClr val="tx1">
                    <a:lumMod val="95000"/>
                    <a:lumOff val="5000"/>
                  </a:schemeClr>
                </a:solidFill>
              </a:rPr>
              <a:t> gamma-aminobutyric acid (GABA), dopamine, and serotonin receptors in the central nervous system (CNS)</a:t>
            </a:r>
            <a:r>
              <a:rPr lang="en-GB" sz="2800" b="1" dirty="0">
                <a:solidFill>
                  <a:schemeClr val="tx1">
                    <a:lumMod val="95000"/>
                    <a:lumOff val="5000"/>
                  </a:schemeClr>
                </a:solidFill>
              </a:rPr>
              <a:t>.</a:t>
            </a:r>
            <a:endParaRPr lang="ar-JO" sz="2800" b="1" dirty="0">
              <a:solidFill>
                <a:schemeClr val="tx1">
                  <a:lumMod val="95000"/>
                  <a:lumOff val="5000"/>
                </a:schemeClr>
              </a:solidFill>
            </a:endParaRPr>
          </a:p>
          <a:p>
            <a:pPr marL="0" indent="0" algn="l" rtl="0">
              <a:buNone/>
            </a:pPr>
            <a:endParaRPr lang="en-US" sz="2800" b="1" dirty="0">
              <a:solidFill>
                <a:schemeClr val="tx1">
                  <a:lumMod val="95000"/>
                  <a:lumOff val="5000"/>
                </a:schemeClr>
              </a:solidFill>
            </a:endParaRPr>
          </a:p>
          <a:p>
            <a:pPr algn="l" rtl="0"/>
            <a:r>
              <a:rPr lang="en-US" sz="2800" b="1" dirty="0">
                <a:solidFill>
                  <a:schemeClr val="tx1">
                    <a:lumMod val="95000"/>
                    <a:lumOff val="5000"/>
                  </a:schemeClr>
                </a:solidFill>
              </a:rPr>
              <a:t>Thus, alcohol abuse can produce serious </a:t>
            </a:r>
            <a:r>
              <a:rPr lang="en-US" sz="2800" b="1" u="sng" dirty="0">
                <a:solidFill>
                  <a:schemeClr val="tx1">
                    <a:lumMod val="95000"/>
                    <a:lumOff val="5000"/>
                  </a:schemeClr>
                </a:solidFill>
              </a:rPr>
              <a:t>temporary</a:t>
            </a:r>
            <a:r>
              <a:rPr lang="en-US" sz="2800" b="1" dirty="0">
                <a:solidFill>
                  <a:schemeClr val="tx1">
                    <a:lumMod val="95000"/>
                    <a:lumOff val="5000"/>
                  </a:schemeClr>
                </a:solidFill>
              </a:rPr>
              <a:t> psychological symptoms including depression, anxiety, and psychoses. </a:t>
            </a:r>
          </a:p>
          <a:p>
            <a:pPr algn="l" rtl="0"/>
            <a:r>
              <a:rPr lang="en-US" sz="2800" b="1" dirty="0">
                <a:solidFill>
                  <a:schemeClr val="tx1">
                    <a:lumMod val="95000"/>
                    <a:lumOff val="5000"/>
                  </a:schemeClr>
                </a:solidFill>
              </a:rPr>
              <a:t>On Long-term, escalating levels of alcohol consumption can produce tolerance as well as adaptation of the body that cessation of use can precipitate a withdrawal syndrome.</a:t>
            </a:r>
          </a:p>
          <a:p>
            <a:pPr lvl="0"/>
            <a:endParaRPr lang="ar-JO" dirty="0">
              <a:solidFill>
                <a:schemeClr val="bg1"/>
              </a:solidFill>
            </a:endParaRPr>
          </a:p>
          <a:p>
            <a:endParaRPr lang="en-US" dirty="0"/>
          </a:p>
        </p:txBody>
      </p:sp>
    </p:spTree>
    <p:extLst>
      <p:ext uri="{BB962C8B-B14F-4D97-AF65-F5344CB8AC3E}">
        <p14:creationId xmlns:p14="http://schemas.microsoft.com/office/powerpoint/2010/main" val="1862576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CFC85-5367-DC96-2FC0-72ADC835BC4E}"/>
              </a:ext>
            </a:extLst>
          </p:cNvPr>
          <p:cNvSpPr>
            <a:spLocks noGrp="1"/>
          </p:cNvSpPr>
          <p:nvPr>
            <p:ph type="title"/>
          </p:nvPr>
        </p:nvSpPr>
        <p:spPr/>
        <p:txBody>
          <a:bodyPr/>
          <a:lstStyle/>
          <a:p>
            <a:pPr algn="ctr"/>
            <a:r>
              <a:rPr lang="en-US" b="1" dirty="0">
                <a:highlight>
                  <a:srgbClr val="FFFF00"/>
                </a:highlight>
              </a:rPr>
              <a:t>Alcohol Intoxication</a:t>
            </a:r>
          </a:p>
        </p:txBody>
      </p:sp>
      <p:sp>
        <p:nvSpPr>
          <p:cNvPr id="3" name="Content Placeholder 2">
            <a:extLst>
              <a:ext uri="{FF2B5EF4-FFF2-40B4-BE49-F238E27FC236}">
                <a16:creationId xmlns:a16="http://schemas.microsoft.com/office/drawing/2014/main" id="{C86112E6-A205-3680-ECDB-4C153DF72061}"/>
              </a:ext>
            </a:extLst>
          </p:cNvPr>
          <p:cNvSpPr>
            <a:spLocks noGrp="1"/>
          </p:cNvSpPr>
          <p:nvPr>
            <p:ph idx="1"/>
          </p:nvPr>
        </p:nvSpPr>
        <p:spPr>
          <a:xfrm>
            <a:off x="444137" y="1384663"/>
            <a:ext cx="10909663" cy="4792300"/>
          </a:xfrm>
        </p:spPr>
        <p:txBody>
          <a:bodyPr/>
          <a:lstStyle/>
          <a:p>
            <a:r>
              <a:rPr lang="en-US" b="1" dirty="0">
                <a:highlight>
                  <a:srgbClr val="FFFF00"/>
                </a:highlight>
              </a:rPr>
              <a:t>Signs of Alcohol Intoxication </a:t>
            </a:r>
          </a:p>
          <a:p>
            <a:r>
              <a:rPr lang="en-US" b="1" dirty="0"/>
              <a:t>One ore more of the following signs developing during or shortly after  alcohol use </a:t>
            </a:r>
          </a:p>
          <a:p>
            <a:pPr marL="800100" lvl="2" indent="0" algn="l">
              <a:buNone/>
            </a:pPr>
            <a:r>
              <a:rPr lang="en-US" dirty="0"/>
              <a:t>1.</a:t>
            </a:r>
            <a:r>
              <a:rPr lang="en-US" b="1" dirty="0"/>
              <a:t> . Slurred speech </a:t>
            </a:r>
          </a:p>
          <a:p>
            <a:pPr marL="800100" lvl="2" indent="0" algn="l">
              <a:buNone/>
            </a:pPr>
            <a:r>
              <a:rPr lang="en-US" b="1" dirty="0"/>
              <a:t>2. Dizziness </a:t>
            </a:r>
          </a:p>
          <a:p>
            <a:pPr marL="800100" lvl="2" indent="0" algn="l">
              <a:buNone/>
            </a:pPr>
            <a:r>
              <a:rPr lang="en-US" b="1" dirty="0"/>
              <a:t>3. incoordination </a:t>
            </a:r>
          </a:p>
          <a:p>
            <a:pPr marL="800100" lvl="2" indent="0" algn="l">
              <a:buNone/>
            </a:pPr>
            <a:r>
              <a:rPr lang="en-US" b="1" dirty="0"/>
              <a:t>4. Unsteady gait </a:t>
            </a:r>
          </a:p>
          <a:p>
            <a:pPr marL="800100" lvl="2" indent="0" algn="l">
              <a:buNone/>
            </a:pPr>
            <a:r>
              <a:rPr lang="en-US" b="1" dirty="0"/>
              <a:t>5. Nystagmus </a:t>
            </a:r>
          </a:p>
          <a:p>
            <a:pPr marL="800100" lvl="2" indent="0" algn="l">
              <a:buNone/>
            </a:pPr>
            <a:r>
              <a:rPr lang="en-US" b="1" dirty="0"/>
              <a:t>6. Impairment in attention or memory </a:t>
            </a:r>
          </a:p>
          <a:p>
            <a:pPr marL="800100" lvl="2" indent="0" algn="l">
              <a:buNone/>
            </a:pPr>
            <a:r>
              <a:rPr lang="en-US" b="1" dirty="0"/>
              <a:t>7. Stupor or coma </a:t>
            </a:r>
          </a:p>
          <a:p>
            <a:pPr marL="800100" lvl="2" indent="0" algn="l">
              <a:buNone/>
            </a:pPr>
            <a:r>
              <a:rPr lang="en-US" b="1" dirty="0"/>
              <a:t>8. Double vision</a:t>
            </a:r>
          </a:p>
          <a:p>
            <a:endParaRPr lang="en-US" dirty="0"/>
          </a:p>
        </p:txBody>
      </p:sp>
    </p:spTree>
    <p:extLst>
      <p:ext uri="{BB962C8B-B14F-4D97-AF65-F5344CB8AC3E}">
        <p14:creationId xmlns:p14="http://schemas.microsoft.com/office/powerpoint/2010/main" val="3238733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71478-7B4A-BE00-CEDD-D0E2973D4B42}"/>
              </a:ext>
            </a:extLst>
          </p:cNvPr>
          <p:cNvSpPr>
            <a:spLocks noGrp="1"/>
          </p:cNvSpPr>
          <p:nvPr>
            <p:ph type="title"/>
          </p:nvPr>
        </p:nvSpPr>
        <p:spPr/>
        <p:txBody>
          <a:bodyPr/>
          <a:lstStyle/>
          <a:p>
            <a:pPr algn="ctr"/>
            <a:r>
              <a:rPr lang="en-US" b="1" dirty="0">
                <a:solidFill>
                  <a:srgbClr val="FF0000"/>
                </a:solidFill>
                <a:highlight>
                  <a:srgbClr val="FFFF00"/>
                </a:highlight>
              </a:rPr>
              <a:t>Treatment</a:t>
            </a:r>
            <a:r>
              <a:rPr lang="en-US" sz="4000" b="1" dirty="0">
                <a:solidFill>
                  <a:srgbClr val="FF0000"/>
                </a:solidFill>
              </a:rPr>
              <a:t>: </a:t>
            </a:r>
            <a:br>
              <a:rPr lang="en-US" sz="4000" b="1" dirty="0">
                <a:solidFill>
                  <a:srgbClr val="FF0000"/>
                </a:solidFill>
              </a:rPr>
            </a:br>
            <a:endParaRPr lang="en-US" dirty="0"/>
          </a:p>
        </p:txBody>
      </p:sp>
      <p:sp>
        <p:nvSpPr>
          <p:cNvPr id="3" name="Content Placeholder 2">
            <a:extLst>
              <a:ext uri="{FF2B5EF4-FFF2-40B4-BE49-F238E27FC236}">
                <a16:creationId xmlns:a16="http://schemas.microsoft.com/office/drawing/2014/main" id="{88659642-8500-7652-9108-F6FC6A45B8CE}"/>
              </a:ext>
            </a:extLst>
          </p:cNvPr>
          <p:cNvSpPr>
            <a:spLocks noGrp="1"/>
          </p:cNvSpPr>
          <p:nvPr>
            <p:ph idx="1"/>
          </p:nvPr>
        </p:nvSpPr>
        <p:spPr>
          <a:xfrm>
            <a:off x="121919" y="1079863"/>
            <a:ext cx="11939451" cy="5695406"/>
          </a:xfrm>
        </p:spPr>
        <p:txBody>
          <a:bodyPr/>
          <a:lstStyle/>
          <a:p>
            <a:pPr algn="l" rtl="0">
              <a:buFont typeface="Wingdings" panose="05000000000000000000" pitchFamily="2" charset="2"/>
              <a:buChar char="§"/>
            </a:pPr>
            <a:r>
              <a:rPr lang="en-US" sz="2100" b="1" dirty="0">
                <a:solidFill>
                  <a:schemeClr val="tx1">
                    <a:lumMod val="95000"/>
                    <a:lumOff val="5000"/>
                  </a:schemeClr>
                </a:solidFill>
              </a:rPr>
              <a:t>Perform an </a:t>
            </a:r>
            <a:r>
              <a:rPr lang="en-US" sz="2100" b="1" dirty="0">
                <a:solidFill>
                  <a:srgbClr val="FF0000"/>
                </a:solidFill>
              </a:rPr>
              <a:t>ABCDE survey </a:t>
            </a:r>
            <a:r>
              <a:rPr lang="en-US" sz="2100" b="1" dirty="0">
                <a:solidFill>
                  <a:schemeClr val="tx1">
                    <a:lumMod val="95000"/>
                    <a:lumOff val="5000"/>
                  </a:schemeClr>
                </a:solidFill>
              </a:rPr>
              <a:t>to assess hemodynamic and respiratory stability</a:t>
            </a:r>
          </a:p>
          <a:p>
            <a:pPr algn="l" rtl="0">
              <a:buFont typeface="Wingdings" panose="05000000000000000000" pitchFamily="2" charset="2"/>
              <a:buChar char="§"/>
            </a:pPr>
            <a:r>
              <a:rPr lang="en-US" sz="2100" b="1" dirty="0">
                <a:solidFill>
                  <a:schemeClr val="tx1">
                    <a:lumMod val="95000"/>
                    <a:lumOff val="5000"/>
                  </a:schemeClr>
                </a:solidFill>
              </a:rPr>
              <a:t>Check </a:t>
            </a:r>
            <a:r>
              <a:rPr lang="en-US" sz="2100" b="1" dirty="0">
                <a:solidFill>
                  <a:srgbClr val="FF0000"/>
                </a:solidFill>
              </a:rPr>
              <a:t>vital signs and </a:t>
            </a:r>
            <a:r>
              <a:rPr lang="en-US" sz="2100" b="1" u="sng" dirty="0">
                <a:solidFill>
                  <a:srgbClr val="FF0000"/>
                </a:solidFill>
              </a:rPr>
              <a:t>glucose </a:t>
            </a:r>
            <a:r>
              <a:rPr lang="en-US" sz="2100" b="1" dirty="0">
                <a:solidFill>
                  <a:schemeClr val="tx1">
                    <a:lumMod val="95000"/>
                    <a:lumOff val="5000"/>
                  </a:schemeClr>
                </a:solidFill>
              </a:rPr>
              <a:t>; treat hypoglycemia if present.</a:t>
            </a:r>
          </a:p>
          <a:p>
            <a:pPr algn="l" rtl="0">
              <a:buFont typeface="Wingdings" panose="05000000000000000000" pitchFamily="2" charset="2"/>
              <a:buChar char="§"/>
            </a:pPr>
            <a:r>
              <a:rPr lang="en-US" sz="2100" b="1" dirty="0">
                <a:solidFill>
                  <a:schemeClr val="tx1">
                    <a:lumMod val="95000"/>
                    <a:lumOff val="5000"/>
                  </a:schemeClr>
                </a:solidFill>
              </a:rPr>
              <a:t>Administer </a:t>
            </a:r>
            <a:r>
              <a:rPr lang="en-US" sz="2100" b="1" dirty="0">
                <a:solidFill>
                  <a:srgbClr val="FF0000"/>
                </a:solidFill>
              </a:rPr>
              <a:t>naloxone</a:t>
            </a:r>
            <a:r>
              <a:rPr lang="en-US" sz="2100" b="1" dirty="0">
                <a:solidFill>
                  <a:schemeClr val="tx1">
                    <a:lumMod val="95000"/>
                    <a:lumOff val="5000"/>
                  </a:schemeClr>
                </a:solidFill>
              </a:rPr>
              <a:t> for opioid overdose if co-ingestion is suspected.</a:t>
            </a:r>
          </a:p>
          <a:p>
            <a:pPr algn="l" rtl="0">
              <a:buFont typeface="Wingdings" panose="05000000000000000000" pitchFamily="2" charset="2"/>
              <a:buChar char="§"/>
            </a:pPr>
            <a:r>
              <a:rPr lang="en-US" sz="2100" b="1" dirty="0">
                <a:solidFill>
                  <a:schemeClr val="tx1">
                    <a:lumMod val="95000"/>
                    <a:lumOff val="5000"/>
                  </a:schemeClr>
                </a:solidFill>
              </a:rPr>
              <a:t>Provide </a:t>
            </a:r>
            <a:r>
              <a:rPr lang="en-US" sz="2100" b="1" dirty="0" err="1">
                <a:solidFill>
                  <a:srgbClr val="FF0000"/>
                </a:solidFill>
              </a:rPr>
              <a:t>supporitive</a:t>
            </a:r>
            <a:r>
              <a:rPr lang="en-US" sz="2100" b="1" dirty="0">
                <a:solidFill>
                  <a:srgbClr val="FF0000"/>
                </a:solidFill>
              </a:rPr>
              <a:t> care</a:t>
            </a:r>
            <a:r>
              <a:rPr lang="en-US" sz="2100" b="1" dirty="0">
                <a:solidFill>
                  <a:schemeClr val="tx1">
                    <a:lumMod val="95000"/>
                    <a:lumOff val="5000"/>
                  </a:schemeClr>
                </a:solidFill>
              </a:rPr>
              <a:t> when appropriate Ex:</a:t>
            </a:r>
          </a:p>
          <a:p>
            <a:pPr lvl="1" algn="l" rtl="0"/>
            <a:r>
              <a:rPr lang="en-US" sz="2100" b="1" dirty="0">
                <a:solidFill>
                  <a:schemeClr val="tx1">
                    <a:lumMod val="95000"/>
                    <a:lumOff val="5000"/>
                  </a:schemeClr>
                </a:solidFill>
              </a:rPr>
              <a:t>Management of </a:t>
            </a:r>
            <a:r>
              <a:rPr lang="en-US" sz="2100" b="1" dirty="0">
                <a:solidFill>
                  <a:srgbClr val="FF0000"/>
                </a:solidFill>
              </a:rPr>
              <a:t>dehydration</a:t>
            </a:r>
            <a:r>
              <a:rPr lang="en-US" sz="2100" b="1" dirty="0">
                <a:solidFill>
                  <a:schemeClr val="tx1">
                    <a:lumMod val="95000"/>
                    <a:lumOff val="5000"/>
                  </a:schemeClr>
                </a:solidFill>
              </a:rPr>
              <a:t> and hypovolemia .</a:t>
            </a:r>
          </a:p>
          <a:p>
            <a:pPr lvl="1" algn="l" rtl="0"/>
            <a:r>
              <a:rPr lang="en-US" sz="2100" b="1" dirty="0">
                <a:solidFill>
                  <a:schemeClr val="tx1">
                    <a:lumMod val="95000"/>
                    <a:lumOff val="5000"/>
                  </a:schemeClr>
                </a:solidFill>
              </a:rPr>
              <a:t>Respiratory support.</a:t>
            </a:r>
          </a:p>
          <a:p>
            <a:pPr lvl="1" algn="l" rtl="0"/>
            <a:r>
              <a:rPr lang="en-US" sz="2100" b="1" dirty="0">
                <a:solidFill>
                  <a:schemeClr val="tx1">
                    <a:lumMod val="95000"/>
                    <a:lumOff val="5000"/>
                  </a:schemeClr>
                </a:solidFill>
              </a:rPr>
              <a:t>Prophylactic dose of </a:t>
            </a:r>
            <a:r>
              <a:rPr lang="en-US" sz="2100" b="1" dirty="0">
                <a:solidFill>
                  <a:srgbClr val="FF0000"/>
                </a:solidFill>
              </a:rPr>
              <a:t>thiamine</a:t>
            </a:r>
            <a:r>
              <a:rPr lang="en-US" sz="2100" b="1" dirty="0">
                <a:solidFill>
                  <a:schemeClr val="tx1">
                    <a:lumMod val="95000"/>
                    <a:lumOff val="5000"/>
                  </a:schemeClr>
                </a:solidFill>
              </a:rPr>
              <a:t> supplementation (for </a:t>
            </a:r>
            <a:r>
              <a:rPr lang="en-US" sz="2000" b="1" dirty="0">
                <a:solidFill>
                  <a:schemeClr val="tx1">
                    <a:lumMod val="95000"/>
                    <a:lumOff val="5000"/>
                  </a:schemeClr>
                </a:solidFill>
                <a:latin typeface="Arial" pitchFamily="34" charset="0"/>
                <a:cs typeface="Arial" pitchFamily="34" charset="0"/>
              </a:rPr>
              <a:t>Wernicke’s encephalopathy </a:t>
            </a:r>
            <a:r>
              <a:rPr lang="en-US" sz="2100" b="1" dirty="0">
                <a:solidFill>
                  <a:schemeClr val="tx1">
                    <a:lumMod val="95000"/>
                    <a:lumOff val="5000"/>
                  </a:schemeClr>
                </a:solidFill>
              </a:rPr>
              <a:t>).</a:t>
            </a:r>
          </a:p>
          <a:p>
            <a:pPr lvl="1" algn="l" rtl="0"/>
            <a:r>
              <a:rPr lang="en-US" sz="2100" b="1" dirty="0">
                <a:solidFill>
                  <a:schemeClr val="tx1">
                    <a:lumMod val="95000"/>
                    <a:lumOff val="5000"/>
                  </a:schemeClr>
                </a:solidFill>
              </a:rPr>
              <a:t>Electrolytes repletion .</a:t>
            </a:r>
          </a:p>
          <a:p>
            <a:pPr lvl="1" algn="l" rtl="0"/>
            <a:r>
              <a:rPr lang="en-US" sz="1900" b="1" dirty="0">
                <a:solidFill>
                  <a:srgbClr val="FF0000"/>
                </a:solidFill>
              </a:rPr>
              <a:t>Gastrointestinal evacuation</a:t>
            </a:r>
            <a:r>
              <a:rPr lang="en-US" sz="1900" b="1" dirty="0">
                <a:solidFill>
                  <a:schemeClr val="bg2">
                    <a:lumMod val="75000"/>
                  </a:schemeClr>
                </a:solidFill>
              </a:rPr>
              <a:t> </a:t>
            </a:r>
            <a:r>
              <a:rPr lang="en-US" sz="1900" b="1" dirty="0"/>
              <a:t>(e.g., gastric lavage, induction of emesis, and charcoal) is not indicated in the treatment of EtOH overdose unless a significant amount of EtOH was ingested within the preceding 30–60 minutes ( rapid absorption of alcohol ).</a:t>
            </a:r>
          </a:p>
          <a:p>
            <a:pPr algn="l" rtl="0">
              <a:buFont typeface="Wingdings" panose="05000000000000000000" pitchFamily="2" charset="2"/>
              <a:buChar char="§"/>
            </a:pPr>
            <a:r>
              <a:rPr lang="en-US" sz="2000" b="1" dirty="0">
                <a:solidFill>
                  <a:schemeClr val="tx1">
                    <a:lumMod val="95000"/>
                    <a:lumOff val="5000"/>
                  </a:schemeClr>
                </a:solidFill>
              </a:rPr>
              <a:t> </a:t>
            </a:r>
            <a:r>
              <a:rPr lang="en-US" sz="2000" b="1" dirty="0">
                <a:solidFill>
                  <a:srgbClr val="FF0000"/>
                </a:solidFill>
              </a:rPr>
              <a:t>(CT) scan </a:t>
            </a:r>
            <a:r>
              <a:rPr lang="en-US" sz="2000" b="1" dirty="0">
                <a:solidFill>
                  <a:schemeClr val="tx1">
                    <a:lumMod val="95000"/>
                    <a:lumOff val="5000"/>
                  </a:schemeClr>
                </a:solidFill>
              </a:rPr>
              <a:t>of the head may be necessary to rule </a:t>
            </a:r>
            <a:r>
              <a:rPr lang="en-US" sz="2000" b="1" dirty="0">
                <a:solidFill>
                  <a:srgbClr val="FF0000"/>
                </a:solidFill>
              </a:rPr>
              <a:t>out subdural hematoma </a:t>
            </a:r>
            <a:r>
              <a:rPr lang="en-US" sz="2000" b="1" dirty="0">
                <a:solidFill>
                  <a:schemeClr val="tx1">
                    <a:lumMod val="95000"/>
                    <a:lumOff val="5000"/>
                  </a:schemeClr>
                </a:solidFill>
              </a:rPr>
              <a:t>or other brain injury.</a:t>
            </a:r>
          </a:p>
          <a:p>
            <a:pPr algn="l" rtl="0">
              <a:buFont typeface="Wingdings" panose="05000000000000000000" pitchFamily="2" charset="2"/>
              <a:buChar char="§"/>
            </a:pPr>
            <a:r>
              <a:rPr lang="en-US" sz="2000" b="1" dirty="0">
                <a:solidFill>
                  <a:schemeClr val="tx1">
                    <a:lumMod val="95000"/>
                    <a:lumOff val="5000"/>
                  </a:schemeClr>
                </a:solidFill>
              </a:rPr>
              <a:t>Severely intoxicated patients may require </a:t>
            </a:r>
            <a:r>
              <a:rPr lang="en-US" sz="2000" b="1" dirty="0">
                <a:solidFill>
                  <a:srgbClr val="FF0000"/>
                </a:solidFill>
              </a:rPr>
              <a:t>mechanical ventilation </a:t>
            </a:r>
            <a:r>
              <a:rPr lang="en-US" sz="2000" b="1" dirty="0">
                <a:solidFill>
                  <a:schemeClr val="tx1">
                    <a:lumMod val="95000"/>
                    <a:lumOff val="5000"/>
                  </a:schemeClr>
                </a:solidFill>
              </a:rPr>
              <a:t>with </a:t>
            </a:r>
            <a:r>
              <a:rPr lang="en-US" sz="2000" b="1" u="sng" dirty="0">
                <a:solidFill>
                  <a:schemeClr val="tx1">
                    <a:lumMod val="95000"/>
                    <a:lumOff val="5000"/>
                  </a:schemeClr>
                </a:solidFill>
              </a:rPr>
              <a:t>attention</a:t>
            </a:r>
            <a:r>
              <a:rPr lang="en-US" sz="2000" b="1" dirty="0">
                <a:solidFill>
                  <a:schemeClr val="tx1">
                    <a:lumMod val="95000"/>
                    <a:lumOff val="5000"/>
                  </a:schemeClr>
                </a:solidFill>
              </a:rPr>
              <a:t> to </a:t>
            </a:r>
            <a:r>
              <a:rPr lang="en-US" sz="2000" b="1" dirty="0">
                <a:solidFill>
                  <a:srgbClr val="FF0000"/>
                </a:solidFill>
              </a:rPr>
              <a:t>acid–base balance, temperature, and electrolytes</a:t>
            </a:r>
            <a:r>
              <a:rPr lang="en-US" sz="2000" b="1" dirty="0">
                <a:solidFill>
                  <a:schemeClr val="tx1">
                    <a:lumMod val="95000"/>
                    <a:lumOff val="5000"/>
                  </a:schemeClr>
                </a:solidFill>
              </a:rPr>
              <a:t> while they are recovering</a:t>
            </a:r>
          </a:p>
          <a:p>
            <a:endParaRPr lang="en-US" dirty="0"/>
          </a:p>
        </p:txBody>
      </p:sp>
    </p:spTree>
    <p:extLst>
      <p:ext uri="{BB962C8B-B14F-4D97-AF65-F5344CB8AC3E}">
        <p14:creationId xmlns:p14="http://schemas.microsoft.com/office/powerpoint/2010/main" val="1863149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DFED3-FA8A-E484-8C95-4EEE6566896B}"/>
              </a:ext>
            </a:extLst>
          </p:cNvPr>
          <p:cNvSpPr>
            <a:spLocks noGrp="1"/>
          </p:cNvSpPr>
          <p:nvPr>
            <p:ph type="title"/>
          </p:nvPr>
        </p:nvSpPr>
        <p:spPr/>
        <p:txBody>
          <a:bodyPr/>
          <a:lstStyle/>
          <a:p>
            <a:pPr algn="ctr"/>
            <a:r>
              <a:rPr lang="en-US" sz="4400" b="1" dirty="0">
                <a:solidFill>
                  <a:srgbClr val="FF0000"/>
                </a:solidFill>
                <a:highlight>
                  <a:srgbClr val="FFFF00"/>
                </a:highlight>
              </a:rPr>
              <a:t>complications</a:t>
            </a:r>
            <a:endParaRPr lang="en-US" dirty="0">
              <a:highlight>
                <a:srgbClr val="FFFF00"/>
              </a:highlight>
            </a:endParaRPr>
          </a:p>
        </p:txBody>
      </p:sp>
      <p:sp>
        <p:nvSpPr>
          <p:cNvPr id="3" name="Content Placeholder 2">
            <a:extLst>
              <a:ext uri="{FF2B5EF4-FFF2-40B4-BE49-F238E27FC236}">
                <a16:creationId xmlns:a16="http://schemas.microsoft.com/office/drawing/2014/main" id="{13C516B2-930A-102F-F13E-3E4F85824A08}"/>
              </a:ext>
            </a:extLst>
          </p:cNvPr>
          <p:cNvSpPr>
            <a:spLocks noGrp="1"/>
          </p:cNvSpPr>
          <p:nvPr>
            <p:ph idx="1"/>
          </p:nvPr>
        </p:nvSpPr>
        <p:spPr/>
        <p:txBody>
          <a:bodyPr>
            <a:normAutofit fontScale="85000" lnSpcReduction="10000"/>
          </a:bodyPr>
          <a:lstStyle/>
          <a:p>
            <a:pPr algn="l" rtl="0"/>
            <a:r>
              <a:rPr lang="en-US" sz="2800" b="1" dirty="0">
                <a:solidFill>
                  <a:srgbClr val="FF0000"/>
                </a:solidFill>
              </a:rPr>
              <a:t>Long term complications of chronic alcohol use :</a:t>
            </a:r>
          </a:p>
          <a:p>
            <a:pPr algn="l" rtl="0"/>
            <a:r>
              <a:rPr lang="en-US" sz="2800" b="1" dirty="0">
                <a:solidFill>
                  <a:schemeClr val="tx1">
                    <a:lumMod val="95000"/>
                    <a:lumOff val="5000"/>
                  </a:schemeClr>
                </a:solidFill>
                <a:latin typeface="Arial" pitchFamily="34" charset="0"/>
                <a:cs typeface="Arial" pitchFamily="34" charset="0"/>
              </a:rPr>
              <a:t>Wernicke’s encephalopathy ( acute , reversible )</a:t>
            </a:r>
          </a:p>
          <a:p>
            <a:pPr algn="l" rtl="0"/>
            <a:r>
              <a:rPr lang="en-US" sz="2800" b="1" dirty="0">
                <a:solidFill>
                  <a:schemeClr val="tx1">
                    <a:lumMod val="95000"/>
                    <a:lumOff val="5000"/>
                  </a:schemeClr>
                </a:solidFill>
                <a:latin typeface="Arial" pitchFamily="34" charset="0"/>
                <a:cs typeface="Arial" pitchFamily="34" charset="0"/>
              </a:rPr>
              <a:t>Korsakoff syndrome ( chronic , irreversible )</a:t>
            </a:r>
          </a:p>
          <a:p>
            <a:pPr algn="l" rtl="0"/>
            <a:endParaRPr lang="en-US" sz="2800" b="1" dirty="0">
              <a:solidFill>
                <a:schemeClr val="tx1">
                  <a:lumMod val="95000"/>
                  <a:lumOff val="5000"/>
                </a:schemeClr>
              </a:solidFill>
              <a:latin typeface="Arial" pitchFamily="34" charset="0"/>
              <a:cs typeface="Arial" pitchFamily="34" charset="0"/>
            </a:endParaRPr>
          </a:p>
          <a:p>
            <a:pPr algn="l" rtl="0"/>
            <a:endParaRPr lang="en-US" sz="2800" b="1" dirty="0">
              <a:solidFill>
                <a:schemeClr val="tx1">
                  <a:lumMod val="95000"/>
                  <a:lumOff val="5000"/>
                </a:schemeClr>
              </a:solidFill>
              <a:latin typeface="Arial" pitchFamily="34" charset="0"/>
              <a:cs typeface="Arial" pitchFamily="34" charset="0"/>
            </a:endParaRPr>
          </a:p>
          <a:p>
            <a:pPr algn="l" rtl="0"/>
            <a:r>
              <a:rPr lang="en-US" sz="2800" b="1" dirty="0">
                <a:solidFill>
                  <a:srgbClr val="FF0000"/>
                </a:solidFill>
                <a:latin typeface="Arial" pitchFamily="34" charset="0"/>
                <a:cs typeface="Arial" pitchFamily="34" charset="0"/>
              </a:rPr>
              <a:t>Alcohol leads to decreased levels of thiamine levels in various ways :</a:t>
            </a:r>
          </a:p>
          <a:p>
            <a:pPr algn="l" rtl="0"/>
            <a:r>
              <a:rPr lang="en-US" sz="2800" b="1" dirty="0">
                <a:solidFill>
                  <a:schemeClr val="tx1">
                    <a:lumMod val="95000"/>
                    <a:lumOff val="5000"/>
                  </a:schemeClr>
                </a:solidFill>
                <a:latin typeface="Arial" pitchFamily="34" charset="0"/>
                <a:cs typeface="Arial" pitchFamily="34" charset="0"/>
              </a:rPr>
              <a:t>1- alcohol interferes with conversion of thiamine to its active form .</a:t>
            </a:r>
          </a:p>
          <a:p>
            <a:pPr algn="l" rtl="0"/>
            <a:r>
              <a:rPr lang="en-US" sz="2800" b="1" dirty="0">
                <a:solidFill>
                  <a:schemeClr val="tx1">
                    <a:lumMod val="95000"/>
                    <a:lumOff val="5000"/>
                  </a:schemeClr>
                </a:solidFill>
                <a:latin typeface="Arial" pitchFamily="34" charset="0"/>
                <a:cs typeface="Arial" pitchFamily="34" charset="0"/>
              </a:rPr>
              <a:t>2- prevents thiamine absorption .</a:t>
            </a:r>
          </a:p>
          <a:p>
            <a:pPr algn="l" rtl="0"/>
            <a:r>
              <a:rPr lang="en-US" sz="2800" b="1" dirty="0">
                <a:solidFill>
                  <a:schemeClr val="tx1">
                    <a:lumMod val="95000"/>
                    <a:lumOff val="5000"/>
                  </a:schemeClr>
                </a:solidFill>
                <a:latin typeface="Arial" pitchFamily="34" charset="0"/>
                <a:cs typeface="Arial" pitchFamily="34" charset="0"/>
              </a:rPr>
              <a:t>3- chronic alcohol use can lead to fatty liver which interferes with the storage of thiamine within the liver .</a:t>
            </a:r>
          </a:p>
          <a:p>
            <a:endParaRPr lang="en-US" dirty="0"/>
          </a:p>
        </p:txBody>
      </p:sp>
    </p:spTree>
    <p:extLst>
      <p:ext uri="{BB962C8B-B14F-4D97-AF65-F5344CB8AC3E}">
        <p14:creationId xmlns:p14="http://schemas.microsoft.com/office/powerpoint/2010/main" val="1412723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A3326-AF69-5810-4D58-6F3C5D12A2B4}"/>
              </a:ext>
            </a:extLst>
          </p:cNvPr>
          <p:cNvSpPr>
            <a:spLocks noGrp="1"/>
          </p:cNvSpPr>
          <p:nvPr>
            <p:ph type="title"/>
          </p:nvPr>
        </p:nvSpPr>
        <p:spPr/>
        <p:txBody>
          <a:bodyPr/>
          <a:lstStyle/>
          <a:p>
            <a:pPr algn="ctr"/>
            <a:r>
              <a:rPr lang="en-US" b="1" dirty="0">
                <a:highlight>
                  <a:srgbClr val="FFFF00"/>
                </a:highlight>
              </a:rPr>
              <a:t>Wernicke’s encephalopathy </a:t>
            </a:r>
            <a:br>
              <a:rPr lang="en-US" b="1" dirty="0">
                <a:highlight>
                  <a:srgbClr val="FFFF00"/>
                </a:highlight>
              </a:rPr>
            </a:br>
            <a:endParaRPr lang="en-US" b="1" dirty="0">
              <a:highlight>
                <a:srgbClr val="FFFF00"/>
              </a:highlight>
            </a:endParaRPr>
          </a:p>
        </p:txBody>
      </p:sp>
      <p:sp>
        <p:nvSpPr>
          <p:cNvPr id="3" name="Content Placeholder 2">
            <a:extLst>
              <a:ext uri="{FF2B5EF4-FFF2-40B4-BE49-F238E27FC236}">
                <a16:creationId xmlns:a16="http://schemas.microsoft.com/office/drawing/2014/main" id="{F27B08B2-E04E-584B-271F-7E01710D69F9}"/>
              </a:ext>
            </a:extLst>
          </p:cNvPr>
          <p:cNvSpPr>
            <a:spLocks noGrp="1"/>
          </p:cNvSpPr>
          <p:nvPr>
            <p:ph idx="1"/>
          </p:nvPr>
        </p:nvSpPr>
        <p:spPr>
          <a:xfrm>
            <a:off x="0" y="1158240"/>
            <a:ext cx="12026537" cy="5617029"/>
          </a:xfrm>
        </p:spPr>
        <p:txBody>
          <a:bodyPr>
            <a:noAutofit/>
          </a:bodyPr>
          <a:lstStyle/>
          <a:p>
            <a:pPr marL="228600" lvl="0" indent="-228600" algn="ctr" rtl="0">
              <a:spcBef>
                <a:spcPts val="1000"/>
              </a:spcBef>
              <a:spcAft>
                <a:spcPts val="0"/>
              </a:spcAft>
              <a:buClr>
                <a:srgbClr val="9BAFB5"/>
              </a:buClr>
              <a:buSzPts val="1900"/>
              <a:buFont typeface="Noto Sans Symbols"/>
              <a:buChar char="❑"/>
            </a:pPr>
            <a:r>
              <a:rPr lang="en-US" sz="2300" b="1" dirty="0">
                <a:solidFill>
                  <a:srgbClr val="0C0C0C"/>
                </a:solidFill>
              </a:rPr>
              <a:t>I</a:t>
            </a:r>
            <a:r>
              <a:rPr lang="en-US" sz="2300" b="1" dirty="0">
                <a:solidFill>
                  <a:srgbClr val="0C0C0C"/>
                </a:solidFill>
                <a:latin typeface="Gill Sans"/>
                <a:ea typeface="Gill Sans"/>
                <a:cs typeface="Gill Sans"/>
                <a:sym typeface="Gill Sans"/>
              </a:rPr>
              <a:t>t</a:t>
            </a:r>
            <a:r>
              <a:rPr lang="en-US" sz="2300" b="1" dirty="0">
                <a:solidFill>
                  <a:srgbClr val="262626"/>
                </a:solidFill>
                <a:latin typeface="Gill Sans"/>
                <a:ea typeface="Gill Sans"/>
                <a:cs typeface="Gill Sans"/>
                <a:sym typeface="Gill Sans"/>
              </a:rPr>
              <a:t> is an </a:t>
            </a:r>
            <a:r>
              <a:rPr lang="en-US" sz="2300" b="1" dirty="0">
                <a:solidFill>
                  <a:srgbClr val="FF0000"/>
                </a:solidFill>
                <a:latin typeface="Gill Sans"/>
                <a:ea typeface="Gill Sans"/>
                <a:cs typeface="Gill Sans"/>
                <a:sym typeface="Gill Sans"/>
              </a:rPr>
              <a:t>acute, reversible </a:t>
            </a:r>
            <a:r>
              <a:rPr lang="en-US" sz="2300" b="1" dirty="0">
                <a:solidFill>
                  <a:srgbClr val="262626"/>
                </a:solidFill>
                <a:latin typeface="Gill Sans"/>
                <a:ea typeface="Gill Sans"/>
                <a:cs typeface="Gill Sans"/>
                <a:sym typeface="Gill Sans"/>
              </a:rPr>
              <a:t>condition caused by severe thiamine (vit B1) </a:t>
            </a:r>
            <a:r>
              <a:rPr lang="en-US" sz="2300" b="1" dirty="0" err="1">
                <a:solidFill>
                  <a:srgbClr val="262626"/>
                </a:solidFill>
                <a:latin typeface="Gill Sans"/>
                <a:ea typeface="Gill Sans"/>
                <a:cs typeface="Gill Sans"/>
                <a:sym typeface="Gill Sans"/>
              </a:rPr>
              <a:t>deficiencoften</a:t>
            </a:r>
            <a:r>
              <a:rPr lang="en-US" sz="2300" b="1" dirty="0">
                <a:solidFill>
                  <a:srgbClr val="262626"/>
                </a:solidFill>
                <a:latin typeface="Gill Sans"/>
                <a:ea typeface="Gill Sans"/>
                <a:cs typeface="Gill Sans"/>
                <a:sym typeface="Gill Sans"/>
              </a:rPr>
              <a:t> due to chronic heavy alcohol use .</a:t>
            </a:r>
          </a:p>
          <a:p>
            <a:pPr marL="228600" lvl="0" indent="-228600" algn="ctr" rtl="0">
              <a:spcBef>
                <a:spcPts val="1000"/>
              </a:spcBef>
              <a:spcAft>
                <a:spcPts val="0"/>
              </a:spcAft>
              <a:buClr>
                <a:srgbClr val="9BAFB5"/>
              </a:buClr>
              <a:buSzPts val="1900"/>
              <a:buFont typeface="Noto Sans Symbols"/>
              <a:buChar char="❑"/>
            </a:pPr>
            <a:r>
              <a:rPr lang="en-US" sz="2300" b="1" dirty="0">
                <a:solidFill>
                  <a:srgbClr val="262626"/>
                </a:solidFill>
                <a:latin typeface="Gill Sans"/>
                <a:ea typeface="Gill Sans"/>
                <a:cs typeface="Gill Sans"/>
                <a:sym typeface="Gill Sans"/>
              </a:rPr>
              <a:t> Inadequate intake, impaired absorption, or increased excretion of thiamine can also </a:t>
            </a:r>
            <a:r>
              <a:rPr lang="en-US" sz="2300" b="1" dirty="0">
                <a:solidFill>
                  <a:srgbClr val="0C0C0C"/>
                </a:solidFill>
                <a:latin typeface="Gill Sans"/>
                <a:ea typeface="Gill Sans"/>
                <a:cs typeface="Gill Sans"/>
                <a:sym typeface="Gill Sans"/>
              </a:rPr>
              <a:t>cause </a:t>
            </a:r>
            <a:r>
              <a:rPr lang="en-US" sz="2300" b="1" dirty="0">
                <a:solidFill>
                  <a:srgbClr val="0C0C0C"/>
                </a:solidFill>
              </a:rPr>
              <a:t>Wernicke’s encephalopathy</a:t>
            </a:r>
            <a:r>
              <a:rPr lang="en-US" sz="2300" b="1" dirty="0">
                <a:solidFill>
                  <a:srgbClr val="262626"/>
                </a:solidFill>
                <a:latin typeface="Gill Sans"/>
                <a:ea typeface="Gill Sans"/>
                <a:cs typeface="Gill Sans"/>
                <a:sym typeface="Gill Sans"/>
              </a:rPr>
              <a:t>. </a:t>
            </a:r>
          </a:p>
          <a:p>
            <a:pPr marL="228600" lvl="0" indent="-228600" algn="ctr" rtl="0">
              <a:spcBef>
                <a:spcPts val="1000"/>
              </a:spcBef>
              <a:spcAft>
                <a:spcPts val="0"/>
              </a:spcAft>
              <a:buClr>
                <a:srgbClr val="9BAFB5"/>
              </a:buClr>
              <a:buSzPts val="1900"/>
              <a:buFont typeface="Noto Sans Symbols"/>
              <a:buChar char="❑"/>
            </a:pPr>
            <a:endParaRPr lang="en-US" sz="2300" dirty="0">
              <a:solidFill>
                <a:srgbClr val="262626"/>
              </a:solidFill>
              <a:latin typeface="Gill Sans"/>
              <a:ea typeface="Gill Sans"/>
              <a:cs typeface="Gill Sans"/>
              <a:sym typeface="Gill Sans"/>
            </a:endParaRPr>
          </a:p>
          <a:p>
            <a:pPr marL="228600" lvl="0" indent="-228600" algn="ctr" rtl="0">
              <a:spcBef>
                <a:spcPts val="1000"/>
              </a:spcBef>
              <a:spcAft>
                <a:spcPts val="0"/>
              </a:spcAft>
              <a:buClr>
                <a:srgbClr val="9BAFB5"/>
              </a:buClr>
              <a:buSzPts val="1900"/>
              <a:buFont typeface="Noto Sans Symbols"/>
              <a:buChar char="❑"/>
            </a:pPr>
            <a:r>
              <a:rPr lang="en-US" sz="2300" b="1" dirty="0">
                <a:solidFill>
                  <a:srgbClr val="FF0000"/>
                </a:solidFill>
                <a:latin typeface="Gill Sans"/>
                <a:ea typeface="Gill Sans"/>
                <a:cs typeface="Gill Sans"/>
                <a:sym typeface="Gill Sans"/>
              </a:rPr>
              <a:t>The classical triad </a:t>
            </a:r>
            <a:r>
              <a:rPr lang="en-US" sz="2300" b="1" dirty="0">
                <a:solidFill>
                  <a:srgbClr val="262626"/>
                </a:solidFill>
                <a:latin typeface="Gill Sans"/>
                <a:ea typeface="Gill Sans"/>
                <a:cs typeface="Gill Sans"/>
                <a:sym typeface="Gill Sans"/>
              </a:rPr>
              <a:t>of ( seen in about a third of patients) :</a:t>
            </a:r>
            <a:endParaRPr lang="en-US" sz="2300" dirty="0">
              <a:solidFill>
                <a:srgbClr val="262626"/>
              </a:solidFill>
              <a:latin typeface="Gill Sans"/>
              <a:ea typeface="Gill Sans"/>
              <a:cs typeface="Gill Sans"/>
              <a:sym typeface="Gill Sans"/>
            </a:endParaRPr>
          </a:p>
          <a:p>
            <a:pPr marL="0" lvl="0" indent="0" algn="l" rtl="0">
              <a:spcBef>
                <a:spcPts val="1000"/>
              </a:spcBef>
              <a:spcAft>
                <a:spcPts val="0"/>
              </a:spcAft>
              <a:buNone/>
            </a:pPr>
            <a:r>
              <a:rPr lang="en-US" sz="2300" b="1" dirty="0">
                <a:solidFill>
                  <a:srgbClr val="262626"/>
                </a:solidFill>
                <a:latin typeface="Gill Sans"/>
                <a:ea typeface="Gill Sans"/>
                <a:cs typeface="Gill Sans"/>
                <a:sym typeface="Gill Sans"/>
              </a:rPr>
              <a:t>1- confusion</a:t>
            </a:r>
            <a:endParaRPr lang="en-US" sz="2300" dirty="0">
              <a:solidFill>
                <a:srgbClr val="262626"/>
              </a:solidFill>
              <a:latin typeface="Gill Sans"/>
              <a:ea typeface="Gill Sans"/>
              <a:cs typeface="Gill Sans"/>
              <a:sym typeface="Gill Sans"/>
            </a:endParaRPr>
          </a:p>
          <a:p>
            <a:pPr marL="0" lvl="0" indent="0" algn="l" rtl="0">
              <a:spcBef>
                <a:spcPts val="1000"/>
              </a:spcBef>
              <a:spcAft>
                <a:spcPts val="0"/>
              </a:spcAft>
              <a:buNone/>
            </a:pPr>
            <a:r>
              <a:rPr lang="en-US" sz="2300" b="1" dirty="0">
                <a:solidFill>
                  <a:srgbClr val="262626"/>
                </a:solidFill>
                <a:latin typeface="Gill Sans"/>
                <a:ea typeface="Gill Sans"/>
                <a:cs typeface="Gill Sans"/>
                <a:sym typeface="Gill Sans"/>
              </a:rPr>
              <a:t>2- oculomotor dysfunction (vertical nystagmus is the most common), diplopia</a:t>
            </a:r>
            <a:r>
              <a:rPr lang="en-US" sz="2300" dirty="0">
                <a:solidFill>
                  <a:srgbClr val="262626"/>
                </a:solidFill>
                <a:latin typeface="Gill Sans"/>
                <a:ea typeface="Gill Sans"/>
                <a:cs typeface="Gill Sans"/>
                <a:sym typeface="Gill Sans"/>
              </a:rPr>
              <a:t> .</a:t>
            </a:r>
            <a:endParaRPr lang="en-US" sz="2300" b="1" dirty="0">
              <a:solidFill>
                <a:srgbClr val="262626"/>
              </a:solidFill>
              <a:latin typeface="Gill Sans"/>
              <a:ea typeface="Gill Sans"/>
              <a:cs typeface="Gill Sans"/>
              <a:sym typeface="Gill Sans"/>
            </a:endParaRPr>
          </a:p>
          <a:p>
            <a:pPr marL="0" lvl="0" indent="0" algn="l" rtl="0">
              <a:spcBef>
                <a:spcPts val="1000"/>
              </a:spcBef>
              <a:spcAft>
                <a:spcPts val="0"/>
              </a:spcAft>
              <a:buNone/>
            </a:pPr>
            <a:r>
              <a:rPr lang="en-US" sz="2300" b="1" dirty="0">
                <a:solidFill>
                  <a:srgbClr val="262626"/>
                </a:solidFill>
                <a:latin typeface="Gill Sans"/>
                <a:ea typeface="Gill Sans"/>
                <a:cs typeface="Gill Sans"/>
                <a:sym typeface="Gill Sans"/>
              </a:rPr>
              <a:t>3- Gait ataxia</a:t>
            </a:r>
            <a:endParaRPr lang="en-US" sz="2300" dirty="0">
              <a:solidFill>
                <a:srgbClr val="262626"/>
              </a:solidFill>
              <a:latin typeface="Gill Sans"/>
              <a:ea typeface="Gill Sans"/>
              <a:cs typeface="Gill Sans"/>
              <a:sym typeface="Gill Sans"/>
            </a:endParaRPr>
          </a:p>
          <a:p>
            <a:pPr marL="228600" lvl="0" indent="-228600" algn="ctr" rtl="0">
              <a:spcBef>
                <a:spcPts val="1000"/>
              </a:spcBef>
              <a:spcAft>
                <a:spcPts val="0"/>
              </a:spcAft>
              <a:buClr>
                <a:srgbClr val="9BAFB5"/>
              </a:buClr>
              <a:buSzPts val="1900"/>
              <a:buChar char="•"/>
            </a:pPr>
            <a:r>
              <a:rPr lang="en-US" sz="2300" b="1" dirty="0">
                <a:solidFill>
                  <a:srgbClr val="FF0000"/>
                </a:solidFill>
                <a:latin typeface="Gill Sans"/>
                <a:ea typeface="Gill Sans"/>
                <a:cs typeface="Gill Sans"/>
                <a:sym typeface="Gill Sans"/>
              </a:rPr>
              <a:t>Other manifestations </a:t>
            </a:r>
            <a:r>
              <a:rPr lang="en-US" sz="2300" b="1" dirty="0">
                <a:solidFill>
                  <a:srgbClr val="262626"/>
                </a:solidFill>
                <a:latin typeface="Gill Sans"/>
                <a:ea typeface="Gill Sans"/>
                <a:cs typeface="Gill Sans"/>
                <a:sym typeface="Gill Sans"/>
              </a:rPr>
              <a:t>:</a:t>
            </a:r>
            <a:endParaRPr lang="en-US" sz="2300" dirty="0">
              <a:solidFill>
                <a:srgbClr val="262626"/>
              </a:solidFill>
              <a:latin typeface="Gill Sans"/>
              <a:ea typeface="Gill Sans"/>
              <a:cs typeface="Gill Sans"/>
              <a:sym typeface="Gill Sans"/>
            </a:endParaRPr>
          </a:p>
          <a:p>
            <a:pPr marL="228600" lvl="0" indent="-228600" algn="l" rtl="0">
              <a:spcBef>
                <a:spcPts val="1000"/>
              </a:spcBef>
              <a:spcAft>
                <a:spcPts val="0"/>
              </a:spcAft>
              <a:buClr>
                <a:srgbClr val="9BAFB5"/>
              </a:buClr>
              <a:buSzPts val="1900"/>
              <a:buChar char="•"/>
            </a:pPr>
            <a:r>
              <a:rPr lang="en-US" sz="2300" b="1" u="sng" dirty="0">
                <a:solidFill>
                  <a:srgbClr val="262626"/>
                </a:solidFill>
                <a:latin typeface="Gill Sans"/>
                <a:ea typeface="Gill Sans"/>
                <a:cs typeface="Gill Sans"/>
                <a:sym typeface="Gill Sans"/>
              </a:rPr>
              <a:t>Autonomic dysfunction </a:t>
            </a:r>
            <a:r>
              <a:rPr lang="en-US" sz="2300" b="1" dirty="0">
                <a:solidFill>
                  <a:srgbClr val="262626"/>
                </a:solidFill>
                <a:latin typeface="Gill Sans"/>
                <a:ea typeface="Gill Sans"/>
                <a:cs typeface="Gill Sans"/>
                <a:sym typeface="Gill Sans"/>
              </a:rPr>
              <a:t>: hypotension, syncope, hypothermia .</a:t>
            </a:r>
          </a:p>
          <a:p>
            <a:pPr marL="228600" lvl="0" indent="-228600" algn="l" rtl="0">
              <a:spcBef>
                <a:spcPts val="1000"/>
              </a:spcBef>
              <a:spcAft>
                <a:spcPts val="0"/>
              </a:spcAft>
              <a:buClr>
                <a:srgbClr val="9BAFB5"/>
              </a:buClr>
              <a:buSzPts val="1900"/>
              <a:buChar char="•"/>
            </a:pPr>
            <a:r>
              <a:rPr lang="en-US" sz="2300" b="1" dirty="0">
                <a:solidFill>
                  <a:srgbClr val="262626"/>
                </a:solidFill>
                <a:latin typeface="Gill Sans"/>
                <a:ea typeface="Gill Sans"/>
                <a:cs typeface="Gill Sans"/>
                <a:sym typeface="Gill Sans"/>
              </a:rPr>
              <a:t>peripheral neuropathy: </a:t>
            </a:r>
            <a:r>
              <a:rPr lang="en-US" sz="2300" b="1" dirty="0" err="1">
                <a:solidFill>
                  <a:srgbClr val="262626"/>
                </a:solidFill>
                <a:latin typeface="Gill Sans"/>
                <a:ea typeface="Gill Sans"/>
                <a:cs typeface="Gill Sans"/>
                <a:sym typeface="Gill Sans"/>
              </a:rPr>
              <a:t>parasthesia</a:t>
            </a:r>
            <a:r>
              <a:rPr lang="en-US" sz="2300" b="1" dirty="0">
                <a:solidFill>
                  <a:srgbClr val="262626"/>
                </a:solidFill>
                <a:latin typeface="Gill Sans"/>
                <a:ea typeface="Gill Sans"/>
                <a:cs typeface="Gill Sans"/>
                <a:sym typeface="Gill Sans"/>
              </a:rPr>
              <a:t>, foot drop.</a:t>
            </a:r>
          </a:p>
          <a:p>
            <a:pPr marL="0" indent="0">
              <a:buNone/>
            </a:pPr>
            <a:endParaRPr lang="en-US" sz="2300" dirty="0"/>
          </a:p>
        </p:txBody>
      </p:sp>
    </p:spTree>
    <p:extLst>
      <p:ext uri="{BB962C8B-B14F-4D97-AF65-F5344CB8AC3E}">
        <p14:creationId xmlns:p14="http://schemas.microsoft.com/office/powerpoint/2010/main" val="1526820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9854-D0E3-D22B-0248-5F19ABE136E7}"/>
              </a:ext>
            </a:extLst>
          </p:cNvPr>
          <p:cNvSpPr>
            <a:spLocks noGrp="1"/>
          </p:cNvSpPr>
          <p:nvPr>
            <p:ph type="title"/>
          </p:nvPr>
        </p:nvSpPr>
        <p:spPr/>
        <p:txBody>
          <a:bodyPr/>
          <a:lstStyle/>
          <a:p>
            <a:pPr algn="ctr"/>
            <a:r>
              <a:rPr lang="en-US" b="1" dirty="0">
                <a:highlight>
                  <a:srgbClr val="FFFF00"/>
                </a:highlight>
              </a:rPr>
              <a:t>Wernicke’s encephalopathy </a:t>
            </a:r>
            <a:br>
              <a:rPr lang="en-US" b="1" dirty="0">
                <a:highlight>
                  <a:srgbClr val="FFFF00"/>
                </a:highlight>
              </a:rPr>
            </a:br>
            <a:endParaRPr lang="en-US" b="1" dirty="0">
              <a:highlight>
                <a:srgbClr val="FFFF00"/>
              </a:highlight>
            </a:endParaRPr>
          </a:p>
        </p:txBody>
      </p:sp>
      <p:sp>
        <p:nvSpPr>
          <p:cNvPr id="3" name="Content Placeholder 2">
            <a:extLst>
              <a:ext uri="{FF2B5EF4-FFF2-40B4-BE49-F238E27FC236}">
                <a16:creationId xmlns:a16="http://schemas.microsoft.com/office/drawing/2014/main" id="{EEB517F7-FB15-A0EB-D62B-FCE7153812A1}"/>
              </a:ext>
            </a:extLst>
          </p:cNvPr>
          <p:cNvSpPr>
            <a:spLocks noGrp="1"/>
          </p:cNvSpPr>
          <p:nvPr>
            <p:ph idx="1"/>
          </p:nvPr>
        </p:nvSpPr>
        <p:spPr>
          <a:xfrm>
            <a:off x="461554" y="1436914"/>
            <a:ext cx="11669486" cy="4740049"/>
          </a:xfrm>
        </p:spPr>
        <p:txBody>
          <a:bodyPr/>
          <a:lstStyle/>
          <a:p>
            <a:r>
              <a:rPr lang="en-US" dirty="0"/>
              <a:t>Immediate IV administration of </a:t>
            </a:r>
            <a:r>
              <a:rPr lang="en-US" b="1" u="sng" dirty="0"/>
              <a:t>high-dose Vit B1 upon </a:t>
            </a:r>
            <a:r>
              <a:rPr lang="en-US" dirty="0"/>
              <a:t>suspicion of  Wernicke’s encephalopathy </a:t>
            </a:r>
            <a:r>
              <a:rPr lang="en-US" u="sng" dirty="0"/>
              <a:t>until symptoms recede , followed by a lower dose .</a:t>
            </a:r>
          </a:p>
          <a:p>
            <a:r>
              <a:rPr lang="en-US" dirty="0"/>
              <a:t>Thiamine must be </a:t>
            </a:r>
            <a:r>
              <a:rPr lang="en-US" b="1" dirty="0"/>
              <a:t>administered before IV glucose </a:t>
            </a:r>
            <a:r>
              <a:rPr lang="en-US" dirty="0"/>
              <a:t>infusions because glucose administration without thiamine can worsen encephalopathy ( thiamine is a necessary cofactor for glucose metabolism ).</a:t>
            </a:r>
          </a:p>
          <a:p>
            <a:r>
              <a:rPr lang="en-US" dirty="0"/>
              <a:t>Long-term oral replacement of Vit B1, Vit B6 , Vit B 12 , and folic acid  (Vit B complex</a:t>
            </a:r>
          </a:p>
        </p:txBody>
      </p:sp>
    </p:spTree>
    <p:extLst>
      <p:ext uri="{BB962C8B-B14F-4D97-AF65-F5344CB8AC3E}">
        <p14:creationId xmlns:p14="http://schemas.microsoft.com/office/powerpoint/2010/main" val="1289756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1767E-D362-288F-26F0-0F4975281FC1}"/>
              </a:ext>
            </a:extLst>
          </p:cNvPr>
          <p:cNvSpPr>
            <a:spLocks noGrp="1"/>
          </p:cNvSpPr>
          <p:nvPr>
            <p:ph type="title"/>
          </p:nvPr>
        </p:nvSpPr>
        <p:spPr>
          <a:xfrm>
            <a:off x="838200" y="365125"/>
            <a:ext cx="10308771" cy="880201"/>
          </a:xfrm>
        </p:spPr>
        <p:txBody>
          <a:bodyPr>
            <a:normAutofit fontScale="90000"/>
          </a:bodyPr>
          <a:lstStyle/>
          <a:p>
            <a:pPr algn="ctr"/>
            <a:r>
              <a:rPr lang="en-US" sz="4400" b="1" dirty="0">
                <a:highlight>
                  <a:srgbClr val="FFFF00"/>
                </a:highlight>
                <a:latin typeface="Arial" pitchFamily="34" charset="0"/>
                <a:cs typeface="Arial" pitchFamily="34" charset="0"/>
              </a:rPr>
              <a:t>Korsakoff syndrome</a:t>
            </a:r>
            <a:br>
              <a:rPr lang="en-US" sz="4400" b="1" dirty="0">
                <a:highlight>
                  <a:srgbClr val="FFFF00"/>
                </a:highlight>
                <a:latin typeface="Arial" pitchFamily="34" charset="0"/>
                <a:cs typeface="Arial" pitchFamily="34" charset="0"/>
              </a:rPr>
            </a:br>
            <a:endParaRPr lang="en-US" dirty="0"/>
          </a:p>
        </p:txBody>
      </p:sp>
      <p:sp>
        <p:nvSpPr>
          <p:cNvPr id="3" name="Content Placeholder 2">
            <a:extLst>
              <a:ext uri="{FF2B5EF4-FFF2-40B4-BE49-F238E27FC236}">
                <a16:creationId xmlns:a16="http://schemas.microsoft.com/office/drawing/2014/main" id="{87078092-73A0-6F89-454D-B01A94540E51}"/>
              </a:ext>
            </a:extLst>
          </p:cNvPr>
          <p:cNvSpPr>
            <a:spLocks noGrp="1"/>
          </p:cNvSpPr>
          <p:nvPr>
            <p:ph idx="1"/>
          </p:nvPr>
        </p:nvSpPr>
        <p:spPr>
          <a:xfrm>
            <a:off x="226423" y="1114697"/>
            <a:ext cx="11739154" cy="5451565"/>
          </a:xfrm>
        </p:spPr>
        <p:txBody>
          <a:bodyPr>
            <a:normAutofit/>
          </a:bodyPr>
          <a:lstStyle/>
          <a:p>
            <a:pPr algn="l" rtl="0">
              <a:buFont typeface="Wingdings" panose="05000000000000000000" pitchFamily="2" charset="2"/>
              <a:buChar char="q"/>
            </a:pPr>
            <a:r>
              <a:rPr lang="en-US" sz="2300" b="1" dirty="0"/>
              <a:t>It is a late development in patients with persistent Vit B1 deficiency .</a:t>
            </a:r>
          </a:p>
          <a:p>
            <a:pPr algn="l" rtl="0">
              <a:buFont typeface="Wingdings" panose="05000000000000000000" pitchFamily="2" charset="2"/>
              <a:buChar char="q"/>
            </a:pPr>
            <a:r>
              <a:rPr lang="en-US" sz="2300" b="1" dirty="0"/>
              <a:t>Chronic thiamine </a:t>
            </a:r>
            <a:r>
              <a:rPr lang="en-US" sz="2300" b="1" dirty="0" err="1"/>
              <a:t>difeciency</a:t>
            </a:r>
            <a:r>
              <a:rPr lang="en-US" sz="2300" b="1" dirty="0"/>
              <a:t> , especially in patients with alcohol use disorder, frequently progresses to </a:t>
            </a:r>
            <a:r>
              <a:rPr lang="en-US" sz="2300" b="1" dirty="0">
                <a:solidFill>
                  <a:srgbClr val="FF0000"/>
                </a:solidFill>
                <a:latin typeface="Arial" pitchFamily="34" charset="0"/>
                <a:cs typeface="Arial" pitchFamily="34" charset="0"/>
              </a:rPr>
              <a:t>Korsakoff syndrome</a:t>
            </a:r>
            <a:r>
              <a:rPr lang="en-US" sz="2300" b="1" dirty="0"/>
              <a:t> , which is </a:t>
            </a:r>
            <a:r>
              <a:rPr lang="en-US" sz="2300" b="1" dirty="0">
                <a:solidFill>
                  <a:srgbClr val="FF0000"/>
                </a:solidFill>
              </a:rPr>
              <a:t>characterized by :</a:t>
            </a:r>
          </a:p>
          <a:p>
            <a:pPr marL="0" indent="0" algn="l" rtl="0">
              <a:buNone/>
            </a:pPr>
            <a:r>
              <a:rPr lang="en-US" sz="2300" b="1" dirty="0">
                <a:solidFill>
                  <a:srgbClr val="FF0000"/>
                </a:solidFill>
              </a:rPr>
              <a:t>irreversible</a:t>
            </a:r>
            <a:r>
              <a:rPr lang="en-US" sz="2300" b="1" dirty="0"/>
              <a:t> personality changes , apathy , amnesia,</a:t>
            </a:r>
          </a:p>
          <a:p>
            <a:pPr marL="0" indent="0" algn="l" rtl="0">
              <a:buNone/>
            </a:pPr>
            <a:r>
              <a:rPr lang="en-US" sz="2300" b="1" dirty="0"/>
              <a:t>Patients create fabricated memories to fill in the gaps of their memory.</a:t>
            </a:r>
          </a:p>
          <a:p>
            <a:pPr marL="0" indent="0" algn="l" rtl="0">
              <a:buNone/>
            </a:pPr>
            <a:endParaRPr lang="en-US" sz="2300" b="1" dirty="0"/>
          </a:p>
          <a:p>
            <a:pPr algn="l" rtl="0"/>
            <a:r>
              <a:rPr lang="en-US" sz="2300" b="1" dirty="0"/>
              <a:t>Disorientation to time, place, and person.</a:t>
            </a:r>
          </a:p>
          <a:p>
            <a:pPr algn="l" rtl="0"/>
            <a:r>
              <a:rPr lang="en-US" sz="2300" b="1" dirty="0"/>
              <a:t>Hallucination.</a:t>
            </a:r>
          </a:p>
          <a:p>
            <a:endParaRPr lang="en-US" sz="2300" dirty="0"/>
          </a:p>
        </p:txBody>
      </p:sp>
    </p:spTree>
    <p:extLst>
      <p:ext uri="{BB962C8B-B14F-4D97-AF65-F5344CB8AC3E}">
        <p14:creationId xmlns:p14="http://schemas.microsoft.com/office/powerpoint/2010/main" val="3695995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5A6F7-77A8-5910-BFC9-496F10996970}"/>
              </a:ext>
            </a:extLst>
          </p:cNvPr>
          <p:cNvSpPr>
            <a:spLocks noGrp="1"/>
          </p:cNvSpPr>
          <p:nvPr>
            <p:ph type="title"/>
          </p:nvPr>
        </p:nvSpPr>
        <p:spPr/>
        <p:txBody>
          <a:bodyPr/>
          <a:lstStyle/>
          <a:p>
            <a:pPr algn="ctr"/>
            <a:r>
              <a:rPr lang="en-US" sz="4400" b="1" dirty="0">
                <a:highlight>
                  <a:srgbClr val="FFFF00"/>
                </a:highlight>
                <a:latin typeface="Arial" pitchFamily="34" charset="0"/>
                <a:cs typeface="Arial" pitchFamily="34" charset="0"/>
              </a:rPr>
              <a:t>Korsakoff syndrome</a:t>
            </a:r>
            <a:br>
              <a:rPr lang="en-US" sz="4400" b="1" dirty="0">
                <a:highlight>
                  <a:srgbClr val="FFFF00"/>
                </a:highlight>
                <a:latin typeface="Arial" pitchFamily="34" charset="0"/>
                <a:cs typeface="Arial" pitchFamily="34" charset="0"/>
              </a:rPr>
            </a:br>
            <a:endParaRPr lang="en-US" dirty="0"/>
          </a:p>
        </p:txBody>
      </p:sp>
      <p:sp>
        <p:nvSpPr>
          <p:cNvPr id="3" name="Content Placeholder 2">
            <a:extLst>
              <a:ext uri="{FF2B5EF4-FFF2-40B4-BE49-F238E27FC236}">
                <a16:creationId xmlns:a16="http://schemas.microsoft.com/office/drawing/2014/main" id="{D2F519EB-DAA0-910D-2B8F-7BB6F7AC1E08}"/>
              </a:ext>
            </a:extLst>
          </p:cNvPr>
          <p:cNvSpPr>
            <a:spLocks noGrp="1"/>
          </p:cNvSpPr>
          <p:nvPr>
            <p:ph idx="1"/>
          </p:nvPr>
        </p:nvSpPr>
        <p:spPr>
          <a:xfrm>
            <a:off x="252549" y="1611086"/>
            <a:ext cx="11713027" cy="4565877"/>
          </a:xfrm>
        </p:spPr>
        <p:txBody>
          <a:bodyPr/>
          <a:lstStyle/>
          <a:p>
            <a:pPr algn="l" rtl="0">
              <a:buFont typeface="Wingdings" panose="05000000000000000000" pitchFamily="2" charset="2"/>
              <a:buChar char="q"/>
            </a:pPr>
            <a:r>
              <a:rPr lang="en-US" sz="3600" b="1" dirty="0">
                <a:solidFill>
                  <a:srgbClr val="FF0000"/>
                </a:solidFill>
              </a:rPr>
              <a:t>Treatment :</a:t>
            </a:r>
          </a:p>
          <a:p>
            <a:pPr algn="l" rtl="0"/>
            <a:r>
              <a:rPr lang="en-US" b="1" dirty="0"/>
              <a:t>Oral thiamine supplementation to prevent further progression to irreversible complications.</a:t>
            </a:r>
          </a:p>
          <a:p>
            <a:pPr marL="0" indent="0" algn="l" rtl="0">
              <a:buFont typeface="Arial" panose="020B0604020202020204" pitchFamily="34" charset="0"/>
              <a:buNone/>
            </a:pPr>
            <a:endParaRPr lang="en-US" b="1" dirty="0"/>
          </a:p>
          <a:p>
            <a:pPr algn="l" rtl="0"/>
            <a:r>
              <a:rPr lang="en-US" b="1" dirty="0"/>
              <a:t>Psychiatric and psychological therapy.</a:t>
            </a:r>
          </a:p>
          <a:p>
            <a:pPr algn="l" rtl="0"/>
            <a:endParaRPr lang="en-US" b="1" dirty="0"/>
          </a:p>
          <a:p>
            <a:pPr algn="l" rtl="0"/>
            <a:r>
              <a:rPr lang="en-US" b="1" dirty="0"/>
              <a:t>Memory strengthening exercises and aids.</a:t>
            </a:r>
          </a:p>
          <a:p>
            <a:endParaRPr lang="en-US" dirty="0"/>
          </a:p>
        </p:txBody>
      </p:sp>
    </p:spTree>
    <p:extLst>
      <p:ext uri="{BB962C8B-B14F-4D97-AF65-F5344CB8AC3E}">
        <p14:creationId xmlns:p14="http://schemas.microsoft.com/office/powerpoint/2010/main" val="2541344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5726-9447-AAC9-DA05-A6929095F681}"/>
              </a:ext>
            </a:extLst>
          </p:cNvPr>
          <p:cNvSpPr>
            <a:spLocks noGrp="1"/>
          </p:cNvSpPr>
          <p:nvPr>
            <p:ph type="title"/>
          </p:nvPr>
        </p:nvSpPr>
        <p:spPr/>
        <p:txBody>
          <a:bodyPr/>
          <a:lstStyle/>
          <a:p>
            <a:pPr algn="ctr"/>
            <a:r>
              <a:rPr lang="en-US" b="1" dirty="0">
                <a:highlight>
                  <a:srgbClr val="FFFF00"/>
                </a:highlight>
              </a:rPr>
              <a:t>Alcohol Withdrawal</a:t>
            </a:r>
          </a:p>
        </p:txBody>
      </p:sp>
      <p:sp>
        <p:nvSpPr>
          <p:cNvPr id="3" name="Content Placeholder 2">
            <a:extLst>
              <a:ext uri="{FF2B5EF4-FFF2-40B4-BE49-F238E27FC236}">
                <a16:creationId xmlns:a16="http://schemas.microsoft.com/office/drawing/2014/main" id="{207ED239-3E9D-7771-5E5F-61E1D6C1ADF9}"/>
              </a:ext>
            </a:extLst>
          </p:cNvPr>
          <p:cNvSpPr>
            <a:spLocks noGrp="1"/>
          </p:cNvSpPr>
          <p:nvPr>
            <p:ph idx="1"/>
          </p:nvPr>
        </p:nvSpPr>
        <p:spPr>
          <a:xfrm>
            <a:off x="505097" y="1471748"/>
            <a:ext cx="11512732" cy="4844552"/>
          </a:xfrm>
        </p:spPr>
        <p:txBody>
          <a:bodyPr/>
          <a:lstStyle/>
          <a:p>
            <a:pPr algn="l" rtl="0"/>
            <a:r>
              <a:rPr lang="en-US" sz="2800" b="1" dirty="0"/>
              <a:t>The </a:t>
            </a:r>
            <a:r>
              <a:rPr lang="en-US" sz="2800" b="1" dirty="0">
                <a:solidFill>
                  <a:srgbClr val="FF0000"/>
                </a:solidFill>
              </a:rPr>
              <a:t>DSM-5 criteria </a:t>
            </a:r>
            <a:r>
              <a:rPr lang="en-US" sz="2800" b="1" dirty="0"/>
              <a:t>for alcohol withdrawal require the cessation or reduction of alcohol use that was heavy and prolonged as well as the presence of specific physical or neuropsychiatric symptoms</a:t>
            </a:r>
          </a:p>
          <a:p>
            <a:pPr algn="l" rtl="0"/>
            <a:endParaRPr lang="en-US" sz="2800" b="1" dirty="0"/>
          </a:p>
          <a:p>
            <a:pPr algn="ctr" rtl="0"/>
            <a:r>
              <a:rPr lang="en-US" sz="2800" b="1" dirty="0">
                <a:highlight>
                  <a:srgbClr val="FFFF00"/>
                </a:highlight>
              </a:rPr>
              <a:t>The classic sign of alcohol withdrawal is :</a:t>
            </a:r>
          </a:p>
          <a:p>
            <a:pPr algn="l" rtl="0"/>
            <a:r>
              <a:rPr lang="en-US" sz="2800" b="1" dirty="0"/>
              <a:t> </a:t>
            </a:r>
            <a:r>
              <a:rPr lang="en-US" sz="2800" b="1" dirty="0">
                <a:solidFill>
                  <a:srgbClr val="FF0000"/>
                </a:solidFill>
                <a:effectLst>
                  <a:outerShdw blurRad="38100" dist="38100" dir="2700000" algn="tl">
                    <a:srgbClr val="000000">
                      <a:alpha val="43137"/>
                    </a:srgbClr>
                  </a:outerShdw>
                </a:effectLst>
              </a:rPr>
              <a:t>Tremors</a:t>
            </a:r>
            <a:r>
              <a:rPr lang="en-US" sz="2800" b="1" dirty="0">
                <a:effectLst>
                  <a:outerShdw blurRad="38100" dist="38100" dir="2700000" algn="tl">
                    <a:srgbClr val="000000">
                      <a:alpha val="43137"/>
                    </a:srgbClr>
                  </a:outerShdw>
                </a:effectLst>
              </a:rPr>
              <a:t> </a:t>
            </a:r>
            <a:r>
              <a:rPr lang="en-US" sz="2800" b="1" dirty="0"/>
              <a:t>, although the spectrum of symptoms can expand to include </a:t>
            </a:r>
            <a:r>
              <a:rPr lang="en-US" sz="2800" b="1" dirty="0">
                <a:effectLst>
                  <a:outerShdw blurRad="38100" dist="38100" dir="2700000" algn="tl">
                    <a:srgbClr val="000000">
                      <a:alpha val="43137"/>
                    </a:srgbClr>
                  </a:outerShdw>
                </a:effectLst>
              </a:rPr>
              <a:t>psychotic and perceptual symptoms</a:t>
            </a:r>
            <a:r>
              <a:rPr lang="en-US" sz="2800" b="1" dirty="0"/>
              <a:t> (e.g., delusions and hallucinations), </a:t>
            </a:r>
            <a:r>
              <a:rPr lang="en-US" sz="2800" b="1" dirty="0">
                <a:effectLst>
                  <a:outerShdw blurRad="38100" dist="38100" dir="2700000" algn="tl">
                    <a:srgbClr val="000000">
                      <a:alpha val="43137"/>
                    </a:srgbClr>
                  </a:outerShdw>
                </a:effectLst>
              </a:rPr>
              <a:t>seizures</a:t>
            </a:r>
            <a:r>
              <a:rPr lang="en-US" sz="2800" b="1" dirty="0"/>
              <a:t>, and the symptoms of </a:t>
            </a:r>
            <a:r>
              <a:rPr lang="en-US" sz="2800" b="1" dirty="0">
                <a:effectLst>
                  <a:outerShdw blurRad="38100" dist="38100" dir="2700000" algn="tl">
                    <a:srgbClr val="000000">
                      <a:alpha val="43137"/>
                    </a:srgbClr>
                  </a:outerShdw>
                </a:effectLst>
              </a:rPr>
              <a:t>delirium tremens</a:t>
            </a:r>
            <a:endParaRPr lang="ar-JO" sz="2800" b="1" dirty="0"/>
          </a:p>
          <a:p>
            <a:endParaRPr lang="en-US" dirty="0"/>
          </a:p>
        </p:txBody>
      </p:sp>
    </p:spTree>
    <p:extLst>
      <p:ext uri="{BB962C8B-B14F-4D97-AF65-F5344CB8AC3E}">
        <p14:creationId xmlns:p14="http://schemas.microsoft.com/office/powerpoint/2010/main" val="1460908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CBFE8-9C01-6D26-0AEC-29A3FFF43B80}"/>
              </a:ext>
            </a:extLst>
          </p:cNvPr>
          <p:cNvSpPr>
            <a:spLocks noGrp="1"/>
          </p:cNvSpPr>
          <p:nvPr>
            <p:ph type="title"/>
          </p:nvPr>
        </p:nvSpPr>
        <p:spPr>
          <a:xfrm>
            <a:off x="0" y="365125"/>
            <a:ext cx="11913326" cy="1325563"/>
          </a:xfrm>
        </p:spPr>
        <p:txBody>
          <a:bodyPr>
            <a:normAutofit/>
          </a:bodyPr>
          <a:lstStyle/>
          <a:p>
            <a:pPr algn="ctr"/>
            <a:r>
              <a:rPr lang="en-US" sz="4200" b="1">
                <a:solidFill>
                  <a:srgbClr val="FF0000"/>
                </a:solidFill>
                <a:highlight>
                  <a:srgbClr val="FFFF00"/>
                </a:highlight>
              </a:rPr>
              <a:t>Clinical Presentation of </a:t>
            </a:r>
            <a:r>
              <a:rPr lang="ar-JO" sz="4200" b="1">
                <a:solidFill>
                  <a:srgbClr val="FF0000"/>
                </a:solidFill>
                <a:highlight>
                  <a:srgbClr val="FFFF00"/>
                </a:highlight>
              </a:rPr>
              <a:t> </a:t>
            </a:r>
            <a:br>
              <a:rPr lang="en-US" sz="4200" b="1">
                <a:solidFill>
                  <a:srgbClr val="FF0000"/>
                </a:solidFill>
                <a:highlight>
                  <a:srgbClr val="FFFF00"/>
                </a:highlight>
              </a:rPr>
            </a:br>
            <a:r>
              <a:rPr lang="en-US" sz="4200" b="1">
                <a:solidFill>
                  <a:srgbClr val="FF0000"/>
                </a:solidFill>
                <a:highlight>
                  <a:srgbClr val="FFFF00"/>
                </a:highlight>
              </a:rPr>
              <a:t>alcohol withdrawal syndrome</a:t>
            </a:r>
            <a:endParaRPr lang="en-US" sz="4200" dirty="0">
              <a:highlight>
                <a:srgbClr val="FFFF00"/>
              </a:highlight>
            </a:endParaRPr>
          </a:p>
        </p:txBody>
      </p:sp>
      <p:sp>
        <p:nvSpPr>
          <p:cNvPr id="3" name="Content Placeholder 2">
            <a:extLst>
              <a:ext uri="{FF2B5EF4-FFF2-40B4-BE49-F238E27FC236}">
                <a16:creationId xmlns:a16="http://schemas.microsoft.com/office/drawing/2014/main" id="{6F0C7E01-0A61-2C4B-E3AE-70DD78F88735}"/>
              </a:ext>
            </a:extLst>
          </p:cNvPr>
          <p:cNvSpPr>
            <a:spLocks noGrp="1"/>
          </p:cNvSpPr>
          <p:nvPr>
            <p:ph idx="1"/>
          </p:nvPr>
        </p:nvSpPr>
        <p:spPr>
          <a:xfrm>
            <a:off x="400594" y="1856151"/>
            <a:ext cx="11512732" cy="4486275"/>
          </a:xfrm>
        </p:spPr>
        <p:txBody>
          <a:bodyPr/>
          <a:lstStyle/>
          <a:p>
            <a:pPr marL="0" indent="0" algn="l">
              <a:buNone/>
            </a:pPr>
            <a:r>
              <a:rPr lang="en-US" sz="2800" b="1" dirty="0"/>
              <a:t>Alcohol withdrawal symptoms usually begin in </a:t>
            </a:r>
            <a:r>
              <a:rPr lang="en-US" sz="2800" b="1" dirty="0">
                <a:solidFill>
                  <a:srgbClr val="C00000"/>
                </a:solidFill>
              </a:rPr>
              <a:t>6–24 hours </a:t>
            </a:r>
            <a:r>
              <a:rPr lang="en-US" sz="2800" b="1" dirty="0"/>
              <a:t>after the last drink and last 2–7 days, in the following order</a:t>
            </a:r>
            <a:endParaRPr lang="ar-JO" sz="2800" b="1" dirty="0"/>
          </a:p>
          <a:p>
            <a:pPr marL="0" indent="0" algn="l">
              <a:buNone/>
            </a:pPr>
            <a:endParaRPr lang="ar-JO" sz="2800" b="1" dirty="0"/>
          </a:p>
          <a:p>
            <a:pPr marL="0" lvl="0" indent="0" algn="l">
              <a:buNone/>
            </a:pPr>
            <a:r>
              <a:rPr lang="en-US" sz="2800" b="1" dirty="0">
                <a:solidFill>
                  <a:srgbClr val="FF0000"/>
                </a:solidFill>
                <a:effectLst>
                  <a:outerShdw blurRad="38100" dist="38100" dir="2700000" algn="tl">
                    <a:srgbClr val="000000">
                      <a:alpha val="43137"/>
                    </a:srgbClr>
                  </a:outerShdw>
                </a:effectLst>
              </a:rPr>
              <a:t>Mild </a:t>
            </a:r>
            <a:r>
              <a:rPr lang="en-US" sz="2800" b="1" dirty="0">
                <a:solidFill>
                  <a:srgbClr val="FF0000"/>
                </a:solidFill>
              </a:rPr>
              <a:t>: </a:t>
            </a:r>
            <a:r>
              <a:rPr lang="en-US" sz="2800" b="1" dirty="0"/>
              <a:t>Irritability, tremor, insomnia</a:t>
            </a:r>
            <a:endParaRPr lang="ar-JO" sz="2800" b="1" dirty="0"/>
          </a:p>
          <a:p>
            <a:pPr marL="0" lvl="0" indent="0" algn="l">
              <a:buNone/>
            </a:pPr>
            <a:endParaRPr lang="en-US" sz="2800" b="1" dirty="0"/>
          </a:p>
          <a:p>
            <a:pPr marL="0" indent="0" algn="l">
              <a:buNone/>
            </a:pPr>
            <a:r>
              <a:rPr lang="en-US" sz="2800" b="1" dirty="0">
                <a:solidFill>
                  <a:srgbClr val="FF0000"/>
                </a:solidFill>
                <a:effectLst>
                  <a:outerShdw blurRad="38100" dist="38100" dir="2700000" algn="tl">
                    <a:srgbClr val="000000">
                      <a:alpha val="43137"/>
                    </a:srgbClr>
                  </a:outerShdw>
                </a:effectLst>
              </a:rPr>
              <a:t>Moderate </a:t>
            </a:r>
            <a:r>
              <a:rPr lang="en-US" sz="2800" b="1" dirty="0">
                <a:solidFill>
                  <a:srgbClr val="FF0000"/>
                </a:solidFill>
              </a:rPr>
              <a:t>: </a:t>
            </a:r>
            <a:r>
              <a:rPr lang="en-US" sz="2800" b="1" dirty="0"/>
              <a:t>autonomic hyperactivity ( hypertension, tachycardia, fever, disorientation). </a:t>
            </a:r>
            <a:endParaRPr lang="ar-JO" sz="2800" b="1" dirty="0"/>
          </a:p>
          <a:p>
            <a:pPr marL="0" indent="0" algn="l">
              <a:buNone/>
            </a:pPr>
            <a:endParaRPr lang="en-US" sz="2800" b="1" dirty="0"/>
          </a:p>
          <a:p>
            <a:pPr marL="0" indent="0" algn="l">
              <a:buNone/>
            </a:pPr>
            <a:r>
              <a:rPr lang="en-US" sz="2800" b="1" dirty="0">
                <a:solidFill>
                  <a:srgbClr val="FF0000"/>
                </a:solidFill>
                <a:effectLst>
                  <a:outerShdw blurRad="38100" dist="38100" dir="2700000" algn="tl">
                    <a:srgbClr val="000000">
                      <a:alpha val="43137"/>
                    </a:srgbClr>
                  </a:outerShdw>
                </a:effectLst>
              </a:rPr>
              <a:t>Severe </a:t>
            </a:r>
            <a:r>
              <a:rPr lang="en-US" sz="2800" b="1" dirty="0">
                <a:solidFill>
                  <a:srgbClr val="FF0000"/>
                </a:solidFill>
              </a:rPr>
              <a:t>:  </a:t>
            </a:r>
            <a:r>
              <a:rPr lang="en-US" sz="2800" b="1" dirty="0"/>
              <a:t>Tonic-</a:t>
            </a:r>
            <a:r>
              <a:rPr lang="en-US" sz="2800" b="1" dirty="0" err="1"/>
              <a:t>clonic</a:t>
            </a:r>
            <a:r>
              <a:rPr lang="en-US" sz="2800" b="1" dirty="0"/>
              <a:t> seizures, hallucinations</a:t>
            </a:r>
          </a:p>
          <a:p>
            <a:pPr marL="0" lvl="0" indent="0">
              <a:buNone/>
            </a:pPr>
            <a:endParaRPr lang="en-US" dirty="0"/>
          </a:p>
          <a:p>
            <a:endParaRPr lang="en-US" dirty="0"/>
          </a:p>
        </p:txBody>
      </p:sp>
    </p:spTree>
    <p:extLst>
      <p:ext uri="{BB962C8B-B14F-4D97-AF65-F5344CB8AC3E}">
        <p14:creationId xmlns:p14="http://schemas.microsoft.com/office/powerpoint/2010/main" val="4006384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A73F-20E8-6904-13EA-AFAC9688A7C9}"/>
              </a:ext>
            </a:extLst>
          </p:cNvPr>
          <p:cNvSpPr>
            <a:spLocks noGrp="1"/>
          </p:cNvSpPr>
          <p:nvPr>
            <p:ph type="title"/>
          </p:nvPr>
        </p:nvSpPr>
        <p:spPr/>
        <p:txBody>
          <a:bodyPr/>
          <a:lstStyle/>
          <a:p>
            <a:pPr algn="ctr"/>
            <a:r>
              <a:rPr lang="en-US" sz="4400" b="1" dirty="0">
                <a:highlight>
                  <a:srgbClr val="FFFF00"/>
                </a:highlight>
                <a:latin typeface="+mj-lt"/>
                <a:ea typeface="Microsoft YaHei UI" panose="020B0503020204020204" charset="-122"/>
                <a:cs typeface="Aparajita" pitchFamily="34" charset="0"/>
              </a:rPr>
              <a:t>WHAT IS SUBSTANCE USE DISORDERS?</a:t>
            </a:r>
            <a:endParaRPr lang="en-US" dirty="0"/>
          </a:p>
        </p:txBody>
      </p:sp>
      <p:sp>
        <p:nvSpPr>
          <p:cNvPr id="4" name="Content Placeholder 3">
            <a:extLst>
              <a:ext uri="{FF2B5EF4-FFF2-40B4-BE49-F238E27FC236}">
                <a16:creationId xmlns:a16="http://schemas.microsoft.com/office/drawing/2014/main" id="{55050F30-C3F6-9C8F-E4A2-FEA275547DE3}"/>
              </a:ext>
            </a:extLst>
          </p:cNvPr>
          <p:cNvSpPr>
            <a:spLocks noGrp="1"/>
          </p:cNvSpPr>
          <p:nvPr>
            <p:ph idx="1"/>
          </p:nvPr>
        </p:nvSpPr>
        <p:spPr>
          <a:xfrm>
            <a:off x="327171" y="1442906"/>
            <a:ext cx="11864829" cy="5253458"/>
          </a:xfrm>
        </p:spPr>
        <p:txBody>
          <a:bodyPr/>
          <a:lstStyle/>
          <a:p>
            <a:r>
              <a:rPr lang="en-US" sz="2800" b="1" u="sng" dirty="0">
                <a:solidFill>
                  <a:srgbClr val="FF0000"/>
                </a:solidFill>
                <a:highlight>
                  <a:srgbClr val="FFFF00"/>
                </a:highlight>
              </a:rPr>
              <a:t>Definition</a:t>
            </a:r>
            <a:r>
              <a:rPr lang="en-US" sz="2800" b="1" u="sng" dirty="0">
                <a:solidFill>
                  <a:srgbClr val="FF0000"/>
                </a:solidFill>
              </a:rPr>
              <a:t> :</a:t>
            </a:r>
            <a:endParaRPr lang="en-US" sz="2800" b="1" dirty="0"/>
          </a:p>
          <a:p>
            <a:r>
              <a:rPr lang="en-US" sz="2800" b="1" dirty="0"/>
              <a:t>uncontrolled pattern of substance use leads to significant physical , psychological, and social impairment or distress, with continued use despite substance-related problems</a:t>
            </a:r>
          </a:p>
          <a:p>
            <a:r>
              <a:rPr lang="en-US" sz="2800" b="1" dirty="0">
                <a:solidFill>
                  <a:srgbClr val="FF0000"/>
                </a:solidFill>
                <a:highlight>
                  <a:srgbClr val="FFFF00"/>
                </a:highlight>
              </a:rPr>
              <a:t>Epidemiology</a:t>
            </a:r>
            <a:r>
              <a:rPr lang="en-US" sz="2800" b="1" dirty="0">
                <a:solidFill>
                  <a:srgbClr val="FF0000"/>
                </a:solidFill>
              </a:rPr>
              <a:t> :</a:t>
            </a:r>
          </a:p>
          <a:p>
            <a:r>
              <a:rPr lang="en-US" sz="2800" b="1" dirty="0">
                <a:solidFill>
                  <a:schemeClr val="tx1">
                    <a:lumMod val="95000"/>
                    <a:lumOff val="5000"/>
                  </a:schemeClr>
                </a:solidFill>
              </a:rPr>
              <a:t>Sex: ♂ &gt; ♀</a:t>
            </a:r>
          </a:p>
          <a:p>
            <a:r>
              <a:rPr lang="en-US" sz="2800" b="1" dirty="0">
                <a:solidFill>
                  <a:schemeClr val="tx1">
                    <a:lumMod val="95000"/>
                    <a:lumOff val="5000"/>
                  </a:schemeClr>
                </a:solidFill>
              </a:rPr>
              <a:t>Alcohol and nicotine use are most common.</a:t>
            </a:r>
          </a:p>
          <a:p>
            <a:r>
              <a:rPr lang="en-US" sz="2800" b="1" dirty="0">
                <a:solidFill>
                  <a:schemeClr val="tx1">
                    <a:lumMod val="95000"/>
                    <a:lumOff val="5000"/>
                  </a:schemeClr>
                </a:solidFill>
              </a:rPr>
              <a:t>In Jordan : Nicotine is the MC type .</a:t>
            </a:r>
          </a:p>
          <a:p>
            <a:pPr marL="0" indent="0">
              <a:buNone/>
            </a:pPr>
            <a:endParaRPr lang="en-US" sz="2800" b="1" dirty="0">
              <a:solidFill>
                <a:srgbClr val="FF0000"/>
              </a:solidFill>
            </a:endParaRPr>
          </a:p>
          <a:p>
            <a:endParaRPr lang="en-US" dirty="0"/>
          </a:p>
        </p:txBody>
      </p:sp>
      <p:pic>
        <p:nvPicPr>
          <p:cNvPr id="5" name="Picture 4">
            <a:extLst>
              <a:ext uri="{FF2B5EF4-FFF2-40B4-BE49-F238E27FC236}">
                <a16:creationId xmlns:a16="http://schemas.microsoft.com/office/drawing/2014/main" id="{44614521-0B59-6D80-CBE6-85DDD28B19F7}"/>
              </a:ext>
            </a:extLst>
          </p:cNvPr>
          <p:cNvPicPr>
            <a:picLocks noChangeAspect="1"/>
          </p:cNvPicPr>
          <p:nvPr/>
        </p:nvPicPr>
        <p:blipFill>
          <a:blip r:embed="rId2"/>
          <a:stretch>
            <a:fillRect/>
          </a:stretch>
        </p:blipFill>
        <p:spPr>
          <a:xfrm>
            <a:off x="7370619" y="2914217"/>
            <a:ext cx="4563988" cy="2715491"/>
          </a:xfrm>
          <a:prstGeom prst="rect">
            <a:avLst/>
          </a:prstGeom>
        </p:spPr>
      </p:pic>
    </p:spTree>
    <p:extLst>
      <p:ext uri="{BB962C8B-B14F-4D97-AF65-F5344CB8AC3E}">
        <p14:creationId xmlns:p14="http://schemas.microsoft.com/office/powerpoint/2010/main" val="2271104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A6119-4678-4B12-3B4F-BBA3DBD481C2}"/>
              </a:ext>
            </a:extLst>
          </p:cNvPr>
          <p:cNvSpPr>
            <a:spLocks noGrp="1"/>
          </p:cNvSpPr>
          <p:nvPr>
            <p:ph type="title"/>
          </p:nvPr>
        </p:nvSpPr>
        <p:spPr/>
        <p:txBody>
          <a:bodyPr/>
          <a:lstStyle/>
          <a:p>
            <a:pPr algn="ctr"/>
            <a:r>
              <a:rPr lang="en-US" b="1" i="1" dirty="0">
                <a:solidFill>
                  <a:srgbClr val="FF0000"/>
                </a:solidFill>
                <a:highlight>
                  <a:srgbClr val="FFFF00"/>
                </a:highlight>
                <a:latin typeface="+mn-lt"/>
              </a:rPr>
              <a:t>Delirium Tremens </a:t>
            </a:r>
            <a:endParaRPr lang="en-US" dirty="0">
              <a:highlight>
                <a:srgbClr val="FFFF00"/>
              </a:highlight>
            </a:endParaRPr>
          </a:p>
        </p:txBody>
      </p:sp>
      <p:sp>
        <p:nvSpPr>
          <p:cNvPr id="3" name="Content Placeholder 2">
            <a:extLst>
              <a:ext uri="{FF2B5EF4-FFF2-40B4-BE49-F238E27FC236}">
                <a16:creationId xmlns:a16="http://schemas.microsoft.com/office/drawing/2014/main" id="{46E9CA44-5D2D-0CB6-003F-5E80CC7E0FA0}"/>
              </a:ext>
            </a:extLst>
          </p:cNvPr>
          <p:cNvSpPr>
            <a:spLocks noGrp="1"/>
          </p:cNvSpPr>
          <p:nvPr>
            <p:ph idx="1"/>
          </p:nvPr>
        </p:nvSpPr>
        <p:spPr>
          <a:xfrm>
            <a:off x="104503" y="1419496"/>
            <a:ext cx="12017828" cy="5251269"/>
          </a:xfrm>
        </p:spPr>
        <p:txBody>
          <a:bodyPr>
            <a:normAutofit/>
          </a:bodyPr>
          <a:lstStyle/>
          <a:p>
            <a:pPr algn="l" rtl="0"/>
            <a:r>
              <a:rPr lang="en-US" sz="2800" b="1" dirty="0"/>
              <a:t>It is the most severe form of ethanol withdrawal , and it is a </a:t>
            </a:r>
            <a:r>
              <a:rPr lang="en-US" sz="2800" b="1" dirty="0">
                <a:highlight>
                  <a:srgbClr val="FFFF00"/>
                </a:highlight>
              </a:rPr>
              <a:t>medical emergency </a:t>
            </a:r>
            <a:r>
              <a:rPr lang="en-US" sz="2800" b="1" dirty="0"/>
              <a:t>that can result in significant morbidity and mortality. </a:t>
            </a:r>
          </a:p>
          <a:p>
            <a:pPr algn="l" rtl="0"/>
            <a:r>
              <a:rPr lang="en-US" sz="2800" b="1" dirty="0"/>
              <a:t>Occurs in </a:t>
            </a:r>
            <a:r>
              <a:rPr lang="en-US" sz="2800" b="1" dirty="0">
                <a:solidFill>
                  <a:srgbClr val="FF0000"/>
                </a:solidFill>
              </a:rPr>
              <a:t>5%</a:t>
            </a:r>
            <a:r>
              <a:rPr lang="en-US" sz="2800" b="1" dirty="0"/>
              <a:t> of patients .</a:t>
            </a:r>
          </a:p>
          <a:p>
            <a:pPr algn="l" rtl="0"/>
            <a:r>
              <a:rPr lang="en-US" sz="2800" b="1" dirty="0">
                <a:solidFill>
                  <a:srgbClr val="FF0000"/>
                </a:solidFill>
              </a:rPr>
              <a:t>Clinical features :</a:t>
            </a:r>
          </a:p>
          <a:p>
            <a:pPr algn="l" rtl="0"/>
            <a:r>
              <a:rPr lang="en-US" sz="2800" b="1" dirty="0"/>
              <a:t> Altered mental status (confusion) </a:t>
            </a:r>
          </a:p>
          <a:p>
            <a:pPr algn="l" rtl="0"/>
            <a:r>
              <a:rPr lang="en-US" sz="2800" b="1" dirty="0"/>
              <a:t>Autonomic hyperactivity (such as tachycardia, fever, anxiety, insomnia, and hypertension )</a:t>
            </a:r>
          </a:p>
          <a:p>
            <a:pPr algn="l" rtl="0"/>
            <a:r>
              <a:rPr lang="en-US" sz="2800" b="1" u="sng" dirty="0"/>
              <a:t>visual or tactile hallucinations</a:t>
            </a:r>
            <a:r>
              <a:rPr lang="en-US" sz="2800" b="1" dirty="0"/>
              <a:t> </a:t>
            </a:r>
          </a:p>
          <a:p>
            <a:pPr algn="l" rtl="0"/>
            <a:r>
              <a:rPr lang="en-US" sz="2800" b="1" dirty="0">
                <a:solidFill>
                  <a:srgbClr val="FF0000"/>
                </a:solidFill>
              </a:rPr>
              <a:t>Onset </a:t>
            </a:r>
            <a:r>
              <a:rPr lang="en-US" sz="2800" b="1" dirty="0"/>
              <a:t>: usually 72–96 hours after cessation of or reduction in alcohol consumption</a:t>
            </a:r>
          </a:p>
          <a:p>
            <a:pPr algn="l" rtl="0"/>
            <a:r>
              <a:rPr lang="en-US" sz="2800" b="1" dirty="0">
                <a:solidFill>
                  <a:srgbClr val="FF0000"/>
                </a:solidFill>
              </a:rPr>
              <a:t>Peak</a:t>
            </a:r>
            <a:r>
              <a:rPr lang="en-US" sz="2800" b="1" dirty="0"/>
              <a:t> : 2-5 days .</a:t>
            </a:r>
          </a:p>
          <a:p>
            <a:endParaRPr lang="en-US" dirty="0"/>
          </a:p>
        </p:txBody>
      </p:sp>
    </p:spTree>
    <p:extLst>
      <p:ext uri="{BB962C8B-B14F-4D97-AF65-F5344CB8AC3E}">
        <p14:creationId xmlns:p14="http://schemas.microsoft.com/office/powerpoint/2010/main" val="4269605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7BA1-F499-0149-B931-67E6BEC8C609}"/>
              </a:ext>
            </a:extLst>
          </p:cNvPr>
          <p:cNvSpPr>
            <a:spLocks noGrp="1"/>
          </p:cNvSpPr>
          <p:nvPr>
            <p:ph type="title"/>
          </p:nvPr>
        </p:nvSpPr>
        <p:spPr/>
        <p:txBody>
          <a:bodyPr/>
          <a:lstStyle/>
          <a:p>
            <a:pPr algn="ctr"/>
            <a:r>
              <a:rPr lang="en-US" b="1" i="1" dirty="0">
                <a:solidFill>
                  <a:srgbClr val="FF0000"/>
                </a:solidFill>
                <a:highlight>
                  <a:srgbClr val="FFFF00"/>
                </a:highlight>
                <a:latin typeface="+mn-lt"/>
              </a:rPr>
              <a:t>Delirium Tremens </a:t>
            </a:r>
            <a:endParaRPr lang="en-US" dirty="0"/>
          </a:p>
        </p:txBody>
      </p:sp>
      <p:sp>
        <p:nvSpPr>
          <p:cNvPr id="3" name="Content Placeholder 2">
            <a:extLst>
              <a:ext uri="{FF2B5EF4-FFF2-40B4-BE49-F238E27FC236}">
                <a16:creationId xmlns:a16="http://schemas.microsoft.com/office/drawing/2014/main" id="{65CEE1BC-6CE3-16C3-D991-C778AAE4D3E6}"/>
              </a:ext>
            </a:extLst>
          </p:cNvPr>
          <p:cNvSpPr>
            <a:spLocks noGrp="1"/>
          </p:cNvSpPr>
          <p:nvPr>
            <p:ph idx="1"/>
          </p:nvPr>
        </p:nvSpPr>
        <p:spPr/>
        <p:txBody>
          <a:bodyPr/>
          <a:lstStyle/>
          <a:p>
            <a:pPr algn="l" rtl="0"/>
            <a:r>
              <a:rPr lang="en-US" sz="2800" b="1" dirty="0"/>
              <a:t>Patients with delirium are a </a:t>
            </a:r>
            <a:r>
              <a:rPr lang="en-US" sz="2800" b="1" dirty="0">
                <a:solidFill>
                  <a:srgbClr val="C00000"/>
                </a:solidFill>
              </a:rPr>
              <a:t>danger to themselves </a:t>
            </a:r>
            <a:r>
              <a:rPr lang="en-US" sz="2800" b="1" dirty="0"/>
              <a:t>and to others, Because of the </a:t>
            </a:r>
            <a:r>
              <a:rPr lang="en-US" sz="2800" b="1" dirty="0">
                <a:solidFill>
                  <a:srgbClr val="C00000"/>
                </a:solidFill>
              </a:rPr>
              <a:t>unpredictability of their behavior</a:t>
            </a:r>
            <a:r>
              <a:rPr lang="en-US" sz="2800" b="1" dirty="0"/>
              <a:t>,  patients may be assaultive or suicidal or may have hallucinations or delusional thoughts .</a:t>
            </a:r>
          </a:p>
          <a:p>
            <a:pPr algn="l" rtl="0"/>
            <a:endParaRPr lang="en-US" sz="2800" b="1" dirty="0"/>
          </a:p>
          <a:p>
            <a:pPr algn="l" rtl="0"/>
            <a:r>
              <a:rPr lang="en-US" sz="2800" b="1" dirty="0"/>
              <a:t>Untreated DTs has a mortality rate of </a:t>
            </a:r>
            <a:r>
              <a:rPr lang="en-US" sz="2800" b="1" dirty="0">
                <a:solidFill>
                  <a:srgbClr val="FF0000"/>
                </a:solidFill>
              </a:rPr>
              <a:t>20%.</a:t>
            </a:r>
          </a:p>
          <a:p>
            <a:endParaRPr lang="en-US" dirty="0"/>
          </a:p>
        </p:txBody>
      </p:sp>
    </p:spTree>
    <p:extLst>
      <p:ext uri="{BB962C8B-B14F-4D97-AF65-F5344CB8AC3E}">
        <p14:creationId xmlns:p14="http://schemas.microsoft.com/office/powerpoint/2010/main" val="2902831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31" y="367284"/>
            <a:ext cx="8277838" cy="1188720"/>
          </a:xfrm>
        </p:spPr>
        <p:txBody>
          <a:bodyPr>
            <a:normAutofit/>
          </a:bodyPr>
          <a:lstStyle/>
          <a:p>
            <a:pPr>
              <a:spcAft>
                <a:spcPts val="600"/>
              </a:spcAft>
            </a:pPr>
            <a:r>
              <a:rPr lang="en-US" sz="2400" b="1" dirty="0">
                <a:solidFill>
                  <a:srgbClr val="FF0000"/>
                </a:solidFill>
                <a:latin typeface="+mn-lt"/>
              </a:rPr>
              <a:t>Treatment of alcohol withdrawal</a:t>
            </a:r>
            <a:r>
              <a:rPr lang="en-US" sz="2400" b="1" i="1" dirty="0">
                <a:solidFill>
                  <a:srgbClr val="FF0000"/>
                </a:solidFill>
                <a:latin typeface="+mn-lt"/>
              </a:rPr>
              <a:t> </a:t>
            </a:r>
          </a:p>
        </p:txBody>
      </p:sp>
      <p:sp>
        <p:nvSpPr>
          <p:cNvPr id="3" name="Content Placeholder 2"/>
          <p:cNvSpPr>
            <a:spLocks noGrp="1"/>
          </p:cNvSpPr>
          <p:nvPr>
            <p:ph idx="1"/>
          </p:nvPr>
        </p:nvSpPr>
        <p:spPr>
          <a:xfrm>
            <a:off x="5767347" y="1848612"/>
            <a:ext cx="6211293" cy="4286217"/>
          </a:xfrm>
        </p:spPr>
        <p:txBody>
          <a:bodyPr>
            <a:normAutofit/>
          </a:bodyPr>
          <a:lstStyle/>
          <a:p>
            <a:pPr lvl="0" algn="l" rtl="0"/>
            <a:r>
              <a:rPr lang="en-US" sz="2000" b="1" i="1" u="sng" dirty="0">
                <a:solidFill>
                  <a:srgbClr val="FF0000"/>
                </a:solidFill>
                <a:latin typeface="+mj-lt"/>
              </a:rPr>
              <a:t>Minor alcohol withdrawal syndrome </a:t>
            </a:r>
            <a:r>
              <a:rPr lang="en-US" sz="2000" b="1" dirty="0">
                <a:latin typeface="+mj-lt"/>
              </a:rPr>
              <a:t>may not need pharmacotherapy in all cases. The patient needs </a:t>
            </a:r>
            <a:r>
              <a:rPr lang="en-US" sz="2000" b="1" i="1" u="sng" dirty="0">
                <a:solidFill>
                  <a:srgbClr val="FF0000"/>
                </a:solidFill>
                <a:latin typeface="+mj-lt"/>
              </a:rPr>
              <a:t>supportive care </a:t>
            </a:r>
            <a:r>
              <a:rPr lang="en-US" sz="2000" b="1" dirty="0">
                <a:latin typeface="+mj-lt"/>
              </a:rPr>
              <a:t>in a calm and quiet environment and low lighting . and observation for a period of up to 36 h, after which he is unlikely to develop withdrawal symptoms</a:t>
            </a:r>
          </a:p>
          <a:p>
            <a:pPr algn="l" rtl="0"/>
            <a:r>
              <a:rPr lang="en-US" sz="2000" b="1" dirty="0">
                <a:solidFill>
                  <a:srgbClr val="FF0000"/>
                </a:solidFill>
                <a:latin typeface="+mj-lt"/>
              </a:rPr>
              <a:t>Benzodiazepines are the mainstay of management of alcohol withdrawal states</a:t>
            </a:r>
            <a:r>
              <a:rPr lang="en-US" sz="2000" b="1" dirty="0">
                <a:latin typeface="+mj-lt"/>
              </a:rPr>
              <a:t>, followed by anticonvulsants, which may be considered </a:t>
            </a:r>
            <a:r>
              <a:rPr lang="en-US" sz="2000" b="1" dirty="0">
                <a:solidFill>
                  <a:srgbClr val="FF0000"/>
                </a:solidFill>
                <a:latin typeface="+mj-lt"/>
              </a:rPr>
              <a:t>in </a:t>
            </a:r>
            <a:r>
              <a:rPr lang="en-US" sz="2000" b="1" i="1" u="sng" dirty="0">
                <a:solidFill>
                  <a:srgbClr val="FF0000"/>
                </a:solidFill>
                <a:latin typeface="+mj-lt"/>
              </a:rPr>
              <a:t>mild withdrawal states</a:t>
            </a:r>
            <a:r>
              <a:rPr lang="en-US" sz="2000" b="1" i="1" u="sng" dirty="0">
                <a:latin typeface="+mj-lt"/>
              </a:rPr>
              <a:t> </a:t>
            </a:r>
            <a:r>
              <a:rPr lang="en-US" sz="2000" b="1" dirty="0">
                <a:latin typeface="+mj-lt"/>
              </a:rPr>
              <a:t>due to their advantages of lower sedation and lower chances of dependence . </a:t>
            </a:r>
          </a:p>
          <a:p>
            <a:pPr lvl="0" algn="l" rtl="0"/>
            <a:r>
              <a:rPr lang="en-US" sz="2000" b="1" u="sng" dirty="0">
                <a:solidFill>
                  <a:srgbClr val="FF0000"/>
                </a:solidFill>
                <a:latin typeface="+mj-lt"/>
              </a:rPr>
              <a:t>Moderate to severe </a:t>
            </a:r>
            <a:r>
              <a:rPr lang="en-US" sz="2000" b="1" dirty="0">
                <a:latin typeface="+mj-lt"/>
              </a:rPr>
              <a:t>alcohol withdrawal syndrome Without seizures or DT , patients should be started immediately pharmacological therapy , while monitoring the clinical signs of tachycardia and hypertension</a:t>
            </a:r>
          </a:p>
          <a:p>
            <a:pPr algn="l"/>
            <a:endParaRPr lang="en-US" sz="1600" dirty="0"/>
          </a:p>
          <a:p>
            <a:pPr lvl="0" algn="l"/>
            <a:endParaRPr lang="en-US" dirty="0"/>
          </a:p>
        </p:txBody>
      </p:sp>
      <p:pic>
        <p:nvPicPr>
          <p:cNvPr id="4" name="Picture 3" descr="A screenshot of a medical information&#10;&#10;Description automatically generated">
            <a:extLst>
              <a:ext uri="{FF2B5EF4-FFF2-40B4-BE49-F238E27FC236}">
                <a16:creationId xmlns:a16="http://schemas.microsoft.com/office/drawing/2014/main" id="{7914E9FC-BE7D-078C-4729-5DF86C72B66F}"/>
              </a:ext>
            </a:extLst>
          </p:cNvPr>
          <p:cNvPicPr>
            <a:picLocks noChangeAspect="1"/>
          </p:cNvPicPr>
          <p:nvPr/>
        </p:nvPicPr>
        <p:blipFill rotWithShape="1">
          <a:blip r:embed="rId2"/>
          <a:srcRect l="5625" t="6060" r="7150" b="10607"/>
          <a:stretch/>
        </p:blipFill>
        <p:spPr>
          <a:xfrm>
            <a:off x="114631" y="1332456"/>
            <a:ext cx="5620512" cy="5525544"/>
          </a:xfrm>
          <a:prstGeom prst="rect">
            <a:avLst/>
          </a:prstGeom>
        </p:spPr>
      </p:pic>
    </p:spTree>
    <p:extLst>
      <p:ext uri="{BB962C8B-B14F-4D97-AF65-F5344CB8AC3E}">
        <p14:creationId xmlns:p14="http://schemas.microsoft.com/office/powerpoint/2010/main" val="567785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2121" y="781879"/>
            <a:ext cx="10323444" cy="5753279"/>
          </a:xfrm>
        </p:spPr>
        <p:txBody>
          <a:bodyPr>
            <a:noAutofit/>
          </a:bodyPr>
          <a:lstStyle/>
          <a:p>
            <a:pPr marL="285750" indent="-285750" algn="l" rtl="0">
              <a:lnSpc>
                <a:spcPts val="2250"/>
              </a:lnSpc>
              <a:spcBef>
                <a:spcPts val="2000"/>
              </a:spcBef>
              <a:spcAft>
                <a:spcPts val="1000"/>
              </a:spcAft>
            </a:pPr>
            <a:r>
              <a:rPr lang="en-US" sz="2000" b="1" dirty="0">
                <a:solidFill>
                  <a:srgbClr val="FF0000"/>
                </a:solidFill>
              </a:rPr>
              <a:t>Severe alcohol </a:t>
            </a:r>
            <a:r>
              <a:rPr lang="en-US" sz="2000" b="1" dirty="0"/>
              <a:t>withdrawal </a:t>
            </a:r>
            <a:r>
              <a:rPr lang="en-US" sz="2000" b="1" dirty="0">
                <a:solidFill>
                  <a:srgbClr val="FF0000"/>
                </a:solidFill>
              </a:rPr>
              <a:t>with seizures</a:t>
            </a:r>
            <a:r>
              <a:rPr lang="en-US" sz="2000" b="1" dirty="0"/>
              <a:t>, the occurrence of seizures during the alcohol withdrawal period is indicative of severe alcohol withdrawal . Seizure prophylaxis with </a:t>
            </a:r>
            <a:r>
              <a:rPr lang="en-US" sz="2000" b="1" dirty="0">
                <a:highlight>
                  <a:srgbClr val="FFFF00"/>
                </a:highlight>
              </a:rPr>
              <a:t>lorazepam intravenously </a:t>
            </a:r>
            <a:r>
              <a:rPr lang="en-US" sz="2000" b="1" dirty="0"/>
              <a:t>must be given to all patients with seizures in the current withdrawal period at presentation </a:t>
            </a:r>
          </a:p>
          <a:p>
            <a:pPr marL="285750" indent="-285750" algn="l" rtl="0">
              <a:lnSpc>
                <a:spcPts val="2250"/>
              </a:lnSpc>
              <a:spcBef>
                <a:spcPts val="2000"/>
              </a:spcBef>
              <a:spcAft>
                <a:spcPts val="1000"/>
              </a:spcAft>
            </a:pPr>
            <a:r>
              <a:rPr lang="en-US" sz="2000" b="1" dirty="0">
                <a:solidFill>
                  <a:srgbClr val="FF0000"/>
                </a:solidFill>
              </a:rPr>
              <a:t>Severe alcohol withdrawal with DT </a:t>
            </a:r>
            <a:r>
              <a:rPr lang="en-US" sz="2000" b="1" dirty="0"/>
              <a:t>, the Treatment is by achieving a calm, but awake state or  defined as a sleep from which the patient is easily aroused . done by using  intravenous </a:t>
            </a:r>
            <a:r>
              <a:rPr lang="en-US" sz="2000" b="1" dirty="0">
                <a:highlight>
                  <a:srgbClr val="FFFF00"/>
                </a:highlight>
              </a:rPr>
              <a:t>diazepam while closely monitoring </a:t>
            </a:r>
            <a:r>
              <a:rPr lang="en-US" sz="2000" b="1" dirty="0"/>
              <a:t>the patient during the procedure . </a:t>
            </a:r>
            <a:r>
              <a:rPr lang="en-US" sz="2000" b="1" dirty="0">
                <a:solidFill>
                  <a:srgbClr val="212121"/>
                </a:solidFill>
              </a:rPr>
              <a:t>Refractory DT can be managed with phenobarbital or adjuvant antipsychotics .</a:t>
            </a:r>
          </a:p>
          <a:p>
            <a:pPr marL="342900" indent="-342900" algn="l" rtl="0">
              <a:lnSpc>
                <a:spcPts val="2250"/>
              </a:lnSpc>
              <a:spcBef>
                <a:spcPts val="2000"/>
              </a:spcBef>
              <a:spcAft>
                <a:spcPts val="1000"/>
              </a:spcAft>
            </a:pPr>
            <a:r>
              <a:rPr lang="en-US" sz="2000" b="1" dirty="0">
                <a:solidFill>
                  <a:srgbClr val="FF0000"/>
                </a:solidFill>
              </a:rPr>
              <a:t>Detoxification</a:t>
            </a:r>
            <a:r>
              <a:rPr lang="en-US" sz="2000" b="1" dirty="0">
                <a:solidFill>
                  <a:srgbClr val="212121"/>
                </a:solidFill>
              </a:rPr>
              <a:t> is the process of weaning a person from a psychoactive substance by gradually tapering the substance or by substituting it with a cross-tolerant pharmacological agent and tapering it.</a:t>
            </a:r>
          </a:p>
          <a:p>
            <a:pPr marL="342900" indent="-342900" algn="l" rtl="0">
              <a:lnSpc>
                <a:spcPts val="2250"/>
              </a:lnSpc>
              <a:spcBef>
                <a:spcPts val="2000"/>
              </a:spcBef>
              <a:spcAft>
                <a:spcPts val="1000"/>
              </a:spcAft>
            </a:pPr>
            <a:r>
              <a:rPr lang="en-US" altLang="en-US" sz="2000" b="1" dirty="0">
                <a:solidFill>
                  <a:srgbClr val="FF0000"/>
                </a:solidFill>
              </a:rPr>
              <a:t>Rehabilitation for alcoholism is recommended.</a:t>
            </a:r>
            <a:endParaRPr lang="en-US" sz="2000" b="1" dirty="0">
              <a:solidFill>
                <a:srgbClr val="FF0000"/>
              </a:solidFill>
            </a:endParaRPr>
          </a:p>
        </p:txBody>
      </p:sp>
    </p:spTree>
    <p:extLst>
      <p:ext uri="{BB962C8B-B14F-4D97-AF65-F5344CB8AC3E}">
        <p14:creationId xmlns:p14="http://schemas.microsoft.com/office/powerpoint/2010/main" val="3297915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D1985-D186-5242-CFE3-4C6E8F4FFC6D}"/>
              </a:ext>
            </a:extLst>
          </p:cNvPr>
          <p:cNvSpPr txBox="1">
            <a:spLocks/>
          </p:cNvSpPr>
          <p:nvPr/>
        </p:nvSpPr>
        <p:spPr>
          <a:xfrm>
            <a:off x="788895" y="224508"/>
            <a:ext cx="10018713" cy="914400"/>
          </a:xfrm>
          <a:prstGeom prst="rect">
            <a:avLst/>
          </a:prstGeom>
        </p:spPr>
        <p:txBody>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Alcohol Withdrawal</a:t>
            </a:r>
          </a:p>
        </p:txBody>
      </p:sp>
      <p:pic>
        <p:nvPicPr>
          <p:cNvPr id="7" name="Picture 6" descr="A screenshot of a whiteboard with green text&#10;&#10;Description automatically generated">
            <a:extLst>
              <a:ext uri="{FF2B5EF4-FFF2-40B4-BE49-F238E27FC236}">
                <a16:creationId xmlns:a16="http://schemas.microsoft.com/office/drawing/2014/main" id="{30749627-E011-F5AD-A7AF-4C4C865B3650}"/>
              </a:ext>
            </a:extLst>
          </p:cNvPr>
          <p:cNvPicPr>
            <a:picLocks noChangeAspect="1"/>
          </p:cNvPicPr>
          <p:nvPr/>
        </p:nvPicPr>
        <p:blipFill rotWithShape="1">
          <a:blip r:embed="rId3"/>
          <a:srcRect l="3691" t="-1734" r="5050" b="12399"/>
          <a:stretch/>
        </p:blipFill>
        <p:spPr>
          <a:xfrm>
            <a:off x="73152" y="922583"/>
            <a:ext cx="7235952" cy="5254281"/>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60DC8881-54D1-C1CE-DB49-5E599C0F1185}"/>
              </a:ext>
            </a:extLst>
          </p:cNvPr>
          <p:cNvPicPr>
            <a:picLocks noChangeAspect="1"/>
          </p:cNvPicPr>
          <p:nvPr/>
        </p:nvPicPr>
        <p:blipFill rotWithShape="1">
          <a:blip r:embed="rId4"/>
          <a:srcRect l="5204" r="5714" b="39121"/>
          <a:stretch/>
        </p:blipFill>
        <p:spPr>
          <a:xfrm>
            <a:off x="7727116" y="858228"/>
            <a:ext cx="4391732" cy="430160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medical procedure&#10;&#10;Description automatically generated">
            <a:extLst>
              <a:ext uri="{FF2B5EF4-FFF2-40B4-BE49-F238E27FC236}">
                <a16:creationId xmlns:a16="http://schemas.microsoft.com/office/drawing/2014/main" id="{09486BC9-DA32-BFAD-6411-A14BBAF67E3D}"/>
              </a:ext>
            </a:extLst>
          </p:cNvPr>
          <p:cNvPicPr>
            <a:picLocks noChangeAspect="1"/>
          </p:cNvPicPr>
          <p:nvPr/>
        </p:nvPicPr>
        <p:blipFill rotWithShape="1">
          <a:blip r:embed="rId2"/>
          <a:srcRect l="1454" t="1277" r="-1454" b="7790"/>
          <a:stretch/>
        </p:blipFill>
        <p:spPr>
          <a:xfrm>
            <a:off x="643467" y="345233"/>
            <a:ext cx="5291666" cy="5943600"/>
          </a:xfrm>
          <a:prstGeom prst="rect">
            <a:avLst/>
          </a:prstGeom>
        </p:spPr>
      </p:pic>
      <p:pic>
        <p:nvPicPr>
          <p:cNvPr id="3" name="Picture 2" descr="A screenshot of a white and blue screen&#10;&#10;Description automatically generated">
            <a:extLst>
              <a:ext uri="{FF2B5EF4-FFF2-40B4-BE49-F238E27FC236}">
                <a16:creationId xmlns:a16="http://schemas.microsoft.com/office/drawing/2014/main" id="{3A5788B4-1D3A-4B8D-352C-C0B54D69FBA9}"/>
              </a:ext>
            </a:extLst>
          </p:cNvPr>
          <p:cNvPicPr>
            <a:picLocks noChangeAspect="1"/>
          </p:cNvPicPr>
          <p:nvPr/>
        </p:nvPicPr>
        <p:blipFill rotWithShape="1">
          <a:blip r:embed="rId3"/>
          <a:srcRect r="4532" b="9067"/>
          <a:stretch/>
        </p:blipFill>
        <p:spPr>
          <a:xfrm>
            <a:off x="6256865" y="270589"/>
            <a:ext cx="5051837" cy="6018244"/>
          </a:xfrm>
          <a:prstGeom prst="rect">
            <a:avLst/>
          </a:prstGeom>
        </p:spPr>
      </p:pic>
    </p:spTree>
    <p:extLst>
      <p:ext uri="{BB962C8B-B14F-4D97-AF65-F5344CB8AC3E}">
        <p14:creationId xmlns:p14="http://schemas.microsoft.com/office/powerpoint/2010/main" val="536120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extBox 1">
            <a:extLst>
              <a:ext uri="{FF2B5EF4-FFF2-40B4-BE49-F238E27FC236}">
                <a16:creationId xmlns:a16="http://schemas.microsoft.com/office/drawing/2014/main" id="{C0D5DA50-287B-32B9-C4A5-00E6FD2F2C6F}"/>
              </a:ext>
            </a:extLst>
          </p:cNvPr>
          <p:cNvGraphicFramePr/>
          <p:nvPr/>
        </p:nvGraphicFramePr>
        <p:xfrm>
          <a:off x="5554825" y="275565"/>
          <a:ext cx="6455768" cy="6461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TextBox 3">
            <a:extLst>
              <a:ext uri="{FF2B5EF4-FFF2-40B4-BE49-F238E27FC236}">
                <a16:creationId xmlns:a16="http://schemas.microsoft.com/office/drawing/2014/main" id="{AB15AAF9-61A1-6BC0-8FA1-50F095AD600E}"/>
              </a:ext>
            </a:extLst>
          </p:cNvPr>
          <p:cNvGraphicFramePr/>
          <p:nvPr/>
        </p:nvGraphicFramePr>
        <p:xfrm>
          <a:off x="193848" y="275565"/>
          <a:ext cx="5630193" cy="64617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4649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7416BCE-63D5-F004-DDA1-A185D7D364D5}"/>
              </a:ext>
            </a:extLst>
          </p:cNvPr>
          <p:cNvPicPr>
            <a:picLocks noChangeAspect="1"/>
          </p:cNvPicPr>
          <p:nvPr/>
        </p:nvPicPr>
        <p:blipFill rotWithShape="1">
          <a:blip r:embed="rId2">
            <a:extLst>
              <a:ext uri="{28A0092B-C50C-407E-A947-70E740481C1C}">
                <a14:useLocalDpi xmlns:a14="http://schemas.microsoft.com/office/drawing/2010/main" val="0"/>
              </a:ext>
            </a:extLst>
          </a:blip>
          <a:srcRect l="24916" r="1960"/>
          <a:stretch/>
        </p:blipFill>
        <p:spPr>
          <a:xfrm>
            <a:off x="4650909" y="10"/>
            <a:ext cx="7541090" cy="6857989"/>
          </a:xfrm>
          <a:prstGeom prst="rect">
            <a:avLst/>
          </a:prstGeom>
        </p:spPr>
      </p:pic>
      <p:sp>
        <p:nvSpPr>
          <p:cNvPr id="2" name="Title 1"/>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pPr rtl="0"/>
            <a:r>
              <a:rPr lang="en-US" b="1" dirty="0">
                <a:highlight>
                  <a:srgbClr val="FFFF00"/>
                </a:highlight>
              </a:rPr>
              <a:t>SEDATIVES</a:t>
            </a:r>
          </a:p>
        </p:txBody>
      </p:sp>
      <p:sp>
        <p:nvSpPr>
          <p:cNvPr id="3" name="TextBox 2"/>
          <p:cNvSpPr txBox="1"/>
          <p:nvPr/>
        </p:nvSpPr>
        <p:spPr>
          <a:xfrm>
            <a:off x="111125" y="2638044"/>
            <a:ext cx="4539783" cy="3415622"/>
          </a:xfrm>
          <a:prstGeom prst="rect">
            <a:avLst/>
          </a:prstGeom>
        </p:spPr>
        <p:txBody>
          <a:bodyPr vert="horz" lIns="91440" tIns="45720" rIns="91440" bIns="45720" rtlCol="0">
            <a:noAutofit/>
          </a:bodyPr>
          <a:lstStyle/>
          <a:p>
            <a:pPr marL="457200" indent="-228600">
              <a:spcBef>
                <a:spcPts val="1000"/>
              </a:spcBef>
              <a:buClr>
                <a:schemeClr val="accent2"/>
              </a:buClr>
              <a:buFont typeface="Arial" panose="020B0604020202020204" pitchFamily="34" charset="0"/>
              <a:buChar char="•"/>
            </a:pPr>
            <a:endParaRPr lang="en-US" sz="4400" b="1" dirty="0"/>
          </a:p>
          <a:p>
            <a:pPr marL="457200" indent="-228600">
              <a:spcBef>
                <a:spcPts val="1000"/>
              </a:spcBef>
              <a:buClr>
                <a:schemeClr val="accent2"/>
              </a:buClr>
              <a:buFont typeface="Arial" panose="020B0604020202020204" pitchFamily="34" charset="0"/>
              <a:buChar char="•"/>
            </a:pPr>
            <a:r>
              <a:rPr lang="en-US" sz="4400" b="1" dirty="0"/>
              <a:t>Benzodiazepines</a:t>
            </a:r>
            <a:endParaRPr lang="ar-JO" sz="4400" b="1" dirty="0"/>
          </a:p>
          <a:p>
            <a:pPr marL="457200" indent="-228600">
              <a:spcBef>
                <a:spcPts val="1000"/>
              </a:spcBef>
              <a:buClr>
                <a:schemeClr val="accent2"/>
              </a:buClr>
              <a:buFont typeface="Arial" panose="020B0604020202020204" pitchFamily="34" charset="0"/>
              <a:buChar char="•"/>
            </a:pPr>
            <a:r>
              <a:rPr lang="en-US" sz="4400" b="1" dirty="0"/>
              <a:t>Barbiturates</a:t>
            </a:r>
          </a:p>
          <a:p>
            <a:pPr marL="457200" indent="-228600">
              <a:spcBef>
                <a:spcPts val="1000"/>
              </a:spcBef>
              <a:buClr>
                <a:schemeClr val="accent2"/>
              </a:buClr>
              <a:buFont typeface="Arial" panose="020B0604020202020204" pitchFamily="34" charset="0"/>
              <a:buChar char="•"/>
            </a:pPr>
            <a:r>
              <a:rPr lang="en-US" sz="4400" b="1" dirty="0"/>
              <a:t>Opioids</a:t>
            </a:r>
          </a:p>
        </p:txBody>
      </p:sp>
    </p:spTree>
    <p:extLst>
      <p:ext uri="{BB962C8B-B14F-4D97-AF65-F5344CB8AC3E}">
        <p14:creationId xmlns:p14="http://schemas.microsoft.com/office/powerpoint/2010/main" val="181986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artoon of people in a room&#10;&#10;Description automatically generated">
            <a:extLst>
              <a:ext uri="{FF2B5EF4-FFF2-40B4-BE49-F238E27FC236}">
                <a16:creationId xmlns:a16="http://schemas.microsoft.com/office/drawing/2014/main" id="{7DC909DA-95D2-0599-436A-1BAA13FE6336}"/>
              </a:ext>
            </a:extLst>
          </p:cNvPr>
          <p:cNvPicPr>
            <a:picLocks noGrp="1" noChangeAspect="1"/>
          </p:cNvPicPr>
          <p:nvPr>
            <p:ph idx="1"/>
          </p:nvPr>
        </p:nvPicPr>
        <p:blipFill rotWithShape="1">
          <a:blip r:embed="rId2"/>
          <a:srcRect l="4070" r="3451" b="7891"/>
          <a:stretch/>
        </p:blipFill>
        <p:spPr>
          <a:xfrm>
            <a:off x="205273" y="279918"/>
            <a:ext cx="11986727" cy="6494106"/>
          </a:xfrm>
          <a:prstGeom prst="rect">
            <a:avLst/>
          </a:prstGeom>
        </p:spPr>
      </p:pic>
    </p:spTree>
    <p:extLst>
      <p:ext uri="{BB962C8B-B14F-4D97-AF65-F5344CB8AC3E}">
        <p14:creationId xmlns:p14="http://schemas.microsoft.com/office/powerpoint/2010/main" val="627934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BB5F-424E-665B-F96C-03DA292270B4}"/>
              </a:ext>
            </a:extLst>
          </p:cNvPr>
          <p:cNvSpPr>
            <a:spLocks noGrp="1"/>
          </p:cNvSpPr>
          <p:nvPr>
            <p:ph type="title"/>
          </p:nvPr>
        </p:nvSpPr>
        <p:spPr>
          <a:xfrm>
            <a:off x="955035" y="291548"/>
            <a:ext cx="10018713" cy="1166191"/>
          </a:xfrm>
        </p:spPr>
        <p:txBody>
          <a:bodyPr>
            <a:normAutofit fontScale="90000"/>
          </a:bodyPr>
          <a:lstStyle/>
          <a:p>
            <a:pPr algn="ctr"/>
            <a:br>
              <a:rPr lang="en-US" sz="4400" b="1" i="0" u="none" strike="noStrike" baseline="0" dirty="0">
                <a:solidFill>
                  <a:srgbClr val="FF0000"/>
                </a:solidFill>
                <a:latin typeface="Cambria" panose="02040503050406030204" pitchFamily="18" charset="0"/>
              </a:rPr>
            </a:br>
            <a:r>
              <a:rPr lang="en-US" sz="4400" b="1" i="0" u="none" strike="noStrike" baseline="0" dirty="0">
                <a:solidFill>
                  <a:srgbClr val="FF0000"/>
                </a:solidFill>
              </a:rPr>
              <a:t>Benzodiazepines </a:t>
            </a:r>
            <a:br>
              <a:rPr lang="en-US" sz="4800" b="0" i="0" u="none" strike="noStrike" baseline="0" dirty="0">
                <a:latin typeface="Cambria" panose="02040503050406030204" pitchFamily="18" charset="0"/>
              </a:rPr>
            </a:br>
            <a:endParaRPr lang="en-US" dirty="0"/>
          </a:p>
        </p:txBody>
      </p:sp>
      <p:sp>
        <p:nvSpPr>
          <p:cNvPr id="6" name="TextBox 5">
            <a:extLst>
              <a:ext uri="{FF2B5EF4-FFF2-40B4-BE49-F238E27FC236}">
                <a16:creationId xmlns:a16="http://schemas.microsoft.com/office/drawing/2014/main" id="{7581CD9E-9839-7EE4-43A2-89C8C09331F0}"/>
              </a:ext>
            </a:extLst>
          </p:cNvPr>
          <p:cNvSpPr txBox="1"/>
          <p:nvPr/>
        </p:nvSpPr>
        <p:spPr>
          <a:xfrm>
            <a:off x="1088572" y="1593670"/>
            <a:ext cx="9751640" cy="3785652"/>
          </a:xfrm>
          <a:prstGeom prst="rect">
            <a:avLst/>
          </a:prstGeom>
          <a:noFill/>
        </p:spPr>
        <p:txBody>
          <a:bodyPr wrap="square" rtlCol="0">
            <a:spAutoFit/>
          </a:bodyPr>
          <a:lstStyle/>
          <a:p>
            <a:pPr marL="285750" indent="-285750">
              <a:buFont typeface="Arial" panose="020B0604020202020204" pitchFamily="34" charset="0"/>
              <a:buChar char="•"/>
            </a:pPr>
            <a:r>
              <a:rPr lang="en-US" sz="2400" b="1" i="0" u="none" strike="noStrike" baseline="0" dirty="0">
                <a:latin typeface="+mj-lt"/>
              </a:rPr>
              <a:t>Diazepam, oxazepam, lorazepam </a:t>
            </a:r>
          </a:p>
          <a:p>
            <a:endParaRPr lang="en-US" sz="2400" b="1" i="0" u="none" strike="noStrike" baseline="0" dirty="0">
              <a:latin typeface="+mj-lt"/>
            </a:endParaRPr>
          </a:p>
          <a:p>
            <a:pPr marL="285750" indent="-285750">
              <a:buFont typeface="Arial" panose="020B0604020202020204" pitchFamily="34" charset="0"/>
              <a:buChar char="•"/>
            </a:pPr>
            <a:r>
              <a:rPr lang="en-US" sz="2400" b="1" i="0" u="none" strike="noStrike" baseline="0" dirty="0">
                <a:latin typeface="+mj-lt"/>
              </a:rPr>
              <a:t>Medical uses </a:t>
            </a:r>
            <a:r>
              <a:rPr lang="en-US" sz="2400" b="1" i="0" u="none" strike="noStrike" baseline="0" dirty="0">
                <a:solidFill>
                  <a:srgbClr val="FF0000"/>
                </a:solidFill>
                <a:latin typeface="+mj-lt"/>
              </a:rPr>
              <a:t>(anxiety, alcohol and barbiturates withdrawal</a:t>
            </a:r>
            <a:r>
              <a:rPr lang="en-US" sz="2400" b="1" i="0" u="none" strike="noStrike" baseline="0" dirty="0">
                <a:latin typeface="+mj-lt"/>
              </a:rPr>
              <a:t>)</a:t>
            </a:r>
          </a:p>
          <a:p>
            <a:r>
              <a:rPr lang="en-US" sz="2400" b="1" i="0" u="none" strike="noStrike" baseline="0" dirty="0">
                <a:latin typeface="+mj-lt"/>
              </a:rPr>
              <a:t> </a:t>
            </a:r>
          </a:p>
          <a:p>
            <a:pPr marL="285750" indent="-285750">
              <a:buFont typeface="Arial" panose="020B0604020202020204" pitchFamily="34" charset="0"/>
              <a:buChar char="•"/>
            </a:pPr>
            <a:r>
              <a:rPr lang="en-US" sz="2400" b="1" i="0" u="none" strike="noStrike" baseline="0" dirty="0">
                <a:highlight>
                  <a:srgbClr val="FFFF00"/>
                </a:highlight>
                <a:latin typeface="+mj-lt"/>
              </a:rPr>
              <a:t>Classic overdose presentation</a:t>
            </a:r>
            <a:r>
              <a:rPr lang="en-US" sz="2400" b="1" i="0" u="none" strike="noStrike" baseline="0" dirty="0">
                <a:latin typeface="+mj-lt"/>
              </a:rPr>
              <a:t>:</a:t>
            </a:r>
          </a:p>
          <a:p>
            <a:pPr marL="285750" indent="-285750">
              <a:buFont typeface="Arial" panose="020B0604020202020204" pitchFamily="34" charset="0"/>
              <a:buChar char="•"/>
            </a:pPr>
            <a:r>
              <a:rPr lang="en-US" sz="2400" b="1" i="0" u="none" strike="noStrike" baseline="0" dirty="0">
                <a:latin typeface="+mj-lt"/>
              </a:rPr>
              <a:t>CNS depression with normal vitals </a:t>
            </a:r>
          </a:p>
          <a:p>
            <a:pPr marL="285750" indent="-285750">
              <a:buFont typeface="Arial" panose="020B0604020202020204" pitchFamily="34" charset="0"/>
              <a:buChar char="•"/>
            </a:pPr>
            <a:r>
              <a:rPr lang="en-US" sz="2400" b="1" i="0" u="none" strike="noStrike" baseline="0" dirty="0">
                <a:latin typeface="+mj-lt"/>
              </a:rPr>
              <a:t>Altered mental status </a:t>
            </a:r>
          </a:p>
          <a:p>
            <a:pPr marL="285750" indent="-285750">
              <a:buFont typeface="Arial" panose="020B0604020202020204" pitchFamily="34" charset="0"/>
              <a:buChar char="•"/>
            </a:pPr>
            <a:r>
              <a:rPr lang="en-US" sz="2400" b="1" i="0" u="none" strike="noStrike" baseline="0" dirty="0">
                <a:latin typeface="+mj-lt"/>
              </a:rPr>
              <a:t>Slurred speech </a:t>
            </a:r>
          </a:p>
          <a:p>
            <a:pPr marL="285750" indent="-285750">
              <a:buFont typeface="Arial" panose="020B0604020202020204" pitchFamily="34" charset="0"/>
              <a:buChar char="•"/>
            </a:pPr>
            <a:r>
              <a:rPr lang="en-US" sz="2400" b="1" i="0" u="none" strike="noStrike" baseline="0" dirty="0">
                <a:latin typeface="+mj-lt"/>
              </a:rPr>
              <a:t>Ataxia </a:t>
            </a:r>
          </a:p>
          <a:p>
            <a:pPr marL="285750" indent="-285750">
              <a:buFont typeface="Arial" panose="020B0604020202020204" pitchFamily="34" charset="0"/>
              <a:buChar char="•"/>
            </a:pPr>
            <a:r>
              <a:rPr lang="en-US" sz="2400" b="1" i="0" u="none" strike="noStrike" baseline="0" dirty="0">
                <a:latin typeface="+mj-lt"/>
              </a:rPr>
              <a:t>Rarely cause respiratory depression (safer drugs) </a:t>
            </a:r>
          </a:p>
        </p:txBody>
      </p:sp>
      <p:pic>
        <p:nvPicPr>
          <p:cNvPr id="3" name="Picture 2"/>
          <p:cNvPicPr>
            <a:picLocks noChangeAspect="1"/>
          </p:cNvPicPr>
          <p:nvPr/>
        </p:nvPicPr>
        <p:blipFill>
          <a:blip r:embed="rId2"/>
          <a:stretch>
            <a:fillRect/>
          </a:stretch>
        </p:blipFill>
        <p:spPr>
          <a:xfrm>
            <a:off x="9183756" y="3197740"/>
            <a:ext cx="2447392" cy="2797135"/>
          </a:xfrm>
          <a:prstGeom prst="rect">
            <a:avLst/>
          </a:prstGeom>
        </p:spPr>
      </p:pic>
    </p:spTree>
    <p:extLst>
      <p:ext uri="{BB962C8B-B14F-4D97-AF65-F5344CB8AC3E}">
        <p14:creationId xmlns:p14="http://schemas.microsoft.com/office/powerpoint/2010/main" val="4053927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6BE83-FD5E-70C2-F9A4-198B6DD061D9}"/>
              </a:ext>
            </a:extLst>
          </p:cNvPr>
          <p:cNvSpPr>
            <a:spLocks noGrp="1"/>
          </p:cNvSpPr>
          <p:nvPr>
            <p:ph type="title"/>
          </p:nvPr>
        </p:nvSpPr>
        <p:spPr>
          <a:xfrm>
            <a:off x="90228" y="70478"/>
            <a:ext cx="10515600" cy="1325563"/>
          </a:xfrm>
        </p:spPr>
        <p:txBody>
          <a:bodyPr/>
          <a:lstStyle/>
          <a:p>
            <a:pPr algn="ctr"/>
            <a:r>
              <a:rPr lang="en-US" b="1" dirty="0">
                <a:highlight>
                  <a:srgbClr val="FFFF00"/>
                </a:highlight>
                <a:ea typeface="Microsoft YaHei UI" panose="020B0503020204020204" charset="-122"/>
                <a:cs typeface="Aparajita" pitchFamily="34" charset="0"/>
              </a:rPr>
              <a:t>Risk factors </a:t>
            </a:r>
            <a:endParaRPr lang="en-US" b="1" dirty="0">
              <a:highlight>
                <a:srgbClr val="FFFF00"/>
              </a:highlight>
            </a:endParaRPr>
          </a:p>
        </p:txBody>
      </p:sp>
      <p:sp>
        <p:nvSpPr>
          <p:cNvPr id="3" name="Content Placeholder 2">
            <a:extLst>
              <a:ext uri="{FF2B5EF4-FFF2-40B4-BE49-F238E27FC236}">
                <a16:creationId xmlns:a16="http://schemas.microsoft.com/office/drawing/2014/main" id="{A85F1B00-65E5-2EE9-47ED-2F1466981A71}"/>
              </a:ext>
            </a:extLst>
          </p:cNvPr>
          <p:cNvSpPr>
            <a:spLocks noGrp="1"/>
          </p:cNvSpPr>
          <p:nvPr>
            <p:ph idx="1"/>
          </p:nvPr>
        </p:nvSpPr>
        <p:spPr>
          <a:xfrm>
            <a:off x="90229" y="1036321"/>
            <a:ext cx="11343966" cy="5297368"/>
          </a:xfrm>
        </p:spPr>
        <p:txBody>
          <a:bodyPr>
            <a:normAutofit fontScale="92500" lnSpcReduction="10000"/>
          </a:bodyPr>
          <a:lstStyle/>
          <a:p>
            <a:pPr marL="319088" indent="-319088"/>
            <a:r>
              <a:rPr lang="en-US" altLang="en-US" sz="3000" b="1" dirty="0">
                <a:solidFill>
                  <a:srgbClr val="FF0000"/>
                </a:solidFill>
                <a:highlight>
                  <a:srgbClr val="FFFF00"/>
                </a:highlight>
              </a:rPr>
              <a:t>Environmental :</a:t>
            </a:r>
          </a:p>
          <a:p>
            <a:pPr marL="319088" indent="-319088"/>
            <a:r>
              <a:rPr lang="en-US" altLang="en-US" sz="3000" dirty="0"/>
              <a:t>using the substance at an </a:t>
            </a:r>
            <a:r>
              <a:rPr lang="en-US" altLang="en-US" sz="3000" b="1" dirty="0"/>
              <a:t>early age</a:t>
            </a:r>
            <a:r>
              <a:rPr lang="en-US" altLang="en-US" sz="3000" dirty="0"/>
              <a:t>, or experiencing physical, sexual, or emotional abuse.</a:t>
            </a:r>
          </a:p>
          <a:p>
            <a:pPr marL="319088" indent="-319088"/>
            <a:r>
              <a:rPr lang="en-US" altLang="en-US" sz="3000" dirty="0"/>
              <a:t>Social and legal policies </a:t>
            </a:r>
          </a:p>
          <a:p>
            <a:pPr marL="319088" indent="-319088"/>
            <a:r>
              <a:rPr lang="en-US" sz="3200" dirty="0"/>
              <a:t>acceptability</a:t>
            </a:r>
            <a:endParaRPr lang="en-US" altLang="en-US" sz="3000" dirty="0"/>
          </a:p>
          <a:p>
            <a:pPr marL="319088" indent="-319088"/>
            <a:r>
              <a:rPr lang="en-US" altLang="en-US" sz="3000" b="1" dirty="0">
                <a:solidFill>
                  <a:srgbClr val="FF0000"/>
                </a:solidFill>
                <a:highlight>
                  <a:srgbClr val="FFFF00"/>
                </a:highlight>
              </a:rPr>
              <a:t>genetic predisposition:</a:t>
            </a:r>
          </a:p>
          <a:p>
            <a:pPr marL="319088" indent="-319088"/>
            <a:r>
              <a:rPr lang="en-US" altLang="en-US" sz="3000" dirty="0"/>
              <a:t>These include a </a:t>
            </a:r>
            <a:r>
              <a:rPr lang="en-US" altLang="en-US" sz="3000" b="1" dirty="0"/>
              <a:t>family history </a:t>
            </a:r>
            <a:r>
              <a:rPr lang="en-US" altLang="en-US" sz="3000" dirty="0"/>
              <a:t>of substance use disorder or having a mental health disorder like </a:t>
            </a:r>
            <a:r>
              <a:rPr lang="en-US" altLang="en-US" sz="3000" b="1" dirty="0"/>
              <a:t>depression</a:t>
            </a:r>
            <a:r>
              <a:rPr lang="en-US" altLang="en-US" sz="3000" dirty="0"/>
              <a:t>, </a:t>
            </a:r>
            <a:r>
              <a:rPr lang="en-US" altLang="en-US" sz="3000" b="1" dirty="0"/>
              <a:t>ADHD</a:t>
            </a:r>
          </a:p>
          <a:p>
            <a:pPr marL="319088" indent="-319088"/>
            <a:r>
              <a:rPr lang="en-US" altLang="en-US" sz="3000" b="1" dirty="0">
                <a:solidFill>
                  <a:srgbClr val="C00000"/>
                </a:solidFill>
                <a:highlight>
                  <a:srgbClr val="FFFF00"/>
                </a:highlight>
              </a:rPr>
              <a:t>Peer factors :</a:t>
            </a:r>
          </a:p>
          <a:p>
            <a:pPr marL="319088" indent="-319088"/>
            <a:r>
              <a:rPr lang="en-US" altLang="en-US" sz="3000" dirty="0"/>
              <a:t>Substance uses during birthday or party </a:t>
            </a:r>
          </a:p>
          <a:p>
            <a:pPr marL="319088" indent="-319088"/>
            <a:r>
              <a:rPr lang="en-US" altLang="en-US" sz="3000" dirty="0"/>
              <a:t>Excessive time spending with substance using peers </a:t>
            </a:r>
          </a:p>
          <a:p>
            <a:pPr marL="319088" indent="-319088"/>
            <a:endParaRPr lang="en-US" altLang="en-US" sz="3000" dirty="0"/>
          </a:p>
          <a:p>
            <a:pPr marL="319088" indent="-319088"/>
            <a:endParaRPr lang="en-US" altLang="en-US" sz="3000" dirty="0"/>
          </a:p>
          <a:p>
            <a:pPr marL="319088" indent="-319088"/>
            <a:endParaRPr lang="en-US" altLang="en-US" sz="3000" dirty="0"/>
          </a:p>
          <a:p>
            <a:pPr marL="0" indent="0" eaLnBrk="1" hangingPunct="1">
              <a:buNone/>
            </a:pPr>
            <a:endParaRPr lang="en-US" altLang="en-US" sz="3000" dirty="0"/>
          </a:p>
          <a:p>
            <a:pPr marL="319088" indent="-319088" eaLnBrk="1" hangingPunct="1"/>
            <a:endParaRPr lang="en-US" altLang="en-US" sz="3000" dirty="0"/>
          </a:p>
          <a:p>
            <a:pPr marL="0" indent="0" eaLnBrk="1" hangingPunct="1">
              <a:buNone/>
            </a:pPr>
            <a:endParaRPr lang="en-US" altLang="en-US" sz="3000" dirty="0"/>
          </a:p>
          <a:p>
            <a:pPr marL="319088" indent="-319088" eaLnBrk="1" hangingPunct="1"/>
            <a:endParaRPr lang="en-US" altLang="en-US" sz="3000" dirty="0"/>
          </a:p>
          <a:p>
            <a:pPr marL="0" indent="0" eaLnBrk="1" hangingPunct="1">
              <a:buNone/>
            </a:pPr>
            <a:endParaRPr lang="en-US" altLang="en-US" sz="3000" dirty="0"/>
          </a:p>
        </p:txBody>
      </p:sp>
    </p:spTree>
    <p:extLst>
      <p:ext uri="{BB962C8B-B14F-4D97-AF65-F5344CB8AC3E}">
        <p14:creationId xmlns:p14="http://schemas.microsoft.com/office/powerpoint/2010/main" val="1336892965"/>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71F7-0723-1A9C-A0C6-713C06DADEA7}"/>
              </a:ext>
            </a:extLst>
          </p:cNvPr>
          <p:cNvSpPr>
            <a:spLocks noGrp="1"/>
          </p:cNvSpPr>
          <p:nvPr>
            <p:ph type="title"/>
          </p:nvPr>
        </p:nvSpPr>
        <p:spPr>
          <a:xfrm>
            <a:off x="1018653" y="596349"/>
            <a:ext cx="10018713" cy="1060174"/>
          </a:xfrm>
        </p:spPr>
        <p:txBody>
          <a:bodyPr>
            <a:normAutofit/>
          </a:bodyPr>
          <a:lstStyle/>
          <a:p>
            <a:pPr algn="ctr"/>
            <a:r>
              <a:rPr lang="en-US" sz="3600" b="1" i="0" u="none" strike="noStrike" baseline="0" dirty="0">
                <a:solidFill>
                  <a:srgbClr val="FF0000"/>
                </a:solidFill>
              </a:rPr>
              <a:t>Benzodiazepine Withdrawal</a:t>
            </a:r>
            <a:r>
              <a:rPr lang="en-US" sz="3600" b="1" i="0" u="none" strike="noStrike" baseline="0" dirty="0">
                <a:solidFill>
                  <a:srgbClr val="FF0000"/>
                </a:solidFill>
                <a:latin typeface="Cambria" panose="02040503050406030204" pitchFamily="18" charset="0"/>
              </a:rPr>
              <a:t> </a:t>
            </a:r>
            <a:endParaRPr lang="en-US" sz="3600" b="1" dirty="0">
              <a:solidFill>
                <a:srgbClr val="FF0000"/>
              </a:solidFill>
            </a:endParaRPr>
          </a:p>
        </p:txBody>
      </p:sp>
      <p:sp>
        <p:nvSpPr>
          <p:cNvPr id="6" name="TextBox 5">
            <a:extLst>
              <a:ext uri="{FF2B5EF4-FFF2-40B4-BE49-F238E27FC236}">
                <a16:creationId xmlns:a16="http://schemas.microsoft.com/office/drawing/2014/main" id="{B507347E-8328-5669-AF52-9CE6C106DBDB}"/>
              </a:ext>
            </a:extLst>
          </p:cNvPr>
          <p:cNvSpPr txBox="1"/>
          <p:nvPr/>
        </p:nvSpPr>
        <p:spPr>
          <a:xfrm>
            <a:off x="893604" y="2145774"/>
            <a:ext cx="6533563" cy="4154984"/>
          </a:xfrm>
          <a:prstGeom prst="rect">
            <a:avLst/>
          </a:prstGeom>
          <a:noFill/>
        </p:spPr>
        <p:txBody>
          <a:bodyPr wrap="square" rtlCol="0">
            <a:spAutoFit/>
          </a:bodyPr>
          <a:lstStyle/>
          <a:p>
            <a:pPr marL="285750" indent="-285750">
              <a:buFont typeface="Arial" panose="020B0604020202020204" pitchFamily="34" charset="0"/>
              <a:buChar char="•"/>
            </a:pPr>
            <a:r>
              <a:rPr lang="en-US" sz="2400" b="1" i="0" u="none" strike="noStrike" baseline="0" dirty="0">
                <a:latin typeface="+mj-lt"/>
              </a:rPr>
              <a:t>Occurs with abrupt cessation in chronic user .</a:t>
            </a:r>
          </a:p>
          <a:p>
            <a:pPr marL="285750" indent="-285750">
              <a:buFont typeface="Arial" panose="020B0604020202020204" pitchFamily="34" charset="0"/>
              <a:buChar char="•"/>
            </a:pPr>
            <a:r>
              <a:rPr lang="en-US" sz="2400" b="1" i="0" u="none" strike="noStrike" baseline="0" dirty="0">
                <a:latin typeface="+mj-lt"/>
              </a:rPr>
              <a:t>Timing depends on drug  Long-acting BZD </a:t>
            </a:r>
            <a:r>
              <a:rPr lang="en-US" sz="2400" b="1" i="0" u="none" strike="noStrike" baseline="0" dirty="0">
                <a:latin typeface="+mj-lt"/>
                <a:sym typeface="Wingdings" panose="05000000000000000000" pitchFamily="2" charset="2"/>
              </a:rPr>
              <a:t></a:t>
            </a:r>
            <a:r>
              <a:rPr lang="en-US" sz="2400" b="1" i="0" u="none" strike="noStrike" baseline="0" dirty="0">
                <a:latin typeface="+mj-lt"/>
              </a:rPr>
              <a:t>longer washout</a:t>
            </a:r>
          </a:p>
          <a:p>
            <a:endParaRPr lang="en-US" sz="2400" b="1" i="0" u="none" strike="noStrike" baseline="0" dirty="0">
              <a:latin typeface="+mj-lt"/>
            </a:endParaRPr>
          </a:p>
          <a:p>
            <a:pPr marL="285750" indent="-285750">
              <a:buFont typeface="Arial" panose="020B0604020202020204" pitchFamily="34" charset="0"/>
              <a:buChar char="•"/>
            </a:pPr>
            <a:r>
              <a:rPr lang="en-US" sz="2400" b="1" dirty="0">
                <a:highlight>
                  <a:srgbClr val="FFFF00"/>
                </a:highlight>
                <a:latin typeface="+mj-lt"/>
              </a:rPr>
              <a:t>Presentation:</a:t>
            </a:r>
            <a:r>
              <a:rPr lang="en-US" sz="2400" b="1" i="0" u="none" strike="noStrike" baseline="0" dirty="0">
                <a:latin typeface="+mj-lt"/>
              </a:rPr>
              <a:t> </a:t>
            </a:r>
          </a:p>
          <a:p>
            <a:pPr marL="285750" indent="-285750">
              <a:buFont typeface="Arial" panose="020B0604020202020204" pitchFamily="34" charset="0"/>
              <a:buChar char="•"/>
            </a:pPr>
            <a:r>
              <a:rPr lang="en-US" sz="2400" b="1" i="0" u="none" strike="noStrike" baseline="0" dirty="0">
                <a:latin typeface="+mj-lt"/>
              </a:rPr>
              <a:t>Tremors </a:t>
            </a:r>
          </a:p>
          <a:p>
            <a:pPr marL="285750" indent="-285750">
              <a:buFont typeface="Arial" panose="020B0604020202020204" pitchFamily="34" charset="0"/>
              <a:buChar char="•"/>
            </a:pPr>
            <a:r>
              <a:rPr lang="en-US" sz="2400" b="1" i="0" u="none" strike="noStrike" baseline="0" dirty="0">
                <a:latin typeface="+mj-lt"/>
              </a:rPr>
              <a:t>Anxiety </a:t>
            </a:r>
          </a:p>
          <a:p>
            <a:pPr marL="285750" indent="-285750">
              <a:buFont typeface="Arial" panose="020B0604020202020204" pitchFamily="34" charset="0"/>
              <a:buChar char="•"/>
            </a:pPr>
            <a:r>
              <a:rPr lang="en-US" sz="2400" b="1" i="0" u="none" strike="noStrike" baseline="0" dirty="0">
                <a:latin typeface="+mj-lt"/>
              </a:rPr>
              <a:t>Depressed mood (“dysphoria”) </a:t>
            </a:r>
          </a:p>
          <a:p>
            <a:pPr marL="285750" indent="-285750">
              <a:buFont typeface="Arial" panose="020B0604020202020204" pitchFamily="34" charset="0"/>
              <a:buChar char="•"/>
            </a:pPr>
            <a:r>
              <a:rPr lang="en-US" sz="2400" b="1" i="0" u="none" strike="noStrike" baseline="0" dirty="0">
                <a:latin typeface="+mj-lt"/>
              </a:rPr>
              <a:t>Hypersensitivity to sensations (noise, touch) </a:t>
            </a:r>
          </a:p>
          <a:p>
            <a:pPr marL="285750" indent="-285750">
              <a:buFont typeface="Arial" panose="020B0604020202020204" pitchFamily="34" charset="0"/>
              <a:buChar char="•"/>
            </a:pPr>
            <a:r>
              <a:rPr lang="en-US" sz="2400" b="1" i="0" u="none" strike="noStrike" baseline="0" dirty="0">
                <a:latin typeface="+mj-lt"/>
              </a:rPr>
              <a:t>Psychosis </a:t>
            </a:r>
          </a:p>
          <a:p>
            <a:pPr marL="285750" indent="-285750">
              <a:buFont typeface="Arial" panose="020B0604020202020204" pitchFamily="34" charset="0"/>
              <a:buChar char="•"/>
            </a:pPr>
            <a:r>
              <a:rPr lang="en-US" sz="2400" b="1" i="0" u="none" strike="noStrike" baseline="0" dirty="0">
                <a:latin typeface="+mj-lt"/>
              </a:rPr>
              <a:t>Seizures </a:t>
            </a:r>
          </a:p>
        </p:txBody>
      </p:sp>
      <p:pic>
        <p:nvPicPr>
          <p:cNvPr id="3" name="Picture 2" descr="A diagram of a side effects&#10;&#10;Description automatically generated">
            <a:extLst>
              <a:ext uri="{FF2B5EF4-FFF2-40B4-BE49-F238E27FC236}">
                <a16:creationId xmlns:a16="http://schemas.microsoft.com/office/drawing/2014/main" id="{41E62275-69AA-FA68-58ED-C5A0877D4E48}"/>
              </a:ext>
            </a:extLst>
          </p:cNvPr>
          <p:cNvPicPr>
            <a:picLocks noChangeAspect="1"/>
          </p:cNvPicPr>
          <p:nvPr/>
        </p:nvPicPr>
        <p:blipFill rotWithShape="1">
          <a:blip r:embed="rId2"/>
          <a:srcRect l="4070" r="4170" b="7347"/>
          <a:stretch/>
        </p:blipFill>
        <p:spPr>
          <a:xfrm>
            <a:off x="6711820" y="1931171"/>
            <a:ext cx="5480180" cy="4833524"/>
          </a:xfrm>
          <a:prstGeom prst="rect">
            <a:avLst/>
          </a:prstGeom>
        </p:spPr>
      </p:pic>
    </p:spTree>
    <p:extLst>
      <p:ext uri="{BB962C8B-B14F-4D97-AF65-F5344CB8AC3E}">
        <p14:creationId xmlns:p14="http://schemas.microsoft.com/office/powerpoint/2010/main" val="1404926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9CBFF-22B1-7697-8A18-929558BF788D}"/>
              </a:ext>
            </a:extLst>
          </p:cNvPr>
          <p:cNvSpPr>
            <a:spLocks noGrp="1"/>
          </p:cNvSpPr>
          <p:nvPr>
            <p:ph type="title"/>
          </p:nvPr>
        </p:nvSpPr>
        <p:spPr>
          <a:xfrm>
            <a:off x="1899832" y="487614"/>
            <a:ext cx="7729728" cy="1188720"/>
          </a:xfrm>
        </p:spPr>
        <p:txBody>
          <a:bodyPr>
            <a:normAutofit/>
          </a:bodyPr>
          <a:lstStyle/>
          <a:p>
            <a:pPr algn="ctr"/>
            <a:r>
              <a:rPr lang="en-US" sz="4000" b="1" i="0" u="none" strike="noStrike" baseline="0" dirty="0">
                <a:solidFill>
                  <a:srgbClr val="FF0000"/>
                </a:solidFill>
              </a:rPr>
              <a:t>Flumazenil </a:t>
            </a:r>
            <a:r>
              <a:rPr lang="en-US" sz="4000" b="1" i="0" u="none" strike="noStrike" baseline="0" dirty="0">
                <a:solidFill>
                  <a:srgbClr val="FF0000"/>
                </a:solidFill>
                <a:latin typeface="Cambria" panose="02040503050406030204" pitchFamily="18" charset="0"/>
              </a:rPr>
              <a:t> </a:t>
            </a:r>
            <a:endParaRPr lang="en-US" sz="4000" b="1" dirty="0">
              <a:solidFill>
                <a:srgbClr val="FF0000"/>
              </a:solidFill>
            </a:endParaRPr>
          </a:p>
        </p:txBody>
      </p:sp>
      <p:sp>
        <p:nvSpPr>
          <p:cNvPr id="3" name="Content Placeholder 2">
            <a:extLst>
              <a:ext uri="{FF2B5EF4-FFF2-40B4-BE49-F238E27FC236}">
                <a16:creationId xmlns:a16="http://schemas.microsoft.com/office/drawing/2014/main" id="{B8280E4D-3E77-68D8-538E-6549F3C2FB49}"/>
              </a:ext>
            </a:extLst>
          </p:cNvPr>
          <p:cNvSpPr>
            <a:spLocks noGrp="1"/>
          </p:cNvSpPr>
          <p:nvPr>
            <p:ph idx="1"/>
          </p:nvPr>
        </p:nvSpPr>
        <p:spPr>
          <a:xfrm>
            <a:off x="1110816" y="2160814"/>
            <a:ext cx="10458332" cy="3581400"/>
          </a:xfrm>
        </p:spPr>
        <p:txBody>
          <a:bodyPr>
            <a:normAutofit/>
          </a:bodyPr>
          <a:lstStyle/>
          <a:p>
            <a:pPr algn="l" rtl="0">
              <a:buClr>
                <a:schemeClr val="tx1"/>
              </a:buClr>
            </a:pPr>
            <a:endParaRPr lang="en-US" sz="2600" b="0" i="0" u="none" strike="noStrike" baseline="0" dirty="0">
              <a:latin typeface="Arial" panose="020B0604020202020204" pitchFamily="34" charset="0"/>
            </a:endParaRPr>
          </a:p>
          <a:p>
            <a:pPr algn="l" rtl="0">
              <a:buClr>
                <a:schemeClr val="tx1"/>
              </a:buClr>
            </a:pPr>
            <a:r>
              <a:rPr lang="en-US" sz="2600" b="0" i="0" u="none" strike="noStrike" baseline="0" dirty="0">
                <a:latin typeface="+mj-lt"/>
              </a:rPr>
              <a:t> </a:t>
            </a:r>
            <a:r>
              <a:rPr lang="en-US" sz="2600" b="1" i="0" u="none" strike="noStrike" baseline="0" dirty="0">
                <a:solidFill>
                  <a:srgbClr val="FF0000"/>
                </a:solidFill>
                <a:latin typeface="+mj-lt"/>
              </a:rPr>
              <a:t>Antagonist</a:t>
            </a:r>
            <a:r>
              <a:rPr lang="en-US" sz="2600" b="1" i="0" u="none" strike="noStrike" baseline="0" dirty="0">
                <a:latin typeface="+mj-lt"/>
              </a:rPr>
              <a:t> of benzodiazepine receptor . </a:t>
            </a:r>
          </a:p>
          <a:p>
            <a:pPr algn="l" rtl="0">
              <a:buClr>
                <a:schemeClr val="tx1"/>
              </a:buClr>
            </a:pPr>
            <a:r>
              <a:rPr lang="en-US" sz="2600" b="1" i="0" u="none" strike="noStrike" baseline="0" dirty="0">
                <a:latin typeface="+mj-lt"/>
              </a:rPr>
              <a:t> </a:t>
            </a:r>
            <a:r>
              <a:rPr lang="en-US" sz="2600" b="1" i="0" dirty="0">
                <a:solidFill>
                  <a:srgbClr val="000000"/>
                </a:solidFill>
                <a:effectLst/>
                <a:latin typeface="+mj-lt"/>
              </a:rPr>
              <a:t> FDA-approved clinical uses for flumazenil include reversal agents for </a:t>
            </a:r>
            <a:r>
              <a:rPr lang="en-US" sz="2600" b="1" i="0" dirty="0">
                <a:solidFill>
                  <a:srgbClr val="000000"/>
                </a:solidFill>
                <a:effectLst/>
                <a:highlight>
                  <a:srgbClr val="FFFF00"/>
                </a:highlight>
                <a:latin typeface="+mj-lt"/>
              </a:rPr>
              <a:t>benzodiazepine overdose.</a:t>
            </a:r>
            <a:endParaRPr lang="en-US" sz="2600" b="1" i="0" u="none" strike="noStrike" baseline="0" dirty="0">
              <a:highlight>
                <a:srgbClr val="FFFF00"/>
              </a:highlight>
              <a:latin typeface="+mj-lt"/>
            </a:endParaRPr>
          </a:p>
          <a:p>
            <a:pPr algn="l" rtl="0">
              <a:buClr>
                <a:schemeClr val="tx1"/>
              </a:buClr>
            </a:pPr>
            <a:r>
              <a:rPr lang="en-US" sz="2600" b="1" i="0" u="none" strike="noStrike" baseline="0" dirty="0">
                <a:latin typeface="+mj-lt"/>
              </a:rPr>
              <a:t>Overdose has low mortality rate. </a:t>
            </a:r>
          </a:p>
          <a:p>
            <a:pPr algn="l" rtl="0">
              <a:buClr>
                <a:schemeClr val="tx1"/>
              </a:buClr>
            </a:pPr>
            <a:r>
              <a:rPr lang="en-US" sz="2600" b="1" i="0" u="none" strike="noStrike" baseline="0" dirty="0">
                <a:latin typeface="+mj-lt"/>
              </a:rPr>
              <a:t> Flumazenil may cause withdrawal seizures in patients with</a:t>
            </a:r>
            <a:r>
              <a:rPr lang="en-US" sz="2600" b="1" i="0" dirty="0">
                <a:solidFill>
                  <a:srgbClr val="040C28"/>
                </a:solidFill>
                <a:effectLst/>
                <a:latin typeface="+mj-lt"/>
              </a:rPr>
              <a:t>  a history of seizures</a:t>
            </a:r>
            <a:r>
              <a:rPr lang="en-US" sz="2600" b="1" i="0" dirty="0">
                <a:solidFill>
                  <a:srgbClr val="202124"/>
                </a:solidFill>
                <a:effectLst/>
                <a:latin typeface="+mj-lt"/>
              </a:rPr>
              <a:t>.</a:t>
            </a:r>
            <a:endParaRPr lang="en-US" sz="2600" b="1" i="0" u="none" strike="noStrike" baseline="0" dirty="0">
              <a:latin typeface="+mj-lt"/>
            </a:endParaRPr>
          </a:p>
          <a:p>
            <a:pPr>
              <a:buClr>
                <a:schemeClr val="tx1"/>
              </a:buClr>
            </a:pPr>
            <a:endParaRPr lang="en-US" sz="2400" b="0" i="0" u="none" strike="noStrike" baseline="0" dirty="0">
              <a:latin typeface="Arial" panose="020B0604020202020204" pitchFamily="34" charset="0"/>
            </a:endParaRPr>
          </a:p>
          <a:p>
            <a:pPr>
              <a:buClr>
                <a:schemeClr val="tx1"/>
              </a:buClr>
            </a:pPr>
            <a:endParaRPr lang="en-US" sz="2400" dirty="0"/>
          </a:p>
        </p:txBody>
      </p:sp>
    </p:spTree>
    <p:extLst>
      <p:ext uri="{BB962C8B-B14F-4D97-AF65-F5344CB8AC3E}">
        <p14:creationId xmlns:p14="http://schemas.microsoft.com/office/powerpoint/2010/main" val="3991420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of a hospital room&#10;&#10;Description automatically generated">
            <a:extLst>
              <a:ext uri="{FF2B5EF4-FFF2-40B4-BE49-F238E27FC236}">
                <a16:creationId xmlns:a16="http://schemas.microsoft.com/office/drawing/2014/main" id="{FFD93FD9-9FE6-C642-A4DD-E2087BA0D25E}"/>
              </a:ext>
            </a:extLst>
          </p:cNvPr>
          <p:cNvPicPr>
            <a:picLocks noGrp="1" noChangeAspect="1"/>
          </p:cNvPicPr>
          <p:nvPr>
            <p:ph idx="1"/>
          </p:nvPr>
        </p:nvPicPr>
        <p:blipFill rotWithShape="1">
          <a:blip r:embed="rId2"/>
          <a:srcRect l="4846" r="4260" b="7604"/>
          <a:stretch/>
        </p:blipFill>
        <p:spPr>
          <a:xfrm>
            <a:off x="147734" y="102637"/>
            <a:ext cx="11896531" cy="6652726"/>
          </a:xfrm>
          <a:prstGeom prst="rect">
            <a:avLst/>
          </a:prstGeom>
        </p:spPr>
      </p:pic>
    </p:spTree>
    <p:extLst>
      <p:ext uri="{BB962C8B-B14F-4D97-AF65-F5344CB8AC3E}">
        <p14:creationId xmlns:p14="http://schemas.microsoft.com/office/powerpoint/2010/main" val="1075974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20755E-5935-B30F-B642-2B7F0DB8309B}"/>
              </a:ext>
            </a:extLst>
          </p:cNvPr>
          <p:cNvSpPr txBox="1"/>
          <p:nvPr/>
        </p:nvSpPr>
        <p:spPr>
          <a:xfrm>
            <a:off x="1949236" y="399894"/>
            <a:ext cx="8163339" cy="830997"/>
          </a:xfrm>
          <a:prstGeom prst="rect">
            <a:avLst/>
          </a:prstGeom>
          <a:noFill/>
        </p:spPr>
        <p:txBody>
          <a:bodyPr wrap="square" rtlCol="0">
            <a:spAutoFit/>
          </a:bodyPr>
          <a:lstStyle/>
          <a:p>
            <a:pPr algn="ctr"/>
            <a:r>
              <a:rPr lang="en-US" sz="4800" b="1" i="0" u="none" strike="noStrike" baseline="0" dirty="0">
                <a:solidFill>
                  <a:srgbClr val="FF0000"/>
                </a:solidFill>
                <a:latin typeface="+mj-lt"/>
              </a:rPr>
              <a:t>Barbiturates</a:t>
            </a:r>
            <a:endParaRPr lang="en-US" sz="4800" b="1" dirty="0">
              <a:solidFill>
                <a:srgbClr val="FF0000"/>
              </a:solidFill>
              <a:latin typeface="+mj-lt"/>
            </a:endParaRPr>
          </a:p>
        </p:txBody>
      </p:sp>
      <p:graphicFrame>
        <p:nvGraphicFramePr>
          <p:cNvPr id="9" name="TextBox 5">
            <a:extLst>
              <a:ext uri="{FF2B5EF4-FFF2-40B4-BE49-F238E27FC236}">
                <a16:creationId xmlns:a16="http://schemas.microsoft.com/office/drawing/2014/main" id="{27F9D9C9-FCED-18E4-E01A-B46074FDF0D8}"/>
              </a:ext>
            </a:extLst>
          </p:cNvPr>
          <p:cNvGraphicFramePr/>
          <p:nvPr/>
        </p:nvGraphicFramePr>
        <p:xfrm>
          <a:off x="848138" y="2067339"/>
          <a:ext cx="10495723" cy="45751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tretch>
            <a:fillRect/>
          </a:stretch>
        </p:blipFill>
        <p:spPr>
          <a:xfrm>
            <a:off x="745632" y="119269"/>
            <a:ext cx="1561413" cy="1948070"/>
          </a:xfrm>
          <a:prstGeom prst="rect">
            <a:avLst/>
          </a:prstGeom>
        </p:spPr>
      </p:pic>
      <p:pic>
        <p:nvPicPr>
          <p:cNvPr id="3" name="Picture 2"/>
          <p:cNvPicPr>
            <a:picLocks noChangeAspect="1"/>
          </p:cNvPicPr>
          <p:nvPr/>
        </p:nvPicPr>
        <p:blipFill>
          <a:blip r:embed="rId8"/>
          <a:stretch>
            <a:fillRect/>
          </a:stretch>
        </p:blipFill>
        <p:spPr>
          <a:xfrm>
            <a:off x="9268206" y="119269"/>
            <a:ext cx="1688738" cy="1948070"/>
          </a:xfrm>
          <a:prstGeom prst="rect">
            <a:avLst/>
          </a:prstGeom>
        </p:spPr>
      </p:pic>
    </p:spTree>
    <p:extLst>
      <p:ext uri="{BB962C8B-B14F-4D97-AF65-F5344CB8AC3E}">
        <p14:creationId xmlns:p14="http://schemas.microsoft.com/office/powerpoint/2010/main" val="1116117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E7EC0-B24E-D4BB-B717-4A898C850DFA}"/>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4000" b="1" i="0" u="none" strike="noStrike" kern="1200" baseline="0" dirty="0">
                <a:solidFill>
                  <a:srgbClr val="FF0000"/>
                </a:solidFill>
                <a:ea typeface="+mj-ea"/>
                <a:cs typeface="+mj-cs"/>
              </a:rPr>
              <a:t>Barbiturates</a:t>
            </a:r>
            <a:endParaRPr lang="en-US" sz="4000" b="1" kern="1200" dirty="0">
              <a:solidFill>
                <a:srgbClr val="FF0000"/>
              </a:solidFill>
              <a:ea typeface="+mj-ea"/>
              <a:cs typeface="+mj-cs"/>
            </a:endParaRPr>
          </a:p>
        </p:txBody>
      </p:sp>
      <p:graphicFrame>
        <p:nvGraphicFramePr>
          <p:cNvPr id="20" name="TextBox 6">
            <a:extLst>
              <a:ext uri="{FF2B5EF4-FFF2-40B4-BE49-F238E27FC236}">
                <a16:creationId xmlns:a16="http://schemas.microsoft.com/office/drawing/2014/main" id="{C9D02515-AF8B-48C7-01EE-39884AA8F2F3}"/>
              </a:ext>
            </a:extLst>
          </p:cNvPr>
          <p:cNvGraphicFramePr/>
          <p:nvPr/>
        </p:nvGraphicFramePr>
        <p:xfrm>
          <a:off x="1115568" y="2481943"/>
          <a:ext cx="10168128" cy="36950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3756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person's body&#10;&#10;Description automatically generated">
            <a:extLst>
              <a:ext uri="{FF2B5EF4-FFF2-40B4-BE49-F238E27FC236}">
                <a16:creationId xmlns:a16="http://schemas.microsoft.com/office/drawing/2014/main" id="{9A342FCD-6351-EEDD-15A1-EA4FFA8D7877}"/>
              </a:ext>
            </a:extLst>
          </p:cNvPr>
          <p:cNvPicPr>
            <a:picLocks noGrp="1" noChangeAspect="1"/>
          </p:cNvPicPr>
          <p:nvPr>
            <p:ph idx="1"/>
          </p:nvPr>
        </p:nvPicPr>
        <p:blipFill rotWithShape="1">
          <a:blip r:embed="rId2"/>
          <a:srcRect l="4515" r="7174" b="8844"/>
          <a:stretch/>
        </p:blipFill>
        <p:spPr>
          <a:xfrm>
            <a:off x="167952" y="513184"/>
            <a:ext cx="6475446" cy="6018245"/>
          </a:xfrm>
          <a:prstGeom prst="rect">
            <a:avLst/>
          </a:prstGeom>
        </p:spPr>
      </p:pic>
      <p:pic>
        <p:nvPicPr>
          <p:cNvPr id="4" name="Picture 3" descr="A diagram of the body parts&#10;&#10;Description automatically generated with medium confidence">
            <a:extLst>
              <a:ext uri="{FF2B5EF4-FFF2-40B4-BE49-F238E27FC236}">
                <a16:creationId xmlns:a16="http://schemas.microsoft.com/office/drawing/2014/main" id="{8BFC0586-08CE-054C-474E-0B8AE1C5DB82}"/>
              </a:ext>
            </a:extLst>
          </p:cNvPr>
          <p:cNvPicPr>
            <a:picLocks noChangeAspect="1"/>
          </p:cNvPicPr>
          <p:nvPr/>
        </p:nvPicPr>
        <p:blipFill rotWithShape="1">
          <a:blip r:embed="rId3"/>
          <a:srcRect l="3980" t="2041" r="4719" b="8435"/>
          <a:stretch/>
        </p:blipFill>
        <p:spPr>
          <a:xfrm>
            <a:off x="6920203" y="471196"/>
            <a:ext cx="5103845" cy="6139543"/>
          </a:xfrm>
          <a:prstGeom prst="rect">
            <a:avLst/>
          </a:prstGeom>
        </p:spPr>
      </p:pic>
    </p:spTree>
    <p:extLst>
      <p:ext uri="{BB962C8B-B14F-4D97-AF65-F5344CB8AC3E}">
        <p14:creationId xmlns:p14="http://schemas.microsoft.com/office/powerpoint/2010/main" val="3877449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831" y="94781"/>
            <a:ext cx="7729728" cy="1188720"/>
          </a:xfrm>
        </p:spPr>
        <p:txBody>
          <a:bodyPr>
            <a:normAutofit/>
          </a:bodyPr>
          <a:lstStyle/>
          <a:p>
            <a:r>
              <a:rPr lang="en-US" sz="4000" b="1" dirty="0">
                <a:solidFill>
                  <a:srgbClr val="FF0000"/>
                </a:solidFill>
              </a:rPr>
              <a:t>OPIOIDS</a:t>
            </a:r>
            <a:endParaRPr lang="ar-JO" sz="4000" b="1" dirty="0">
              <a:solidFill>
                <a:srgbClr val="FF0000"/>
              </a:solidFill>
            </a:endParaRPr>
          </a:p>
        </p:txBody>
      </p:sp>
      <p:sp>
        <p:nvSpPr>
          <p:cNvPr id="3" name="Content Placeholder 2"/>
          <p:cNvSpPr>
            <a:spLocks noGrp="1"/>
          </p:cNvSpPr>
          <p:nvPr>
            <p:ph idx="1"/>
          </p:nvPr>
        </p:nvSpPr>
        <p:spPr>
          <a:xfrm>
            <a:off x="156185" y="893508"/>
            <a:ext cx="7187007" cy="5869711"/>
          </a:xfrm>
        </p:spPr>
        <p:txBody>
          <a:bodyPr>
            <a:noAutofit/>
          </a:bodyPr>
          <a:lstStyle/>
          <a:p>
            <a:pPr algn="l" rtl="0"/>
            <a:r>
              <a:rPr lang="en-US" sz="2000" b="1" dirty="0">
                <a:solidFill>
                  <a:schemeClr val="tx1">
                    <a:lumMod val="95000"/>
                    <a:lumOff val="5000"/>
                  </a:schemeClr>
                </a:solidFill>
                <a:latin typeface="+mj-lt"/>
              </a:rPr>
              <a:t>Opioid overdose results from the toxic effects of </a:t>
            </a:r>
            <a:r>
              <a:rPr lang="en-US" sz="2000" b="1" u="sng" dirty="0">
                <a:solidFill>
                  <a:schemeClr val="tx1">
                    <a:lumMod val="95000"/>
                    <a:lumOff val="5000"/>
                  </a:schemeClr>
                </a:solidFill>
                <a:highlight>
                  <a:srgbClr val="FFFF00"/>
                </a:highlight>
                <a:latin typeface="+mj-lt"/>
              </a:rPr>
              <a:t>exogenous opioid</a:t>
            </a:r>
            <a:r>
              <a:rPr lang="en-US" sz="2000" b="1" dirty="0">
                <a:solidFill>
                  <a:schemeClr val="tx1">
                    <a:lumMod val="95000"/>
                    <a:lumOff val="5000"/>
                  </a:schemeClr>
                </a:solidFill>
                <a:latin typeface="+mj-lt"/>
              </a:rPr>
              <a:t>. </a:t>
            </a:r>
          </a:p>
          <a:p>
            <a:pPr algn="l" rtl="0"/>
            <a:r>
              <a:rPr lang="en-US" sz="2000" b="1" dirty="0">
                <a:solidFill>
                  <a:schemeClr val="tx1">
                    <a:lumMod val="95000"/>
                    <a:lumOff val="5000"/>
                  </a:schemeClr>
                </a:solidFill>
                <a:latin typeface="+mj-lt"/>
              </a:rPr>
              <a:t>Deaths related to opioid overdose have been steadily increasing in the United States over the past two decades because of a sharp increase in the prescription of opioid for chronic pain and increasing amounts of illegally manufactured fentanyl.</a:t>
            </a:r>
          </a:p>
          <a:p>
            <a:pPr algn="l" rtl="0"/>
            <a:r>
              <a:rPr lang="en-US" sz="2000" b="1" dirty="0">
                <a:solidFill>
                  <a:schemeClr val="tx1">
                    <a:lumMod val="95000"/>
                    <a:lumOff val="5000"/>
                  </a:schemeClr>
                </a:solidFill>
                <a:latin typeface="+mj-lt"/>
              </a:rPr>
              <a:t> </a:t>
            </a:r>
            <a:r>
              <a:rPr lang="en-US" sz="2000" b="1" dirty="0">
                <a:solidFill>
                  <a:srgbClr val="FF0000"/>
                </a:solidFill>
                <a:latin typeface="+mj-lt"/>
              </a:rPr>
              <a:t>Common clinical features of opioid overdose include :</a:t>
            </a:r>
          </a:p>
          <a:p>
            <a:pPr algn="l" rtl="0"/>
            <a:r>
              <a:rPr lang="en-US" sz="2000" b="1" dirty="0">
                <a:solidFill>
                  <a:schemeClr val="tx1">
                    <a:lumMod val="95000"/>
                    <a:lumOff val="5000"/>
                  </a:schemeClr>
                </a:solidFill>
                <a:highlight>
                  <a:srgbClr val="FFFF00"/>
                </a:highlight>
                <a:latin typeface="+mj-lt"/>
              </a:rPr>
              <a:t> respiratory depression , CNS depression, and </a:t>
            </a:r>
            <a:r>
              <a:rPr lang="en-US" sz="2000" b="1" dirty="0" err="1">
                <a:solidFill>
                  <a:schemeClr val="tx1">
                    <a:lumMod val="95000"/>
                    <a:lumOff val="5000"/>
                  </a:schemeClr>
                </a:solidFill>
                <a:highlight>
                  <a:srgbClr val="FFFF00"/>
                </a:highlight>
                <a:latin typeface="+mj-lt"/>
              </a:rPr>
              <a:t>miosis</a:t>
            </a:r>
            <a:r>
              <a:rPr lang="en-US" sz="2000" b="1" dirty="0">
                <a:solidFill>
                  <a:schemeClr val="tx1">
                    <a:lumMod val="95000"/>
                    <a:lumOff val="5000"/>
                  </a:schemeClr>
                </a:solidFill>
                <a:latin typeface="+mj-lt"/>
              </a:rPr>
              <a:t> .</a:t>
            </a:r>
          </a:p>
          <a:p>
            <a:pPr algn="l" rtl="0"/>
            <a:r>
              <a:rPr lang="en-US" sz="2000" b="1" dirty="0">
                <a:solidFill>
                  <a:srgbClr val="FF0000"/>
                </a:solidFill>
                <a:latin typeface="+mj-lt"/>
              </a:rPr>
              <a:t>Treatment of suspected opioid overdose  requires : </a:t>
            </a:r>
          </a:p>
          <a:p>
            <a:pPr algn="l" rtl="0"/>
            <a:r>
              <a:rPr lang="en-US" sz="2000" b="1" dirty="0">
                <a:solidFill>
                  <a:schemeClr val="tx1">
                    <a:lumMod val="95000"/>
                    <a:lumOff val="5000"/>
                  </a:schemeClr>
                </a:solidFill>
                <a:highlight>
                  <a:srgbClr val="FFFF00"/>
                </a:highlight>
                <a:latin typeface="+mj-lt"/>
              </a:rPr>
              <a:t>A</a:t>
            </a:r>
            <a:r>
              <a:rPr lang="en-US" sz="2000" b="1" dirty="0">
                <a:solidFill>
                  <a:schemeClr val="tx1">
                    <a:lumMod val="95000"/>
                    <a:lumOff val="5000"/>
                  </a:schemeClr>
                </a:solidFill>
                <a:latin typeface="+mj-lt"/>
              </a:rPr>
              <a:t>irway management  and prompt assessment of the need for </a:t>
            </a:r>
            <a:r>
              <a:rPr lang="en-US" sz="2000" b="1" dirty="0">
                <a:solidFill>
                  <a:schemeClr val="tx1">
                    <a:lumMod val="95000"/>
                    <a:lumOff val="5000"/>
                  </a:schemeClr>
                </a:solidFill>
                <a:highlight>
                  <a:srgbClr val="FFFF00"/>
                </a:highlight>
                <a:latin typeface="+mj-lt"/>
              </a:rPr>
              <a:t>n</a:t>
            </a:r>
            <a:r>
              <a:rPr lang="en-US" sz="2000" b="1" dirty="0">
                <a:solidFill>
                  <a:schemeClr val="tx1">
                    <a:lumMod val="95000"/>
                    <a:lumOff val="5000"/>
                  </a:schemeClr>
                </a:solidFill>
                <a:latin typeface="+mj-lt"/>
              </a:rPr>
              <a:t>aloxone to counter opioid induced respiratory depression, which can be fatal. Inpatient admission is indicated for patients with ongoing respiratory depression , overdose from long-acting opioid , or medical complications from an opioid overdose. </a:t>
            </a:r>
          </a:p>
          <a:p>
            <a:pPr algn="l" rtl="0"/>
            <a:r>
              <a:rPr lang="en-US" sz="2000" b="1" dirty="0">
                <a:solidFill>
                  <a:schemeClr val="tx1">
                    <a:lumMod val="95000"/>
                    <a:lumOff val="5000"/>
                  </a:schemeClr>
                </a:solidFill>
                <a:latin typeface="+mj-lt"/>
              </a:rPr>
              <a:t>All patients with a non iatrogenic opioid overdose should undergo an assessment for substance use disorder and be discharged with take-home </a:t>
            </a:r>
            <a:r>
              <a:rPr lang="en-US" sz="2000" b="1" dirty="0">
                <a:solidFill>
                  <a:srgbClr val="FF0000"/>
                </a:solidFill>
                <a:latin typeface="+mj-lt"/>
              </a:rPr>
              <a:t>intranasal naloxone </a:t>
            </a:r>
            <a:r>
              <a:rPr lang="en-US" sz="2000" b="1" dirty="0">
                <a:solidFill>
                  <a:schemeClr val="tx1">
                    <a:lumMod val="95000"/>
                    <a:lumOff val="5000"/>
                  </a:schemeClr>
                </a:solidFill>
                <a:latin typeface="+mj-lt"/>
              </a:rPr>
              <a:t>.</a:t>
            </a:r>
          </a:p>
        </p:txBody>
      </p:sp>
      <p:pic>
        <p:nvPicPr>
          <p:cNvPr id="5" name="Picture 4" descr="A whiteboard with blue writing on it&#10;&#10;Description automatically generated">
            <a:extLst>
              <a:ext uri="{FF2B5EF4-FFF2-40B4-BE49-F238E27FC236}">
                <a16:creationId xmlns:a16="http://schemas.microsoft.com/office/drawing/2014/main" id="{42361C7C-FABD-0920-2120-A421768195BE}"/>
              </a:ext>
            </a:extLst>
          </p:cNvPr>
          <p:cNvPicPr>
            <a:picLocks noChangeAspect="1"/>
          </p:cNvPicPr>
          <p:nvPr/>
        </p:nvPicPr>
        <p:blipFill rotWithShape="1">
          <a:blip r:embed="rId3"/>
          <a:srcRect l="4209" r="7426" b="8844"/>
          <a:stretch/>
        </p:blipFill>
        <p:spPr>
          <a:xfrm>
            <a:off x="7193903" y="689141"/>
            <a:ext cx="4727510" cy="5633086"/>
          </a:xfrm>
          <a:prstGeom prst="rect">
            <a:avLst/>
          </a:prstGeom>
        </p:spPr>
      </p:pic>
    </p:spTree>
    <p:extLst>
      <p:ext uri="{BB962C8B-B14F-4D97-AF65-F5344CB8AC3E}">
        <p14:creationId xmlns:p14="http://schemas.microsoft.com/office/powerpoint/2010/main" val="3175426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a:extLst>
              <a:ext uri="{FF2B5EF4-FFF2-40B4-BE49-F238E27FC236}">
                <a16:creationId xmlns:a16="http://schemas.microsoft.com/office/drawing/2014/main" id="{FF8D388C-8F88-38DE-0C4D-E400D3CA82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0683"/>
            <a:ext cx="7081934" cy="6827317"/>
          </a:xfrm>
        </p:spPr>
      </p:pic>
      <p:pic>
        <p:nvPicPr>
          <p:cNvPr id="8" name="Picture 7" descr="A screenshot of a whiteboard with blue text&#10;&#10;Description automatically generated">
            <a:extLst>
              <a:ext uri="{FF2B5EF4-FFF2-40B4-BE49-F238E27FC236}">
                <a16:creationId xmlns:a16="http://schemas.microsoft.com/office/drawing/2014/main" id="{D4D361A2-91A3-9754-AFC2-CB9E1F9DF1C0}"/>
              </a:ext>
            </a:extLst>
          </p:cNvPr>
          <p:cNvPicPr>
            <a:picLocks noChangeAspect="1"/>
          </p:cNvPicPr>
          <p:nvPr/>
        </p:nvPicPr>
        <p:blipFill rotWithShape="1">
          <a:blip r:embed="rId3"/>
          <a:srcRect l="849" t="5534" r="3551" b="10686"/>
          <a:stretch/>
        </p:blipFill>
        <p:spPr>
          <a:xfrm>
            <a:off x="7081935" y="139959"/>
            <a:ext cx="5110065" cy="6687358"/>
          </a:xfrm>
          <a:prstGeom prst="rect">
            <a:avLst/>
          </a:prstGeom>
        </p:spPr>
      </p:pic>
    </p:spTree>
    <p:extLst>
      <p:ext uri="{BB962C8B-B14F-4D97-AF65-F5344CB8AC3E}">
        <p14:creationId xmlns:p14="http://schemas.microsoft.com/office/powerpoint/2010/main" val="317648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dical chart&#10;&#10;Description automatically generated">
            <a:extLst>
              <a:ext uri="{FF2B5EF4-FFF2-40B4-BE49-F238E27FC236}">
                <a16:creationId xmlns:a16="http://schemas.microsoft.com/office/drawing/2014/main" id="{E4D1847B-4A34-5B1E-1481-C3EBE22429BB}"/>
              </a:ext>
            </a:extLst>
          </p:cNvPr>
          <p:cNvPicPr>
            <a:picLocks noChangeAspect="1"/>
          </p:cNvPicPr>
          <p:nvPr/>
        </p:nvPicPr>
        <p:blipFill rotWithShape="1">
          <a:blip r:embed="rId2"/>
          <a:srcRect l="4209" r="6174" b="10238"/>
          <a:stretch/>
        </p:blipFill>
        <p:spPr>
          <a:xfrm>
            <a:off x="632926" y="443204"/>
            <a:ext cx="10926147" cy="5971592"/>
          </a:xfrm>
          <a:prstGeom prst="rect">
            <a:avLst/>
          </a:prstGeom>
        </p:spPr>
      </p:pic>
    </p:spTree>
    <p:extLst>
      <p:ext uri="{BB962C8B-B14F-4D97-AF65-F5344CB8AC3E}">
        <p14:creationId xmlns:p14="http://schemas.microsoft.com/office/powerpoint/2010/main" val="1484173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52841" y="1693561"/>
            <a:ext cx="7729728" cy="1188720"/>
          </a:xfrm>
        </p:spPr>
        <p:txBody>
          <a:bodyPr/>
          <a:lstStyle/>
          <a:p>
            <a:r>
              <a:rPr lang="en-US" sz="5400" b="1" dirty="0">
                <a:solidFill>
                  <a:srgbClr val="FF0000"/>
                </a:solidFill>
              </a:rPr>
              <a:t>STIMULANTS</a:t>
            </a:r>
            <a:r>
              <a:rPr lang="en-US" dirty="0"/>
              <a:t> </a:t>
            </a:r>
            <a:endParaRPr lang="ar-JO" dirty="0"/>
          </a:p>
        </p:txBody>
      </p:sp>
      <p:sp>
        <p:nvSpPr>
          <p:cNvPr id="4" name="TextBox 3"/>
          <p:cNvSpPr txBox="1"/>
          <p:nvPr/>
        </p:nvSpPr>
        <p:spPr>
          <a:xfrm flipH="1">
            <a:off x="4047873" y="3657600"/>
            <a:ext cx="3929935" cy="954107"/>
          </a:xfrm>
          <a:prstGeom prst="rect">
            <a:avLst/>
          </a:prstGeom>
          <a:noFill/>
        </p:spPr>
        <p:txBody>
          <a:bodyPr wrap="square" rtlCol="1">
            <a:spAutoFit/>
          </a:bodyPr>
          <a:lstStyle/>
          <a:p>
            <a:pPr marL="457200" indent="-457200">
              <a:buFont typeface="Wingdings" panose="05000000000000000000" pitchFamily="2" charset="2"/>
              <a:buChar char="q"/>
            </a:pPr>
            <a:r>
              <a:rPr lang="en-US" sz="2800" b="1" dirty="0">
                <a:solidFill>
                  <a:srgbClr val="FF0000"/>
                </a:solidFill>
              </a:rPr>
              <a:t>Amphetamines </a:t>
            </a:r>
          </a:p>
          <a:p>
            <a:pPr marL="457200" indent="-457200">
              <a:buFont typeface="Wingdings" panose="05000000000000000000" pitchFamily="2" charset="2"/>
              <a:buChar char="q"/>
            </a:pPr>
            <a:r>
              <a:rPr lang="en-US" sz="2800" b="1" dirty="0">
                <a:solidFill>
                  <a:srgbClr val="FF0000"/>
                </a:solidFill>
              </a:rPr>
              <a:t>Cocaine</a:t>
            </a:r>
            <a:endParaRPr lang="ar-JO" sz="2800" b="1" dirty="0">
              <a:solidFill>
                <a:srgbClr val="FF0000"/>
              </a:solidFill>
            </a:endParaRPr>
          </a:p>
        </p:txBody>
      </p:sp>
    </p:spTree>
    <p:extLst>
      <p:ext uri="{BB962C8B-B14F-4D97-AF65-F5344CB8AC3E}">
        <p14:creationId xmlns:p14="http://schemas.microsoft.com/office/powerpoint/2010/main" val="488825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89FDB-293F-1C93-7033-27BF75EA93BE}"/>
              </a:ext>
            </a:extLst>
          </p:cNvPr>
          <p:cNvSpPr>
            <a:spLocks noGrp="1"/>
          </p:cNvSpPr>
          <p:nvPr>
            <p:ph type="title"/>
          </p:nvPr>
        </p:nvSpPr>
        <p:spPr/>
        <p:txBody>
          <a:bodyPr/>
          <a:lstStyle/>
          <a:p>
            <a:pPr algn="ctr" rtl="0" fontAlgn="base"/>
            <a:r>
              <a:rPr lang="en-US" sz="4400" b="1" dirty="0">
                <a:solidFill>
                  <a:srgbClr val="FF0000"/>
                </a:solidFill>
                <a:highlight>
                  <a:srgbClr val="FFFF00"/>
                </a:highlight>
              </a:rPr>
              <a:t>Types of substances</a:t>
            </a:r>
            <a:endParaRPr lang="en-US" sz="4400" b="1" dirty="0">
              <a:effectLst/>
              <a:highlight>
                <a:srgbClr val="FFFF00"/>
              </a:highlight>
              <a:latin typeface=".AppleSystemUIFont"/>
            </a:endParaRPr>
          </a:p>
        </p:txBody>
      </p:sp>
      <p:sp>
        <p:nvSpPr>
          <p:cNvPr id="4" name="عمليات محددة مسبقاً 7">
            <a:extLst>
              <a:ext uri="{FF2B5EF4-FFF2-40B4-BE49-F238E27FC236}">
                <a16:creationId xmlns:a16="http://schemas.microsoft.com/office/drawing/2014/main" id="{D1F02316-C0BF-13A5-E2E2-9068747CEB73}"/>
              </a:ext>
            </a:extLst>
          </p:cNvPr>
          <p:cNvSpPr>
            <a:spLocks noGrp="1"/>
          </p:cNvSpPr>
          <p:nvPr>
            <p:ph idx="1"/>
          </p:nvPr>
        </p:nvSpPr>
        <p:spPr>
          <a:xfrm>
            <a:off x="105638" y="1305249"/>
            <a:ext cx="4536031" cy="3068592"/>
          </a:xfrm>
          <a:prstGeom prst="flowChartPredefinedProcess">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defPPr lvl="0">
              <a:defRPr lang="en-US"/>
            </a:defPPr>
            <a:lvl1pPr marL="0" lvl="0" algn="l" defTabSz="914400" rtl="0" eaLnBrk="1" latinLnBrk="0" hangingPunct="1">
              <a:defRPr sz="1800" kern="1200">
                <a:solidFill>
                  <a:schemeClr val="lt1"/>
                </a:solidFill>
                <a:latin typeface="+mn-lt"/>
                <a:ea typeface="+mn-ea"/>
                <a:cs typeface="+mn-cs"/>
              </a:defRPr>
            </a:lvl1pPr>
            <a:lvl2pPr marL="457200" lvl="1" algn="l" defTabSz="914400" rtl="0" eaLnBrk="1" latinLnBrk="0" hangingPunct="1">
              <a:defRPr sz="1800" kern="1200">
                <a:solidFill>
                  <a:schemeClr val="lt1"/>
                </a:solidFill>
                <a:latin typeface="+mn-lt"/>
                <a:ea typeface="+mn-ea"/>
                <a:cs typeface="+mn-cs"/>
              </a:defRPr>
            </a:lvl2pPr>
            <a:lvl3pPr marL="914400" lvl="2" algn="l" defTabSz="914400" rtl="0" eaLnBrk="1" latinLnBrk="0" hangingPunct="1">
              <a:defRPr sz="1800" kern="1200">
                <a:solidFill>
                  <a:schemeClr val="lt1"/>
                </a:solidFill>
                <a:latin typeface="+mn-lt"/>
                <a:ea typeface="+mn-ea"/>
                <a:cs typeface="+mn-cs"/>
              </a:defRPr>
            </a:lvl3pPr>
            <a:lvl4pPr marL="1371600" lvl="3" algn="l" defTabSz="914400" rtl="0" eaLnBrk="1" latinLnBrk="0" hangingPunct="1">
              <a:defRPr sz="1800" kern="1200">
                <a:solidFill>
                  <a:schemeClr val="lt1"/>
                </a:solidFill>
                <a:latin typeface="+mn-lt"/>
                <a:ea typeface="+mn-ea"/>
                <a:cs typeface="+mn-cs"/>
              </a:defRPr>
            </a:lvl4pPr>
            <a:lvl5pPr marL="1828800" lvl="4" algn="l" defTabSz="914400" rtl="0" eaLnBrk="1" latinLnBrk="0" hangingPunct="1">
              <a:defRPr sz="1800" kern="1200">
                <a:solidFill>
                  <a:schemeClr val="lt1"/>
                </a:solidFill>
                <a:latin typeface="+mn-lt"/>
                <a:ea typeface="+mn-ea"/>
                <a:cs typeface="+mn-cs"/>
              </a:defRPr>
            </a:lvl5pPr>
            <a:lvl6pPr marL="2286000" lvl="5" algn="l" defTabSz="914400" rtl="0" eaLnBrk="1" latinLnBrk="0" hangingPunct="1">
              <a:defRPr sz="1800" kern="1200">
                <a:solidFill>
                  <a:schemeClr val="lt1"/>
                </a:solidFill>
                <a:latin typeface="+mn-lt"/>
                <a:ea typeface="+mn-ea"/>
                <a:cs typeface="+mn-cs"/>
              </a:defRPr>
            </a:lvl6pPr>
            <a:lvl7pPr marL="2743200" lvl="6" algn="l" defTabSz="914400" rtl="0" eaLnBrk="1" latinLnBrk="0" hangingPunct="1">
              <a:defRPr sz="1800" kern="1200">
                <a:solidFill>
                  <a:schemeClr val="lt1"/>
                </a:solidFill>
                <a:latin typeface="+mn-lt"/>
                <a:ea typeface="+mn-ea"/>
                <a:cs typeface="+mn-cs"/>
              </a:defRPr>
            </a:lvl7pPr>
            <a:lvl8pPr marL="3200400" lvl="7" algn="l" defTabSz="914400" rtl="0" eaLnBrk="1" latinLnBrk="0" hangingPunct="1">
              <a:defRPr sz="1800" kern="1200">
                <a:solidFill>
                  <a:schemeClr val="lt1"/>
                </a:solidFill>
                <a:latin typeface="+mn-lt"/>
                <a:ea typeface="+mn-ea"/>
                <a:cs typeface="+mn-cs"/>
              </a:defRPr>
            </a:lvl8pPr>
            <a:lvl9pPr marL="3657600" lvl="8" algn="l" defTabSz="914400" rtl="0" eaLnBrk="1" latinLnBrk="0" hangingPunct="1">
              <a:defRPr sz="1800" kern="1200">
                <a:solidFill>
                  <a:schemeClr val="lt1"/>
                </a:solidFill>
                <a:latin typeface="+mn-lt"/>
                <a:ea typeface="+mn-ea"/>
                <a:cs typeface="+mn-cs"/>
              </a:defRPr>
            </a:lvl9pPr>
          </a:lstStyle>
          <a:p>
            <a:r>
              <a:rPr lang="en-GB" sz="2800" b="1" i="0" u="none" strike="noStrike" dirty="0">
                <a:solidFill>
                  <a:srgbClr val="FF0000"/>
                </a:solidFill>
                <a:effectLst/>
                <a:latin typeface="UICTFontTextStyleBody"/>
              </a:rPr>
              <a:t>Depressants:</a:t>
            </a:r>
            <a:endParaRPr lang="en-GB" sz="2800" b="0" i="0" u="none" strike="noStrike" dirty="0">
              <a:solidFill>
                <a:srgbClr val="000000"/>
              </a:solidFill>
              <a:effectLst/>
            </a:endParaRPr>
          </a:p>
          <a:p>
            <a:r>
              <a:rPr lang="en-GB" sz="2800" b="0" i="0" u="none" strike="noStrike" dirty="0">
                <a:solidFill>
                  <a:srgbClr val="9BAFB5"/>
                </a:solidFill>
                <a:effectLst/>
              </a:rPr>
              <a:t>●</a:t>
            </a:r>
            <a:r>
              <a:rPr lang="en-GB" sz="2800" b="1" i="0" u="none" strike="noStrike" dirty="0">
                <a:solidFill>
                  <a:srgbClr val="262626"/>
                </a:solidFill>
                <a:effectLst/>
                <a:latin typeface="UICTFontTextStyleBody"/>
              </a:rPr>
              <a:t>Alcohol</a:t>
            </a:r>
            <a:endParaRPr lang="en-GB" sz="2800" b="0" i="0" u="none" strike="noStrike" dirty="0">
              <a:solidFill>
                <a:srgbClr val="000000"/>
              </a:solidFill>
              <a:effectLst/>
            </a:endParaRPr>
          </a:p>
          <a:p>
            <a:r>
              <a:rPr lang="en-GB" sz="2800" b="0" i="0" u="none" strike="noStrike" dirty="0">
                <a:solidFill>
                  <a:srgbClr val="9BAFB5"/>
                </a:solidFill>
                <a:effectLst/>
              </a:rPr>
              <a:t>●</a:t>
            </a:r>
            <a:r>
              <a:rPr lang="en-GB" sz="2800" b="1" i="0" u="none" strike="noStrike" dirty="0">
                <a:solidFill>
                  <a:srgbClr val="262626"/>
                </a:solidFill>
                <a:effectLst/>
                <a:latin typeface="UICTFontTextStyleBody"/>
              </a:rPr>
              <a:t> Barbiturates</a:t>
            </a:r>
            <a:endParaRPr lang="en-GB" sz="2800" b="0" i="0" u="none" strike="noStrike" dirty="0">
              <a:solidFill>
                <a:srgbClr val="000000"/>
              </a:solidFill>
              <a:effectLst/>
            </a:endParaRPr>
          </a:p>
          <a:p>
            <a:r>
              <a:rPr lang="en-GB" sz="2800" b="0" i="0" u="none" strike="noStrike" dirty="0">
                <a:solidFill>
                  <a:srgbClr val="9BAFB5"/>
                </a:solidFill>
                <a:effectLst/>
              </a:rPr>
              <a:t>●</a:t>
            </a:r>
            <a:r>
              <a:rPr lang="en-GB" sz="2800" b="1" i="0" u="none" strike="noStrike" dirty="0">
                <a:solidFill>
                  <a:srgbClr val="262626"/>
                </a:solidFill>
                <a:effectLst/>
                <a:latin typeface="UICTFontTextStyleBody"/>
              </a:rPr>
              <a:t> Benzodiazepines</a:t>
            </a:r>
            <a:endParaRPr lang="en-GB" sz="2800" b="0" i="0" u="none" strike="noStrike" dirty="0">
              <a:solidFill>
                <a:srgbClr val="000000"/>
              </a:solidFill>
              <a:effectLst/>
            </a:endParaRPr>
          </a:p>
          <a:p>
            <a:r>
              <a:rPr lang="en-GB" sz="2800" b="0" i="0" u="none" strike="noStrike" dirty="0">
                <a:solidFill>
                  <a:srgbClr val="9BAFB5"/>
                </a:solidFill>
                <a:effectLst/>
              </a:rPr>
              <a:t>●</a:t>
            </a:r>
            <a:r>
              <a:rPr lang="en-GB" sz="2800" b="1" i="0" u="none" strike="noStrike" dirty="0">
                <a:solidFill>
                  <a:srgbClr val="262626"/>
                </a:solidFill>
                <a:effectLst/>
                <a:latin typeface="UICTFontTextStyleBody"/>
              </a:rPr>
              <a:t> Opioids</a:t>
            </a:r>
            <a:endParaRPr lang="en-GB" sz="2800" b="0" i="0" u="none" strike="noStrike" dirty="0">
              <a:solidFill>
                <a:srgbClr val="000000"/>
              </a:solidFill>
              <a:effectLst/>
            </a:endParaRPr>
          </a:p>
          <a:p>
            <a:r>
              <a:rPr lang="en-GB" sz="2800" b="0" i="0" u="none" strike="noStrike" dirty="0">
                <a:solidFill>
                  <a:srgbClr val="9BAFB5"/>
                </a:solidFill>
                <a:effectLst/>
              </a:rPr>
              <a:t>●</a:t>
            </a:r>
            <a:r>
              <a:rPr lang="en-GB" sz="2800" b="1" i="0" u="none" strike="noStrike" dirty="0">
                <a:solidFill>
                  <a:srgbClr val="262626"/>
                </a:solidFill>
                <a:effectLst/>
                <a:latin typeface="UICTFontTextStyleBody"/>
              </a:rPr>
              <a:t>Inhalants</a:t>
            </a:r>
            <a:endParaRPr lang="en-GB" sz="2800" b="0" i="0" u="none" strike="noStrike" dirty="0">
              <a:solidFill>
                <a:srgbClr val="000000"/>
              </a:solidFill>
              <a:effectLst/>
            </a:endParaRPr>
          </a:p>
        </p:txBody>
      </p:sp>
      <p:sp>
        <p:nvSpPr>
          <p:cNvPr id="6" name="عمليات محددة مسبقاً 10">
            <a:extLst>
              <a:ext uri="{FF2B5EF4-FFF2-40B4-BE49-F238E27FC236}">
                <a16:creationId xmlns:a16="http://schemas.microsoft.com/office/drawing/2014/main" id="{DC4CC5A6-797C-279D-DA32-4A14A2D1C798}"/>
              </a:ext>
            </a:extLst>
          </p:cNvPr>
          <p:cNvSpPr/>
          <p:nvPr/>
        </p:nvSpPr>
        <p:spPr>
          <a:xfrm>
            <a:off x="7302772" y="1305249"/>
            <a:ext cx="4524375" cy="3031331"/>
          </a:xfrm>
          <a:prstGeom prst="flowChartPredefinedProcess">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lvl="0">
              <a:defRPr lang="en-US"/>
            </a:defPPr>
            <a:lvl1pPr marL="0" lvl="0" algn="l" defTabSz="914400" rtl="0" eaLnBrk="1" latinLnBrk="0" hangingPunct="1">
              <a:defRPr sz="1800" kern="1200">
                <a:solidFill>
                  <a:schemeClr val="lt1"/>
                </a:solidFill>
                <a:latin typeface="+mn-lt"/>
                <a:ea typeface="+mn-ea"/>
                <a:cs typeface="+mn-cs"/>
              </a:defRPr>
            </a:lvl1pPr>
            <a:lvl2pPr marL="457200" lvl="1" algn="l" defTabSz="914400" rtl="0" eaLnBrk="1" latinLnBrk="0" hangingPunct="1">
              <a:defRPr sz="1800" kern="1200">
                <a:solidFill>
                  <a:schemeClr val="lt1"/>
                </a:solidFill>
                <a:latin typeface="+mn-lt"/>
                <a:ea typeface="+mn-ea"/>
                <a:cs typeface="+mn-cs"/>
              </a:defRPr>
            </a:lvl2pPr>
            <a:lvl3pPr marL="914400" lvl="2" algn="l" defTabSz="914400" rtl="0" eaLnBrk="1" latinLnBrk="0" hangingPunct="1">
              <a:defRPr sz="1800" kern="1200">
                <a:solidFill>
                  <a:schemeClr val="lt1"/>
                </a:solidFill>
                <a:latin typeface="+mn-lt"/>
                <a:ea typeface="+mn-ea"/>
                <a:cs typeface="+mn-cs"/>
              </a:defRPr>
            </a:lvl3pPr>
            <a:lvl4pPr marL="1371600" lvl="3" algn="l" defTabSz="914400" rtl="0" eaLnBrk="1" latinLnBrk="0" hangingPunct="1">
              <a:defRPr sz="1800" kern="1200">
                <a:solidFill>
                  <a:schemeClr val="lt1"/>
                </a:solidFill>
                <a:latin typeface="+mn-lt"/>
                <a:ea typeface="+mn-ea"/>
                <a:cs typeface="+mn-cs"/>
              </a:defRPr>
            </a:lvl4pPr>
            <a:lvl5pPr marL="1828800" lvl="4" algn="l" defTabSz="914400" rtl="0" eaLnBrk="1" latinLnBrk="0" hangingPunct="1">
              <a:defRPr sz="1800" kern="1200">
                <a:solidFill>
                  <a:schemeClr val="lt1"/>
                </a:solidFill>
                <a:latin typeface="+mn-lt"/>
                <a:ea typeface="+mn-ea"/>
                <a:cs typeface="+mn-cs"/>
              </a:defRPr>
            </a:lvl5pPr>
            <a:lvl6pPr marL="2286000" lvl="5" algn="l" defTabSz="914400" rtl="0" eaLnBrk="1" latinLnBrk="0" hangingPunct="1">
              <a:defRPr sz="1800" kern="1200">
                <a:solidFill>
                  <a:schemeClr val="lt1"/>
                </a:solidFill>
                <a:latin typeface="+mn-lt"/>
                <a:ea typeface="+mn-ea"/>
                <a:cs typeface="+mn-cs"/>
              </a:defRPr>
            </a:lvl6pPr>
            <a:lvl7pPr marL="2743200" lvl="6" algn="l" defTabSz="914400" rtl="0" eaLnBrk="1" latinLnBrk="0" hangingPunct="1">
              <a:defRPr sz="1800" kern="1200">
                <a:solidFill>
                  <a:schemeClr val="lt1"/>
                </a:solidFill>
                <a:latin typeface="+mn-lt"/>
                <a:ea typeface="+mn-ea"/>
                <a:cs typeface="+mn-cs"/>
              </a:defRPr>
            </a:lvl7pPr>
            <a:lvl8pPr marL="3200400" lvl="7" algn="l" defTabSz="914400" rtl="0" eaLnBrk="1" latinLnBrk="0" hangingPunct="1">
              <a:defRPr sz="1800" kern="1200">
                <a:solidFill>
                  <a:schemeClr val="lt1"/>
                </a:solidFill>
                <a:latin typeface="+mn-lt"/>
                <a:ea typeface="+mn-ea"/>
                <a:cs typeface="+mn-cs"/>
              </a:defRPr>
            </a:lvl8pPr>
            <a:lvl9pPr marL="3657600" lvl="8" algn="l" defTabSz="914400" rtl="0" eaLnBrk="1" latinLnBrk="0" hangingPunct="1">
              <a:defRPr sz="1800" kern="1200">
                <a:solidFill>
                  <a:schemeClr val="lt1"/>
                </a:solidFill>
                <a:latin typeface="+mn-lt"/>
                <a:ea typeface="+mn-ea"/>
                <a:cs typeface="+mn-cs"/>
              </a:defRPr>
            </a:lvl9pPr>
          </a:lstStyle>
          <a:p>
            <a:endParaRPr lang="en-GB" sz="2800" b="1" i="0" u="none" strike="noStrike" dirty="0">
              <a:solidFill>
                <a:srgbClr val="FF0000"/>
              </a:solidFill>
              <a:effectLst/>
              <a:latin typeface="UICTFontTextStyleBody"/>
            </a:endParaRPr>
          </a:p>
          <a:p>
            <a:endParaRPr lang="en-GB" sz="2800" b="1" dirty="0">
              <a:solidFill>
                <a:srgbClr val="FF0000"/>
              </a:solidFill>
              <a:latin typeface="UICTFontTextStyleBody"/>
            </a:endParaRPr>
          </a:p>
          <a:p>
            <a:r>
              <a:rPr lang="en-GB" sz="2800" b="1" i="0" u="none" strike="noStrike" dirty="0">
                <a:solidFill>
                  <a:srgbClr val="FF0000"/>
                </a:solidFill>
                <a:effectLst/>
                <a:latin typeface="UICTFontTextStyleBody"/>
              </a:rPr>
              <a:t>Stimulants:</a:t>
            </a:r>
            <a:endParaRPr lang="en-GB" sz="2800" b="0" i="0" u="none" strike="noStrike" dirty="0">
              <a:solidFill>
                <a:srgbClr val="000000"/>
              </a:solidFill>
              <a:effectLst/>
            </a:endParaRPr>
          </a:p>
          <a:p>
            <a:r>
              <a:rPr lang="en-GB" sz="2800" b="0" i="0" u="none" strike="noStrike" dirty="0">
                <a:solidFill>
                  <a:srgbClr val="9BAFB5"/>
                </a:solidFill>
                <a:effectLst/>
              </a:rPr>
              <a:t>●</a:t>
            </a:r>
            <a:r>
              <a:rPr lang="en-GB" sz="2800" b="1" i="0" u="none" strike="noStrike" dirty="0">
                <a:solidFill>
                  <a:srgbClr val="262626"/>
                </a:solidFill>
                <a:effectLst/>
                <a:latin typeface="UICTFontTextStyleBody"/>
              </a:rPr>
              <a:t>Amphetamines</a:t>
            </a:r>
            <a:endParaRPr lang="en-GB" sz="2800" b="0" i="0" u="none" strike="noStrike" dirty="0">
              <a:solidFill>
                <a:srgbClr val="000000"/>
              </a:solidFill>
              <a:effectLst/>
            </a:endParaRPr>
          </a:p>
          <a:p>
            <a:r>
              <a:rPr lang="en-GB" sz="2800" b="0" i="0" u="none" strike="noStrike" dirty="0">
                <a:solidFill>
                  <a:srgbClr val="9BAFB5"/>
                </a:solidFill>
                <a:effectLst/>
              </a:rPr>
              <a:t>●</a:t>
            </a:r>
            <a:r>
              <a:rPr lang="en-GB" sz="2800" b="1" i="0" u="none" strike="noStrike" dirty="0">
                <a:solidFill>
                  <a:srgbClr val="262626"/>
                </a:solidFill>
                <a:effectLst/>
                <a:latin typeface="UICTFontTextStyleBody"/>
              </a:rPr>
              <a:t>Caffeine</a:t>
            </a:r>
            <a:endParaRPr lang="en-GB" sz="2800" b="0" i="0" u="none" strike="noStrike" dirty="0">
              <a:solidFill>
                <a:srgbClr val="000000"/>
              </a:solidFill>
              <a:effectLst/>
            </a:endParaRPr>
          </a:p>
          <a:p>
            <a:r>
              <a:rPr lang="en-GB" sz="2800" b="0" i="0" u="none" strike="noStrike" dirty="0">
                <a:solidFill>
                  <a:srgbClr val="9BAFB5"/>
                </a:solidFill>
                <a:effectLst/>
              </a:rPr>
              <a:t>●</a:t>
            </a:r>
            <a:r>
              <a:rPr lang="en-GB" sz="2800" b="1" i="0" u="none" strike="noStrike" dirty="0">
                <a:solidFill>
                  <a:srgbClr val="262626"/>
                </a:solidFill>
                <a:effectLst/>
                <a:latin typeface="UICTFontTextStyleBody"/>
              </a:rPr>
              <a:t>Cocaine</a:t>
            </a:r>
            <a:endParaRPr lang="en-GB" sz="2800" b="0" i="0" u="none" strike="noStrike" dirty="0">
              <a:solidFill>
                <a:srgbClr val="000000"/>
              </a:solidFill>
              <a:effectLst/>
            </a:endParaRPr>
          </a:p>
          <a:p>
            <a:r>
              <a:rPr lang="en-GB" sz="2800" b="0" i="0" u="none" strike="noStrike" dirty="0">
                <a:solidFill>
                  <a:srgbClr val="9BAFB5"/>
                </a:solidFill>
                <a:effectLst/>
              </a:rPr>
              <a:t>●</a:t>
            </a:r>
            <a:r>
              <a:rPr lang="en-GB" sz="2800" b="1" i="0" u="none" strike="noStrike" dirty="0">
                <a:solidFill>
                  <a:srgbClr val="262626"/>
                </a:solidFill>
                <a:effectLst/>
                <a:latin typeface="UICTFontTextStyleBody"/>
              </a:rPr>
              <a:t>Nicotine</a:t>
            </a:r>
            <a:endParaRPr lang="en-GB" sz="2800" b="0" i="0" u="none" strike="noStrike" dirty="0">
              <a:solidFill>
                <a:srgbClr val="000000"/>
              </a:solidFill>
              <a:effectLst/>
            </a:endParaRPr>
          </a:p>
          <a:p>
            <a:br>
              <a:rPr lang="en-GB" sz="2800" dirty="0"/>
            </a:br>
            <a:endParaRPr lang="ar-JO" sz="2800" dirty="0"/>
          </a:p>
        </p:txBody>
      </p:sp>
      <p:sp>
        <p:nvSpPr>
          <p:cNvPr id="8" name="عمليات محددة مسبقاً 13">
            <a:extLst>
              <a:ext uri="{FF2B5EF4-FFF2-40B4-BE49-F238E27FC236}">
                <a16:creationId xmlns:a16="http://schemas.microsoft.com/office/drawing/2014/main" id="{ACF41078-134E-D5DE-7CBF-EA5204B1FC6F}"/>
              </a:ext>
            </a:extLst>
          </p:cNvPr>
          <p:cNvSpPr/>
          <p:nvPr/>
        </p:nvSpPr>
        <p:spPr>
          <a:xfrm>
            <a:off x="3719558" y="3836194"/>
            <a:ext cx="4524375" cy="3031331"/>
          </a:xfrm>
          <a:prstGeom prst="flowChartPredefinedProces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lvl="0">
              <a:defRPr lang="en-US"/>
            </a:defPPr>
            <a:lvl1pPr marL="0" lvl="0" algn="l" defTabSz="914400" rtl="0" eaLnBrk="1" latinLnBrk="0" hangingPunct="1">
              <a:defRPr sz="1800" kern="1200">
                <a:solidFill>
                  <a:schemeClr val="lt1"/>
                </a:solidFill>
                <a:latin typeface="+mn-lt"/>
                <a:ea typeface="+mn-ea"/>
                <a:cs typeface="+mn-cs"/>
              </a:defRPr>
            </a:lvl1pPr>
            <a:lvl2pPr marL="457200" lvl="1" algn="l" defTabSz="914400" rtl="0" eaLnBrk="1" latinLnBrk="0" hangingPunct="1">
              <a:defRPr sz="1800" kern="1200">
                <a:solidFill>
                  <a:schemeClr val="lt1"/>
                </a:solidFill>
                <a:latin typeface="+mn-lt"/>
                <a:ea typeface="+mn-ea"/>
                <a:cs typeface="+mn-cs"/>
              </a:defRPr>
            </a:lvl2pPr>
            <a:lvl3pPr marL="914400" lvl="2" algn="l" defTabSz="914400" rtl="0" eaLnBrk="1" latinLnBrk="0" hangingPunct="1">
              <a:defRPr sz="1800" kern="1200">
                <a:solidFill>
                  <a:schemeClr val="lt1"/>
                </a:solidFill>
                <a:latin typeface="+mn-lt"/>
                <a:ea typeface="+mn-ea"/>
                <a:cs typeface="+mn-cs"/>
              </a:defRPr>
            </a:lvl3pPr>
            <a:lvl4pPr marL="1371600" lvl="3" algn="l" defTabSz="914400" rtl="0" eaLnBrk="1" latinLnBrk="0" hangingPunct="1">
              <a:defRPr sz="1800" kern="1200">
                <a:solidFill>
                  <a:schemeClr val="lt1"/>
                </a:solidFill>
                <a:latin typeface="+mn-lt"/>
                <a:ea typeface="+mn-ea"/>
                <a:cs typeface="+mn-cs"/>
              </a:defRPr>
            </a:lvl4pPr>
            <a:lvl5pPr marL="1828800" lvl="4" algn="l" defTabSz="914400" rtl="0" eaLnBrk="1" latinLnBrk="0" hangingPunct="1">
              <a:defRPr sz="1800" kern="1200">
                <a:solidFill>
                  <a:schemeClr val="lt1"/>
                </a:solidFill>
                <a:latin typeface="+mn-lt"/>
                <a:ea typeface="+mn-ea"/>
                <a:cs typeface="+mn-cs"/>
              </a:defRPr>
            </a:lvl5pPr>
            <a:lvl6pPr marL="2286000" lvl="5" algn="l" defTabSz="914400" rtl="0" eaLnBrk="1" latinLnBrk="0" hangingPunct="1">
              <a:defRPr sz="1800" kern="1200">
                <a:solidFill>
                  <a:schemeClr val="lt1"/>
                </a:solidFill>
                <a:latin typeface="+mn-lt"/>
                <a:ea typeface="+mn-ea"/>
                <a:cs typeface="+mn-cs"/>
              </a:defRPr>
            </a:lvl6pPr>
            <a:lvl7pPr marL="2743200" lvl="6" algn="l" defTabSz="914400" rtl="0" eaLnBrk="1" latinLnBrk="0" hangingPunct="1">
              <a:defRPr sz="1800" kern="1200">
                <a:solidFill>
                  <a:schemeClr val="lt1"/>
                </a:solidFill>
                <a:latin typeface="+mn-lt"/>
                <a:ea typeface="+mn-ea"/>
                <a:cs typeface="+mn-cs"/>
              </a:defRPr>
            </a:lvl7pPr>
            <a:lvl8pPr marL="3200400" lvl="7" algn="l" defTabSz="914400" rtl="0" eaLnBrk="1" latinLnBrk="0" hangingPunct="1">
              <a:defRPr sz="1800" kern="1200">
                <a:solidFill>
                  <a:schemeClr val="lt1"/>
                </a:solidFill>
                <a:latin typeface="+mn-lt"/>
                <a:ea typeface="+mn-ea"/>
                <a:cs typeface="+mn-cs"/>
              </a:defRPr>
            </a:lvl8pPr>
            <a:lvl9pPr marL="3657600" lvl="8" algn="l" defTabSz="914400" rtl="0" eaLnBrk="1" latinLnBrk="0" hangingPunct="1">
              <a:defRPr sz="1800" kern="1200">
                <a:solidFill>
                  <a:schemeClr val="lt1"/>
                </a:solidFill>
                <a:latin typeface="+mn-lt"/>
                <a:ea typeface="+mn-ea"/>
                <a:cs typeface="+mn-cs"/>
              </a:defRPr>
            </a:lvl9pPr>
          </a:lstStyle>
          <a:p>
            <a:pPr algn="l" rtl="0">
              <a:buFont typeface="Wingdings" panose="05000000000000000000" pitchFamily="2" charset="2"/>
              <a:buChar char="§"/>
            </a:pPr>
            <a:r>
              <a:rPr lang="en-US" sz="2400" b="1" dirty="0">
                <a:solidFill>
                  <a:schemeClr val="tx1"/>
                </a:solidFill>
                <a:latin typeface="UICTFontTextStyleBody"/>
              </a:rPr>
              <a:t> </a:t>
            </a:r>
            <a:r>
              <a:rPr lang="en-US" sz="2400" b="1" dirty="0">
                <a:solidFill>
                  <a:srgbClr val="FF0000"/>
                </a:solidFill>
                <a:latin typeface="UICTFontTextStyleBody"/>
              </a:rPr>
              <a:t>Hallucinogens</a:t>
            </a:r>
            <a:r>
              <a:rPr lang="en-US" sz="2400" b="1" dirty="0">
                <a:solidFill>
                  <a:schemeClr val="tx1"/>
                </a:solidFill>
                <a:latin typeface="UICTFontTextStyleBody"/>
              </a:rPr>
              <a:t>:</a:t>
            </a:r>
          </a:p>
          <a:p>
            <a:pPr marL="0" indent="0" algn="l" rtl="0">
              <a:buNone/>
            </a:pPr>
            <a:endParaRPr lang="en-US" sz="2400" b="1" dirty="0">
              <a:solidFill>
                <a:schemeClr val="tx1"/>
              </a:solidFill>
              <a:latin typeface=".AppleSystemUIFont"/>
            </a:endParaRPr>
          </a:p>
          <a:p>
            <a:pPr algn="l" rtl="0">
              <a:buFont typeface="Wingdings" panose="05000000000000000000" pitchFamily="2" charset="2"/>
              <a:buChar char="q"/>
            </a:pPr>
            <a:r>
              <a:rPr lang="en-US" sz="2400" b="1" dirty="0">
                <a:solidFill>
                  <a:schemeClr val="tx1"/>
                </a:solidFill>
                <a:latin typeface="UICTFontTextStyleBody"/>
              </a:rPr>
              <a:t> Lysergic acid </a:t>
            </a:r>
            <a:r>
              <a:rPr lang="en-US" sz="2400" b="1" dirty="0" err="1">
                <a:solidFill>
                  <a:schemeClr val="tx1"/>
                </a:solidFill>
                <a:latin typeface="UICTFontTextStyleBody"/>
              </a:rPr>
              <a:t>diethylamide</a:t>
            </a:r>
            <a:endParaRPr lang="en-US" sz="2400" b="1" dirty="0">
              <a:solidFill>
                <a:schemeClr val="tx1"/>
              </a:solidFill>
              <a:latin typeface=".AppleSystemUIFont"/>
            </a:endParaRPr>
          </a:p>
          <a:p>
            <a:pPr algn="l" rtl="0">
              <a:buFont typeface="Wingdings" panose="05000000000000000000" pitchFamily="2" charset="2"/>
              <a:buChar char="q"/>
            </a:pPr>
            <a:r>
              <a:rPr lang="en-US" sz="2400" b="1" dirty="0">
                <a:solidFill>
                  <a:schemeClr val="tx1"/>
                </a:solidFill>
                <a:latin typeface="UICTFontTextStyleBody"/>
              </a:rPr>
              <a:t>Cannabis</a:t>
            </a:r>
            <a:endParaRPr lang="en-US" sz="2400" b="1" dirty="0">
              <a:solidFill>
                <a:schemeClr val="tx1"/>
              </a:solidFill>
              <a:latin typeface=".AppleSystemUIFont"/>
            </a:endParaRPr>
          </a:p>
          <a:p>
            <a:pPr algn="l" rtl="0">
              <a:buFont typeface="Wingdings" panose="05000000000000000000" pitchFamily="2" charset="2"/>
              <a:buChar char="q"/>
            </a:pPr>
            <a:r>
              <a:rPr lang="en-US" sz="2400" b="1" dirty="0">
                <a:solidFill>
                  <a:schemeClr val="tx1"/>
                </a:solidFill>
                <a:latin typeface="UICTFontTextStyleBody"/>
              </a:rPr>
              <a:t>MDMA</a:t>
            </a:r>
            <a:endParaRPr lang="en-US" sz="2400" b="1" dirty="0">
              <a:solidFill>
                <a:schemeClr val="tx1"/>
              </a:solidFill>
              <a:latin typeface=".AppleSystemUIFont"/>
            </a:endParaRPr>
          </a:p>
          <a:p>
            <a:pPr algn="l" rtl="0">
              <a:buFont typeface="Wingdings" panose="05000000000000000000" pitchFamily="2" charset="2"/>
              <a:buChar char="q"/>
            </a:pPr>
            <a:r>
              <a:rPr lang="en-US" sz="2400" b="1" dirty="0">
                <a:solidFill>
                  <a:schemeClr val="tx1"/>
                </a:solidFill>
                <a:latin typeface="UICTFontTextStyleBody"/>
              </a:rPr>
              <a:t>Phencyclidine</a:t>
            </a:r>
            <a:endParaRPr lang="en-US" sz="2400" b="1" dirty="0">
              <a:solidFill>
                <a:schemeClr val="tx1"/>
              </a:solidFill>
              <a:latin typeface=".AppleSystemUIFont"/>
            </a:endParaRPr>
          </a:p>
        </p:txBody>
      </p:sp>
    </p:spTree>
    <p:extLst>
      <p:ext uri="{BB962C8B-B14F-4D97-AF65-F5344CB8AC3E}">
        <p14:creationId xmlns:p14="http://schemas.microsoft.com/office/powerpoint/2010/main" val="290371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7C6C-90AB-5EEF-AA91-B31D655CEF01}"/>
              </a:ext>
            </a:extLst>
          </p:cNvPr>
          <p:cNvSpPr>
            <a:spLocks noGrp="1"/>
          </p:cNvSpPr>
          <p:nvPr>
            <p:ph type="title"/>
          </p:nvPr>
        </p:nvSpPr>
        <p:spPr>
          <a:xfrm>
            <a:off x="1075811" y="255189"/>
            <a:ext cx="10168128" cy="1179576"/>
          </a:xfrm>
        </p:spPr>
        <p:txBody>
          <a:bodyPr>
            <a:normAutofit/>
          </a:bodyPr>
          <a:lstStyle/>
          <a:p>
            <a:r>
              <a:rPr lang="en-US" sz="4000" b="1" dirty="0">
                <a:solidFill>
                  <a:srgbClr val="FF0000"/>
                </a:solidFill>
              </a:rPr>
              <a:t>Amphetamine</a:t>
            </a:r>
          </a:p>
        </p:txBody>
      </p:sp>
      <p:sp>
        <p:nvSpPr>
          <p:cNvPr id="3" name="Content Placeholder 2">
            <a:extLst>
              <a:ext uri="{FF2B5EF4-FFF2-40B4-BE49-F238E27FC236}">
                <a16:creationId xmlns:a16="http://schemas.microsoft.com/office/drawing/2014/main" id="{B99110AB-7BA2-1694-EDDB-A77C179D67D4}"/>
              </a:ext>
            </a:extLst>
          </p:cNvPr>
          <p:cNvSpPr>
            <a:spLocks noGrp="1"/>
          </p:cNvSpPr>
          <p:nvPr>
            <p:ph idx="1"/>
          </p:nvPr>
        </p:nvSpPr>
        <p:spPr>
          <a:xfrm>
            <a:off x="391086" y="1660052"/>
            <a:ext cx="11537577" cy="4926278"/>
          </a:xfrm>
        </p:spPr>
        <p:txBody>
          <a:bodyPr>
            <a:noAutofit/>
          </a:bodyPr>
          <a:lstStyle/>
          <a:p>
            <a:pPr algn="l" rtl="0">
              <a:buClr>
                <a:schemeClr val="tx1"/>
              </a:buClr>
              <a:buFont typeface="Arial" panose="020B0604020202020204" pitchFamily="34" charset="0"/>
              <a:buChar char="•"/>
            </a:pPr>
            <a:r>
              <a:rPr lang="en-US" sz="2000" dirty="0">
                <a:solidFill>
                  <a:srgbClr val="FF0000"/>
                </a:solidFill>
              </a:rPr>
              <a:t> </a:t>
            </a:r>
            <a:r>
              <a:rPr lang="en-US" sz="2000" b="1" dirty="0">
                <a:solidFill>
                  <a:srgbClr val="FF0000"/>
                </a:solidFill>
                <a:latin typeface="+mj-lt"/>
              </a:rPr>
              <a:t>Potent stimulant </a:t>
            </a:r>
            <a:r>
              <a:rPr lang="en-US" sz="2000" b="1" dirty="0">
                <a:latin typeface="+mj-lt"/>
              </a:rPr>
              <a:t>by </a:t>
            </a:r>
            <a:r>
              <a:rPr lang="en-US" sz="2000" b="1" i="0" dirty="0">
                <a:effectLst/>
                <a:latin typeface="+mj-lt"/>
              </a:rPr>
              <a:t>increasing synaptic levels of the biogenic amines, dopamine, norepinephrine and serotonin</a:t>
            </a:r>
            <a:r>
              <a:rPr lang="en-US" sz="2000" b="1" dirty="0">
                <a:latin typeface="+mj-lt"/>
              </a:rPr>
              <a:t>.</a:t>
            </a:r>
            <a:endParaRPr lang="en-US" sz="2000" b="1" i="0" u="sng" baseline="30000" dirty="0">
              <a:effectLst/>
              <a:latin typeface="+mj-lt"/>
            </a:endParaRPr>
          </a:p>
          <a:p>
            <a:pPr algn="l" rtl="0">
              <a:buClr>
                <a:schemeClr val="tx1"/>
              </a:buClr>
              <a:buFont typeface="Arial" panose="020B0604020202020204" pitchFamily="34" charset="0"/>
              <a:buChar char="•"/>
            </a:pPr>
            <a:r>
              <a:rPr lang="en-US" sz="2000" b="1" i="0" dirty="0">
                <a:effectLst/>
                <a:latin typeface="+mj-lt"/>
              </a:rPr>
              <a:t>Amphetamine are FDA-approved for treatment of attention deficit-hyperactivity disorder (ADHD) and narcolepsy .</a:t>
            </a:r>
            <a:endParaRPr lang="en-US" sz="2000" b="1" u="sng" baseline="30000" dirty="0">
              <a:latin typeface="+mj-lt"/>
            </a:endParaRPr>
          </a:p>
          <a:p>
            <a:pPr algn="l" rtl="0">
              <a:buClr>
                <a:schemeClr val="tx1"/>
              </a:buClr>
              <a:buFont typeface="Arial" panose="020B0604020202020204" pitchFamily="34" charset="0"/>
              <a:buChar char="•"/>
            </a:pPr>
            <a:r>
              <a:rPr lang="en-US" sz="2000" b="1" i="0" u="none" strike="noStrike" baseline="0" dirty="0">
                <a:highlight>
                  <a:srgbClr val="FFFF00"/>
                </a:highlight>
                <a:latin typeface="+mj-lt"/>
              </a:rPr>
              <a:t>Symptoms of amphetamine intoxication include </a:t>
            </a:r>
            <a:r>
              <a:rPr lang="en-US" sz="2000" b="0" i="0" u="none" strike="noStrike" baseline="0" dirty="0">
                <a:highlight>
                  <a:srgbClr val="FFFF00"/>
                </a:highlight>
                <a:latin typeface="+mj-lt"/>
              </a:rPr>
              <a:t>:</a:t>
            </a:r>
          </a:p>
          <a:p>
            <a:pPr algn="l" rtl="0">
              <a:buClr>
                <a:schemeClr val="tx1"/>
              </a:buClr>
              <a:buFont typeface="Courier New" panose="02070309020205020404" pitchFamily="49" charset="0"/>
              <a:buChar char="o"/>
            </a:pPr>
            <a:r>
              <a:rPr lang="en-US" sz="2000" b="1" i="0" u="none" strike="noStrike" baseline="0" dirty="0">
                <a:latin typeface="+mj-lt"/>
              </a:rPr>
              <a:t>Euphoria </a:t>
            </a:r>
          </a:p>
          <a:p>
            <a:pPr algn="l" rtl="0">
              <a:buClr>
                <a:schemeClr val="tx1"/>
              </a:buClr>
              <a:buFont typeface="Courier New" panose="02070309020205020404" pitchFamily="49" charset="0"/>
              <a:buChar char="o"/>
            </a:pPr>
            <a:r>
              <a:rPr lang="en-US" sz="2000" b="1" i="0" u="none" strike="noStrike" baseline="0" dirty="0">
                <a:latin typeface="+mj-lt"/>
              </a:rPr>
              <a:t>Dilated pupils</a:t>
            </a:r>
          </a:p>
          <a:p>
            <a:pPr algn="l" rtl="0">
              <a:buClr>
                <a:schemeClr val="tx1"/>
              </a:buClr>
              <a:buFont typeface="Courier New" panose="02070309020205020404" pitchFamily="49" charset="0"/>
              <a:buChar char="o"/>
            </a:pPr>
            <a:r>
              <a:rPr lang="en-US" sz="2000" b="1" i="0" u="none" strike="noStrike" baseline="0" dirty="0">
                <a:latin typeface="+mj-lt"/>
              </a:rPr>
              <a:t> Tachycardia</a:t>
            </a:r>
          </a:p>
          <a:p>
            <a:pPr algn="l" rtl="0">
              <a:buClr>
                <a:schemeClr val="tx1"/>
              </a:buClr>
              <a:buFont typeface="Courier New" panose="02070309020205020404" pitchFamily="49" charset="0"/>
              <a:buChar char="o"/>
            </a:pPr>
            <a:r>
              <a:rPr lang="en-US" sz="2000" b="1" i="0" u="none" strike="noStrike" baseline="0" dirty="0">
                <a:latin typeface="+mj-lt"/>
              </a:rPr>
              <a:t> Chest Pain</a:t>
            </a:r>
          </a:p>
          <a:p>
            <a:pPr algn="l" rtl="0">
              <a:buClr>
                <a:schemeClr val="tx1"/>
              </a:buClr>
              <a:buFont typeface="Arial" panose="020B0604020202020204" pitchFamily="34" charset="0"/>
              <a:buChar char="•"/>
            </a:pPr>
            <a:r>
              <a:rPr lang="en-US" sz="2000" b="1" i="0" u="none" strike="noStrike" baseline="0" dirty="0">
                <a:solidFill>
                  <a:srgbClr val="FF0000"/>
                </a:solidFill>
                <a:latin typeface="+mj-lt"/>
              </a:rPr>
              <a:t>Amphetamine withdrawal </a:t>
            </a:r>
            <a:r>
              <a:rPr lang="en-US" sz="2000" b="1" i="0" u="none" strike="noStrike" baseline="0" dirty="0">
                <a:latin typeface="+mj-lt"/>
              </a:rPr>
              <a:t>can cause prolonged depression.</a:t>
            </a:r>
          </a:p>
          <a:p>
            <a:pPr algn="l" rtl="0">
              <a:buClr>
                <a:schemeClr val="tx1"/>
              </a:buClr>
            </a:pPr>
            <a:r>
              <a:rPr lang="en-US" sz="2000" b="1" i="0" u="none" strike="noStrike" baseline="0" dirty="0">
                <a:latin typeface="+mj-lt"/>
              </a:rPr>
              <a:t>Complications of their long half-life can cause </a:t>
            </a:r>
            <a:r>
              <a:rPr lang="en-US" sz="2000" b="1" dirty="0">
                <a:latin typeface="+mj-lt"/>
              </a:rPr>
              <a:t>: </a:t>
            </a:r>
            <a:r>
              <a:rPr lang="en-US" sz="2000" b="1" i="0" u="none" strike="noStrike" baseline="0" dirty="0">
                <a:latin typeface="+mj-lt"/>
              </a:rPr>
              <a:t>ongoing psychosis, even during abstinence , </a:t>
            </a:r>
            <a:r>
              <a:rPr lang="en-US" sz="2000" b="1" i="0" u="none" strike="noStrike" baseline="0" dirty="0">
                <a:solidFill>
                  <a:srgbClr val="FF0000"/>
                </a:solidFill>
                <a:latin typeface="+mj-lt"/>
              </a:rPr>
              <a:t>so treatment </a:t>
            </a:r>
            <a:r>
              <a:rPr lang="en-US" sz="2000" b="1" i="0" u="none" strike="noStrike" baseline="0" dirty="0">
                <a:latin typeface="+mj-lt"/>
              </a:rPr>
              <a:t>is : </a:t>
            </a:r>
            <a:r>
              <a:rPr lang="en-US" sz="2000" b="1" i="0" u="none" strike="noStrike" baseline="0" dirty="0">
                <a:solidFill>
                  <a:srgbClr val="FF0000"/>
                </a:solidFill>
                <a:latin typeface="+mj-lt"/>
              </a:rPr>
              <a:t>sedation and observation with antipsychotics .</a:t>
            </a:r>
            <a:endParaRPr lang="en-US" sz="2000" b="1" dirty="0">
              <a:solidFill>
                <a:srgbClr val="FF0000"/>
              </a:solidFill>
              <a:latin typeface="+mj-lt"/>
            </a:endParaRPr>
          </a:p>
        </p:txBody>
      </p:sp>
    </p:spTree>
    <p:extLst>
      <p:ext uri="{BB962C8B-B14F-4D97-AF65-F5344CB8AC3E}">
        <p14:creationId xmlns:p14="http://schemas.microsoft.com/office/powerpoint/2010/main" val="2373266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2DA8A-B761-5FBD-F416-1F884DF32550}"/>
              </a:ext>
            </a:extLst>
          </p:cNvPr>
          <p:cNvSpPr>
            <a:spLocks noGrp="1"/>
          </p:cNvSpPr>
          <p:nvPr>
            <p:ph type="title"/>
          </p:nvPr>
        </p:nvSpPr>
        <p:spPr>
          <a:xfrm>
            <a:off x="331305" y="455875"/>
            <a:ext cx="10168128" cy="1179576"/>
          </a:xfrm>
        </p:spPr>
        <p:txBody>
          <a:bodyPr>
            <a:normAutofit/>
          </a:bodyPr>
          <a:lstStyle/>
          <a:p>
            <a:r>
              <a:rPr lang="en-US" sz="4000" b="1" dirty="0">
                <a:solidFill>
                  <a:srgbClr val="FF0000"/>
                </a:solidFill>
              </a:rPr>
              <a:t>Cocaine </a:t>
            </a:r>
          </a:p>
        </p:txBody>
      </p:sp>
      <p:sp>
        <p:nvSpPr>
          <p:cNvPr id="3" name="Content Placeholder 2">
            <a:extLst>
              <a:ext uri="{FF2B5EF4-FFF2-40B4-BE49-F238E27FC236}">
                <a16:creationId xmlns:a16="http://schemas.microsoft.com/office/drawing/2014/main" id="{2D88A1BA-E8FA-5C77-2ADA-F66D79B631A3}"/>
              </a:ext>
            </a:extLst>
          </p:cNvPr>
          <p:cNvSpPr>
            <a:spLocks noGrp="1"/>
          </p:cNvSpPr>
          <p:nvPr>
            <p:ph idx="1"/>
          </p:nvPr>
        </p:nvSpPr>
        <p:spPr>
          <a:xfrm>
            <a:off x="331305" y="2040835"/>
            <a:ext cx="9462052" cy="4003606"/>
          </a:xfrm>
        </p:spPr>
        <p:txBody>
          <a:bodyPr>
            <a:normAutofit/>
          </a:bodyPr>
          <a:lstStyle/>
          <a:p>
            <a:pPr algn="l" rtl="0">
              <a:buClrTx/>
              <a:buFont typeface="Arial" panose="020B0604020202020204" pitchFamily="34" charset="0"/>
              <a:buChar char="•"/>
            </a:pPr>
            <a:r>
              <a:rPr lang="en-US" sz="2200" b="1" i="0" u="none" strike="noStrike" baseline="0" dirty="0">
                <a:latin typeface="+mj-lt"/>
              </a:rPr>
              <a:t>Cocaine blocks the reuptake of dopamine, epinephrine, and norepinephrine from the synaptic cleft, causing its stimulant effect</a:t>
            </a:r>
          </a:p>
          <a:p>
            <a:pPr algn="l" rtl="0">
              <a:buClrTx/>
              <a:buFont typeface="Arial" panose="020B0604020202020204" pitchFamily="34" charset="0"/>
              <a:buChar char="•"/>
            </a:pPr>
            <a:r>
              <a:rPr lang="en-US" sz="2200" b="1" i="0" u="none" strike="noStrike" baseline="0" dirty="0">
                <a:solidFill>
                  <a:srgbClr val="FF0000"/>
                </a:solidFill>
                <a:latin typeface="+mj-lt"/>
              </a:rPr>
              <a:t>Overdose</a:t>
            </a:r>
            <a:r>
              <a:rPr lang="en-US" sz="2200" b="1" i="0" u="none" strike="noStrike" baseline="0" dirty="0">
                <a:latin typeface="+mj-lt"/>
              </a:rPr>
              <a:t> can cause : death secondary to cardiac arrhythmia, MI , seizure, or respiratory depression.</a:t>
            </a:r>
          </a:p>
          <a:p>
            <a:pPr algn="l" rtl="0">
              <a:buClrTx/>
              <a:buFont typeface="Arial" panose="020B0604020202020204" pitchFamily="34" charset="0"/>
              <a:buChar char="•"/>
            </a:pPr>
            <a:r>
              <a:rPr lang="en-US" sz="2200" b="1" i="0" u="none" strike="noStrike" baseline="0" dirty="0">
                <a:solidFill>
                  <a:srgbClr val="FF0000"/>
                </a:solidFill>
                <a:latin typeface="+mj-lt"/>
              </a:rPr>
              <a:t>Treatment of cocaine use disorder :</a:t>
            </a:r>
          </a:p>
          <a:p>
            <a:pPr algn="l" rtl="0">
              <a:buClrTx/>
              <a:buFont typeface="Courier New" panose="02070309020205020404" pitchFamily="49" charset="0"/>
              <a:buChar char="o"/>
            </a:pPr>
            <a:r>
              <a:rPr lang="en-US" sz="2200" b="1" i="0" u="none" strike="noStrike" baseline="0" dirty="0">
                <a:latin typeface="+mj-lt"/>
              </a:rPr>
              <a:t>There is no (FDA)-approved pharmacotherapy for cocaine use disorder.</a:t>
            </a:r>
          </a:p>
          <a:p>
            <a:pPr algn="l" rtl="0">
              <a:buClrTx/>
              <a:buFont typeface="Courier New" panose="02070309020205020404" pitchFamily="49" charset="0"/>
              <a:buChar char="o"/>
            </a:pPr>
            <a:r>
              <a:rPr lang="en-US" sz="2200" b="1" i="0" u="none" strike="noStrike" baseline="0" dirty="0">
                <a:latin typeface="+mj-lt"/>
              </a:rPr>
              <a:t>Off-label medications are sometimes used as naltrexone</a:t>
            </a:r>
            <a:r>
              <a:rPr lang="en-US" sz="2200" b="1" dirty="0">
                <a:latin typeface="+mj-lt"/>
              </a:rPr>
              <a:t> .</a:t>
            </a:r>
            <a:r>
              <a:rPr lang="en-US" sz="2200" b="1" i="0" u="none" strike="noStrike" baseline="0" dirty="0">
                <a:latin typeface="+mj-lt"/>
              </a:rPr>
              <a:t> </a:t>
            </a:r>
          </a:p>
          <a:p>
            <a:pPr algn="l" rtl="0">
              <a:buClrTx/>
              <a:buFont typeface="Courier New" panose="02070309020205020404" pitchFamily="49" charset="0"/>
              <a:buChar char="o"/>
            </a:pPr>
            <a:r>
              <a:rPr lang="fr-FR" sz="2200" b="1" i="0" u="none" strike="noStrike" baseline="0" dirty="0" err="1">
                <a:latin typeface="+mj-lt"/>
              </a:rPr>
              <a:t>Psychological</a:t>
            </a:r>
            <a:r>
              <a:rPr lang="fr-FR" sz="2200" b="1" i="0" u="none" strike="noStrike" baseline="0" dirty="0">
                <a:latin typeface="+mj-lt"/>
              </a:rPr>
              <a:t> interventions</a:t>
            </a:r>
            <a:r>
              <a:rPr lang="en-US" sz="2200" b="1" i="0" u="none" strike="noStrike" baseline="0" dirty="0">
                <a:latin typeface="+mj-lt"/>
              </a:rPr>
              <a:t> are the mainstay of treatment</a:t>
            </a:r>
            <a:r>
              <a:rPr lang="en-US" sz="2200" b="1" i="0" u="none" strike="noStrike" baseline="0" dirty="0">
                <a:latin typeface="WarnockPro-Light"/>
              </a:rPr>
              <a:t>. </a:t>
            </a:r>
          </a:p>
          <a:p>
            <a:pPr>
              <a:buClrTx/>
              <a:buFont typeface="Arial" panose="020B0604020202020204" pitchFamily="34" charset="0"/>
              <a:buChar char="•"/>
            </a:pPr>
            <a:endParaRPr lang="en-US" sz="2200" dirty="0">
              <a:latin typeface="WarnockPro-Light"/>
            </a:endParaRPr>
          </a:p>
          <a:p>
            <a:pPr>
              <a:buClrTx/>
              <a:buFont typeface="Arial" panose="020B0604020202020204" pitchFamily="34" charset="0"/>
              <a:buChar char="•"/>
            </a:pPr>
            <a:endParaRPr lang="en-US" sz="2200" b="0" i="0" u="none" strike="noStrike" baseline="0" dirty="0">
              <a:latin typeface="WarnockPro-Light"/>
            </a:endParaRPr>
          </a:p>
          <a:p>
            <a:pPr>
              <a:buClrTx/>
              <a:buFont typeface="Arial" panose="020B0604020202020204" pitchFamily="34" charset="0"/>
              <a:buChar char="•"/>
            </a:pPr>
            <a:endParaRPr lang="en-US" sz="2200" dirty="0">
              <a:latin typeface="WarnockPro-Light"/>
            </a:endParaRPr>
          </a:p>
          <a:p>
            <a:pPr>
              <a:buClrTx/>
              <a:buFont typeface="Arial" panose="020B0604020202020204" pitchFamily="34" charset="0"/>
              <a:buChar char="•"/>
            </a:pPr>
            <a:endParaRPr lang="en-US" sz="2200" b="0" i="0" u="none" strike="noStrike" baseline="0" dirty="0">
              <a:latin typeface="WarnockPro-Light"/>
            </a:endParaRPr>
          </a:p>
          <a:p>
            <a:pPr>
              <a:buClrTx/>
              <a:buFont typeface="Arial" panose="020B0604020202020204" pitchFamily="34" charset="0"/>
              <a:buChar char="•"/>
            </a:pPr>
            <a:endParaRPr lang="en-US" sz="2200" b="0" i="0" u="none" strike="noStrike" baseline="0" dirty="0">
              <a:latin typeface="WarnockPro-Light"/>
            </a:endParaRPr>
          </a:p>
        </p:txBody>
      </p:sp>
      <p:pic>
        <p:nvPicPr>
          <p:cNvPr id="4" name="Picture 3"/>
          <p:cNvPicPr>
            <a:picLocks noChangeAspect="1"/>
          </p:cNvPicPr>
          <p:nvPr/>
        </p:nvPicPr>
        <p:blipFill>
          <a:blip r:embed="rId2"/>
          <a:stretch>
            <a:fillRect/>
          </a:stretch>
        </p:blipFill>
        <p:spPr>
          <a:xfrm>
            <a:off x="8642696" y="4651512"/>
            <a:ext cx="3350522" cy="2054087"/>
          </a:xfrm>
          <a:prstGeom prst="rect">
            <a:avLst/>
          </a:prstGeom>
        </p:spPr>
      </p:pic>
    </p:spTree>
    <p:extLst>
      <p:ext uri="{BB962C8B-B14F-4D97-AF65-F5344CB8AC3E}">
        <p14:creationId xmlns:p14="http://schemas.microsoft.com/office/powerpoint/2010/main" val="2710709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780858-AE0D-71DD-CD33-B4B7A58241EA}"/>
              </a:ext>
            </a:extLst>
          </p:cNvPr>
          <p:cNvSpPr>
            <a:spLocks noGrp="1"/>
          </p:cNvSpPr>
          <p:nvPr>
            <p:ph idx="1"/>
          </p:nvPr>
        </p:nvSpPr>
        <p:spPr>
          <a:xfrm>
            <a:off x="871728" y="1073427"/>
            <a:ext cx="10168128" cy="5031282"/>
          </a:xfrm>
        </p:spPr>
        <p:txBody>
          <a:bodyPr>
            <a:normAutofit/>
          </a:bodyPr>
          <a:lstStyle/>
          <a:p>
            <a:pPr marL="0" indent="0" algn="ctr">
              <a:buClr>
                <a:schemeClr val="tx1"/>
              </a:buClr>
              <a:buNone/>
            </a:pPr>
            <a:r>
              <a:rPr lang="en-US" sz="2200" b="1" dirty="0">
                <a:latin typeface="WarnockPro-Light"/>
              </a:rPr>
              <a:t>    </a:t>
            </a:r>
            <a:r>
              <a:rPr lang="en-US" sz="3200" b="1" dirty="0">
                <a:solidFill>
                  <a:srgbClr val="FF0000"/>
                </a:solidFill>
                <a:latin typeface="+mj-lt"/>
              </a:rPr>
              <a:t>Cocaine Withdrawal</a:t>
            </a:r>
          </a:p>
          <a:p>
            <a:pPr marL="0" indent="0" algn="l" rtl="0">
              <a:buClr>
                <a:schemeClr val="tx1"/>
              </a:buClr>
              <a:buNone/>
            </a:pPr>
            <a:endParaRPr lang="en-US" sz="3200" b="1" i="0" u="none" strike="noStrike" baseline="0" dirty="0">
              <a:solidFill>
                <a:srgbClr val="FF0000"/>
              </a:solidFill>
              <a:latin typeface="WarnockPro-Light"/>
            </a:endParaRPr>
          </a:p>
          <a:p>
            <a:pPr algn="l" rtl="0">
              <a:buClr>
                <a:schemeClr val="tx1"/>
              </a:buClr>
            </a:pPr>
            <a:r>
              <a:rPr lang="en-US" sz="2200" b="1" i="0" u="none" strike="noStrike" baseline="0" dirty="0">
                <a:latin typeface="+mj-lt"/>
              </a:rPr>
              <a:t>Abrupt abstinence is not life threatening.</a:t>
            </a:r>
          </a:p>
          <a:p>
            <a:pPr algn="l" rtl="0">
              <a:buClr>
                <a:schemeClr val="tx1"/>
              </a:buClr>
            </a:pPr>
            <a:r>
              <a:rPr lang="fr-FR" sz="2200" b="1" i="0" u="none" strike="noStrike" baseline="0" dirty="0">
                <a:latin typeface="+mj-lt"/>
              </a:rPr>
              <a:t>causes post-intoxication </a:t>
            </a:r>
            <a:r>
              <a:rPr lang="fr-FR" sz="2200" b="1" i="0" u="none" strike="noStrike" baseline="0" dirty="0" err="1">
                <a:latin typeface="+mj-lt"/>
              </a:rPr>
              <a:t>depression</a:t>
            </a:r>
            <a:r>
              <a:rPr lang="fr-FR" sz="2200" b="1" i="0" u="none" strike="noStrike" baseline="0" dirty="0">
                <a:latin typeface="+mj-lt"/>
              </a:rPr>
              <a:t> </a:t>
            </a:r>
            <a:r>
              <a:rPr lang="fr-FR" sz="2200" b="1" dirty="0">
                <a:latin typeface="+mj-lt"/>
              </a:rPr>
              <a:t>.</a:t>
            </a:r>
            <a:endParaRPr lang="fr-FR" sz="2200" b="1" i="0" u="none" strike="noStrike" baseline="0" dirty="0">
              <a:latin typeface="+mj-lt"/>
            </a:endParaRPr>
          </a:p>
          <a:p>
            <a:pPr algn="l" rtl="0">
              <a:buClr>
                <a:schemeClr val="tx1"/>
              </a:buClr>
            </a:pPr>
            <a:r>
              <a:rPr lang="en-US" sz="2200" b="1" i="0" u="none" strike="noStrike" baseline="0" dirty="0">
                <a:latin typeface="+mj-lt"/>
              </a:rPr>
              <a:t>Occasionally, these patients can become suicidal.</a:t>
            </a:r>
          </a:p>
          <a:p>
            <a:pPr algn="l" rtl="0">
              <a:buClr>
                <a:schemeClr val="tx1"/>
              </a:buClr>
            </a:pPr>
            <a:r>
              <a:rPr lang="en-US" sz="2200" b="1" i="0" u="none" strike="noStrike" baseline="0" dirty="0">
                <a:latin typeface="+mj-lt"/>
              </a:rPr>
              <a:t> With mild-to-moderate cocaine use, withdrawal symptoms resolve within 72 hours; with heavy, chronic use, they may last for 1–2 weeks.</a:t>
            </a:r>
          </a:p>
          <a:p>
            <a:pPr algn="l" rtl="0">
              <a:buClr>
                <a:schemeClr val="tx1"/>
              </a:buClr>
            </a:pPr>
            <a:r>
              <a:rPr lang="en-US" sz="2200" b="1" i="0" u="none" strike="noStrike" baseline="0" dirty="0">
                <a:solidFill>
                  <a:srgbClr val="FF0000"/>
                </a:solidFill>
                <a:latin typeface="+mj-lt"/>
              </a:rPr>
              <a:t>Treatment</a:t>
            </a:r>
            <a:r>
              <a:rPr lang="en-US" sz="2200" b="1" i="0" u="none" strike="noStrike" baseline="0" dirty="0">
                <a:latin typeface="+mj-lt"/>
              </a:rPr>
              <a:t> is supportive, but severe psychiatric symptoms may warrant hospitalization.</a:t>
            </a:r>
            <a:r>
              <a:rPr lang="en-US" sz="2200" b="1" dirty="0">
                <a:latin typeface="+mj-lt"/>
              </a:rPr>
              <a:t>    </a:t>
            </a:r>
            <a:endParaRPr lang="en-US" sz="2200" b="1" i="0" u="none" strike="noStrike" baseline="0" dirty="0">
              <a:latin typeface="+mj-lt"/>
            </a:endParaRPr>
          </a:p>
          <a:p>
            <a:pPr>
              <a:buClr>
                <a:schemeClr val="tx1"/>
              </a:buClr>
            </a:pPr>
            <a:endParaRPr lang="en-US" sz="2200" dirty="0"/>
          </a:p>
        </p:txBody>
      </p:sp>
    </p:spTree>
    <p:extLst>
      <p:ext uri="{BB962C8B-B14F-4D97-AF65-F5344CB8AC3E}">
        <p14:creationId xmlns:p14="http://schemas.microsoft.com/office/powerpoint/2010/main" val="3706133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rtl="0"/>
            <a:r>
              <a:rPr lang="en-US" sz="6000" dirty="0"/>
              <a:t>Thank you </a:t>
            </a:r>
            <a:endParaRPr lang="ar-JO" sz="6000" dirty="0"/>
          </a:p>
        </p:txBody>
      </p:sp>
      <p:pic>
        <p:nvPicPr>
          <p:cNvPr id="2" name="صورة 1">
            <a:extLst>
              <a:ext uri="{FF2B5EF4-FFF2-40B4-BE49-F238E27FC236}">
                <a16:creationId xmlns:a16="http://schemas.microsoft.com/office/drawing/2014/main" id="{DE0E46BF-4C3F-E1D4-98AE-F232A7CB4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79" y="-340732"/>
            <a:ext cx="12355979" cy="8211002"/>
          </a:xfrm>
          <a:prstGeom prst="rect">
            <a:avLst/>
          </a:prstGeom>
        </p:spPr>
      </p:pic>
    </p:spTree>
    <p:extLst>
      <p:ext uri="{BB962C8B-B14F-4D97-AF65-F5344CB8AC3E}">
        <p14:creationId xmlns:p14="http://schemas.microsoft.com/office/powerpoint/2010/main" val="3498779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75DA-809B-FBA0-AF0D-88844ED82555}"/>
              </a:ext>
            </a:extLst>
          </p:cNvPr>
          <p:cNvSpPr>
            <a:spLocks noGrp="1"/>
          </p:cNvSpPr>
          <p:nvPr>
            <p:ph type="title"/>
          </p:nvPr>
        </p:nvSpPr>
        <p:spPr>
          <a:xfrm>
            <a:off x="838200" y="0"/>
            <a:ext cx="10515600" cy="1325563"/>
          </a:xfrm>
        </p:spPr>
        <p:txBody>
          <a:bodyPr/>
          <a:lstStyle/>
          <a:p>
            <a:pPr algn="ctr"/>
            <a:r>
              <a:rPr lang="en-US" b="1" dirty="0">
                <a:highlight>
                  <a:srgbClr val="FFFF00"/>
                </a:highlight>
              </a:rPr>
              <a:t>Important definitions :</a:t>
            </a:r>
          </a:p>
        </p:txBody>
      </p:sp>
      <p:sp>
        <p:nvSpPr>
          <p:cNvPr id="3" name="Content Placeholder 2">
            <a:extLst>
              <a:ext uri="{FF2B5EF4-FFF2-40B4-BE49-F238E27FC236}">
                <a16:creationId xmlns:a16="http://schemas.microsoft.com/office/drawing/2014/main" id="{DAEE72E8-9002-0CAE-0435-B6BF357A7AC1}"/>
              </a:ext>
            </a:extLst>
          </p:cNvPr>
          <p:cNvSpPr>
            <a:spLocks noGrp="1"/>
          </p:cNvSpPr>
          <p:nvPr>
            <p:ph idx="1"/>
          </p:nvPr>
        </p:nvSpPr>
        <p:spPr>
          <a:xfrm>
            <a:off x="261257" y="984069"/>
            <a:ext cx="11530149" cy="5756366"/>
          </a:xfrm>
        </p:spPr>
        <p:txBody>
          <a:bodyPr>
            <a:normAutofit lnSpcReduction="10000"/>
          </a:bodyPr>
          <a:lstStyle/>
          <a:p>
            <a:r>
              <a:rPr lang="en-US" sz="2800" b="1" dirty="0">
                <a:solidFill>
                  <a:srgbClr val="FF0000"/>
                </a:solidFill>
                <a:highlight>
                  <a:srgbClr val="FFFF00"/>
                </a:highlight>
              </a:rPr>
              <a:t>Intoxication</a:t>
            </a:r>
            <a:r>
              <a:rPr lang="en-US" sz="2800" b="1" dirty="0">
                <a:solidFill>
                  <a:srgbClr val="FF0000"/>
                </a:solidFill>
              </a:rPr>
              <a:t>: </a:t>
            </a:r>
            <a:r>
              <a:rPr lang="en-US" sz="2800" b="1" dirty="0"/>
              <a:t>a temporary condition caused by under influence of a substance that make a specific mix of sign and symptoms.</a:t>
            </a:r>
          </a:p>
          <a:p>
            <a:r>
              <a:rPr lang="en-US" sz="2800" b="1" dirty="0">
                <a:solidFill>
                  <a:srgbClr val="FF0000"/>
                </a:solidFill>
                <a:highlight>
                  <a:srgbClr val="FFFF00"/>
                </a:highlight>
              </a:rPr>
              <a:t>Withdrawal</a:t>
            </a:r>
            <a:r>
              <a:rPr lang="en-US" sz="2800" b="1" dirty="0">
                <a:solidFill>
                  <a:srgbClr val="FF0000"/>
                </a:solidFill>
              </a:rPr>
              <a:t>: </a:t>
            </a:r>
            <a:r>
              <a:rPr lang="en-US" sz="2800" b="1" dirty="0"/>
              <a:t>a condition characterized by behavioral, physiological, and cognitive changes caused by a sudden reduction or cessation of substance intake after a prolonged period of heavy intake; usually occurs in association with substance use disorders </a:t>
            </a:r>
          </a:p>
          <a:p>
            <a:r>
              <a:rPr lang="en-US" sz="2800" b="1" dirty="0"/>
              <a:t> Often , withdrawal symptoms  are the opposite of intoxication effects</a:t>
            </a:r>
          </a:p>
          <a:p>
            <a:endParaRPr lang="ar-JO" sz="2800" b="1" dirty="0"/>
          </a:p>
          <a:p>
            <a:r>
              <a:rPr lang="en-US" sz="2800" dirty="0"/>
              <a:t> </a:t>
            </a:r>
            <a:r>
              <a:rPr lang="en-US" sz="2800" b="1" dirty="0">
                <a:solidFill>
                  <a:srgbClr val="FF0000"/>
                </a:solidFill>
                <a:highlight>
                  <a:srgbClr val="FFFF00"/>
                </a:highlight>
              </a:rPr>
              <a:t>Tolerance</a:t>
            </a:r>
            <a:r>
              <a:rPr lang="en-US" sz="2800" b="1" dirty="0">
                <a:solidFill>
                  <a:srgbClr val="FF0000"/>
                </a:solidFill>
              </a:rPr>
              <a:t> </a:t>
            </a:r>
            <a:r>
              <a:rPr lang="en-US" sz="2800" b="1" dirty="0"/>
              <a:t>: the need to continuously increase the dose of a substance to achieve the same desired effect </a:t>
            </a:r>
            <a:endParaRPr lang="ar-JO" sz="2800" b="1" dirty="0"/>
          </a:p>
          <a:p>
            <a:r>
              <a:rPr lang="en-US" sz="2800" b="1" dirty="0">
                <a:solidFill>
                  <a:srgbClr val="FF0000"/>
                </a:solidFill>
                <a:highlight>
                  <a:srgbClr val="FFFF00"/>
                </a:highlight>
              </a:rPr>
              <a:t>Addiction</a:t>
            </a:r>
            <a:r>
              <a:rPr lang="en-US" sz="2800" b="1" dirty="0"/>
              <a:t> : the repeated and increased use of a substance, which gives rise to symptoms of distress and irresistible urge to use the agent again which leads to physical and mental deterioration (refers to the inability to control the use of drugs or alcohol )</a:t>
            </a:r>
          </a:p>
          <a:p>
            <a:endParaRPr lang="en-US" sz="2700" dirty="0"/>
          </a:p>
        </p:txBody>
      </p:sp>
    </p:spTree>
    <p:extLst>
      <p:ext uri="{BB962C8B-B14F-4D97-AF65-F5344CB8AC3E}">
        <p14:creationId xmlns:p14="http://schemas.microsoft.com/office/powerpoint/2010/main" val="1232305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E43FF-7556-9C07-62BD-10AF70A7BEAC}"/>
              </a:ext>
            </a:extLst>
          </p:cNvPr>
          <p:cNvSpPr>
            <a:spLocks noGrp="1"/>
          </p:cNvSpPr>
          <p:nvPr>
            <p:ph type="title"/>
          </p:nvPr>
        </p:nvSpPr>
        <p:spPr>
          <a:xfrm>
            <a:off x="629195" y="0"/>
            <a:ext cx="10515600" cy="1325563"/>
          </a:xfrm>
        </p:spPr>
        <p:txBody>
          <a:bodyPr/>
          <a:lstStyle/>
          <a:p>
            <a:pPr algn="ctr"/>
            <a:r>
              <a:rPr lang="en-US" sz="4400" b="1" dirty="0">
                <a:highlight>
                  <a:srgbClr val="FFFF00"/>
                </a:highlight>
              </a:rPr>
              <a:t>DIAGNOSIS</a:t>
            </a:r>
            <a:endParaRPr lang="en-US" b="1" dirty="0"/>
          </a:p>
        </p:txBody>
      </p:sp>
      <p:sp>
        <p:nvSpPr>
          <p:cNvPr id="3" name="Content Placeholder 2">
            <a:extLst>
              <a:ext uri="{FF2B5EF4-FFF2-40B4-BE49-F238E27FC236}">
                <a16:creationId xmlns:a16="http://schemas.microsoft.com/office/drawing/2014/main" id="{8BADEEAF-D196-B79E-5917-C83867948482}"/>
              </a:ext>
            </a:extLst>
          </p:cNvPr>
          <p:cNvSpPr>
            <a:spLocks noGrp="1"/>
          </p:cNvSpPr>
          <p:nvPr>
            <p:ph idx="1"/>
          </p:nvPr>
        </p:nvSpPr>
        <p:spPr>
          <a:xfrm>
            <a:off x="174171" y="949235"/>
            <a:ext cx="11897755" cy="5765074"/>
          </a:xfrm>
        </p:spPr>
        <p:txBody>
          <a:bodyPr/>
          <a:lstStyle/>
          <a:p>
            <a:r>
              <a:rPr lang="en-US" b="1" dirty="0"/>
              <a:t>(</a:t>
            </a:r>
            <a:r>
              <a:rPr lang="en-US" b="1" dirty="0">
                <a:solidFill>
                  <a:srgbClr val="FF0000"/>
                </a:solidFill>
              </a:rPr>
              <a:t>≥ 2 features</a:t>
            </a:r>
            <a:r>
              <a:rPr lang="en-US" b="1" dirty="0"/>
              <a:t> must occur </a:t>
            </a:r>
            <a:r>
              <a:rPr lang="en-US" b="1" dirty="0">
                <a:solidFill>
                  <a:srgbClr val="FF0000"/>
                </a:solidFill>
              </a:rPr>
              <a:t>within 1 year</a:t>
            </a:r>
            <a:r>
              <a:rPr lang="en-US" b="1" dirty="0"/>
              <a:t> to fulfill the DSM-V criteria)</a:t>
            </a:r>
          </a:p>
          <a:p>
            <a:pPr lvl="1" algn="l" rtl="0"/>
            <a:r>
              <a:rPr lang="en-US" sz="2500" b="1" dirty="0">
                <a:solidFill>
                  <a:srgbClr val="FF0000"/>
                </a:solidFill>
                <a:highlight>
                  <a:srgbClr val="FFFF00"/>
                </a:highlight>
              </a:rPr>
              <a:t>Impaired control</a:t>
            </a:r>
          </a:p>
          <a:p>
            <a:pPr lvl="2" algn="l" rtl="0"/>
            <a:r>
              <a:rPr lang="en-US" sz="2200" b="1" dirty="0"/>
              <a:t>1- Using a substance in</a:t>
            </a:r>
            <a:r>
              <a:rPr lang="en-US" sz="2200" b="1" dirty="0">
                <a:solidFill>
                  <a:srgbClr val="C00000"/>
                </a:solidFill>
              </a:rPr>
              <a:t> larger amounts</a:t>
            </a:r>
            <a:r>
              <a:rPr lang="en-US" sz="2200" b="1" dirty="0"/>
              <a:t> and/or for a </a:t>
            </a:r>
            <a:r>
              <a:rPr lang="en-US" sz="2200" b="1" dirty="0">
                <a:solidFill>
                  <a:srgbClr val="C00000"/>
                </a:solidFill>
              </a:rPr>
              <a:t>longer time </a:t>
            </a:r>
            <a:r>
              <a:rPr lang="en-US" sz="2200" b="1" dirty="0"/>
              <a:t>than originally intended.</a:t>
            </a:r>
          </a:p>
          <a:p>
            <a:pPr lvl="2" algn="l" rtl="0"/>
            <a:r>
              <a:rPr lang="en-US" sz="2200" b="1" dirty="0"/>
              <a:t>2- Repeated </a:t>
            </a:r>
            <a:r>
              <a:rPr lang="en-US" sz="2200" b="1" dirty="0">
                <a:solidFill>
                  <a:srgbClr val="C00000"/>
                </a:solidFill>
              </a:rPr>
              <a:t>failed attempts to cut down </a:t>
            </a:r>
            <a:r>
              <a:rPr lang="en-US" sz="2200" b="1" dirty="0"/>
              <a:t>on use.</a:t>
            </a:r>
          </a:p>
          <a:p>
            <a:pPr lvl="2" algn="l" rtl="0"/>
            <a:r>
              <a:rPr lang="en-US" sz="2200" b="1" dirty="0"/>
              <a:t>3- A great deal of </a:t>
            </a:r>
            <a:r>
              <a:rPr lang="en-US" sz="2200" b="1" dirty="0">
                <a:solidFill>
                  <a:srgbClr val="C00000"/>
                </a:solidFill>
              </a:rPr>
              <a:t>time spent on substance-related </a:t>
            </a:r>
            <a:r>
              <a:rPr lang="en-US" sz="2200" b="1" dirty="0"/>
              <a:t>activities (e.g., seeking out , buying, using , recovering from use)</a:t>
            </a:r>
          </a:p>
          <a:p>
            <a:pPr lvl="2" algn="l" rtl="0"/>
            <a:r>
              <a:rPr lang="en-US" sz="2200" b="1" dirty="0"/>
              <a:t>4- Intense desire to obtain and use substance (</a:t>
            </a:r>
            <a:r>
              <a:rPr lang="en-US" sz="2200" b="1" dirty="0">
                <a:solidFill>
                  <a:srgbClr val="C00000"/>
                </a:solidFill>
              </a:rPr>
              <a:t>craving</a:t>
            </a:r>
            <a:r>
              <a:rPr lang="en-US" sz="2200" b="1" dirty="0"/>
              <a:t>).</a:t>
            </a:r>
          </a:p>
          <a:p>
            <a:pPr marL="914400" lvl="2" indent="0" algn="l" rtl="0">
              <a:buNone/>
            </a:pPr>
            <a:endParaRPr lang="en-GB" sz="1800" b="1" dirty="0"/>
          </a:p>
          <a:p>
            <a:pPr lvl="2" algn="l" rtl="0"/>
            <a:r>
              <a:rPr lang="en-US" sz="2500" b="1" dirty="0">
                <a:solidFill>
                  <a:srgbClr val="FF0000"/>
                </a:solidFill>
                <a:highlight>
                  <a:srgbClr val="FFFF00"/>
                </a:highlight>
              </a:rPr>
              <a:t>Social impairment</a:t>
            </a:r>
          </a:p>
          <a:p>
            <a:pPr lvl="2" algn="l" rtl="0"/>
            <a:r>
              <a:rPr lang="en-US" b="1" dirty="0"/>
              <a:t>1</a:t>
            </a:r>
            <a:r>
              <a:rPr lang="ar-SA" b="1" dirty="0"/>
              <a:t>(</a:t>
            </a:r>
            <a:r>
              <a:rPr lang="en-US" sz="2200" b="1" dirty="0"/>
              <a:t>Problems </a:t>
            </a:r>
            <a:r>
              <a:rPr lang="en-US" sz="2200" b="1" dirty="0">
                <a:solidFill>
                  <a:srgbClr val="C00000"/>
                </a:solidFill>
              </a:rPr>
              <a:t>fulfilling work </a:t>
            </a:r>
            <a:r>
              <a:rPr lang="en-US" sz="2200" b="1" dirty="0"/>
              <a:t>, school , family, or social obligations (e.g., not attending work or school, neglecting children or partner).</a:t>
            </a:r>
          </a:p>
          <a:p>
            <a:pPr lvl="2" algn="l" rtl="0"/>
            <a:r>
              <a:rPr lang="en-GB" sz="2200" b="1" dirty="0"/>
              <a:t>2)</a:t>
            </a:r>
            <a:r>
              <a:rPr lang="en-US" sz="2200" b="1" dirty="0"/>
              <a:t> Problems with </a:t>
            </a:r>
            <a:r>
              <a:rPr lang="en-US" sz="2200" b="1" dirty="0">
                <a:solidFill>
                  <a:srgbClr val="C00000"/>
                </a:solidFill>
              </a:rPr>
              <a:t>interpersonal relationships </a:t>
            </a:r>
            <a:r>
              <a:rPr lang="en-US" sz="2200" b="1" dirty="0"/>
              <a:t>directly related to substance use (withdrawal from relationships, marital issues).</a:t>
            </a:r>
          </a:p>
          <a:p>
            <a:pPr lvl="2" algn="l" rtl="0"/>
            <a:r>
              <a:rPr lang="en-GB" sz="2200" b="1" dirty="0"/>
              <a:t>3)</a:t>
            </a:r>
            <a:r>
              <a:rPr lang="en-US" sz="2200" b="1" dirty="0"/>
              <a:t> Reduced social, occupational, and recreational </a:t>
            </a:r>
            <a:r>
              <a:rPr lang="en-US" sz="2200" b="1" dirty="0">
                <a:solidFill>
                  <a:srgbClr val="C00000"/>
                </a:solidFill>
              </a:rPr>
              <a:t>activities</a:t>
            </a:r>
            <a:r>
              <a:rPr lang="en-US" sz="2200" b="1" dirty="0"/>
              <a:t> (e.g., less time socializing with friends, neglecting hobbies).</a:t>
            </a:r>
            <a:endParaRPr lang="en-US" sz="2200" dirty="0"/>
          </a:p>
        </p:txBody>
      </p:sp>
    </p:spTree>
    <p:extLst>
      <p:ext uri="{BB962C8B-B14F-4D97-AF65-F5344CB8AC3E}">
        <p14:creationId xmlns:p14="http://schemas.microsoft.com/office/powerpoint/2010/main" val="2107411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50364-CACC-E3F6-173A-4F86E1CD9A84}"/>
              </a:ext>
            </a:extLst>
          </p:cNvPr>
          <p:cNvSpPr>
            <a:spLocks noGrp="1"/>
          </p:cNvSpPr>
          <p:nvPr>
            <p:ph type="title"/>
          </p:nvPr>
        </p:nvSpPr>
        <p:spPr/>
        <p:txBody>
          <a:bodyPr/>
          <a:lstStyle/>
          <a:p>
            <a:pPr algn="ctr"/>
            <a:r>
              <a:rPr lang="en-US" sz="4400" b="1" dirty="0">
                <a:highlight>
                  <a:srgbClr val="FFFF00"/>
                </a:highlight>
              </a:rPr>
              <a:t>DIAGNOSIS</a:t>
            </a:r>
            <a:endParaRPr lang="en-US" dirty="0">
              <a:highlight>
                <a:srgbClr val="FFFF00"/>
              </a:highlight>
            </a:endParaRPr>
          </a:p>
        </p:txBody>
      </p:sp>
      <p:sp>
        <p:nvSpPr>
          <p:cNvPr id="4" name="Content Placeholder 3">
            <a:extLst>
              <a:ext uri="{FF2B5EF4-FFF2-40B4-BE49-F238E27FC236}">
                <a16:creationId xmlns:a16="http://schemas.microsoft.com/office/drawing/2014/main" id="{0289C951-3BE2-6FE3-9E4D-E2A489CE7B9B}"/>
              </a:ext>
            </a:extLst>
          </p:cNvPr>
          <p:cNvSpPr>
            <a:spLocks noGrp="1"/>
          </p:cNvSpPr>
          <p:nvPr>
            <p:ph idx="1"/>
          </p:nvPr>
        </p:nvSpPr>
        <p:spPr>
          <a:xfrm>
            <a:off x="444137" y="1314994"/>
            <a:ext cx="10909663" cy="4861969"/>
          </a:xfrm>
        </p:spPr>
        <p:txBody>
          <a:bodyPr/>
          <a:lstStyle/>
          <a:p>
            <a:pPr lvl="1" algn="l" rtl="0"/>
            <a:r>
              <a:rPr lang="en-US" sz="2800" b="1" u="sng" dirty="0">
                <a:solidFill>
                  <a:srgbClr val="FF0000"/>
                </a:solidFill>
                <a:highlight>
                  <a:srgbClr val="FFFF00"/>
                </a:highlight>
              </a:rPr>
              <a:t>Risky use</a:t>
            </a:r>
          </a:p>
          <a:p>
            <a:pPr lvl="2" algn="l" rtl="0"/>
            <a:r>
              <a:rPr lang="en-GB" b="1" dirty="0"/>
              <a:t>1)</a:t>
            </a:r>
            <a:r>
              <a:rPr lang="en-US" sz="2000" b="1" dirty="0"/>
              <a:t>Use in </a:t>
            </a:r>
            <a:r>
              <a:rPr lang="en-US" sz="2000" b="1" dirty="0">
                <a:solidFill>
                  <a:srgbClr val="C00000"/>
                </a:solidFill>
              </a:rPr>
              <a:t>physically hazardous </a:t>
            </a:r>
            <a:r>
              <a:rPr lang="en-US" sz="2000" b="1" dirty="0"/>
              <a:t>situations (e.g., driving a car under the influence, operating heavy machinery).</a:t>
            </a:r>
          </a:p>
          <a:p>
            <a:pPr lvl="2" algn="l" rtl="0"/>
            <a:r>
              <a:rPr lang="en-GB" b="1" dirty="0"/>
              <a:t>2)</a:t>
            </a:r>
            <a:r>
              <a:rPr lang="en-US" sz="2000" b="1" dirty="0"/>
              <a:t>Continued use </a:t>
            </a:r>
            <a:r>
              <a:rPr lang="en-US" sz="2000" b="1" dirty="0">
                <a:solidFill>
                  <a:srgbClr val="C00000"/>
                </a:solidFill>
              </a:rPr>
              <a:t>despite awareness of problems </a:t>
            </a:r>
            <a:r>
              <a:rPr lang="en-US" sz="2000" b="1" dirty="0"/>
              <a:t>related to or exacerbated by substance use (e.g., continued alcohol use despite having cirrhosis).</a:t>
            </a:r>
          </a:p>
          <a:p>
            <a:pPr lvl="2" algn="l" rtl="0"/>
            <a:endParaRPr lang="en-US" sz="2000" b="1" dirty="0"/>
          </a:p>
          <a:p>
            <a:pPr algn="l" rtl="0"/>
            <a:r>
              <a:rPr lang="en-US" b="1" dirty="0">
                <a:solidFill>
                  <a:srgbClr val="FF0000"/>
                </a:solidFill>
                <a:highlight>
                  <a:srgbClr val="FFFF00"/>
                </a:highlight>
              </a:rPr>
              <a:t>Pharmacologic indicators</a:t>
            </a:r>
            <a:r>
              <a:rPr lang="en-US" b="1" dirty="0"/>
              <a:t> </a:t>
            </a:r>
          </a:p>
          <a:p>
            <a:pPr lvl="2" algn="l" rtl="0"/>
            <a:r>
              <a:rPr lang="en-GB" b="1" dirty="0"/>
              <a:t>1)</a:t>
            </a:r>
            <a:r>
              <a:rPr lang="en-GB" sz="2000" b="1" dirty="0"/>
              <a:t> </a:t>
            </a:r>
            <a:r>
              <a:rPr lang="en-US" sz="2000" b="1" dirty="0"/>
              <a:t>Drug </a:t>
            </a:r>
            <a:r>
              <a:rPr lang="en-US" sz="2000" b="1" dirty="0">
                <a:solidFill>
                  <a:srgbClr val="C00000"/>
                </a:solidFill>
              </a:rPr>
              <a:t>tolerance</a:t>
            </a:r>
            <a:r>
              <a:rPr lang="en-US" sz="2000" b="1" dirty="0"/>
              <a:t> : </a:t>
            </a:r>
          </a:p>
          <a:p>
            <a:pPr lvl="2" algn="l" rtl="0"/>
            <a:endParaRPr lang="en-US" sz="2000" b="1" dirty="0"/>
          </a:p>
          <a:p>
            <a:pPr lvl="2" algn="l" rtl="0"/>
            <a:r>
              <a:rPr lang="en-GB" b="1" dirty="0"/>
              <a:t>2)</a:t>
            </a:r>
            <a:r>
              <a:rPr lang="en-US" sz="2000" b="1" dirty="0"/>
              <a:t>Drug </a:t>
            </a:r>
            <a:r>
              <a:rPr lang="en-US" sz="2000" b="1" dirty="0">
                <a:solidFill>
                  <a:srgbClr val="C00000"/>
                </a:solidFill>
              </a:rPr>
              <a:t>withdrawal</a:t>
            </a:r>
            <a:r>
              <a:rPr lang="en-US" sz="2000" b="1" dirty="0"/>
              <a:t> :</a:t>
            </a:r>
            <a:endParaRPr lang="en-US" dirty="0"/>
          </a:p>
        </p:txBody>
      </p:sp>
    </p:spTree>
    <p:extLst>
      <p:ext uri="{BB962C8B-B14F-4D97-AF65-F5344CB8AC3E}">
        <p14:creationId xmlns:p14="http://schemas.microsoft.com/office/powerpoint/2010/main" val="3222271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C33E-A7B6-0CED-CEBC-F36CD4B263FA}"/>
              </a:ext>
            </a:extLst>
          </p:cNvPr>
          <p:cNvSpPr>
            <a:spLocks noGrp="1"/>
          </p:cNvSpPr>
          <p:nvPr>
            <p:ph type="title"/>
          </p:nvPr>
        </p:nvSpPr>
        <p:spPr/>
        <p:txBody>
          <a:bodyPr/>
          <a:lstStyle/>
          <a:p>
            <a:pPr algn="ctr"/>
            <a:r>
              <a:rPr lang="en-US" sz="4400" b="1" dirty="0">
                <a:solidFill>
                  <a:srgbClr val="FF0000"/>
                </a:solidFill>
                <a:highlight>
                  <a:srgbClr val="FFFF00"/>
                </a:highlight>
              </a:rPr>
              <a:t>TOBACCO-RELATED DISORDERS</a:t>
            </a:r>
            <a:endParaRPr lang="en-US" dirty="0"/>
          </a:p>
        </p:txBody>
      </p:sp>
      <p:sp>
        <p:nvSpPr>
          <p:cNvPr id="3" name="Content Placeholder 2">
            <a:extLst>
              <a:ext uri="{FF2B5EF4-FFF2-40B4-BE49-F238E27FC236}">
                <a16:creationId xmlns:a16="http://schemas.microsoft.com/office/drawing/2014/main" id="{FBEA46EF-8250-0D85-504F-D17FA62C41D1}"/>
              </a:ext>
            </a:extLst>
          </p:cNvPr>
          <p:cNvSpPr>
            <a:spLocks noGrp="1"/>
          </p:cNvSpPr>
          <p:nvPr>
            <p:ph idx="1"/>
          </p:nvPr>
        </p:nvSpPr>
        <p:spPr>
          <a:xfrm>
            <a:off x="383177" y="1306286"/>
            <a:ext cx="11686903" cy="5451565"/>
          </a:xfrm>
        </p:spPr>
        <p:txBody>
          <a:bodyPr>
            <a:normAutofit/>
          </a:bodyPr>
          <a:lstStyle/>
          <a:p>
            <a:r>
              <a:rPr lang="en-US" b="1" dirty="0">
                <a:solidFill>
                  <a:srgbClr val="FF0000"/>
                </a:solidFill>
              </a:rPr>
              <a:t>Substance :</a:t>
            </a:r>
            <a:r>
              <a:rPr lang="en-US" b="1" dirty="0"/>
              <a:t> Nicotine from the tobacco plant (consumed in cigarettes, cigars, pipes, e-cigarettes)</a:t>
            </a:r>
          </a:p>
          <a:p>
            <a:r>
              <a:rPr lang="en-US" b="1" dirty="0">
                <a:solidFill>
                  <a:srgbClr val="FF0000"/>
                </a:solidFill>
              </a:rPr>
              <a:t>Mechanism of action :</a:t>
            </a:r>
            <a:r>
              <a:rPr lang="en-US" b="1" dirty="0"/>
              <a:t> </a:t>
            </a:r>
          </a:p>
          <a:p>
            <a:r>
              <a:rPr lang="en-US" b="1" dirty="0"/>
              <a:t>stimulates </a:t>
            </a:r>
            <a:r>
              <a:rPr lang="en-US" b="1" dirty="0" err="1"/>
              <a:t>nicotinicreceptors</a:t>
            </a:r>
            <a:r>
              <a:rPr lang="en-US" b="1" dirty="0"/>
              <a:t> in autonomic ganglia</a:t>
            </a:r>
          </a:p>
          <a:p>
            <a:r>
              <a:rPr lang="en-US" b="1" dirty="0"/>
              <a:t> → sympathetic and parasympathetic stimulation</a:t>
            </a:r>
          </a:p>
          <a:p>
            <a:r>
              <a:rPr lang="en-US" sz="2800" b="1" dirty="0">
                <a:solidFill>
                  <a:srgbClr val="FF0000"/>
                </a:solidFill>
              </a:rPr>
              <a:t>Clinical features :</a:t>
            </a:r>
            <a:endParaRPr lang="en-US" sz="2800" b="1" dirty="0"/>
          </a:p>
          <a:p>
            <a:pPr marL="0" indent="0">
              <a:buNone/>
            </a:pPr>
            <a:endParaRPr lang="en-US" b="1" dirty="0"/>
          </a:p>
          <a:p>
            <a:r>
              <a:rPr lang="en-US" sz="1800" b="1" dirty="0"/>
              <a:t>Euphoria</a:t>
            </a:r>
          </a:p>
          <a:p>
            <a:r>
              <a:rPr lang="en-US" sz="1800" b="1" dirty="0"/>
              <a:t>Tachycardia , mild HTN , weight loss</a:t>
            </a:r>
          </a:p>
          <a:p>
            <a:r>
              <a:rPr lang="en-US" sz="1800" b="1" dirty="0"/>
              <a:t>Restlessness ,  anxiety </a:t>
            </a:r>
          </a:p>
          <a:p>
            <a:r>
              <a:rPr lang="en-US" sz="1800" b="1" dirty="0"/>
              <a:t>Increased gastrointestinal motility</a:t>
            </a:r>
          </a:p>
          <a:p>
            <a:r>
              <a:rPr lang="en-US" sz="1800" b="1" dirty="0"/>
              <a:t>Insomnia</a:t>
            </a:r>
          </a:p>
          <a:p>
            <a:endParaRPr lang="en-US" sz="2200" b="1" dirty="0"/>
          </a:p>
          <a:p>
            <a:pPr marL="0" indent="0">
              <a:buNone/>
            </a:pPr>
            <a:endParaRPr lang="en-US" dirty="0"/>
          </a:p>
        </p:txBody>
      </p:sp>
      <p:pic>
        <p:nvPicPr>
          <p:cNvPr id="7" name="Picture 6">
            <a:extLst>
              <a:ext uri="{FF2B5EF4-FFF2-40B4-BE49-F238E27FC236}">
                <a16:creationId xmlns:a16="http://schemas.microsoft.com/office/drawing/2014/main" id="{1147018F-B066-D0C4-316A-2763C0CD1A7D}"/>
              </a:ext>
            </a:extLst>
          </p:cNvPr>
          <p:cNvPicPr>
            <a:picLocks noChangeAspect="1"/>
          </p:cNvPicPr>
          <p:nvPr/>
        </p:nvPicPr>
        <p:blipFill>
          <a:blip r:embed="rId2"/>
          <a:stretch>
            <a:fillRect/>
          </a:stretch>
        </p:blipFill>
        <p:spPr>
          <a:xfrm>
            <a:off x="9094949" y="1690688"/>
            <a:ext cx="2567709" cy="2154297"/>
          </a:xfrm>
          <a:prstGeom prst="rect">
            <a:avLst/>
          </a:prstGeom>
        </p:spPr>
      </p:pic>
      <p:pic>
        <p:nvPicPr>
          <p:cNvPr id="11" name="Picture 10">
            <a:extLst>
              <a:ext uri="{FF2B5EF4-FFF2-40B4-BE49-F238E27FC236}">
                <a16:creationId xmlns:a16="http://schemas.microsoft.com/office/drawing/2014/main" id="{7012D215-CB80-569B-1755-6B714A3BCEA8}"/>
              </a:ext>
            </a:extLst>
          </p:cNvPr>
          <p:cNvPicPr>
            <a:picLocks noChangeAspect="1"/>
          </p:cNvPicPr>
          <p:nvPr/>
        </p:nvPicPr>
        <p:blipFill>
          <a:blip r:embed="rId3"/>
          <a:stretch>
            <a:fillRect/>
          </a:stretch>
        </p:blipFill>
        <p:spPr>
          <a:xfrm>
            <a:off x="383177" y="4142127"/>
            <a:ext cx="3542083" cy="701101"/>
          </a:xfrm>
          <a:prstGeom prst="rect">
            <a:avLst/>
          </a:prstGeom>
        </p:spPr>
      </p:pic>
      <p:pic>
        <p:nvPicPr>
          <p:cNvPr id="15" name="Picture 14">
            <a:extLst>
              <a:ext uri="{FF2B5EF4-FFF2-40B4-BE49-F238E27FC236}">
                <a16:creationId xmlns:a16="http://schemas.microsoft.com/office/drawing/2014/main" id="{B551CDBC-8BC4-1DC9-8BE8-D5BD9BAFA009}"/>
              </a:ext>
            </a:extLst>
          </p:cNvPr>
          <p:cNvPicPr>
            <a:picLocks noChangeAspect="1"/>
          </p:cNvPicPr>
          <p:nvPr/>
        </p:nvPicPr>
        <p:blipFill>
          <a:blip r:embed="rId4"/>
          <a:stretch>
            <a:fillRect/>
          </a:stretch>
        </p:blipFill>
        <p:spPr>
          <a:xfrm>
            <a:off x="4709258" y="4810254"/>
            <a:ext cx="996934" cy="994172"/>
          </a:xfrm>
          <a:prstGeom prst="rect">
            <a:avLst/>
          </a:prstGeom>
        </p:spPr>
      </p:pic>
      <p:pic>
        <p:nvPicPr>
          <p:cNvPr id="17" name="Picture 16">
            <a:extLst>
              <a:ext uri="{FF2B5EF4-FFF2-40B4-BE49-F238E27FC236}">
                <a16:creationId xmlns:a16="http://schemas.microsoft.com/office/drawing/2014/main" id="{6939DC15-C29A-A104-C310-197561F2CA2B}"/>
              </a:ext>
            </a:extLst>
          </p:cNvPr>
          <p:cNvPicPr>
            <a:picLocks noChangeAspect="1"/>
          </p:cNvPicPr>
          <p:nvPr/>
        </p:nvPicPr>
        <p:blipFill>
          <a:blip r:embed="rId5"/>
          <a:stretch>
            <a:fillRect/>
          </a:stretch>
        </p:blipFill>
        <p:spPr>
          <a:xfrm>
            <a:off x="6495700" y="4068146"/>
            <a:ext cx="3542083" cy="701101"/>
          </a:xfrm>
          <a:prstGeom prst="rect">
            <a:avLst/>
          </a:prstGeom>
        </p:spPr>
      </p:pic>
      <p:sp>
        <p:nvSpPr>
          <p:cNvPr id="19" name="TextBox 18">
            <a:extLst>
              <a:ext uri="{FF2B5EF4-FFF2-40B4-BE49-F238E27FC236}">
                <a16:creationId xmlns:a16="http://schemas.microsoft.com/office/drawing/2014/main" id="{B5422A8C-4F12-D32D-D539-ECCC9C8900DA}"/>
              </a:ext>
            </a:extLst>
          </p:cNvPr>
          <p:cNvSpPr txBox="1"/>
          <p:nvPr/>
        </p:nvSpPr>
        <p:spPr>
          <a:xfrm>
            <a:off x="5775664" y="4693933"/>
            <a:ext cx="6096000" cy="1477328"/>
          </a:xfrm>
          <a:prstGeom prst="rect">
            <a:avLst/>
          </a:prstGeom>
          <a:noFill/>
        </p:spPr>
        <p:txBody>
          <a:bodyPr wrap="square">
            <a:spAutoFit/>
          </a:bodyPr>
          <a:lstStyle/>
          <a:p>
            <a:pPr lvl="2" algn="l" rtl="0"/>
            <a:r>
              <a:rPr lang="en-US" sz="1800" b="1" dirty="0"/>
              <a:t>Dysphoria , depressed mood.</a:t>
            </a:r>
          </a:p>
          <a:p>
            <a:pPr lvl="2" algn="l" rtl="0"/>
            <a:r>
              <a:rPr lang="en-US" sz="1800" b="1" dirty="0"/>
              <a:t>Irritability , frustration, anger , restlessness, anxiety.</a:t>
            </a:r>
          </a:p>
          <a:p>
            <a:pPr lvl="2" algn="l" rtl="0"/>
            <a:r>
              <a:rPr lang="en-US" sz="1800" b="1" dirty="0"/>
              <a:t>Insomnia</a:t>
            </a:r>
          </a:p>
          <a:p>
            <a:pPr lvl="2" algn="l" rtl="0"/>
            <a:r>
              <a:rPr lang="en-US" sz="1800" b="1" dirty="0"/>
              <a:t>Impaired concentration</a:t>
            </a:r>
          </a:p>
          <a:p>
            <a:pPr lvl="2" algn="l" rtl="0"/>
            <a:r>
              <a:rPr lang="en-US" sz="1800" b="1" dirty="0"/>
              <a:t>Increased appetite, weight gain</a:t>
            </a:r>
          </a:p>
        </p:txBody>
      </p:sp>
    </p:spTree>
    <p:extLst>
      <p:ext uri="{BB962C8B-B14F-4D97-AF65-F5344CB8AC3E}">
        <p14:creationId xmlns:p14="http://schemas.microsoft.com/office/powerpoint/2010/main" val="1332249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CB64B-DAF7-CB60-6700-FBC917D5D8C1}"/>
              </a:ext>
            </a:extLst>
          </p:cNvPr>
          <p:cNvSpPr>
            <a:spLocks noGrp="1"/>
          </p:cNvSpPr>
          <p:nvPr>
            <p:ph type="title"/>
          </p:nvPr>
        </p:nvSpPr>
        <p:spPr>
          <a:xfrm>
            <a:off x="788127" y="82731"/>
            <a:ext cx="10515600" cy="1325563"/>
          </a:xfrm>
        </p:spPr>
        <p:txBody>
          <a:bodyPr/>
          <a:lstStyle/>
          <a:p>
            <a:pPr algn="ctr"/>
            <a:r>
              <a:rPr lang="en-US" sz="4400" b="1" dirty="0">
                <a:solidFill>
                  <a:srgbClr val="FF0000"/>
                </a:solidFill>
                <a:highlight>
                  <a:srgbClr val="FFFF00"/>
                </a:highlight>
              </a:rPr>
              <a:t>TOBACCO-RELATED DISORDERS</a:t>
            </a:r>
            <a:endParaRPr lang="en-US" dirty="0"/>
          </a:p>
        </p:txBody>
      </p:sp>
      <p:sp>
        <p:nvSpPr>
          <p:cNvPr id="3" name="Content Placeholder 2">
            <a:extLst>
              <a:ext uri="{FF2B5EF4-FFF2-40B4-BE49-F238E27FC236}">
                <a16:creationId xmlns:a16="http://schemas.microsoft.com/office/drawing/2014/main" id="{C3623E54-59A2-CDF3-392F-59E7898059E8}"/>
              </a:ext>
            </a:extLst>
          </p:cNvPr>
          <p:cNvSpPr>
            <a:spLocks noGrp="1"/>
          </p:cNvSpPr>
          <p:nvPr>
            <p:ph idx="1"/>
          </p:nvPr>
        </p:nvSpPr>
        <p:spPr>
          <a:xfrm>
            <a:off x="78747" y="1341120"/>
            <a:ext cx="11224980" cy="5434149"/>
          </a:xfrm>
        </p:spPr>
        <p:txBody>
          <a:bodyPr/>
          <a:lstStyle/>
          <a:p>
            <a:r>
              <a:rPr lang="en-US" dirty="0">
                <a:solidFill>
                  <a:srgbClr val="C00000"/>
                </a:solidFill>
                <a:highlight>
                  <a:srgbClr val="FFFF00"/>
                </a:highlight>
              </a:rPr>
              <a:t>physical sign </a:t>
            </a:r>
            <a:r>
              <a:rPr lang="en-US" dirty="0">
                <a:solidFill>
                  <a:srgbClr val="C00000"/>
                </a:solidFill>
              </a:rPr>
              <a:t>: </a:t>
            </a:r>
            <a:r>
              <a:rPr lang="en-US" dirty="0"/>
              <a:t>nicotine staining</a:t>
            </a:r>
          </a:p>
          <a:p>
            <a:endParaRPr lang="en-US" dirty="0"/>
          </a:p>
          <a:p>
            <a:endParaRPr lang="en-US" dirty="0"/>
          </a:p>
          <a:p>
            <a:pPr marL="0" indent="0">
              <a:buNone/>
            </a:pPr>
            <a:endParaRPr lang="en-US" dirty="0"/>
          </a:p>
          <a:p>
            <a:pPr lvl="1" algn="l" rtl="0"/>
            <a:endParaRPr lang="en-US" sz="2800" b="1" dirty="0">
              <a:solidFill>
                <a:srgbClr val="FF0000"/>
              </a:solidFill>
              <a:highlight>
                <a:srgbClr val="FFFF00"/>
              </a:highlight>
            </a:endParaRPr>
          </a:p>
          <a:p>
            <a:pPr lvl="1" algn="l" rtl="0"/>
            <a:r>
              <a:rPr lang="en-US" sz="2800" b="1" dirty="0">
                <a:solidFill>
                  <a:srgbClr val="FF0000"/>
                </a:solidFill>
                <a:highlight>
                  <a:srgbClr val="FFFF00"/>
                </a:highlight>
              </a:rPr>
              <a:t>Treatment</a:t>
            </a:r>
            <a:r>
              <a:rPr lang="en-US" sz="2800" b="1" dirty="0">
                <a:solidFill>
                  <a:srgbClr val="FF0000"/>
                </a:solidFill>
              </a:rPr>
              <a:t> : </a:t>
            </a:r>
          </a:p>
          <a:p>
            <a:pPr lvl="1" algn="l" rtl="0"/>
            <a:r>
              <a:rPr lang="en-US" sz="2000" b="1" dirty="0"/>
              <a:t>  Counseling and support</a:t>
            </a:r>
          </a:p>
          <a:p>
            <a:pPr lvl="1" algn="l" rtl="0"/>
            <a:r>
              <a:rPr lang="en-US" sz="2300" b="1" dirty="0">
                <a:solidFill>
                  <a:srgbClr val="FF0000"/>
                </a:solidFill>
              </a:rPr>
              <a:t>Varenicline</a:t>
            </a:r>
            <a:r>
              <a:rPr lang="en-US" sz="2300" b="1" dirty="0"/>
              <a:t> (partial nicotine receptor agonist ) : reduces positive symptoms and prevents withdrawal.</a:t>
            </a:r>
          </a:p>
          <a:p>
            <a:pPr lvl="1" algn="l" rtl="0"/>
            <a:r>
              <a:rPr lang="en-US" sz="2300" b="1" dirty="0">
                <a:solidFill>
                  <a:srgbClr val="FF0000"/>
                </a:solidFill>
              </a:rPr>
              <a:t>Bupropion</a:t>
            </a:r>
            <a:r>
              <a:rPr lang="en-US" sz="2300" b="1" dirty="0"/>
              <a:t> : reduces craving and withdrawal symptoms</a:t>
            </a:r>
          </a:p>
          <a:p>
            <a:pPr lvl="1" algn="l" rtl="0"/>
            <a:r>
              <a:rPr lang="en-US" sz="2300" b="1" dirty="0">
                <a:solidFill>
                  <a:srgbClr val="FF0000"/>
                </a:solidFill>
              </a:rPr>
              <a:t>Nicotine</a:t>
            </a:r>
            <a:r>
              <a:rPr lang="en-US" sz="2300" b="1" dirty="0"/>
              <a:t> replacement therapy (inhaler, lozenges, transdermal patch, nasal spray, gum).</a:t>
            </a:r>
          </a:p>
          <a:p>
            <a:endParaRPr lang="en-US" sz="2300" b="1" dirty="0">
              <a:solidFill>
                <a:srgbClr val="FF0000"/>
              </a:solidFill>
            </a:endParaRPr>
          </a:p>
          <a:p>
            <a:endParaRPr lang="en-US" dirty="0"/>
          </a:p>
        </p:txBody>
      </p:sp>
      <p:pic>
        <p:nvPicPr>
          <p:cNvPr id="7" name="Picture 6">
            <a:extLst>
              <a:ext uri="{FF2B5EF4-FFF2-40B4-BE49-F238E27FC236}">
                <a16:creationId xmlns:a16="http://schemas.microsoft.com/office/drawing/2014/main" id="{083E7AA0-954A-1384-A484-F5B5A49A21A0}"/>
              </a:ext>
            </a:extLst>
          </p:cNvPr>
          <p:cNvPicPr>
            <a:picLocks noChangeAspect="1"/>
          </p:cNvPicPr>
          <p:nvPr/>
        </p:nvPicPr>
        <p:blipFill>
          <a:blip r:embed="rId2"/>
          <a:stretch>
            <a:fillRect/>
          </a:stretch>
        </p:blipFill>
        <p:spPr>
          <a:xfrm>
            <a:off x="4943877" y="1856097"/>
            <a:ext cx="2693540" cy="1545449"/>
          </a:xfrm>
          <a:prstGeom prst="rect">
            <a:avLst/>
          </a:prstGeom>
        </p:spPr>
      </p:pic>
      <p:pic>
        <p:nvPicPr>
          <p:cNvPr id="9" name="Picture 8">
            <a:extLst>
              <a:ext uri="{FF2B5EF4-FFF2-40B4-BE49-F238E27FC236}">
                <a16:creationId xmlns:a16="http://schemas.microsoft.com/office/drawing/2014/main" id="{E2375F3B-F64B-0790-BBAF-559363FB7F24}"/>
              </a:ext>
            </a:extLst>
          </p:cNvPr>
          <p:cNvPicPr>
            <a:picLocks noChangeAspect="1"/>
          </p:cNvPicPr>
          <p:nvPr/>
        </p:nvPicPr>
        <p:blipFill>
          <a:blip r:embed="rId3"/>
          <a:stretch>
            <a:fillRect/>
          </a:stretch>
        </p:blipFill>
        <p:spPr>
          <a:xfrm>
            <a:off x="78747" y="1908011"/>
            <a:ext cx="4763279" cy="1441623"/>
          </a:xfrm>
          <a:prstGeom prst="rect">
            <a:avLst/>
          </a:prstGeom>
        </p:spPr>
      </p:pic>
      <p:sp>
        <p:nvSpPr>
          <p:cNvPr id="11" name="TextBox 10">
            <a:extLst>
              <a:ext uri="{FF2B5EF4-FFF2-40B4-BE49-F238E27FC236}">
                <a16:creationId xmlns:a16="http://schemas.microsoft.com/office/drawing/2014/main" id="{E15597CF-B03C-693D-9357-A15E1647AABB}"/>
              </a:ext>
            </a:extLst>
          </p:cNvPr>
          <p:cNvSpPr txBox="1"/>
          <p:nvPr/>
        </p:nvSpPr>
        <p:spPr>
          <a:xfrm>
            <a:off x="7930856" y="1813040"/>
            <a:ext cx="4380042" cy="1508105"/>
          </a:xfrm>
          <a:prstGeom prst="rect">
            <a:avLst/>
          </a:prstGeom>
          <a:noFill/>
        </p:spPr>
        <p:txBody>
          <a:bodyPr wrap="square">
            <a:spAutoFit/>
          </a:bodyPr>
          <a:lstStyle/>
          <a:p>
            <a:pPr lvl="1" algn="l" rtl="0"/>
            <a:r>
              <a:rPr lang="en-US" sz="2300" b="1" dirty="0">
                <a:solidFill>
                  <a:srgbClr val="FF0000"/>
                </a:solidFill>
                <a:highlight>
                  <a:srgbClr val="FFFF00"/>
                </a:highlight>
              </a:rPr>
              <a:t>Complications</a:t>
            </a:r>
            <a:r>
              <a:rPr lang="en-US" sz="2300" b="1" dirty="0">
                <a:solidFill>
                  <a:srgbClr val="FF0000"/>
                </a:solidFill>
              </a:rPr>
              <a:t> :</a:t>
            </a:r>
          </a:p>
          <a:p>
            <a:pPr lvl="2" algn="l" rtl="0"/>
            <a:r>
              <a:rPr lang="en-US" sz="2300" b="1" dirty="0"/>
              <a:t>COPD</a:t>
            </a:r>
          </a:p>
          <a:p>
            <a:pPr lvl="2" algn="l" rtl="0"/>
            <a:r>
              <a:rPr lang="en-US" sz="2300" b="1" dirty="0"/>
              <a:t>Cardiovascular disease</a:t>
            </a:r>
          </a:p>
          <a:p>
            <a:pPr lvl="2" algn="l" rtl="0"/>
            <a:r>
              <a:rPr lang="en-US" sz="2300" b="1" dirty="0"/>
              <a:t>Cancer (e.g., lung cancer)</a:t>
            </a:r>
          </a:p>
        </p:txBody>
      </p:sp>
    </p:spTree>
    <p:extLst>
      <p:ext uri="{BB962C8B-B14F-4D97-AF65-F5344CB8AC3E}">
        <p14:creationId xmlns:p14="http://schemas.microsoft.com/office/powerpoint/2010/main" val="857739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7935</TotalTime>
  <Words>2599</Words>
  <Application>Microsoft Office PowerPoint</Application>
  <PresentationFormat>Widescreen</PresentationFormat>
  <Paragraphs>322</Paragraphs>
  <Slides>43</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Microsoft YaHei UI</vt:lpstr>
      <vt:lpstr>.AppleSystemUIFont</vt:lpstr>
      <vt:lpstr>Arial</vt:lpstr>
      <vt:lpstr>Calibri</vt:lpstr>
      <vt:lpstr>Calibri Light</vt:lpstr>
      <vt:lpstr>Cambria</vt:lpstr>
      <vt:lpstr>Courier New</vt:lpstr>
      <vt:lpstr>Gill Sans</vt:lpstr>
      <vt:lpstr>Noto Sans Symbols</vt:lpstr>
      <vt:lpstr>UICTFontTextStyleBody</vt:lpstr>
      <vt:lpstr>WarnockPro-Light</vt:lpstr>
      <vt:lpstr>Wingdings</vt:lpstr>
      <vt:lpstr>Office Theme</vt:lpstr>
      <vt:lpstr>SUBSTANCE USE DISORDERS</vt:lpstr>
      <vt:lpstr>WHAT IS SUBSTANCE USE DISORDERS?</vt:lpstr>
      <vt:lpstr>Risk factors </vt:lpstr>
      <vt:lpstr>Types of substances</vt:lpstr>
      <vt:lpstr>Important definitions :</vt:lpstr>
      <vt:lpstr>DIAGNOSIS</vt:lpstr>
      <vt:lpstr>DIAGNOSIS</vt:lpstr>
      <vt:lpstr>TOBACCO-RELATED DISORDERS</vt:lpstr>
      <vt:lpstr>TOBACCO-RELATED DISORDERS</vt:lpstr>
      <vt:lpstr>ALCOHOL</vt:lpstr>
      <vt:lpstr>Alcohol Intoxication</vt:lpstr>
      <vt:lpstr>Treatment:  </vt:lpstr>
      <vt:lpstr>complications</vt:lpstr>
      <vt:lpstr>Wernicke’s encephalopathy  </vt:lpstr>
      <vt:lpstr>Wernicke’s encephalopathy  </vt:lpstr>
      <vt:lpstr>Korsakoff syndrome </vt:lpstr>
      <vt:lpstr>Korsakoff syndrome </vt:lpstr>
      <vt:lpstr>Alcohol Withdrawal</vt:lpstr>
      <vt:lpstr>Clinical Presentation of   alcohol withdrawal syndrome</vt:lpstr>
      <vt:lpstr>Delirium Tremens </vt:lpstr>
      <vt:lpstr>Delirium Tremens </vt:lpstr>
      <vt:lpstr>Treatment of alcohol withdrawal </vt:lpstr>
      <vt:lpstr>PowerPoint Presentation</vt:lpstr>
      <vt:lpstr>PowerPoint Presentation</vt:lpstr>
      <vt:lpstr>PowerPoint Presentation</vt:lpstr>
      <vt:lpstr>PowerPoint Presentation</vt:lpstr>
      <vt:lpstr>SEDATIVES</vt:lpstr>
      <vt:lpstr>PowerPoint Presentation</vt:lpstr>
      <vt:lpstr> Benzodiazepines  </vt:lpstr>
      <vt:lpstr>Benzodiazepine Withdrawal </vt:lpstr>
      <vt:lpstr>Flumazenil  </vt:lpstr>
      <vt:lpstr>PowerPoint Presentation</vt:lpstr>
      <vt:lpstr>PowerPoint Presentation</vt:lpstr>
      <vt:lpstr>Barbiturates</vt:lpstr>
      <vt:lpstr>PowerPoint Presentation</vt:lpstr>
      <vt:lpstr>OPIOIDS</vt:lpstr>
      <vt:lpstr>PowerPoint Presentation</vt:lpstr>
      <vt:lpstr>PowerPoint Presentation</vt:lpstr>
      <vt:lpstr>STIMULANTS </vt:lpstr>
      <vt:lpstr>Amphetamine</vt:lpstr>
      <vt:lpstr>Cocaine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Pleural effusion</dc:title>
  <dc:creator>Laith Mazin Haddadin</dc:creator>
  <cp:lastModifiedBy>abeer aljufout</cp:lastModifiedBy>
  <cp:revision>18</cp:revision>
  <dcterms:created xsi:type="dcterms:W3CDTF">2023-02-19T22:55:01Z</dcterms:created>
  <dcterms:modified xsi:type="dcterms:W3CDTF">2024-02-20T22:29:40Z</dcterms:modified>
</cp:coreProperties>
</file>